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vml" ContentType="application/vnd.openxmlformats-officedocument.vmlDrawin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0"/>
  </p:notesMasterIdLst>
  <p:sldIdLst>
    <p:sldId id="256" r:id="rId2"/>
    <p:sldId id="257" r:id="rId3"/>
    <p:sldId id="275" r:id="rId4"/>
    <p:sldId id="276" r:id="rId5"/>
    <p:sldId id="277" r:id="rId6"/>
    <p:sldId id="278" r:id="rId7"/>
    <p:sldId id="279" r:id="rId8"/>
    <p:sldId id="280" r:id="rId9"/>
    <p:sldId id="274" r:id="rId10"/>
    <p:sldId id="285" r:id="rId11"/>
    <p:sldId id="286" r:id="rId12"/>
    <p:sldId id="287" r:id="rId13"/>
    <p:sldId id="288" r:id="rId14"/>
    <p:sldId id="289" r:id="rId15"/>
    <p:sldId id="290" r:id="rId16"/>
    <p:sldId id="284" r:id="rId17"/>
    <p:sldId id="281" r:id="rId18"/>
    <p:sldId id="282" r:id="rId19"/>
    <p:sldId id="283" r:id="rId20"/>
    <p:sldId id="263" r:id="rId21"/>
    <p:sldId id="293" r:id="rId22"/>
    <p:sldId id="294" r:id="rId23"/>
    <p:sldId id="295" r:id="rId24"/>
    <p:sldId id="302" r:id="rId25"/>
    <p:sldId id="298" r:id="rId26"/>
    <p:sldId id="299" r:id="rId27"/>
    <p:sldId id="300" r:id="rId28"/>
    <p:sldId id="301" r:id="rId29"/>
    <p:sldId id="296" r:id="rId30"/>
    <p:sldId id="303" r:id="rId31"/>
    <p:sldId id="306" r:id="rId32"/>
    <p:sldId id="308" r:id="rId33"/>
    <p:sldId id="267" r:id="rId34"/>
    <p:sldId id="309" r:id="rId35"/>
    <p:sldId id="310" r:id="rId36"/>
    <p:sldId id="272" r:id="rId37"/>
    <p:sldId id="304" r:id="rId38"/>
    <p:sldId id="311" r:id="rId3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3" d="100"/>
          <a:sy n="103" d="100"/>
        </p:scale>
        <p:origin x="-168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84" d="100"/>
        <a:sy n="184" d="100"/>
      </p:scale>
      <p:origin x="0" y="205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notesMaster" Target="notesMasters/notesMaster1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png"/><Relationship Id="rId2" Type="http://schemas.openxmlformats.org/officeDocument/2006/relationships/image" Target="../media/image4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F1A151-6388-154E-A09D-B79D64363D53}" type="datetimeFigureOut">
              <a:rPr lang="en-US" smtClean="0"/>
              <a:t>12/2/18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E93079-8BE7-0A4F-8686-51E194A161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541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BBE0EBD-F3BD-3C4F-A4FE-3E15DD305961}" type="slidenum">
              <a:rPr lang="en-US" sz="1200"/>
              <a:pPr/>
              <a:t>3</a:t>
            </a:fld>
            <a:endParaRPr lang="en-US" sz="1200"/>
          </a:p>
        </p:txBody>
      </p:sp>
      <p:sp>
        <p:nvSpPr>
          <p:cNvPr id="16793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363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505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48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37E07E9-0A56-7D42-ABB7-FDE3D6FC17AA}" type="slidenum">
              <a:rPr lang="en-US" sz="1200"/>
              <a:pPr/>
              <a:t>4</a:t>
            </a:fld>
            <a:endParaRPr lang="en-US" sz="1200"/>
          </a:p>
        </p:txBody>
      </p:sp>
      <p:sp>
        <p:nvSpPr>
          <p:cNvPr id="17817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411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C0AF4AE-2C62-4B41-8B9E-5DD423858F05}" type="slidenum">
              <a:rPr lang="en-US" sz="1200"/>
              <a:pPr/>
              <a:t>5</a:t>
            </a:fld>
            <a:endParaRPr lang="en-US" sz="1200"/>
          </a:p>
        </p:txBody>
      </p:sp>
      <p:sp>
        <p:nvSpPr>
          <p:cNvPr id="179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C6BFAE7-4C5E-2845-837F-64A28BC5165C}" type="slidenum">
              <a:rPr lang="en-US" sz="1200"/>
              <a:pPr/>
              <a:t>6</a:t>
            </a:fld>
            <a:endParaRPr lang="en-US" sz="1200"/>
          </a:p>
        </p:txBody>
      </p:sp>
      <p:sp>
        <p:nvSpPr>
          <p:cNvPr id="18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78BB561-0991-0E43-A6E5-E76A82281DE4}" type="slidenum">
              <a:rPr lang="en-US" sz="1200"/>
              <a:pPr/>
              <a:t>7</a:t>
            </a:fld>
            <a:endParaRPr lang="en-US" sz="1200"/>
          </a:p>
        </p:txBody>
      </p:sp>
      <p:sp>
        <p:nvSpPr>
          <p:cNvPr id="18739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555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14B2099-CDFD-5F40-BA28-074DB0589F11}" type="slidenum">
              <a:rPr lang="en-US" sz="1200"/>
              <a:pPr/>
              <a:t>8</a:t>
            </a:fld>
            <a:endParaRPr lang="en-US" sz="1200"/>
          </a:p>
        </p:txBody>
      </p:sp>
      <p:sp>
        <p:nvSpPr>
          <p:cNvPr id="189442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603" name="Rectangle 1027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1C771CA-27C2-B042-90BB-F400D4F2831C}" type="slidenum">
              <a:rPr lang="en-US" sz="1200"/>
              <a:pPr/>
              <a:t>16</a:t>
            </a:fld>
            <a:endParaRPr lang="en-US" sz="1200"/>
          </a:p>
        </p:txBody>
      </p:sp>
      <p:sp>
        <p:nvSpPr>
          <p:cNvPr id="921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315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FD463A7-57EA-9A4C-AC65-8ACD00F92C76}" type="slidenum">
              <a:rPr lang="en-US" sz="1200"/>
              <a:pPr/>
              <a:t>17</a:t>
            </a:fld>
            <a:endParaRPr lang="en-US" sz="1200"/>
          </a:p>
        </p:txBody>
      </p:sp>
      <p:sp>
        <p:nvSpPr>
          <p:cNvPr id="18329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7651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6141B59-B8F9-9D41-9EA3-6113A32F242D}" type="slidenum">
              <a:rPr lang="en-US" sz="1200"/>
              <a:pPr/>
              <a:t>18</a:t>
            </a:fld>
            <a:endParaRPr lang="en-US" sz="1200"/>
          </a:p>
        </p:txBody>
      </p:sp>
      <p:sp>
        <p:nvSpPr>
          <p:cNvPr id="18432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9699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214ADB-82AF-4D46-A4E5-0FB60032D2EE}" type="datetimeFigureOut">
              <a:rPr lang="en-US" smtClean="0"/>
              <a:t>12/2/18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291D2E-3344-F441-95C6-BB6A20978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400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214ADB-82AF-4D46-A4E5-0FB60032D2EE}" type="datetimeFigureOut">
              <a:rPr lang="en-US" smtClean="0"/>
              <a:t>12/2/18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291D2E-3344-F441-95C6-BB6A20978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947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381000"/>
            <a:ext cx="207645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7695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214ADB-82AF-4D46-A4E5-0FB60032D2EE}" type="datetimeFigureOut">
              <a:rPr lang="en-US" smtClean="0"/>
              <a:t>12/2/18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291D2E-3344-F441-95C6-BB6A20978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150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214ADB-82AF-4D46-A4E5-0FB60032D2EE}" type="datetimeFigureOut">
              <a:rPr lang="en-US" smtClean="0"/>
              <a:t>12/2/18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291D2E-3344-F441-95C6-BB6A20978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089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214ADB-82AF-4D46-A4E5-0FB60032D2EE}" type="datetimeFigureOut">
              <a:rPr lang="en-US" smtClean="0"/>
              <a:t>12/2/18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291D2E-3344-F441-95C6-BB6A20978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472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9624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600200"/>
            <a:ext cx="39624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214ADB-82AF-4D46-A4E5-0FB60032D2EE}" type="datetimeFigureOut">
              <a:rPr lang="en-US" smtClean="0"/>
              <a:t>12/2/18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291D2E-3344-F441-95C6-BB6A20978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616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214ADB-82AF-4D46-A4E5-0FB60032D2EE}" type="datetimeFigureOut">
              <a:rPr lang="en-US" smtClean="0"/>
              <a:t>12/2/18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291D2E-3344-F441-95C6-BB6A20978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780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214ADB-82AF-4D46-A4E5-0FB60032D2EE}" type="datetimeFigureOut">
              <a:rPr lang="en-US" smtClean="0"/>
              <a:t>12/2/18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291D2E-3344-F441-95C6-BB6A20978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288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214ADB-82AF-4D46-A4E5-0FB60032D2EE}" type="datetimeFigureOut">
              <a:rPr lang="en-US" smtClean="0"/>
              <a:t>12/2/18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291D2E-3344-F441-95C6-BB6A20978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169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214ADB-82AF-4D46-A4E5-0FB60032D2EE}" type="datetimeFigureOut">
              <a:rPr lang="en-US" smtClean="0"/>
              <a:t>12/2/18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291D2E-3344-F441-95C6-BB6A20978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045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214ADB-82AF-4D46-A4E5-0FB60032D2EE}" type="datetimeFigureOut">
              <a:rPr lang="en-US" smtClean="0"/>
              <a:t>12/2/18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291D2E-3344-F441-95C6-BB6A20978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80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305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80772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26080" y="1143000"/>
            <a:ext cx="203692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accent2"/>
                </a:solidFill>
              </a:defRPr>
            </a:lvl1pPr>
          </a:lstStyle>
          <a:p>
            <a:fld id="{AA214ADB-82AF-4D46-A4E5-0FB60032D2EE}" type="datetimeFigureOut">
              <a:rPr lang="en-US" smtClean="0"/>
              <a:t>12/2/18</a:t>
            </a:fld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3400" y="11430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2286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accent2"/>
                </a:solidFill>
              </a:defRPr>
            </a:lvl1pPr>
          </a:lstStyle>
          <a:p>
            <a:fld id="{EB291D2E-3344-F441-95C6-BB6A2097882D}" type="slidenum">
              <a:rPr lang="en-US" smtClean="0"/>
              <a:t>‹#›</a:t>
            </a:fld>
            <a:endParaRPr lang="en-US"/>
          </a:p>
        </p:txBody>
      </p:sp>
      <p:sp>
        <p:nvSpPr>
          <p:cNvPr id="3079" name="Line 7"/>
          <p:cNvSpPr>
            <a:spLocks noChangeShapeType="1"/>
          </p:cNvSpPr>
          <p:nvPr/>
        </p:nvSpPr>
        <p:spPr bwMode="auto">
          <a:xfrm>
            <a:off x="609600" y="1143000"/>
            <a:ext cx="8077200" cy="0"/>
          </a:xfrm>
          <a:prstGeom prst="line">
            <a:avLst/>
          </a:prstGeom>
          <a:noFill/>
          <a:ln w="3175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1" fontAlgn="base" hangingPunct="1">
        <a:spcBef>
          <a:spcPct val="5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4" Type="http://schemas.openxmlformats.org/officeDocument/2006/relationships/image" Target="../media/image33.jpeg"/><Relationship Id="rId5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4" Type="http://schemas.openxmlformats.org/officeDocument/2006/relationships/image" Target="../media/image36.jpeg"/><Relationship Id="rId5" Type="http://schemas.openxmlformats.org/officeDocument/2006/relationships/image" Target="../media/image37.jpeg"/><Relationship Id="rId6" Type="http://schemas.openxmlformats.org/officeDocument/2006/relationships/image" Target="../media/image38.jpeg"/><Relationship Id="rId7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oleObject" Target="file:///\\localhost\Users\rogersmith\Documents\Work\AY122\!OLE_LINK3" TargetMode="External"/><Relationship Id="rId6" Type="http://schemas.openxmlformats.org/officeDocument/2006/relationships/image" Target="../media/image1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Relationship Id="rId3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calhost\Users\rogersmith\Documents\Work\AY122\!OLE_LINK4" TargetMode="External"/><Relationship Id="rId4" Type="http://schemas.openxmlformats.org/officeDocument/2006/relationships/image" Target="../media/image42.png"/><Relationship Id="rId5" Type="http://schemas.openxmlformats.org/officeDocument/2006/relationships/oleObject" Target="file:///\\localhost\Users\rogersmith\Documents\Work\AY122\!OLE_LINK5" TargetMode="External"/><Relationship Id="rId6" Type="http://schemas.openxmlformats.org/officeDocument/2006/relationships/image" Target="../media/image43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calhost\Users\rogersmith\Documents\Work\AY122\!OLE_LINK6" TargetMode="External"/><Relationship Id="rId4" Type="http://schemas.openxmlformats.org/officeDocument/2006/relationships/image" Target="../media/image44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oleObject" Target="file:///\\localhost\Users\rogersmith\Documents\Work\Conferences\2018%20ISPA\!OLE_LINK1" TargetMode="External"/><Relationship Id="rId5" Type="http://schemas.openxmlformats.org/officeDocument/2006/relationships/image" Target="../media/image45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6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7.png"/><Relationship Id="rId3" Type="http://schemas.openxmlformats.org/officeDocument/2006/relationships/image" Target="../media/image48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6" Type="http://schemas.openxmlformats.org/officeDocument/2006/relationships/image" Target="../media/image10.jpeg"/><Relationship Id="rId7" Type="http://schemas.openxmlformats.org/officeDocument/2006/relationships/image" Target="../media/image11.jpeg"/><Relationship Id="rId8" Type="http://schemas.openxmlformats.org/officeDocument/2006/relationships/image" Target="../media/image12.jpeg"/><Relationship Id="rId9" Type="http://schemas.openxmlformats.org/officeDocument/2006/relationships/image" Target="../media/image13.jpeg"/><Relationship Id="rId10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21.jpeg"/><Relationship Id="rId20" Type="http://schemas.openxmlformats.org/officeDocument/2006/relationships/image" Target="../media/image32.jpeg"/><Relationship Id="rId10" Type="http://schemas.openxmlformats.org/officeDocument/2006/relationships/image" Target="../media/image22.jpeg"/><Relationship Id="rId11" Type="http://schemas.openxmlformats.org/officeDocument/2006/relationships/image" Target="../media/image23.jpeg"/><Relationship Id="rId12" Type="http://schemas.openxmlformats.org/officeDocument/2006/relationships/image" Target="../media/image24.jpeg"/><Relationship Id="rId13" Type="http://schemas.openxmlformats.org/officeDocument/2006/relationships/image" Target="../media/image25.jpeg"/><Relationship Id="rId14" Type="http://schemas.openxmlformats.org/officeDocument/2006/relationships/image" Target="../media/image26.jpeg"/><Relationship Id="rId15" Type="http://schemas.openxmlformats.org/officeDocument/2006/relationships/image" Target="../media/image27.jpeg"/><Relationship Id="rId16" Type="http://schemas.openxmlformats.org/officeDocument/2006/relationships/image" Target="../media/image28.jpeg"/><Relationship Id="rId17" Type="http://schemas.openxmlformats.org/officeDocument/2006/relationships/image" Target="../media/image29.jpeg"/><Relationship Id="rId18" Type="http://schemas.openxmlformats.org/officeDocument/2006/relationships/image" Target="../media/image30.jpeg"/><Relationship Id="rId19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5" Type="http://schemas.openxmlformats.org/officeDocument/2006/relationships/image" Target="../media/image17.jpeg"/><Relationship Id="rId6" Type="http://schemas.openxmlformats.org/officeDocument/2006/relationships/image" Target="../media/image18.jpeg"/><Relationship Id="rId7" Type="http://schemas.openxmlformats.org/officeDocument/2006/relationships/image" Target="../media/image19.jpeg"/><Relationship Id="rId8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0697" y="2208404"/>
            <a:ext cx="8316152" cy="1470025"/>
          </a:xfrm>
          <a:ln>
            <a:solidFill>
              <a:srgbClr val="0000FF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How well do we understand NIR detectors?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800" dirty="0" smtClean="0"/>
              <a:t>(focus on hybrid HgCdTe)</a:t>
            </a:r>
            <a:endParaRPr lang="en-US" sz="1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Roger Smith</a:t>
            </a:r>
          </a:p>
          <a:p>
            <a:r>
              <a:rPr lang="en-US" b="1" dirty="0" smtClean="0">
                <a:solidFill>
                  <a:srgbClr val="FF6600"/>
                </a:solidFill>
              </a:rPr>
              <a:t>Caltech</a:t>
            </a:r>
          </a:p>
          <a:p>
            <a:r>
              <a:rPr lang="en-US" sz="2000" dirty="0" smtClean="0"/>
              <a:t>2018-12-03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91182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1220788" y="3971925"/>
            <a:ext cx="6635750" cy="598488"/>
          </a:xfrm>
          <a:prstGeom prst="rect">
            <a:avLst/>
          </a:prstGeom>
          <a:pattFill prst="lgConfetti">
            <a:fgClr>
              <a:srgbClr val="FFFF00"/>
            </a:fgClr>
            <a:bgClr>
              <a:srgbClr val="FFFFFF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914400" eaLnBrk="0" hangingPunct="0"/>
            <a:endParaRPr lang="en-US" sz="2400"/>
          </a:p>
        </p:txBody>
      </p:sp>
      <p:sp>
        <p:nvSpPr>
          <p:cNvPr id="23554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>
                <a:solidFill>
                  <a:schemeClr val="accent2"/>
                </a:solidFill>
              </a:rPr>
              <a:t>SPIE 7021-22, Marseille 2008-06-24</a:t>
            </a:r>
          </a:p>
        </p:txBody>
      </p:sp>
      <p:sp>
        <p:nvSpPr>
          <p:cNvPr id="23555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chemeClr val="accent2"/>
                </a:solidFill>
              </a:rPr>
              <a:t>Roger Smith et al., Caltech</a:t>
            </a:r>
          </a:p>
        </p:txBody>
      </p:sp>
      <p:sp>
        <p:nvSpPr>
          <p:cNvPr id="2355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solidFill>
                  <a:schemeClr val="accent2"/>
                </a:solidFill>
              </a:rPr>
              <a:t> </a:t>
            </a:r>
            <a:fld id="{CB723A45-3EE9-0D45-A4FC-5D733FC9B58A}" type="slidenum">
              <a:rPr lang="en-US" sz="1400">
                <a:solidFill>
                  <a:schemeClr val="accent2"/>
                </a:solidFill>
              </a:rPr>
              <a:pPr eaLnBrk="1" hangingPunct="1"/>
              <a:t>10</a:t>
            </a:fld>
            <a:endParaRPr lang="en-US" sz="1400">
              <a:solidFill>
                <a:schemeClr val="accent2"/>
              </a:solidFill>
            </a:endParaRPr>
          </a:p>
        </p:txBody>
      </p:sp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PN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junctions on common substrate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23558" name="Group 47"/>
          <p:cNvGrpSpPr>
            <a:grpSpLocks/>
          </p:cNvGrpSpPr>
          <p:nvPr/>
        </p:nvGrpSpPr>
        <p:grpSpPr bwMode="auto">
          <a:xfrm>
            <a:off x="1219200" y="1371600"/>
            <a:ext cx="7924800" cy="4876800"/>
            <a:chOff x="768" y="864"/>
            <a:chExt cx="4992" cy="3072"/>
          </a:xfrm>
        </p:grpSpPr>
        <p:sp>
          <p:nvSpPr>
            <p:cNvPr id="23566" name="Rectangle 4"/>
            <p:cNvSpPr>
              <a:spLocks noChangeArrowheads="1"/>
            </p:cNvSpPr>
            <p:nvPr/>
          </p:nvSpPr>
          <p:spPr bwMode="auto">
            <a:xfrm>
              <a:off x="768" y="2064"/>
              <a:ext cx="4176" cy="432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3567" name="Group 9"/>
            <p:cNvGrpSpPr>
              <a:grpSpLocks/>
            </p:cNvGrpSpPr>
            <p:nvPr/>
          </p:nvGrpSpPr>
          <p:grpSpPr bwMode="auto">
            <a:xfrm>
              <a:off x="864" y="2160"/>
              <a:ext cx="1200" cy="720"/>
              <a:chOff x="864" y="2160"/>
              <a:chExt cx="1200" cy="720"/>
            </a:xfrm>
          </p:grpSpPr>
          <p:sp>
            <p:nvSpPr>
              <p:cNvPr id="23598" name="AutoShape 5"/>
              <p:cNvSpPr>
                <a:spLocks noChangeArrowheads="1"/>
              </p:cNvSpPr>
              <p:nvPr/>
            </p:nvSpPr>
            <p:spPr bwMode="auto">
              <a:xfrm flipV="1">
                <a:off x="864" y="2160"/>
                <a:ext cx="1200" cy="72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114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1392" y="10829"/>
                    </a:moveTo>
                    <a:cubicBezTo>
                      <a:pt x="11376" y="11145"/>
                      <a:pt x="11115" y="11392"/>
                      <a:pt x="10800" y="11392"/>
                    </a:cubicBezTo>
                    <a:cubicBezTo>
                      <a:pt x="10484" y="11392"/>
                      <a:pt x="10223" y="11145"/>
                      <a:pt x="10207" y="10829"/>
                    </a:cubicBezTo>
                    <a:lnTo>
                      <a:pt x="13" y="11345"/>
                    </a:lnTo>
                    <a:cubicBezTo>
                      <a:pt x="304" y="17090"/>
                      <a:pt x="5047" y="21599"/>
                      <a:pt x="10800" y="21599"/>
                    </a:cubicBezTo>
                    <a:cubicBezTo>
                      <a:pt x="16552" y="21599"/>
                      <a:pt x="21295" y="17090"/>
                      <a:pt x="21586" y="11345"/>
                    </a:cubicBezTo>
                    <a:lnTo>
                      <a:pt x="11392" y="10829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99" name="AutoShape 6"/>
              <p:cNvSpPr>
                <a:spLocks noChangeArrowheads="1"/>
              </p:cNvSpPr>
              <p:nvPr/>
            </p:nvSpPr>
            <p:spPr bwMode="auto">
              <a:xfrm flipV="1">
                <a:off x="1015" y="2284"/>
                <a:ext cx="891" cy="45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11373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1392" y="10829"/>
                    </a:moveTo>
                    <a:cubicBezTo>
                      <a:pt x="11376" y="11145"/>
                      <a:pt x="11115" y="11392"/>
                      <a:pt x="10800" y="11392"/>
                    </a:cubicBezTo>
                    <a:cubicBezTo>
                      <a:pt x="10484" y="11392"/>
                      <a:pt x="10223" y="11145"/>
                      <a:pt x="10207" y="10829"/>
                    </a:cubicBezTo>
                    <a:lnTo>
                      <a:pt x="13" y="11345"/>
                    </a:lnTo>
                    <a:cubicBezTo>
                      <a:pt x="304" y="17090"/>
                      <a:pt x="5047" y="21599"/>
                      <a:pt x="10800" y="21599"/>
                    </a:cubicBezTo>
                    <a:cubicBezTo>
                      <a:pt x="16552" y="21599"/>
                      <a:pt x="21295" y="17090"/>
                      <a:pt x="21586" y="11345"/>
                    </a:cubicBezTo>
                    <a:lnTo>
                      <a:pt x="11392" y="10829"/>
                    </a:lnTo>
                    <a:close/>
                  </a:path>
                </a:pathLst>
              </a:custGeom>
              <a:solidFill>
                <a:srgbClr val="FF99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00" name="AutoShape 7"/>
              <p:cNvSpPr>
                <a:spLocks noChangeArrowheads="1"/>
              </p:cNvSpPr>
              <p:nvPr/>
            </p:nvSpPr>
            <p:spPr bwMode="auto">
              <a:xfrm flipV="1">
                <a:off x="1145" y="2372"/>
                <a:ext cx="617" cy="28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114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1392" y="10829"/>
                    </a:moveTo>
                    <a:cubicBezTo>
                      <a:pt x="11376" y="11145"/>
                      <a:pt x="11115" y="11392"/>
                      <a:pt x="10800" y="11392"/>
                    </a:cubicBezTo>
                    <a:cubicBezTo>
                      <a:pt x="10484" y="11392"/>
                      <a:pt x="10223" y="11145"/>
                      <a:pt x="10207" y="10829"/>
                    </a:cubicBezTo>
                    <a:lnTo>
                      <a:pt x="13" y="11345"/>
                    </a:lnTo>
                    <a:cubicBezTo>
                      <a:pt x="304" y="17090"/>
                      <a:pt x="5047" y="21599"/>
                      <a:pt x="10800" y="21599"/>
                    </a:cubicBezTo>
                    <a:cubicBezTo>
                      <a:pt x="16552" y="21599"/>
                      <a:pt x="21295" y="17090"/>
                      <a:pt x="21586" y="11345"/>
                    </a:cubicBezTo>
                    <a:lnTo>
                      <a:pt x="11392" y="10829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01" name="Rectangle 8"/>
              <p:cNvSpPr>
                <a:spLocks noChangeArrowheads="1"/>
              </p:cNvSpPr>
              <p:nvPr/>
            </p:nvSpPr>
            <p:spPr bwMode="auto">
              <a:xfrm>
                <a:off x="1262" y="2502"/>
                <a:ext cx="384" cy="378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3568" name="Group 10"/>
            <p:cNvGrpSpPr>
              <a:grpSpLocks/>
            </p:cNvGrpSpPr>
            <p:nvPr/>
          </p:nvGrpSpPr>
          <p:grpSpPr bwMode="auto">
            <a:xfrm>
              <a:off x="2256" y="2160"/>
              <a:ext cx="1200" cy="720"/>
              <a:chOff x="864" y="2160"/>
              <a:chExt cx="1200" cy="720"/>
            </a:xfrm>
          </p:grpSpPr>
          <p:sp>
            <p:nvSpPr>
              <p:cNvPr id="23594" name="AutoShape 11"/>
              <p:cNvSpPr>
                <a:spLocks noChangeArrowheads="1"/>
              </p:cNvSpPr>
              <p:nvPr/>
            </p:nvSpPr>
            <p:spPr bwMode="auto">
              <a:xfrm flipV="1">
                <a:off x="864" y="2160"/>
                <a:ext cx="1200" cy="72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114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1392" y="10829"/>
                    </a:moveTo>
                    <a:cubicBezTo>
                      <a:pt x="11376" y="11145"/>
                      <a:pt x="11115" y="11392"/>
                      <a:pt x="10800" y="11392"/>
                    </a:cubicBezTo>
                    <a:cubicBezTo>
                      <a:pt x="10484" y="11392"/>
                      <a:pt x="10223" y="11145"/>
                      <a:pt x="10207" y="10829"/>
                    </a:cubicBezTo>
                    <a:lnTo>
                      <a:pt x="13" y="11345"/>
                    </a:lnTo>
                    <a:cubicBezTo>
                      <a:pt x="304" y="17090"/>
                      <a:pt x="5047" y="21599"/>
                      <a:pt x="10800" y="21599"/>
                    </a:cubicBezTo>
                    <a:cubicBezTo>
                      <a:pt x="16552" y="21599"/>
                      <a:pt x="21295" y="17090"/>
                      <a:pt x="21586" y="11345"/>
                    </a:cubicBezTo>
                    <a:lnTo>
                      <a:pt x="11392" y="10829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95" name="AutoShape 12"/>
              <p:cNvSpPr>
                <a:spLocks noChangeArrowheads="1"/>
              </p:cNvSpPr>
              <p:nvPr/>
            </p:nvSpPr>
            <p:spPr bwMode="auto">
              <a:xfrm flipV="1">
                <a:off x="1015" y="2284"/>
                <a:ext cx="891" cy="45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11373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1392" y="10829"/>
                    </a:moveTo>
                    <a:cubicBezTo>
                      <a:pt x="11376" y="11145"/>
                      <a:pt x="11115" y="11392"/>
                      <a:pt x="10800" y="11392"/>
                    </a:cubicBezTo>
                    <a:cubicBezTo>
                      <a:pt x="10484" y="11392"/>
                      <a:pt x="10223" y="11145"/>
                      <a:pt x="10207" y="10829"/>
                    </a:cubicBezTo>
                    <a:lnTo>
                      <a:pt x="13" y="11345"/>
                    </a:lnTo>
                    <a:cubicBezTo>
                      <a:pt x="304" y="17090"/>
                      <a:pt x="5047" y="21599"/>
                      <a:pt x="10800" y="21599"/>
                    </a:cubicBezTo>
                    <a:cubicBezTo>
                      <a:pt x="16552" y="21599"/>
                      <a:pt x="21295" y="17090"/>
                      <a:pt x="21586" y="11345"/>
                    </a:cubicBezTo>
                    <a:lnTo>
                      <a:pt x="11392" y="10829"/>
                    </a:lnTo>
                    <a:close/>
                  </a:path>
                </a:pathLst>
              </a:custGeom>
              <a:solidFill>
                <a:srgbClr val="FF99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96" name="AutoShape 13"/>
              <p:cNvSpPr>
                <a:spLocks noChangeArrowheads="1"/>
              </p:cNvSpPr>
              <p:nvPr/>
            </p:nvSpPr>
            <p:spPr bwMode="auto">
              <a:xfrm flipV="1">
                <a:off x="1145" y="2372"/>
                <a:ext cx="617" cy="28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114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1392" y="10829"/>
                    </a:moveTo>
                    <a:cubicBezTo>
                      <a:pt x="11376" y="11145"/>
                      <a:pt x="11115" y="11392"/>
                      <a:pt x="10800" y="11392"/>
                    </a:cubicBezTo>
                    <a:cubicBezTo>
                      <a:pt x="10484" y="11392"/>
                      <a:pt x="10223" y="11145"/>
                      <a:pt x="10207" y="10829"/>
                    </a:cubicBezTo>
                    <a:lnTo>
                      <a:pt x="13" y="11345"/>
                    </a:lnTo>
                    <a:cubicBezTo>
                      <a:pt x="304" y="17090"/>
                      <a:pt x="5047" y="21599"/>
                      <a:pt x="10800" y="21599"/>
                    </a:cubicBezTo>
                    <a:cubicBezTo>
                      <a:pt x="16552" y="21599"/>
                      <a:pt x="21295" y="17090"/>
                      <a:pt x="21586" y="11345"/>
                    </a:cubicBezTo>
                    <a:lnTo>
                      <a:pt x="11392" y="10829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97" name="Rectangle 14"/>
              <p:cNvSpPr>
                <a:spLocks noChangeArrowheads="1"/>
              </p:cNvSpPr>
              <p:nvPr/>
            </p:nvSpPr>
            <p:spPr bwMode="auto">
              <a:xfrm>
                <a:off x="1262" y="2496"/>
                <a:ext cx="384" cy="384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3569" name="Group 15"/>
            <p:cNvGrpSpPr>
              <a:grpSpLocks/>
            </p:cNvGrpSpPr>
            <p:nvPr/>
          </p:nvGrpSpPr>
          <p:grpSpPr bwMode="auto">
            <a:xfrm>
              <a:off x="3628" y="2160"/>
              <a:ext cx="1200" cy="720"/>
              <a:chOff x="864" y="2160"/>
              <a:chExt cx="1200" cy="720"/>
            </a:xfrm>
          </p:grpSpPr>
          <p:sp>
            <p:nvSpPr>
              <p:cNvPr id="23590" name="AutoShape 16"/>
              <p:cNvSpPr>
                <a:spLocks noChangeArrowheads="1"/>
              </p:cNvSpPr>
              <p:nvPr/>
            </p:nvSpPr>
            <p:spPr bwMode="auto">
              <a:xfrm flipV="1">
                <a:off x="864" y="2160"/>
                <a:ext cx="1200" cy="72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114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1392" y="10829"/>
                    </a:moveTo>
                    <a:cubicBezTo>
                      <a:pt x="11376" y="11145"/>
                      <a:pt x="11115" y="11392"/>
                      <a:pt x="10800" y="11392"/>
                    </a:cubicBezTo>
                    <a:cubicBezTo>
                      <a:pt x="10484" y="11392"/>
                      <a:pt x="10223" y="11145"/>
                      <a:pt x="10207" y="10829"/>
                    </a:cubicBezTo>
                    <a:lnTo>
                      <a:pt x="13" y="11345"/>
                    </a:lnTo>
                    <a:cubicBezTo>
                      <a:pt x="304" y="17090"/>
                      <a:pt x="5047" y="21599"/>
                      <a:pt x="10800" y="21599"/>
                    </a:cubicBezTo>
                    <a:cubicBezTo>
                      <a:pt x="16552" y="21599"/>
                      <a:pt x="21295" y="17090"/>
                      <a:pt x="21586" y="11345"/>
                    </a:cubicBezTo>
                    <a:lnTo>
                      <a:pt x="11392" y="10829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91" name="AutoShape 17"/>
              <p:cNvSpPr>
                <a:spLocks noChangeArrowheads="1"/>
              </p:cNvSpPr>
              <p:nvPr/>
            </p:nvSpPr>
            <p:spPr bwMode="auto">
              <a:xfrm flipV="1">
                <a:off x="1015" y="2284"/>
                <a:ext cx="891" cy="45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11373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1392" y="10829"/>
                    </a:moveTo>
                    <a:cubicBezTo>
                      <a:pt x="11376" y="11145"/>
                      <a:pt x="11115" y="11392"/>
                      <a:pt x="10800" y="11392"/>
                    </a:cubicBezTo>
                    <a:cubicBezTo>
                      <a:pt x="10484" y="11392"/>
                      <a:pt x="10223" y="11145"/>
                      <a:pt x="10207" y="10829"/>
                    </a:cubicBezTo>
                    <a:lnTo>
                      <a:pt x="13" y="11345"/>
                    </a:lnTo>
                    <a:cubicBezTo>
                      <a:pt x="304" y="17090"/>
                      <a:pt x="5047" y="21599"/>
                      <a:pt x="10800" y="21599"/>
                    </a:cubicBezTo>
                    <a:cubicBezTo>
                      <a:pt x="16552" y="21599"/>
                      <a:pt x="21295" y="17090"/>
                      <a:pt x="21586" y="11345"/>
                    </a:cubicBezTo>
                    <a:lnTo>
                      <a:pt x="11392" y="10829"/>
                    </a:lnTo>
                    <a:close/>
                  </a:path>
                </a:pathLst>
              </a:custGeom>
              <a:solidFill>
                <a:srgbClr val="FF99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92" name="AutoShape 18"/>
              <p:cNvSpPr>
                <a:spLocks noChangeArrowheads="1"/>
              </p:cNvSpPr>
              <p:nvPr/>
            </p:nvSpPr>
            <p:spPr bwMode="auto">
              <a:xfrm flipV="1">
                <a:off x="1145" y="2372"/>
                <a:ext cx="617" cy="28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114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1392" y="10829"/>
                    </a:moveTo>
                    <a:cubicBezTo>
                      <a:pt x="11376" y="11145"/>
                      <a:pt x="11115" y="11392"/>
                      <a:pt x="10800" y="11392"/>
                    </a:cubicBezTo>
                    <a:cubicBezTo>
                      <a:pt x="10484" y="11392"/>
                      <a:pt x="10223" y="11145"/>
                      <a:pt x="10207" y="10829"/>
                    </a:cubicBezTo>
                    <a:lnTo>
                      <a:pt x="13" y="11345"/>
                    </a:lnTo>
                    <a:cubicBezTo>
                      <a:pt x="304" y="17090"/>
                      <a:pt x="5047" y="21599"/>
                      <a:pt x="10800" y="21599"/>
                    </a:cubicBezTo>
                    <a:cubicBezTo>
                      <a:pt x="16552" y="21599"/>
                      <a:pt x="21295" y="17090"/>
                      <a:pt x="21586" y="11345"/>
                    </a:cubicBezTo>
                    <a:lnTo>
                      <a:pt x="11392" y="10829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93" name="Rectangle 19"/>
              <p:cNvSpPr>
                <a:spLocks noChangeArrowheads="1"/>
              </p:cNvSpPr>
              <p:nvPr/>
            </p:nvSpPr>
            <p:spPr bwMode="auto">
              <a:xfrm>
                <a:off x="1262" y="2496"/>
                <a:ext cx="384" cy="384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3570" name="Rectangle 20"/>
            <p:cNvSpPr>
              <a:spLocks noChangeArrowheads="1"/>
            </p:cNvSpPr>
            <p:nvPr/>
          </p:nvSpPr>
          <p:spPr bwMode="auto">
            <a:xfrm>
              <a:off x="768" y="2880"/>
              <a:ext cx="4176" cy="105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  <a:p>
              <a:pPr algn="ctr"/>
              <a:r>
                <a:rPr lang="en-US"/>
                <a:t>Silicon Multiplexor  ~ 600µm thick</a:t>
              </a:r>
            </a:p>
          </p:txBody>
        </p:sp>
        <p:sp>
          <p:nvSpPr>
            <p:cNvPr id="23571" name="Line 21"/>
            <p:cNvSpPr>
              <a:spLocks noChangeShapeType="1"/>
            </p:cNvSpPr>
            <p:nvPr/>
          </p:nvSpPr>
          <p:spPr bwMode="auto">
            <a:xfrm flipV="1">
              <a:off x="1056" y="1104"/>
              <a:ext cx="624" cy="100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2" name="Text Box 22"/>
            <p:cNvSpPr txBox="1">
              <a:spLocks noChangeArrowheads="1"/>
            </p:cNvSpPr>
            <p:nvPr/>
          </p:nvSpPr>
          <p:spPr bwMode="auto">
            <a:xfrm>
              <a:off x="1632" y="864"/>
              <a:ext cx="230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800" dirty="0">
                  <a:solidFill>
                    <a:srgbClr val="0000FF"/>
                  </a:solidFill>
                </a:rPr>
                <a:t>Undepleted </a:t>
              </a:r>
              <a:r>
                <a:rPr lang="en-US" sz="1800" dirty="0" err="1">
                  <a:solidFill>
                    <a:srgbClr val="0000FF"/>
                  </a:solidFill>
                </a:rPr>
                <a:t>Dsub</a:t>
              </a:r>
              <a:r>
                <a:rPr lang="en-US" sz="1800" dirty="0">
                  <a:solidFill>
                    <a:srgbClr val="0000FF"/>
                  </a:solidFill>
                </a:rPr>
                <a:t> (N)</a:t>
              </a:r>
            </a:p>
          </p:txBody>
        </p:sp>
        <p:sp>
          <p:nvSpPr>
            <p:cNvPr id="23573" name="Text Box 23"/>
            <p:cNvSpPr txBox="1">
              <a:spLocks noChangeArrowheads="1"/>
            </p:cNvSpPr>
            <p:nvPr/>
          </p:nvSpPr>
          <p:spPr bwMode="auto">
            <a:xfrm>
              <a:off x="1824" y="1152"/>
              <a:ext cx="153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800" dirty="0">
                  <a:solidFill>
                    <a:srgbClr val="FF0000"/>
                  </a:solidFill>
                </a:rPr>
                <a:t>Depleted N-type</a:t>
              </a:r>
            </a:p>
          </p:txBody>
        </p:sp>
        <p:sp>
          <p:nvSpPr>
            <p:cNvPr id="23574" name="Line 24"/>
            <p:cNvSpPr>
              <a:spLocks noChangeShapeType="1"/>
            </p:cNvSpPr>
            <p:nvPr/>
          </p:nvSpPr>
          <p:spPr bwMode="auto">
            <a:xfrm flipH="1">
              <a:off x="1392" y="1392"/>
              <a:ext cx="480" cy="81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5" name="Text Box 25"/>
            <p:cNvSpPr txBox="1">
              <a:spLocks noChangeArrowheads="1"/>
            </p:cNvSpPr>
            <p:nvPr/>
          </p:nvSpPr>
          <p:spPr bwMode="auto">
            <a:xfrm>
              <a:off x="1968" y="1440"/>
              <a:ext cx="153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800" dirty="0">
                  <a:solidFill>
                    <a:srgbClr val="FF0000"/>
                  </a:solidFill>
                </a:rPr>
                <a:t>Depleted P-type</a:t>
              </a:r>
            </a:p>
          </p:txBody>
        </p:sp>
        <p:sp>
          <p:nvSpPr>
            <p:cNvPr id="23576" name="Line 26"/>
            <p:cNvSpPr>
              <a:spLocks noChangeShapeType="1"/>
            </p:cNvSpPr>
            <p:nvPr/>
          </p:nvSpPr>
          <p:spPr bwMode="auto">
            <a:xfrm flipH="1">
              <a:off x="1536" y="1632"/>
              <a:ext cx="432" cy="70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8" name="Line 29"/>
            <p:cNvSpPr>
              <a:spLocks noChangeShapeType="1"/>
            </p:cNvSpPr>
            <p:nvPr/>
          </p:nvSpPr>
          <p:spPr bwMode="auto">
            <a:xfrm flipH="1">
              <a:off x="1632" y="1872"/>
              <a:ext cx="384" cy="56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9" name="Text Box 30"/>
            <p:cNvSpPr txBox="1">
              <a:spLocks noChangeArrowheads="1"/>
            </p:cNvSpPr>
            <p:nvPr/>
          </p:nvSpPr>
          <p:spPr bwMode="auto">
            <a:xfrm>
              <a:off x="2016" y="1728"/>
              <a:ext cx="230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800" dirty="0">
                  <a:solidFill>
                    <a:srgbClr val="0000FF"/>
                  </a:solidFill>
                </a:rPr>
                <a:t>Undepleted implant (P)</a:t>
              </a:r>
            </a:p>
          </p:txBody>
        </p:sp>
        <p:sp>
          <p:nvSpPr>
            <p:cNvPr id="23580" name="Line 34"/>
            <p:cNvSpPr>
              <a:spLocks noChangeShapeType="1"/>
            </p:cNvSpPr>
            <p:nvPr/>
          </p:nvSpPr>
          <p:spPr bwMode="auto">
            <a:xfrm>
              <a:off x="4992" y="2064"/>
              <a:ext cx="6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81" name="Line 35"/>
            <p:cNvSpPr>
              <a:spLocks noChangeShapeType="1"/>
            </p:cNvSpPr>
            <p:nvPr/>
          </p:nvSpPr>
          <p:spPr bwMode="auto">
            <a:xfrm>
              <a:off x="4992" y="2496"/>
              <a:ext cx="6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82" name="Line 36"/>
            <p:cNvSpPr>
              <a:spLocks noChangeShapeType="1"/>
            </p:cNvSpPr>
            <p:nvPr/>
          </p:nvSpPr>
          <p:spPr bwMode="auto">
            <a:xfrm>
              <a:off x="5232" y="1824"/>
              <a:ext cx="0" cy="24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83" name="Line 37"/>
            <p:cNvSpPr>
              <a:spLocks noChangeShapeType="1"/>
            </p:cNvSpPr>
            <p:nvPr/>
          </p:nvSpPr>
          <p:spPr bwMode="auto">
            <a:xfrm flipV="1">
              <a:off x="5232" y="2496"/>
              <a:ext cx="0" cy="24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84" name="Text Box 38"/>
            <p:cNvSpPr txBox="1">
              <a:spLocks noChangeArrowheads="1"/>
            </p:cNvSpPr>
            <p:nvPr/>
          </p:nvSpPr>
          <p:spPr bwMode="auto">
            <a:xfrm>
              <a:off x="4929" y="2139"/>
              <a:ext cx="83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800"/>
                <a:t>HgCdTe</a:t>
              </a:r>
            </a:p>
          </p:txBody>
        </p:sp>
        <p:sp>
          <p:nvSpPr>
            <p:cNvPr id="23588" name="Line 42"/>
            <p:cNvSpPr>
              <a:spLocks noChangeShapeType="1"/>
            </p:cNvSpPr>
            <p:nvPr/>
          </p:nvSpPr>
          <p:spPr bwMode="auto">
            <a:xfrm>
              <a:off x="1440" y="3072"/>
              <a:ext cx="13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89" name="Text Box 43"/>
            <p:cNvSpPr txBox="1">
              <a:spLocks noChangeArrowheads="1"/>
            </p:cNvSpPr>
            <p:nvPr/>
          </p:nvSpPr>
          <p:spPr bwMode="auto">
            <a:xfrm>
              <a:off x="1824" y="2928"/>
              <a:ext cx="624" cy="288"/>
            </a:xfrm>
            <a:prstGeom prst="rect">
              <a:avLst/>
            </a:prstGeom>
            <a:solidFill>
              <a:srgbClr val="BBE0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800"/>
                <a:t>18</a:t>
              </a:r>
              <a:r>
                <a:rPr lang="en-US" sz="1800">
                  <a:sym typeface="Symbol" charset="0"/>
                </a:rPr>
                <a:t>m</a:t>
              </a:r>
            </a:p>
          </p:txBody>
        </p:sp>
      </p:grpSp>
      <p:sp>
        <p:nvSpPr>
          <p:cNvPr id="23559" name="Text Box 40"/>
          <p:cNvSpPr txBox="1">
            <a:spLocks noChangeArrowheads="1"/>
          </p:cNvSpPr>
          <p:nvPr/>
        </p:nvSpPr>
        <p:spPr bwMode="auto">
          <a:xfrm>
            <a:off x="0" y="3184525"/>
            <a:ext cx="12192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dirty="0"/>
              <a:t>Epoxy wicked into voids between bumps prior to substrate removal</a:t>
            </a:r>
          </a:p>
        </p:txBody>
      </p:sp>
      <p:cxnSp>
        <p:nvCxnSpPr>
          <p:cNvPr id="23560" name="Straight Connector 3"/>
          <p:cNvCxnSpPr>
            <a:cxnSpLocks noChangeShapeType="1"/>
          </p:cNvCxnSpPr>
          <p:nvPr/>
        </p:nvCxnSpPr>
        <p:spPr bwMode="auto">
          <a:xfrm>
            <a:off x="1020763" y="4221163"/>
            <a:ext cx="523875" cy="746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Rectangle 4"/>
          <p:cNvSpPr/>
          <p:nvPr/>
        </p:nvSpPr>
        <p:spPr bwMode="auto">
          <a:xfrm>
            <a:off x="1182688" y="6350000"/>
            <a:ext cx="6686550" cy="508000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defTabSz="914400" eaLnBrk="0" hangingPunct="0">
              <a:defRPr/>
            </a:pPr>
            <a:r>
              <a:rPr lang="en-US" sz="2400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Silicon Carbide or Molybdenum package</a:t>
            </a:r>
          </a:p>
        </p:txBody>
      </p:sp>
      <p:sp>
        <p:nvSpPr>
          <p:cNvPr id="23562" name="Rectangle 54"/>
          <p:cNvSpPr>
            <a:spLocks noChangeArrowheads="1"/>
          </p:cNvSpPr>
          <p:nvPr/>
        </p:nvSpPr>
        <p:spPr bwMode="auto">
          <a:xfrm>
            <a:off x="1223963" y="6213475"/>
            <a:ext cx="6635750" cy="125413"/>
          </a:xfrm>
          <a:prstGeom prst="rect">
            <a:avLst/>
          </a:prstGeom>
          <a:pattFill prst="lgConfetti">
            <a:fgClr>
              <a:srgbClr val="FF6600"/>
            </a:fgClr>
            <a:bgClr>
              <a:srgbClr val="FFFFFF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914400" eaLnBrk="0" hangingPunct="0"/>
            <a:endParaRPr lang="en-US" sz="2400"/>
          </a:p>
        </p:txBody>
      </p:sp>
      <p:sp>
        <p:nvSpPr>
          <p:cNvPr id="23563" name="Text Box 40"/>
          <p:cNvSpPr txBox="1">
            <a:spLocks noChangeArrowheads="1"/>
          </p:cNvSpPr>
          <p:nvPr/>
        </p:nvSpPr>
        <p:spPr bwMode="auto">
          <a:xfrm>
            <a:off x="0" y="6089650"/>
            <a:ext cx="1219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/>
              <a:t>Epoxy</a:t>
            </a:r>
          </a:p>
        </p:txBody>
      </p:sp>
      <p:cxnSp>
        <p:nvCxnSpPr>
          <p:cNvPr id="23564" name="Straight Connector 6"/>
          <p:cNvCxnSpPr>
            <a:cxnSpLocks noChangeShapeType="1"/>
          </p:cNvCxnSpPr>
          <p:nvPr/>
        </p:nvCxnSpPr>
        <p:spPr bwMode="auto">
          <a:xfrm flipV="1">
            <a:off x="822325" y="6262688"/>
            <a:ext cx="647700" cy="5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Right Brace 2"/>
          <p:cNvSpPr/>
          <p:nvPr/>
        </p:nvSpPr>
        <p:spPr bwMode="auto">
          <a:xfrm>
            <a:off x="4919543" y="1935651"/>
            <a:ext cx="316033" cy="655149"/>
          </a:xfrm>
          <a:prstGeom prst="rightBrac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13780" y="2071270"/>
            <a:ext cx="1239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Dielectric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84962" y="1658951"/>
            <a:ext cx="24590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Areas with mobile carriers act as capacitor plates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55" name="Line 21"/>
          <p:cNvSpPr>
            <a:spLocks noChangeShapeType="1"/>
          </p:cNvSpPr>
          <p:nvPr/>
        </p:nvSpPr>
        <p:spPr bwMode="auto">
          <a:xfrm>
            <a:off x="4919542" y="1658951"/>
            <a:ext cx="1765419" cy="412319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Line 21"/>
          <p:cNvSpPr>
            <a:spLocks noChangeShapeType="1"/>
          </p:cNvSpPr>
          <p:nvPr/>
        </p:nvSpPr>
        <p:spPr bwMode="auto">
          <a:xfrm flipV="1">
            <a:off x="5759449" y="2223670"/>
            <a:ext cx="966631" cy="67193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91579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1220788" y="3971925"/>
            <a:ext cx="6635750" cy="598488"/>
          </a:xfrm>
          <a:prstGeom prst="rect">
            <a:avLst/>
          </a:prstGeom>
          <a:pattFill prst="lgConfetti">
            <a:fgClr>
              <a:srgbClr val="FFFF00"/>
            </a:fgClr>
            <a:bgClr>
              <a:srgbClr val="FFFFFF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914400" eaLnBrk="0" hangingPunct="0"/>
            <a:endParaRPr lang="en-US" sz="2400"/>
          </a:p>
        </p:txBody>
      </p:sp>
      <p:sp>
        <p:nvSpPr>
          <p:cNvPr id="23554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>
                <a:solidFill>
                  <a:schemeClr val="accent2"/>
                </a:solidFill>
              </a:rPr>
              <a:t>SPIE 7021-22, Marseille 2008-06-24</a:t>
            </a:r>
          </a:p>
        </p:txBody>
      </p:sp>
      <p:sp>
        <p:nvSpPr>
          <p:cNvPr id="23555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chemeClr val="accent2"/>
                </a:solidFill>
              </a:rPr>
              <a:t>Roger Smith et al., Caltech</a:t>
            </a:r>
          </a:p>
        </p:txBody>
      </p:sp>
      <p:sp>
        <p:nvSpPr>
          <p:cNvPr id="2355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solidFill>
                  <a:schemeClr val="accent2"/>
                </a:solidFill>
              </a:rPr>
              <a:t> </a:t>
            </a:r>
            <a:fld id="{CB723A45-3EE9-0D45-A4FC-5D733FC9B58A}" type="slidenum">
              <a:rPr lang="en-US" sz="1400">
                <a:solidFill>
                  <a:schemeClr val="accent2"/>
                </a:solidFill>
              </a:rPr>
              <a:pPr eaLnBrk="1" hangingPunct="1"/>
              <a:t>11</a:t>
            </a:fld>
            <a:endParaRPr lang="en-US" sz="1400">
              <a:solidFill>
                <a:schemeClr val="accent2"/>
              </a:solidFill>
            </a:endParaRPr>
          </a:p>
        </p:txBody>
      </p:sp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Inter-Pixel Capacitance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23558" name="Group 47"/>
          <p:cNvGrpSpPr>
            <a:grpSpLocks/>
          </p:cNvGrpSpPr>
          <p:nvPr/>
        </p:nvGrpSpPr>
        <p:grpSpPr bwMode="auto">
          <a:xfrm>
            <a:off x="1219200" y="2895600"/>
            <a:ext cx="7924800" cy="3352800"/>
            <a:chOff x="768" y="1824"/>
            <a:chExt cx="4992" cy="2112"/>
          </a:xfrm>
        </p:grpSpPr>
        <p:sp>
          <p:nvSpPr>
            <p:cNvPr id="23566" name="Rectangle 4"/>
            <p:cNvSpPr>
              <a:spLocks noChangeArrowheads="1"/>
            </p:cNvSpPr>
            <p:nvPr/>
          </p:nvSpPr>
          <p:spPr bwMode="auto">
            <a:xfrm>
              <a:off x="768" y="2064"/>
              <a:ext cx="4176" cy="432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3567" name="Group 9"/>
            <p:cNvGrpSpPr>
              <a:grpSpLocks/>
            </p:cNvGrpSpPr>
            <p:nvPr/>
          </p:nvGrpSpPr>
          <p:grpSpPr bwMode="auto">
            <a:xfrm>
              <a:off x="864" y="2160"/>
              <a:ext cx="1200" cy="720"/>
              <a:chOff x="864" y="2160"/>
              <a:chExt cx="1200" cy="720"/>
            </a:xfrm>
          </p:grpSpPr>
          <p:sp>
            <p:nvSpPr>
              <p:cNvPr id="23598" name="AutoShape 5"/>
              <p:cNvSpPr>
                <a:spLocks noChangeArrowheads="1"/>
              </p:cNvSpPr>
              <p:nvPr/>
            </p:nvSpPr>
            <p:spPr bwMode="auto">
              <a:xfrm flipV="1">
                <a:off x="864" y="2160"/>
                <a:ext cx="1200" cy="72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114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1392" y="10829"/>
                    </a:moveTo>
                    <a:cubicBezTo>
                      <a:pt x="11376" y="11145"/>
                      <a:pt x="11115" y="11392"/>
                      <a:pt x="10800" y="11392"/>
                    </a:cubicBezTo>
                    <a:cubicBezTo>
                      <a:pt x="10484" y="11392"/>
                      <a:pt x="10223" y="11145"/>
                      <a:pt x="10207" y="10829"/>
                    </a:cubicBezTo>
                    <a:lnTo>
                      <a:pt x="13" y="11345"/>
                    </a:lnTo>
                    <a:cubicBezTo>
                      <a:pt x="304" y="17090"/>
                      <a:pt x="5047" y="21599"/>
                      <a:pt x="10800" y="21599"/>
                    </a:cubicBezTo>
                    <a:cubicBezTo>
                      <a:pt x="16552" y="21599"/>
                      <a:pt x="21295" y="17090"/>
                      <a:pt x="21586" y="11345"/>
                    </a:cubicBezTo>
                    <a:lnTo>
                      <a:pt x="11392" y="10829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99" name="AutoShape 6"/>
              <p:cNvSpPr>
                <a:spLocks noChangeArrowheads="1"/>
              </p:cNvSpPr>
              <p:nvPr/>
            </p:nvSpPr>
            <p:spPr bwMode="auto">
              <a:xfrm flipV="1">
                <a:off x="1015" y="2284"/>
                <a:ext cx="891" cy="45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11373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1392" y="10829"/>
                    </a:moveTo>
                    <a:cubicBezTo>
                      <a:pt x="11376" y="11145"/>
                      <a:pt x="11115" y="11392"/>
                      <a:pt x="10800" y="11392"/>
                    </a:cubicBezTo>
                    <a:cubicBezTo>
                      <a:pt x="10484" y="11392"/>
                      <a:pt x="10223" y="11145"/>
                      <a:pt x="10207" y="10829"/>
                    </a:cubicBezTo>
                    <a:lnTo>
                      <a:pt x="13" y="11345"/>
                    </a:lnTo>
                    <a:cubicBezTo>
                      <a:pt x="304" y="17090"/>
                      <a:pt x="5047" y="21599"/>
                      <a:pt x="10800" y="21599"/>
                    </a:cubicBezTo>
                    <a:cubicBezTo>
                      <a:pt x="16552" y="21599"/>
                      <a:pt x="21295" y="17090"/>
                      <a:pt x="21586" y="11345"/>
                    </a:cubicBezTo>
                    <a:lnTo>
                      <a:pt x="11392" y="10829"/>
                    </a:lnTo>
                    <a:close/>
                  </a:path>
                </a:pathLst>
              </a:custGeom>
              <a:solidFill>
                <a:srgbClr val="FF99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00" name="AutoShape 7"/>
              <p:cNvSpPr>
                <a:spLocks noChangeArrowheads="1"/>
              </p:cNvSpPr>
              <p:nvPr/>
            </p:nvSpPr>
            <p:spPr bwMode="auto">
              <a:xfrm flipV="1">
                <a:off x="1145" y="2372"/>
                <a:ext cx="617" cy="28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114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1392" y="10829"/>
                    </a:moveTo>
                    <a:cubicBezTo>
                      <a:pt x="11376" y="11145"/>
                      <a:pt x="11115" y="11392"/>
                      <a:pt x="10800" y="11392"/>
                    </a:cubicBezTo>
                    <a:cubicBezTo>
                      <a:pt x="10484" y="11392"/>
                      <a:pt x="10223" y="11145"/>
                      <a:pt x="10207" y="10829"/>
                    </a:cubicBezTo>
                    <a:lnTo>
                      <a:pt x="13" y="11345"/>
                    </a:lnTo>
                    <a:cubicBezTo>
                      <a:pt x="304" y="17090"/>
                      <a:pt x="5047" y="21599"/>
                      <a:pt x="10800" y="21599"/>
                    </a:cubicBezTo>
                    <a:cubicBezTo>
                      <a:pt x="16552" y="21599"/>
                      <a:pt x="21295" y="17090"/>
                      <a:pt x="21586" y="11345"/>
                    </a:cubicBezTo>
                    <a:lnTo>
                      <a:pt x="11392" y="10829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01" name="Rectangle 8"/>
              <p:cNvSpPr>
                <a:spLocks noChangeArrowheads="1"/>
              </p:cNvSpPr>
              <p:nvPr/>
            </p:nvSpPr>
            <p:spPr bwMode="auto">
              <a:xfrm>
                <a:off x="1262" y="2502"/>
                <a:ext cx="384" cy="378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3568" name="Group 10"/>
            <p:cNvGrpSpPr>
              <a:grpSpLocks/>
            </p:cNvGrpSpPr>
            <p:nvPr/>
          </p:nvGrpSpPr>
          <p:grpSpPr bwMode="auto">
            <a:xfrm>
              <a:off x="2256" y="2160"/>
              <a:ext cx="1200" cy="720"/>
              <a:chOff x="864" y="2160"/>
              <a:chExt cx="1200" cy="720"/>
            </a:xfrm>
          </p:grpSpPr>
          <p:sp>
            <p:nvSpPr>
              <p:cNvPr id="23594" name="AutoShape 11"/>
              <p:cNvSpPr>
                <a:spLocks noChangeArrowheads="1"/>
              </p:cNvSpPr>
              <p:nvPr/>
            </p:nvSpPr>
            <p:spPr bwMode="auto">
              <a:xfrm flipV="1">
                <a:off x="864" y="2160"/>
                <a:ext cx="1200" cy="72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114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1392" y="10829"/>
                    </a:moveTo>
                    <a:cubicBezTo>
                      <a:pt x="11376" y="11145"/>
                      <a:pt x="11115" y="11392"/>
                      <a:pt x="10800" y="11392"/>
                    </a:cubicBezTo>
                    <a:cubicBezTo>
                      <a:pt x="10484" y="11392"/>
                      <a:pt x="10223" y="11145"/>
                      <a:pt x="10207" y="10829"/>
                    </a:cubicBezTo>
                    <a:lnTo>
                      <a:pt x="13" y="11345"/>
                    </a:lnTo>
                    <a:cubicBezTo>
                      <a:pt x="304" y="17090"/>
                      <a:pt x="5047" y="21599"/>
                      <a:pt x="10800" y="21599"/>
                    </a:cubicBezTo>
                    <a:cubicBezTo>
                      <a:pt x="16552" y="21599"/>
                      <a:pt x="21295" y="17090"/>
                      <a:pt x="21586" y="11345"/>
                    </a:cubicBezTo>
                    <a:lnTo>
                      <a:pt x="11392" y="10829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95" name="AutoShape 12"/>
              <p:cNvSpPr>
                <a:spLocks noChangeArrowheads="1"/>
              </p:cNvSpPr>
              <p:nvPr/>
            </p:nvSpPr>
            <p:spPr bwMode="auto">
              <a:xfrm flipV="1">
                <a:off x="1015" y="2284"/>
                <a:ext cx="891" cy="45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11373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1392" y="10829"/>
                    </a:moveTo>
                    <a:cubicBezTo>
                      <a:pt x="11376" y="11145"/>
                      <a:pt x="11115" y="11392"/>
                      <a:pt x="10800" y="11392"/>
                    </a:cubicBezTo>
                    <a:cubicBezTo>
                      <a:pt x="10484" y="11392"/>
                      <a:pt x="10223" y="11145"/>
                      <a:pt x="10207" y="10829"/>
                    </a:cubicBezTo>
                    <a:lnTo>
                      <a:pt x="13" y="11345"/>
                    </a:lnTo>
                    <a:cubicBezTo>
                      <a:pt x="304" y="17090"/>
                      <a:pt x="5047" y="21599"/>
                      <a:pt x="10800" y="21599"/>
                    </a:cubicBezTo>
                    <a:cubicBezTo>
                      <a:pt x="16552" y="21599"/>
                      <a:pt x="21295" y="17090"/>
                      <a:pt x="21586" y="11345"/>
                    </a:cubicBezTo>
                    <a:lnTo>
                      <a:pt x="11392" y="10829"/>
                    </a:lnTo>
                    <a:close/>
                  </a:path>
                </a:pathLst>
              </a:custGeom>
              <a:solidFill>
                <a:srgbClr val="FF99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96" name="AutoShape 13"/>
              <p:cNvSpPr>
                <a:spLocks noChangeArrowheads="1"/>
              </p:cNvSpPr>
              <p:nvPr/>
            </p:nvSpPr>
            <p:spPr bwMode="auto">
              <a:xfrm flipV="1">
                <a:off x="1145" y="2372"/>
                <a:ext cx="617" cy="28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114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1392" y="10829"/>
                    </a:moveTo>
                    <a:cubicBezTo>
                      <a:pt x="11376" y="11145"/>
                      <a:pt x="11115" y="11392"/>
                      <a:pt x="10800" y="11392"/>
                    </a:cubicBezTo>
                    <a:cubicBezTo>
                      <a:pt x="10484" y="11392"/>
                      <a:pt x="10223" y="11145"/>
                      <a:pt x="10207" y="10829"/>
                    </a:cubicBezTo>
                    <a:lnTo>
                      <a:pt x="13" y="11345"/>
                    </a:lnTo>
                    <a:cubicBezTo>
                      <a:pt x="304" y="17090"/>
                      <a:pt x="5047" y="21599"/>
                      <a:pt x="10800" y="21599"/>
                    </a:cubicBezTo>
                    <a:cubicBezTo>
                      <a:pt x="16552" y="21599"/>
                      <a:pt x="21295" y="17090"/>
                      <a:pt x="21586" y="11345"/>
                    </a:cubicBezTo>
                    <a:lnTo>
                      <a:pt x="11392" y="10829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97" name="Rectangle 14"/>
              <p:cNvSpPr>
                <a:spLocks noChangeArrowheads="1"/>
              </p:cNvSpPr>
              <p:nvPr/>
            </p:nvSpPr>
            <p:spPr bwMode="auto">
              <a:xfrm>
                <a:off x="1262" y="2496"/>
                <a:ext cx="384" cy="384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3569" name="Group 15"/>
            <p:cNvGrpSpPr>
              <a:grpSpLocks/>
            </p:cNvGrpSpPr>
            <p:nvPr/>
          </p:nvGrpSpPr>
          <p:grpSpPr bwMode="auto">
            <a:xfrm>
              <a:off x="3628" y="2160"/>
              <a:ext cx="1200" cy="720"/>
              <a:chOff x="864" y="2160"/>
              <a:chExt cx="1200" cy="720"/>
            </a:xfrm>
          </p:grpSpPr>
          <p:sp>
            <p:nvSpPr>
              <p:cNvPr id="23590" name="AutoShape 16"/>
              <p:cNvSpPr>
                <a:spLocks noChangeArrowheads="1"/>
              </p:cNvSpPr>
              <p:nvPr/>
            </p:nvSpPr>
            <p:spPr bwMode="auto">
              <a:xfrm flipV="1">
                <a:off x="864" y="2160"/>
                <a:ext cx="1200" cy="72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114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1392" y="10829"/>
                    </a:moveTo>
                    <a:cubicBezTo>
                      <a:pt x="11376" y="11145"/>
                      <a:pt x="11115" y="11392"/>
                      <a:pt x="10800" y="11392"/>
                    </a:cubicBezTo>
                    <a:cubicBezTo>
                      <a:pt x="10484" y="11392"/>
                      <a:pt x="10223" y="11145"/>
                      <a:pt x="10207" y="10829"/>
                    </a:cubicBezTo>
                    <a:lnTo>
                      <a:pt x="13" y="11345"/>
                    </a:lnTo>
                    <a:cubicBezTo>
                      <a:pt x="304" y="17090"/>
                      <a:pt x="5047" y="21599"/>
                      <a:pt x="10800" y="21599"/>
                    </a:cubicBezTo>
                    <a:cubicBezTo>
                      <a:pt x="16552" y="21599"/>
                      <a:pt x="21295" y="17090"/>
                      <a:pt x="21586" y="11345"/>
                    </a:cubicBezTo>
                    <a:lnTo>
                      <a:pt x="11392" y="10829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91" name="AutoShape 17"/>
              <p:cNvSpPr>
                <a:spLocks noChangeArrowheads="1"/>
              </p:cNvSpPr>
              <p:nvPr/>
            </p:nvSpPr>
            <p:spPr bwMode="auto">
              <a:xfrm flipV="1">
                <a:off x="1015" y="2284"/>
                <a:ext cx="891" cy="45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11373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1392" y="10829"/>
                    </a:moveTo>
                    <a:cubicBezTo>
                      <a:pt x="11376" y="11145"/>
                      <a:pt x="11115" y="11392"/>
                      <a:pt x="10800" y="11392"/>
                    </a:cubicBezTo>
                    <a:cubicBezTo>
                      <a:pt x="10484" y="11392"/>
                      <a:pt x="10223" y="11145"/>
                      <a:pt x="10207" y="10829"/>
                    </a:cubicBezTo>
                    <a:lnTo>
                      <a:pt x="13" y="11345"/>
                    </a:lnTo>
                    <a:cubicBezTo>
                      <a:pt x="304" y="17090"/>
                      <a:pt x="5047" y="21599"/>
                      <a:pt x="10800" y="21599"/>
                    </a:cubicBezTo>
                    <a:cubicBezTo>
                      <a:pt x="16552" y="21599"/>
                      <a:pt x="21295" y="17090"/>
                      <a:pt x="21586" y="11345"/>
                    </a:cubicBezTo>
                    <a:lnTo>
                      <a:pt x="11392" y="10829"/>
                    </a:lnTo>
                    <a:close/>
                  </a:path>
                </a:pathLst>
              </a:custGeom>
              <a:solidFill>
                <a:srgbClr val="FF99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92" name="AutoShape 18"/>
              <p:cNvSpPr>
                <a:spLocks noChangeArrowheads="1"/>
              </p:cNvSpPr>
              <p:nvPr/>
            </p:nvSpPr>
            <p:spPr bwMode="auto">
              <a:xfrm flipV="1">
                <a:off x="1145" y="2372"/>
                <a:ext cx="617" cy="28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114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1392" y="10829"/>
                    </a:moveTo>
                    <a:cubicBezTo>
                      <a:pt x="11376" y="11145"/>
                      <a:pt x="11115" y="11392"/>
                      <a:pt x="10800" y="11392"/>
                    </a:cubicBezTo>
                    <a:cubicBezTo>
                      <a:pt x="10484" y="11392"/>
                      <a:pt x="10223" y="11145"/>
                      <a:pt x="10207" y="10829"/>
                    </a:cubicBezTo>
                    <a:lnTo>
                      <a:pt x="13" y="11345"/>
                    </a:lnTo>
                    <a:cubicBezTo>
                      <a:pt x="304" y="17090"/>
                      <a:pt x="5047" y="21599"/>
                      <a:pt x="10800" y="21599"/>
                    </a:cubicBezTo>
                    <a:cubicBezTo>
                      <a:pt x="16552" y="21599"/>
                      <a:pt x="21295" y="17090"/>
                      <a:pt x="21586" y="11345"/>
                    </a:cubicBezTo>
                    <a:lnTo>
                      <a:pt x="11392" y="10829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93" name="Rectangle 19"/>
              <p:cNvSpPr>
                <a:spLocks noChangeArrowheads="1"/>
              </p:cNvSpPr>
              <p:nvPr/>
            </p:nvSpPr>
            <p:spPr bwMode="auto">
              <a:xfrm>
                <a:off x="1262" y="2496"/>
                <a:ext cx="384" cy="384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3570" name="Rectangle 20"/>
            <p:cNvSpPr>
              <a:spLocks noChangeArrowheads="1"/>
            </p:cNvSpPr>
            <p:nvPr/>
          </p:nvSpPr>
          <p:spPr bwMode="auto">
            <a:xfrm>
              <a:off x="768" y="2880"/>
              <a:ext cx="4176" cy="105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  <a:p>
              <a:pPr algn="ctr"/>
              <a:r>
                <a:rPr lang="en-US"/>
                <a:t>Silicon Multiplexor  ~ 600µm thick</a:t>
              </a:r>
            </a:p>
          </p:txBody>
        </p:sp>
        <p:sp>
          <p:nvSpPr>
            <p:cNvPr id="23580" name="Line 34"/>
            <p:cNvSpPr>
              <a:spLocks noChangeShapeType="1"/>
            </p:cNvSpPr>
            <p:nvPr/>
          </p:nvSpPr>
          <p:spPr bwMode="auto">
            <a:xfrm>
              <a:off x="4992" y="2064"/>
              <a:ext cx="6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81" name="Line 35"/>
            <p:cNvSpPr>
              <a:spLocks noChangeShapeType="1"/>
            </p:cNvSpPr>
            <p:nvPr/>
          </p:nvSpPr>
          <p:spPr bwMode="auto">
            <a:xfrm>
              <a:off x="4992" y="2496"/>
              <a:ext cx="6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82" name="Line 36"/>
            <p:cNvSpPr>
              <a:spLocks noChangeShapeType="1"/>
            </p:cNvSpPr>
            <p:nvPr/>
          </p:nvSpPr>
          <p:spPr bwMode="auto">
            <a:xfrm>
              <a:off x="5232" y="1824"/>
              <a:ext cx="0" cy="24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83" name="Line 37"/>
            <p:cNvSpPr>
              <a:spLocks noChangeShapeType="1"/>
            </p:cNvSpPr>
            <p:nvPr/>
          </p:nvSpPr>
          <p:spPr bwMode="auto">
            <a:xfrm flipV="1">
              <a:off x="5232" y="2496"/>
              <a:ext cx="0" cy="24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84" name="Text Box 38"/>
            <p:cNvSpPr txBox="1">
              <a:spLocks noChangeArrowheads="1"/>
            </p:cNvSpPr>
            <p:nvPr/>
          </p:nvSpPr>
          <p:spPr bwMode="auto">
            <a:xfrm>
              <a:off x="4929" y="2139"/>
              <a:ext cx="83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800"/>
                <a:t>HgCdTe</a:t>
              </a:r>
            </a:p>
          </p:txBody>
        </p:sp>
      </p:grpSp>
      <p:sp>
        <p:nvSpPr>
          <p:cNvPr id="23559" name="Text Box 40"/>
          <p:cNvSpPr txBox="1">
            <a:spLocks noChangeArrowheads="1"/>
          </p:cNvSpPr>
          <p:nvPr/>
        </p:nvSpPr>
        <p:spPr bwMode="auto">
          <a:xfrm>
            <a:off x="0" y="3709565"/>
            <a:ext cx="1219200" cy="1569660"/>
          </a:xfrm>
          <a:prstGeom prst="rect">
            <a:avLst/>
          </a:prstGeom>
          <a:solidFill>
            <a:srgbClr val="000000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dirty="0" smtClean="0">
                <a:solidFill>
                  <a:srgbClr val="FFFF00"/>
                </a:solidFill>
              </a:rPr>
              <a:t>Dielectric constant of epoxy </a:t>
            </a:r>
            <a:r>
              <a:rPr lang="en-US" sz="1600" dirty="0" err="1" smtClean="0">
                <a:solidFill>
                  <a:srgbClr val="FFFF00"/>
                </a:solidFill>
              </a:rPr>
              <a:t>underfill</a:t>
            </a:r>
            <a:r>
              <a:rPr lang="en-US" sz="1600" dirty="0" smtClean="0">
                <a:solidFill>
                  <a:srgbClr val="FFFF00"/>
                </a:solidFill>
              </a:rPr>
              <a:t> increases </a:t>
            </a:r>
            <a:r>
              <a:rPr lang="en-US" sz="1600" dirty="0" smtClean="0">
                <a:solidFill>
                  <a:srgbClr val="FFFF00"/>
                </a:solidFill>
              </a:rPr>
              <a:t>IPC</a:t>
            </a:r>
            <a:endParaRPr lang="en-US" sz="1600" dirty="0">
              <a:solidFill>
                <a:srgbClr val="FFFF00"/>
              </a:solidFill>
            </a:endParaRPr>
          </a:p>
        </p:txBody>
      </p:sp>
      <p:cxnSp>
        <p:nvCxnSpPr>
          <p:cNvPr id="23560" name="Straight Connector 3"/>
          <p:cNvCxnSpPr>
            <a:cxnSpLocks noChangeShapeType="1"/>
          </p:cNvCxnSpPr>
          <p:nvPr/>
        </p:nvCxnSpPr>
        <p:spPr bwMode="auto">
          <a:xfrm>
            <a:off x="1219200" y="4295775"/>
            <a:ext cx="325438" cy="0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 type="none"/>
            <a:tailEnd type="arrow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Rectangle 4"/>
          <p:cNvSpPr/>
          <p:nvPr/>
        </p:nvSpPr>
        <p:spPr bwMode="auto">
          <a:xfrm>
            <a:off x="1182688" y="6350000"/>
            <a:ext cx="6686550" cy="508000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defTabSz="914400" eaLnBrk="0" hangingPunct="0">
              <a:defRPr/>
            </a:pPr>
            <a:r>
              <a:rPr lang="en-US" sz="2400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Silicon Carbide or Molybdenum package</a:t>
            </a:r>
          </a:p>
        </p:txBody>
      </p:sp>
      <p:sp>
        <p:nvSpPr>
          <p:cNvPr id="23562" name="Rectangle 54"/>
          <p:cNvSpPr>
            <a:spLocks noChangeArrowheads="1"/>
          </p:cNvSpPr>
          <p:nvPr/>
        </p:nvSpPr>
        <p:spPr bwMode="auto">
          <a:xfrm>
            <a:off x="1223963" y="6213475"/>
            <a:ext cx="6635750" cy="125413"/>
          </a:xfrm>
          <a:prstGeom prst="rect">
            <a:avLst/>
          </a:prstGeom>
          <a:pattFill prst="lgConfetti">
            <a:fgClr>
              <a:srgbClr val="FF6600"/>
            </a:fgClr>
            <a:bgClr>
              <a:srgbClr val="FFFFFF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914400" eaLnBrk="0" hangingPunct="0"/>
            <a:endParaRPr lang="en-US" sz="2400"/>
          </a:p>
        </p:txBody>
      </p:sp>
      <p:sp>
        <p:nvSpPr>
          <p:cNvPr id="4" name="TextBox 3"/>
          <p:cNvSpPr txBox="1"/>
          <p:nvPr/>
        </p:nvSpPr>
        <p:spPr>
          <a:xfrm>
            <a:off x="1016793" y="1676533"/>
            <a:ext cx="31924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Depletion region is dielectric: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More signal (or lower bias)</a:t>
            </a:r>
          </a:p>
          <a:p>
            <a:pPr marL="285750" indent="-285750">
              <a:buFont typeface="Wingdings" charset="0"/>
              <a:buChar char="à"/>
            </a:pPr>
            <a:r>
              <a:rPr lang="en-US" dirty="0" smtClean="0">
                <a:solidFill>
                  <a:srgbClr val="FF0000"/>
                </a:solidFill>
                <a:sym typeface="Wingdings"/>
              </a:rPr>
              <a:t>Higher capacitance </a:t>
            </a:r>
          </a:p>
          <a:p>
            <a:pPr marL="285750" indent="-285750">
              <a:buFont typeface="Wingdings" charset="0"/>
              <a:buChar char="à"/>
            </a:pPr>
            <a:r>
              <a:rPr lang="en-US" dirty="0" smtClean="0">
                <a:solidFill>
                  <a:srgbClr val="FF0000"/>
                </a:solidFill>
                <a:sym typeface="Wingdings"/>
              </a:rPr>
              <a:t>= non-linear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65750" y="1491867"/>
            <a:ext cx="24590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Conductive substrate shields pixel from its neighbors 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56" name="Line 21"/>
          <p:cNvSpPr>
            <a:spLocks noChangeShapeType="1"/>
          </p:cNvSpPr>
          <p:nvPr/>
        </p:nvSpPr>
        <p:spPr bwMode="auto">
          <a:xfrm flipV="1">
            <a:off x="5646995" y="2415196"/>
            <a:ext cx="558543" cy="1110893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Line 21"/>
          <p:cNvSpPr>
            <a:spLocks noChangeShapeType="1"/>
          </p:cNvSpPr>
          <p:nvPr/>
        </p:nvSpPr>
        <p:spPr bwMode="auto">
          <a:xfrm flipH="1" flipV="1">
            <a:off x="3025776" y="2766946"/>
            <a:ext cx="1187449" cy="75914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Line 21"/>
          <p:cNvSpPr>
            <a:spLocks noChangeShapeType="1"/>
          </p:cNvSpPr>
          <p:nvPr/>
        </p:nvSpPr>
        <p:spPr bwMode="auto">
          <a:xfrm flipH="1" flipV="1">
            <a:off x="3025776" y="2766946"/>
            <a:ext cx="1001712" cy="99860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Arc 53"/>
          <p:cNvSpPr/>
          <p:nvPr/>
        </p:nvSpPr>
        <p:spPr bwMode="auto">
          <a:xfrm>
            <a:off x="2723196" y="3709565"/>
            <a:ext cx="1412080" cy="596848"/>
          </a:xfrm>
          <a:prstGeom prst="arc">
            <a:avLst>
              <a:gd name="adj1" fmla="val 173198"/>
              <a:gd name="adj2" fmla="val 10616368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2723196" y="4417374"/>
            <a:ext cx="141208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60" name="Arc 59"/>
          <p:cNvSpPr/>
          <p:nvPr/>
        </p:nvSpPr>
        <p:spPr bwMode="auto">
          <a:xfrm>
            <a:off x="4940955" y="3723885"/>
            <a:ext cx="1412080" cy="596848"/>
          </a:xfrm>
          <a:prstGeom prst="arc">
            <a:avLst>
              <a:gd name="adj1" fmla="val 173198"/>
              <a:gd name="adj2" fmla="val 10616368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61" name="Straight Connector 60"/>
          <p:cNvCxnSpPr/>
          <p:nvPr/>
        </p:nvCxnSpPr>
        <p:spPr bwMode="auto">
          <a:xfrm>
            <a:off x="4940955" y="4431694"/>
            <a:ext cx="141208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71772461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6" name="Rectangle 4"/>
          <p:cNvSpPr>
            <a:spLocks noChangeArrowheads="1"/>
          </p:cNvSpPr>
          <p:nvPr/>
        </p:nvSpPr>
        <p:spPr bwMode="auto">
          <a:xfrm>
            <a:off x="1219200" y="3276600"/>
            <a:ext cx="6629400" cy="685800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98" name="AutoShape 5"/>
          <p:cNvSpPr>
            <a:spLocks noChangeArrowheads="1"/>
          </p:cNvSpPr>
          <p:nvPr/>
        </p:nvSpPr>
        <p:spPr bwMode="auto">
          <a:xfrm flipV="1">
            <a:off x="1479550" y="3549650"/>
            <a:ext cx="1670050" cy="88265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114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1392" y="10829"/>
                </a:moveTo>
                <a:cubicBezTo>
                  <a:pt x="11376" y="11145"/>
                  <a:pt x="11115" y="11392"/>
                  <a:pt x="10800" y="11392"/>
                </a:cubicBezTo>
                <a:cubicBezTo>
                  <a:pt x="10484" y="11392"/>
                  <a:pt x="10223" y="11145"/>
                  <a:pt x="10207" y="10829"/>
                </a:cubicBezTo>
                <a:lnTo>
                  <a:pt x="13" y="11345"/>
                </a:lnTo>
                <a:cubicBezTo>
                  <a:pt x="304" y="17090"/>
                  <a:pt x="5047" y="21599"/>
                  <a:pt x="10800" y="21599"/>
                </a:cubicBezTo>
                <a:cubicBezTo>
                  <a:pt x="16552" y="21599"/>
                  <a:pt x="21295" y="17090"/>
                  <a:pt x="21586" y="11345"/>
                </a:cubicBezTo>
                <a:lnTo>
                  <a:pt x="11392" y="10829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AutoShape 6"/>
          <p:cNvSpPr>
            <a:spLocks noChangeArrowheads="1"/>
          </p:cNvSpPr>
          <p:nvPr/>
        </p:nvSpPr>
        <p:spPr bwMode="auto">
          <a:xfrm flipV="1">
            <a:off x="1611313" y="3625850"/>
            <a:ext cx="1414463" cy="71755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1137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1392" y="10829"/>
                </a:moveTo>
                <a:cubicBezTo>
                  <a:pt x="11376" y="11145"/>
                  <a:pt x="11115" y="11392"/>
                  <a:pt x="10800" y="11392"/>
                </a:cubicBezTo>
                <a:cubicBezTo>
                  <a:pt x="10484" y="11392"/>
                  <a:pt x="10223" y="11145"/>
                  <a:pt x="10207" y="10829"/>
                </a:cubicBezTo>
                <a:lnTo>
                  <a:pt x="13" y="11345"/>
                </a:lnTo>
                <a:cubicBezTo>
                  <a:pt x="304" y="17090"/>
                  <a:pt x="5047" y="21599"/>
                  <a:pt x="10800" y="21599"/>
                </a:cubicBezTo>
                <a:cubicBezTo>
                  <a:pt x="16552" y="21599"/>
                  <a:pt x="21295" y="17090"/>
                  <a:pt x="21586" y="11345"/>
                </a:cubicBezTo>
                <a:lnTo>
                  <a:pt x="11392" y="10829"/>
                </a:lnTo>
                <a:close/>
              </a:path>
            </a:pathLst>
          </a:cu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1220788" y="3971925"/>
            <a:ext cx="6635750" cy="598488"/>
          </a:xfrm>
          <a:prstGeom prst="rect">
            <a:avLst/>
          </a:prstGeom>
          <a:pattFill prst="lgConfetti">
            <a:fgClr>
              <a:srgbClr val="FFFF00"/>
            </a:fgClr>
            <a:bgClr>
              <a:srgbClr val="FFFFFF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914400" eaLnBrk="0" hangingPunct="0"/>
            <a:endParaRPr lang="en-US" sz="2400"/>
          </a:p>
        </p:txBody>
      </p:sp>
      <p:sp>
        <p:nvSpPr>
          <p:cNvPr id="23554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>
                <a:solidFill>
                  <a:schemeClr val="accent2"/>
                </a:solidFill>
              </a:rPr>
              <a:t>SPIE 7021-22, Marseille 2008-06-24</a:t>
            </a:r>
          </a:p>
        </p:txBody>
      </p:sp>
      <p:sp>
        <p:nvSpPr>
          <p:cNvPr id="23555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chemeClr val="accent2"/>
                </a:solidFill>
              </a:rPr>
              <a:t>Roger Smith et al., Caltech</a:t>
            </a:r>
          </a:p>
        </p:txBody>
      </p:sp>
      <p:sp>
        <p:nvSpPr>
          <p:cNvPr id="2355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solidFill>
                  <a:schemeClr val="accent2"/>
                </a:solidFill>
              </a:rPr>
              <a:t> </a:t>
            </a:r>
            <a:fld id="{CB723A45-3EE9-0D45-A4FC-5D733FC9B58A}" type="slidenum">
              <a:rPr lang="en-US" sz="1400">
                <a:solidFill>
                  <a:schemeClr val="accent2"/>
                </a:solidFill>
              </a:rPr>
              <a:pPr eaLnBrk="1" hangingPunct="1"/>
              <a:t>12</a:t>
            </a:fld>
            <a:endParaRPr lang="en-US" sz="1400">
              <a:solidFill>
                <a:schemeClr val="accent2"/>
              </a:solidFill>
            </a:endParaRPr>
          </a:p>
        </p:txBody>
      </p:sp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IPC non-linearity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3600" name="AutoShape 7"/>
          <p:cNvSpPr>
            <a:spLocks noChangeArrowheads="1"/>
          </p:cNvSpPr>
          <p:nvPr/>
        </p:nvSpPr>
        <p:spPr bwMode="auto">
          <a:xfrm flipV="1">
            <a:off x="1713826" y="3709565"/>
            <a:ext cx="1220638" cy="513185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114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1392" y="10829"/>
                </a:moveTo>
                <a:cubicBezTo>
                  <a:pt x="11376" y="11145"/>
                  <a:pt x="11115" y="11392"/>
                  <a:pt x="10800" y="11392"/>
                </a:cubicBezTo>
                <a:cubicBezTo>
                  <a:pt x="10484" y="11392"/>
                  <a:pt x="10223" y="11145"/>
                  <a:pt x="10207" y="10829"/>
                </a:cubicBezTo>
                <a:lnTo>
                  <a:pt x="13" y="11345"/>
                </a:lnTo>
                <a:cubicBezTo>
                  <a:pt x="304" y="17090"/>
                  <a:pt x="5047" y="21599"/>
                  <a:pt x="10800" y="21599"/>
                </a:cubicBezTo>
                <a:cubicBezTo>
                  <a:pt x="16552" y="21599"/>
                  <a:pt x="21295" y="17090"/>
                  <a:pt x="21586" y="11345"/>
                </a:cubicBezTo>
                <a:lnTo>
                  <a:pt x="11392" y="10829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01" name="Rectangle 8"/>
          <p:cNvSpPr>
            <a:spLocks noChangeArrowheads="1"/>
          </p:cNvSpPr>
          <p:nvPr/>
        </p:nvSpPr>
        <p:spPr bwMode="auto">
          <a:xfrm>
            <a:off x="2003425" y="3971925"/>
            <a:ext cx="609600" cy="600075"/>
          </a:xfrm>
          <a:prstGeom prst="rect">
            <a:avLst/>
          </a:prstGeom>
          <a:solidFill>
            <a:srgbClr val="808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3568" name="Group 10"/>
          <p:cNvGrpSpPr>
            <a:grpSpLocks/>
          </p:cNvGrpSpPr>
          <p:nvPr/>
        </p:nvGrpSpPr>
        <p:grpSpPr bwMode="auto">
          <a:xfrm>
            <a:off x="3581400" y="3429000"/>
            <a:ext cx="1905000" cy="1143000"/>
            <a:chOff x="864" y="2160"/>
            <a:chExt cx="1200" cy="720"/>
          </a:xfrm>
        </p:grpSpPr>
        <p:sp>
          <p:nvSpPr>
            <p:cNvPr id="23594" name="AutoShape 11"/>
            <p:cNvSpPr>
              <a:spLocks noChangeArrowheads="1"/>
            </p:cNvSpPr>
            <p:nvPr/>
          </p:nvSpPr>
          <p:spPr bwMode="auto">
            <a:xfrm flipV="1">
              <a:off x="864" y="2160"/>
              <a:ext cx="1200" cy="72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114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1392" y="10829"/>
                  </a:moveTo>
                  <a:cubicBezTo>
                    <a:pt x="11376" y="11145"/>
                    <a:pt x="11115" y="11392"/>
                    <a:pt x="10800" y="11392"/>
                  </a:cubicBezTo>
                  <a:cubicBezTo>
                    <a:pt x="10484" y="11392"/>
                    <a:pt x="10223" y="11145"/>
                    <a:pt x="10207" y="10829"/>
                  </a:cubicBezTo>
                  <a:lnTo>
                    <a:pt x="13" y="11345"/>
                  </a:lnTo>
                  <a:cubicBezTo>
                    <a:pt x="304" y="17090"/>
                    <a:pt x="5047" y="21599"/>
                    <a:pt x="10800" y="21599"/>
                  </a:cubicBezTo>
                  <a:cubicBezTo>
                    <a:pt x="16552" y="21599"/>
                    <a:pt x="21295" y="17090"/>
                    <a:pt x="21586" y="11345"/>
                  </a:cubicBezTo>
                  <a:lnTo>
                    <a:pt x="11392" y="1082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5" name="AutoShape 12"/>
            <p:cNvSpPr>
              <a:spLocks noChangeArrowheads="1"/>
            </p:cNvSpPr>
            <p:nvPr/>
          </p:nvSpPr>
          <p:spPr bwMode="auto">
            <a:xfrm flipV="1">
              <a:off x="1015" y="2284"/>
              <a:ext cx="891" cy="45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1137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1392" y="10829"/>
                  </a:moveTo>
                  <a:cubicBezTo>
                    <a:pt x="11376" y="11145"/>
                    <a:pt x="11115" y="11392"/>
                    <a:pt x="10800" y="11392"/>
                  </a:cubicBezTo>
                  <a:cubicBezTo>
                    <a:pt x="10484" y="11392"/>
                    <a:pt x="10223" y="11145"/>
                    <a:pt x="10207" y="10829"/>
                  </a:cubicBezTo>
                  <a:lnTo>
                    <a:pt x="13" y="11345"/>
                  </a:lnTo>
                  <a:cubicBezTo>
                    <a:pt x="304" y="17090"/>
                    <a:pt x="5047" y="21599"/>
                    <a:pt x="10800" y="21599"/>
                  </a:cubicBezTo>
                  <a:cubicBezTo>
                    <a:pt x="16552" y="21599"/>
                    <a:pt x="21295" y="17090"/>
                    <a:pt x="21586" y="11345"/>
                  </a:cubicBezTo>
                  <a:lnTo>
                    <a:pt x="11392" y="10829"/>
                  </a:lnTo>
                  <a:close/>
                </a:path>
              </a:pathLst>
            </a:custGeom>
            <a:solidFill>
              <a:srgbClr val="FF99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6" name="AutoShape 13"/>
            <p:cNvSpPr>
              <a:spLocks noChangeArrowheads="1"/>
            </p:cNvSpPr>
            <p:nvPr/>
          </p:nvSpPr>
          <p:spPr bwMode="auto">
            <a:xfrm flipV="1">
              <a:off x="1145" y="2372"/>
              <a:ext cx="617" cy="2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114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1392" y="10829"/>
                  </a:moveTo>
                  <a:cubicBezTo>
                    <a:pt x="11376" y="11145"/>
                    <a:pt x="11115" y="11392"/>
                    <a:pt x="10800" y="11392"/>
                  </a:cubicBezTo>
                  <a:cubicBezTo>
                    <a:pt x="10484" y="11392"/>
                    <a:pt x="10223" y="11145"/>
                    <a:pt x="10207" y="10829"/>
                  </a:cubicBezTo>
                  <a:lnTo>
                    <a:pt x="13" y="11345"/>
                  </a:lnTo>
                  <a:cubicBezTo>
                    <a:pt x="304" y="17090"/>
                    <a:pt x="5047" y="21599"/>
                    <a:pt x="10800" y="21599"/>
                  </a:cubicBezTo>
                  <a:cubicBezTo>
                    <a:pt x="16552" y="21599"/>
                    <a:pt x="21295" y="17090"/>
                    <a:pt x="21586" y="11345"/>
                  </a:cubicBezTo>
                  <a:lnTo>
                    <a:pt x="11392" y="10829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7" name="Rectangle 14"/>
            <p:cNvSpPr>
              <a:spLocks noChangeArrowheads="1"/>
            </p:cNvSpPr>
            <p:nvPr/>
          </p:nvSpPr>
          <p:spPr bwMode="auto">
            <a:xfrm>
              <a:off x="1262" y="2496"/>
              <a:ext cx="384" cy="384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3569" name="Group 15"/>
          <p:cNvGrpSpPr>
            <a:grpSpLocks/>
          </p:cNvGrpSpPr>
          <p:nvPr/>
        </p:nvGrpSpPr>
        <p:grpSpPr bwMode="auto">
          <a:xfrm>
            <a:off x="5759450" y="3429000"/>
            <a:ext cx="1905000" cy="1143000"/>
            <a:chOff x="864" y="2160"/>
            <a:chExt cx="1200" cy="720"/>
          </a:xfrm>
        </p:grpSpPr>
        <p:sp>
          <p:nvSpPr>
            <p:cNvPr id="23590" name="AutoShape 16"/>
            <p:cNvSpPr>
              <a:spLocks noChangeArrowheads="1"/>
            </p:cNvSpPr>
            <p:nvPr/>
          </p:nvSpPr>
          <p:spPr bwMode="auto">
            <a:xfrm flipV="1">
              <a:off x="864" y="2160"/>
              <a:ext cx="1200" cy="72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114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1392" y="10829"/>
                  </a:moveTo>
                  <a:cubicBezTo>
                    <a:pt x="11376" y="11145"/>
                    <a:pt x="11115" y="11392"/>
                    <a:pt x="10800" y="11392"/>
                  </a:cubicBezTo>
                  <a:cubicBezTo>
                    <a:pt x="10484" y="11392"/>
                    <a:pt x="10223" y="11145"/>
                    <a:pt x="10207" y="10829"/>
                  </a:cubicBezTo>
                  <a:lnTo>
                    <a:pt x="13" y="11345"/>
                  </a:lnTo>
                  <a:cubicBezTo>
                    <a:pt x="304" y="17090"/>
                    <a:pt x="5047" y="21599"/>
                    <a:pt x="10800" y="21599"/>
                  </a:cubicBezTo>
                  <a:cubicBezTo>
                    <a:pt x="16552" y="21599"/>
                    <a:pt x="21295" y="17090"/>
                    <a:pt x="21586" y="11345"/>
                  </a:cubicBezTo>
                  <a:lnTo>
                    <a:pt x="11392" y="1082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1" name="AutoShape 17"/>
            <p:cNvSpPr>
              <a:spLocks noChangeArrowheads="1"/>
            </p:cNvSpPr>
            <p:nvPr/>
          </p:nvSpPr>
          <p:spPr bwMode="auto">
            <a:xfrm flipV="1">
              <a:off x="1015" y="2284"/>
              <a:ext cx="891" cy="45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1137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1392" y="10829"/>
                  </a:moveTo>
                  <a:cubicBezTo>
                    <a:pt x="11376" y="11145"/>
                    <a:pt x="11115" y="11392"/>
                    <a:pt x="10800" y="11392"/>
                  </a:cubicBezTo>
                  <a:cubicBezTo>
                    <a:pt x="10484" y="11392"/>
                    <a:pt x="10223" y="11145"/>
                    <a:pt x="10207" y="10829"/>
                  </a:cubicBezTo>
                  <a:lnTo>
                    <a:pt x="13" y="11345"/>
                  </a:lnTo>
                  <a:cubicBezTo>
                    <a:pt x="304" y="17090"/>
                    <a:pt x="5047" y="21599"/>
                    <a:pt x="10800" y="21599"/>
                  </a:cubicBezTo>
                  <a:cubicBezTo>
                    <a:pt x="16552" y="21599"/>
                    <a:pt x="21295" y="17090"/>
                    <a:pt x="21586" y="11345"/>
                  </a:cubicBezTo>
                  <a:lnTo>
                    <a:pt x="11392" y="10829"/>
                  </a:lnTo>
                  <a:close/>
                </a:path>
              </a:pathLst>
            </a:custGeom>
            <a:solidFill>
              <a:srgbClr val="FF99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2" name="AutoShape 18"/>
            <p:cNvSpPr>
              <a:spLocks noChangeArrowheads="1"/>
            </p:cNvSpPr>
            <p:nvPr/>
          </p:nvSpPr>
          <p:spPr bwMode="auto">
            <a:xfrm flipV="1">
              <a:off x="1145" y="2372"/>
              <a:ext cx="617" cy="2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114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1392" y="10829"/>
                  </a:moveTo>
                  <a:cubicBezTo>
                    <a:pt x="11376" y="11145"/>
                    <a:pt x="11115" y="11392"/>
                    <a:pt x="10800" y="11392"/>
                  </a:cubicBezTo>
                  <a:cubicBezTo>
                    <a:pt x="10484" y="11392"/>
                    <a:pt x="10223" y="11145"/>
                    <a:pt x="10207" y="10829"/>
                  </a:cubicBezTo>
                  <a:lnTo>
                    <a:pt x="13" y="11345"/>
                  </a:lnTo>
                  <a:cubicBezTo>
                    <a:pt x="304" y="17090"/>
                    <a:pt x="5047" y="21599"/>
                    <a:pt x="10800" y="21599"/>
                  </a:cubicBezTo>
                  <a:cubicBezTo>
                    <a:pt x="16552" y="21599"/>
                    <a:pt x="21295" y="17090"/>
                    <a:pt x="21586" y="11345"/>
                  </a:cubicBezTo>
                  <a:lnTo>
                    <a:pt x="11392" y="10829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3" name="Rectangle 19"/>
            <p:cNvSpPr>
              <a:spLocks noChangeArrowheads="1"/>
            </p:cNvSpPr>
            <p:nvPr/>
          </p:nvSpPr>
          <p:spPr bwMode="auto">
            <a:xfrm>
              <a:off x="1262" y="2496"/>
              <a:ext cx="384" cy="384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3570" name="Rectangle 20"/>
          <p:cNvSpPr>
            <a:spLocks noChangeArrowheads="1"/>
          </p:cNvSpPr>
          <p:nvPr/>
        </p:nvSpPr>
        <p:spPr bwMode="auto">
          <a:xfrm>
            <a:off x="1219200" y="4572000"/>
            <a:ext cx="6629400" cy="1676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  <a:p>
            <a:pPr algn="ctr"/>
            <a:r>
              <a:rPr lang="en-US" dirty="0"/>
              <a:t>Silicon Multiplexor  ~ 600µm thick</a:t>
            </a:r>
          </a:p>
        </p:txBody>
      </p:sp>
      <p:sp>
        <p:nvSpPr>
          <p:cNvPr id="23580" name="Line 34"/>
          <p:cNvSpPr>
            <a:spLocks noChangeShapeType="1"/>
          </p:cNvSpPr>
          <p:nvPr/>
        </p:nvSpPr>
        <p:spPr bwMode="auto">
          <a:xfrm>
            <a:off x="7924800" y="32766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81" name="Line 35"/>
          <p:cNvSpPr>
            <a:spLocks noChangeShapeType="1"/>
          </p:cNvSpPr>
          <p:nvPr/>
        </p:nvSpPr>
        <p:spPr bwMode="auto">
          <a:xfrm>
            <a:off x="7924800" y="39624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82" name="Line 36"/>
          <p:cNvSpPr>
            <a:spLocks noChangeShapeType="1"/>
          </p:cNvSpPr>
          <p:nvPr/>
        </p:nvSpPr>
        <p:spPr bwMode="auto">
          <a:xfrm>
            <a:off x="8305800" y="2895600"/>
            <a:ext cx="0" cy="3810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83" name="Line 37"/>
          <p:cNvSpPr>
            <a:spLocks noChangeShapeType="1"/>
          </p:cNvSpPr>
          <p:nvPr/>
        </p:nvSpPr>
        <p:spPr bwMode="auto">
          <a:xfrm flipV="1">
            <a:off x="8305800" y="3962400"/>
            <a:ext cx="0" cy="3810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84" name="Text Box 38"/>
          <p:cNvSpPr txBox="1">
            <a:spLocks noChangeArrowheads="1"/>
          </p:cNvSpPr>
          <p:nvPr/>
        </p:nvSpPr>
        <p:spPr bwMode="auto">
          <a:xfrm>
            <a:off x="7824788" y="3395663"/>
            <a:ext cx="1319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/>
              <a:t>HgCdTe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182688" y="6350000"/>
            <a:ext cx="6686550" cy="508000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defTabSz="914400" eaLnBrk="0" hangingPunct="0">
              <a:defRPr/>
            </a:pPr>
            <a:r>
              <a:rPr lang="en-US" sz="2400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Silicon Carbide or Molybdenum package</a:t>
            </a:r>
          </a:p>
        </p:txBody>
      </p:sp>
      <p:sp>
        <p:nvSpPr>
          <p:cNvPr id="23562" name="Rectangle 54"/>
          <p:cNvSpPr>
            <a:spLocks noChangeArrowheads="1"/>
          </p:cNvSpPr>
          <p:nvPr/>
        </p:nvSpPr>
        <p:spPr bwMode="auto">
          <a:xfrm>
            <a:off x="1223963" y="6213475"/>
            <a:ext cx="6635750" cy="125413"/>
          </a:xfrm>
          <a:prstGeom prst="rect">
            <a:avLst/>
          </a:prstGeom>
          <a:pattFill prst="lgConfetti">
            <a:fgClr>
              <a:srgbClr val="FF6600"/>
            </a:fgClr>
            <a:bgClr>
              <a:srgbClr val="FFFFFF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914400" eaLnBrk="0" hangingPunct="0"/>
            <a:endParaRPr lang="en-US" sz="2400"/>
          </a:p>
        </p:txBody>
      </p:sp>
      <p:sp>
        <p:nvSpPr>
          <p:cNvPr id="4" name="TextBox 3"/>
          <p:cNvSpPr txBox="1"/>
          <p:nvPr/>
        </p:nvSpPr>
        <p:spPr>
          <a:xfrm>
            <a:off x="1016793" y="2138198"/>
            <a:ext cx="3192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At higher fluence, depletion region narrows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22268" y="1491867"/>
            <a:ext cx="4193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sym typeface="Wingdings"/>
              </a:rPr>
              <a:t>Carriers in implant with high signal get </a:t>
            </a:r>
            <a:r>
              <a:rPr lang="en-US" dirty="0">
                <a:solidFill>
                  <a:srgbClr val="0000FF"/>
                </a:solidFill>
                <a:sym typeface="Wingdings"/>
              </a:rPr>
              <a:t>c</a:t>
            </a:r>
            <a:r>
              <a:rPr lang="en-US" dirty="0" smtClean="0">
                <a:solidFill>
                  <a:srgbClr val="0000FF"/>
                </a:solidFill>
                <a:sym typeface="Wingdings"/>
              </a:rPr>
              <a:t>loser  increased IPC expected.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56" name="Line 21"/>
          <p:cNvSpPr>
            <a:spLocks noChangeShapeType="1"/>
          </p:cNvSpPr>
          <p:nvPr/>
        </p:nvSpPr>
        <p:spPr bwMode="auto">
          <a:xfrm flipV="1">
            <a:off x="2897474" y="2138196"/>
            <a:ext cx="1888361" cy="1714666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Arc 53"/>
          <p:cNvSpPr/>
          <p:nvPr/>
        </p:nvSpPr>
        <p:spPr bwMode="auto">
          <a:xfrm>
            <a:off x="2934464" y="3709565"/>
            <a:ext cx="1093024" cy="611168"/>
          </a:xfrm>
          <a:prstGeom prst="arc">
            <a:avLst>
              <a:gd name="adj1" fmla="val 173198"/>
              <a:gd name="adj2" fmla="val 10616368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2723196" y="4417374"/>
            <a:ext cx="141208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60" name="Arc 59"/>
          <p:cNvSpPr/>
          <p:nvPr/>
        </p:nvSpPr>
        <p:spPr bwMode="auto">
          <a:xfrm>
            <a:off x="4940955" y="3723885"/>
            <a:ext cx="1412080" cy="596848"/>
          </a:xfrm>
          <a:prstGeom prst="arc">
            <a:avLst>
              <a:gd name="adj1" fmla="val 173198"/>
              <a:gd name="adj2" fmla="val 10616368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61" name="Straight Connector 60"/>
          <p:cNvCxnSpPr/>
          <p:nvPr/>
        </p:nvCxnSpPr>
        <p:spPr bwMode="auto">
          <a:xfrm>
            <a:off x="4940955" y="4431694"/>
            <a:ext cx="141208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2" name="TextBox 1"/>
          <p:cNvSpPr txBox="1"/>
          <p:nvPr/>
        </p:nvSpPr>
        <p:spPr>
          <a:xfrm>
            <a:off x="2723196" y="4746661"/>
            <a:ext cx="1789467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Greater IPC?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2797176" cy="369332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See </a:t>
            </a:r>
            <a:r>
              <a:rPr lang="en-US" dirty="0" err="1" smtClean="0"/>
              <a:t>Kevan</a:t>
            </a:r>
            <a:r>
              <a:rPr lang="en-US" dirty="0" smtClean="0"/>
              <a:t> </a:t>
            </a:r>
            <a:r>
              <a:rPr lang="en-US" dirty="0" err="1"/>
              <a:t>D</a:t>
            </a:r>
            <a:r>
              <a:rPr lang="en-US" dirty="0" err="1" smtClean="0"/>
              <a:t>onlon’s</a:t>
            </a:r>
            <a:r>
              <a:rPr lang="en-US" dirty="0" smtClean="0"/>
              <a:t> talk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92564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6" name="Rectangle 4"/>
          <p:cNvSpPr>
            <a:spLocks noChangeArrowheads="1"/>
          </p:cNvSpPr>
          <p:nvPr/>
        </p:nvSpPr>
        <p:spPr bwMode="auto">
          <a:xfrm>
            <a:off x="1219200" y="3276600"/>
            <a:ext cx="6629400" cy="685800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AutoShape 5"/>
          <p:cNvSpPr>
            <a:spLocks noChangeArrowheads="1"/>
          </p:cNvSpPr>
          <p:nvPr/>
        </p:nvSpPr>
        <p:spPr bwMode="auto">
          <a:xfrm flipV="1">
            <a:off x="3378571" y="3444875"/>
            <a:ext cx="2293082" cy="1125538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114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1392" y="10829"/>
                </a:moveTo>
                <a:cubicBezTo>
                  <a:pt x="11376" y="11145"/>
                  <a:pt x="11115" y="11392"/>
                  <a:pt x="10800" y="11392"/>
                </a:cubicBezTo>
                <a:cubicBezTo>
                  <a:pt x="10484" y="11392"/>
                  <a:pt x="10223" y="11145"/>
                  <a:pt x="10207" y="10829"/>
                </a:cubicBezTo>
                <a:lnTo>
                  <a:pt x="13" y="11345"/>
                </a:lnTo>
                <a:cubicBezTo>
                  <a:pt x="304" y="17090"/>
                  <a:pt x="5047" y="21599"/>
                  <a:pt x="10800" y="21599"/>
                </a:cubicBezTo>
                <a:cubicBezTo>
                  <a:pt x="16552" y="21599"/>
                  <a:pt x="21295" y="17090"/>
                  <a:pt x="21586" y="11345"/>
                </a:cubicBezTo>
                <a:lnTo>
                  <a:pt x="11392" y="1082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3567" name="Group 9"/>
          <p:cNvGrpSpPr>
            <a:grpSpLocks/>
          </p:cNvGrpSpPr>
          <p:nvPr/>
        </p:nvGrpSpPr>
        <p:grpSpPr bwMode="auto">
          <a:xfrm>
            <a:off x="1228618" y="3445721"/>
            <a:ext cx="2346988" cy="1150938"/>
            <a:chOff x="805" y="2155"/>
            <a:chExt cx="1331" cy="725"/>
          </a:xfrm>
        </p:grpSpPr>
        <p:sp>
          <p:nvSpPr>
            <p:cNvPr id="23598" name="AutoShape 5"/>
            <p:cNvSpPr>
              <a:spLocks noChangeArrowheads="1"/>
            </p:cNvSpPr>
            <p:nvPr/>
          </p:nvSpPr>
          <p:spPr bwMode="auto">
            <a:xfrm flipV="1">
              <a:off x="805" y="2155"/>
              <a:ext cx="1331" cy="70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114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1392" y="10829"/>
                  </a:moveTo>
                  <a:cubicBezTo>
                    <a:pt x="11376" y="11145"/>
                    <a:pt x="11115" y="11392"/>
                    <a:pt x="10800" y="11392"/>
                  </a:cubicBezTo>
                  <a:cubicBezTo>
                    <a:pt x="10484" y="11392"/>
                    <a:pt x="10223" y="11145"/>
                    <a:pt x="10207" y="10829"/>
                  </a:cubicBezTo>
                  <a:lnTo>
                    <a:pt x="13" y="11345"/>
                  </a:lnTo>
                  <a:cubicBezTo>
                    <a:pt x="304" y="17090"/>
                    <a:pt x="5047" y="21599"/>
                    <a:pt x="10800" y="21599"/>
                  </a:cubicBezTo>
                  <a:cubicBezTo>
                    <a:pt x="16552" y="21599"/>
                    <a:pt x="21295" y="17090"/>
                    <a:pt x="21586" y="11345"/>
                  </a:cubicBezTo>
                  <a:lnTo>
                    <a:pt x="11392" y="1082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9" name="AutoShape 6"/>
            <p:cNvSpPr>
              <a:spLocks noChangeArrowheads="1"/>
            </p:cNvSpPr>
            <p:nvPr/>
          </p:nvSpPr>
          <p:spPr bwMode="auto">
            <a:xfrm flipV="1">
              <a:off x="1031" y="2284"/>
              <a:ext cx="839" cy="4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1137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1392" y="10829"/>
                  </a:moveTo>
                  <a:cubicBezTo>
                    <a:pt x="11376" y="11145"/>
                    <a:pt x="11115" y="11392"/>
                    <a:pt x="10800" y="11392"/>
                  </a:cubicBezTo>
                  <a:cubicBezTo>
                    <a:pt x="10484" y="11392"/>
                    <a:pt x="10223" y="11145"/>
                    <a:pt x="10207" y="10829"/>
                  </a:cubicBezTo>
                  <a:lnTo>
                    <a:pt x="13" y="11345"/>
                  </a:lnTo>
                  <a:cubicBezTo>
                    <a:pt x="304" y="17090"/>
                    <a:pt x="5047" y="21599"/>
                    <a:pt x="10800" y="21599"/>
                  </a:cubicBezTo>
                  <a:cubicBezTo>
                    <a:pt x="16552" y="21599"/>
                    <a:pt x="21295" y="17090"/>
                    <a:pt x="21586" y="11345"/>
                  </a:cubicBezTo>
                  <a:lnTo>
                    <a:pt x="11392" y="10829"/>
                  </a:lnTo>
                  <a:close/>
                </a:path>
              </a:pathLst>
            </a:custGeom>
            <a:solidFill>
              <a:srgbClr val="FF99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0" name="AutoShape 7"/>
            <p:cNvSpPr>
              <a:spLocks noChangeArrowheads="1"/>
            </p:cNvSpPr>
            <p:nvPr/>
          </p:nvSpPr>
          <p:spPr bwMode="auto">
            <a:xfrm flipV="1">
              <a:off x="1198" y="2395"/>
              <a:ext cx="500" cy="23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114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1392" y="10829"/>
                  </a:moveTo>
                  <a:cubicBezTo>
                    <a:pt x="11376" y="11145"/>
                    <a:pt x="11115" y="11392"/>
                    <a:pt x="10800" y="11392"/>
                  </a:cubicBezTo>
                  <a:cubicBezTo>
                    <a:pt x="10484" y="11392"/>
                    <a:pt x="10223" y="11145"/>
                    <a:pt x="10207" y="10829"/>
                  </a:cubicBezTo>
                  <a:lnTo>
                    <a:pt x="13" y="11345"/>
                  </a:lnTo>
                  <a:cubicBezTo>
                    <a:pt x="304" y="17090"/>
                    <a:pt x="5047" y="21599"/>
                    <a:pt x="10800" y="21599"/>
                  </a:cubicBezTo>
                  <a:cubicBezTo>
                    <a:pt x="16552" y="21599"/>
                    <a:pt x="21295" y="17090"/>
                    <a:pt x="21586" y="11345"/>
                  </a:cubicBezTo>
                  <a:lnTo>
                    <a:pt x="11392" y="10829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1" name="Rectangle 8"/>
            <p:cNvSpPr>
              <a:spLocks noChangeArrowheads="1"/>
            </p:cNvSpPr>
            <p:nvPr/>
          </p:nvSpPr>
          <p:spPr bwMode="auto">
            <a:xfrm>
              <a:off x="1262" y="2502"/>
              <a:ext cx="384" cy="378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3597" name="Rectangle 14"/>
          <p:cNvSpPr>
            <a:spLocks noChangeArrowheads="1"/>
          </p:cNvSpPr>
          <p:nvPr/>
        </p:nvSpPr>
        <p:spPr bwMode="auto">
          <a:xfrm>
            <a:off x="4213225" y="3962400"/>
            <a:ext cx="609600" cy="609600"/>
          </a:xfrm>
          <a:prstGeom prst="rect">
            <a:avLst/>
          </a:prstGeom>
          <a:solidFill>
            <a:srgbClr val="808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0" name="Rectangle 20"/>
          <p:cNvSpPr>
            <a:spLocks noChangeArrowheads="1"/>
          </p:cNvSpPr>
          <p:nvPr/>
        </p:nvSpPr>
        <p:spPr bwMode="auto">
          <a:xfrm>
            <a:off x="1219200" y="4572000"/>
            <a:ext cx="6629400" cy="1676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  <a:p>
            <a:pPr algn="ctr"/>
            <a:r>
              <a:rPr lang="en-US" dirty="0"/>
              <a:t>Silicon Multiplexor  ~ 600µm thick</a:t>
            </a:r>
          </a:p>
        </p:txBody>
      </p:sp>
      <p:sp>
        <p:nvSpPr>
          <p:cNvPr id="23580" name="Line 34"/>
          <p:cNvSpPr>
            <a:spLocks noChangeShapeType="1"/>
          </p:cNvSpPr>
          <p:nvPr/>
        </p:nvSpPr>
        <p:spPr bwMode="auto">
          <a:xfrm>
            <a:off x="7924800" y="32766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81" name="Line 35"/>
          <p:cNvSpPr>
            <a:spLocks noChangeShapeType="1"/>
          </p:cNvSpPr>
          <p:nvPr/>
        </p:nvSpPr>
        <p:spPr bwMode="auto">
          <a:xfrm>
            <a:off x="7924800" y="39624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82" name="Line 36"/>
          <p:cNvSpPr>
            <a:spLocks noChangeShapeType="1"/>
          </p:cNvSpPr>
          <p:nvPr/>
        </p:nvSpPr>
        <p:spPr bwMode="auto">
          <a:xfrm>
            <a:off x="8305800" y="2895600"/>
            <a:ext cx="0" cy="3810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83" name="Line 37"/>
          <p:cNvSpPr>
            <a:spLocks noChangeShapeType="1"/>
          </p:cNvSpPr>
          <p:nvPr/>
        </p:nvSpPr>
        <p:spPr bwMode="auto">
          <a:xfrm flipV="1">
            <a:off x="8305800" y="3962400"/>
            <a:ext cx="0" cy="3810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84" name="Text Box 38"/>
          <p:cNvSpPr txBox="1">
            <a:spLocks noChangeArrowheads="1"/>
          </p:cNvSpPr>
          <p:nvPr/>
        </p:nvSpPr>
        <p:spPr bwMode="auto">
          <a:xfrm>
            <a:off x="7824788" y="3395663"/>
            <a:ext cx="1319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/>
              <a:t>HgCdTe</a:t>
            </a:r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1208458" y="3984254"/>
            <a:ext cx="6635750" cy="598488"/>
          </a:xfrm>
          <a:prstGeom prst="rect">
            <a:avLst/>
          </a:prstGeom>
          <a:pattFill prst="lgConfetti">
            <a:fgClr>
              <a:srgbClr val="FFFF00"/>
            </a:fgClr>
            <a:bgClr>
              <a:srgbClr val="FFFFFF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914400" eaLnBrk="0" hangingPunct="0"/>
            <a:endParaRPr lang="en-US" sz="2400"/>
          </a:p>
        </p:txBody>
      </p:sp>
      <p:sp>
        <p:nvSpPr>
          <p:cNvPr id="23554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>
                <a:solidFill>
                  <a:schemeClr val="accent2"/>
                </a:solidFill>
              </a:rPr>
              <a:t>SPIE 7021-22, Marseille 2008-06-24</a:t>
            </a:r>
          </a:p>
        </p:txBody>
      </p:sp>
      <p:sp>
        <p:nvSpPr>
          <p:cNvPr id="23555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chemeClr val="accent2"/>
                </a:solidFill>
              </a:rPr>
              <a:t>Roger Smith et al., Caltech</a:t>
            </a:r>
          </a:p>
        </p:txBody>
      </p:sp>
      <p:sp>
        <p:nvSpPr>
          <p:cNvPr id="2355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solidFill>
                  <a:schemeClr val="accent2"/>
                </a:solidFill>
              </a:rPr>
              <a:t> </a:t>
            </a:r>
            <a:fld id="{CB723A45-3EE9-0D45-A4FC-5D733FC9B58A}" type="slidenum">
              <a:rPr lang="en-US" sz="1400">
                <a:solidFill>
                  <a:schemeClr val="accent2"/>
                </a:solidFill>
              </a:rPr>
              <a:pPr eaLnBrk="1" hangingPunct="1"/>
              <a:t>13</a:t>
            </a:fld>
            <a:endParaRPr lang="en-US" sz="1400">
              <a:solidFill>
                <a:schemeClr val="accent2"/>
              </a:solidFill>
            </a:endParaRPr>
          </a:p>
        </p:txBody>
      </p:sp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IPC dependent on detector bias ??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1182688" y="6350000"/>
            <a:ext cx="6686550" cy="508000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defTabSz="914400" eaLnBrk="0" hangingPunct="0">
              <a:defRPr/>
            </a:pPr>
            <a:r>
              <a:rPr lang="en-US" sz="2400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Silicon Carbide or Molybdenum package</a:t>
            </a:r>
          </a:p>
        </p:txBody>
      </p:sp>
      <p:sp>
        <p:nvSpPr>
          <p:cNvPr id="23562" name="Rectangle 54"/>
          <p:cNvSpPr>
            <a:spLocks noChangeArrowheads="1"/>
          </p:cNvSpPr>
          <p:nvPr/>
        </p:nvSpPr>
        <p:spPr bwMode="auto">
          <a:xfrm>
            <a:off x="1223963" y="6213475"/>
            <a:ext cx="6635750" cy="125413"/>
          </a:xfrm>
          <a:prstGeom prst="rect">
            <a:avLst/>
          </a:prstGeom>
          <a:pattFill prst="lgConfetti">
            <a:fgClr>
              <a:srgbClr val="FF6600"/>
            </a:fgClr>
            <a:bgClr>
              <a:srgbClr val="FFFFFF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914400" eaLnBrk="0" hangingPunct="0"/>
            <a:endParaRPr lang="en-US" sz="2400"/>
          </a:p>
        </p:txBody>
      </p:sp>
      <p:sp>
        <p:nvSpPr>
          <p:cNvPr id="56" name="Line 21"/>
          <p:cNvSpPr>
            <a:spLocks noChangeShapeType="1"/>
          </p:cNvSpPr>
          <p:nvPr/>
        </p:nvSpPr>
        <p:spPr bwMode="auto">
          <a:xfrm flipV="1">
            <a:off x="3279695" y="2175185"/>
            <a:ext cx="962630" cy="1677678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Arc 53"/>
          <p:cNvSpPr/>
          <p:nvPr/>
        </p:nvSpPr>
        <p:spPr bwMode="auto">
          <a:xfrm>
            <a:off x="2723196" y="3709565"/>
            <a:ext cx="1412080" cy="596848"/>
          </a:xfrm>
          <a:prstGeom prst="arc">
            <a:avLst>
              <a:gd name="adj1" fmla="val 173198"/>
              <a:gd name="adj2" fmla="val 10616368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2723196" y="4417374"/>
            <a:ext cx="141208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60" name="Arc 59"/>
          <p:cNvSpPr/>
          <p:nvPr/>
        </p:nvSpPr>
        <p:spPr bwMode="auto">
          <a:xfrm>
            <a:off x="4940955" y="3723885"/>
            <a:ext cx="1412080" cy="596848"/>
          </a:xfrm>
          <a:prstGeom prst="arc">
            <a:avLst>
              <a:gd name="adj1" fmla="val 173198"/>
              <a:gd name="adj2" fmla="val 10616368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61" name="Straight Connector 60"/>
          <p:cNvCxnSpPr/>
          <p:nvPr/>
        </p:nvCxnSpPr>
        <p:spPr bwMode="auto">
          <a:xfrm>
            <a:off x="4940955" y="4431694"/>
            <a:ext cx="141208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2" name="TextBox 1"/>
          <p:cNvSpPr txBox="1"/>
          <p:nvPr/>
        </p:nvSpPr>
        <p:spPr>
          <a:xfrm>
            <a:off x="2454123" y="4746661"/>
            <a:ext cx="1949753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Higher initial IPC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1" name="AutoShape 6"/>
          <p:cNvSpPr>
            <a:spLocks noChangeArrowheads="1"/>
          </p:cNvSpPr>
          <p:nvPr/>
        </p:nvSpPr>
        <p:spPr bwMode="auto">
          <a:xfrm flipV="1">
            <a:off x="3886462" y="3651355"/>
            <a:ext cx="1331913" cy="69215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1137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1392" y="10829"/>
                </a:moveTo>
                <a:cubicBezTo>
                  <a:pt x="11376" y="11145"/>
                  <a:pt x="11115" y="11392"/>
                  <a:pt x="10800" y="11392"/>
                </a:cubicBezTo>
                <a:cubicBezTo>
                  <a:pt x="10484" y="11392"/>
                  <a:pt x="10223" y="11145"/>
                  <a:pt x="10207" y="10829"/>
                </a:cubicBezTo>
                <a:lnTo>
                  <a:pt x="13" y="11345"/>
                </a:lnTo>
                <a:cubicBezTo>
                  <a:pt x="304" y="17090"/>
                  <a:pt x="5047" y="21599"/>
                  <a:pt x="10800" y="21599"/>
                </a:cubicBezTo>
                <a:cubicBezTo>
                  <a:pt x="16552" y="21599"/>
                  <a:pt x="21295" y="17090"/>
                  <a:pt x="21586" y="11345"/>
                </a:cubicBezTo>
                <a:lnTo>
                  <a:pt x="11392" y="10829"/>
                </a:lnTo>
                <a:close/>
              </a:path>
            </a:pathLst>
          </a:cu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AutoShape 7"/>
          <p:cNvSpPr>
            <a:spLocks noChangeArrowheads="1"/>
          </p:cNvSpPr>
          <p:nvPr/>
        </p:nvSpPr>
        <p:spPr bwMode="auto">
          <a:xfrm flipV="1">
            <a:off x="4151575" y="3790580"/>
            <a:ext cx="793750" cy="369888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114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1392" y="10829"/>
                </a:moveTo>
                <a:cubicBezTo>
                  <a:pt x="11376" y="11145"/>
                  <a:pt x="11115" y="11392"/>
                  <a:pt x="10800" y="11392"/>
                </a:cubicBezTo>
                <a:cubicBezTo>
                  <a:pt x="10484" y="11392"/>
                  <a:pt x="10223" y="11145"/>
                  <a:pt x="10207" y="10829"/>
                </a:cubicBezTo>
                <a:lnTo>
                  <a:pt x="13" y="11345"/>
                </a:lnTo>
                <a:cubicBezTo>
                  <a:pt x="304" y="17090"/>
                  <a:pt x="5047" y="21599"/>
                  <a:pt x="10800" y="21599"/>
                </a:cubicBezTo>
                <a:cubicBezTo>
                  <a:pt x="16552" y="21599"/>
                  <a:pt x="21295" y="17090"/>
                  <a:pt x="21586" y="11345"/>
                </a:cubicBezTo>
                <a:lnTo>
                  <a:pt x="11392" y="10829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Rectangle 8"/>
          <p:cNvSpPr>
            <a:spLocks noChangeArrowheads="1"/>
          </p:cNvSpPr>
          <p:nvPr/>
        </p:nvSpPr>
        <p:spPr bwMode="auto">
          <a:xfrm>
            <a:off x="2032525" y="3964048"/>
            <a:ext cx="609600" cy="600075"/>
          </a:xfrm>
          <a:prstGeom prst="rect">
            <a:avLst/>
          </a:prstGeom>
          <a:solidFill>
            <a:srgbClr val="808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Rectangle 14"/>
          <p:cNvSpPr>
            <a:spLocks noChangeArrowheads="1"/>
          </p:cNvSpPr>
          <p:nvPr/>
        </p:nvSpPr>
        <p:spPr bwMode="auto">
          <a:xfrm>
            <a:off x="4242325" y="3954523"/>
            <a:ext cx="609600" cy="609600"/>
          </a:xfrm>
          <a:prstGeom prst="rect">
            <a:avLst/>
          </a:prstGeom>
          <a:solidFill>
            <a:srgbClr val="808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46" name="Straight Connector 45"/>
          <p:cNvCxnSpPr/>
          <p:nvPr/>
        </p:nvCxnSpPr>
        <p:spPr bwMode="auto">
          <a:xfrm>
            <a:off x="2739495" y="3877521"/>
            <a:ext cx="1412080" cy="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3" name="TextBox 2"/>
          <p:cNvSpPr txBox="1"/>
          <p:nvPr/>
        </p:nvSpPr>
        <p:spPr>
          <a:xfrm>
            <a:off x="4213225" y="1575020"/>
            <a:ext cx="32911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At high reverse bias depletion regions may merge and open up a new path for electric field lines between pixels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962589" y="1565781"/>
            <a:ext cx="1923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SPECULATION:</a:t>
            </a:r>
            <a:endParaRPr lang="en-US" dirty="0"/>
          </a:p>
        </p:txBody>
      </p:sp>
      <p:sp>
        <p:nvSpPr>
          <p:cNvPr id="49" name="AutoShape 5"/>
          <p:cNvSpPr>
            <a:spLocks noChangeArrowheads="1"/>
          </p:cNvSpPr>
          <p:nvPr/>
        </p:nvSpPr>
        <p:spPr bwMode="auto">
          <a:xfrm flipV="1">
            <a:off x="5566631" y="3441070"/>
            <a:ext cx="2293082" cy="1125538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114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1392" y="10829"/>
                </a:moveTo>
                <a:cubicBezTo>
                  <a:pt x="11376" y="11145"/>
                  <a:pt x="11115" y="11392"/>
                  <a:pt x="10800" y="11392"/>
                </a:cubicBezTo>
                <a:cubicBezTo>
                  <a:pt x="10484" y="11392"/>
                  <a:pt x="10223" y="11145"/>
                  <a:pt x="10207" y="10829"/>
                </a:cubicBezTo>
                <a:lnTo>
                  <a:pt x="13" y="11345"/>
                </a:lnTo>
                <a:cubicBezTo>
                  <a:pt x="304" y="17090"/>
                  <a:pt x="5047" y="21599"/>
                  <a:pt x="10800" y="21599"/>
                </a:cubicBezTo>
                <a:cubicBezTo>
                  <a:pt x="16552" y="21599"/>
                  <a:pt x="21295" y="17090"/>
                  <a:pt x="21586" y="11345"/>
                </a:cubicBezTo>
                <a:lnTo>
                  <a:pt x="11392" y="1082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AutoShape 6"/>
          <p:cNvSpPr>
            <a:spLocks noChangeArrowheads="1"/>
          </p:cNvSpPr>
          <p:nvPr/>
        </p:nvSpPr>
        <p:spPr bwMode="auto">
          <a:xfrm flipV="1">
            <a:off x="6047793" y="3662241"/>
            <a:ext cx="1331913" cy="69215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1137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1392" y="10829"/>
                </a:moveTo>
                <a:cubicBezTo>
                  <a:pt x="11376" y="11145"/>
                  <a:pt x="11115" y="11392"/>
                  <a:pt x="10800" y="11392"/>
                </a:cubicBezTo>
                <a:cubicBezTo>
                  <a:pt x="10484" y="11392"/>
                  <a:pt x="10223" y="11145"/>
                  <a:pt x="10207" y="10829"/>
                </a:cubicBezTo>
                <a:lnTo>
                  <a:pt x="13" y="11345"/>
                </a:lnTo>
                <a:cubicBezTo>
                  <a:pt x="304" y="17090"/>
                  <a:pt x="5047" y="21599"/>
                  <a:pt x="10800" y="21599"/>
                </a:cubicBezTo>
                <a:cubicBezTo>
                  <a:pt x="16552" y="21599"/>
                  <a:pt x="21295" y="17090"/>
                  <a:pt x="21586" y="11345"/>
                </a:cubicBezTo>
                <a:lnTo>
                  <a:pt x="11392" y="10829"/>
                </a:lnTo>
                <a:close/>
              </a:path>
            </a:pathLst>
          </a:cu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AutoShape 7"/>
          <p:cNvSpPr>
            <a:spLocks noChangeArrowheads="1"/>
          </p:cNvSpPr>
          <p:nvPr/>
        </p:nvSpPr>
        <p:spPr bwMode="auto">
          <a:xfrm flipV="1">
            <a:off x="6329205" y="3799311"/>
            <a:ext cx="793750" cy="369888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114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1392" y="10829"/>
                </a:moveTo>
                <a:cubicBezTo>
                  <a:pt x="11376" y="11145"/>
                  <a:pt x="11115" y="11392"/>
                  <a:pt x="10800" y="11392"/>
                </a:cubicBezTo>
                <a:cubicBezTo>
                  <a:pt x="10484" y="11392"/>
                  <a:pt x="10223" y="11145"/>
                  <a:pt x="10207" y="10829"/>
                </a:cubicBezTo>
                <a:lnTo>
                  <a:pt x="13" y="11345"/>
                </a:lnTo>
                <a:cubicBezTo>
                  <a:pt x="304" y="17090"/>
                  <a:pt x="5047" y="21599"/>
                  <a:pt x="10800" y="21599"/>
                </a:cubicBezTo>
                <a:cubicBezTo>
                  <a:pt x="16552" y="21599"/>
                  <a:pt x="21295" y="17090"/>
                  <a:pt x="21586" y="11345"/>
                </a:cubicBezTo>
                <a:lnTo>
                  <a:pt x="11392" y="10829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Rectangle 19"/>
          <p:cNvSpPr>
            <a:spLocks noChangeArrowheads="1"/>
          </p:cNvSpPr>
          <p:nvPr/>
        </p:nvSpPr>
        <p:spPr bwMode="auto">
          <a:xfrm>
            <a:off x="6420375" y="3954523"/>
            <a:ext cx="609600" cy="609600"/>
          </a:xfrm>
          <a:prstGeom prst="rect">
            <a:avLst/>
          </a:prstGeom>
          <a:solidFill>
            <a:srgbClr val="808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52" name="Straight Connector 51"/>
          <p:cNvCxnSpPr/>
          <p:nvPr/>
        </p:nvCxnSpPr>
        <p:spPr bwMode="auto">
          <a:xfrm>
            <a:off x="4917125" y="3877521"/>
            <a:ext cx="1412080" cy="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82080602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1220788" y="3971925"/>
            <a:ext cx="6635750" cy="598488"/>
          </a:xfrm>
          <a:prstGeom prst="rect">
            <a:avLst/>
          </a:prstGeom>
          <a:pattFill prst="lgConfetti">
            <a:fgClr>
              <a:srgbClr val="FFFF00"/>
            </a:fgClr>
            <a:bgClr>
              <a:srgbClr val="FFFFFF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914400" eaLnBrk="0" hangingPunct="0"/>
            <a:endParaRPr lang="en-US" sz="2400"/>
          </a:p>
        </p:txBody>
      </p:sp>
      <p:sp>
        <p:nvSpPr>
          <p:cNvPr id="23554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>
                <a:solidFill>
                  <a:schemeClr val="accent2"/>
                </a:solidFill>
              </a:rPr>
              <a:t>SPIE 7021-22, Marseille 2008-06-24</a:t>
            </a:r>
          </a:p>
        </p:txBody>
      </p:sp>
      <p:sp>
        <p:nvSpPr>
          <p:cNvPr id="23555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chemeClr val="accent2"/>
                </a:solidFill>
              </a:rPr>
              <a:t>Roger Smith et al., Caltech</a:t>
            </a:r>
          </a:p>
        </p:txBody>
      </p:sp>
      <p:sp>
        <p:nvSpPr>
          <p:cNvPr id="2355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solidFill>
                  <a:schemeClr val="accent2"/>
                </a:solidFill>
              </a:rPr>
              <a:t> </a:t>
            </a:r>
            <a:fld id="{CB723A45-3EE9-0D45-A4FC-5D733FC9B58A}" type="slidenum">
              <a:rPr lang="en-US" sz="1400">
                <a:solidFill>
                  <a:schemeClr val="accent2"/>
                </a:solidFill>
              </a:rPr>
              <a:pPr eaLnBrk="1" hangingPunct="1"/>
              <a:t>14</a:t>
            </a:fld>
            <a:endParaRPr lang="en-US" sz="1400">
              <a:solidFill>
                <a:schemeClr val="accent2"/>
              </a:solidFill>
            </a:endParaRPr>
          </a:p>
        </p:txBody>
      </p:sp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Pixel boundaries after reset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23558" name="Group 47"/>
          <p:cNvGrpSpPr>
            <a:grpSpLocks/>
          </p:cNvGrpSpPr>
          <p:nvPr/>
        </p:nvGrpSpPr>
        <p:grpSpPr bwMode="auto">
          <a:xfrm>
            <a:off x="1219200" y="2895600"/>
            <a:ext cx="7924800" cy="3352800"/>
            <a:chOff x="768" y="1824"/>
            <a:chExt cx="4992" cy="2112"/>
          </a:xfrm>
        </p:grpSpPr>
        <p:sp>
          <p:nvSpPr>
            <p:cNvPr id="23566" name="Rectangle 4"/>
            <p:cNvSpPr>
              <a:spLocks noChangeArrowheads="1"/>
            </p:cNvSpPr>
            <p:nvPr/>
          </p:nvSpPr>
          <p:spPr bwMode="auto">
            <a:xfrm>
              <a:off x="768" y="2064"/>
              <a:ext cx="4176" cy="432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3567" name="Group 9"/>
            <p:cNvGrpSpPr>
              <a:grpSpLocks/>
            </p:cNvGrpSpPr>
            <p:nvPr/>
          </p:nvGrpSpPr>
          <p:grpSpPr bwMode="auto">
            <a:xfrm>
              <a:off x="864" y="2160"/>
              <a:ext cx="1200" cy="720"/>
              <a:chOff x="864" y="2160"/>
              <a:chExt cx="1200" cy="720"/>
            </a:xfrm>
          </p:grpSpPr>
          <p:sp>
            <p:nvSpPr>
              <p:cNvPr id="23598" name="AutoShape 5"/>
              <p:cNvSpPr>
                <a:spLocks noChangeArrowheads="1"/>
              </p:cNvSpPr>
              <p:nvPr/>
            </p:nvSpPr>
            <p:spPr bwMode="auto">
              <a:xfrm flipV="1">
                <a:off x="864" y="2160"/>
                <a:ext cx="1200" cy="72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114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1392" y="10829"/>
                    </a:moveTo>
                    <a:cubicBezTo>
                      <a:pt x="11376" y="11145"/>
                      <a:pt x="11115" y="11392"/>
                      <a:pt x="10800" y="11392"/>
                    </a:cubicBezTo>
                    <a:cubicBezTo>
                      <a:pt x="10484" y="11392"/>
                      <a:pt x="10223" y="11145"/>
                      <a:pt x="10207" y="10829"/>
                    </a:cubicBezTo>
                    <a:lnTo>
                      <a:pt x="13" y="11345"/>
                    </a:lnTo>
                    <a:cubicBezTo>
                      <a:pt x="304" y="17090"/>
                      <a:pt x="5047" y="21599"/>
                      <a:pt x="10800" y="21599"/>
                    </a:cubicBezTo>
                    <a:cubicBezTo>
                      <a:pt x="16552" y="21599"/>
                      <a:pt x="21295" y="17090"/>
                      <a:pt x="21586" y="11345"/>
                    </a:cubicBezTo>
                    <a:lnTo>
                      <a:pt x="11392" y="10829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99" name="AutoShape 6"/>
              <p:cNvSpPr>
                <a:spLocks noChangeArrowheads="1"/>
              </p:cNvSpPr>
              <p:nvPr/>
            </p:nvSpPr>
            <p:spPr bwMode="auto">
              <a:xfrm flipV="1">
                <a:off x="1015" y="2284"/>
                <a:ext cx="891" cy="45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11373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1392" y="10829"/>
                    </a:moveTo>
                    <a:cubicBezTo>
                      <a:pt x="11376" y="11145"/>
                      <a:pt x="11115" y="11392"/>
                      <a:pt x="10800" y="11392"/>
                    </a:cubicBezTo>
                    <a:cubicBezTo>
                      <a:pt x="10484" y="11392"/>
                      <a:pt x="10223" y="11145"/>
                      <a:pt x="10207" y="10829"/>
                    </a:cubicBezTo>
                    <a:lnTo>
                      <a:pt x="13" y="11345"/>
                    </a:lnTo>
                    <a:cubicBezTo>
                      <a:pt x="304" y="17090"/>
                      <a:pt x="5047" y="21599"/>
                      <a:pt x="10800" y="21599"/>
                    </a:cubicBezTo>
                    <a:cubicBezTo>
                      <a:pt x="16552" y="21599"/>
                      <a:pt x="21295" y="17090"/>
                      <a:pt x="21586" y="11345"/>
                    </a:cubicBezTo>
                    <a:lnTo>
                      <a:pt x="11392" y="10829"/>
                    </a:lnTo>
                    <a:close/>
                  </a:path>
                </a:pathLst>
              </a:custGeom>
              <a:solidFill>
                <a:srgbClr val="FF99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00" name="AutoShape 7"/>
              <p:cNvSpPr>
                <a:spLocks noChangeArrowheads="1"/>
              </p:cNvSpPr>
              <p:nvPr/>
            </p:nvSpPr>
            <p:spPr bwMode="auto">
              <a:xfrm flipV="1">
                <a:off x="1145" y="2372"/>
                <a:ext cx="617" cy="28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114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1392" y="10829"/>
                    </a:moveTo>
                    <a:cubicBezTo>
                      <a:pt x="11376" y="11145"/>
                      <a:pt x="11115" y="11392"/>
                      <a:pt x="10800" y="11392"/>
                    </a:cubicBezTo>
                    <a:cubicBezTo>
                      <a:pt x="10484" y="11392"/>
                      <a:pt x="10223" y="11145"/>
                      <a:pt x="10207" y="10829"/>
                    </a:cubicBezTo>
                    <a:lnTo>
                      <a:pt x="13" y="11345"/>
                    </a:lnTo>
                    <a:cubicBezTo>
                      <a:pt x="304" y="17090"/>
                      <a:pt x="5047" y="21599"/>
                      <a:pt x="10800" y="21599"/>
                    </a:cubicBezTo>
                    <a:cubicBezTo>
                      <a:pt x="16552" y="21599"/>
                      <a:pt x="21295" y="17090"/>
                      <a:pt x="21586" y="11345"/>
                    </a:cubicBezTo>
                    <a:lnTo>
                      <a:pt x="11392" y="10829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01" name="Rectangle 8"/>
              <p:cNvSpPr>
                <a:spLocks noChangeArrowheads="1"/>
              </p:cNvSpPr>
              <p:nvPr/>
            </p:nvSpPr>
            <p:spPr bwMode="auto">
              <a:xfrm>
                <a:off x="1262" y="2502"/>
                <a:ext cx="384" cy="378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3568" name="Group 10"/>
            <p:cNvGrpSpPr>
              <a:grpSpLocks/>
            </p:cNvGrpSpPr>
            <p:nvPr/>
          </p:nvGrpSpPr>
          <p:grpSpPr bwMode="auto">
            <a:xfrm>
              <a:off x="2256" y="2160"/>
              <a:ext cx="1200" cy="720"/>
              <a:chOff x="864" y="2160"/>
              <a:chExt cx="1200" cy="720"/>
            </a:xfrm>
          </p:grpSpPr>
          <p:sp>
            <p:nvSpPr>
              <p:cNvPr id="23594" name="AutoShape 11"/>
              <p:cNvSpPr>
                <a:spLocks noChangeArrowheads="1"/>
              </p:cNvSpPr>
              <p:nvPr/>
            </p:nvSpPr>
            <p:spPr bwMode="auto">
              <a:xfrm flipV="1">
                <a:off x="864" y="2160"/>
                <a:ext cx="1200" cy="72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114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1392" y="10829"/>
                    </a:moveTo>
                    <a:cubicBezTo>
                      <a:pt x="11376" y="11145"/>
                      <a:pt x="11115" y="11392"/>
                      <a:pt x="10800" y="11392"/>
                    </a:cubicBezTo>
                    <a:cubicBezTo>
                      <a:pt x="10484" y="11392"/>
                      <a:pt x="10223" y="11145"/>
                      <a:pt x="10207" y="10829"/>
                    </a:cubicBezTo>
                    <a:lnTo>
                      <a:pt x="13" y="11345"/>
                    </a:lnTo>
                    <a:cubicBezTo>
                      <a:pt x="304" y="17090"/>
                      <a:pt x="5047" y="21599"/>
                      <a:pt x="10800" y="21599"/>
                    </a:cubicBezTo>
                    <a:cubicBezTo>
                      <a:pt x="16552" y="21599"/>
                      <a:pt x="21295" y="17090"/>
                      <a:pt x="21586" y="11345"/>
                    </a:cubicBezTo>
                    <a:lnTo>
                      <a:pt x="11392" y="10829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95" name="AutoShape 12"/>
              <p:cNvSpPr>
                <a:spLocks noChangeArrowheads="1"/>
              </p:cNvSpPr>
              <p:nvPr/>
            </p:nvSpPr>
            <p:spPr bwMode="auto">
              <a:xfrm flipV="1">
                <a:off x="1015" y="2284"/>
                <a:ext cx="891" cy="45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11373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1392" y="10829"/>
                    </a:moveTo>
                    <a:cubicBezTo>
                      <a:pt x="11376" y="11145"/>
                      <a:pt x="11115" y="11392"/>
                      <a:pt x="10800" y="11392"/>
                    </a:cubicBezTo>
                    <a:cubicBezTo>
                      <a:pt x="10484" y="11392"/>
                      <a:pt x="10223" y="11145"/>
                      <a:pt x="10207" y="10829"/>
                    </a:cubicBezTo>
                    <a:lnTo>
                      <a:pt x="13" y="11345"/>
                    </a:lnTo>
                    <a:cubicBezTo>
                      <a:pt x="304" y="17090"/>
                      <a:pt x="5047" y="21599"/>
                      <a:pt x="10800" y="21599"/>
                    </a:cubicBezTo>
                    <a:cubicBezTo>
                      <a:pt x="16552" y="21599"/>
                      <a:pt x="21295" y="17090"/>
                      <a:pt x="21586" y="11345"/>
                    </a:cubicBezTo>
                    <a:lnTo>
                      <a:pt x="11392" y="10829"/>
                    </a:lnTo>
                    <a:close/>
                  </a:path>
                </a:pathLst>
              </a:custGeom>
              <a:solidFill>
                <a:srgbClr val="FF99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96" name="AutoShape 13"/>
              <p:cNvSpPr>
                <a:spLocks noChangeArrowheads="1"/>
              </p:cNvSpPr>
              <p:nvPr/>
            </p:nvSpPr>
            <p:spPr bwMode="auto">
              <a:xfrm flipV="1">
                <a:off x="1145" y="2372"/>
                <a:ext cx="617" cy="28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114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1392" y="10829"/>
                    </a:moveTo>
                    <a:cubicBezTo>
                      <a:pt x="11376" y="11145"/>
                      <a:pt x="11115" y="11392"/>
                      <a:pt x="10800" y="11392"/>
                    </a:cubicBezTo>
                    <a:cubicBezTo>
                      <a:pt x="10484" y="11392"/>
                      <a:pt x="10223" y="11145"/>
                      <a:pt x="10207" y="10829"/>
                    </a:cubicBezTo>
                    <a:lnTo>
                      <a:pt x="13" y="11345"/>
                    </a:lnTo>
                    <a:cubicBezTo>
                      <a:pt x="304" y="17090"/>
                      <a:pt x="5047" y="21599"/>
                      <a:pt x="10800" y="21599"/>
                    </a:cubicBezTo>
                    <a:cubicBezTo>
                      <a:pt x="16552" y="21599"/>
                      <a:pt x="21295" y="17090"/>
                      <a:pt x="21586" y="11345"/>
                    </a:cubicBezTo>
                    <a:lnTo>
                      <a:pt x="11392" y="10829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97" name="Rectangle 14"/>
              <p:cNvSpPr>
                <a:spLocks noChangeArrowheads="1"/>
              </p:cNvSpPr>
              <p:nvPr/>
            </p:nvSpPr>
            <p:spPr bwMode="auto">
              <a:xfrm>
                <a:off x="1262" y="2496"/>
                <a:ext cx="384" cy="384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3569" name="Group 15"/>
            <p:cNvGrpSpPr>
              <a:grpSpLocks/>
            </p:cNvGrpSpPr>
            <p:nvPr/>
          </p:nvGrpSpPr>
          <p:grpSpPr bwMode="auto">
            <a:xfrm>
              <a:off x="3628" y="2160"/>
              <a:ext cx="1200" cy="720"/>
              <a:chOff x="864" y="2160"/>
              <a:chExt cx="1200" cy="720"/>
            </a:xfrm>
          </p:grpSpPr>
          <p:sp>
            <p:nvSpPr>
              <p:cNvPr id="23590" name="AutoShape 16"/>
              <p:cNvSpPr>
                <a:spLocks noChangeArrowheads="1"/>
              </p:cNvSpPr>
              <p:nvPr/>
            </p:nvSpPr>
            <p:spPr bwMode="auto">
              <a:xfrm flipV="1">
                <a:off x="864" y="2160"/>
                <a:ext cx="1200" cy="72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114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1392" y="10829"/>
                    </a:moveTo>
                    <a:cubicBezTo>
                      <a:pt x="11376" y="11145"/>
                      <a:pt x="11115" y="11392"/>
                      <a:pt x="10800" y="11392"/>
                    </a:cubicBezTo>
                    <a:cubicBezTo>
                      <a:pt x="10484" y="11392"/>
                      <a:pt x="10223" y="11145"/>
                      <a:pt x="10207" y="10829"/>
                    </a:cubicBezTo>
                    <a:lnTo>
                      <a:pt x="13" y="11345"/>
                    </a:lnTo>
                    <a:cubicBezTo>
                      <a:pt x="304" y="17090"/>
                      <a:pt x="5047" y="21599"/>
                      <a:pt x="10800" y="21599"/>
                    </a:cubicBezTo>
                    <a:cubicBezTo>
                      <a:pt x="16552" y="21599"/>
                      <a:pt x="21295" y="17090"/>
                      <a:pt x="21586" y="11345"/>
                    </a:cubicBezTo>
                    <a:lnTo>
                      <a:pt x="11392" y="10829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91" name="AutoShape 17"/>
              <p:cNvSpPr>
                <a:spLocks noChangeArrowheads="1"/>
              </p:cNvSpPr>
              <p:nvPr/>
            </p:nvSpPr>
            <p:spPr bwMode="auto">
              <a:xfrm flipV="1">
                <a:off x="1015" y="2284"/>
                <a:ext cx="891" cy="45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11373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1392" y="10829"/>
                    </a:moveTo>
                    <a:cubicBezTo>
                      <a:pt x="11376" y="11145"/>
                      <a:pt x="11115" y="11392"/>
                      <a:pt x="10800" y="11392"/>
                    </a:cubicBezTo>
                    <a:cubicBezTo>
                      <a:pt x="10484" y="11392"/>
                      <a:pt x="10223" y="11145"/>
                      <a:pt x="10207" y="10829"/>
                    </a:cubicBezTo>
                    <a:lnTo>
                      <a:pt x="13" y="11345"/>
                    </a:lnTo>
                    <a:cubicBezTo>
                      <a:pt x="304" y="17090"/>
                      <a:pt x="5047" y="21599"/>
                      <a:pt x="10800" y="21599"/>
                    </a:cubicBezTo>
                    <a:cubicBezTo>
                      <a:pt x="16552" y="21599"/>
                      <a:pt x="21295" y="17090"/>
                      <a:pt x="21586" y="11345"/>
                    </a:cubicBezTo>
                    <a:lnTo>
                      <a:pt x="11392" y="10829"/>
                    </a:lnTo>
                    <a:close/>
                  </a:path>
                </a:pathLst>
              </a:custGeom>
              <a:solidFill>
                <a:srgbClr val="FF99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92" name="AutoShape 18"/>
              <p:cNvSpPr>
                <a:spLocks noChangeArrowheads="1"/>
              </p:cNvSpPr>
              <p:nvPr/>
            </p:nvSpPr>
            <p:spPr bwMode="auto">
              <a:xfrm flipV="1">
                <a:off x="1145" y="2372"/>
                <a:ext cx="617" cy="28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114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1392" y="10829"/>
                    </a:moveTo>
                    <a:cubicBezTo>
                      <a:pt x="11376" y="11145"/>
                      <a:pt x="11115" y="11392"/>
                      <a:pt x="10800" y="11392"/>
                    </a:cubicBezTo>
                    <a:cubicBezTo>
                      <a:pt x="10484" y="11392"/>
                      <a:pt x="10223" y="11145"/>
                      <a:pt x="10207" y="10829"/>
                    </a:cubicBezTo>
                    <a:lnTo>
                      <a:pt x="13" y="11345"/>
                    </a:lnTo>
                    <a:cubicBezTo>
                      <a:pt x="304" y="17090"/>
                      <a:pt x="5047" y="21599"/>
                      <a:pt x="10800" y="21599"/>
                    </a:cubicBezTo>
                    <a:cubicBezTo>
                      <a:pt x="16552" y="21599"/>
                      <a:pt x="21295" y="17090"/>
                      <a:pt x="21586" y="11345"/>
                    </a:cubicBezTo>
                    <a:lnTo>
                      <a:pt x="11392" y="10829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93" name="Rectangle 19"/>
              <p:cNvSpPr>
                <a:spLocks noChangeArrowheads="1"/>
              </p:cNvSpPr>
              <p:nvPr/>
            </p:nvSpPr>
            <p:spPr bwMode="auto">
              <a:xfrm>
                <a:off x="1262" y="2496"/>
                <a:ext cx="384" cy="384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3570" name="Rectangle 20"/>
            <p:cNvSpPr>
              <a:spLocks noChangeArrowheads="1"/>
            </p:cNvSpPr>
            <p:nvPr/>
          </p:nvSpPr>
          <p:spPr bwMode="auto">
            <a:xfrm>
              <a:off x="768" y="2880"/>
              <a:ext cx="4176" cy="105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  <a:p>
              <a:pPr algn="ctr"/>
              <a:r>
                <a:rPr lang="en-US"/>
                <a:t>Silicon Multiplexor  ~ 600µm thick</a:t>
              </a:r>
            </a:p>
          </p:txBody>
        </p:sp>
        <p:sp>
          <p:nvSpPr>
            <p:cNvPr id="23580" name="Line 34"/>
            <p:cNvSpPr>
              <a:spLocks noChangeShapeType="1"/>
            </p:cNvSpPr>
            <p:nvPr/>
          </p:nvSpPr>
          <p:spPr bwMode="auto">
            <a:xfrm>
              <a:off x="4992" y="2064"/>
              <a:ext cx="6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81" name="Line 35"/>
            <p:cNvSpPr>
              <a:spLocks noChangeShapeType="1"/>
            </p:cNvSpPr>
            <p:nvPr/>
          </p:nvSpPr>
          <p:spPr bwMode="auto">
            <a:xfrm>
              <a:off x="4992" y="2496"/>
              <a:ext cx="6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82" name="Line 36"/>
            <p:cNvSpPr>
              <a:spLocks noChangeShapeType="1"/>
            </p:cNvSpPr>
            <p:nvPr/>
          </p:nvSpPr>
          <p:spPr bwMode="auto">
            <a:xfrm>
              <a:off x="5232" y="1824"/>
              <a:ext cx="0" cy="24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83" name="Line 37"/>
            <p:cNvSpPr>
              <a:spLocks noChangeShapeType="1"/>
            </p:cNvSpPr>
            <p:nvPr/>
          </p:nvSpPr>
          <p:spPr bwMode="auto">
            <a:xfrm flipV="1">
              <a:off x="5232" y="2496"/>
              <a:ext cx="0" cy="24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84" name="Text Box 38"/>
            <p:cNvSpPr txBox="1">
              <a:spLocks noChangeArrowheads="1"/>
            </p:cNvSpPr>
            <p:nvPr/>
          </p:nvSpPr>
          <p:spPr bwMode="auto">
            <a:xfrm>
              <a:off x="4929" y="2139"/>
              <a:ext cx="83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800"/>
                <a:t>HgCdTe</a:t>
              </a:r>
            </a:p>
          </p:txBody>
        </p:sp>
      </p:grpSp>
      <p:sp>
        <p:nvSpPr>
          <p:cNvPr id="5" name="Rectangle 4"/>
          <p:cNvSpPr/>
          <p:nvPr/>
        </p:nvSpPr>
        <p:spPr bwMode="auto">
          <a:xfrm>
            <a:off x="1182688" y="6350000"/>
            <a:ext cx="6686550" cy="508000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defTabSz="914400" eaLnBrk="0" hangingPunct="0">
              <a:defRPr/>
            </a:pPr>
            <a:r>
              <a:rPr lang="en-US" sz="2400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Silicon Carbide or Molybdenum package</a:t>
            </a:r>
          </a:p>
        </p:txBody>
      </p:sp>
      <p:sp>
        <p:nvSpPr>
          <p:cNvPr id="23562" name="Rectangle 54"/>
          <p:cNvSpPr>
            <a:spLocks noChangeArrowheads="1"/>
          </p:cNvSpPr>
          <p:nvPr/>
        </p:nvSpPr>
        <p:spPr bwMode="auto">
          <a:xfrm>
            <a:off x="1223963" y="6213475"/>
            <a:ext cx="6635750" cy="125413"/>
          </a:xfrm>
          <a:prstGeom prst="rect">
            <a:avLst/>
          </a:prstGeom>
          <a:pattFill prst="lgConfetti">
            <a:fgClr>
              <a:srgbClr val="FF6600"/>
            </a:fgClr>
            <a:bgClr>
              <a:srgbClr val="FFFFFF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914400" eaLnBrk="0" hangingPunct="0"/>
            <a:endParaRPr lang="en-US" sz="2400"/>
          </a:p>
        </p:txBody>
      </p:sp>
      <p:cxnSp>
        <p:nvCxnSpPr>
          <p:cNvPr id="3" name="Straight Connector 2"/>
          <p:cNvCxnSpPr/>
          <p:nvPr/>
        </p:nvCxnSpPr>
        <p:spPr bwMode="auto">
          <a:xfrm flipV="1">
            <a:off x="3429000" y="2737037"/>
            <a:ext cx="0" cy="148571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Straight Connector 46"/>
          <p:cNvCxnSpPr/>
          <p:nvPr/>
        </p:nvCxnSpPr>
        <p:spPr bwMode="auto">
          <a:xfrm flipV="1">
            <a:off x="5640456" y="2737037"/>
            <a:ext cx="0" cy="148571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90045355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1220788" y="3971925"/>
            <a:ext cx="6635750" cy="598488"/>
          </a:xfrm>
          <a:prstGeom prst="rect">
            <a:avLst/>
          </a:prstGeom>
          <a:pattFill prst="lgConfetti">
            <a:fgClr>
              <a:srgbClr val="FFFF00"/>
            </a:fgClr>
            <a:bgClr>
              <a:srgbClr val="FFFFFF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914400" eaLnBrk="0" hangingPunct="0"/>
            <a:endParaRPr lang="en-US" sz="2400"/>
          </a:p>
        </p:txBody>
      </p:sp>
      <p:sp>
        <p:nvSpPr>
          <p:cNvPr id="23554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>
                <a:solidFill>
                  <a:schemeClr val="accent2"/>
                </a:solidFill>
              </a:rPr>
              <a:t>SPIE 7021-22, Marseille 2008-06-24</a:t>
            </a:r>
          </a:p>
        </p:txBody>
      </p:sp>
      <p:sp>
        <p:nvSpPr>
          <p:cNvPr id="23555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chemeClr val="accent2"/>
                </a:solidFill>
              </a:rPr>
              <a:t>Roger Smith et al., Caltech</a:t>
            </a:r>
          </a:p>
        </p:txBody>
      </p:sp>
      <p:sp>
        <p:nvSpPr>
          <p:cNvPr id="2355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solidFill>
                  <a:schemeClr val="accent2"/>
                </a:solidFill>
              </a:rPr>
              <a:t> </a:t>
            </a:r>
            <a:fld id="{CB723A45-3EE9-0D45-A4FC-5D733FC9B58A}" type="slidenum">
              <a:rPr lang="en-US" sz="1400">
                <a:solidFill>
                  <a:schemeClr val="accent2"/>
                </a:solidFill>
              </a:rPr>
              <a:pPr eaLnBrk="1" hangingPunct="1"/>
              <a:t>15</a:t>
            </a:fld>
            <a:endParaRPr lang="en-US" sz="1400">
              <a:solidFill>
                <a:schemeClr val="accent2"/>
              </a:solidFill>
            </a:endParaRPr>
          </a:p>
        </p:txBody>
      </p:sp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Signal contrast moves boundary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23558" name="Group 47"/>
          <p:cNvGrpSpPr>
            <a:grpSpLocks/>
          </p:cNvGrpSpPr>
          <p:nvPr/>
        </p:nvGrpSpPr>
        <p:grpSpPr bwMode="auto">
          <a:xfrm>
            <a:off x="1219200" y="2895600"/>
            <a:ext cx="7924800" cy="3352800"/>
            <a:chOff x="768" y="1824"/>
            <a:chExt cx="4992" cy="2112"/>
          </a:xfrm>
        </p:grpSpPr>
        <p:sp>
          <p:nvSpPr>
            <p:cNvPr id="23566" name="Rectangle 4"/>
            <p:cNvSpPr>
              <a:spLocks noChangeArrowheads="1"/>
            </p:cNvSpPr>
            <p:nvPr/>
          </p:nvSpPr>
          <p:spPr bwMode="auto">
            <a:xfrm>
              <a:off x="768" y="2064"/>
              <a:ext cx="4176" cy="432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3567" name="Group 9"/>
            <p:cNvGrpSpPr>
              <a:grpSpLocks/>
            </p:cNvGrpSpPr>
            <p:nvPr/>
          </p:nvGrpSpPr>
          <p:grpSpPr bwMode="auto">
            <a:xfrm>
              <a:off x="1008" y="2236"/>
              <a:ext cx="882" cy="644"/>
              <a:chOff x="1008" y="2236"/>
              <a:chExt cx="882" cy="644"/>
            </a:xfrm>
          </p:grpSpPr>
          <p:sp>
            <p:nvSpPr>
              <p:cNvPr id="23598" name="AutoShape 5"/>
              <p:cNvSpPr>
                <a:spLocks noChangeArrowheads="1"/>
              </p:cNvSpPr>
              <p:nvPr/>
            </p:nvSpPr>
            <p:spPr bwMode="auto">
              <a:xfrm flipV="1">
                <a:off x="1008" y="2236"/>
                <a:ext cx="882" cy="55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114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1392" y="10829"/>
                    </a:moveTo>
                    <a:cubicBezTo>
                      <a:pt x="11376" y="11145"/>
                      <a:pt x="11115" y="11392"/>
                      <a:pt x="10800" y="11392"/>
                    </a:cubicBezTo>
                    <a:cubicBezTo>
                      <a:pt x="10484" y="11392"/>
                      <a:pt x="10223" y="11145"/>
                      <a:pt x="10207" y="10829"/>
                    </a:cubicBezTo>
                    <a:lnTo>
                      <a:pt x="13" y="11345"/>
                    </a:lnTo>
                    <a:cubicBezTo>
                      <a:pt x="304" y="17090"/>
                      <a:pt x="5047" y="21599"/>
                      <a:pt x="10800" y="21599"/>
                    </a:cubicBezTo>
                    <a:cubicBezTo>
                      <a:pt x="16552" y="21599"/>
                      <a:pt x="21295" y="17090"/>
                      <a:pt x="21586" y="11345"/>
                    </a:cubicBezTo>
                    <a:lnTo>
                      <a:pt x="11392" y="10829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99" name="AutoShape 6"/>
              <p:cNvSpPr>
                <a:spLocks noChangeArrowheads="1"/>
              </p:cNvSpPr>
              <p:nvPr/>
            </p:nvSpPr>
            <p:spPr bwMode="auto">
              <a:xfrm flipV="1">
                <a:off x="1079" y="2308"/>
                <a:ext cx="747" cy="40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11373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1392" y="10829"/>
                    </a:moveTo>
                    <a:cubicBezTo>
                      <a:pt x="11376" y="11145"/>
                      <a:pt x="11115" y="11392"/>
                      <a:pt x="10800" y="11392"/>
                    </a:cubicBezTo>
                    <a:cubicBezTo>
                      <a:pt x="10484" y="11392"/>
                      <a:pt x="10223" y="11145"/>
                      <a:pt x="10207" y="10829"/>
                    </a:cubicBezTo>
                    <a:lnTo>
                      <a:pt x="13" y="11345"/>
                    </a:lnTo>
                    <a:cubicBezTo>
                      <a:pt x="304" y="17090"/>
                      <a:pt x="5047" y="21599"/>
                      <a:pt x="10800" y="21599"/>
                    </a:cubicBezTo>
                    <a:cubicBezTo>
                      <a:pt x="16552" y="21599"/>
                      <a:pt x="21295" y="17090"/>
                      <a:pt x="21586" y="11345"/>
                    </a:cubicBezTo>
                    <a:lnTo>
                      <a:pt x="11392" y="10829"/>
                    </a:lnTo>
                    <a:close/>
                  </a:path>
                </a:pathLst>
              </a:custGeom>
              <a:solidFill>
                <a:srgbClr val="FF99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00" name="AutoShape 7"/>
              <p:cNvSpPr>
                <a:spLocks noChangeArrowheads="1"/>
              </p:cNvSpPr>
              <p:nvPr/>
            </p:nvSpPr>
            <p:spPr bwMode="auto">
              <a:xfrm flipV="1">
                <a:off x="1145" y="2372"/>
                <a:ext cx="617" cy="28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114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1392" y="10829"/>
                    </a:moveTo>
                    <a:cubicBezTo>
                      <a:pt x="11376" y="11145"/>
                      <a:pt x="11115" y="11392"/>
                      <a:pt x="10800" y="11392"/>
                    </a:cubicBezTo>
                    <a:cubicBezTo>
                      <a:pt x="10484" y="11392"/>
                      <a:pt x="10223" y="11145"/>
                      <a:pt x="10207" y="10829"/>
                    </a:cubicBezTo>
                    <a:lnTo>
                      <a:pt x="13" y="11345"/>
                    </a:lnTo>
                    <a:cubicBezTo>
                      <a:pt x="304" y="17090"/>
                      <a:pt x="5047" y="21599"/>
                      <a:pt x="10800" y="21599"/>
                    </a:cubicBezTo>
                    <a:cubicBezTo>
                      <a:pt x="16552" y="21599"/>
                      <a:pt x="21295" y="17090"/>
                      <a:pt x="21586" y="11345"/>
                    </a:cubicBezTo>
                    <a:lnTo>
                      <a:pt x="11392" y="10829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01" name="Rectangle 8"/>
              <p:cNvSpPr>
                <a:spLocks noChangeArrowheads="1"/>
              </p:cNvSpPr>
              <p:nvPr/>
            </p:nvSpPr>
            <p:spPr bwMode="auto">
              <a:xfrm>
                <a:off x="1262" y="2502"/>
                <a:ext cx="384" cy="378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3568" name="Group 10"/>
            <p:cNvGrpSpPr>
              <a:grpSpLocks/>
            </p:cNvGrpSpPr>
            <p:nvPr/>
          </p:nvGrpSpPr>
          <p:grpSpPr bwMode="auto">
            <a:xfrm>
              <a:off x="2256" y="2160"/>
              <a:ext cx="1200" cy="720"/>
              <a:chOff x="864" y="2160"/>
              <a:chExt cx="1200" cy="720"/>
            </a:xfrm>
          </p:grpSpPr>
          <p:sp>
            <p:nvSpPr>
              <p:cNvPr id="23594" name="AutoShape 11"/>
              <p:cNvSpPr>
                <a:spLocks noChangeArrowheads="1"/>
              </p:cNvSpPr>
              <p:nvPr/>
            </p:nvSpPr>
            <p:spPr bwMode="auto">
              <a:xfrm flipV="1">
                <a:off x="864" y="2160"/>
                <a:ext cx="1200" cy="72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114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1392" y="10829"/>
                    </a:moveTo>
                    <a:cubicBezTo>
                      <a:pt x="11376" y="11145"/>
                      <a:pt x="11115" y="11392"/>
                      <a:pt x="10800" y="11392"/>
                    </a:cubicBezTo>
                    <a:cubicBezTo>
                      <a:pt x="10484" y="11392"/>
                      <a:pt x="10223" y="11145"/>
                      <a:pt x="10207" y="10829"/>
                    </a:cubicBezTo>
                    <a:lnTo>
                      <a:pt x="13" y="11345"/>
                    </a:lnTo>
                    <a:cubicBezTo>
                      <a:pt x="304" y="17090"/>
                      <a:pt x="5047" y="21599"/>
                      <a:pt x="10800" y="21599"/>
                    </a:cubicBezTo>
                    <a:cubicBezTo>
                      <a:pt x="16552" y="21599"/>
                      <a:pt x="21295" y="17090"/>
                      <a:pt x="21586" y="11345"/>
                    </a:cubicBezTo>
                    <a:lnTo>
                      <a:pt x="11392" y="10829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95" name="AutoShape 12"/>
              <p:cNvSpPr>
                <a:spLocks noChangeArrowheads="1"/>
              </p:cNvSpPr>
              <p:nvPr/>
            </p:nvSpPr>
            <p:spPr bwMode="auto">
              <a:xfrm flipV="1">
                <a:off x="1015" y="2284"/>
                <a:ext cx="891" cy="45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11373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1392" y="10829"/>
                    </a:moveTo>
                    <a:cubicBezTo>
                      <a:pt x="11376" y="11145"/>
                      <a:pt x="11115" y="11392"/>
                      <a:pt x="10800" y="11392"/>
                    </a:cubicBezTo>
                    <a:cubicBezTo>
                      <a:pt x="10484" y="11392"/>
                      <a:pt x="10223" y="11145"/>
                      <a:pt x="10207" y="10829"/>
                    </a:cubicBezTo>
                    <a:lnTo>
                      <a:pt x="13" y="11345"/>
                    </a:lnTo>
                    <a:cubicBezTo>
                      <a:pt x="304" y="17090"/>
                      <a:pt x="5047" y="21599"/>
                      <a:pt x="10800" y="21599"/>
                    </a:cubicBezTo>
                    <a:cubicBezTo>
                      <a:pt x="16552" y="21599"/>
                      <a:pt x="21295" y="17090"/>
                      <a:pt x="21586" y="11345"/>
                    </a:cubicBezTo>
                    <a:lnTo>
                      <a:pt x="11392" y="10829"/>
                    </a:lnTo>
                    <a:close/>
                  </a:path>
                </a:pathLst>
              </a:custGeom>
              <a:solidFill>
                <a:srgbClr val="FF99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96" name="AutoShape 13"/>
              <p:cNvSpPr>
                <a:spLocks noChangeArrowheads="1"/>
              </p:cNvSpPr>
              <p:nvPr/>
            </p:nvSpPr>
            <p:spPr bwMode="auto">
              <a:xfrm flipV="1">
                <a:off x="1145" y="2372"/>
                <a:ext cx="617" cy="28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114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1392" y="10829"/>
                    </a:moveTo>
                    <a:cubicBezTo>
                      <a:pt x="11376" y="11145"/>
                      <a:pt x="11115" y="11392"/>
                      <a:pt x="10800" y="11392"/>
                    </a:cubicBezTo>
                    <a:cubicBezTo>
                      <a:pt x="10484" y="11392"/>
                      <a:pt x="10223" y="11145"/>
                      <a:pt x="10207" y="10829"/>
                    </a:cubicBezTo>
                    <a:lnTo>
                      <a:pt x="13" y="11345"/>
                    </a:lnTo>
                    <a:cubicBezTo>
                      <a:pt x="304" y="17090"/>
                      <a:pt x="5047" y="21599"/>
                      <a:pt x="10800" y="21599"/>
                    </a:cubicBezTo>
                    <a:cubicBezTo>
                      <a:pt x="16552" y="21599"/>
                      <a:pt x="21295" y="17090"/>
                      <a:pt x="21586" y="11345"/>
                    </a:cubicBezTo>
                    <a:lnTo>
                      <a:pt x="11392" y="10829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97" name="Rectangle 14"/>
              <p:cNvSpPr>
                <a:spLocks noChangeArrowheads="1"/>
              </p:cNvSpPr>
              <p:nvPr/>
            </p:nvSpPr>
            <p:spPr bwMode="auto">
              <a:xfrm>
                <a:off x="1262" y="2496"/>
                <a:ext cx="384" cy="384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3569" name="Group 15"/>
            <p:cNvGrpSpPr>
              <a:grpSpLocks/>
            </p:cNvGrpSpPr>
            <p:nvPr/>
          </p:nvGrpSpPr>
          <p:grpSpPr bwMode="auto">
            <a:xfrm>
              <a:off x="3628" y="2160"/>
              <a:ext cx="1200" cy="720"/>
              <a:chOff x="864" y="2160"/>
              <a:chExt cx="1200" cy="720"/>
            </a:xfrm>
          </p:grpSpPr>
          <p:sp>
            <p:nvSpPr>
              <p:cNvPr id="23590" name="AutoShape 16"/>
              <p:cNvSpPr>
                <a:spLocks noChangeArrowheads="1"/>
              </p:cNvSpPr>
              <p:nvPr/>
            </p:nvSpPr>
            <p:spPr bwMode="auto">
              <a:xfrm flipV="1">
                <a:off x="864" y="2160"/>
                <a:ext cx="1200" cy="72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114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1392" y="10829"/>
                    </a:moveTo>
                    <a:cubicBezTo>
                      <a:pt x="11376" y="11145"/>
                      <a:pt x="11115" y="11392"/>
                      <a:pt x="10800" y="11392"/>
                    </a:cubicBezTo>
                    <a:cubicBezTo>
                      <a:pt x="10484" y="11392"/>
                      <a:pt x="10223" y="11145"/>
                      <a:pt x="10207" y="10829"/>
                    </a:cubicBezTo>
                    <a:lnTo>
                      <a:pt x="13" y="11345"/>
                    </a:lnTo>
                    <a:cubicBezTo>
                      <a:pt x="304" y="17090"/>
                      <a:pt x="5047" y="21599"/>
                      <a:pt x="10800" y="21599"/>
                    </a:cubicBezTo>
                    <a:cubicBezTo>
                      <a:pt x="16552" y="21599"/>
                      <a:pt x="21295" y="17090"/>
                      <a:pt x="21586" y="11345"/>
                    </a:cubicBezTo>
                    <a:lnTo>
                      <a:pt x="11392" y="10829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91" name="AutoShape 17"/>
              <p:cNvSpPr>
                <a:spLocks noChangeArrowheads="1"/>
              </p:cNvSpPr>
              <p:nvPr/>
            </p:nvSpPr>
            <p:spPr bwMode="auto">
              <a:xfrm flipV="1">
                <a:off x="1015" y="2284"/>
                <a:ext cx="891" cy="45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11373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1392" y="10829"/>
                    </a:moveTo>
                    <a:cubicBezTo>
                      <a:pt x="11376" y="11145"/>
                      <a:pt x="11115" y="11392"/>
                      <a:pt x="10800" y="11392"/>
                    </a:cubicBezTo>
                    <a:cubicBezTo>
                      <a:pt x="10484" y="11392"/>
                      <a:pt x="10223" y="11145"/>
                      <a:pt x="10207" y="10829"/>
                    </a:cubicBezTo>
                    <a:lnTo>
                      <a:pt x="13" y="11345"/>
                    </a:lnTo>
                    <a:cubicBezTo>
                      <a:pt x="304" y="17090"/>
                      <a:pt x="5047" y="21599"/>
                      <a:pt x="10800" y="21599"/>
                    </a:cubicBezTo>
                    <a:cubicBezTo>
                      <a:pt x="16552" y="21599"/>
                      <a:pt x="21295" y="17090"/>
                      <a:pt x="21586" y="11345"/>
                    </a:cubicBezTo>
                    <a:lnTo>
                      <a:pt x="11392" y="10829"/>
                    </a:lnTo>
                    <a:close/>
                  </a:path>
                </a:pathLst>
              </a:custGeom>
              <a:solidFill>
                <a:srgbClr val="FF99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92" name="AutoShape 18"/>
              <p:cNvSpPr>
                <a:spLocks noChangeArrowheads="1"/>
              </p:cNvSpPr>
              <p:nvPr/>
            </p:nvSpPr>
            <p:spPr bwMode="auto">
              <a:xfrm flipV="1">
                <a:off x="1145" y="2372"/>
                <a:ext cx="617" cy="28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114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1392" y="10829"/>
                    </a:moveTo>
                    <a:cubicBezTo>
                      <a:pt x="11376" y="11145"/>
                      <a:pt x="11115" y="11392"/>
                      <a:pt x="10800" y="11392"/>
                    </a:cubicBezTo>
                    <a:cubicBezTo>
                      <a:pt x="10484" y="11392"/>
                      <a:pt x="10223" y="11145"/>
                      <a:pt x="10207" y="10829"/>
                    </a:cubicBezTo>
                    <a:lnTo>
                      <a:pt x="13" y="11345"/>
                    </a:lnTo>
                    <a:cubicBezTo>
                      <a:pt x="304" y="17090"/>
                      <a:pt x="5047" y="21599"/>
                      <a:pt x="10800" y="21599"/>
                    </a:cubicBezTo>
                    <a:cubicBezTo>
                      <a:pt x="16552" y="21599"/>
                      <a:pt x="21295" y="17090"/>
                      <a:pt x="21586" y="11345"/>
                    </a:cubicBezTo>
                    <a:lnTo>
                      <a:pt x="11392" y="10829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93" name="Rectangle 19"/>
              <p:cNvSpPr>
                <a:spLocks noChangeArrowheads="1"/>
              </p:cNvSpPr>
              <p:nvPr/>
            </p:nvSpPr>
            <p:spPr bwMode="auto">
              <a:xfrm>
                <a:off x="1262" y="2496"/>
                <a:ext cx="384" cy="384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3570" name="Rectangle 20"/>
            <p:cNvSpPr>
              <a:spLocks noChangeArrowheads="1"/>
            </p:cNvSpPr>
            <p:nvPr/>
          </p:nvSpPr>
          <p:spPr bwMode="auto">
            <a:xfrm>
              <a:off x="768" y="2880"/>
              <a:ext cx="4176" cy="105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dirty="0"/>
            </a:p>
            <a:p>
              <a:pPr algn="ctr"/>
              <a:r>
                <a:rPr lang="en-US" dirty="0"/>
                <a:t>Silicon Multiplexor  ~ 600µm thick</a:t>
              </a:r>
            </a:p>
          </p:txBody>
        </p:sp>
        <p:sp>
          <p:nvSpPr>
            <p:cNvPr id="23580" name="Line 34"/>
            <p:cNvSpPr>
              <a:spLocks noChangeShapeType="1"/>
            </p:cNvSpPr>
            <p:nvPr/>
          </p:nvSpPr>
          <p:spPr bwMode="auto">
            <a:xfrm>
              <a:off x="4992" y="2064"/>
              <a:ext cx="6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81" name="Line 35"/>
            <p:cNvSpPr>
              <a:spLocks noChangeShapeType="1"/>
            </p:cNvSpPr>
            <p:nvPr/>
          </p:nvSpPr>
          <p:spPr bwMode="auto">
            <a:xfrm>
              <a:off x="4992" y="2496"/>
              <a:ext cx="6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82" name="Line 36"/>
            <p:cNvSpPr>
              <a:spLocks noChangeShapeType="1"/>
            </p:cNvSpPr>
            <p:nvPr/>
          </p:nvSpPr>
          <p:spPr bwMode="auto">
            <a:xfrm>
              <a:off x="5232" y="1824"/>
              <a:ext cx="0" cy="24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83" name="Line 37"/>
            <p:cNvSpPr>
              <a:spLocks noChangeShapeType="1"/>
            </p:cNvSpPr>
            <p:nvPr/>
          </p:nvSpPr>
          <p:spPr bwMode="auto">
            <a:xfrm flipV="1">
              <a:off x="5232" y="2496"/>
              <a:ext cx="0" cy="24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84" name="Text Box 38"/>
            <p:cNvSpPr txBox="1">
              <a:spLocks noChangeArrowheads="1"/>
            </p:cNvSpPr>
            <p:nvPr/>
          </p:nvSpPr>
          <p:spPr bwMode="auto">
            <a:xfrm>
              <a:off x="4929" y="2139"/>
              <a:ext cx="83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800"/>
                <a:t>HgCdTe</a:t>
              </a:r>
            </a:p>
          </p:txBody>
        </p:sp>
      </p:grpSp>
      <p:sp>
        <p:nvSpPr>
          <p:cNvPr id="5" name="Rectangle 4"/>
          <p:cNvSpPr/>
          <p:nvPr/>
        </p:nvSpPr>
        <p:spPr bwMode="auto">
          <a:xfrm>
            <a:off x="1182688" y="6350000"/>
            <a:ext cx="6686550" cy="508000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defTabSz="914400" eaLnBrk="0" hangingPunct="0">
              <a:defRPr/>
            </a:pPr>
            <a:r>
              <a:rPr lang="en-US" sz="2400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Silicon Carbide or Molybdenum package</a:t>
            </a:r>
          </a:p>
        </p:txBody>
      </p:sp>
      <p:sp>
        <p:nvSpPr>
          <p:cNvPr id="23562" name="Rectangle 54"/>
          <p:cNvSpPr>
            <a:spLocks noChangeArrowheads="1"/>
          </p:cNvSpPr>
          <p:nvPr/>
        </p:nvSpPr>
        <p:spPr bwMode="auto">
          <a:xfrm>
            <a:off x="1223963" y="6213475"/>
            <a:ext cx="6635750" cy="125413"/>
          </a:xfrm>
          <a:prstGeom prst="rect">
            <a:avLst/>
          </a:prstGeom>
          <a:pattFill prst="lgConfetti">
            <a:fgClr>
              <a:srgbClr val="FF6600"/>
            </a:fgClr>
            <a:bgClr>
              <a:srgbClr val="FFFFFF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914400" eaLnBrk="0" hangingPunct="0"/>
            <a:endParaRPr lang="en-US" sz="2400"/>
          </a:p>
        </p:txBody>
      </p:sp>
      <p:cxnSp>
        <p:nvCxnSpPr>
          <p:cNvPr id="40" name="Straight Connector 39"/>
          <p:cNvCxnSpPr/>
          <p:nvPr/>
        </p:nvCxnSpPr>
        <p:spPr bwMode="auto">
          <a:xfrm flipV="1">
            <a:off x="3281040" y="2737037"/>
            <a:ext cx="0" cy="148571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/>
          <p:cNvCxnSpPr/>
          <p:nvPr/>
        </p:nvCxnSpPr>
        <p:spPr bwMode="auto">
          <a:xfrm flipV="1">
            <a:off x="5640456" y="2737037"/>
            <a:ext cx="0" cy="148571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/>
          <p:cNvCxnSpPr/>
          <p:nvPr/>
        </p:nvCxnSpPr>
        <p:spPr bwMode="auto">
          <a:xfrm flipV="1">
            <a:off x="3429000" y="2737037"/>
            <a:ext cx="0" cy="148571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3" name="Left Arrow 2"/>
          <p:cNvSpPr/>
          <p:nvPr/>
        </p:nvSpPr>
        <p:spPr bwMode="auto">
          <a:xfrm>
            <a:off x="3268710" y="2527443"/>
            <a:ext cx="160290" cy="147948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23962" y="1689071"/>
            <a:ext cx="7172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Pixel shrinks as charge accumulates so PSF seems to grow.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-24659" y="0"/>
            <a:ext cx="6230197" cy="369332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Brighter-fatter paper by Andres Plazas; see Eric Huff’s talk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69875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Line 93"/>
          <p:cNvSpPr>
            <a:spLocks noChangeShapeType="1"/>
          </p:cNvSpPr>
          <p:nvPr/>
        </p:nvSpPr>
        <p:spPr bwMode="auto">
          <a:xfrm flipH="1">
            <a:off x="2819400" y="1763713"/>
            <a:ext cx="4953000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0" name="Line 92"/>
          <p:cNvSpPr>
            <a:spLocks noChangeShapeType="1"/>
          </p:cNvSpPr>
          <p:nvPr/>
        </p:nvSpPr>
        <p:spPr bwMode="auto">
          <a:xfrm flipH="1">
            <a:off x="2667000" y="3048000"/>
            <a:ext cx="4953000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-76200" y="2209800"/>
            <a:ext cx="1219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  <a:defRPr/>
            </a:pPr>
            <a:r>
              <a:rPr lang="en-US" sz="1600"/>
              <a:t>Depleted</a:t>
            </a:r>
          </a:p>
        </p:txBody>
      </p:sp>
      <p:sp>
        <p:nvSpPr>
          <p:cNvPr id="8205" name="AutoShape 13"/>
          <p:cNvSpPr>
            <a:spLocks/>
          </p:cNvSpPr>
          <p:nvPr/>
        </p:nvSpPr>
        <p:spPr bwMode="auto">
          <a:xfrm>
            <a:off x="1143000" y="1752600"/>
            <a:ext cx="166688" cy="1295400"/>
          </a:xfrm>
          <a:prstGeom prst="leftBrace">
            <a:avLst>
              <a:gd name="adj1" fmla="val 6476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152400" y="3200400"/>
            <a:ext cx="9906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  <a:defRPr/>
            </a:pPr>
            <a:r>
              <a:rPr lang="en-US" sz="1600"/>
              <a:t>Mobile holes</a:t>
            </a:r>
          </a:p>
        </p:txBody>
      </p:sp>
      <p:sp>
        <p:nvSpPr>
          <p:cNvPr id="8207" name="AutoShape 15"/>
          <p:cNvSpPr>
            <a:spLocks/>
          </p:cNvSpPr>
          <p:nvPr/>
        </p:nvSpPr>
        <p:spPr bwMode="auto">
          <a:xfrm>
            <a:off x="1143000" y="3048000"/>
            <a:ext cx="125413" cy="930275"/>
          </a:xfrm>
          <a:prstGeom prst="leftBrace">
            <a:avLst>
              <a:gd name="adj1" fmla="val 6181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208" name="Text Box 16"/>
          <p:cNvSpPr txBox="1">
            <a:spLocks noChangeArrowheads="1"/>
          </p:cNvSpPr>
          <p:nvPr/>
        </p:nvSpPr>
        <p:spPr bwMode="auto">
          <a:xfrm>
            <a:off x="-228600" y="1019175"/>
            <a:ext cx="13716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  <a:defRPr/>
            </a:pPr>
            <a:r>
              <a:rPr lang="en-US" sz="1600"/>
              <a:t>Mobile electrons</a:t>
            </a:r>
          </a:p>
        </p:txBody>
      </p:sp>
      <p:sp>
        <p:nvSpPr>
          <p:cNvPr id="8209" name="AutoShape 17"/>
          <p:cNvSpPr>
            <a:spLocks/>
          </p:cNvSpPr>
          <p:nvPr/>
        </p:nvSpPr>
        <p:spPr bwMode="auto">
          <a:xfrm>
            <a:off x="1143000" y="938213"/>
            <a:ext cx="152400" cy="814387"/>
          </a:xfrm>
          <a:prstGeom prst="leftBrace">
            <a:avLst>
              <a:gd name="adj1" fmla="val 4453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8290" name="Group 98"/>
          <p:cNvGrpSpPr>
            <a:grpSpLocks/>
          </p:cNvGrpSpPr>
          <p:nvPr/>
        </p:nvGrpSpPr>
        <p:grpSpPr bwMode="auto">
          <a:xfrm>
            <a:off x="3276600" y="914400"/>
            <a:ext cx="1600200" cy="5329238"/>
            <a:chOff x="2064" y="576"/>
            <a:chExt cx="1008" cy="3357"/>
          </a:xfrm>
        </p:grpSpPr>
        <p:sp>
          <p:nvSpPr>
            <p:cNvPr id="8194" name="Rectangle 2" descr="Large confetti"/>
            <p:cNvSpPr>
              <a:spLocks noChangeArrowheads="1"/>
            </p:cNvSpPr>
            <p:nvPr/>
          </p:nvSpPr>
          <p:spPr bwMode="auto">
            <a:xfrm>
              <a:off x="2064" y="1771"/>
              <a:ext cx="1008" cy="725"/>
            </a:xfrm>
            <a:prstGeom prst="rect">
              <a:avLst/>
            </a:prstGeom>
            <a:pattFill prst="lgConfetti">
              <a:fgClr>
                <a:srgbClr val="FF6600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195" name="Rectangle 3"/>
            <p:cNvSpPr>
              <a:spLocks noChangeArrowheads="1"/>
            </p:cNvSpPr>
            <p:nvPr/>
          </p:nvSpPr>
          <p:spPr bwMode="auto">
            <a:xfrm>
              <a:off x="2064" y="1536"/>
              <a:ext cx="1008" cy="960"/>
            </a:xfrm>
            <a:prstGeom prst="rect">
              <a:avLst/>
            </a:prstGeom>
            <a:solidFill>
              <a:srgbClr val="FF9900">
                <a:alpha val="5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196" name="Rectangle 4" descr="Dashed horizontal"/>
            <p:cNvSpPr>
              <a:spLocks noChangeArrowheads="1"/>
            </p:cNvSpPr>
            <p:nvPr/>
          </p:nvSpPr>
          <p:spPr bwMode="auto">
            <a:xfrm>
              <a:off x="2064" y="576"/>
              <a:ext cx="1008" cy="715"/>
            </a:xfrm>
            <a:prstGeom prst="rect">
              <a:avLst/>
            </a:prstGeom>
            <a:pattFill prst="dashHorz">
              <a:fgClr>
                <a:schemeClr val="accent1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197" name="Rectangle 5"/>
            <p:cNvSpPr>
              <a:spLocks noChangeArrowheads="1"/>
            </p:cNvSpPr>
            <p:nvPr/>
          </p:nvSpPr>
          <p:spPr bwMode="auto">
            <a:xfrm>
              <a:off x="2064" y="576"/>
              <a:ext cx="1008" cy="960"/>
            </a:xfrm>
            <a:prstGeom prst="rect">
              <a:avLst/>
            </a:prstGeom>
            <a:solidFill>
              <a:srgbClr val="339966">
                <a:alpha val="5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198" name="Oval 6"/>
            <p:cNvSpPr>
              <a:spLocks noChangeArrowheads="1"/>
            </p:cNvSpPr>
            <p:nvPr/>
          </p:nvSpPr>
          <p:spPr bwMode="auto">
            <a:xfrm>
              <a:off x="2270" y="110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>
                  <a:latin typeface="Times New Roman" charset="0"/>
                </a:rPr>
                <a:t>-</a:t>
              </a:r>
            </a:p>
          </p:txBody>
        </p:sp>
        <p:sp>
          <p:nvSpPr>
            <p:cNvPr id="8199" name="Oval 7"/>
            <p:cNvSpPr>
              <a:spLocks noChangeArrowheads="1"/>
            </p:cNvSpPr>
            <p:nvPr/>
          </p:nvSpPr>
          <p:spPr bwMode="auto">
            <a:xfrm>
              <a:off x="2558" y="115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>
                  <a:latin typeface="Times New Roman" charset="0"/>
                </a:rPr>
                <a:t>-</a:t>
              </a:r>
            </a:p>
          </p:txBody>
        </p:sp>
        <p:sp>
          <p:nvSpPr>
            <p:cNvPr id="8200" name="Oval 8"/>
            <p:cNvSpPr>
              <a:spLocks noChangeArrowheads="1"/>
            </p:cNvSpPr>
            <p:nvPr/>
          </p:nvSpPr>
          <p:spPr bwMode="auto">
            <a:xfrm>
              <a:off x="2846" y="110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>
                  <a:latin typeface="Times New Roman" charset="0"/>
                </a:rPr>
                <a:t>-</a:t>
              </a:r>
            </a:p>
          </p:txBody>
        </p:sp>
        <p:sp>
          <p:nvSpPr>
            <p:cNvPr id="8201" name="Oval 9"/>
            <p:cNvSpPr>
              <a:spLocks noChangeArrowheads="1"/>
            </p:cNvSpPr>
            <p:nvPr/>
          </p:nvSpPr>
          <p:spPr bwMode="auto">
            <a:xfrm>
              <a:off x="2126" y="1824"/>
              <a:ext cx="96" cy="96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>
                  <a:latin typeface="Times New Roman" charset="0"/>
                </a:rPr>
                <a:t>+</a:t>
              </a:r>
            </a:p>
          </p:txBody>
        </p:sp>
        <p:sp>
          <p:nvSpPr>
            <p:cNvPr id="8202" name="Oval 10"/>
            <p:cNvSpPr>
              <a:spLocks noChangeArrowheads="1"/>
            </p:cNvSpPr>
            <p:nvPr/>
          </p:nvSpPr>
          <p:spPr bwMode="auto">
            <a:xfrm>
              <a:off x="2432" y="1797"/>
              <a:ext cx="96" cy="96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>
                  <a:latin typeface="Times New Roman" charset="0"/>
                </a:rPr>
                <a:t>+</a:t>
              </a:r>
            </a:p>
          </p:txBody>
        </p:sp>
        <p:sp>
          <p:nvSpPr>
            <p:cNvPr id="8203" name="Oval 11"/>
            <p:cNvSpPr>
              <a:spLocks noChangeArrowheads="1"/>
            </p:cNvSpPr>
            <p:nvPr/>
          </p:nvSpPr>
          <p:spPr bwMode="auto">
            <a:xfrm>
              <a:off x="2654" y="1776"/>
              <a:ext cx="96" cy="96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>
                  <a:latin typeface="Times New Roman" charset="0"/>
                </a:rPr>
                <a:t>+</a:t>
              </a:r>
            </a:p>
          </p:txBody>
        </p:sp>
        <p:grpSp>
          <p:nvGrpSpPr>
            <p:cNvPr id="12392" name="Group 22"/>
            <p:cNvGrpSpPr>
              <a:grpSpLocks/>
            </p:cNvGrpSpPr>
            <p:nvPr/>
          </p:nvGrpSpPr>
          <p:grpSpPr bwMode="auto">
            <a:xfrm>
              <a:off x="2208" y="720"/>
              <a:ext cx="720" cy="288"/>
              <a:chOff x="1200" y="912"/>
              <a:chExt cx="720" cy="288"/>
            </a:xfrm>
          </p:grpSpPr>
          <p:sp>
            <p:nvSpPr>
              <p:cNvPr id="8215" name="Oval 23"/>
              <p:cNvSpPr>
                <a:spLocks noChangeArrowheads="1"/>
              </p:cNvSpPr>
              <p:nvPr/>
            </p:nvSpPr>
            <p:spPr bwMode="auto">
              <a:xfrm>
                <a:off x="1392" y="1104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r>
                  <a:rPr lang="en-US">
                    <a:latin typeface="Times New Roman" charset="0"/>
                  </a:rPr>
                  <a:t>-</a:t>
                </a:r>
              </a:p>
            </p:txBody>
          </p:sp>
          <p:sp>
            <p:nvSpPr>
              <p:cNvPr id="8216" name="Oval 24"/>
              <p:cNvSpPr>
                <a:spLocks noChangeArrowheads="1"/>
              </p:cNvSpPr>
              <p:nvPr/>
            </p:nvSpPr>
            <p:spPr bwMode="auto">
              <a:xfrm>
                <a:off x="1200" y="960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r>
                  <a:rPr lang="en-US">
                    <a:latin typeface="Times New Roman" charset="0"/>
                  </a:rPr>
                  <a:t>-</a:t>
                </a:r>
              </a:p>
            </p:txBody>
          </p:sp>
          <p:sp>
            <p:nvSpPr>
              <p:cNvPr id="8217" name="Oval 25"/>
              <p:cNvSpPr>
                <a:spLocks noChangeArrowheads="1"/>
              </p:cNvSpPr>
              <p:nvPr/>
            </p:nvSpPr>
            <p:spPr bwMode="auto">
              <a:xfrm>
                <a:off x="1632" y="1008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r>
                  <a:rPr lang="en-US">
                    <a:latin typeface="Times New Roman" charset="0"/>
                  </a:rPr>
                  <a:t>-</a:t>
                </a:r>
              </a:p>
            </p:txBody>
          </p:sp>
          <p:sp>
            <p:nvSpPr>
              <p:cNvPr id="8218" name="Oval 26"/>
              <p:cNvSpPr>
                <a:spLocks noChangeArrowheads="1"/>
              </p:cNvSpPr>
              <p:nvPr/>
            </p:nvSpPr>
            <p:spPr bwMode="auto">
              <a:xfrm>
                <a:off x="1824" y="912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r>
                  <a:rPr lang="en-US">
                    <a:latin typeface="Times New Roman" charset="0"/>
                  </a:rPr>
                  <a:t>-</a:t>
                </a:r>
              </a:p>
            </p:txBody>
          </p:sp>
          <p:sp>
            <p:nvSpPr>
              <p:cNvPr id="8219" name="Oval 27"/>
              <p:cNvSpPr>
                <a:spLocks noChangeArrowheads="1"/>
              </p:cNvSpPr>
              <p:nvPr/>
            </p:nvSpPr>
            <p:spPr bwMode="auto">
              <a:xfrm>
                <a:off x="1776" y="1104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r>
                  <a:rPr lang="en-US">
                    <a:latin typeface="Times New Roman" charset="0"/>
                  </a:rPr>
                  <a:t>-</a:t>
                </a:r>
              </a:p>
            </p:txBody>
          </p:sp>
        </p:grpSp>
        <p:grpSp>
          <p:nvGrpSpPr>
            <p:cNvPr id="12393" name="Group 28"/>
            <p:cNvGrpSpPr>
              <a:grpSpLocks/>
            </p:cNvGrpSpPr>
            <p:nvPr/>
          </p:nvGrpSpPr>
          <p:grpSpPr bwMode="auto">
            <a:xfrm flipH="1">
              <a:off x="2256" y="2016"/>
              <a:ext cx="720" cy="288"/>
              <a:chOff x="1200" y="3312"/>
              <a:chExt cx="720" cy="288"/>
            </a:xfrm>
          </p:grpSpPr>
          <p:sp>
            <p:nvSpPr>
              <p:cNvPr id="8221" name="Oval 29"/>
              <p:cNvSpPr>
                <a:spLocks noChangeArrowheads="1"/>
              </p:cNvSpPr>
              <p:nvPr/>
            </p:nvSpPr>
            <p:spPr bwMode="auto">
              <a:xfrm>
                <a:off x="1392" y="3504"/>
                <a:ext cx="96" cy="96"/>
              </a:xfrm>
              <a:prstGeom prst="ellipse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r>
                  <a:rPr lang="en-US">
                    <a:latin typeface="Times New Roman" charset="0"/>
                  </a:rPr>
                  <a:t>+</a:t>
                </a:r>
              </a:p>
            </p:txBody>
          </p:sp>
          <p:sp>
            <p:nvSpPr>
              <p:cNvPr id="8222" name="Oval 30"/>
              <p:cNvSpPr>
                <a:spLocks noChangeArrowheads="1"/>
              </p:cNvSpPr>
              <p:nvPr/>
            </p:nvSpPr>
            <p:spPr bwMode="auto">
              <a:xfrm>
                <a:off x="1200" y="3360"/>
                <a:ext cx="96" cy="96"/>
              </a:xfrm>
              <a:prstGeom prst="ellipse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r>
                  <a:rPr lang="en-US">
                    <a:latin typeface="Times New Roman" charset="0"/>
                  </a:rPr>
                  <a:t>+</a:t>
                </a:r>
              </a:p>
            </p:txBody>
          </p:sp>
          <p:sp>
            <p:nvSpPr>
              <p:cNvPr id="8223" name="Oval 31"/>
              <p:cNvSpPr>
                <a:spLocks noChangeArrowheads="1"/>
              </p:cNvSpPr>
              <p:nvPr/>
            </p:nvSpPr>
            <p:spPr bwMode="auto">
              <a:xfrm>
                <a:off x="1632" y="3408"/>
                <a:ext cx="96" cy="96"/>
              </a:xfrm>
              <a:prstGeom prst="ellipse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r>
                  <a:rPr lang="en-US">
                    <a:latin typeface="Times New Roman" charset="0"/>
                  </a:rPr>
                  <a:t>+</a:t>
                </a:r>
              </a:p>
            </p:txBody>
          </p:sp>
          <p:sp>
            <p:nvSpPr>
              <p:cNvPr id="8224" name="Oval 32"/>
              <p:cNvSpPr>
                <a:spLocks noChangeArrowheads="1"/>
              </p:cNvSpPr>
              <p:nvPr/>
            </p:nvSpPr>
            <p:spPr bwMode="auto">
              <a:xfrm>
                <a:off x="1824" y="3312"/>
                <a:ext cx="96" cy="96"/>
              </a:xfrm>
              <a:prstGeom prst="ellipse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r>
                  <a:rPr lang="en-US">
                    <a:latin typeface="Times New Roman" charset="0"/>
                  </a:rPr>
                  <a:t>+</a:t>
                </a:r>
              </a:p>
            </p:txBody>
          </p:sp>
          <p:sp>
            <p:nvSpPr>
              <p:cNvPr id="8225" name="Oval 33"/>
              <p:cNvSpPr>
                <a:spLocks noChangeArrowheads="1"/>
              </p:cNvSpPr>
              <p:nvPr/>
            </p:nvSpPr>
            <p:spPr bwMode="auto">
              <a:xfrm>
                <a:off x="1776" y="3504"/>
                <a:ext cx="96" cy="96"/>
              </a:xfrm>
              <a:prstGeom prst="ellipse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r>
                  <a:rPr lang="en-US">
                    <a:latin typeface="Times New Roman" charset="0"/>
                  </a:rPr>
                  <a:t>+</a:t>
                </a:r>
              </a:p>
            </p:txBody>
          </p:sp>
        </p:grpSp>
        <p:sp>
          <p:nvSpPr>
            <p:cNvPr id="8226" name="Text Box 34"/>
            <p:cNvSpPr txBox="1">
              <a:spLocks noChangeArrowheads="1"/>
            </p:cNvSpPr>
            <p:nvPr/>
          </p:nvSpPr>
          <p:spPr bwMode="auto">
            <a:xfrm>
              <a:off x="2064" y="2545"/>
              <a:ext cx="1008" cy="13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1800" b="1">
                  <a:solidFill>
                    <a:srgbClr val="0000FF"/>
                  </a:solidFill>
                  <a:latin typeface="Times New Roman" charset="0"/>
                </a:rPr>
                <a:t>Signal</a:t>
              </a:r>
              <a:r>
                <a:rPr lang="en-US" sz="1800" b="1">
                  <a:latin typeface="Times New Roman" charset="0"/>
                </a:rPr>
                <a:t>    (lower bias)</a:t>
              </a:r>
            </a:p>
            <a:p>
              <a:pPr eaLnBrk="1" hangingPunct="1">
                <a:spcBef>
                  <a:spcPct val="50000"/>
                </a:spcBef>
                <a:defRPr/>
              </a:pPr>
              <a:r>
                <a:rPr lang="en-US" sz="1200"/>
                <a:t>As signal accumulates the depletion width is reduced. Traps newly exposed to charge can capture some mobile carriers.</a:t>
              </a:r>
              <a:endParaRPr lang="en-US" sz="1200" b="1">
                <a:solidFill>
                  <a:srgbClr val="000FC4"/>
                </a:solidFill>
              </a:endParaRPr>
            </a:p>
          </p:txBody>
        </p:sp>
      </p:grpSp>
      <p:sp>
        <p:nvSpPr>
          <p:cNvPr id="12298" name="Rectangle 63"/>
          <p:cNvSpPr>
            <a:spLocks noGrp="1" noChangeArrowheads="1"/>
          </p:cNvSpPr>
          <p:nvPr>
            <p:ph type="title"/>
          </p:nvPr>
        </p:nvSpPr>
        <p:spPr>
          <a:xfrm>
            <a:off x="381000" y="76029"/>
            <a:ext cx="55626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Image persistence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292" name="Rectangle 100" descr="Large confetti"/>
          <p:cNvSpPr>
            <a:spLocks noChangeArrowheads="1"/>
          </p:cNvSpPr>
          <p:nvPr/>
        </p:nvSpPr>
        <p:spPr bwMode="auto">
          <a:xfrm>
            <a:off x="1371600" y="3059113"/>
            <a:ext cx="1600200" cy="914400"/>
          </a:xfrm>
          <a:prstGeom prst="rect">
            <a:avLst/>
          </a:prstGeom>
          <a:pattFill prst="lgConfetti">
            <a:fgClr>
              <a:srgbClr val="FF6600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293" name="Rectangle 101"/>
          <p:cNvSpPr>
            <a:spLocks noChangeArrowheads="1"/>
          </p:cNvSpPr>
          <p:nvPr/>
        </p:nvSpPr>
        <p:spPr bwMode="auto">
          <a:xfrm>
            <a:off x="1371600" y="2438400"/>
            <a:ext cx="1600200" cy="1524000"/>
          </a:xfrm>
          <a:prstGeom prst="rect">
            <a:avLst/>
          </a:prstGeom>
          <a:solidFill>
            <a:srgbClr val="FF9900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294" name="Rectangle 102" descr="Dashed horizontal"/>
          <p:cNvSpPr>
            <a:spLocks noChangeArrowheads="1"/>
          </p:cNvSpPr>
          <p:nvPr/>
        </p:nvSpPr>
        <p:spPr bwMode="auto">
          <a:xfrm>
            <a:off x="1371600" y="925513"/>
            <a:ext cx="1600200" cy="838200"/>
          </a:xfrm>
          <a:prstGeom prst="rect">
            <a:avLst/>
          </a:prstGeom>
          <a:pattFill prst="dashHorz">
            <a:fgClr>
              <a:schemeClr val="accent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295" name="Rectangle 103"/>
          <p:cNvSpPr>
            <a:spLocks noChangeArrowheads="1"/>
          </p:cNvSpPr>
          <p:nvPr/>
        </p:nvSpPr>
        <p:spPr bwMode="auto">
          <a:xfrm>
            <a:off x="1371600" y="925513"/>
            <a:ext cx="1600200" cy="1524000"/>
          </a:xfrm>
          <a:prstGeom prst="rect">
            <a:avLst/>
          </a:prstGeom>
          <a:solidFill>
            <a:srgbClr val="339966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12303" name="Group 110"/>
          <p:cNvGrpSpPr>
            <a:grpSpLocks/>
          </p:cNvGrpSpPr>
          <p:nvPr/>
        </p:nvGrpSpPr>
        <p:grpSpPr bwMode="auto">
          <a:xfrm flipH="1">
            <a:off x="1643063" y="3211513"/>
            <a:ext cx="1143000" cy="457200"/>
            <a:chOff x="1200" y="3312"/>
            <a:chExt cx="720" cy="288"/>
          </a:xfrm>
        </p:grpSpPr>
        <p:sp>
          <p:nvSpPr>
            <p:cNvPr id="8303" name="Oval 111"/>
            <p:cNvSpPr>
              <a:spLocks noChangeArrowheads="1"/>
            </p:cNvSpPr>
            <p:nvPr/>
          </p:nvSpPr>
          <p:spPr bwMode="auto">
            <a:xfrm>
              <a:off x="1392" y="3504"/>
              <a:ext cx="96" cy="96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>
                  <a:latin typeface="Times New Roman" charset="0"/>
                </a:rPr>
                <a:t>+</a:t>
              </a:r>
            </a:p>
          </p:txBody>
        </p:sp>
        <p:sp>
          <p:nvSpPr>
            <p:cNvPr id="8304" name="Oval 112"/>
            <p:cNvSpPr>
              <a:spLocks noChangeArrowheads="1"/>
            </p:cNvSpPr>
            <p:nvPr/>
          </p:nvSpPr>
          <p:spPr bwMode="auto">
            <a:xfrm>
              <a:off x="1200" y="3360"/>
              <a:ext cx="96" cy="96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>
                  <a:latin typeface="Times New Roman" charset="0"/>
                </a:rPr>
                <a:t>+</a:t>
              </a:r>
            </a:p>
          </p:txBody>
        </p:sp>
        <p:sp>
          <p:nvSpPr>
            <p:cNvPr id="8305" name="Oval 113"/>
            <p:cNvSpPr>
              <a:spLocks noChangeArrowheads="1"/>
            </p:cNvSpPr>
            <p:nvPr/>
          </p:nvSpPr>
          <p:spPr bwMode="auto">
            <a:xfrm>
              <a:off x="1632" y="3408"/>
              <a:ext cx="96" cy="96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>
                  <a:latin typeface="Times New Roman" charset="0"/>
                </a:rPr>
                <a:t>+</a:t>
              </a:r>
            </a:p>
          </p:txBody>
        </p:sp>
        <p:sp>
          <p:nvSpPr>
            <p:cNvPr id="8306" name="Oval 114"/>
            <p:cNvSpPr>
              <a:spLocks noChangeArrowheads="1"/>
            </p:cNvSpPr>
            <p:nvPr/>
          </p:nvSpPr>
          <p:spPr bwMode="auto">
            <a:xfrm>
              <a:off x="1824" y="3312"/>
              <a:ext cx="96" cy="96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>
                  <a:latin typeface="Times New Roman" charset="0"/>
                </a:rPr>
                <a:t>+</a:t>
              </a:r>
            </a:p>
          </p:txBody>
        </p:sp>
        <p:sp>
          <p:nvSpPr>
            <p:cNvPr id="8307" name="Oval 115"/>
            <p:cNvSpPr>
              <a:spLocks noChangeArrowheads="1"/>
            </p:cNvSpPr>
            <p:nvPr/>
          </p:nvSpPr>
          <p:spPr bwMode="auto">
            <a:xfrm>
              <a:off x="1776" y="3504"/>
              <a:ext cx="96" cy="96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>
                  <a:latin typeface="Times New Roman" charset="0"/>
                </a:rPr>
                <a:t>+</a:t>
              </a:r>
            </a:p>
          </p:txBody>
        </p:sp>
      </p:grpSp>
      <p:grpSp>
        <p:nvGrpSpPr>
          <p:cNvPr id="12304" name="Group 116"/>
          <p:cNvGrpSpPr>
            <a:grpSpLocks/>
          </p:cNvGrpSpPr>
          <p:nvPr/>
        </p:nvGrpSpPr>
        <p:grpSpPr bwMode="auto">
          <a:xfrm>
            <a:off x="1546225" y="1154113"/>
            <a:ext cx="1143000" cy="457200"/>
            <a:chOff x="1200" y="912"/>
            <a:chExt cx="720" cy="288"/>
          </a:xfrm>
        </p:grpSpPr>
        <p:sp>
          <p:nvSpPr>
            <p:cNvPr id="8309" name="Oval 117"/>
            <p:cNvSpPr>
              <a:spLocks noChangeArrowheads="1"/>
            </p:cNvSpPr>
            <p:nvPr/>
          </p:nvSpPr>
          <p:spPr bwMode="auto">
            <a:xfrm>
              <a:off x="1392" y="110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>
                  <a:latin typeface="Times New Roman" charset="0"/>
                </a:rPr>
                <a:t>-</a:t>
              </a:r>
            </a:p>
          </p:txBody>
        </p:sp>
        <p:sp>
          <p:nvSpPr>
            <p:cNvPr id="8310" name="Oval 118"/>
            <p:cNvSpPr>
              <a:spLocks noChangeArrowheads="1"/>
            </p:cNvSpPr>
            <p:nvPr/>
          </p:nvSpPr>
          <p:spPr bwMode="auto">
            <a:xfrm>
              <a:off x="1200" y="960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>
                  <a:latin typeface="Times New Roman" charset="0"/>
                </a:rPr>
                <a:t>-</a:t>
              </a:r>
            </a:p>
          </p:txBody>
        </p:sp>
        <p:sp>
          <p:nvSpPr>
            <p:cNvPr id="8311" name="Oval 119"/>
            <p:cNvSpPr>
              <a:spLocks noChangeArrowheads="1"/>
            </p:cNvSpPr>
            <p:nvPr/>
          </p:nvSpPr>
          <p:spPr bwMode="auto">
            <a:xfrm>
              <a:off x="1632" y="100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>
                  <a:latin typeface="Times New Roman" charset="0"/>
                </a:rPr>
                <a:t>-</a:t>
              </a:r>
            </a:p>
          </p:txBody>
        </p:sp>
        <p:sp>
          <p:nvSpPr>
            <p:cNvPr id="8312" name="Oval 120"/>
            <p:cNvSpPr>
              <a:spLocks noChangeArrowheads="1"/>
            </p:cNvSpPr>
            <p:nvPr/>
          </p:nvSpPr>
          <p:spPr bwMode="auto">
            <a:xfrm>
              <a:off x="1824" y="91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>
                  <a:latin typeface="Times New Roman" charset="0"/>
                </a:rPr>
                <a:t>-</a:t>
              </a:r>
            </a:p>
          </p:txBody>
        </p:sp>
        <p:sp>
          <p:nvSpPr>
            <p:cNvPr id="8313" name="Oval 121"/>
            <p:cNvSpPr>
              <a:spLocks noChangeArrowheads="1"/>
            </p:cNvSpPr>
            <p:nvPr/>
          </p:nvSpPr>
          <p:spPr bwMode="auto">
            <a:xfrm>
              <a:off x="1776" y="110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>
                  <a:latin typeface="Times New Roman" charset="0"/>
                </a:rPr>
                <a:t>-</a:t>
              </a:r>
            </a:p>
          </p:txBody>
        </p:sp>
      </p:grpSp>
      <p:sp>
        <p:nvSpPr>
          <p:cNvPr id="8314" name="Text Box 122"/>
          <p:cNvSpPr txBox="1">
            <a:spLocks noChangeArrowheads="1"/>
          </p:cNvSpPr>
          <p:nvPr/>
        </p:nvSpPr>
        <p:spPr bwMode="auto">
          <a:xfrm>
            <a:off x="533400" y="4041775"/>
            <a:ext cx="2514600" cy="2568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800" b="1">
                <a:solidFill>
                  <a:srgbClr val="0000FF"/>
                </a:solidFill>
                <a:latin typeface="Times New Roman" charset="0"/>
              </a:rPr>
              <a:t>Idle / Reset</a:t>
            </a:r>
            <a:r>
              <a:rPr lang="en-US" sz="1800" b="1">
                <a:latin typeface="Times New Roman" charset="0"/>
              </a:rPr>
              <a:t>             (initial reverse bias)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1200"/>
              <a:t>Charge diffusing across the PN junction recombines leaving behind charge donor sites that produce an E field opposing the diffusion.  When traps in depleted area release charge, it is swept towards depleted areas by this E field, and cannot be recaptured:  </a:t>
            </a:r>
            <a:r>
              <a:rPr lang="en-US" sz="1200" b="1">
                <a:solidFill>
                  <a:srgbClr val="000FC4"/>
                </a:solidFill>
              </a:rPr>
              <a:t>eventually only undepleted area has populated traps.</a:t>
            </a:r>
          </a:p>
        </p:txBody>
      </p:sp>
      <p:sp>
        <p:nvSpPr>
          <p:cNvPr id="8210" name="Text Box 18"/>
          <p:cNvSpPr txBox="1">
            <a:spLocks noChangeArrowheads="1"/>
          </p:cNvSpPr>
          <p:nvPr/>
        </p:nvSpPr>
        <p:spPr bwMode="auto">
          <a:xfrm flipH="1">
            <a:off x="8839200" y="3055938"/>
            <a:ext cx="304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1600"/>
              <a:t>P</a:t>
            </a:r>
          </a:p>
        </p:txBody>
      </p:sp>
      <p:sp>
        <p:nvSpPr>
          <p:cNvPr id="8211" name="Text Box 19"/>
          <p:cNvSpPr txBox="1">
            <a:spLocks noChangeArrowheads="1"/>
          </p:cNvSpPr>
          <p:nvPr/>
        </p:nvSpPr>
        <p:spPr bwMode="auto">
          <a:xfrm flipH="1">
            <a:off x="8839200" y="1531938"/>
            <a:ext cx="304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1600"/>
              <a:t>N</a:t>
            </a:r>
          </a:p>
        </p:txBody>
      </p:sp>
      <p:sp>
        <p:nvSpPr>
          <p:cNvPr id="8212" name="AutoShape 20"/>
          <p:cNvSpPr>
            <a:spLocks/>
          </p:cNvSpPr>
          <p:nvPr/>
        </p:nvSpPr>
        <p:spPr bwMode="auto">
          <a:xfrm flipH="1">
            <a:off x="8686800" y="2446338"/>
            <a:ext cx="217488" cy="1524000"/>
          </a:xfrm>
          <a:prstGeom prst="leftBrace">
            <a:avLst>
              <a:gd name="adj1" fmla="val 5839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213" name="AutoShape 21"/>
          <p:cNvSpPr>
            <a:spLocks/>
          </p:cNvSpPr>
          <p:nvPr/>
        </p:nvSpPr>
        <p:spPr bwMode="auto">
          <a:xfrm flipH="1">
            <a:off x="8686800" y="922338"/>
            <a:ext cx="217488" cy="1524000"/>
          </a:xfrm>
          <a:prstGeom prst="leftBrace">
            <a:avLst>
              <a:gd name="adj1" fmla="val 5839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8322" name="Group 130"/>
          <p:cNvGrpSpPr>
            <a:grpSpLocks/>
          </p:cNvGrpSpPr>
          <p:nvPr/>
        </p:nvGrpSpPr>
        <p:grpSpPr bwMode="auto">
          <a:xfrm>
            <a:off x="7010400" y="914400"/>
            <a:ext cx="1600200" cy="5875338"/>
            <a:chOff x="4416" y="576"/>
            <a:chExt cx="1008" cy="3701"/>
          </a:xfrm>
        </p:grpSpPr>
        <p:sp>
          <p:nvSpPr>
            <p:cNvPr id="8259" name="Rectangle 67" descr="Large confetti"/>
            <p:cNvSpPr>
              <a:spLocks noChangeArrowheads="1"/>
            </p:cNvSpPr>
            <p:nvPr/>
          </p:nvSpPr>
          <p:spPr bwMode="auto">
            <a:xfrm>
              <a:off x="4416" y="1872"/>
              <a:ext cx="1008" cy="624"/>
            </a:xfrm>
            <a:prstGeom prst="rect">
              <a:avLst/>
            </a:prstGeom>
            <a:pattFill prst="lgConfetti">
              <a:fgClr>
                <a:srgbClr val="FF6600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260" name="Rectangle 68"/>
            <p:cNvSpPr>
              <a:spLocks noChangeArrowheads="1"/>
            </p:cNvSpPr>
            <p:nvPr/>
          </p:nvSpPr>
          <p:spPr bwMode="auto">
            <a:xfrm>
              <a:off x="4416" y="1536"/>
              <a:ext cx="1008" cy="960"/>
            </a:xfrm>
            <a:prstGeom prst="rect">
              <a:avLst/>
            </a:prstGeom>
            <a:solidFill>
              <a:srgbClr val="FF9900">
                <a:alpha val="5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261" name="Rectangle 69" descr="Dashed horizontal"/>
            <p:cNvSpPr>
              <a:spLocks noChangeArrowheads="1"/>
            </p:cNvSpPr>
            <p:nvPr/>
          </p:nvSpPr>
          <p:spPr bwMode="auto">
            <a:xfrm>
              <a:off x="4416" y="576"/>
              <a:ext cx="1008" cy="576"/>
            </a:xfrm>
            <a:prstGeom prst="rect">
              <a:avLst/>
            </a:prstGeom>
            <a:pattFill prst="dashHorz">
              <a:fgClr>
                <a:schemeClr val="accent1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262" name="Rectangle 70"/>
            <p:cNvSpPr>
              <a:spLocks noChangeArrowheads="1"/>
            </p:cNvSpPr>
            <p:nvPr/>
          </p:nvSpPr>
          <p:spPr bwMode="auto">
            <a:xfrm>
              <a:off x="4416" y="576"/>
              <a:ext cx="1008" cy="960"/>
            </a:xfrm>
            <a:prstGeom prst="rect">
              <a:avLst/>
            </a:prstGeom>
            <a:solidFill>
              <a:srgbClr val="339966">
                <a:alpha val="5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2359" name="Group 71"/>
            <p:cNvGrpSpPr>
              <a:grpSpLocks/>
            </p:cNvGrpSpPr>
            <p:nvPr/>
          </p:nvGrpSpPr>
          <p:grpSpPr bwMode="auto">
            <a:xfrm>
              <a:off x="4539" y="720"/>
              <a:ext cx="720" cy="288"/>
              <a:chOff x="1200" y="912"/>
              <a:chExt cx="720" cy="288"/>
            </a:xfrm>
          </p:grpSpPr>
          <p:sp>
            <p:nvSpPr>
              <p:cNvPr id="8264" name="Oval 72"/>
              <p:cNvSpPr>
                <a:spLocks noChangeArrowheads="1"/>
              </p:cNvSpPr>
              <p:nvPr/>
            </p:nvSpPr>
            <p:spPr bwMode="auto">
              <a:xfrm>
                <a:off x="1392" y="1104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r>
                  <a:rPr lang="en-US">
                    <a:latin typeface="Times New Roman" charset="0"/>
                  </a:rPr>
                  <a:t>-</a:t>
                </a:r>
              </a:p>
            </p:txBody>
          </p:sp>
          <p:sp>
            <p:nvSpPr>
              <p:cNvPr id="8265" name="Oval 73"/>
              <p:cNvSpPr>
                <a:spLocks noChangeArrowheads="1"/>
              </p:cNvSpPr>
              <p:nvPr/>
            </p:nvSpPr>
            <p:spPr bwMode="auto">
              <a:xfrm>
                <a:off x="1200" y="960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r>
                  <a:rPr lang="en-US">
                    <a:latin typeface="Times New Roman" charset="0"/>
                  </a:rPr>
                  <a:t>-</a:t>
                </a:r>
              </a:p>
            </p:txBody>
          </p:sp>
          <p:sp>
            <p:nvSpPr>
              <p:cNvPr id="8266" name="Oval 74"/>
              <p:cNvSpPr>
                <a:spLocks noChangeArrowheads="1"/>
              </p:cNvSpPr>
              <p:nvPr/>
            </p:nvSpPr>
            <p:spPr bwMode="auto">
              <a:xfrm>
                <a:off x="1632" y="1008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r>
                  <a:rPr lang="en-US">
                    <a:latin typeface="Times New Roman" charset="0"/>
                  </a:rPr>
                  <a:t>-</a:t>
                </a:r>
              </a:p>
            </p:txBody>
          </p:sp>
          <p:sp>
            <p:nvSpPr>
              <p:cNvPr id="8267" name="Oval 75"/>
              <p:cNvSpPr>
                <a:spLocks noChangeArrowheads="1"/>
              </p:cNvSpPr>
              <p:nvPr/>
            </p:nvSpPr>
            <p:spPr bwMode="auto">
              <a:xfrm>
                <a:off x="1824" y="912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r>
                  <a:rPr lang="en-US">
                    <a:latin typeface="Times New Roman" charset="0"/>
                  </a:rPr>
                  <a:t>-</a:t>
                </a:r>
              </a:p>
            </p:txBody>
          </p:sp>
          <p:sp>
            <p:nvSpPr>
              <p:cNvPr id="8268" name="Oval 76"/>
              <p:cNvSpPr>
                <a:spLocks noChangeArrowheads="1"/>
              </p:cNvSpPr>
              <p:nvPr/>
            </p:nvSpPr>
            <p:spPr bwMode="auto">
              <a:xfrm>
                <a:off x="1776" y="1104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r>
                  <a:rPr lang="en-US">
                    <a:latin typeface="Times New Roman" charset="0"/>
                  </a:rPr>
                  <a:t>-</a:t>
                </a:r>
              </a:p>
            </p:txBody>
          </p:sp>
        </p:grpSp>
        <p:grpSp>
          <p:nvGrpSpPr>
            <p:cNvPr id="12360" name="Group 77"/>
            <p:cNvGrpSpPr>
              <a:grpSpLocks/>
            </p:cNvGrpSpPr>
            <p:nvPr/>
          </p:nvGrpSpPr>
          <p:grpSpPr bwMode="auto">
            <a:xfrm flipH="1">
              <a:off x="4560" y="2016"/>
              <a:ext cx="720" cy="288"/>
              <a:chOff x="1200" y="3312"/>
              <a:chExt cx="720" cy="288"/>
            </a:xfrm>
          </p:grpSpPr>
          <p:sp>
            <p:nvSpPr>
              <p:cNvPr id="8270" name="Oval 78"/>
              <p:cNvSpPr>
                <a:spLocks noChangeArrowheads="1"/>
              </p:cNvSpPr>
              <p:nvPr/>
            </p:nvSpPr>
            <p:spPr bwMode="auto">
              <a:xfrm>
                <a:off x="1392" y="3504"/>
                <a:ext cx="96" cy="96"/>
              </a:xfrm>
              <a:prstGeom prst="ellipse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r>
                  <a:rPr lang="en-US">
                    <a:latin typeface="Times New Roman" charset="0"/>
                  </a:rPr>
                  <a:t>+</a:t>
                </a:r>
              </a:p>
            </p:txBody>
          </p:sp>
          <p:sp>
            <p:nvSpPr>
              <p:cNvPr id="8271" name="Oval 79"/>
              <p:cNvSpPr>
                <a:spLocks noChangeArrowheads="1"/>
              </p:cNvSpPr>
              <p:nvPr/>
            </p:nvSpPr>
            <p:spPr bwMode="auto">
              <a:xfrm>
                <a:off x="1200" y="3360"/>
                <a:ext cx="96" cy="96"/>
              </a:xfrm>
              <a:prstGeom prst="ellipse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r>
                  <a:rPr lang="en-US">
                    <a:latin typeface="Times New Roman" charset="0"/>
                  </a:rPr>
                  <a:t>+</a:t>
                </a:r>
              </a:p>
            </p:txBody>
          </p:sp>
          <p:sp>
            <p:nvSpPr>
              <p:cNvPr id="8272" name="Oval 80"/>
              <p:cNvSpPr>
                <a:spLocks noChangeArrowheads="1"/>
              </p:cNvSpPr>
              <p:nvPr/>
            </p:nvSpPr>
            <p:spPr bwMode="auto">
              <a:xfrm>
                <a:off x="1632" y="3408"/>
                <a:ext cx="96" cy="96"/>
              </a:xfrm>
              <a:prstGeom prst="ellipse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r>
                  <a:rPr lang="en-US">
                    <a:latin typeface="Times New Roman" charset="0"/>
                  </a:rPr>
                  <a:t>+</a:t>
                </a:r>
              </a:p>
            </p:txBody>
          </p:sp>
          <p:sp>
            <p:nvSpPr>
              <p:cNvPr id="8273" name="Oval 81"/>
              <p:cNvSpPr>
                <a:spLocks noChangeArrowheads="1"/>
              </p:cNvSpPr>
              <p:nvPr/>
            </p:nvSpPr>
            <p:spPr bwMode="auto">
              <a:xfrm>
                <a:off x="1824" y="3312"/>
                <a:ext cx="96" cy="96"/>
              </a:xfrm>
              <a:prstGeom prst="ellipse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r>
                  <a:rPr lang="en-US">
                    <a:latin typeface="Times New Roman" charset="0"/>
                  </a:rPr>
                  <a:t>+</a:t>
                </a:r>
              </a:p>
            </p:txBody>
          </p:sp>
          <p:sp>
            <p:nvSpPr>
              <p:cNvPr id="8274" name="Oval 82"/>
              <p:cNvSpPr>
                <a:spLocks noChangeArrowheads="1"/>
              </p:cNvSpPr>
              <p:nvPr/>
            </p:nvSpPr>
            <p:spPr bwMode="auto">
              <a:xfrm>
                <a:off x="1776" y="3504"/>
                <a:ext cx="96" cy="96"/>
              </a:xfrm>
              <a:prstGeom prst="ellipse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r>
                  <a:rPr lang="en-US">
                    <a:latin typeface="Times New Roman" charset="0"/>
                  </a:rPr>
                  <a:t>+</a:t>
                </a:r>
              </a:p>
            </p:txBody>
          </p:sp>
        </p:grpSp>
        <p:sp>
          <p:nvSpPr>
            <p:cNvPr id="8275" name="Text Box 83"/>
            <p:cNvSpPr txBox="1">
              <a:spLocks noChangeArrowheads="1"/>
            </p:cNvSpPr>
            <p:nvPr/>
          </p:nvSpPr>
          <p:spPr bwMode="auto">
            <a:xfrm>
              <a:off x="4416" y="2544"/>
              <a:ext cx="1008" cy="173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1800" b="1" dirty="0">
                  <a:solidFill>
                    <a:srgbClr val="0000FF"/>
                  </a:solidFill>
                  <a:latin typeface="Times New Roman" charset="0"/>
                </a:rPr>
                <a:t>Next Exp.</a:t>
              </a:r>
              <a:r>
                <a:rPr lang="en-US" sz="1800" b="1" dirty="0">
                  <a:latin typeface="Times New Roman" charset="0"/>
                </a:rPr>
                <a:t> (bias relapses) </a:t>
              </a:r>
            </a:p>
            <a:p>
              <a:pPr eaLnBrk="1" hangingPunct="1">
                <a:spcBef>
                  <a:spcPct val="50000"/>
                </a:spcBef>
                <a:defRPr/>
              </a:pPr>
              <a:r>
                <a:rPr lang="en-US" sz="1200" dirty="0"/>
                <a:t>The motion of the released charge reduces the E field: the reverse bias and depletion width tend to towards the previous values.  The voltage change has the same polarity as signal and is</a:t>
              </a:r>
              <a:r>
                <a:rPr lang="ja-JP" altLang="en-US" sz="1200" dirty="0">
                  <a:latin typeface="Arial"/>
                </a:rPr>
                <a:t>“</a:t>
              </a:r>
              <a:r>
                <a:rPr lang="en-US" sz="1200" dirty="0"/>
                <a:t>persistence</a:t>
              </a:r>
              <a:r>
                <a:rPr lang="ja-JP" altLang="en-US" sz="1200" dirty="0">
                  <a:latin typeface="Arial"/>
                </a:rPr>
                <a:t>”</a:t>
              </a:r>
              <a:r>
                <a:rPr lang="en-US" sz="1200" dirty="0"/>
                <a:t>.</a:t>
              </a:r>
            </a:p>
          </p:txBody>
        </p:sp>
      </p:grpSp>
      <p:grpSp>
        <p:nvGrpSpPr>
          <p:cNvPr id="8342" name="Group 150"/>
          <p:cNvGrpSpPr>
            <a:grpSpLocks/>
          </p:cNvGrpSpPr>
          <p:nvPr/>
        </p:nvGrpSpPr>
        <p:grpSpPr bwMode="auto">
          <a:xfrm>
            <a:off x="5105400" y="0"/>
            <a:ext cx="2590800" cy="6789738"/>
            <a:chOff x="3216" y="0"/>
            <a:chExt cx="1632" cy="4277"/>
          </a:xfrm>
        </p:grpSpPr>
        <p:sp>
          <p:nvSpPr>
            <p:cNvPr id="12326" name="Line 90"/>
            <p:cNvSpPr>
              <a:spLocks noChangeShapeType="1"/>
            </p:cNvSpPr>
            <p:nvPr/>
          </p:nvSpPr>
          <p:spPr bwMode="auto">
            <a:xfrm flipH="1">
              <a:off x="4128" y="1872"/>
              <a:ext cx="336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83" name="Line 91"/>
            <p:cNvSpPr>
              <a:spLocks noChangeShapeType="1"/>
            </p:cNvSpPr>
            <p:nvPr/>
          </p:nvSpPr>
          <p:spPr bwMode="auto">
            <a:xfrm flipH="1">
              <a:off x="4128" y="1152"/>
              <a:ext cx="336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251" name="Text Box 59"/>
            <p:cNvSpPr txBox="1">
              <a:spLocks noChangeArrowheads="1"/>
            </p:cNvSpPr>
            <p:nvPr/>
          </p:nvSpPr>
          <p:spPr bwMode="auto">
            <a:xfrm>
              <a:off x="4224" y="0"/>
              <a:ext cx="624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1400">
                  <a:latin typeface="Times New Roman" charset="0"/>
                </a:rPr>
                <a:t>Trapped holes</a:t>
              </a:r>
            </a:p>
          </p:txBody>
        </p:sp>
        <p:sp>
          <p:nvSpPr>
            <p:cNvPr id="8253" name="Text Box 61"/>
            <p:cNvSpPr txBox="1">
              <a:spLocks noChangeArrowheads="1"/>
            </p:cNvSpPr>
            <p:nvPr/>
          </p:nvSpPr>
          <p:spPr bwMode="auto">
            <a:xfrm>
              <a:off x="3648" y="0"/>
              <a:ext cx="624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1400">
                  <a:latin typeface="Times New Roman" charset="0"/>
                </a:rPr>
                <a:t>Trapped electrons</a:t>
              </a:r>
            </a:p>
          </p:txBody>
        </p:sp>
        <p:sp>
          <p:nvSpPr>
            <p:cNvPr id="8228" name="Rectangle 36" descr="Large confetti"/>
            <p:cNvSpPr>
              <a:spLocks noChangeArrowheads="1"/>
            </p:cNvSpPr>
            <p:nvPr/>
          </p:nvSpPr>
          <p:spPr bwMode="auto">
            <a:xfrm>
              <a:off x="3264" y="1925"/>
              <a:ext cx="1008" cy="576"/>
            </a:xfrm>
            <a:prstGeom prst="rect">
              <a:avLst/>
            </a:prstGeom>
            <a:pattFill prst="lgConfetti">
              <a:fgClr>
                <a:srgbClr val="FF6600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229" name="Rectangle 37"/>
            <p:cNvSpPr>
              <a:spLocks noChangeArrowheads="1"/>
            </p:cNvSpPr>
            <p:nvPr/>
          </p:nvSpPr>
          <p:spPr bwMode="auto">
            <a:xfrm>
              <a:off x="3264" y="1536"/>
              <a:ext cx="1008" cy="960"/>
            </a:xfrm>
            <a:prstGeom prst="rect">
              <a:avLst/>
            </a:prstGeom>
            <a:solidFill>
              <a:srgbClr val="FF9900">
                <a:alpha val="5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230" name="Rectangle 38" descr="Dashed horizontal"/>
            <p:cNvSpPr>
              <a:spLocks noChangeArrowheads="1"/>
            </p:cNvSpPr>
            <p:nvPr/>
          </p:nvSpPr>
          <p:spPr bwMode="auto">
            <a:xfrm>
              <a:off x="3264" y="581"/>
              <a:ext cx="1008" cy="528"/>
            </a:xfrm>
            <a:prstGeom prst="rect">
              <a:avLst/>
            </a:prstGeom>
            <a:pattFill prst="dashHorz">
              <a:fgClr>
                <a:schemeClr val="accent1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231" name="Rectangle 39"/>
            <p:cNvSpPr>
              <a:spLocks noChangeArrowheads="1"/>
            </p:cNvSpPr>
            <p:nvPr/>
          </p:nvSpPr>
          <p:spPr bwMode="auto">
            <a:xfrm>
              <a:off x="3264" y="581"/>
              <a:ext cx="1008" cy="960"/>
            </a:xfrm>
            <a:prstGeom prst="rect">
              <a:avLst/>
            </a:prstGeom>
            <a:solidFill>
              <a:srgbClr val="339966">
                <a:alpha val="5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232" name="Oval 40"/>
            <p:cNvSpPr>
              <a:spLocks noChangeArrowheads="1"/>
            </p:cNvSpPr>
            <p:nvPr/>
          </p:nvSpPr>
          <p:spPr bwMode="auto">
            <a:xfrm>
              <a:off x="3456" y="1109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>
                  <a:latin typeface="Times New Roman" charset="0"/>
                </a:rPr>
                <a:t>-</a:t>
              </a:r>
            </a:p>
          </p:txBody>
        </p:sp>
        <p:sp>
          <p:nvSpPr>
            <p:cNvPr id="8233" name="Oval 41"/>
            <p:cNvSpPr>
              <a:spLocks noChangeArrowheads="1"/>
            </p:cNvSpPr>
            <p:nvPr/>
          </p:nvSpPr>
          <p:spPr bwMode="auto">
            <a:xfrm>
              <a:off x="3744" y="1157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>
                  <a:latin typeface="Times New Roman" charset="0"/>
                </a:rPr>
                <a:t>-</a:t>
              </a:r>
            </a:p>
          </p:txBody>
        </p:sp>
        <p:sp>
          <p:nvSpPr>
            <p:cNvPr id="8234" name="Oval 42"/>
            <p:cNvSpPr>
              <a:spLocks noChangeArrowheads="1"/>
            </p:cNvSpPr>
            <p:nvPr/>
          </p:nvSpPr>
          <p:spPr bwMode="auto">
            <a:xfrm>
              <a:off x="4032" y="1109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>
                  <a:latin typeface="Times New Roman" charset="0"/>
                </a:rPr>
                <a:t>-</a:t>
              </a:r>
            </a:p>
          </p:txBody>
        </p:sp>
        <p:sp>
          <p:nvSpPr>
            <p:cNvPr id="8235" name="Oval 43"/>
            <p:cNvSpPr>
              <a:spLocks noChangeArrowheads="1"/>
            </p:cNvSpPr>
            <p:nvPr/>
          </p:nvSpPr>
          <p:spPr bwMode="auto">
            <a:xfrm>
              <a:off x="3312" y="1829"/>
              <a:ext cx="96" cy="96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>
                  <a:latin typeface="Times New Roman" charset="0"/>
                </a:rPr>
                <a:t>+</a:t>
              </a:r>
            </a:p>
          </p:txBody>
        </p:sp>
        <p:sp>
          <p:nvSpPr>
            <p:cNvPr id="8236" name="Oval 44"/>
            <p:cNvSpPr>
              <a:spLocks noChangeArrowheads="1"/>
            </p:cNvSpPr>
            <p:nvPr/>
          </p:nvSpPr>
          <p:spPr bwMode="auto">
            <a:xfrm>
              <a:off x="3618" y="1802"/>
              <a:ext cx="96" cy="96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>
                  <a:latin typeface="Times New Roman" charset="0"/>
                </a:rPr>
                <a:t>+</a:t>
              </a:r>
            </a:p>
          </p:txBody>
        </p:sp>
        <p:sp>
          <p:nvSpPr>
            <p:cNvPr id="8237" name="Oval 45"/>
            <p:cNvSpPr>
              <a:spLocks noChangeArrowheads="1"/>
            </p:cNvSpPr>
            <p:nvPr/>
          </p:nvSpPr>
          <p:spPr bwMode="auto">
            <a:xfrm>
              <a:off x="3840" y="1781"/>
              <a:ext cx="96" cy="96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>
                  <a:latin typeface="Times New Roman" charset="0"/>
                </a:rPr>
                <a:t>+</a:t>
              </a:r>
            </a:p>
          </p:txBody>
        </p:sp>
        <p:grpSp>
          <p:nvGrpSpPr>
            <p:cNvPr id="12340" name="Group 46"/>
            <p:cNvGrpSpPr>
              <a:grpSpLocks/>
            </p:cNvGrpSpPr>
            <p:nvPr/>
          </p:nvGrpSpPr>
          <p:grpSpPr bwMode="auto">
            <a:xfrm flipH="1">
              <a:off x="3435" y="2021"/>
              <a:ext cx="720" cy="288"/>
              <a:chOff x="1200" y="3312"/>
              <a:chExt cx="720" cy="288"/>
            </a:xfrm>
          </p:grpSpPr>
          <p:sp>
            <p:nvSpPr>
              <p:cNvPr id="8239" name="Oval 47"/>
              <p:cNvSpPr>
                <a:spLocks noChangeArrowheads="1"/>
              </p:cNvSpPr>
              <p:nvPr/>
            </p:nvSpPr>
            <p:spPr bwMode="auto">
              <a:xfrm>
                <a:off x="1392" y="3504"/>
                <a:ext cx="96" cy="96"/>
              </a:xfrm>
              <a:prstGeom prst="ellipse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r>
                  <a:rPr lang="en-US">
                    <a:latin typeface="Times New Roman" charset="0"/>
                  </a:rPr>
                  <a:t>+</a:t>
                </a:r>
              </a:p>
            </p:txBody>
          </p:sp>
          <p:sp>
            <p:nvSpPr>
              <p:cNvPr id="8240" name="Oval 48"/>
              <p:cNvSpPr>
                <a:spLocks noChangeArrowheads="1"/>
              </p:cNvSpPr>
              <p:nvPr/>
            </p:nvSpPr>
            <p:spPr bwMode="auto">
              <a:xfrm>
                <a:off x="1200" y="3360"/>
                <a:ext cx="96" cy="96"/>
              </a:xfrm>
              <a:prstGeom prst="ellipse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r>
                  <a:rPr lang="en-US">
                    <a:latin typeface="Times New Roman" charset="0"/>
                  </a:rPr>
                  <a:t>+</a:t>
                </a:r>
              </a:p>
            </p:txBody>
          </p:sp>
          <p:sp>
            <p:nvSpPr>
              <p:cNvPr id="8241" name="Oval 49"/>
              <p:cNvSpPr>
                <a:spLocks noChangeArrowheads="1"/>
              </p:cNvSpPr>
              <p:nvPr/>
            </p:nvSpPr>
            <p:spPr bwMode="auto">
              <a:xfrm>
                <a:off x="1632" y="3408"/>
                <a:ext cx="96" cy="96"/>
              </a:xfrm>
              <a:prstGeom prst="ellipse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r>
                  <a:rPr lang="en-US">
                    <a:latin typeface="Times New Roman" charset="0"/>
                  </a:rPr>
                  <a:t>+</a:t>
                </a:r>
              </a:p>
            </p:txBody>
          </p:sp>
          <p:sp>
            <p:nvSpPr>
              <p:cNvPr id="8242" name="Oval 50"/>
              <p:cNvSpPr>
                <a:spLocks noChangeArrowheads="1"/>
              </p:cNvSpPr>
              <p:nvPr/>
            </p:nvSpPr>
            <p:spPr bwMode="auto">
              <a:xfrm>
                <a:off x="1824" y="3312"/>
                <a:ext cx="96" cy="96"/>
              </a:xfrm>
              <a:prstGeom prst="ellipse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r>
                  <a:rPr lang="en-US">
                    <a:latin typeface="Times New Roman" charset="0"/>
                  </a:rPr>
                  <a:t>+</a:t>
                </a:r>
              </a:p>
            </p:txBody>
          </p:sp>
          <p:sp>
            <p:nvSpPr>
              <p:cNvPr id="8243" name="Oval 51"/>
              <p:cNvSpPr>
                <a:spLocks noChangeArrowheads="1"/>
              </p:cNvSpPr>
              <p:nvPr/>
            </p:nvSpPr>
            <p:spPr bwMode="auto">
              <a:xfrm>
                <a:off x="1776" y="3504"/>
                <a:ext cx="96" cy="96"/>
              </a:xfrm>
              <a:prstGeom prst="ellipse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r>
                  <a:rPr lang="en-US">
                    <a:latin typeface="Times New Roman" charset="0"/>
                  </a:rPr>
                  <a:t>+</a:t>
                </a:r>
              </a:p>
            </p:txBody>
          </p:sp>
        </p:grpSp>
        <p:grpSp>
          <p:nvGrpSpPr>
            <p:cNvPr id="12341" name="Group 52"/>
            <p:cNvGrpSpPr>
              <a:grpSpLocks/>
            </p:cNvGrpSpPr>
            <p:nvPr/>
          </p:nvGrpSpPr>
          <p:grpSpPr bwMode="auto">
            <a:xfrm>
              <a:off x="3374" y="725"/>
              <a:ext cx="720" cy="288"/>
              <a:chOff x="1200" y="912"/>
              <a:chExt cx="720" cy="288"/>
            </a:xfrm>
          </p:grpSpPr>
          <p:sp>
            <p:nvSpPr>
              <p:cNvPr id="8245" name="Oval 53"/>
              <p:cNvSpPr>
                <a:spLocks noChangeArrowheads="1"/>
              </p:cNvSpPr>
              <p:nvPr/>
            </p:nvSpPr>
            <p:spPr bwMode="auto">
              <a:xfrm>
                <a:off x="1392" y="1104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r>
                  <a:rPr lang="en-US">
                    <a:latin typeface="Times New Roman" charset="0"/>
                  </a:rPr>
                  <a:t>-</a:t>
                </a:r>
              </a:p>
            </p:txBody>
          </p:sp>
          <p:sp>
            <p:nvSpPr>
              <p:cNvPr id="8246" name="Oval 54"/>
              <p:cNvSpPr>
                <a:spLocks noChangeArrowheads="1"/>
              </p:cNvSpPr>
              <p:nvPr/>
            </p:nvSpPr>
            <p:spPr bwMode="auto">
              <a:xfrm>
                <a:off x="1200" y="960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r>
                  <a:rPr lang="en-US">
                    <a:latin typeface="Times New Roman" charset="0"/>
                  </a:rPr>
                  <a:t>-</a:t>
                </a:r>
              </a:p>
            </p:txBody>
          </p:sp>
          <p:sp>
            <p:nvSpPr>
              <p:cNvPr id="8247" name="Oval 55"/>
              <p:cNvSpPr>
                <a:spLocks noChangeArrowheads="1"/>
              </p:cNvSpPr>
              <p:nvPr/>
            </p:nvSpPr>
            <p:spPr bwMode="auto">
              <a:xfrm>
                <a:off x="1632" y="1008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r>
                  <a:rPr lang="en-US">
                    <a:latin typeface="Times New Roman" charset="0"/>
                  </a:rPr>
                  <a:t>-</a:t>
                </a:r>
              </a:p>
            </p:txBody>
          </p:sp>
          <p:sp>
            <p:nvSpPr>
              <p:cNvPr id="8248" name="Oval 56"/>
              <p:cNvSpPr>
                <a:spLocks noChangeArrowheads="1"/>
              </p:cNvSpPr>
              <p:nvPr/>
            </p:nvSpPr>
            <p:spPr bwMode="auto">
              <a:xfrm>
                <a:off x="1824" y="912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r>
                  <a:rPr lang="en-US">
                    <a:latin typeface="Times New Roman" charset="0"/>
                  </a:rPr>
                  <a:t>-</a:t>
                </a:r>
              </a:p>
            </p:txBody>
          </p:sp>
          <p:sp>
            <p:nvSpPr>
              <p:cNvPr id="8249" name="Oval 57"/>
              <p:cNvSpPr>
                <a:spLocks noChangeArrowheads="1"/>
              </p:cNvSpPr>
              <p:nvPr/>
            </p:nvSpPr>
            <p:spPr bwMode="auto">
              <a:xfrm>
                <a:off x="1776" y="1104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r>
                  <a:rPr lang="en-US">
                    <a:latin typeface="Times New Roman" charset="0"/>
                  </a:rPr>
                  <a:t>-</a:t>
                </a:r>
              </a:p>
            </p:txBody>
          </p:sp>
        </p:grpSp>
        <p:sp>
          <p:nvSpPr>
            <p:cNvPr id="8250" name="Text Box 58"/>
            <p:cNvSpPr txBox="1">
              <a:spLocks noChangeArrowheads="1"/>
            </p:cNvSpPr>
            <p:nvPr/>
          </p:nvSpPr>
          <p:spPr bwMode="auto">
            <a:xfrm>
              <a:off x="3216" y="2544"/>
              <a:ext cx="1104" cy="173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1800" b="1">
                  <a:solidFill>
                    <a:srgbClr val="0000FF"/>
                  </a:solidFill>
                  <a:latin typeface="Times New Roman" charset="0"/>
                </a:rPr>
                <a:t>Reset </a:t>
              </a:r>
              <a:r>
                <a:rPr lang="en-US" sz="1800" b="1">
                  <a:latin typeface="Times New Roman" charset="0"/>
                </a:rPr>
                <a:t>  (increased bias)</a:t>
              </a:r>
            </a:p>
            <a:p>
              <a:pPr eaLnBrk="1" hangingPunct="1">
                <a:spcBef>
                  <a:spcPct val="50000"/>
                </a:spcBef>
                <a:defRPr/>
              </a:pPr>
              <a:r>
                <a:rPr lang="en-US" sz="1200"/>
                <a:t>At </a:t>
              </a:r>
              <a:r>
                <a:rPr lang="ja-JP" altLang="en-US" sz="1200">
                  <a:latin typeface="Arial"/>
                </a:rPr>
                <a:t>“</a:t>
              </a:r>
              <a:r>
                <a:rPr lang="en-US" sz="1200"/>
                <a:t>reset</a:t>
              </a:r>
              <a:r>
                <a:rPr lang="ja-JP" altLang="en-US" sz="1200">
                  <a:latin typeface="Arial"/>
                </a:rPr>
                <a:t>”</a:t>
              </a:r>
              <a:r>
                <a:rPr lang="en-US" sz="1200"/>
                <a:t> the reverse bias and wider the depletion region ware restored,</a:t>
              </a:r>
              <a:r>
                <a:rPr lang="en-US" sz="1200" b="1">
                  <a:solidFill>
                    <a:srgbClr val="000FC4"/>
                  </a:solidFill>
                </a:rPr>
                <a:t>but trapped charge stays behind</a:t>
              </a:r>
              <a:r>
                <a:rPr lang="en-US" sz="1200"/>
                <a:t>.  When this is later released, it is swept by the E field out of the depletion region to rejoin carriers of the same type. </a:t>
              </a:r>
            </a:p>
          </p:txBody>
        </p:sp>
        <p:sp>
          <p:nvSpPr>
            <p:cNvPr id="8254" name="Line 62"/>
            <p:cNvSpPr>
              <a:spLocks noChangeShapeType="1"/>
            </p:cNvSpPr>
            <p:nvPr/>
          </p:nvSpPr>
          <p:spPr bwMode="auto">
            <a:xfrm flipH="1">
              <a:off x="3504" y="288"/>
              <a:ext cx="336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252" name="Line 60"/>
            <p:cNvSpPr>
              <a:spLocks noChangeShapeType="1"/>
            </p:cNvSpPr>
            <p:nvPr/>
          </p:nvSpPr>
          <p:spPr bwMode="auto">
            <a:xfrm flipV="1">
              <a:off x="3696" y="288"/>
              <a:ext cx="720" cy="1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8325" name="Group 133"/>
          <p:cNvGrpSpPr>
            <a:grpSpLocks/>
          </p:cNvGrpSpPr>
          <p:nvPr/>
        </p:nvGrpSpPr>
        <p:grpSpPr bwMode="auto">
          <a:xfrm>
            <a:off x="6629400" y="1600200"/>
            <a:ext cx="609600" cy="1600200"/>
            <a:chOff x="4176" y="1008"/>
            <a:chExt cx="384" cy="1008"/>
          </a:xfrm>
        </p:grpSpPr>
        <p:sp>
          <p:nvSpPr>
            <p:cNvPr id="12324" name="Oval 131"/>
            <p:cNvSpPr>
              <a:spLocks noChangeArrowheads="1"/>
            </p:cNvSpPr>
            <p:nvPr/>
          </p:nvSpPr>
          <p:spPr bwMode="auto">
            <a:xfrm>
              <a:off x="4176" y="1776"/>
              <a:ext cx="384" cy="24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5" name="Oval 132"/>
            <p:cNvSpPr>
              <a:spLocks noChangeArrowheads="1"/>
            </p:cNvSpPr>
            <p:nvPr/>
          </p:nvSpPr>
          <p:spPr bwMode="auto">
            <a:xfrm>
              <a:off x="4176" y="1008"/>
              <a:ext cx="384" cy="24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329" name="Arc 137"/>
          <p:cNvSpPr>
            <a:spLocks/>
          </p:cNvSpPr>
          <p:nvPr/>
        </p:nvSpPr>
        <p:spPr bwMode="auto">
          <a:xfrm>
            <a:off x="5410200" y="2971800"/>
            <a:ext cx="152400" cy="2286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330" name="Arc 138"/>
          <p:cNvSpPr>
            <a:spLocks/>
          </p:cNvSpPr>
          <p:nvPr/>
        </p:nvSpPr>
        <p:spPr bwMode="auto">
          <a:xfrm>
            <a:off x="5889625" y="2927350"/>
            <a:ext cx="152400" cy="2286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331" name="Arc 139"/>
          <p:cNvSpPr>
            <a:spLocks/>
          </p:cNvSpPr>
          <p:nvPr/>
        </p:nvSpPr>
        <p:spPr bwMode="auto">
          <a:xfrm>
            <a:off x="6235700" y="2895600"/>
            <a:ext cx="152400" cy="2286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335" name="Arc 143"/>
          <p:cNvSpPr>
            <a:spLocks/>
          </p:cNvSpPr>
          <p:nvPr/>
        </p:nvSpPr>
        <p:spPr bwMode="auto">
          <a:xfrm flipV="1">
            <a:off x="5638800" y="1600200"/>
            <a:ext cx="152400" cy="2286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336" name="Arc 144"/>
          <p:cNvSpPr>
            <a:spLocks/>
          </p:cNvSpPr>
          <p:nvPr/>
        </p:nvSpPr>
        <p:spPr bwMode="auto">
          <a:xfrm flipV="1">
            <a:off x="6096000" y="1676400"/>
            <a:ext cx="152400" cy="2286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337" name="Arc 145"/>
          <p:cNvSpPr>
            <a:spLocks/>
          </p:cNvSpPr>
          <p:nvPr/>
        </p:nvSpPr>
        <p:spPr bwMode="auto">
          <a:xfrm flipV="1">
            <a:off x="6553200" y="1600200"/>
            <a:ext cx="152400" cy="2286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8343" name="Group 151"/>
          <p:cNvGrpSpPr>
            <a:grpSpLocks/>
          </p:cNvGrpSpPr>
          <p:nvPr/>
        </p:nvGrpSpPr>
        <p:grpSpPr bwMode="auto">
          <a:xfrm>
            <a:off x="2133600" y="1752600"/>
            <a:ext cx="228600" cy="1295400"/>
            <a:chOff x="1632" y="1536"/>
            <a:chExt cx="144" cy="816"/>
          </a:xfrm>
        </p:grpSpPr>
        <p:sp>
          <p:nvSpPr>
            <p:cNvPr id="8344" name="Oval 152"/>
            <p:cNvSpPr>
              <a:spLocks noChangeArrowheads="1"/>
            </p:cNvSpPr>
            <p:nvPr/>
          </p:nvSpPr>
          <p:spPr bwMode="auto">
            <a:xfrm>
              <a:off x="1632" y="177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>
                  <a:latin typeface="Times New Roman" charset="0"/>
                </a:rPr>
                <a:t>-</a:t>
              </a:r>
            </a:p>
          </p:txBody>
        </p:sp>
        <p:sp>
          <p:nvSpPr>
            <p:cNvPr id="8345" name="Oval 153"/>
            <p:cNvSpPr>
              <a:spLocks noChangeArrowheads="1"/>
            </p:cNvSpPr>
            <p:nvPr/>
          </p:nvSpPr>
          <p:spPr bwMode="auto">
            <a:xfrm flipH="1">
              <a:off x="1680" y="1776"/>
              <a:ext cx="96" cy="96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>
                  <a:latin typeface="Times New Roman" charset="0"/>
                </a:rPr>
                <a:t>+</a:t>
              </a:r>
            </a:p>
          </p:txBody>
        </p:sp>
        <p:sp>
          <p:nvSpPr>
            <p:cNvPr id="12322" name="Line 154"/>
            <p:cNvSpPr>
              <a:spLocks noChangeShapeType="1"/>
            </p:cNvSpPr>
            <p:nvPr/>
          </p:nvSpPr>
          <p:spPr bwMode="auto">
            <a:xfrm flipV="1">
              <a:off x="1680" y="153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3" name="Line 155"/>
            <p:cNvSpPr>
              <a:spLocks noChangeShapeType="1"/>
            </p:cNvSpPr>
            <p:nvPr/>
          </p:nvSpPr>
          <p:spPr bwMode="auto">
            <a:xfrm>
              <a:off x="1722" y="1872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82501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5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8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000">
                <a:solidFill>
                  <a:schemeClr val="accent2"/>
                </a:solidFill>
              </a:rPr>
              <a:t>SPIE 7021-22, Marseille 2008-06-24</a:t>
            </a:r>
          </a:p>
        </p:txBody>
      </p:sp>
      <p:sp>
        <p:nvSpPr>
          <p:cNvPr id="2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Roger Smith et al., Caltech</a:t>
            </a:r>
          </a:p>
        </p:txBody>
      </p:sp>
      <p:sp>
        <p:nvSpPr>
          <p:cNvPr id="2662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accent2"/>
                </a:solidFill>
              </a:rPr>
              <a:t> </a:t>
            </a:r>
            <a:fld id="{01321E80-A986-5E4C-8349-2C4A41577822}" type="slidenum">
              <a:rPr lang="en-US" sz="1400">
                <a:solidFill>
                  <a:schemeClr val="accent2"/>
                </a:solidFill>
              </a:rPr>
              <a:pPr/>
              <a:t>17</a:t>
            </a:fld>
            <a:endParaRPr lang="en-US" sz="1400">
              <a:solidFill>
                <a:schemeClr val="accent2"/>
              </a:solidFill>
            </a:endParaRPr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Reset</a:t>
            </a:r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81600" y="1676400"/>
            <a:ext cx="3505200" cy="4419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	Reverse bias is reapplied at reset.</a:t>
            </a:r>
          </a:p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Ideally this would reestablish the initial depletion width, but.. </a:t>
            </a:r>
          </a:p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some charge remains behind in </a:t>
            </a:r>
            <a:r>
              <a:rPr lang="en-US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traps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. </a:t>
            </a:r>
          </a:p>
        </p:txBody>
      </p:sp>
      <p:grpSp>
        <p:nvGrpSpPr>
          <p:cNvPr id="26630" name="Group 13"/>
          <p:cNvGrpSpPr>
            <a:grpSpLocks/>
          </p:cNvGrpSpPr>
          <p:nvPr/>
        </p:nvGrpSpPr>
        <p:grpSpPr bwMode="auto">
          <a:xfrm>
            <a:off x="228600" y="1676400"/>
            <a:ext cx="4775200" cy="4419600"/>
            <a:chOff x="144" y="1056"/>
            <a:chExt cx="3008" cy="2784"/>
          </a:xfrm>
        </p:grpSpPr>
        <p:pic>
          <p:nvPicPr>
            <p:cNvPr id="26642" name="Picture 4" descr="photons_2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1368"/>
              <a:ext cx="2768" cy="2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6643" name="Group 5"/>
            <p:cNvGrpSpPr>
              <a:grpSpLocks/>
            </p:cNvGrpSpPr>
            <p:nvPr/>
          </p:nvGrpSpPr>
          <p:grpSpPr bwMode="auto">
            <a:xfrm>
              <a:off x="144" y="1776"/>
              <a:ext cx="240" cy="2064"/>
              <a:chOff x="96" y="1728"/>
              <a:chExt cx="240" cy="2064"/>
            </a:xfrm>
          </p:grpSpPr>
          <p:sp>
            <p:nvSpPr>
              <p:cNvPr id="174086" name="Text Box 6"/>
              <p:cNvSpPr txBox="1">
                <a:spLocks noChangeArrowheads="1"/>
              </p:cNvSpPr>
              <p:nvPr/>
            </p:nvSpPr>
            <p:spPr bwMode="auto">
              <a:xfrm>
                <a:off x="96" y="1728"/>
                <a:ext cx="240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2000">
                    <a:solidFill>
                      <a:schemeClr val="bg2"/>
                    </a:solidFill>
                  </a:rPr>
                  <a:t>Q</a:t>
                </a:r>
                <a:endParaRPr lang="en-US" sz="2000"/>
              </a:p>
            </p:txBody>
          </p:sp>
          <p:sp>
            <p:nvSpPr>
              <p:cNvPr id="174087" name="Text Box 7"/>
              <p:cNvSpPr txBox="1">
                <a:spLocks noChangeArrowheads="1"/>
              </p:cNvSpPr>
              <p:nvPr/>
            </p:nvSpPr>
            <p:spPr bwMode="auto">
              <a:xfrm>
                <a:off x="96" y="2352"/>
                <a:ext cx="240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2000">
                    <a:solidFill>
                      <a:schemeClr val="bg2"/>
                    </a:solidFill>
                  </a:rPr>
                  <a:t>E</a:t>
                </a:r>
              </a:p>
            </p:txBody>
          </p:sp>
          <p:sp>
            <p:nvSpPr>
              <p:cNvPr id="174088" name="Text Box 8"/>
              <p:cNvSpPr txBox="1">
                <a:spLocks noChangeArrowheads="1"/>
              </p:cNvSpPr>
              <p:nvPr/>
            </p:nvSpPr>
            <p:spPr bwMode="auto">
              <a:xfrm>
                <a:off x="96" y="3504"/>
                <a:ext cx="24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endParaRPr lang="en-US"/>
              </a:p>
            </p:txBody>
          </p:sp>
          <p:sp>
            <p:nvSpPr>
              <p:cNvPr id="174089" name="Text Box 9"/>
              <p:cNvSpPr txBox="1">
                <a:spLocks noChangeArrowheads="1"/>
              </p:cNvSpPr>
              <p:nvPr/>
            </p:nvSpPr>
            <p:spPr bwMode="auto">
              <a:xfrm>
                <a:off x="96" y="3456"/>
                <a:ext cx="240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2000">
                    <a:solidFill>
                      <a:schemeClr val="bg2"/>
                    </a:solidFill>
                  </a:rPr>
                  <a:t>V</a:t>
                </a:r>
                <a:endParaRPr lang="en-US" sz="2000"/>
              </a:p>
            </p:txBody>
          </p:sp>
        </p:grpSp>
        <p:sp>
          <p:nvSpPr>
            <p:cNvPr id="174091" name="Text Box 11"/>
            <p:cNvSpPr txBox="1">
              <a:spLocks noChangeArrowheads="1"/>
            </p:cNvSpPr>
            <p:nvPr/>
          </p:nvSpPr>
          <p:spPr bwMode="auto">
            <a:xfrm>
              <a:off x="1008" y="1056"/>
              <a:ext cx="14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/>
                <a:t>Before Reset</a:t>
              </a:r>
            </a:p>
          </p:txBody>
        </p:sp>
      </p:grpSp>
      <p:grpSp>
        <p:nvGrpSpPr>
          <p:cNvPr id="174095" name="Group 15"/>
          <p:cNvGrpSpPr>
            <a:grpSpLocks/>
          </p:cNvGrpSpPr>
          <p:nvPr/>
        </p:nvGrpSpPr>
        <p:grpSpPr bwMode="auto">
          <a:xfrm>
            <a:off x="609600" y="1676400"/>
            <a:ext cx="4394200" cy="4419600"/>
            <a:chOff x="880" y="1056"/>
            <a:chExt cx="2768" cy="2784"/>
          </a:xfrm>
        </p:grpSpPr>
        <p:pic>
          <p:nvPicPr>
            <p:cNvPr id="26640" name="Picture 12" descr="reset_ideal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0" y="1368"/>
              <a:ext cx="2768" cy="2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094" name="Text Box 14"/>
            <p:cNvSpPr txBox="1">
              <a:spLocks noChangeArrowheads="1"/>
            </p:cNvSpPr>
            <p:nvPr/>
          </p:nvSpPr>
          <p:spPr bwMode="auto">
            <a:xfrm>
              <a:off x="1152" y="1056"/>
              <a:ext cx="2064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/>
                <a:t>Ideal Reset</a:t>
              </a:r>
            </a:p>
          </p:txBody>
        </p:sp>
      </p:grpSp>
      <p:grpSp>
        <p:nvGrpSpPr>
          <p:cNvPr id="174104" name="Group 24"/>
          <p:cNvGrpSpPr>
            <a:grpSpLocks/>
          </p:cNvGrpSpPr>
          <p:nvPr/>
        </p:nvGrpSpPr>
        <p:grpSpPr bwMode="auto">
          <a:xfrm>
            <a:off x="609600" y="1680973"/>
            <a:ext cx="4394200" cy="4419600"/>
            <a:chOff x="384" y="1056"/>
            <a:chExt cx="2768" cy="2784"/>
          </a:xfrm>
        </p:grpSpPr>
        <p:pic>
          <p:nvPicPr>
            <p:cNvPr id="26638" name="Picture 16" descr="reset_with_traps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1368"/>
              <a:ext cx="2768" cy="2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097" name="Text Box 17"/>
            <p:cNvSpPr txBox="1">
              <a:spLocks noChangeArrowheads="1"/>
            </p:cNvSpPr>
            <p:nvPr/>
          </p:nvSpPr>
          <p:spPr bwMode="auto">
            <a:xfrm>
              <a:off x="432" y="1056"/>
              <a:ext cx="2688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/>
                <a:t>Actual reset</a:t>
              </a:r>
              <a:endParaRPr lang="en-US" sz="2000"/>
            </a:p>
          </p:txBody>
        </p:sp>
      </p:grpSp>
      <p:grpSp>
        <p:nvGrpSpPr>
          <p:cNvPr id="174103" name="Group 23"/>
          <p:cNvGrpSpPr>
            <a:grpSpLocks/>
          </p:cNvGrpSpPr>
          <p:nvPr/>
        </p:nvGrpSpPr>
        <p:grpSpPr bwMode="auto">
          <a:xfrm>
            <a:off x="1447800" y="2895600"/>
            <a:ext cx="5486400" cy="1447800"/>
            <a:chOff x="912" y="1824"/>
            <a:chExt cx="3456" cy="912"/>
          </a:xfrm>
        </p:grpSpPr>
        <p:sp>
          <p:nvSpPr>
            <p:cNvPr id="174099" name="Line 19"/>
            <p:cNvSpPr>
              <a:spLocks noChangeShapeType="1"/>
            </p:cNvSpPr>
            <p:nvPr/>
          </p:nvSpPr>
          <p:spPr bwMode="auto">
            <a:xfrm flipH="1" flipV="1">
              <a:off x="2640" y="1824"/>
              <a:ext cx="1728" cy="912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4100" name="Line 20"/>
            <p:cNvSpPr>
              <a:spLocks noChangeShapeType="1"/>
            </p:cNvSpPr>
            <p:nvPr/>
          </p:nvSpPr>
          <p:spPr bwMode="auto">
            <a:xfrm flipH="1" flipV="1">
              <a:off x="2256" y="1824"/>
              <a:ext cx="2112" cy="912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4101" name="Line 21"/>
            <p:cNvSpPr>
              <a:spLocks noChangeShapeType="1"/>
            </p:cNvSpPr>
            <p:nvPr/>
          </p:nvSpPr>
          <p:spPr bwMode="auto">
            <a:xfrm flipH="1" flipV="1">
              <a:off x="1104" y="2112"/>
              <a:ext cx="3216" cy="62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4102" name="Line 22"/>
            <p:cNvSpPr>
              <a:spLocks noChangeShapeType="1"/>
            </p:cNvSpPr>
            <p:nvPr/>
          </p:nvSpPr>
          <p:spPr bwMode="auto">
            <a:xfrm flipH="1" flipV="1">
              <a:off x="912" y="2112"/>
              <a:ext cx="3408" cy="62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069005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500"/>
                                        <p:tgtEl>
                                          <p:spTgt spid="174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7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7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8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000">
                <a:solidFill>
                  <a:schemeClr val="accent2"/>
                </a:solidFill>
              </a:rPr>
              <a:t>SPIE 7021-22, Marseille 2008-06-24</a:t>
            </a:r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Roger Smith et al., Caltech</a:t>
            </a:r>
          </a:p>
        </p:txBody>
      </p:sp>
      <p:sp>
        <p:nvSpPr>
          <p:cNvPr id="2867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accent2"/>
                </a:solidFill>
              </a:rPr>
              <a:t> </a:t>
            </a:r>
            <a:fld id="{99C08A78-C82F-4343-BC49-CB3B4966C21E}" type="slidenum">
              <a:rPr lang="en-US" sz="1400">
                <a:solidFill>
                  <a:schemeClr val="accent2"/>
                </a:solidFill>
              </a:rPr>
              <a:pPr/>
              <a:t>18</a:t>
            </a:fld>
            <a:endParaRPr lang="en-US" sz="1400">
              <a:solidFill>
                <a:schemeClr val="accent2"/>
              </a:solidFill>
            </a:endParaRPr>
          </a:p>
        </p:txBody>
      </p:sp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>
                <a:latin typeface="Arial" charset="0"/>
                <a:ea typeface="ＭＳ Ｐゴシック" charset="0"/>
                <a:cs typeface="ＭＳ Ｐゴシック" charset="0"/>
              </a:rPr>
              <a:t>Charge release </a:t>
            </a:r>
            <a:r>
              <a:rPr lang="en-US" sz="320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 Signal in later frames</a:t>
            </a:r>
            <a:endParaRPr lang="en-US" sz="320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86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81600" y="1981200"/>
            <a:ext cx="3429000" cy="1524000"/>
          </a:xfrm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5121" name="Line 17"/>
          <p:cNvSpPr>
            <a:spLocks noChangeShapeType="1"/>
          </p:cNvSpPr>
          <p:nvPr/>
        </p:nvSpPr>
        <p:spPr bwMode="auto">
          <a:xfrm>
            <a:off x="5029200" y="45720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75122" name="Line 18"/>
          <p:cNvSpPr>
            <a:spLocks noChangeShapeType="1"/>
          </p:cNvSpPr>
          <p:nvPr/>
        </p:nvSpPr>
        <p:spPr bwMode="auto">
          <a:xfrm>
            <a:off x="5029200" y="4691063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28680" name="Group 24"/>
          <p:cNvGrpSpPr>
            <a:grpSpLocks/>
          </p:cNvGrpSpPr>
          <p:nvPr/>
        </p:nvGrpSpPr>
        <p:grpSpPr bwMode="auto">
          <a:xfrm>
            <a:off x="228600" y="1676400"/>
            <a:ext cx="4800600" cy="4419600"/>
            <a:chOff x="144" y="1056"/>
            <a:chExt cx="3024" cy="2784"/>
          </a:xfrm>
        </p:grpSpPr>
        <p:pic>
          <p:nvPicPr>
            <p:cNvPr id="28681" name="Picture 12" descr="dark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1368"/>
              <a:ext cx="2768" cy="2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8682" name="Group 5"/>
            <p:cNvGrpSpPr>
              <a:grpSpLocks/>
            </p:cNvGrpSpPr>
            <p:nvPr/>
          </p:nvGrpSpPr>
          <p:grpSpPr bwMode="auto">
            <a:xfrm>
              <a:off x="144" y="1776"/>
              <a:ext cx="240" cy="2064"/>
              <a:chOff x="96" y="1728"/>
              <a:chExt cx="240" cy="2064"/>
            </a:xfrm>
          </p:grpSpPr>
          <p:sp>
            <p:nvSpPr>
              <p:cNvPr id="175110" name="Text Box 6"/>
              <p:cNvSpPr txBox="1">
                <a:spLocks noChangeArrowheads="1"/>
              </p:cNvSpPr>
              <p:nvPr/>
            </p:nvSpPr>
            <p:spPr bwMode="auto">
              <a:xfrm>
                <a:off x="96" y="1728"/>
                <a:ext cx="240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2000">
                    <a:solidFill>
                      <a:schemeClr val="bg2"/>
                    </a:solidFill>
                  </a:rPr>
                  <a:t>Q</a:t>
                </a:r>
                <a:endParaRPr lang="en-US" sz="2000"/>
              </a:p>
            </p:txBody>
          </p:sp>
          <p:sp>
            <p:nvSpPr>
              <p:cNvPr id="175111" name="Text Box 7"/>
              <p:cNvSpPr txBox="1">
                <a:spLocks noChangeArrowheads="1"/>
              </p:cNvSpPr>
              <p:nvPr/>
            </p:nvSpPr>
            <p:spPr bwMode="auto">
              <a:xfrm>
                <a:off x="96" y="2352"/>
                <a:ext cx="240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2000">
                    <a:solidFill>
                      <a:schemeClr val="bg2"/>
                    </a:solidFill>
                  </a:rPr>
                  <a:t>E</a:t>
                </a:r>
              </a:p>
            </p:txBody>
          </p:sp>
          <p:sp>
            <p:nvSpPr>
              <p:cNvPr id="175112" name="Text Box 8"/>
              <p:cNvSpPr txBox="1">
                <a:spLocks noChangeArrowheads="1"/>
              </p:cNvSpPr>
              <p:nvPr/>
            </p:nvSpPr>
            <p:spPr bwMode="auto">
              <a:xfrm>
                <a:off x="96" y="3504"/>
                <a:ext cx="24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endParaRPr lang="en-US"/>
              </a:p>
            </p:txBody>
          </p:sp>
          <p:sp>
            <p:nvSpPr>
              <p:cNvPr id="175113" name="Text Box 9"/>
              <p:cNvSpPr txBox="1">
                <a:spLocks noChangeArrowheads="1"/>
              </p:cNvSpPr>
              <p:nvPr/>
            </p:nvSpPr>
            <p:spPr bwMode="auto">
              <a:xfrm>
                <a:off x="96" y="3456"/>
                <a:ext cx="240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2000">
                    <a:solidFill>
                      <a:schemeClr val="bg2"/>
                    </a:solidFill>
                  </a:rPr>
                  <a:t>V</a:t>
                </a:r>
                <a:endParaRPr lang="en-US" sz="2000"/>
              </a:p>
            </p:txBody>
          </p:sp>
        </p:grpSp>
        <p:sp>
          <p:nvSpPr>
            <p:cNvPr id="175114" name="Arc 10"/>
            <p:cNvSpPr>
              <a:spLocks/>
            </p:cNvSpPr>
            <p:nvPr/>
          </p:nvSpPr>
          <p:spPr bwMode="auto">
            <a:xfrm flipV="1">
              <a:off x="2586" y="1838"/>
              <a:ext cx="307" cy="151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28 w 43200"/>
                <a:gd name="T1" fmla="*/ 22685 h 22685"/>
                <a:gd name="T2" fmla="*/ 43200 w 43200"/>
                <a:gd name="T3" fmla="*/ 21600 h 22685"/>
                <a:gd name="T4" fmla="*/ 21600 w 43200"/>
                <a:gd name="T5" fmla="*/ 21600 h 22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22685" fill="none" extrusionOk="0">
                  <a:moveTo>
                    <a:pt x="27" y="22685"/>
                  </a:moveTo>
                  <a:cubicBezTo>
                    <a:pt x="9" y="22323"/>
                    <a:pt x="0" y="2196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199" y="9670"/>
                    <a:pt x="43199" y="21599"/>
                  </a:cubicBezTo>
                </a:path>
                <a:path w="43200" h="22685" stroke="0" extrusionOk="0">
                  <a:moveTo>
                    <a:pt x="27" y="22685"/>
                  </a:moveTo>
                  <a:cubicBezTo>
                    <a:pt x="9" y="22323"/>
                    <a:pt x="0" y="2196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199" y="9670"/>
                    <a:pt x="43199" y="21599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pic>
          <p:nvPicPr>
            <p:cNvPr id="28684" name="Picture 13" descr="dark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1368"/>
              <a:ext cx="2768" cy="2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85" name="Picture 14" descr="dark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1368"/>
              <a:ext cx="2768" cy="2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86" name="Picture 15" descr="dark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1368"/>
              <a:ext cx="2768" cy="2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87" name="Picture 16" descr="dark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1368"/>
              <a:ext cx="2768" cy="2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5123" name="Line 19"/>
            <p:cNvSpPr>
              <a:spLocks noChangeShapeType="1"/>
            </p:cNvSpPr>
            <p:nvPr/>
          </p:nvSpPr>
          <p:spPr bwMode="auto">
            <a:xfrm>
              <a:off x="3024" y="2695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5124" name="Line 20"/>
            <p:cNvSpPr>
              <a:spLocks noChangeShapeType="1"/>
            </p:cNvSpPr>
            <p:nvPr/>
          </p:nvSpPr>
          <p:spPr bwMode="auto">
            <a:xfrm>
              <a:off x="3024" y="296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5125" name="Text Box 21"/>
            <p:cNvSpPr txBox="1">
              <a:spLocks noChangeArrowheads="1"/>
            </p:cNvSpPr>
            <p:nvPr/>
          </p:nvSpPr>
          <p:spPr bwMode="auto">
            <a:xfrm>
              <a:off x="2304" y="3120"/>
              <a:ext cx="86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800"/>
                <a:t>persistence</a:t>
              </a:r>
            </a:p>
          </p:txBody>
        </p:sp>
        <p:sp>
          <p:nvSpPr>
            <p:cNvPr id="175127" name="Text Box 23"/>
            <p:cNvSpPr txBox="1">
              <a:spLocks noChangeArrowheads="1"/>
            </p:cNvSpPr>
            <p:nvPr/>
          </p:nvSpPr>
          <p:spPr bwMode="auto">
            <a:xfrm>
              <a:off x="960" y="1056"/>
              <a:ext cx="168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/>
                <a:t>Persistence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28081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MBE HgCdTe Dark current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609600" y="1200150"/>
            <a:ext cx="7696200" cy="5562600"/>
            <a:chOff x="384" y="480"/>
            <a:chExt cx="4848" cy="3504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384" y="480"/>
              <a:ext cx="4848" cy="3504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56" y="698"/>
              <a:ext cx="1128" cy="2256"/>
            </a:xfrm>
            <a:custGeom>
              <a:avLst/>
              <a:gdLst>
                <a:gd name="T0" fmla="*/ 274104 w 376"/>
                <a:gd name="T1" fmla="*/ 0 h 888"/>
                <a:gd name="T2" fmla="*/ 266814 w 376"/>
                <a:gd name="T3" fmla="*/ 541 h 888"/>
                <a:gd name="T4" fmla="*/ 241299 w 376"/>
                <a:gd name="T5" fmla="*/ 13742 h 888"/>
                <a:gd name="T6" fmla="*/ 218700 w 376"/>
                <a:gd name="T7" fmla="*/ 26663 h 888"/>
                <a:gd name="T8" fmla="*/ 201204 w 376"/>
                <a:gd name="T9" fmla="*/ 38403 h 888"/>
                <a:gd name="T10" fmla="*/ 172773 w 376"/>
                <a:gd name="T11" fmla="*/ 59360 h 888"/>
                <a:gd name="T12" fmla="*/ 149445 w 376"/>
                <a:gd name="T13" fmla="*/ 78744 h 888"/>
                <a:gd name="T14" fmla="*/ 133407 w 376"/>
                <a:gd name="T15" fmla="*/ 94943 h 888"/>
                <a:gd name="T16" fmla="*/ 110079 w 376"/>
                <a:gd name="T17" fmla="*/ 122556 h 888"/>
                <a:gd name="T18" fmla="*/ 94041 w 376"/>
                <a:gd name="T19" fmla="*/ 146056 h 888"/>
                <a:gd name="T20" fmla="*/ 83835 w 376"/>
                <a:gd name="T21" fmla="*/ 163514 h 888"/>
                <a:gd name="T22" fmla="*/ 69984 w 376"/>
                <a:gd name="T23" fmla="*/ 187131 h 888"/>
                <a:gd name="T24" fmla="*/ 56862 w 376"/>
                <a:gd name="T25" fmla="*/ 210296 h 888"/>
                <a:gd name="T26" fmla="*/ 48843 w 376"/>
                <a:gd name="T27" fmla="*/ 222663 h 888"/>
                <a:gd name="T28" fmla="*/ 32805 w 376"/>
                <a:gd name="T29" fmla="*/ 230419 h 888"/>
                <a:gd name="T30" fmla="*/ 19683 w 376"/>
                <a:gd name="T31" fmla="*/ 234743 h 888"/>
                <a:gd name="T32" fmla="*/ 0 w 376"/>
                <a:gd name="T33" fmla="*/ 238747 h 88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6"/>
                <a:gd name="T52" fmla="*/ 0 h 888"/>
                <a:gd name="T53" fmla="*/ 376 w 376"/>
                <a:gd name="T54" fmla="*/ 888 h 88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6" h="888">
                  <a:moveTo>
                    <a:pt x="376" y="0"/>
                  </a:moveTo>
                  <a:lnTo>
                    <a:pt x="366" y="2"/>
                  </a:lnTo>
                  <a:cubicBezTo>
                    <a:pt x="359" y="10"/>
                    <a:pt x="342" y="35"/>
                    <a:pt x="331" y="51"/>
                  </a:cubicBezTo>
                  <a:cubicBezTo>
                    <a:pt x="320" y="67"/>
                    <a:pt x="309" y="84"/>
                    <a:pt x="300" y="99"/>
                  </a:cubicBezTo>
                  <a:cubicBezTo>
                    <a:pt x="291" y="114"/>
                    <a:pt x="286" y="123"/>
                    <a:pt x="276" y="143"/>
                  </a:cubicBezTo>
                  <a:cubicBezTo>
                    <a:pt x="266" y="163"/>
                    <a:pt x="249" y="196"/>
                    <a:pt x="237" y="221"/>
                  </a:cubicBezTo>
                  <a:cubicBezTo>
                    <a:pt x="225" y="246"/>
                    <a:pt x="214" y="271"/>
                    <a:pt x="205" y="293"/>
                  </a:cubicBezTo>
                  <a:cubicBezTo>
                    <a:pt x="196" y="315"/>
                    <a:pt x="192" y="326"/>
                    <a:pt x="183" y="353"/>
                  </a:cubicBezTo>
                  <a:cubicBezTo>
                    <a:pt x="174" y="380"/>
                    <a:pt x="160" y="425"/>
                    <a:pt x="151" y="456"/>
                  </a:cubicBezTo>
                  <a:cubicBezTo>
                    <a:pt x="142" y="487"/>
                    <a:pt x="135" y="518"/>
                    <a:pt x="129" y="543"/>
                  </a:cubicBezTo>
                  <a:cubicBezTo>
                    <a:pt x="123" y="568"/>
                    <a:pt x="120" y="583"/>
                    <a:pt x="115" y="608"/>
                  </a:cubicBezTo>
                  <a:cubicBezTo>
                    <a:pt x="110" y="633"/>
                    <a:pt x="102" y="667"/>
                    <a:pt x="96" y="696"/>
                  </a:cubicBezTo>
                  <a:cubicBezTo>
                    <a:pt x="90" y="725"/>
                    <a:pt x="83" y="760"/>
                    <a:pt x="78" y="782"/>
                  </a:cubicBezTo>
                  <a:cubicBezTo>
                    <a:pt x="73" y="804"/>
                    <a:pt x="72" y="816"/>
                    <a:pt x="67" y="828"/>
                  </a:cubicBezTo>
                  <a:cubicBezTo>
                    <a:pt x="62" y="840"/>
                    <a:pt x="52" y="849"/>
                    <a:pt x="45" y="857"/>
                  </a:cubicBezTo>
                  <a:cubicBezTo>
                    <a:pt x="38" y="865"/>
                    <a:pt x="34" y="868"/>
                    <a:pt x="27" y="873"/>
                  </a:cubicBezTo>
                  <a:cubicBezTo>
                    <a:pt x="20" y="878"/>
                    <a:pt x="10" y="883"/>
                    <a:pt x="0" y="888"/>
                  </a:cubicBezTo>
                </a:path>
              </a:pathLst>
            </a:cu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722" y="690"/>
              <a:ext cx="2112" cy="2424"/>
            </a:xfrm>
            <a:custGeom>
              <a:avLst/>
              <a:gdLst>
                <a:gd name="T0" fmla="*/ 2112 w 2112"/>
                <a:gd name="T1" fmla="*/ 0 h 2424"/>
                <a:gd name="T2" fmla="*/ 1977 w 2112"/>
                <a:gd name="T3" fmla="*/ 107 h 2424"/>
                <a:gd name="T4" fmla="*/ 1854 w 2112"/>
                <a:gd name="T5" fmla="*/ 198 h 2424"/>
                <a:gd name="T6" fmla="*/ 1734 w 2112"/>
                <a:gd name="T7" fmla="*/ 302 h 2424"/>
                <a:gd name="T8" fmla="*/ 1629 w 2112"/>
                <a:gd name="T9" fmla="*/ 419 h 2424"/>
                <a:gd name="T10" fmla="*/ 1518 w 2112"/>
                <a:gd name="T11" fmla="*/ 539 h 2424"/>
                <a:gd name="T12" fmla="*/ 1449 w 2112"/>
                <a:gd name="T13" fmla="*/ 615 h 2424"/>
                <a:gd name="T14" fmla="*/ 1368 w 2112"/>
                <a:gd name="T15" fmla="*/ 722 h 2424"/>
                <a:gd name="T16" fmla="*/ 1278 w 2112"/>
                <a:gd name="T17" fmla="*/ 839 h 2424"/>
                <a:gd name="T18" fmla="*/ 1203 w 2112"/>
                <a:gd name="T19" fmla="*/ 945 h 2424"/>
                <a:gd name="T20" fmla="*/ 1122 w 2112"/>
                <a:gd name="T21" fmla="*/ 1072 h 2424"/>
                <a:gd name="T22" fmla="*/ 1050 w 2112"/>
                <a:gd name="T23" fmla="*/ 1217 h 2424"/>
                <a:gd name="T24" fmla="*/ 981 w 2112"/>
                <a:gd name="T25" fmla="*/ 1354 h 2424"/>
                <a:gd name="T26" fmla="*/ 933 w 2112"/>
                <a:gd name="T27" fmla="*/ 1453 h 2424"/>
                <a:gd name="T28" fmla="*/ 870 w 2112"/>
                <a:gd name="T29" fmla="*/ 1593 h 2424"/>
                <a:gd name="T30" fmla="*/ 819 w 2112"/>
                <a:gd name="T31" fmla="*/ 1720 h 2424"/>
                <a:gd name="T32" fmla="*/ 771 w 2112"/>
                <a:gd name="T33" fmla="*/ 1814 h 2424"/>
                <a:gd name="T34" fmla="*/ 699 w 2112"/>
                <a:gd name="T35" fmla="*/ 1949 h 2424"/>
                <a:gd name="T36" fmla="*/ 621 w 2112"/>
                <a:gd name="T37" fmla="*/ 2048 h 2424"/>
                <a:gd name="T38" fmla="*/ 522 w 2112"/>
                <a:gd name="T39" fmla="*/ 2127 h 2424"/>
                <a:gd name="T40" fmla="*/ 432 w 2112"/>
                <a:gd name="T41" fmla="*/ 2193 h 2424"/>
                <a:gd name="T42" fmla="*/ 342 w 2112"/>
                <a:gd name="T43" fmla="*/ 2262 h 2424"/>
                <a:gd name="T44" fmla="*/ 267 w 2112"/>
                <a:gd name="T45" fmla="*/ 2307 h 2424"/>
                <a:gd name="T46" fmla="*/ 154 w 2112"/>
                <a:gd name="T47" fmla="*/ 2380 h 2424"/>
                <a:gd name="T48" fmla="*/ 0 w 2112"/>
                <a:gd name="T49" fmla="*/ 2424 h 242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12"/>
                <a:gd name="T76" fmla="*/ 0 h 2424"/>
                <a:gd name="T77" fmla="*/ 2112 w 2112"/>
                <a:gd name="T78" fmla="*/ 2424 h 242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12" h="2424">
                  <a:moveTo>
                    <a:pt x="2112" y="0"/>
                  </a:moveTo>
                  <a:cubicBezTo>
                    <a:pt x="2088" y="18"/>
                    <a:pt x="2019" y="74"/>
                    <a:pt x="1977" y="107"/>
                  </a:cubicBezTo>
                  <a:cubicBezTo>
                    <a:pt x="1935" y="140"/>
                    <a:pt x="1893" y="165"/>
                    <a:pt x="1854" y="198"/>
                  </a:cubicBezTo>
                  <a:cubicBezTo>
                    <a:pt x="1815" y="231"/>
                    <a:pt x="1773" y="264"/>
                    <a:pt x="1734" y="302"/>
                  </a:cubicBezTo>
                  <a:cubicBezTo>
                    <a:pt x="1695" y="340"/>
                    <a:pt x="1665" y="381"/>
                    <a:pt x="1629" y="419"/>
                  </a:cubicBezTo>
                  <a:cubicBezTo>
                    <a:pt x="1593" y="457"/>
                    <a:pt x="1548" y="506"/>
                    <a:pt x="1518" y="539"/>
                  </a:cubicBezTo>
                  <a:cubicBezTo>
                    <a:pt x="1488" y="572"/>
                    <a:pt x="1473" y="584"/>
                    <a:pt x="1449" y="615"/>
                  </a:cubicBezTo>
                  <a:cubicBezTo>
                    <a:pt x="1425" y="645"/>
                    <a:pt x="1398" y="684"/>
                    <a:pt x="1368" y="722"/>
                  </a:cubicBezTo>
                  <a:cubicBezTo>
                    <a:pt x="1338" y="760"/>
                    <a:pt x="1305" y="800"/>
                    <a:pt x="1278" y="839"/>
                  </a:cubicBezTo>
                  <a:cubicBezTo>
                    <a:pt x="1251" y="877"/>
                    <a:pt x="1230" y="907"/>
                    <a:pt x="1203" y="945"/>
                  </a:cubicBezTo>
                  <a:cubicBezTo>
                    <a:pt x="1176" y="983"/>
                    <a:pt x="1146" y="1027"/>
                    <a:pt x="1122" y="1072"/>
                  </a:cubicBezTo>
                  <a:cubicBezTo>
                    <a:pt x="1098" y="1118"/>
                    <a:pt x="1074" y="1171"/>
                    <a:pt x="1050" y="1217"/>
                  </a:cubicBezTo>
                  <a:cubicBezTo>
                    <a:pt x="1026" y="1263"/>
                    <a:pt x="999" y="1316"/>
                    <a:pt x="981" y="1354"/>
                  </a:cubicBezTo>
                  <a:cubicBezTo>
                    <a:pt x="963" y="1392"/>
                    <a:pt x="951" y="1413"/>
                    <a:pt x="933" y="1453"/>
                  </a:cubicBezTo>
                  <a:cubicBezTo>
                    <a:pt x="915" y="1494"/>
                    <a:pt x="888" y="1550"/>
                    <a:pt x="870" y="1593"/>
                  </a:cubicBezTo>
                  <a:cubicBezTo>
                    <a:pt x="852" y="1636"/>
                    <a:pt x="834" y="1685"/>
                    <a:pt x="819" y="1720"/>
                  </a:cubicBezTo>
                  <a:cubicBezTo>
                    <a:pt x="804" y="1756"/>
                    <a:pt x="792" y="1776"/>
                    <a:pt x="771" y="1814"/>
                  </a:cubicBezTo>
                  <a:cubicBezTo>
                    <a:pt x="750" y="1852"/>
                    <a:pt x="724" y="1910"/>
                    <a:pt x="699" y="1949"/>
                  </a:cubicBezTo>
                  <a:cubicBezTo>
                    <a:pt x="674" y="1988"/>
                    <a:pt x="650" y="2018"/>
                    <a:pt x="621" y="2048"/>
                  </a:cubicBezTo>
                  <a:cubicBezTo>
                    <a:pt x="592" y="2078"/>
                    <a:pt x="552" y="2104"/>
                    <a:pt x="522" y="2127"/>
                  </a:cubicBezTo>
                  <a:cubicBezTo>
                    <a:pt x="492" y="2150"/>
                    <a:pt x="462" y="2170"/>
                    <a:pt x="432" y="2193"/>
                  </a:cubicBezTo>
                  <a:cubicBezTo>
                    <a:pt x="402" y="2216"/>
                    <a:pt x="369" y="2241"/>
                    <a:pt x="342" y="2262"/>
                  </a:cubicBezTo>
                  <a:cubicBezTo>
                    <a:pt x="315" y="2282"/>
                    <a:pt x="298" y="2287"/>
                    <a:pt x="267" y="2307"/>
                  </a:cubicBezTo>
                  <a:cubicBezTo>
                    <a:pt x="236" y="2327"/>
                    <a:pt x="198" y="2361"/>
                    <a:pt x="154" y="2380"/>
                  </a:cubicBezTo>
                  <a:cubicBezTo>
                    <a:pt x="110" y="2399"/>
                    <a:pt x="32" y="2415"/>
                    <a:pt x="0" y="2424"/>
                  </a:cubicBezTo>
                </a:path>
              </a:pathLst>
            </a:custGeom>
            <a:noFill/>
            <a:ln w="3175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  <p:grpSp>
          <p:nvGrpSpPr>
            <p:cNvPr id="8" name="Group 7"/>
            <p:cNvGrpSpPr>
              <a:grpSpLocks/>
            </p:cNvGrpSpPr>
            <p:nvPr/>
          </p:nvGrpSpPr>
          <p:grpSpPr bwMode="auto">
            <a:xfrm>
              <a:off x="1488" y="701"/>
              <a:ext cx="3504" cy="2977"/>
              <a:chOff x="1728" y="605"/>
              <a:chExt cx="3504" cy="2977"/>
            </a:xfrm>
          </p:grpSpPr>
          <p:grpSp>
            <p:nvGrpSpPr>
              <p:cNvPr id="85" name="Group 8"/>
              <p:cNvGrpSpPr>
                <a:grpSpLocks/>
              </p:cNvGrpSpPr>
              <p:nvPr/>
            </p:nvGrpSpPr>
            <p:grpSpPr bwMode="auto">
              <a:xfrm>
                <a:off x="1728" y="605"/>
                <a:ext cx="3504" cy="2974"/>
                <a:chOff x="1728" y="605"/>
                <a:chExt cx="3504" cy="2974"/>
              </a:xfrm>
            </p:grpSpPr>
            <p:sp>
              <p:nvSpPr>
                <p:cNvPr id="109" name="Line 9"/>
                <p:cNvSpPr>
                  <a:spLocks noChangeShapeType="1"/>
                </p:cNvSpPr>
                <p:nvPr/>
              </p:nvSpPr>
              <p:spPr bwMode="auto">
                <a:xfrm>
                  <a:off x="1728" y="605"/>
                  <a:ext cx="350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" name="Line 10"/>
                <p:cNvSpPr>
                  <a:spLocks noChangeShapeType="1"/>
                </p:cNvSpPr>
                <p:nvPr/>
              </p:nvSpPr>
              <p:spPr bwMode="auto">
                <a:xfrm>
                  <a:off x="1728" y="833"/>
                  <a:ext cx="350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" name="Line 11"/>
                <p:cNvSpPr>
                  <a:spLocks noChangeShapeType="1"/>
                </p:cNvSpPr>
                <p:nvPr/>
              </p:nvSpPr>
              <p:spPr bwMode="auto">
                <a:xfrm>
                  <a:off x="1728" y="1062"/>
                  <a:ext cx="350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" name="Line 12"/>
                <p:cNvSpPr>
                  <a:spLocks noChangeShapeType="1"/>
                </p:cNvSpPr>
                <p:nvPr/>
              </p:nvSpPr>
              <p:spPr bwMode="auto">
                <a:xfrm>
                  <a:off x="1728" y="1291"/>
                  <a:ext cx="350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" name="Line 13"/>
                <p:cNvSpPr>
                  <a:spLocks noChangeShapeType="1"/>
                </p:cNvSpPr>
                <p:nvPr/>
              </p:nvSpPr>
              <p:spPr bwMode="auto">
                <a:xfrm>
                  <a:off x="1728" y="1520"/>
                  <a:ext cx="350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" name="Line 14"/>
                <p:cNvSpPr>
                  <a:spLocks noChangeShapeType="1"/>
                </p:cNvSpPr>
                <p:nvPr/>
              </p:nvSpPr>
              <p:spPr bwMode="auto">
                <a:xfrm>
                  <a:off x="1728" y="1748"/>
                  <a:ext cx="350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" name="Line 15"/>
                <p:cNvSpPr>
                  <a:spLocks noChangeShapeType="1"/>
                </p:cNvSpPr>
                <p:nvPr/>
              </p:nvSpPr>
              <p:spPr bwMode="auto">
                <a:xfrm>
                  <a:off x="1728" y="1977"/>
                  <a:ext cx="350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6" name="Line 16"/>
                <p:cNvSpPr>
                  <a:spLocks noChangeShapeType="1"/>
                </p:cNvSpPr>
                <p:nvPr/>
              </p:nvSpPr>
              <p:spPr bwMode="auto">
                <a:xfrm>
                  <a:off x="1728" y="2206"/>
                  <a:ext cx="350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" name="Line 17"/>
                <p:cNvSpPr>
                  <a:spLocks noChangeShapeType="1"/>
                </p:cNvSpPr>
                <p:nvPr/>
              </p:nvSpPr>
              <p:spPr bwMode="auto">
                <a:xfrm>
                  <a:off x="1728" y="2435"/>
                  <a:ext cx="350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8" name="Line 18"/>
                <p:cNvSpPr>
                  <a:spLocks noChangeShapeType="1"/>
                </p:cNvSpPr>
                <p:nvPr/>
              </p:nvSpPr>
              <p:spPr bwMode="auto">
                <a:xfrm>
                  <a:off x="1728" y="2663"/>
                  <a:ext cx="350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" name="Line 19"/>
                <p:cNvSpPr>
                  <a:spLocks noChangeShapeType="1"/>
                </p:cNvSpPr>
                <p:nvPr/>
              </p:nvSpPr>
              <p:spPr bwMode="auto">
                <a:xfrm>
                  <a:off x="1728" y="2892"/>
                  <a:ext cx="350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" name="Line 20"/>
                <p:cNvSpPr>
                  <a:spLocks noChangeShapeType="1"/>
                </p:cNvSpPr>
                <p:nvPr/>
              </p:nvSpPr>
              <p:spPr bwMode="auto">
                <a:xfrm>
                  <a:off x="1728" y="3121"/>
                  <a:ext cx="350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1" name="Line 21"/>
                <p:cNvSpPr>
                  <a:spLocks noChangeShapeType="1"/>
                </p:cNvSpPr>
                <p:nvPr/>
              </p:nvSpPr>
              <p:spPr bwMode="auto">
                <a:xfrm>
                  <a:off x="1728" y="3350"/>
                  <a:ext cx="350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2" name="Line 22"/>
                <p:cNvSpPr>
                  <a:spLocks noChangeShapeType="1"/>
                </p:cNvSpPr>
                <p:nvPr/>
              </p:nvSpPr>
              <p:spPr bwMode="auto">
                <a:xfrm>
                  <a:off x="1728" y="3579"/>
                  <a:ext cx="350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6" name="Group 23"/>
              <p:cNvGrpSpPr>
                <a:grpSpLocks/>
              </p:cNvGrpSpPr>
              <p:nvPr/>
            </p:nvGrpSpPr>
            <p:grpSpPr bwMode="auto">
              <a:xfrm>
                <a:off x="1728" y="606"/>
                <a:ext cx="3504" cy="2976"/>
                <a:chOff x="1728" y="624"/>
                <a:chExt cx="3504" cy="2976"/>
              </a:xfrm>
            </p:grpSpPr>
            <p:sp>
              <p:nvSpPr>
                <p:cNvPr id="87" name="Line 24"/>
                <p:cNvSpPr>
                  <a:spLocks noChangeShapeType="1"/>
                </p:cNvSpPr>
                <p:nvPr/>
              </p:nvSpPr>
              <p:spPr bwMode="auto">
                <a:xfrm>
                  <a:off x="5232" y="624"/>
                  <a:ext cx="0" cy="29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" name="Line 25"/>
                <p:cNvSpPr>
                  <a:spLocks noChangeShapeType="1"/>
                </p:cNvSpPr>
                <p:nvPr/>
              </p:nvSpPr>
              <p:spPr bwMode="auto">
                <a:xfrm>
                  <a:off x="5065" y="624"/>
                  <a:ext cx="0" cy="29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" name="Line 26"/>
                <p:cNvSpPr>
                  <a:spLocks noChangeShapeType="1"/>
                </p:cNvSpPr>
                <p:nvPr/>
              </p:nvSpPr>
              <p:spPr bwMode="auto">
                <a:xfrm>
                  <a:off x="4898" y="624"/>
                  <a:ext cx="0" cy="29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" name="Line 27"/>
                <p:cNvSpPr>
                  <a:spLocks noChangeShapeType="1"/>
                </p:cNvSpPr>
                <p:nvPr/>
              </p:nvSpPr>
              <p:spPr bwMode="auto">
                <a:xfrm>
                  <a:off x="4731" y="624"/>
                  <a:ext cx="0" cy="29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" name="Line 28"/>
                <p:cNvSpPr>
                  <a:spLocks noChangeShapeType="1"/>
                </p:cNvSpPr>
                <p:nvPr/>
              </p:nvSpPr>
              <p:spPr bwMode="auto">
                <a:xfrm>
                  <a:off x="4564" y="624"/>
                  <a:ext cx="0" cy="29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" name="Line 29"/>
                <p:cNvSpPr>
                  <a:spLocks noChangeShapeType="1"/>
                </p:cNvSpPr>
                <p:nvPr/>
              </p:nvSpPr>
              <p:spPr bwMode="auto">
                <a:xfrm>
                  <a:off x="4397" y="624"/>
                  <a:ext cx="0" cy="29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" name="Line 30"/>
                <p:cNvSpPr>
                  <a:spLocks noChangeShapeType="1"/>
                </p:cNvSpPr>
                <p:nvPr/>
              </p:nvSpPr>
              <p:spPr bwMode="auto">
                <a:xfrm>
                  <a:off x="4230" y="624"/>
                  <a:ext cx="0" cy="29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" name="Line 31"/>
                <p:cNvSpPr>
                  <a:spLocks noChangeShapeType="1"/>
                </p:cNvSpPr>
                <p:nvPr/>
              </p:nvSpPr>
              <p:spPr bwMode="auto">
                <a:xfrm>
                  <a:off x="4064" y="624"/>
                  <a:ext cx="0" cy="29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" name="Line 32"/>
                <p:cNvSpPr>
                  <a:spLocks noChangeShapeType="1"/>
                </p:cNvSpPr>
                <p:nvPr/>
              </p:nvSpPr>
              <p:spPr bwMode="auto">
                <a:xfrm>
                  <a:off x="3897" y="624"/>
                  <a:ext cx="0" cy="29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" name="Line 33"/>
                <p:cNvSpPr>
                  <a:spLocks noChangeShapeType="1"/>
                </p:cNvSpPr>
                <p:nvPr/>
              </p:nvSpPr>
              <p:spPr bwMode="auto">
                <a:xfrm>
                  <a:off x="3730" y="624"/>
                  <a:ext cx="0" cy="29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" name="Line 34"/>
                <p:cNvSpPr>
                  <a:spLocks noChangeShapeType="1"/>
                </p:cNvSpPr>
                <p:nvPr/>
              </p:nvSpPr>
              <p:spPr bwMode="auto">
                <a:xfrm>
                  <a:off x="3563" y="624"/>
                  <a:ext cx="0" cy="29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" name="Line 35"/>
                <p:cNvSpPr>
                  <a:spLocks noChangeShapeType="1"/>
                </p:cNvSpPr>
                <p:nvPr/>
              </p:nvSpPr>
              <p:spPr bwMode="auto">
                <a:xfrm>
                  <a:off x="3396" y="624"/>
                  <a:ext cx="0" cy="29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" name="Line 36"/>
                <p:cNvSpPr>
                  <a:spLocks noChangeShapeType="1"/>
                </p:cNvSpPr>
                <p:nvPr/>
              </p:nvSpPr>
              <p:spPr bwMode="auto">
                <a:xfrm>
                  <a:off x="3229" y="624"/>
                  <a:ext cx="0" cy="29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" name="Line 37"/>
                <p:cNvSpPr>
                  <a:spLocks noChangeShapeType="1"/>
                </p:cNvSpPr>
                <p:nvPr/>
              </p:nvSpPr>
              <p:spPr bwMode="auto">
                <a:xfrm>
                  <a:off x="3062" y="624"/>
                  <a:ext cx="0" cy="29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" name="Line 38"/>
                <p:cNvSpPr>
                  <a:spLocks noChangeShapeType="1"/>
                </p:cNvSpPr>
                <p:nvPr/>
              </p:nvSpPr>
              <p:spPr bwMode="auto">
                <a:xfrm>
                  <a:off x="2896" y="624"/>
                  <a:ext cx="0" cy="29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" name="Line 39"/>
                <p:cNvSpPr>
                  <a:spLocks noChangeShapeType="1"/>
                </p:cNvSpPr>
                <p:nvPr/>
              </p:nvSpPr>
              <p:spPr bwMode="auto">
                <a:xfrm>
                  <a:off x="2729" y="624"/>
                  <a:ext cx="0" cy="29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" name="Line 40"/>
                <p:cNvSpPr>
                  <a:spLocks noChangeShapeType="1"/>
                </p:cNvSpPr>
                <p:nvPr/>
              </p:nvSpPr>
              <p:spPr bwMode="auto">
                <a:xfrm>
                  <a:off x="2562" y="624"/>
                  <a:ext cx="0" cy="29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" name="Line 41"/>
                <p:cNvSpPr>
                  <a:spLocks noChangeShapeType="1"/>
                </p:cNvSpPr>
                <p:nvPr/>
              </p:nvSpPr>
              <p:spPr bwMode="auto">
                <a:xfrm>
                  <a:off x="2395" y="624"/>
                  <a:ext cx="0" cy="29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" name="Line 42"/>
                <p:cNvSpPr>
                  <a:spLocks noChangeShapeType="1"/>
                </p:cNvSpPr>
                <p:nvPr/>
              </p:nvSpPr>
              <p:spPr bwMode="auto">
                <a:xfrm>
                  <a:off x="2228" y="624"/>
                  <a:ext cx="0" cy="29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" name="Line 43"/>
                <p:cNvSpPr>
                  <a:spLocks noChangeShapeType="1"/>
                </p:cNvSpPr>
                <p:nvPr/>
              </p:nvSpPr>
              <p:spPr bwMode="auto">
                <a:xfrm>
                  <a:off x="2061" y="624"/>
                  <a:ext cx="0" cy="29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" name="Line 44"/>
                <p:cNvSpPr>
                  <a:spLocks noChangeShapeType="1"/>
                </p:cNvSpPr>
                <p:nvPr/>
              </p:nvSpPr>
              <p:spPr bwMode="auto">
                <a:xfrm>
                  <a:off x="1894" y="624"/>
                  <a:ext cx="0" cy="29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" name="Line 45"/>
                <p:cNvSpPr>
                  <a:spLocks noChangeShapeType="1"/>
                </p:cNvSpPr>
                <p:nvPr/>
              </p:nvSpPr>
              <p:spPr bwMode="auto">
                <a:xfrm>
                  <a:off x="1728" y="624"/>
                  <a:ext cx="0" cy="29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9" name="Freeform 46"/>
            <p:cNvSpPr>
              <a:spLocks/>
            </p:cNvSpPr>
            <p:nvPr/>
          </p:nvSpPr>
          <p:spPr bwMode="auto">
            <a:xfrm>
              <a:off x="1782" y="1031"/>
              <a:ext cx="3216" cy="2159"/>
            </a:xfrm>
            <a:custGeom>
              <a:avLst/>
              <a:gdLst>
                <a:gd name="T0" fmla="*/ 3216 w 3216"/>
                <a:gd name="T1" fmla="*/ 0 h 2159"/>
                <a:gd name="T2" fmla="*/ 3045 w 3216"/>
                <a:gd name="T3" fmla="*/ 102 h 2159"/>
                <a:gd name="T4" fmla="*/ 2829 w 3216"/>
                <a:gd name="T5" fmla="*/ 262 h 2159"/>
                <a:gd name="T6" fmla="*/ 2610 w 3216"/>
                <a:gd name="T7" fmla="*/ 414 h 2159"/>
                <a:gd name="T8" fmla="*/ 2379 w 3216"/>
                <a:gd name="T9" fmla="*/ 610 h 2159"/>
                <a:gd name="T10" fmla="*/ 2169 w 3216"/>
                <a:gd name="T11" fmla="*/ 777 h 2159"/>
                <a:gd name="T12" fmla="*/ 1956 w 3216"/>
                <a:gd name="T13" fmla="*/ 983 h 2159"/>
                <a:gd name="T14" fmla="*/ 1793 w 3216"/>
                <a:gd name="T15" fmla="*/ 1148 h 2159"/>
                <a:gd name="T16" fmla="*/ 1587 w 3216"/>
                <a:gd name="T17" fmla="*/ 1374 h 2159"/>
                <a:gd name="T18" fmla="*/ 1413 w 3216"/>
                <a:gd name="T19" fmla="*/ 1539 h 2159"/>
                <a:gd name="T20" fmla="*/ 1299 w 3216"/>
                <a:gd name="T21" fmla="*/ 1633 h 2159"/>
                <a:gd name="T22" fmla="*/ 1164 w 3216"/>
                <a:gd name="T23" fmla="*/ 1745 h 2159"/>
                <a:gd name="T24" fmla="*/ 1008 w 3216"/>
                <a:gd name="T25" fmla="*/ 1859 h 2159"/>
                <a:gd name="T26" fmla="*/ 882 w 3216"/>
                <a:gd name="T27" fmla="*/ 1961 h 2159"/>
                <a:gd name="T28" fmla="*/ 732 w 3216"/>
                <a:gd name="T29" fmla="*/ 2050 h 2159"/>
                <a:gd name="T30" fmla="*/ 594 w 3216"/>
                <a:gd name="T31" fmla="*/ 2098 h 2159"/>
                <a:gd name="T32" fmla="*/ 426 w 3216"/>
                <a:gd name="T33" fmla="*/ 2136 h 2159"/>
                <a:gd name="T34" fmla="*/ 264 w 3216"/>
                <a:gd name="T35" fmla="*/ 2156 h 2159"/>
                <a:gd name="T36" fmla="*/ 147 w 3216"/>
                <a:gd name="T37" fmla="*/ 2156 h 2159"/>
                <a:gd name="T38" fmla="*/ 0 w 3216"/>
                <a:gd name="T39" fmla="*/ 2156 h 215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216"/>
                <a:gd name="T61" fmla="*/ 0 h 2159"/>
                <a:gd name="T62" fmla="*/ 3216 w 3216"/>
                <a:gd name="T63" fmla="*/ 2159 h 215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216" h="2159">
                  <a:moveTo>
                    <a:pt x="3216" y="0"/>
                  </a:moveTo>
                  <a:cubicBezTo>
                    <a:pt x="3186" y="18"/>
                    <a:pt x="3108" y="58"/>
                    <a:pt x="3045" y="102"/>
                  </a:cubicBezTo>
                  <a:cubicBezTo>
                    <a:pt x="2982" y="145"/>
                    <a:pt x="2901" y="211"/>
                    <a:pt x="2829" y="262"/>
                  </a:cubicBezTo>
                  <a:cubicBezTo>
                    <a:pt x="2757" y="312"/>
                    <a:pt x="2685" y="356"/>
                    <a:pt x="2610" y="414"/>
                  </a:cubicBezTo>
                  <a:cubicBezTo>
                    <a:pt x="2535" y="472"/>
                    <a:pt x="2451" y="549"/>
                    <a:pt x="2379" y="610"/>
                  </a:cubicBezTo>
                  <a:cubicBezTo>
                    <a:pt x="2307" y="671"/>
                    <a:pt x="2238" y="716"/>
                    <a:pt x="2169" y="777"/>
                  </a:cubicBezTo>
                  <a:cubicBezTo>
                    <a:pt x="2100" y="838"/>
                    <a:pt x="2019" y="921"/>
                    <a:pt x="1956" y="983"/>
                  </a:cubicBezTo>
                  <a:cubicBezTo>
                    <a:pt x="1893" y="1045"/>
                    <a:pt x="1854" y="1083"/>
                    <a:pt x="1793" y="1148"/>
                  </a:cubicBezTo>
                  <a:cubicBezTo>
                    <a:pt x="1732" y="1213"/>
                    <a:pt x="1650" y="1309"/>
                    <a:pt x="1587" y="1374"/>
                  </a:cubicBezTo>
                  <a:cubicBezTo>
                    <a:pt x="1524" y="1439"/>
                    <a:pt x="1461" y="1496"/>
                    <a:pt x="1413" y="1539"/>
                  </a:cubicBezTo>
                  <a:cubicBezTo>
                    <a:pt x="1365" y="1582"/>
                    <a:pt x="1341" y="1600"/>
                    <a:pt x="1299" y="1633"/>
                  </a:cubicBezTo>
                  <a:cubicBezTo>
                    <a:pt x="1257" y="1666"/>
                    <a:pt x="1212" y="1707"/>
                    <a:pt x="1164" y="1745"/>
                  </a:cubicBezTo>
                  <a:cubicBezTo>
                    <a:pt x="1116" y="1783"/>
                    <a:pt x="1056" y="1824"/>
                    <a:pt x="1008" y="1859"/>
                  </a:cubicBezTo>
                  <a:cubicBezTo>
                    <a:pt x="960" y="1895"/>
                    <a:pt x="927" y="1930"/>
                    <a:pt x="882" y="1961"/>
                  </a:cubicBezTo>
                  <a:cubicBezTo>
                    <a:pt x="837" y="1991"/>
                    <a:pt x="780" y="2027"/>
                    <a:pt x="732" y="2050"/>
                  </a:cubicBezTo>
                  <a:cubicBezTo>
                    <a:pt x="684" y="2073"/>
                    <a:pt x="645" y="2083"/>
                    <a:pt x="594" y="2098"/>
                  </a:cubicBezTo>
                  <a:cubicBezTo>
                    <a:pt x="543" y="2113"/>
                    <a:pt x="480" y="2126"/>
                    <a:pt x="426" y="2136"/>
                  </a:cubicBezTo>
                  <a:cubicBezTo>
                    <a:pt x="372" y="2146"/>
                    <a:pt x="309" y="2154"/>
                    <a:pt x="264" y="2156"/>
                  </a:cubicBezTo>
                  <a:cubicBezTo>
                    <a:pt x="219" y="2159"/>
                    <a:pt x="192" y="2156"/>
                    <a:pt x="147" y="2156"/>
                  </a:cubicBezTo>
                  <a:cubicBezTo>
                    <a:pt x="102" y="2156"/>
                    <a:pt x="24" y="2156"/>
                    <a:pt x="0" y="2156"/>
                  </a:cubicBezTo>
                </a:path>
              </a:pathLst>
            </a:custGeom>
            <a:noFill/>
            <a:ln w="3175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10" name="Freeform 47"/>
            <p:cNvSpPr>
              <a:spLocks/>
            </p:cNvSpPr>
            <p:nvPr/>
          </p:nvSpPr>
          <p:spPr bwMode="auto">
            <a:xfrm>
              <a:off x="1656" y="703"/>
              <a:ext cx="1098" cy="2251"/>
            </a:xfrm>
            <a:custGeom>
              <a:avLst/>
              <a:gdLst>
                <a:gd name="T0" fmla="*/ 1098 w 1098"/>
                <a:gd name="T1" fmla="*/ 0 h 2251"/>
                <a:gd name="T2" fmla="*/ 993 w 1098"/>
                <a:gd name="T3" fmla="*/ 125 h 2251"/>
                <a:gd name="T4" fmla="*/ 900 w 1098"/>
                <a:gd name="T5" fmla="*/ 247 h 2251"/>
                <a:gd name="T6" fmla="*/ 828 w 1098"/>
                <a:gd name="T7" fmla="*/ 358 h 2251"/>
                <a:gd name="T8" fmla="*/ 711 w 1098"/>
                <a:gd name="T9" fmla="*/ 556 h 2251"/>
                <a:gd name="T10" fmla="*/ 615 w 1098"/>
                <a:gd name="T11" fmla="*/ 739 h 2251"/>
                <a:gd name="T12" fmla="*/ 549 w 1098"/>
                <a:gd name="T13" fmla="*/ 892 h 2251"/>
                <a:gd name="T14" fmla="*/ 453 w 1098"/>
                <a:gd name="T15" fmla="*/ 1153 h 2251"/>
                <a:gd name="T16" fmla="*/ 387 w 1098"/>
                <a:gd name="T17" fmla="*/ 1375 h 2251"/>
                <a:gd name="T18" fmla="*/ 345 w 1098"/>
                <a:gd name="T19" fmla="*/ 1540 h 2251"/>
                <a:gd name="T20" fmla="*/ 288 w 1098"/>
                <a:gd name="T21" fmla="*/ 1763 h 2251"/>
                <a:gd name="T22" fmla="*/ 234 w 1098"/>
                <a:gd name="T23" fmla="*/ 1982 h 2251"/>
                <a:gd name="T24" fmla="*/ 201 w 1098"/>
                <a:gd name="T25" fmla="*/ 2099 h 2251"/>
                <a:gd name="T26" fmla="*/ 135 w 1098"/>
                <a:gd name="T27" fmla="*/ 2172 h 2251"/>
                <a:gd name="T28" fmla="*/ 81 w 1098"/>
                <a:gd name="T29" fmla="*/ 2213 h 2251"/>
                <a:gd name="T30" fmla="*/ 0 w 1098"/>
                <a:gd name="T31" fmla="*/ 2251 h 225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98"/>
                <a:gd name="T49" fmla="*/ 0 h 2251"/>
                <a:gd name="T50" fmla="*/ 1098 w 1098"/>
                <a:gd name="T51" fmla="*/ 2251 h 225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98" h="2251">
                  <a:moveTo>
                    <a:pt x="1098" y="0"/>
                  </a:moveTo>
                  <a:cubicBezTo>
                    <a:pt x="1080" y="21"/>
                    <a:pt x="1026" y="84"/>
                    <a:pt x="993" y="125"/>
                  </a:cubicBezTo>
                  <a:cubicBezTo>
                    <a:pt x="960" y="165"/>
                    <a:pt x="927" y="208"/>
                    <a:pt x="900" y="247"/>
                  </a:cubicBezTo>
                  <a:cubicBezTo>
                    <a:pt x="873" y="285"/>
                    <a:pt x="858" y="307"/>
                    <a:pt x="828" y="358"/>
                  </a:cubicBezTo>
                  <a:cubicBezTo>
                    <a:pt x="798" y="409"/>
                    <a:pt x="747" y="493"/>
                    <a:pt x="711" y="556"/>
                  </a:cubicBezTo>
                  <a:cubicBezTo>
                    <a:pt x="675" y="620"/>
                    <a:pt x="642" y="683"/>
                    <a:pt x="615" y="739"/>
                  </a:cubicBezTo>
                  <a:cubicBezTo>
                    <a:pt x="588" y="795"/>
                    <a:pt x="576" y="823"/>
                    <a:pt x="549" y="892"/>
                  </a:cubicBezTo>
                  <a:cubicBezTo>
                    <a:pt x="522" y="960"/>
                    <a:pt x="480" y="1075"/>
                    <a:pt x="453" y="1153"/>
                  </a:cubicBezTo>
                  <a:cubicBezTo>
                    <a:pt x="426" y="1232"/>
                    <a:pt x="405" y="1311"/>
                    <a:pt x="387" y="1375"/>
                  </a:cubicBezTo>
                  <a:cubicBezTo>
                    <a:pt x="369" y="1438"/>
                    <a:pt x="360" y="1476"/>
                    <a:pt x="345" y="1540"/>
                  </a:cubicBezTo>
                  <a:cubicBezTo>
                    <a:pt x="330" y="1603"/>
                    <a:pt x="306" y="1690"/>
                    <a:pt x="288" y="1763"/>
                  </a:cubicBezTo>
                  <a:cubicBezTo>
                    <a:pt x="270" y="1837"/>
                    <a:pt x="249" y="1926"/>
                    <a:pt x="234" y="1982"/>
                  </a:cubicBezTo>
                  <a:cubicBezTo>
                    <a:pt x="219" y="2038"/>
                    <a:pt x="216" y="2068"/>
                    <a:pt x="201" y="2099"/>
                  </a:cubicBezTo>
                  <a:cubicBezTo>
                    <a:pt x="186" y="2129"/>
                    <a:pt x="156" y="2152"/>
                    <a:pt x="135" y="2172"/>
                  </a:cubicBezTo>
                  <a:cubicBezTo>
                    <a:pt x="114" y="2193"/>
                    <a:pt x="102" y="2200"/>
                    <a:pt x="81" y="2213"/>
                  </a:cubicBezTo>
                  <a:cubicBezTo>
                    <a:pt x="60" y="2226"/>
                    <a:pt x="30" y="2238"/>
                    <a:pt x="0" y="2251"/>
                  </a:cubicBezTo>
                </a:path>
              </a:pathLst>
            </a:custGeom>
            <a:noFill/>
            <a:ln w="317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  <p:grpSp>
          <p:nvGrpSpPr>
            <p:cNvPr id="11" name="Group 48"/>
            <p:cNvGrpSpPr>
              <a:grpSpLocks/>
            </p:cNvGrpSpPr>
            <p:nvPr/>
          </p:nvGrpSpPr>
          <p:grpSpPr bwMode="auto">
            <a:xfrm>
              <a:off x="1488" y="701"/>
              <a:ext cx="3504" cy="2977"/>
              <a:chOff x="1728" y="605"/>
              <a:chExt cx="3504" cy="2977"/>
            </a:xfrm>
          </p:grpSpPr>
          <p:grpSp>
            <p:nvGrpSpPr>
              <p:cNvPr id="47" name="Group 49"/>
              <p:cNvGrpSpPr>
                <a:grpSpLocks/>
              </p:cNvGrpSpPr>
              <p:nvPr/>
            </p:nvGrpSpPr>
            <p:grpSpPr bwMode="auto">
              <a:xfrm>
                <a:off x="1728" y="605"/>
                <a:ext cx="3504" cy="2974"/>
                <a:chOff x="1728" y="605"/>
                <a:chExt cx="3504" cy="2974"/>
              </a:xfrm>
            </p:grpSpPr>
            <p:sp>
              <p:nvSpPr>
                <p:cNvPr id="71" name="Line 50"/>
                <p:cNvSpPr>
                  <a:spLocks noChangeShapeType="1"/>
                </p:cNvSpPr>
                <p:nvPr/>
              </p:nvSpPr>
              <p:spPr bwMode="auto">
                <a:xfrm>
                  <a:off x="1728" y="605"/>
                  <a:ext cx="350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" name="Line 51"/>
                <p:cNvSpPr>
                  <a:spLocks noChangeShapeType="1"/>
                </p:cNvSpPr>
                <p:nvPr/>
              </p:nvSpPr>
              <p:spPr bwMode="auto">
                <a:xfrm>
                  <a:off x="1728" y="833"/>
                  <a:ext cx="350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" name="Line 52"/>
                <p:cNvSpPr>
                  <a:spLocks noChangeShapeType="1"/>
                </p:cNvSpPr>
                <p:nvPr/>
              </p:nvSpPr>
              <p:spPr bwMode="auto">
                <a:xfrm>
                  <a:off x="1728" y="1062"/>
                  <a:ext cx="350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" name="Line 53"/>
                <p:cNvSpPr>
                  <a:spLocks noChangeShapeType="1"/>
                </p:cNvSpPr>
                <p:nvPr/>
              </p:nvSpPr>
              <p:spPr bwMode="auto">
                <a:xfrm>
                  <a:off x="1728" y="1291"/>
                  <a:ext cx="350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" name="Line 54"/>
                <p:cNvSpPr>
                  <a:spLocks noChangeShapeType="1"/>
                </p:cNvSpPr>
                <p:nvPr/>
              </p:nvSpPr>
              <p:spPr bwMode="auto">
                <a:xfrm>
                  <a:off x="1728" y="1520"/>
                  <a:ext cx="350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" name="Line 55"/>
                <p:cNvSpPr>
                  <a:spLocks noChangeShapeType="1"/>
                </p:cNvSpPr>
                <p:nvPr/>
              </p:nvSpPr>
              <p:spPr bwMode="auto">
                <a:xfrm>
                  <a:off x="1728" y="1748"/>
                  <a:ext cx="350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" name="Line 56"/>
                <p:cNvSpPr>
                  <a:spLocks noChangeShapeType="1"/>
                </p:cNvSpPr>
                <p:nvPr/>
              </p:nvSpPr>
              <p:spPr bwMode="auto">
                <a:xfrm>
                  <a:off x="1728" y="1977"/>
                  <a:ext cx="350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" name="Line 57"/>
                <p:cNvSpPr>
                  <a:spLocks noChangeShapeType="1"/>
                </p:cNvSpPr>
                <p:nvPr/>
              </p:nvSpPr>
              <p:spPr bwMode="auto">
                <a:xfrm>
                  <a:off x="1728" y="2206"/>
                  <a:ext cx="350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" name="Line 58"/>
                <p:cNvSpPr>
                  <a:spLocks noChangeShapeType="1"/>
                </p:cNvSpPr>
                <p:nvPr/>
              </p:nvSpPr>
              <p:spPr bwMode="auto">
                <a:xfrm>
                  <a:off x="1728" y="2435"/>
                  <a:ext cx="350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" name="Line 59"/>
                <p:cNvSpPr>
                  <a:spLocks noChangeShapeType="1"/>
                </p:cNvSpPr>
                <p:nvPr/>
              </p:nvSpPr>
              <p:spPr bwMode="auto">
                <a:xfrm>
                  <a:off x="1728" y="2663"/>
                  <a:ext cx="350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" name="Line 60"/>
                <p:cNvSpPr>
                  <a:spLocks noChangeShapeType="1"/>
                </p:cNvSpPr>
                <p:nvPr/>
              </p:nvSpPr>
              <p:spPr bwMode="auto">
                <a:xfrm>
                  <a:off x="1728" y="2892"/>
                  <a:ext cx="350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" name="Line 61"/>
                <p:cNvSpPr>
                  <a:spLocks noChangeShapeType="1"/>
                </p:cNvSpPr>
                <p:nvPr/>
              </p:nvSpPr>
              <p:spPr bwMode="auto">
                <a:xfrm>
                  <a:off x="1728" y="3121"/>
                  <a:ext cx="350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" name="Line 62"/>
                <p:cNvSpPr>
                  <a:spLocks noChangeShapeType="1"/>
                </p:cNvSpPr>
                <p:nvPr/>
              </p:nvSpPr>
              <p:spPr bwMode="auto">
                <a:xfrm>
                  <a:off x="1728" y="3350"/>
                  <a:ext cx="350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" name="Line 63"/>
                <p:cNvSpPr>
                  <a:spLocks noChangeShapeType="1"/>
                </p:cNvSpPr>
                <p:nvPr/>
              </p:nvSpPr>
              <p:spPr bwMode="auto">
                <a:xfrm>
                  <a:off x="1728" y="3579"/>
                  <a:ext cx="350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8" name="Group 64"/>
              <p:cNvGrpSpPr>
                <a:grpSpLocks/>
              </p:cNvGrpSpPr>
              <p:nvPr/>
            </p:nvGrpSpPr>
            <p:grpSpPr bwMode="auto">
              <a:xfrm>
                <a:off x="1728" y="606"/>
                <a:ext cx="3504" cy="2976"/>
                <a:chOff x="1728" y="624"/>
                <a:chExt cx="3504" cy="2976"/>
              </a:xfrm>
            </p:grpSpPr>
            <p:sp>
              <p:nvSpPr>
                <p:cNvPr id="49" name="Line 65"/>
                <p:cNvSpPr>
                  <a:spLocks noChangeShapeType="1"/>
                </p:cNvSpPr>
                <p:nvPr/>
              </p:nvSpPr>
              <p:spPr bwMode="auto">
                <a:xfrm>
                  <a:off x="5232" y="624"/>
                  <a:ext cx="0" cy="29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" name="Line 66"/>
                <p:cNvSpPr>
                  <a:spLocks noChangeShapeType="1"/>
                </p:cNvSpPr>
                <p:nvPr/>
              </p:nvSpPr>
              <p:spPr bwMode="auto">
                <a:xfrm>
                  <a:off x="5065" y="624"/>
                  <a:ext cx="0" cy="29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" name="Line 67"/>
                <p:cNvSpPr>
                  <a:spLocks noChangeShapeType="1"/>
                </p:cNvSpPr>
                <p:nvPr/>
              </p:nvSpPr>
              <p:spPr bwMode="auto">
                <a:xfrm>
                  <a:off x="4898" y="624"/>
                  <a:ext cx="0" cy="29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" name="Line 68"/>
                <p:cNvSpPr>
                  <a:spLocks noChangeShapeType="1"/>
                </p:cNvSpPr>
                <p:nvPr/>
              </p:nvSpPr>
              <p:spPr bwMode="auto">
                <a:xfrm>
                  <a:off x="4731" y="624"/>
                  <a:ext cx="0" cy="29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" name="Line 69"/>
                <p:cNvSpPr>
                  <a:spLocks noChangeShapeType="1"/>
                </p:cNvSpPr>
                <p:nvPr/>
              </p:nvSpPr>
              <p:spPr bwMode="auto">
                <a:xfrm>
                  <a:off x="4564" y="624"/>
                  <a:ext cx="0" cy="29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" name="Line 70"/>
                <p:cNvSpPr>
                  <a:spLocks noChangeShapeType="1"/>
                </p:cNvSpPr>
                <p:nvPr/>
              </p:nvSpPr>
              <p:spPr bwMode="auto">
                <a:xfrm>
                  <a:off x="4397" y="624"/>
                  <a:ext cx="0" cy="29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" name="Line 71"/>
                <p:cNvSpPr>
                  <a:spLocks noChangeShapeType="1"/>
                </p:cNvSpPr>
                <p:nvPr/>
              </p:nvSpPr>
              <p:spPr bwMode="auto">
                <a:xfrm>
                  <a:off x="4230" y="624"/>
                  <a:ext cx="0" cy="29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" name="Line 72"/>
                <p:cNvSpPr>
                  <a:spLocks noChangeShapeType="1"/>
                </p:cNvSpPr>
                <p:nvPr/>
              </p:nvSpPr>
              <p:spPr bwMode="auto">
                <a:xfrm>
                  <a:off x="4064" y="624"/>
                  <a:ext cx="0" cy="29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" name="Line 73"/>
                <p:cNvSpPr>
                  <a:spLocks noChangeShapeType="1"/>
                </p:cNvSpPr>
                <p:nvPr/>
              </p:nvSpPr>
              <p:spPr bwMode="auto">
                <a:xfrm>
                  <a:off x="3897" y="624"/>
                  <a:ext cx="0" cy="29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" name="Line 74"/>
                <p:cNvSpPr>
                  <a:spLocks noChangeShapeType="1"/>
                </p:cNvSpPr>
                <p:nvPr/>
              </p:nvSpPr>
              <p:spPr bwMode="auto">
                <a:xfrm>
                  <a:off x="3730" y="624"/>
                  <a:ext cx="0" cy="29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" name="Line 75"/>
                <p:cNvSpPr>
                  <a:spLocks noChangeShapeType="1"/>
                </p:cNvSpPr>
                <p:nvPr/>
              </p:nvSpPr>
              <p:spPr bwMode="auto">
                <a:xfrm>
                  <a:off x="3563" y="624"/>
                  <a:ext cx="0" cy="29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" name="Line 76"/>
                <p:cNvSpPr>
                  <a:spLocks noChangeShapeType="1"/>
                </p:cNvSpPr>
                <p:nvPr/>
              </p:nvSpPr>
              <p:spPr bwMode="auto">
                <a:xfrm>
                  <a:off x="3396" y="624"/>
                  <a:ext cx="0" cy="29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" name="Line 77"/>
                <p:cNvSpPr>
                  <a:spLocks noChangeShapeType="1"/>
                </p:cNvSpPr>
                <p:nvPr/>
              </p:nvSpPr>
              <p:spPr bwMode="auto">
                <a:xfrm>
                  <a:off x="3229" y="624"/>
                  <a:ext cx="0" cy="29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" name="Line 78"/>
                <p:cNvSpPr>
                  <a:spLocks noChangeShapeType="1"/>
                </p:cNvSpPr>
                <p:nvPr/>
              </p:nvSpPr>
              <p:spPr bwMode="auto">
                <a:xfrm>
                  <a:off x="3062" y="624"/>
                  <a:ext cx="0" cy="29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" name="Line 79"/>
                <p:cNvSpPr>
                  <a:spLocks noChangeShapeType="1"/>
                </p:cNvSpPr>
                <p:nvPr/>
              </p:nvSpPr>
              <p:spPr bwMode="auto">
                <a:xfrm>
                  <a:off x="2896" y="624"/>
                  <a:ext cx="0" cy="29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" name="Line 80"/>
                <p:cNvSpPr>
                  <a:spLocks noChangeShapeType="1"/>
                </p:cNvSpPr>
                <p:nvPr/>
              </p:nvSpPr>
              <p:spPr bwMode="auto">
                <a:xfrm>
                  <a:off x="2729" y="624"/>
                  <a:ext cx="0" cy="29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" name="Line 81"/>
                <p:cNvSpPr>
                  <a:spLocks noChangeShapeType="1"/>
                </p:cNvSpPr>
                <p:nvPr/>
              </p:nvSpPr>
              <p:spPr bwMode="auto">
                <a:xfrm>
                  <a:off x="2562" y="624"/>
                  <a:ext cx="0" cy="29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" name="Line 82"/>
                <p:cNvSpPr>
                  <a:spLocks noChangeShapeType="1"/>
                </p:cNvSpPr>
                <p:nvPr/>
              </p:nvSpPr>
              <p:spPr bwMode="auto">
                <a:xfrm>
                  <a:off x="2395" y="624"/>
                  <a:ext cx="0" cy="29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" name="Line 83"/>
                <p:cNvSpPr>
                  <a:spLocks noChangeShapeType="1"/>
                </p:cNvSpPr>
                <p:nvPr/>
              </p:nvSpPr>
              <p:spPr bwMode="auto">
                <a:xfrm>
                  <a:off x="2228" y="624"/>
                  <a:ext cx="0" cy="29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" name="Line 84"/>
                <p:cNvSpPr>
                  <a:spLocks noChangeShapeType="1"/>
                </p:cNvSpPr>
                <p:nvPr/>
              </p:nvSpPr>
              <p:spPr bwMode="auto">
                <a:xfrm>
                  <a:off x="2061" y="624"/>
                  <a:ext cx="0" cy="29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" name="Line 85"/>
                <p:cNvSpPr>
                  <a:spLocks noChangeShapeType="1"/>
                </p:cNvSpPr>
                <p:nvPr/>
              </p:nvSpPr>
              <p:spPr bwMode="auto">
                <a:xfrm>
                  <a:off x="1894" y="624"/>
                  <a:ext cx="0" cy="29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" name="Line 86"/>
                <p:cNvSpPr>
                  <a:spLocks noChangeShapeType="1"/>
                </p:cNvSpPr>
                <p:nvPr/>
              </p:nvSpPr>
              <p:spPr bwMode="auto">
                <a:xfrm>
                  <a:off x="1728" y="624"/>
                  <a:ext cx="0" cy="29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2" name="Freeform 87"/>
            <p:cNvSpPr>
              <a:spLocks/>
            </p:cNvSpPr>
            <p:nvPr/>
          </p:nvSpPr>
          <p:spPr bwMode="auto">
            <a:xfrm>
              <a:off x="1782" y="1159"/>
              <a:ext cx="471" cy="1563"/>
            </a:xfrm>
            <a:custGeom>
              <a:avLst/>
              <a:gdLst>
                <a:gd name="T0" fmla="*/ 471 w 471"/>
                <a:gd name="T1" fmla="*/ 0 h 1563"/>
                <a:gd name="T2" fmla="*/ 410 w 471"/>
                <a:gd name="T3" fmla="*/ 144 h 1563"/>
                <a:gd name="T4" fmla="*/ 338 w 471"/>
                <a:gd name="T5" fmla="*/ 310 h 1563"/>
                <a:gd name="T6" fmla="*/ 273 w 471"/>
                <a:gd name="T7" fmla="*/ 488 h 1563"/>
                <a:gd name="T8" fmla="*/ 226 w 471"/>
                <a:gd name="T9" fmla="*/ 648 h 1563"/>
                <a:gd name="T10" fmla="*/ 184 w 471"/>
                <a:gd name="T11" fmla="*/ 791 h 1563"/>
                <a:gd name="T12" fmla="*/ 142 w 471"/>
                <a:gd name="T13" fmla="*/ 933 h 1563"/>
                <a:gd name="T14" fmla="*/ 113 w 471"/>
                <a:gd name="T15" fmla="*/ 1064 h 1563"/>
                <a:gd name="T16" fmla="*/ 89 w 471"/>
                <a:gd name="T17" fmla="*/ 1183 h 1563"/>
                <a:gd name="T18" fmla="*/ 53 w 471"/>
                <a:gd name="T19" fmla="*/ 1319 h 1563"/>
                <a:gd name="T20" fmla="*/ 36 w 471"/>
                <a:gd name="T21" fmla="*/ 1438 h 1563"/>
                <a:gd name="T22" fmla="*/ 18 w 471"/>
                <a:gd name="T23" fmla="*/ 1521 h 1563"/>
                <a:gd name="T24" fmla="*/ 0 w 471"/>
                <a:gd name="T25" fmla="*/ 1563 h 15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71"/>
                <a:gd name="T40" fmla="*/ 0 h 1563"/>
                <a:gd name="T41" fmla="*/ 471 w 471"/>
                <a:gd name="T42" fmla="*/ 1563 h 156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71" h="1563">
                  <a:moveTo>
                    <a:pt x="471" y="0"/>
                  </a:moveTo>
                  <a:cubicBezTo>
                    <a:pt x="451" y="46"/>
                    <a:pt x="432" y="92"/>
                    <a:pt x="410" y="144"/>
                  </a:cubicBezTo>
                  <a:cubicBezTo>
                    <a:pt x="388" y="196"/>
                    <a:pt x="361" y="253"/>
                    <a:pt x="338" y="310"/>
                  </a:cubicBezTo>
                  <a:cubicBezTo>
                    <a:pt x="315" y="367"/>
                    <a:pt x="292" y="432"/>
                    <a:pt x="273" y="488"/>
                  </a:cubicBezTo>
                  <a:cubicBezTo>
                    <a:pt x="254" y="544"/>
                    <a:pt x="241" y="598"/>
                    <a:pt x="226" y="648"/>
                  </a:cubicBezTo>
                  <a:cubicBezTo>
                    <a:pt x="211" y="698"/>
                    <a:pt x="198" y="744"/>
                    <a:pt x="184" y="791"/>
                  </a:cubicBezTo>
                  <a:cubicBezTo>
                    <a:pt x="170" y="838"/>
                    <a:pt x="154" y="888"/>
                    <a:pt x="142" y="933"/>
                  </a:cubicBezTo>
                  <a:cubicBezTo>
                    <a:pt x="130" y="978"/>
                    <a:pt x="122" y="1022"/>
                    <a:pt x="113" y="1064"/>
                  </a:cubicBezTo>
                  <a:cubicBezTo>
                    <a:pt x="104" y="1106"/>
                    <a:pt x="99" y="1141"/>
                    <a:pt x="89" y="1183"/>
                  </a:cubicBezTo>
                  <a:cubicBezTo>
                    <a:pt x="79" y="1225"/>
                    <a:pt x="62" y="1277"/>
                    <a:pt x="53" y="1319"/>
                  </a:cubicBezTo>
                  <a:cubicBezTo>
                    <a:pt x="44" y="1361"/>
                    <a:pt x="42" y="1404"/>
                    <a:pt x="36" y="1438"/>
                  </a:cubicBezTo>
                  <a:cubicBezTo>
                    <a:pt x="30" y="1472"/>
                    <a:pt x="24" y="1500"/>
                    <a:pt x="18" y="1521"/>
                  </a:cubicBezTo>
                  <a:cubicBezTo>
                    <a:pt x="12" y="1542"/>
                    <a:pt x="5" y="1552"/>
                    <a:pt x="0" y="1563"/>
                  </a:cubicBezTo>
                </a:path>
              </a:pathLst>
            </a:cu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AutoShape 88"/>
            <p:cNvSpPr>
              <a:spLocks noChangeArrowheads="1"/>
            </p:cNvSpPr>
            <p:nvPr/>
          </p:nvSpPr>
          <p:spPr bwMode="auto">
            <a:xfrm>
              <a:off x="2688" y="816"/>
              <a:ext cx="288" cy="206"/>
            </a:xfrm>
            <a:prstGeom prst="roundRect">
              <a:avLst>
                <a:gd name="adj" fmla="val 16667"/>
              </a:avLst>
            </a:prstGeom>
            <a:solidFill>
              <a:srgbClr val="CC9900"/>
            </a:solidFill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eaLnBrk="0" hangingPunct="0"/>
              <a:r>
                <a:rPr lang="en-US" sz="1600">
                  <a:ea typeface="MS PGothic" charset="0"/>
                  <a:cs typeface="MS PGothic" charset="0"/>
                </a:rPr>
                <a:t>~9</a:t>
              </a:r>
            </a:p>
          </p:txBody>
        </p:sp>
        <p:sp>
          <p:nvSpPr>
            <p:cNvPr id="14" name="AutoShape 89"/>
            <p:cNvSpPr>
              <a:spLocks noChangeArrowheads="1"/>
            </p:cNvSpPr>
            <p:nvPr/>
          </p:nvSpPr>
          <p:spPr bwMode="auto">
            <a:xfrm>
              <a:off x="3600" y="912"/>
              <a:ext cx="288" cy="206"/>
            </a:xfrm>
            <a:prstGeom prst="roundRect">
              <a:avLst>
                <a:gd name="adj" fmla="val 16667"/>
              </a:avLst>
            </a:prstGeom>
            <a:solidFill>
              <a:srgbClr val="CC9900"/>
            </a:solidFill>
            <a:ln w="28575">
              <a:solidFill>
                <a:srgbClr val="80000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eaLnBrk="0" hangingPunct="0"/>
              <a:r>
                <a:rPr lang="en-US" sz="1600">
                  <a:ea typeface="MS PGothic" charset="0"/>
                  <a:cs typeface="MS PGothic" charset="0"/>
                </a:rPr>
                <a:t>~5</a:t>
              </a:r>
            </a:p>
          </p:txBody>
        </p:sp>
        <p:sp>
          <p:nvSpPr>
            <p:cNvPr id="15" name="AutoShape 90"/>
            <p:cNvSpPr>
              <a:spLocks noChangeArrowheads="1"/>
            </p:cNvSpPr>
            <p:nvPr/>
          </p:nvSpPr>
          <p:spPr bwMode="auto">
            <a:xfrm>
              <a:off x="4209" y="1156"/>
              <a:ext cx="288" cy="206"/>
            </a:xfrm>
            <a:prstGeom prst="roundRect">
              <a:avLst>
                <a:gd name="adj" fmla="val 16667"/>
              </a:avLst>
            </a:prstGeom>
            <a:solidFill>
              <a:srgbClr val="CC9900"/>
            </a:solidFill>
            <a:ln w="28575">
              <a:solidFill>
                <a:srgbClr val="FF660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eaLnBrk="0" hangingPunct="0"/>
              <a:r>
                <a:rPr lang="en-US" sz="1600">
                  <a:ea typeface="MS PGothic" charset="0"/>
                  <a:cs typeface="MS PGothic" charset="0"/>
                </a:rPr>
                <a:t>~2.5</a:t>
              </a:r>
            </a:p>
          </p:txBody>
        </p:sp>
        <p:sp>
          <p:nvSpPr>
            <p:cNvPr id="16" name="AutoShape 91"/>
            <p:cNvSpPr>
              <a:spLocks noChangeArrowheads="1"/>
            </p:cNvSpPr>
            <p:nvPr/>
          </p:nvSpPr>
          <p:spPr bwMode="auto">
            <a:xfrm>
              <a:off x="4656" y="1728"/>
              <a:ext cx="288" cy="206"/>
            </a:xfrm>
            <a:prstGeom prst="roundRect">
              <a:avLst>
                <a:gd name="adj" fmla="val 16667"/>
              </a:avLst>
            </a:prstGeom>
            <a:solidFill>
              <a:srgbClr val="CC9900"/>
            </a:solidFill>
            <a:ln w="28575">
              <a:solidFill>
                <a:srgbClr val="00800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eaLnBrk="0" hangingPunct="0"/>
              <a:r>
                <a:rPr lang="en-US" sz="1600">
                  <a:ea typeface="MS PGothic" charset="0"/>
                  <a:cs typeface="MS PGothic" charset="0"/>
                </a:rPr>
                <a:t>~1.7</a:t>
              </a:r>
            </a:p>
          </p:txBody>
        </p:sp>
        <p:sp>
          <p:nvSpPr>
            <p:cNvPr id="17" name="AutoShape 92"/>
            <p:cNvSpPr>
              <a:spLocks noChangeArrowheads="1"/>
            </p:cNvSpPr>
            <p:nvPr/>
          </p:nvSpPr>
          <p:spPr bwMode="auto">
            <a:xfrm>
              <a:off x="1584" y="624"/>
              <a:ext cx="912" cy="384"/>
            </a:xfrm>
            <a:prstGeom prst="roundRect">
              <a:avLst>
                <a:gd name="adj" fmla="val 16667"/>
              </a:avLst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 algn="ctr" eaLnBrk="0" hangingPunct="0"/>
              <a:r>
                <a:rPr lang="en-US" sz="1600">
                  <a:solidFill>
                    <a:schemeClr val="bg1"/>
                  </a:solidFill>
                  <a:ea typeface="MS PGothic" charset="0"/>
                  <a:cs typeface="MS PGothic" charset="0"/>
                </a:rPr>
                <a:t>Typical InSb</a:t>
              </a:r>
            </a:p>
            <a:p>
              <a:pPr algn="ctr" eaLnBrk="0" hangingPunct="0"/>
              <a:r>
                <a:rPr lang="en-US" sz="1600">
                  <a:solidFill>
                    <a:schemeClr val="bg1"/>
                  </a:solidFill>
                  <a:ea typeface="MS PGothic" charset="0"/>
                  <a:cs typeface="MS PGothic" charset="0"/>
                </a:rPr>
                <a:t>Dark Current</a:t>
              </a:r>
            </a:p>
          </p:txBody>
        </p:sp>
        <p:sp>
          <p:nvSpPr>
            <p:cNvPr id="18" name="Text Box 93"/>
            <p:cNvSpPr txBox="1">
              <a:spLocks noChangeArrowheads="1"/>
            </p:cNvSpPr>
            <p:nvPr/>
          </p:nvSpPr>
          <p:spPr bwMode="auto">
            <a:xfrm>
              <a:off x="1200" y="576"/>
              <a:ext cx="30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/>
                <a:t>10</a:t>
              </a:r>
              <a:r>
                <a:rPr lang="en-US" sz="1600" b="1" baseline="30000"/>
                <a:t>8</a:t>
              </a:r>
            </a:p>
          </p:txBody>
        </p:sp>
        <p:sp>
          <p:nvSpPr>
            <p:cNvPr id="19" name="Text Box 94"/>
            <p:cNvSpPr txBox="1">
              <a:spLocks noChangeArrowheads="1"/>
            </p:cNvSpPr>
            <p:nvPr/>
          </p:nvSpPr>
          <p:spPr bwMode="auto">
            <a:xfrm>
              <a:off x="1200" y="805"/>
              <a:ext cx="30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/>
                <a:t>10</a:t>
              </a:r>
              <a:r>
                <a:rPr lang="en-US" sz="1600" b="1" baseline="30000"/>
                <a:t>7</a:t>
              </a:r>
            </a:p>
          </p:txBody>
        </p:sp>
        <p:sp>
          <p:nvSpPr>
            <p:cNvPr id="20" name="Text Box 95"/>
            <p:cNvSpPr txBox="1">
              <a:spLocks noChangeArrowheads="1"/>
            </p:cNvSpPr>
            <p:nvPr/>
          </p:nvSpPr>
          <p:spPr bwMode="auto">
            <a:xfrm>
              <a:off x="1200" y="1035"/>
              <a:ext cx="30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/>
                <a:t>10</a:t>
              </a:r>
              <a:r>
                <a:rPr lang="en-US" sz="1600" b="1" baseline="30000"/>
                <a:t>6</a:t>
              </a:r>
            </a:p>
          </p:txBody>
        </p:sp>
        <p:sp>
          <p:nvSpPr>
            <p:cNvPr id="21" name="Text Box 96"/>
            <p:cNvSpPr txBox="1">
              <a:spLocks noChangeArrowheads="1"/>
            </p:cNvSpPr>
            <p:nvPr/>
          </p:nvSpPr>
          <p:spPr bwMode="auto">
            <a:xfrm>
              <a:off x="1200" y="1264"/>
              <a:ext cx="30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/>
                <a:t>10</a:t>
              </a:r>
              <a:r>
                <a:rPr lang="en-US" sz="1600" b="1" baseline="30000"/>
                <a:t>5</a:t>
              </a:r>
            </a:p>
          </p:txBody>
        </p:sp>
        <p:sp>
          <p:nvSpPr>
            <p:cNvPr id="22" name="Text Box 97"/>
            <p:cNvSpPr txBox="1">
              <a:spLocks noChangeArrowheads="1"/>
            </p:cNvSpPr>
            <p:nvPr/>
          </p:nvSpPr>
          <p:spPr bwMode="auto">
            <a:xfrm>
              <a:off x="1200" y="1494"/>
              <a:ext cx="30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/>
                <a:t>10</a:t>
              </a:r>
              <a:r>
                <a:rPr lang="en-US" sz="1600" b="1" baseline="30000"/>
                <a:t>4</a:t>
              </a:r>
            </a:p>
          </p:txBody>
        </p:sp>
        <p:sp>
          <p:nvSpPr>
            <p:cNvPr id="23" name="Text Box 98"/>
            <p:cNvSpPr txBox="1">
              <a:spLocks noChangeArrowheads="1"/>
            </p:cNvSpPr>
            <p:nvPr/>
          </p:nvSpPr>
          <p:spPr bwMode="auto">
            <a:xfrm>
              <a:off x="1200" y="1723"/>
              <a:ext cx="30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/>
                <a:t>10</a:t>
              </a:r>
              <a:r>
                <a:rPr lang="en-US" sz="1600" b="1" baseline="30000"/>
                <a:t>3</a:t>
              </a:r>
            </a:p>
          </p:txBody>
        </p:sp>
        <p:sp>
          <p:nvSpPr>
            <p:cNvPr id="24" name="Text Box 99"/>
            <p:cNvSpPr txBox="1">
              <a:spLocks noChangeArrowheads="1"/>
            </p:cNvSpPr>
            <p:nvPr/>
          </p:nvSpPr>
          <p:spPr bwMode="auto">
            <a:xfrm>
              <a:off x="1200" y="1953"/>
              <a:ext cx="30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/>
                <a:t>10</a:t>
              </a:r>
              <a:r>
                <a:rPr lang="en-US" sz="1600" b="1" baseline="30000"/>
                <a:t>2</a:t>
              </a:r>
            </a:p>
          </p:txBody>
        </p:sp>
        <p:sp>
          <p:nvSpPr>
            <p:cNvPr id="25" name="Text Box 100"/>
            <p:cNvSpPr txBox="1">
              <a:spLocks noChangeArrowheads="1"/>
            </p:cNvSpPr>
            <p:nvPr/>
          </p:nvSpPr>
          <p:spPr bwMode="auto">
            <a:xfrm>
              <a:off x="1196" y="2182"/>
              <a:ext cx="25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/>
                <a:t>10</a:t>
              </a:r>
              <a:endParaRPr lang="en-US" sz="1600" b="1" baseline="30000"/>
            </a:p>
          </p:txBody>
        </p:sp>
        <p:sp>
          <p:nvSpPr>
            <p:cNvPr id="26" name="Text Box 101"/>
            <p:cNvSpPr txBox="1">
              <a:spLocks noChangeArrowheads="1"/>
            </p:cNvSpPr>
            <p:nvPr/>
          </p:nvSpPr>
          <p:spPr bwMode="auto">
            <a:xfrm>
              <a:off x="1259" y="2412"/>
              <a:ext cx="1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/>
                <a:t>1</a:t>
              </a:r>
              <a:endParaRPr lang="en-US" sz="1600" b="1" baseline="30000"/>
            </a:p>
          </p:txBody>
        </p:sp>
        <p:sp>
          <p:nvSpPr>
            <p:cNvPr id="27" name="Text Box 102"/>
            <p:cNvSpPr txBox="1">
              <a:spLocks noChangeArrowheads="1"/>
            </p:cNvSpPr>
            <p:nvPr/>
          </p:nvSpPr>
          <p:spPr bwMode="auto">
            <a:xfrm>
              <a:off x="1171" y="2871"/>
              <a:ext cx="33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/>
                <a:t>10</a:t>
              </a:r>
              <a:r>
                <a:rPr lang="en-US" sz="1600" b="1" baseline="30000"/>
                <a:t>-2</a:t>
              </a:r>
            </a:p>
          </p:txBody>
        </p:sp>
        <p:sp>
          <p:nvSpPr>
            <p:cNvPr id="28" name="Text Box 103"/>
            <p:cNvSpPr txBox="1">
              <a:spLocks noChangeArrowheads="1"/>
            </p:cNvSpPr>
            <p:nvPr/>
          </p:nvSpPr>
          <p:spPr bwMode="auto">
            <a:xfrm>
              <a:off x="1171" y="3100"/>
              <a:ext cx="33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/>
                <a:t>10</a:t>
              </a:r>
              <a:r>
                <a:rPr lang="en-US" sz="1600" b="1" baseline="30000"/>
                <a:t>-3</a:t>
              </a:r>
            </a:p>
          </p:txBody>
        </p:sp>
        <p:sp>
          <p:nvSpPr>
            <p:cNvPr id="29" name="Text Box 104"/>
            <p:cNvSpPr txBox="1">
              <a:spLocks noChangeArrowheads="1"/>
            </p:cNvSpPr>
            <p:nvPr/>
          </p:nvSpPr>
          <p:spPr bwMode="auto">
            <a:xfrm>
              <a:off x="1171" y="3330"/>
              <a:ext cx="33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/>
                <a:t>10</a:t>
              </a:r>
              <a:r>
                <a:rPr lang="en-US" sz="1600" b="1" baseline="30000"/>
                <a:t>-4</a:t>
              </a:r>
            </a:p>
          </p:txBody>
        </p:sp>
        <p:sp>
          <p:nvSpPr>
            <p:cNvPr id="30" name="Rectangle 105"/>
            <p:cNvSpPr>
              <a:spLocks noChangeArrowheads="1"/>
            </p:cNvSpPr>
            <p:nvPr/>
          </p:nvSpPr>
          <p:spPr bwMode="auto">
            <a:xfrm>
              <a:off x="1470" y="3450"/>
              <a:ext cx="3552" cy="2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Text Box 106"/>
            <p:cNvSpPr txBox="1">
              <a:spLocks noChangeArrowheads="1"/>
            </p:cNvSpPr>
            <p:nvPr/>
          </p:nvSpPr>
          <p:spPr bwMode="auto">
            <a:xfrm>
              <a:off x="4865" y="3498"/>
              <a:ext cx="24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000" b="1"/>
                <a:t>230</a:t>
              </a:r>
              <a:endParaRPr lang="en-US" sz="1000" b="1" baseline="30000"/>
            </a:p>
          </p:txBody>
        </p:sp>
        <p:sp>
          <p:nvSpPr>
            <p:cNvPr id="32" name="Text Box 107"/>
            <p:cNvSpPr txBox="1">
              <a:spLocks noChangeArrowheads="1"/>
            </p:cNvSpPr>
            <p:nvPr/>
          </p:nvSpPr>
          <p:spPr bwMode="auto">
            <a:xfrm>
              <a:off x="4530" y="3498"/>
              <a:ext cx="24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000" b="1"/>
                <a:t>210</a:t>
              </a:r>
              <a:endParaRPr lang="en-US" sz="1000" b="1" baseline="30000"/>
            </a:p>
          </p:txBody>
        </p:sp>
        <p:sp>
          <p:nvSpPr>
            <p:cNvPr id="33" name="Text Box 108"/>
            <p:cNvSpPr txBox="1">
              <a:spLocks noChangeArrowheads="1"/>
            </p:cNvSpPr>
            <p:nvPr/>
          </p:nvSpPr>
          <p:spPr bwMode="auto">
            <a:xfrm>
              <a:off x="4196" y="3498"/>
              <a:ext cx="24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000" b="1"/>
                <a:t>190</a:t>
              </a:r>
              <a:endParaRPr lang="en-US" sz="1000" b="1" baseline="30000"/>
            </a:p>
          </p:txBody>
        </p:sp>
        <p:sp>
          <p:nvSpPr>
            <p:cNvPr id="34" name="Text Box 109"/>
            <p:cNvSpPr txBox="1">
              <a:spLocks noChangeArrowheads="1"/>
            </p:cNvSpPr>
            <p:nvPr/>
          </p:nvSpPr>
          <p:spPr bwMode="auto">
            <a:xfrm>
              <a:off x="3861" y="3498"/>
              <a:ext cx="24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000" b="1"/>
                <a:t>170</a:t>
              </a:r>
              <a:endParaRPr lang="en-US" sz="1000" b="1" baseline="30000"/>
            </a:p>
          </p:txBody>
        </p:sp>
        <p:sp>
          <p:nvSpPr>
            <p:cNvPr id="35" name="Text Box 110"/>
            <p:cNvSpPr txBox="1">
              <a:spLocks noChangeArrowheads="1"/>
            </p:cNvSpPr>
            <p:nvPr/>
          </p:nvSpPr>
          <p:spPr bwMode="auto">
            <a:xfrm>
              <a:off x="3527" y="3498"/>
              <a:ext cx="24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000" b="1"/>
                <a:t>150</a:t>
              </a:r>
              <a:endParaRPr lang="en-US" sz="1000" b="1" baseline="30000"/>
            </a:p>
          </p:txBody>
        </p:sp>
        <p:sp>
          <p:nvSpPr>
            <p:cNvPr id="36" name="Text Box 111"/>
            <p:cNvSpPr txBox="1">
              <a:spLocks noChangeArrowheads="1"/>
            </p:cNvSpPr>
            <p:nvPr/>
          </p:nvSpPr>
          <p:spPr bwMode="auto">
            <a:xfrm>
              <a:off x="3192" y="3498"/>
              <a:ext cx="24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000" b="1"/>
                <a:t>130</a:t>
              </a:r>
              <a:endParaRPr lang="en-US" sz="1000" b="1" baseline="30000"/>
            </a:p>
          </p:txBody>
        </p:sp>
        <p:sp>
          <p:nvSpPr>
            <p:cNvPr id="37" name="Text Box 112"/>
            <p:cNvSpPr txBox="1">
              <a:spLocks noChangeArrowheads="1"/>
            </p:cNvSpPr>
            <p:nvPr/>
          </p:nvSpPr>
          <p:spPr bwMode="auto">
            <a:xfrm>
              <a:off x="2858" y="3498"/>
              <a:ext cx="24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000" b="1"/>
                <a:t>110</a:t>
              </a:r>
              <a:endParaRPr lang="en-US" sz="1000" b="1" baseline="30000"/>
            </a:p>
          </p:txBody>
        </p:sp>
        <p:sp>
          <p:nvSpPr>
            <p:cNvPr id="38" name="Text Box 113"/>
            <p:cNvSpPr txBox="1">
              <a:spLocks noChangeArrowheads="1"/>
            </p:cNvSpPr>
            <p:nvPr/>
          </p:nvSpPr>
          <p:spPr bwMode="auto">
            <a:xfrm>
              <a:off x="2550" y="3498"/>
              <a:ext cx="20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000" b="1"/>
                <a:t>90</a:t>
              </a:r>
              <a:endParaRPr lang="en-US" sz="1000" b="1" baseline="30000"/>
            </a:p>
          </p:txBody>
        </p:sp>
        <p:sp>
          <p:nvSpPr>
            <p:cNvPr id="39" name="Text Box 114"/>
            <p:cNvSpPr txBox="1">
              <a:spLocks noChangeArrowheads="1"/>
            </p:cNvSpPr>
            <p:nvPr/>
          </p:nvSpPr>
          <p:spPr bwMode="auto">
            <a:xfrm>
              <a:off x="2216" y="3498"/>
              <a:ext cx="20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000" b="1"/>
                <a:t>70</a:t>
              </a:r>
              <a:endParaRPr lang="en-US" sz="1000" b="1" baseline="30000"/>
            </a:p>
          </p:txBody>
        </p:sp>
        <p:sp>
          <p:nvSpPr>
            <p:cNvPr id="40" name="Text Box 115"/>
            <p:cNvSpPr txBox="1">
              <a:spLocks noChangeArrowheads="1"/>
            </p:cNvSpPr>
            <p:nvPr/>
          </p:nvSpPr>
          <p:spPr bwMode="auto">
            <a:xfrm>
              <a:off x="1882" y="3498"/>
              <a:ext cx="20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000" b="1"/>
                <a:t>50</a:t>
              </a:r>
              <a:endParaRPr lang="en-US" sz="1000" b="1" baseline="30000"/>
            </a:p>
          </p:txBody>
        </p:sp>
        <p:sp>
          <p:nvSpPr>
            <p:cNvPr id="41" name="Text Box 116"/>
            <p:cNvSpPr txBox="1">
              <a:spLocks noChangeArrowheads="1"/>
            </p:cNvSpPr>
            <p:nvPr/>
          </p:nvSpPr>
          <p:spPr bwMode="auto">
            <a:xfrm>
              <a:off x="1549" y="3498"/>
              <a:ext cx="20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000" b="1"/>
                <a:t>30</a:t>
              </a:r>
              <a:endParaRPr lang="en-US" sz="1000" b="1" baseline="30000"/>
            </a:p>
          </p:txBody>
        </p:sp>
        <p:sp>
          <p:nvSpPr>
            <p:cNvPr id="42" name="Text Box 117"/>
            <p:cNvSpPr txBox="1">
              <a:spLocks noChangeArrowheads="1"/>
            </p:cNvSpPr>
            <p:nvPr/>
          </p:nvSpPr>
          <p:spPr bwMode="auto">
            <a:xfrm>
              <a:off x="2737" y="3663"/>
              <a:ext cx="12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b="1"/>
                <a:t>Temperature</a:t>
              </a:r>
              <a:r>
                <a:rPr lang="en-US" sz="1800"/>
                <a:t> (K)</a:t>
              </a:r>
              <a:endParaRPr lang="en-US" sz="1800" baseline="30000"/>
            </a:p>
          </p:txBody>
        </p:sp>
        <p:sp>
          <p:nvSpPr>
            <p:cNvPr id="43" name="Text Box 118"/>
            <p:cNvSpPr txBox="1">
              <a:spLocks noChangeArrowheads="1"/>
            </p:cNvSpPr>
            <p:nvPr/>
          </p:nvSpPr>
          <p:spPr bwMode="auto">
            <a:xfrm>
              <a:off x="432" y="1248"/>
              <a:ext cx="636" cy="15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 b="1"/>
                <a:t>Dark</a:t>
              </a:r>
            </a:p>
            <a:p>
              <a:pPr algn="ctr" eaLnBrk="1" hangingPunct="1"/>
              <a:r>
                <a:rPr lang="en-US" sz="1800" b="1"/>
                <a:t>Current</a:t>
              </a:r>
            </a:p>
            <a:p>
              <a:pPr algn="ctr" eaLnBrk="1" hangingPunct="1"/>
              <a:endParaRPr lang="en-US" sz="1800"/>
            </a:p>
            <a:p>
              <a:pPr algn="ctr" eaLnBrk="1" hangingPunct="1"/>
              <a:r>
                <a:rPr lang="en-US" sz="1400"/>
                <a:t>Electrons</a:t>
              </a:r>
            </a:p>
            <a:p>
              <a:pPr algn="ctr" eaLnBrk="1" hangingPunct="1"/>
              <a:r>
                <a:rPr lang="en-US" sz="1400"/>
                <a:t>per pixel</a:t>
              </a:r>
            </a:p>
            <a:p>
              <a:pPr algn="ctr" eaLnBrk="1" hangingPunct="1"/>
              <a:r>
                <a:rPr lang="en-US" sz="1400"/>
                <a:t>per sec</a:t>
              </a:r>
            </a:p>
            <a:p>
              <a:pPr algn="ctr" eaLnBrk="1" hangingPunct="1"/>
              <a:endParaRPr lang="en-US" sz="1400"/>
            </a:p>
            <a:p>
              <a:pPr algn="ctr" eaLnBrk="1" hangingPunct="1"/>
              <a:r>
                <a:rPr lang="en-US" sz="1400"/>
                <a:t>18 micron</a:t>
              </a:r>
            </a:p>
            <a:p>
              <a:pPr algn="ctr" eaLnBrk="1" hangingPunct="1"/>
              <a:r>
                <a:rPr lang="en-US" sz="1400"/>
                <a:t>square</a:t>
              </a:r>
            </a:p>
            <a:p>
              <a:pPr algn="ctr" eaLnBrk="1" hangingPunct="1"/>
              <a:r>
                <a:rPr lang="en-US" sz="1400"/>
                <a:t>pixel</a:t>
              </a:r>
              <a:endParaRPr lang="en-US" sz="1400" baseline="30000"/>
            </a:p>
          </p:txBody>
        </p:sp>
        <p:sp>
          <p:nvSpPr>
            <p:cNvPr id="44" name="Freeform 119"/>
            <p:cNvSpPr>
              <a:spLocks/>
            </p:cNvSpPr>
            <p:nvPr/>
          </p:nvSpPr>
          <p:spPr bwMode="auto">
            <a:xfrm>
              <a:off x="1746" y="986"/>
              <a:ext cx="350" cy="469"/>
            </a:xfrm>
            <a:custGeom>
              <a:avLst/>
              <a:gdLst>
                <a:gd name="T0" fmla="*/ 0 w 350"/>
                <a:gd name="T1" fmla="*/ 0 h 469"/>
                <a:gd name="T2" fmla="*/ 160 w 350"/>
                <a:gd name="T3" fmla="*/ 320 h 469"/>
                <a:gd name="T4" fmla="*/ 190 w 350"/>
                <a:gd name="T5" fmla="*/ 208 h 469"/>
                <a:gd name="T6" fmla="*/ 350 w 350"/>
                <a:gd name="T7" fmla="*/ 469 h 46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50"/>
                <a:gd name="T13" fmla="*/ 0 h 469"/>
                <a:gd name="T14" fmla="*/ 350 w 350"/>
                <a:gd name="T15" fmla="*/ 469 h 46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50" h="469">
                  <a:moveTo>
                    <a:pt x="0" y="0"/>
                  </a:moveTo>
                  <a:cubicBezTo>
                    <a:pt x="27" y="53"/>
                    <a:pt x="128" y="285"/>
                    <a:pt x="160" y="320"/>
                  </a:cubicBezTo>
                  <a:cubicBezTo>
                    <a:pt x="192" y="355"/>
                    <a:pt x="158" y="183"/>
                    <a:pt x="190" y="208"/>
                  </a:cubicBezTo>
                  <a:cubicBezTo>
                    <a:pt x="222" y="233"/>
                    <a:pt x="317" y="415"/>
                    <a:pt x="350" y="469"/>
                  </a:cubicBezTo>
                </a:path>
              </a:pathLst>
            </a:custGeom>
            <a:noFill/>
            <a:ln w="22225">
              <a:solidFill>
                <a:srgbClr val="333333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120"/>
            <p:cNvSpPr>
              <a:spLocks/>
            </p:cNvSpPr>
            <p:nvPr/>
          </p:nvSpPr>
          <p:spPr bwMode="auto">
            <a:xfrm>
              <a:off x="3400" y="1426"/>
              <a:ext cx="1589" cy="1493"/>
            </a:xfrm>
            <a:custGeom>
              <a:avLst/>
              <a:gdLst>
                <a:gd name="T0" fmla="*/ 1589 w 1589"/>
                <a:gd name="T1" fmla="*/ 0 h 1493"/>
                <a:gd name="T2" fmla="*/ 1196 w 1589"/>
                <a:gd name="T3" fmla="*/ 310 h 1493"/>
                <a:gd name="T4" fmla="*/ 867 w 1589"/>
                <a:gd name="T5" fmla="*/ 584 h 1493"/>
                <a:gd name="T6" fmla="*/ 624 w 1589"/>
                <a:gd name="T7" fmla="*/ 833 h 1493"/>
                <a:gd name="T8" fmla="*/ 356 w 1589"/>
                <a:gd name="T9" fmla="*/ 1095 h 1493"/>
                <a:gd name="T10" fmla="*/ 190 w 1589"/>
                <a:gd name="T11" fmla="*/ 1279 h 1493"/>
                <a:gd name="T12" fmla="*/ 0 w 1589"/>
                <a:gd name="T13" fmla="*/ 1493 h 149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89"/>
                <a:gd name="T22" fmla="*/ 0 h 1493"/>
                <a:gd name="T23" fmla="*/ 1589 w 1589"/>
                <a:gd name="T24" fmla="*/ 1493 h 149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89" h="1493">
                  <a:moveTo>
                    <a:pt x="1589" y="0"/>
                  </a:moveTo>
                  <a:cubicBezTo>
                    <a:pt x="1523" y="51"/>
                    <a:pt x="1316" y="213"/>
                    <a:pt x="1196" y="310"/>
                  </a:cubicBezTo>
                  <a:cubicBezTo>
                    <a:pt x="1076" y="407"/>
                    <a:pt x="962" y="497"/>
                    <a:pt x="867" y="584"/>
                  </a:cubicBezTo>
                  <a:cubicBezTo>
                    <a:pt x="772" y="671"/>
                    <a:pt x="709" y="748"/>
                    <a:pt x="624" y="833"/>
                  </a:cubicBezTo>
                  <a:cubicBezTo>
                    <a:pt x="539" y="918"/>
                    <a:pt x="428" y="1021"/>
                    <a:pt x="356" y="1095"/>
                  </a:cubicBezTo>
                  <a:cubicBezTo>
                    <a:pt x="284" y="1169"/>
                    <a:pt x="249" y="1213"/>
                    <a:pt x="190" y="1279"/>
                  </a:cubicBezTo>
                  <a:cubicBezTo>
                    <a:pt x="131" y="1345"/>
                    <a:pt x="40" y="1448"/>
                    <a:pt x="0" y="1493"/>
                  </a:cubicBezTo>
                </a:path>
              </a:pathLst>
            </a:custGeom>
            <a:noFill/>
            <a:ln w="3175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46" name="Text Box 121"/>
            <p:cNvSpPr txBox="1">
              <a:spLocks noChangeArrowheads="1"/>
            </p:cNvSpPr>
            <p:nvPr/>
          </p:nvSpPr>
          <p:spPr bwMode="auto">
            <a:xfrm>
              <a:off x="1171" y="2641"/>
              <a:ext cx="33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/>
                <a:t>10</a:t>
              </a:r>
              <a:r>
                <a:rPr lang="en-US" sz="1600" b="1" baseline="30000"/>
                <a:t>-1</a:t>
              </a:r>
            </a:p>
          </p:txBody>
        </p:sp>
      </p:grpSp>
      <p:sp>
        <p:nvSpPr>
          <p:cNvPr id="123" name="TextBox 122"/>
          <p:cNvSpPr txBox="1"/>
          <p:nvPr/>
        </p:nvSpPr>
        <p:spPr>
          <a:xfrm>
            <a:off x="5067300" y="5255703"/>
            <a:ext cx="2905125" cy="461665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What causes floor ?</a:t>
            </a:r>
            <a:endParaRPr lang="en-US" sz="2400" dirty="0"/>
          </a:p>
        </p:txBody>
      </p:sp>
      <p:sp>
        <p:nvSpPr>
          <p:cNvPr id="124" name="Left Arrow 123"/>
          <p:cNvSpPr/>
          <p:nvPr/>
        </p:nvSpPr>
        <p:spPr bwMode="auto">
          <a:xfrm>
            <a:off x="4537075" y="5381729"/>
            <a:ext cx="473075" cy="212725"/>
          </a:xfrm>
          <a:prstGeom prst="lef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32455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Photodiodes, with low bandgap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6391" y="1324343"/>
            <a:ext cx="4847966" cy="1316984"/>
          </a:xfrm>
        </p:spPr>
        <p:txBody>
          <a:bodyPr/>
          <a:lstStyle/>
          <a:p>
            <a:r>
              <a:rPr lang="en-US" sz="2000" dirty="0" smtClean="0"/>
              <a:t>Bump bond low bandgap material to silicon readout IC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Integrate charge on diode capacitance.</a:t>
            </a:r>
            <a:endParaRPr lang="en-US" sz="2000" dirty="0"/>
          </a:p>
        </p:txBody>
      </p:sp>
      <p:pic>
        <p:nvPicPr>
          <p:cNvPr id="6" name="Picture 3" descr="hybrid array schemat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11813"/>
            <a:ext cx="3968781" cy="3844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MCT absorption dept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7452" y="3013097"/>
            <a:ext cx="5550147" cy="3844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732968" y="3289041"/>
            <a:ext cx="1824793" cy="738664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Material becomes transparent when</a:t>
            </a:r>
          </a:p>
          <a:p>
            <a:r>
              <a:rPr lang="en-US" sz="1400" dirty="0" err="1" smtClean="0"/>
              <a:t>hc</a:t>
            </a:r>
            <a:r>
              <a:rPr lang="en-US" sz="1400" dirty="0" smtClean="0"/>
              <a:t>/</a:t>
            </a:r>
            <a:r>
              <a:rPr lang="en-US" sz="1400" dirty="0" err="1" smtClean="0"/>
              <a:t>λ</a:t>
            </a:r>
            <a:r>
              <a:rPr lang="en-US" sz="1400" dirty="0" smtClean="0"/>
              <a:t> </a:t>
            </a:r>
            <a:r>
              <a:rPr lang="en-US" sz="1400" dirty="0"/>
              <a:t>&lt;</a:t>
            </a:r>
            <a:r>
              <a:rPr lang="en-US" sz="1400" dirty="0" smtClean="0"/>
              <a:t>  </a:t>
            </a:r>
            <a:r>
              <a:rPr lang="en-US" sz="1400" dirty="0" err="1" smtClean="0"/>
              <a:t>E</a:t>
            </a:r>
            <a:r>
              <a:rPr lang="en-US" sz="1400" baseline="-25000" dirty="0" err="1" smtClean="0"/>
              <a:t>g</a:t>
            </a:r>
            <a:endParaRPr lang="en-US" sz="1400" baseline="-25000" dirty="0"/>
          </a:p>
        </p:txBody>
      </p:sp>
      <p:cxnSp>
        <p:nvCxnSpPr>
          <p:cNvPr id="10" name="Straight Connector 9"/>
          <p:cNvCxnSpPr/>
          <p:nvPr/>
        </p:nvCxnSpPr>
        <p:spPr bwMode="auto">
          <a:xfrm flipH="1">
            <a:off x="5516982" y="4027705"/>
            <a:ext cx="431972" cy="22910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7557761" y="3666990"/>
            <a:ext cx="295912" cy="14639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 flipH="1">
            <a:off x="5338418" y="3666990"/>
            <a:ext cx="394550" cy="14639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2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2072988"/>
              </p:ext>
            </p:extLst>
          </p:nvPr>
        </p:nvGraphicFramePr>
        <p:xfrm>
          <a:off x="793" y="1266825"/>
          <a:ext cx="3994201" cy="16552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name="Document" r:id="rId5" imgW="21942857" imgH="9092063" progId="Word.Document.12">
                  <p:link updateAutomatic="1"/>
                </p:oleObj>
              </mc:Choice>
              <mc:Fallback>
                <p:oleObj name="Document" r:id="rId5" imgW="21942857" imgH="9092063" progId="Word.Document.12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3" y="1266825"/>
                        <a:ext cx="3994201" cy="16552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071704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2RG-103 1.7um dark curren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971898"/>
            <a:ext cx="4820905" cy="39076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Dark current floor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640" y="1156356"/>
            <a:ext cx="8077200" cy="1543692"/>
          </a:xfrm>
        </p:spPr>
        <p:txBody>
          <a:bodyPr/>
          <a:lstStyle/>
          <a:p>
            <a:r>
              <a:rPr lang="en-US" sz="1800" dirty="0" smtClean="0"/>
              <a:t>Dark current is high after </a:t>
            </a:r>
            <a:r>
              <a:rPr lang="en-US" sz="1800" dirty="0" smtClean="0"/>
              <a:t>turn-on </a:t>
            </a:r>
            <a:r>
              <a:rPr lang="en-US" sz="1800" dirty="0" smtClean="0"/>
              <a:t>due to </a:t>
            </a:r>
            <a:r>
              <a:rPr lang="en-US" sz="1800" dirty="0" smtClean="0"/>
              <a:t>de-trapping</a:t>
            </a:r>
            <a:r>
              <a:rPr lang="en-US" sz="1800" dirty="0" smtClean="0"/>
              <a:t>.</a:t>
            </a:r>
          </a:p>
          <a:p>
            <a:r>
              <a:rPr lang="en-US" sz="1800" dirty="0" smtClean="0"/>
              <a:t>Floor continues to drop for weeks if dark and stable.</a:t>
            </a:r>
            <a:endParaRPr lang="en-US" sz="1800" dirty="0" smtClean="0"/>
          </a:p>
          <a:p>
            <a:r>
              <a:rPr lang="en-US" sz="1800" dirty="0" smtClean="0"/>
              <a:t>De-trapping is less noisy than equivalent photo-generated signal </a:t>
            </a:r>
            <a:r>
              <a:rPr lang="en-US" sz="1800" dirty="0" smtClean="0">
                <a:sym typeface="Wingdings"/>
              </a:rPr>
              <a:t> </a:t>
            </a:r>
            <a:r>
              <a:rPr lang="en-US" sz="1800" b="1" dirty="0" smtClean="0">
                <a:solidFill>
                  <a:srgbClr val="0000FF"/>
                </a:solidFill>
                <a:sym typeface="Wingdings"/>
              </a:rPr>
              <a:t>our noise model may be wrong </a:t>
            </a:r>
            <a:r>
              <a:rPr lang="en-US" sz="1800" dirty="0" smtClean="0">
                <a:sym typeface="Wingdings"/>
              </a:rPr>
              <a:t>at low enough temperatures for de-trapping to dominate dark current.</a:t>
            </a:r>
            <a:endParaRPr lang="en-US" sz="1800" dirty="0"/>
          </a:p>
        </p:txBody>
      </p:sp>
      <p:pic>
        <p:nvPicPr>
          <p:cNvPr id="4" name="Picture 3" descr="dark current decay over week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405" y="2980565"/>
            <a:ext cx="4546595" cy="3899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759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Circuit for one pixel</a:t>
            </a:r>
          </a:p>
        </p:txBody>
      </p:sp>
      <p:sp>
        <p:nvSpPr>
          <p:cNvPr id="35842" name="Content Placeholder 4"/>
          <p:cNvSpPr>
            <a:spLocks noGrp="1"/>
          </p:cNvSpPr>
          <p:nvPr>
            <p:ph idx="1"/>
          </p:nvPr>
        </p:nvSpPr>
        <p:spPr>
          <a:xfrm>
            <a:off x="3452813" y="1512888"/>
            <a:ext cx="5448300" cy="4999037"/>
          </a:xfrm>
        </p:spPr>
        <p:txBody>
          <a:bodyPr/>
          <a:lstStyle/>
          <a:p>
            <a:pPr eaLnBrk="1" hangingPunct="1"/>
            <a:r>
              <a:rPr lang="en-US" sz="1800">
                <a:latin typeface="Arial" charset="0"/>
                <a:ea typeface="ＭＳ Ｐゴシック" charset="0"/>
                <a:cs typeface="ＭＳ Ｐゴシック" charset="0"/>
              </a:rPr>
              <a:t>Photodiode is reverse biased by momentarily closing reset switch, </a:t>
            </a:r>
          </a:p>
          <a:p>
            <a:pPr lvl="1" eaLnBrk="1" hangingPunct="1">
              <a:buFontTx/>
              <a:buNone/>
            </a:pPr>
            <a:r>
              <a:rPr lang="en-US" sz="1600">
                <a:latin typeface="Arial" charset="0"/>
                <a:ea typeface="ＭＳ Ｐゴシック" charset="0"/>
              </a:rPr>
              <a:t>    DSUB =VRESET+0.5V</a:t>
            </a:r>
          </a:p>
          <a:p>
            <a:pPr eaLnBrk="1" hangingPunct="1"/>
            <a:r>
              <a:rPr lang="en-US" sz="1800">
                <a:latin typeface="Arial" charset="0"/>
                <a:ea typeface="ＭＳ Ｐゴシック" charset="0"/>
                <a:cs typeface="ＭＳ Ｐゴシック" charset="0"/>
              </a:rPr>
              <a:t>Low temperature makes leakage currents in silicon switch and buffer transistor negligible.  </a:t>
            </a:r>
          </a:p>
          <a:p>
            <a:pPr eaLnBrk="1" hangingPunct="1"/>
            <a:r>
              <a:rPr lang="en-US" sz="1800">
                <a:latin typeface="Arial" charset="0"/>
                <a:ea typeface="ＭＳ Ｐゴシック" charset="0"/>
                <a:cs typeface="ＭＳ Ｐゴシック" charset="0"/>
              </a:rPr>
              <a:t>Photogenerated e-h pairs are collected on diode capacitance causing drop in reverse bias.</a:t>
            </a:r>
          </a:p>
          <a:p>
            <a:pPr eaLnBrk="1" hangingPunct="1"/>
            <a:r>
              <a:rPr lang="en-US" sz="180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Voltage at output of buffer MOSFET is read as charge accumulates </a:t>
            </a:r>
            <a:r>
              <a:rPr lang="en-US" sz="1800">
                <a:latin typeface="Arial" charset="0"/>
                <a:ea typeface="ＭＳ Ｐゴシック" charset="0"/>
                <a:cs typeface="ＭＳ Ｐゴシック" charset="0"/>
              </a:rPr>
              <a:t>and dV/dt is calculated without effecting charge on diode.</a:t>
            </a:r>
          </a:p>
          <a:p>
            <a:pPr eaLnBrk="1" hangingPunct="1"/>
            <a:r>
              <a:rPr lang="en-US" sz="1800">
                <a:latin typeface="Arial" charset="0"/>
                <a:ea typeface="ＭＳ Ｐゴシック" charset="0"/>
                <a:cs typeface="ＭＳ Ｐゴシック" charset="0"/>
              </a:rPr>
              <a:t>Minimum of 2 reads are required to remove large electronic offsets, bias voltage drift and √kTC noise left behind by thermal noise in reset switch resistance.</a:t>
            </a:r>
          </a:p>
        </p:txBody>
      </p:sp>
      <p:graphicFrame>
        <p:nvGraphicFramePr>
          <p:cNvPr id="35843" name="Object 2"/>
          <p:cNvGraphicFramePr>
            <a:graphicFrameLocks noChangeAspect="1"/>
          </p:cNvGraphicFramePr>
          <p:nvPr/>
        </p:nvGraphicFramePr>
        <p:xfrm>
          <a:off x="138113" y="1479550"/>
          <a:ext cx="3152775" cy="2659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7" name="Document" r:id="rId3" imgW="10717460" imgH="9041270" progId="Word.Document.12">
                  <p:link updateAutomatic="1"/>
                </p:oleObj>
              </mc:Choice>
              <mc:Fallback>
                <p:oleObj name="Document" r:id="rId3" imgW="10717460" imgH="9041270" progId="Word.Document.12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113" y="1479550"/>
                        <a:ext cx="3152775" cy="2659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4" name="Object 3"/>
          <p:cNvGraphicFramePr>
            <a:graphicFrameLocks noChangeAspect="1"/>
          </p:cNvGraphicFramePr>
          <p:nvPr/>
        </p:nvGraphicFramePr>
        <p:xfrm>
          <a:off x="161925" y="4484688"/>
          <a:ext cx="3302000" cy="193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8" name="Document" r:id="rId5" imgW="13206349" imgH="7720635" progId="Word.Document.12">
                  <p:link updateAutomatic="1"/>
                </p:oleObj>
              </mc:Choice>
              <mc:Fallback>
                <p:oleObj name="Document" r:id="rId5" imgW="13206349" imgH="7720635" progId="Word.Document.12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" y="4484688"/>
                        <a:ext cx="3302000" cy="193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21067" y="3561613"/>
            <a:ext cx="21961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1200" dirty="0" smtClean="0">
                <a:solidFill>
                  <a:srgbClr val="808080"/>
                </a:solidFill>
              </a:rPr>
              <a:t>….i</a:t>
            </a:r>
            <a:r>
              <a:rPr lang="en-US" sz="1200" dirty="0" smtClean="0">
                <a:solidFill>
                  <a:srgbClr val="808080"/>
                </a:solidFill>
              </a:rPr>
              <a:t>s higher than VRESET!</a:t>
            </a:r>
            <a:endParaRPr lang="en-US" sz="1200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629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Addressing multiple pixels</a:t>
            </a:r>
          </a:p>
        </p:txBody>
      </p:sp>
      <p:sp>
        <p:nvSpPr>
          <p:cNvPr id="36866" name="Content Placeholder 2"/>
          <p:cNvSpPr>
            <a:spLocks noGrp="1"/>
          </p:cNvSpPr>
          <p:nvPr>
            <p:ph idx="1"/>
          </p:nvPr>
        </p:nvSpPr>
        <p:spPr>
          <a:xfrm>
            <a:off x="5784850" y="1600200"/>
            <a:ext cx="3359150" cy="4495800"/>
          </a:xfrm>
        </p:spPr>
        <p:txBody>
          <a:bodyPr/>
          <a:lstStyle/>
          <a:p>
            <a:pPr eaLnBrk="1" hangingPunct="1"/>
            <a:r>
              <a:rPr lang="en-US" sz="2000">
                <a:latin typeface="Arial" charset="0"/>
                <a:ea typeface="ＭＳ Ｐゴシック" charset="0"/>
                <a:cs typeface="ＭＳ Ｐゴシック" charset="0"/>
              </a:rPr>
              <a:t>Single bit travelling in shift registers along two edges selects one row and one column at a time to implement raster addressing.</a:t>
            </a:r>
          </a:p>
          <a:p>
            <a:pPr eaLnBrk="1" hangingPunct="1"/>
            <a:r>
              <a:rPr lang="en-US" sz="2000">
                <a:latin typeface="Arial" charset="0"/>
                <a:ea typeface="ＭＳ Ｐゴシック" charset="0"/>
                <a:cs typeface="ＭＳ Ｐゴシック" charset="0"/>
              </a:rPr>
              <a:t>Voltage on selected pixel is connected to output buffer by analog switches.</a:t>
            </a:r>
          </a:p>
          <a:p>
            <a:pPr eaLnBrk="1" hangingPunct="1"/>
            <a:r>
              <a:rPr lang="en-US" sz="2000">
                <a:latin typeface="Arial" charset="0"/>
                <a:ea typeface="ＭＳ Ｐゴシック" charset="0"/>
                <a:cs typeface="ＭＳ Ｐゴシック" charset="0"/>
              </a:rPr>
              <a:t>Charge on pixel is unaffected. </a:t>
            </a:r>
          </a:p>
        </p:txBody>
      </p:sp>
      <p:graphicFrame>
        <p:nvGraphicFramePr>
          <p:cNvPr id="36867" name="Object 2"/>
          <p:cNvGraphicFramePr>
            <a:graphicFrameLocks noChangeAspect="1"/>
          </p:cNvGraphicFramePr>
          <p:nvPr/>
        </p:nvGraphicFramePr>
        <p:xfrm>
          <a:off x="0" y="1639888"/>
          <a:ext cx="6121400" cy="454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1" name="Document" r:id="rId3" imgW="21892063" imgH="16253968" progId="Word.Document.12">
                  <p:link updateAutomatic="1"/>
                </p:oleObj>
              </mc:Choice>
              <mc:Fallback>
                <p:oleObj name="Document" r:id="rId3" imgW="21892063" imgH="16253968" progId="Word.Document.12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639888"/>
                        <a:ext cx="6121400" cy="4543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90972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50" y="208394"/>
            <a:ext cx="8305800" cy="762000"/>
          </a:xfrm>
        </p:spPr>
        <p:txBody>
          <a:bodyPr/>
          <a:lstStyle/>
          <a:p>
            <a:r>
              <a:rPr lang="en-US" dirty="0" smtClean="0"/>
              <a:t>Pixel circuit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269957" y="3458282"/>
            <a:ext cx="554836" cy="413021"/>
            <a:chOff x="1269957" y="3113070"/>
            <a:chExt cx="554836" cy="413021"/>
          </a:xfrm>
        </p:grpSpPr>
        <p:sp>
          <p:nvSpPr>
            <p:cNvPr id="4" name="Isosceles Triangle 3"/>
            <p:cNvSpPr/>
            <p:nvPr/>
          </p:nvSpPr>
          <p:spPr bwMode="auto">
            <a:xfrm>
              <a:off x="1269957" y="3113070"/>
              <a:ext cx="554836" cy="413021"/>
            </a:xfrm>
            <a:prstGeom prst="triangl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 bwMode="auto">
            <a:xfrm>
              <a:off x="1269957" y="3113070"/>
              <a:ext cx="554836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8" name="Straight Connector 7"/>
          <p:cNvCxnSpPr>
            <a:endCxn id="4" idx="0"/>
          </p:cNvCxnSpPr>
          <p:nvPr/>
        </p:nvCxnSpPr>
        <p:spPr bwMode="auto">
          <a:xfrm>
            <a:off x="1547375" y="2958958"/>
            <a:ext cx="0" cy="49932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1368595" y="2958958"/>
            <a:ext cx="345231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912400" y="2256205"/>
            <a:ext cx="1183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DSUB ~0.8V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1547375" y="3871303"/>
            <a:ext cx="0" cy="49932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1547375" y="4370627"/>
            <a:ext cx="1239136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oval" w="lg" len="lg"/>
          </a:ln>
          <a:effectLst/>
        </p:spPr>
      </p:cxnSp>
      <p:grpSp>
        <p:nvGrpSpPr>
          <p:cNvPr id="38" name="Group 37"/>
          <p:cNvGrpSpPr/>
          <p:nvPr/>
        </p:nvGrpSpPr>
        <p:grpSpPr>
          <a:xfrm>
            <a:off x="2786511" y="4068568"/>
            <a:ext cx="2244499" cy="604119"/>
            <a:chOff x="2786511" y="3723356"/>
            <a:chExt cx="2244499" cy="604119"/>
          </a:xfrm>
        </p:grpSpPr>
        <p:cxnSp>
          <p:nvCxnSpPr>
            <p:cNvPr id="20" name="Straight Connector 19"/>
            <p:cNvCxnSpPr/>
            <p:nvPr/>
          </p:nvCxnSpPr>
          <p:spPr bwMode="auto">
            <a:xfrm>
              <a:off x="2786511" y="4025415"/>
              <a:ext cx="183712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/>
            <p:cNvCxnSpPr/>
            <p:nvPr/>
          </p:nvCxnSpPr>
          <p:spPr bwMode="auto">
            <a:xfrm flipV="1">
              <a:off x="4623631" y="3723357"/>
              <a:ext cx="0" cy="60411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 bwMode="auto">
            <a:xfrm flipV="1">
              <a:off x="4714381" y="3723356"/>
              <a:ext cx="0" cy="60411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Straight Connector 30"/>
            <p:cNvCxnSpPr/>
            <p:nvPr/>
          </p:nvCxnSpPr>
          <p:spPr bwMode="auto">
            <a:xfrm flipH="1">
              <a:off x="4714382" y="3875756"/>
              <a:ext cx="316628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 flipH="1">
              <a:off x="4702552" y="4200761"/>
              <a:ext cx="328458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9" name="Group 38"/>
          <p:cNvGrpSpPr/>
          <p:nvPr/>
        </p:nvGrpSpPr>
        <p:grpSpPr>
          <a:xfrm>
            <a:off x="2552244" y="5216191"/>
            <a:ext cx="1398199" cy="604119"/>
            <a:chOff x="3632811" y="3723356"/>
            <a:chExt cx="1398199" cy="604119"/>
          </a:xfrm>
        </p:grpSpPr>
        <p:cxnSp>
          <p:nvCxnSpPr>
            <p:cNvPr id="40" name="Straight Connector 39"/>
            <p:cNvCxnSpPr/>
            <p:nvPr/>
          </p:nvCxnSpPr>
          <p:spPr bwMode="auto">
            <a:xfrm>
              <a:off x="3632811" y="4025415"/>
              <a:ext cx="99082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" name="Straight Connector 40"/>
            <p:cNvCxnSpPr/>
            <p:nvPr/>
          </p:nvCxnSpPr>
          <p:spPr bwMode="auto">
            <a:xfrm flipV="1">
              <a:off x="4623631" y="3723357"/>
              <a:ext cx="0" cy="60411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" name="Straight Connector 41"/>
            <p:cNvCxnSpPr/>
            <p:nvPr/>
          </p:nvCxnSpPr>
          <p:spPr bwMode="auto">
            <a:xfrm flipV="1">
              <a:off x="4714381" y="3723356"/>
              <a:ext cx="0" cy="60411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" name="Straight Connector 42"/>
            <p:cNvCxnSpPr/>
            <p:nvPr/>
          </p:nvCxnSpPr>
          <p:spPr bwMode="auto">
            <a:xfrm flipH="1">
              <a:off x="4714382" y="3875756"/>
              <a:ext cx="316628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" name="Straight Connector 43"/>
            <p:cNvCxnSpPr/>
            <p:nvPr/>
          </p:nvCxnSpPr>
          <p:spPr bwMode="auto">
            <a:xfrm flipH="1">
              <a:off x="4702552" y="4200761"/>
              <a:ext cx="328458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46" name="Straight Connector 45"/>
          <p:cNvCxnSpPr/>
          <p:nvPr/>
        </p:nvCxnSpPr>
        <p:spPr bwMode="auto">
          <a:xfrm flipV="1">
            <a:off x="3930228" y="4370627"/>
            <a:ext cx="0" cy="99796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cxnSp>
        <p:nvCxnSpPr>
          <p:cNvPr id="49" name="Straight Connector 48"/>
          <p:cNvCxnSpPr/>
          <p:nvPr/>
        </p:nvCxnSpPr>
        <p:spPr bwMode="auto">
          <a:xfrm flipV="1">
            <a:off x="3944061" y="5681267"/>
            <a:ext cx="0" cy="48322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Straight Connector 50"/>
          <p:cNvCxnSpPr/>
          <p:nvPr/>
        </p:nvCxnSpPr>
        <p:spPr bwMode="auto">
          <a:xfrm>
            <a:off x="3777827" y="6181277"/>
            <a:ext cx="345231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2" name="TextBox 51"/>
          <p:cNvSpPr txBox="1"/>
          <p:nvPr/>
        </p:nvSpPr>
        <p:spPr>
          <a:xfrm>
            <a:off x="3439981" y="6181277"/>
            <a:ext cx="1183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VRESET ~0.3V</a:t>
            </a:r>
            <a:endParaRPr lang="en-US" dirty="0"/>
          </a:p>
        </p:txBody>
      </p:sp>
      <p:grpSp>
        <p:nvGrpSpPr>
          <p:cNvPr id="58" name="Group 57"/>
          <p:cNvGrpSpPr/>
          <p:nvPr/>
        </p:nvGrpSpPr>
        <p:grpSpPr>
          <a:xfrm>
            <a:off x="4821403" y="4545973"/>
            <a:ext cx="381805" cy="1148650"/>
            <a:chOff x="4833733" y="4200761"/>
            <a:chExt cx="381805" cy="1148650"/>
          </a:xfrm>
        </p:grpSpPr>
        <p:cxnSp>
          <p:nvCxnSpPr>
            <p:cNvPr id="53" name="Straight Connector 52"/>
            <p:cNvCxnSpPr/>
            <p:nvPr/>
          </p:nvCxnSpPr>
          <p:spPr bwMode="auto">
            <a:xfrm flipV="1">
              <a:off x="5031010" y="4200761"/>
              <a:ext cx="0" cy="972277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5" name="Straight Connector 54"/>
            <p:cNvCxnSpPr/>
            <p:nvPr/>
          </p:nvCxnSpPr>
          <p:spPr bwMode="auto">
            <a:xfrm>
              <a:off x="4833733" y="5173038"/>
              <a:ext cx="381805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6" name="Straight Connector 55"/>
            <p:cNvCxnSpPr/>
            <p:nvPr/>
          </p:nvCxnSpPr>
          <p:spPr bwMode="auto">
            <a:xfrm>
              <a:off x="4924486" y="5258656"/>
              <a:ext cx="217211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7" name="Straight Connector 56"/>
            <p:cNvCxnSpPr/>
            <p:nvPr/>
          </p:nvCxnSpPr>
          <p:spPr bwMode="auto">
            <a:xfrm>
              <a:off x="4990576" y="5349411"/>
              <a:ext cx="9144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59" name="TextBox 58"/>
          <p:cNvSpPr txBox="1"/>
          <p:nvPr/>
        </p:nvSpPr>
        <p:spPr>
          <a:xfrm>
            <a:off x="1787804" y="5542999"/>
            <a:ext cx="1183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RG</a:t>
            </a:r>
          </a:p>
          <a:p>
            <a:pPr algn="ctr"/>
            <a:r>
              <a:rPr lang="en-US" dirty="0" smtClean="0"/>
              <a:t>0 – 3.3V</a:t>
            </a:r>
            <a:endParaRPr lang="en-US" dirty="0"/>
          </a:p>
        </p:txBody>
      </p:sp>
      <p:cxnSp>
        <p:nvCxnSpPr>
          <p:cNvPr id="61" name="Straight Connector 60"/>
          <p:cNvCxnSpPr/>
          <p:nvPr/>
        </p:nvCxnSpPr>
        <p:spPr bwMode="auto">
          <a:xfrm flipV="1">
            <a:off x="5021687" y="3737740"/>
            <a:ext cx="0" cy="48322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2" name="Straight Connector 61"/>
          <p:cNvCxnSpPr/>
          <p:nvPr/>
        </p:nvCxnSpPr>
        <p:spPr bwMode="auto">
          <a:xfrm>
            <a:off x="5006350" y="3737740"/>
            <a:ext cx="566665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oval" w="lg" len="lg"/>
          </a:ln>
          <a:effectLst/>
        </p:spPr>
      </p:cxnSp>
      <p:cxnSp>
        <p:nvCxnSpPr>
          <p:cNvPr id="64" name="Straight Connector 63"/>
          <p:cNvCxnSpPr/>
          <p:nvPr/>
        </p:nvCxnSpPr>
        <p:spPr bwMode="auto">
          <a:xfrm flipH="1">
            <a:off x="5997186" y="3744248"/>
            <a:ext cx="566665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lg" len="lg"/>
          </a:ln>
          <a:effectLst/>
        </p:spPr>
      </p:cxnSp>
      <p:cxnSp>
        <p:nvCxnSpPr>
          <p:cNvPr id="65" name="Straight Connector 64"/>
          <p:cNvCxnSpPr/>
          <p:nvPr/>
        </p:nvCxnSpPr>
        <p:spPr bwMode="auto">
          <a:xfrm flipH="1">
            <a:off x="6563851" y="3236702"/>
            <a:ext cx="4944" cy="230629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oval" w="lg" len="lg"/>
            <a:tailEnd type="triangle" w="lg" len="lg"/>
          </a:ln>
          <a:effectLst/>
        </p:spPr>
      </p:cxnSp>
      <p:cxnSp>
        <p:nvCxnSpPr>
          <p:cNvPr id="67" name="Straight Connector 66"/>
          <p:cNvCxnSpPr/>
          <p:nvPr/>
        </p:nvCxnSpPr>
        <p:spPr bwMode="auto">
          <a:xfrm flipV="1">
            <a:off x="6563851" y="2478127"/>
            <a:ext cx="4944" cy="424409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oval" w="lg" len="lg"/>
            <a:tailEnd type="oval" w="med" len="med"/>
          </a:ln>
          <a:effectLst/>
        </p:spPr>
      </p:cxnSp>
      <p:grpSp>
        <p:nvGrpSpPr>
          <p:cNvPr id="70" name="Group 69"/>
          <p:cNvGrpSpPr/>
          <p:nvPr/>
        </p:nvGrpSpPr>
        <p:grpSpPr>
          <a:xfrm>
            <a:off x="5215538" y="2174355"/>
            <a:ext cx="3050809" cy="604119"/>
            <a:chOff x="1980201" y="3723356"/>
            <a:chExt cx="3050809" cy="604119"/>
          </a:xfrm>
        </p:grpSpPr>
        <p:cxnSp>
          <p:nvCxnSpPr>
            <p:cNvPr id="71" name="Straight Connector 70"/>
            <p:cNvCxnSpPr/>
            <p:nvPr/>
          </p:nvCxnSpPr>
          <p:spPr bwMode="auto">
            <a:xfrm flipV="1">
              <a:off x="1980201" y="4025415"/>
              <a:ext cx="2643430" cy="1713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0000"/>
              </a:solidFill>
              <a:prstDash val="solid"/>
              <a:round/>
              <a:headEnd type="triangle" w="lg" len="lg"/>
              <a:tailEnd type="none" w="med" len="med"/>
            </a:ln>
            <a:effectLst/>
          </p:spPr>
        </p:cxnSp>
        <p:cxnSp>
          <p:nvCxnSpPr>
            <p:cNvPr id="72" name="Straight Connector 71"/>
            <p:cNvCxnSpPr/>
            <p:nvPr/>
          </p:nvCxnSpPr>
          <p:spPr bwMode="auto">
            <a:xfrm flipV="1">
              <a:off x="4623631" y="3723357"/>
              <a:ext cx="0" cy="60411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3" name="Straight Connector 72"/>
            <p:cNvCxnSpPr/>
            <p:nvPr/>
          </p:nvCxnSpPr>
          <p:spPr bwMode="auto">
            <a:xfrm flipV="1">
              <a:off x="4714381" y="3723356"/>
              <a:ext cx="0" cy="60411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4" name="Straight Connector 73"/>
            <p:cNvCxnSpPr/>
            <p:nvPr/>
          </p:nvCxnSpPr>
          <p:spPr bwMode="auto">
            <a:xfrm flipH="1">
              <a:off x="4714382" y="3875756"/>
              <a:ext cx="316628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5" name="Straight Connector 74"/>
            <p:cNvCxnSpPr/>
            <p:nvPr/>
          </p:nvCxnSpPr>
          <p:spPr bwMode="auto">
            <a:xfrm flipH="1">
              <a:off x="4702552" y="4200761"/>
              <a:ext cx="328458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77" name="Group 76"/>
          <p:cNvGrpSpPr/>
          <p:nvPr/>
        </p:nvGrpSpPr>
        <p:grpSpPr>
          <a:xfrm>
            <a:off x="6342666" y="1620578"/>
            <a:ext cx="920284" cy="604119"/>
            <a:chOff x="4110726" y="3723356"/>
            <a:chExt cx="920284" cy="604119"/>
          </a:xfrm>
        </p:grpSpPr>
        <p:cxnSp>
          <p:nvCxnSpPr>
            <p:cNvPr id="78" name="Straight Connector 77"/>
            <p:cNvCxnSpPr/>
            <p:nvPr/>
          </p:nvCxnSpPr>
          <p:spPr bwMode="auto">
            <a:xfrm>
              <a:off x="4110726" y="4025415"/>
              <a:ext cx="512905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9" name="Straight Connector 78"/>
            <p:cNvCxnSpPr/>
            <p:nvPr/>
          </p:nvCxnSpPr>
          <p:spPr bwMode="auto">
            <a:xfrm flipV="1">
              <a:off x="4623631" y="3723357"/>
              <a:ext cx="0" cy="60411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0" name="Straight Connector 79"/>
            <p:cNvCxnSpPr/>
            <p:nvPr/>
          </p:nvCxnSpPr>
          <p:spPr bwMode="auto">
            <a:xfrm flipV="1">
              <a:off x="4714381" y="3723356"/>
              <a:ext cx="0" cy="60411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1" name="Straight Connector 80"/>
            <p:cNvCxnSpPr/>
            <p:nvPr/>
          </p:nvCxnSpPr>
          <p:spPr bwMode="auto">
            <a:xfrm flipH="1">
              <a:off x="4714382" y="3875756"/>
              <a:ext cx="316628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2" name="Straight Connector 81"/>
            <p:cNvCxnSpPr/>
            <p:nvPr/>
          </p:nvCxnSpPr>
          <p:spPr bwMode="auto">
            <a:xfrm flipH="1">
              <a:off x="4702552" y="4200761"/>
              <a:ext cx="328458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83" name="Straight Connector 82"/>
          <p:cNvCxnSpPr/>
          <p:nvPr/>
        </p:nvCxnSpPr>
        <p:spPr bwMode="auto">
          <a:xfrm>
            <a:off x="7250620" y="2094560"/>
            <a:ext cx="0" cy="37123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grpSp>
        <p:nvGrpSpPr>
          <p:cNvPr id="87" name="Group 86"/>
          <p:cNvGrpSpPr/>
          <p:nvPr/>
        </p:nvGrpSpPr>
        <p:grpSpPr>
          <a:xfrm>
            <a:off x="7084170" y="1273654"/>
            <a:ext cx="1447970" cy="499324"/>
            <a:chOff x="7084170" y="1273654"/>
            <a:chExt cx="1447970" cy="499324"/>
          </a:xfrm>
        </p:grpSpPr>
        <p:cxnSp>
          <p:nvCxnSpPr>
            <p:cNvPr id="85" name="Straight Connector 84"/>
            <p:cNvCxnSpPr/>
            <p:nvPr/>
          </p:nvCxnSpPr>
          <p:spPr bwMode="auto">
            <a:xfrm>
              <a:off x="7262950" y="1273654"/>
              <a:ext cx="0" cy="499324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6" name="Straight Connector 85"/>
            <p:cNvCxnSpPr/>
            <p:nvPr/>
          </p:nvCxnSpPr>
          <p:spPr bwMode="auto">
            <a:xfrm>
              <a:off x="7084170" y="1273654"/>
              <a:ext cx="144797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94" name="Rectangle 93"/>
          <p:cNvSpPr/>
          <p:nvPr/>
        </p:nvSpPr>
        <p:spPr bwMode="auto">
          <a:xfrm>
            <a:off x="8145780" y="1460301"/>
            <a:ext cx="226074" cy="477405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95" name="Straight Connector 94"/>
          <p:cNvCxnSpPr>
            <a:endCxn id="94" idx="0"/>
          </p:cNvCxnSpPr>
          <p:nvPr/>
        </p:nvCxnSpPr>
        <p:spPr bwMode="auto">
          <a:xfrm>
            <a:off x="8258817" y="1273654"/>
            <a:ext cx="0" cy="18664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8" name="Straight Connector 97"/>
          <p:cNvCxnSpPr>
            <a:stCxn id="94" idx="2"/>
          </p:cNvCxnSpPr>
          <p:nvPr/>
        </p:nvCxnSpPr>
        <p:spPr bwMode="auto">
          <a:xfrm>
            <a:off x="8258817" y="1937706"/>
            <a:ext cx="7530" cy="389049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3" name="Straight Connector 102"/>
          <p:cNvCxnSpPr/>
          <p:nvPr/>
        </p:nvCxnSpPr>
        <p:spPr bwMode="auto">
          <a:xfrm flipV="1">
            <a:off x="8258817" y="2090106"/>
            <a:ext cx="504183" cy="787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oval" w="med" len="med"/>
            <a:tailEnd type="none" w="med" len="med"/>
          </a:ln>
          <a:effectLst/>
        </p:spPr>
      </p:cxnSp>
      <p:sp>
        <p:nvSpPr>
          <p:cNvPr id="106" name="TextBox 105"/>
          <p:cNvSpPr txBox="1"/>
          <p:nvPr/>
        </p:nvSpPr>
        <p:spPr>
          <a:xfrm>
            <a:off x="8581460" y="1909894"/>
            <a:ext cx="653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o</a:t>
            </a:r>
            <a:endParaRPr lang="en-US" baseline="-25000" dirty="0"/>
          </a:p>
        </p:txBody>
      </p:sp>
      <p:grpSp>
        <p:nvGrpSpPr>
          <p:cNvPr id="107" name="Group 106"/>
          <p:cNvGrpSpPr/>
          <p:nvPr/>
        </p:nvGrpSpPr>
        <p:grpSpPr>
          <a:xfrm>
            <a:off x="8063114" y="2646623"/>
            <a:ext cx="381805" cy="1148650"/>
            <a:chOff x="4833733" y="4200761"/>
            <a:chExt cx="381805" cy="1148650"/>
          </a:xfrm>
        </p:grpSpPr>
        <p:cxnSp>
          <p:nvCxnSpPr>
            <p:cNvPr id="108" name="Straight Connector 107"/>
            <p:cNvCxnSpPr/>
            <p:nvPr/>
          </p:nvCxnSpPr>
          <p:spPr bwMode="auto">
            <a:xfrm flipV="1">
              <a:off x="5031010" y="4200761"/>
              <a:ext cx="0" cy="972277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9" name="Straight Connector 108"/>
            <p:cNvCxnSpPr/>
            <p:nvPr/>
          </p:nvCxnSpPr>
          <p:spPr bwMode="auto">
            <a:xfrm>
              <a:off x="4833733" y="5173038"/>
              <a:ext cx="381805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0" name="Straight Connector 109"/>
            <p:cNvCxnSpPr/>
            <p:nvPr/>
          </p:nvCxnSpPr>
          <p:spPr bwMode="auto">
            <a:xfrm>
              <a:off x="4924486" y="5258656"/>
              <a:ext cx="217211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1" name="Straight Connector 110"/>
            <p:cNvCxnSpPr/>
            <p:nvPr/>
          </p:nvCxnSpPr>
          <p:spPr bwMode="auto">
            <a:xfrm>
              <a:off x="4990576" y="5349411"/>
              <a:ext cx="9144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13" name="TextBox 112"/>
          <p:cNvSpPr txBox="1"/>
          <p:nvPr/>
        </p:nvSpPr>
        <p:spPr>
          <a:xfrm>
            <a:off x="5274166" y="1433075"/>
            <a:ext cx="14003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BiasGate</a:t>
            </a:r>
            <a:r>
              <a:rPr lang="en-US" dirty="0" smtClean="0"/>
              <a:t> 2.1V</a:t>
            </a:r>
            <a:endParaRPr lang="en-US" dirty="0"/>
          </a:p>
        </p:txBody>
      </p:sp>
      <p:cxnSp>
        <p:nvCxnSpPr>
          <p:cNvPr id="116" name="Straight Connector 115"/>
          <p:cNvCxnSpPr/>
          <p:nvPr/>
        </p:nvCxnSpPr>
        <p:spPr bwMode="auto">
          <a:xfrm flipV="1">
            <a:off x="5585345" y="3482940"/>
            <a:ext cx="399511" cy="24623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7" name="Straight Connector 116"/>
          <p:cNvCxnSpPr/>
          <p:nvPr/>
        </p:nvCxnSpPr>
        <p:spPr bwMode="auto">
          <a:xfrm flipV="1">
            <a:off x="6568795" y="2902537"/>
            <a:ext cx="286776" cy="33416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0" name="TextBox 119"/>
          <p:cNvSpPr txBox="1"/>
          <p:nvPr/>
        </p:nvSpPr>
        <p:spPr>
          <a:xfrm>
            <a:off x="4623631" y="3212240"/>
            <a:ext cx="1484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RowSelect</a:t>
            </a:r>
            <a:endParaRPr lang="en-US" dirty="0"/>
          </a:p>
        </p:txBody>
      </p:sp>
      <p:sp>
        <p:nvSpPr>
          <p:cNvPr id="121" name="TextBox 120"/>
          <p:cNvSpPr txBox="1"/>
          <p:nvPr/>
        </p:nvSpPr>
        <p:spPr>
          <a:xfrm>
            <a:off x="6641558" y="3001815"/>
            <a:ext cx="1484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ColSelect</a:t>
            </a:r>
            <a:endParaRPr lang="en-US" dirty="0"/>
          </a:p>
        </p:txBody>
      </p:sp>
      <p:sp>
        <p:nvSpPr>
          <p:cNvPr id="122" name="TextBox 121"/>
          <p:cNvSpPr txBox="1"/>
          <p:nvPr/>
        </p:nvSpPr>
        <p:spPr>
          <a:xfrm>
            <a:off x="2465937" y="3698697"/>
            <a:ext cx="961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Indium Bump</a:t>
            </a:r>
            <a:endParaRPr lang="en-US" dirty="0"/>
          </a:p>
        </p:txBody>
      </p:sp>
      <p:grpSp>
        <p:nvGrpSpPr>
          <p:cNvPr id="129" name="Group 128"/>
          <p:cNvGrpSpPr/>
          <p:nvPr/>
        </p:nvGrpSpPr>
        <p:grpSpPr>
          <a:xfrm>
            <a:off x="5069687" y="4383982"/>
            <a:ext cx="3150270" cy="646331"/>
            <a:chOff x="5069687" y="4383982"/>
            <a:chExt cx="3150270" cy="646331"/>
          </a:xfrm>
        </p:grpSpPr>
        <p:sp>
          <p:nvSpPr>
            <p:cNvPr id="130" name="TextBox 129"/>
            <p:cNvSpPr txBox="1"/>
            <p:nvPr/>
          </p:nvSpPr>
          <p:spPr>
            <a:xfrm>
              <a:off x="5631581" y="4383982"/>
              <a:ext cx="2588376" cy="646331"/>
            </a:xfrm>
            <a:prstGeom prst="rect">
              <a:avLst/>
            </a:prstGeom>
            <a:solidFill>
              <a:srgbClr val="FFFF00"/>
            </a:solidFill>
            <a:ln w="28575" cmpd="sng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Power dissipated only when pixel is selected </a:t>
              </a:r>
              <a:endParaRPr lang="en-US" dirty="0"/>
            </a:p>
          </p:txBody>
        </p:sp>
        <p:cxnSp>
          <p:nvCxnSpPr>
            <p:cNvPr id="131" name="Straight Arrow Connector 130"/>
            <p:cNvCxnSpPr>
              <a:stCxn id="130" idx="1"/>
            </p:cNvCxnSpPr>
            <p:nvPr/>
          </p:nvCxnSpPr>
          <p:spPr bwMode="auto">
            <a:xfrm flipH="1" flipV="1">
              <a:off x="5069687" y="4383982"/>
              <a:ext cx="561894" cy="323166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136" name="TextBox 135"/>
          <p:cNvSpPr txBox="1"/>
          <p:nvPr/>
        </p:nvSpPr>
        <p:spPr>
          <a:xfrm>
            <a:off x="481084" y="972655"/>
            <a:ext cx="4014633" cy="1200329"/>
          </a:xfrm>
          <a:prstGeom prst="rect">
            <a:avLst/>
          </a:prstGeom>
          <a:solidFill>
            <a:srgbClr val="CCFFCC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Tempco</a:t>
            </a:r>
            <a:r>
              <a:rPr lang="en-US" dirty="0" smtClean="0"/>
              <a:t> = 600 to 800 e-/K</a:t>
            </a:r>
          </a:p>
          <a:p>
            <a:endParaRPr lang="en-US" dirty="0" smtClean="0"/>
          </a:p>
          <a:p>
            <a:r>
              <a:rPr lang="en-US" b="1" dirty="0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</a:t>
            </a:r>
            <a:r>
              <a:rPr lang="en-US" b="1" dirty="0" smtClean="0">
                <a:sym typeface="Wingdings"/>
              </a:rPr>
              <a:t>Clock continuously </a:t>
            </a:r>
            <a:r>
              <a:rPr lang="en-US" dirty="0" smtClean="0">
                <a:sym typeface="Wingdings"/>
              </a:rPr>
              <a:t>whether idle, reset, exposure delay or read</a:t>
            </a:r>
            <a:endParaRPr lang="en-US" dirty="0"/>
          </a:p>
        </p:txBody>
      </p:sp>
      <p:sp>
        <p:nvSpPr>
          <p:cNvPr id="137" name="TextBox 136"/>
          <p:cNvSpPr txBox="1"/>
          <p:nvPr/>
        </p:nvSpPr>
        <p:spPr>
          <a:xfrm>
            <a:off x="6747057" y="909887"/>
            <a:ext cx="2102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BiasPower</a:t>
            </a:r>
            <a:r>
              <a:rPr lang="en-US" dirty="0" smtClean="0"/>
              <a:t>, 3.3V</a:t>
            </a:r>
            <a:endParaRPr lang="en-US" dirty="0"/>
          </a:p>
        </p:txBody>
      </p:sp>
      <p:sp>
        <p:nvSpPr>
          <p:cNvPr id="138" name="TextBox 137"/>
          <p:cNvSpPr txBox="1"/>
          <p:nvPr/>
        </p:nvSpPr>
        <p:spPr>
          <a:xfrm>
            <a:off x="8320467" y="1470498"/>
            <a:ext cx="835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 </a:t>
            </a:r>
            <a:r>
              <a:rPr lang="en-US" dirty="0" err="1" smtClean="0"/>
              <a:t>kΩ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995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Constant Cadence clocking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Temperature coefficient 600-800 e-/K</a:t>
            </a:r>
          </a:p>
          <a:p>
            <a:r>
              <a:rPr lang="en-US" dirty="0" smtClean="0"/>
              <a:t>Both pixel and output amplifier (and load) contribute to temperature coefficient.   </a:t>
            </a:r>
          </a:p>
          <a:p>
            <a:r>
              <a:rPr lang="en-US" dirty="0"/>
              <a:t>Depends on location on detector.</a:t>
            </a:r>
          </a:p>
          <a:p>
            <a:r>
              <a:rPr lang="en-US" dirty="0" smtClean="0"/>
              <a:t>Pixel only dissipates power while selected.</a:t>
            </a:r>
          </a:p>
          <a:p>
            <a:pPr>
              <a:buFont typeface="Wingdings" charset="0"/>
              <a:buChar char="à"/>
            </a:pPr>
            <a:r>
              <a:rPr lang="en-US" dirty="0" smtClean="0">
                <a:solidFill>
                  <a:srgbClr val="0000FF"/>
                </a:solidFill>
                <a:sym typeface="Wingdings"/>
              </a:rPr>
              <a:t>Maintain constant clocking cadence across idle, reset, </a:t>
            </a:r>
            <a:r>
              <a:rPr lang="en-US" dirty="0" err="1" smtClean="0">
                <a:solidFill>
                  <a:srgbClr val="0000FF"/>
                </a:solidFill>
                <a:sym typeface="Wingdings"/>
              </a:rPr>
              <a:t>exposure_delay</a:t>
            </a:r>
            <a:r>
              <a:rPr lang="en-US" dirty="0" smtClean="0">
                <a:solidFill>
                  <a:srgbClr val="0000FF"/>
                </a:solidFill>
                <a:sym typeface="Wingdings"/>
              </a:rPr>
              <a:t> and reads</a:t>
            </a:r>
          </a:p>
          <a:p>
            <a:pPr>
              <a:buFont typeface="Wingdings" charset="0"/>
              <a:buChar char="à"/>
            </a:pPr>
            <a:r>
              <a:rPr lang="en-US" dirty="0" smtClean="0">
                <a:sym typeface="Wingdings"/>
              </a:rPr>
              <a:t>Pad timing to make reset and read timing identical, and to avoid changes in cadence when processing commands.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15510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Correlated Double Sampling</a:t>
            </a:r>
          </a:p>
        </p:txBody>
      </p:sp>
      <p:sp>
        <p:nvSpPr>
          <p:cNvPr id="39938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5562600"/>
            <a:ext cx="8153400" cy="1295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>
                <a:latin typeface="Arial" charset="0"/>
                <a:ea typeface="ＭＳ Ｐゴシック" charset="0"/>
                <a:cs typeface="ＭＳ Ｐゴシック" charset="0"/>
              </a:rPr>
              <a:t>Exposure delay = p dummy reads for constant self heating</a:t>
            </a:r>
          </a:p>
          <a:p>
            <a:pPr eaLnBrk="1" hangingPunct="1">
              <a:lnSpc>
                <a:spcPct val="90000"/>
              </a:lnSpc>
            </a:pPr>
            <a:r>
              <a:rPr lang="en-US" sz="2000">
                <a:latin typeface="Arial" charset="0"/>
                <a:ea typeface="ＭＳ Ｐゴシック" charset="0"/>
                <a:cs typeface="ＭＳ Ｐゴシック" charset="0"/>
              </a:rPr>
              <a:t>Subtract first frame from last frame</a:t>
            </a:r>
          </a:p>
          <a:p>
            <a:pPr eaLnBrk="1" hangingPunct="1">
              <a:lnSpc>
                <a:spcPct val="90000"/>
              </a:lnSpc>
            </a:pPr>
            <a:r>
              <a:rPr lang="en-US" sz="2000">
                <a:latin typeface="Arial" charset="0"/>
                <a:ea typeface="ＭＳ Ｐゴシック" charset="0"/>
                <a:cs typeface="ＭＳ Ｐゴシック" charset="0"/>
              </a:rPr>
              <a:t>Equivalent to Fowler sampling with m = 1</a:t>
            </a:r>
          </a:p>
        </p:txBody>
      </p:sp>
      <p:sp>
        <p:nvSpPr>
          <p:cNvPr id="39939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>
                <a:solidFill>
                  <a:schemeClr val="accent2"/>
                </a:solidFill>
              </a:rPr>
              <a:t>DfA Garching 2009-10-13</a:t>
            </a:r>
          </a:p>
        </p:txBody>
      </p:sp>
      <p:sp>
        <p:nvSpPr>
          <p:cNvPr id="39940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chemeClr val="accent2"/>
                </a:solidFill>
              </a:rPr>
              <a:t>NIR wavefront sensing</a:t>
            </a:r>
          </a:p>
        </p:txBody>
      </p:sp>
      <p:sp>
        <p:nvSpPr>
          <p:cNvPr id="39941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6D77DC5-4092-2D44-933C-C725811022D8}" type="slidenum">
              <a:rPr lang="en-US" sz="1400">
                <a:solidFill>
                  <a:schemeClr val="accent2"/>
                </a:solidFill>
              </a:rPr>
              <a:pPr eaLnBrk="1" hangingPunct="1"/>
              <a:t>25</a:t>
            </a:fld>
            <a:endParaRPr lang="en-US" sz="1400">
              <a:solidFill>
                <a:schemeClr val="accent2"/>
              </a:solidFill>
            </a:endParaRPr>
          </a:p>
        </p:txBody>
      </p:sp>
      <p:sp>
        <p:nvSpPr>
          <p:cNvPr id="39942" name="Line 4"/>
          <p:cNvSpPr>
            <a:spLocks noChangeShapeType="1"/>
          </p:cNvSpPr>
          <p:nvPr/>
        </p:nvSpPr>
        <p:spPr bwMode="auto">
          <a:xfrm flipV="1">
            <a:off x="914400" y="4419600"/>
            <a:ext cx="8077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43" name="Rectangle 5"/>
          <p:cNvSpPr>
            <a:spLocks noChangeArrowheads="1"/>
          </p:cNvSpPr>
          <p:nvPr/>
        </p:nvSpPr>
        <p:spPr bwMode="auto">
          <a:xfrm>
            <a:off x="914400" y="3962400"/>
            <a:ext cx="3048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44" name="Rectangle 6"/>
          <p:cNvSpPr>
            <a:spLocks noChangeArrowheads="1"/>
          </p:cNvSpPr>
          <p:nvPr/>
        </p:nvSpPr>
        <p:spPr bwMode="auto">
          <a:xfrm>
            <a:off x="1250950" y="3962400"/>
            <a:ext cx="3048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45" name="Rectangle 7"/>
          <p:cNvSpPr>
            <a:spLocks noChangeArrowheads="1"/>
          </p:cNvSpPr>
          <p:nvPr/>
        </p:nvSpPr>
        <p:spPr bwMode="auto">
          <a:xfrm>
            <a:off x="1587500" y="3962400"/>
            <a:ext cx="3048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46" name="Rectangle 8"/>
          <p:cNvSpPr>
            <a:spLocks noChangeArrowheads="1"/>
          </p:cNvSpPr>
          <p:nvPr/>
        </p:nvSpPr>
        <p:spPr bwMode="auto">
          <a:xfrm>
            <a:off x="1924050" y="3962400"/>
            <a:ext cx="3048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47" name="Rectangle 9"/>
          <p:cNvSpPr>
            <a:spLocks noChangeArrowheads="1"/>
          </p:cNvSpPr>
          <p:nvPr/>
        </p:nvSpPr>
        <p:spPr bwMode="auto">
          <a:xfrm>
            <a:off x="2263775" y="3962400"/>
            <a:ext cx="3048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48" name="Rectangle 10"/>
          <p:cNvSpPr>
            <a:spLocks noChangeArrowheads="1"/>
          </p:cNvSpPr>
          <p:nvPr/>
        </p:nvSpPr>
        <p:spPr bwMode="auto">
          <a:xfrm>
            <a:off x="2601913" y="3886200"/>
            <a:ext cx="304800" cy="609600"/>
          </a:xfrm>
          <a:prstGeom prst="rect">
            <a:avLst/>
          </a:prstGeom>
          <a:solidFill>
            <a:srgbClr val="FF0000">
              <a:alpha val="4784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49" name="Rectangle 11"/>
          <p:cNvSpPr>
            <a:spLocks noChangeArrowheads="1"/>
          </p:cNvSpPr>
          <p:nvPr/>
        </p:nvSpPr>
        <p:spPr bwMode="auto">
          <a:xfrm>
            <a:off x="2940050" y="3810000"/>
            <a:ext cx="304800" cy="68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50" name="Rectangle 12"/>
          <p:cNvSpPr>
            <a:spLocks noChangeArrowheads="1"/>
          </p:cNvSpPr>
          <p:nvPr/>
        </p:nvSpPr>
        <p:spPr bwMode="auto">
          <a:xfrm>
            <a:off x="3276600" y="3722688"/>
            <a:ext cx="304800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51" name="Rectangle 13"/>
          <p:cNvSpPr>
            <a:spLocks noChangeArrowheads="1"/>
          </p:cNvSpPr>
          <p:nvPr/>
        </p:nvSpPr>
        <p:spPr bwMode="auto">
          <a:xfrm>
            <a:off x="3614738" y="3624263"/>
            <a:ext cx="304800" cy="838200"/>
          </a:xfrm>
          <a:prstGeom prst="rect">
            <a:avLst/>
          </a:prstGeom>
          <a:solidFill>
            <a:schemeClr val="bg1">
              <a:alpha val="47842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52" name="Rectangle 14"/>
          <p:cNvSpPr>
            <a:spLocks noChangeArrowheads="1"/>
          </p:cNvSpPr>
          <p:nvPr/>
        </p:nvSpPr>
        <p:spPr bwMode="auto">
          <a:xfrm>
            <a:off x="3951288" y="3505200"/>
            <a:ext cx="304800" cy="979488"/>
          </a:xfrm>
          <a:prstGeom prst="rect">
            <a:avLst/>
          </a:prstGeom>
          <a:solidFill>
            <a:schemeClr val="bg1">
              <a:alpha val="47842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53" name="Rectangle 15"/>
          <p:cNvSpPr>
            <a:spLocks noChangeArrowheads="1"/>
          </p:cNvSpPr>
          <p:nvPr/>
        </p:nvSpPr>
        <p:spPr bwMode="auto">
          <a:xfrm>
            <a:off x="4287838" y="3429000"/>
            <a:ext cx="304800" cy="1055688"/>
          </a:xfrm>
          <a:prstGeom prst="rect">
            <a:avLst/>
          </a:prstGeom>
          <a:solidFill>
            <a:schemeClr val="bg1">
              <a:alpha val="47842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54" name="Rectangle 16"/>
          <p:cNvSpPr>
            <a:spLocks noChangeArrowheads="1"/>
          </p:cNvSpPr>
          <p:nvPr/>
        </p:nvSpPr>
        <p:spPr bwMode="auto">
          <a:xfrm>
            <a:off x="4625975" y="3341688"/>
            <a:ext cx="304800" cy="1131887"/>
          </a:xfrm>
          <a:prstGeom prst="rect">
            <a:avLst/>
          </a:prstGeom>
          <a:solidFill>
            <a:schemeClr val="bg1">
              <a:alpha val="47842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55" name="Rectangle 17"/>
          <p:cNvSpPr>
            <a:spLocks noChangeArrowheads="1"/>
          </p:cNvSpPr>
          <p:nvPr/>
        </p:nvSpPr>
        <p:spPr bwMode="auto">
          <a:xfrm>
            <a:off x="4964113" y="3254375"/>
            <a:ext cx="304800" cy="1196975"/>
          </a:xfrm>
          <a:prstGeom prst="rect">
            <a:avLst/>
          </a:prstGeom>
          <a:solidFill>
            <a:schemeClr val="bg1">
              <a:alpha val="47842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56" name="Rectangle 18"/>
          <p:cNvSpPr>
            <a:spLocks noChangeArrowheads="1"/>
          </p:cNvSpPr>
          <p:nvPr/>
        </p:nvSpPr>
        <p:spPr bwMode="auto">
          <a:xfrm>
            <a:off x="5300663" y="3113088"/>
            <a:ext cx="304800" cy="1360487"/>
          </a:xfrm>
          <a:prstGeom prst="rect">
            <a:avLst/>
          </a:prstGeom>
          <a:solidFill>
            <a:schemeClr val="bg1">
              <a:alpha val="47842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57" name="Rectangle 19"/>
          <p:cNvSpPr>
            <a:spLocks noChangeArrowheads="1"/>
          </p:cNvSpPr>
          <p:nvPr/>
        </p:nvSpPr>
        <p:spPr bwMode="auto">
          <a:xfrm>
            <a:off x="5638800" y="3036888"/>
            <a:ext cx="304800" cy="14366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58" name="Rectangle 20"/>
          <p:cNvSpPr>
            <a:spLocks noChangeArrowheads="1"/>
          </p:cNvSpPr>
          <p:nvPr/>
        </p:nvSpPr>
        <p:spPr bwMode="auto">
          <a:xfrm>
            <a:off x="5975350" y="2949575"/>
            <a:ext cx="304800" cy="1512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9959" name="Group 21"/>
          <p:cNvGrpSpPr>
            <a:grpSpLocks/>
          </p:cNvGrpSpPr>
          <p:nvPr/>
        </p:nvGrpSpPr>
        <p:grpSpPr bwMode="auto">
          <a:xfrm>
            <a:off x="2914650" y="4572000"/>
            <a:ext cx="3333750" cy="412750"/>
            <a:chOff x="1632" y="2400"/>
            <a:chExt cx="624" cy="260"/>
          </a:xfrm>
        </p:grpSpPr>
        <p:sp>
          <p:nvSpPr>
            <p:cNvPr id="39985" name="AutoShape 22"/>
            <p:cNvSpPr>
              <a:spLocks/>
            </p:cNvSpPr>
            <p:nvPr/>
          </p:nvSpPr>
          <p:spPr bwMode="auto">
            <a:xfrm rot="-5400000">
              <a:off x="1896" y="2136"/>
              <a:ext cx="96" cy="624"/>
            </a:xfrm>
            <a:prstGeom prst="leftBrace">
              <a:avLst>
                <a:gd name="adj1" fmla="val 54167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86" name="Text Box 23"/>
            <p:cNvSpPr txBox="1">
              <a:spLocks noChangeArrowheads="1"/>
            </p:cNvSpPr>
            <p:nvPr/>
          </p:nvSpPr>
          <p:spPr bwMode="auto">
            <a:xfrm>
              <a:off x="1632" y="2448"/>
              <a:ext cx="62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600"/>
                <a:t>Ignore p scans</a:t>
              </a:r>
            </a:p>
          </p:txBody>
        </p:sp>
      </p:grpSp>
      <p:sp>
        <p:nvSpPr>
          <p:cNvPr id="39960" name="Rectangle 24"/>
          <p:cNvSpPr>
            <a:spLocks noChangeArrowheads="1"/>
          </p:cNvSpPr>
          <p:nvPr/>
        </p:nvSpPr>
        <p:spPr bwMode="auto">
          <a:xfrm>
            <a:off x="6324600" y="2884488"/>
            <a:ext cx="304800" cy="1568450"/>
          </a:xfrm>
          <a:prstGeom prst="rect">
            <a:avLst/>
          </a:prstGeom>
          <a:solidFill>
            <a:srgbClr val="FF0000">
              <a:alpha val="4784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61" name="Rectangle 25"/>
          <p:cNvSpPr>
            <a:spLocks noChangeArrowheads="1"/>
          </p:cNvSpPr>
          <p:nvPr/>
        </p:nvSpPr>
        <p:spPr bwMode="auto">
          <a:xfrm>
            <a:off x="6661150" y="3917950"/>
            <a:ext cx="3048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63" name="AutoShape 27"/>
          <p:cNvSpPr>
            <a:spLocks/>
          </p:cNvSpPr>
          <p:nvPr/>
        </p:nvSpPr>
        <p:spPr bwMode="auto">
          <a:xfrm rot="-5400000">
            <a:off x="6743700" y="4381500"/>
            <a:ext cx="152400" cy="381000"/>
          </a:xfrm>
          <a:prstGeom prst="leftBrace">
            <a:avLst>
              <a:gd name="adj1" fmla="val 208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64" name="Text Box 28"/>
          <p:cNvSpPr txBox="1">
            <a:spLocks noChangeArrowheads="1"/>
          </p:cNvSpPr>
          <p:nvPr/>
        </p:nvSpPr>
        <p:spPr bwMode="auto">
          <a:xfrm>
            <a:off x="6858000" y="4648200"/>
            <a:ext cx="20574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/>
              <a:t>At least one reset between frames</a:t>
            </a:r>
          </a:p>
        </p:txBody>
      </p:sp>
      <p:grpSp>
        <p:nvGrpSpPr>
          <p:cNvPr id="39965" name="Group 29"/>
          <p:cNvGrpSpPr>
            <a:grpSpLocks/>
          </p:cNvGrpSpPr>
          <p:nvPr/>
        </p:nvGrpSpPr>
        <p:grpSpPr bwMode="auto">
          <a:xfrm>
            <a:off x="838200" y="4495800"/>
            <a:ext cx="1752600" cy="657225"/>
            <a:chOff x="1632" y="2400"/>
            <a:chExt cx="624" cy="414"/>
          </a:xfrm>
        </p:grpSpPr>
        <p:sp>
          <p:nvSpPr>
            <p:cNvPr id="39983" name="AutoShape 30"/>
            <p:cNvSpPr>
              <a:spLocks/>
            </p:cNvSpPr>
            <p:nvPr/>
          </p:nvSpPr>
          <p:spPr bwMode="auto">
            <a:xfrm rot="-5400000">
              <a:off x="1896" y="2136"/>
              <a:ext cx="96" cy="624"/>
            </a:xfrm>
            <a:prstGeom prst="leftBrace">
              <a:avLst>
                <a:gd name="adj1" fmla="val 54167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84" name="Text Box 31"/>
            <p:cNvSpPr txBox="1">
              <a:spLocks noChangeArrowheads="1"/>
            </p:cNvSpPr>
            <p:nvPr/>
          </p:nvSpPr>
          <p:spPr bwMode="auto">
            <a:xfrm>
              <a:off x="1632" y="2448"/>
              <a:ext cx="624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600"/>
                <a:t>Reset while idling</a:t>
              </a:r>
            </a:p>
          </p:txBody>
        </p:sp>
      </p:grpSp>
      <p:sp>
        <p:nvSpPr>
          <p:cNvPr id="39966" name="Rectangle 32"/>
          <p:cNvSpPr>
            <a:spLocks noChangeArrowheads="1"/>
          </p:cNvSpPr>
          <p:nvPr/>
        </p:nvSpPr>
        <p:spPr bwMode="auto">
          <a:xfrm>
            <a:off x="7000875" y="3810000"/>
            <a:ext cx="304800" cy="609600"/>
          </a:xfrm>
          <a:prstGeom prst="rect">
            <a:avLst/>
          </a:prstGeom>
          <a:solidFill>
            <a:srgbClr val="FF0000">
              <a:alpha val="4784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67" name="Rectangle 33"/>
          <p:cNvSpPr>
            <a:spLocks noChangeArrowheads="1"/>
          </p:cNvSpPr>
          <p:nvPr/>
        </p:nvSpPr>
        <p:spPr bwMode="auto">
          <a:xfrm>
            <a:off x="7339013" y="3733800"/>
            <a:ext cx="304800" cy="68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68" name="Rectangle 34"/>
          <p:cNvSpPr>
            <a:spLocks noChangeArrowheads="1"/>
          </p:cNvSpPr>
          <p:nvPr/>
        </p:nvSpPr>
        <p:spPr bwMode="auto">
          <a:xfrm>
            <a:off x="7675563" y="3670300"/>
            <a:ext cx="304800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69" name="Rectangle 35"/>
          <p:cNvSpPr>
            <a:spLocks noChangeArrowheads="1"/>
          </p:cNvSpPr>
          <p:nvPr/>
        </p:nvSpPr>
        <p:spPr bwMode="auto">
          <a:xfrm>
            <a:off x="8013700" y="3581400"/>
            <a:ext cx="304800" cy="838200"/>
          </a:xfrm>
          <a:prstGeom prst="rect">
            <a:avLst/>
          </a:prstGeom>
          <a:solidFill>
            <a:schemeClr val="bg1">
              <a:alpha val="47842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70" name="Rectangle 36"/>
          <p:cNvSpPr>
            <a:spLocks noChangeArrowheads="1"/>
          </p:cNvSpPr>
          <p:nvPr/>
        </p:nvSpPr>
        <p:spPr bwMode="auto">
          <a:xfrm>
            <a:off x="8350250" y="3429000"/>
            <a:ext cx="304800" cy="979488"/>
          </a:xfrm>
          <a:prstGeom prst="rect">
            <a:avLst/>
          </a:prstGeom>
          <a:solidFill>
            <a:schemeClr val="bg1">
              <a:alpha val="47842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71" name="Rectangle 37"/>
          <p:cNvSpPr>
            <a:spLocks noChangeArrowheads="1"/>
          </p:cNvSpPr>
          <p:nvPr/>
        </p:nvSpPr>
        <p:spPr bwMode="auto">
          <a:xfrm>
            <a:off x="8686800" y="3352800"/>
            <a:ext cx="304800" cy="1055688"/>
          </a:xfrm>
          <a:prstGeom prst="rect">
            <a:avLst/>
          </a:prstGeom>
          <a:solidFill>
            <a:schemeClr val="bg1">
              <a:alpha val="47842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72" name="Text Box 38"/>
          <p:cNvSpPr txBox="1">
            <a:spLocks noChangeArrowheads="1"/>
          </p:cNvSpPr>
          <p:nvPr/>
        </p:nvSpPr>
        <p:spPr bwMode="auto">
          <a:xfrm>
            <a:off x="2286000" y="4905375"/>
            <a:ext cx="9906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/>
              <a:t>Initial scan</a:t>
            </a:r>
          </a:p>
        </p:txBody>
      </p:sp>
      <p:sp>
        <p:nvSpPr>
          <p:cNvPr id="39973" name="Text Box 39"/>
          <p:cNvSpPr txBox="1">
            <a:spLocks noChangeArrowheads="1"/>
          </p:cNvSpPr>
          <p:nvPr/>
        </p:nvSpPr>
        <p:spPr bwMode="auto">
          <a:xfrm>
            <a:off x="5943600" y="4876800"/>
            <a:ext cx="9906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/>
              <a:t>Final scan</a:t>
            </a:r>
          </a:p>
        </p:txBody>
      </p:sp>
      <p:sp>
        <p:nvSpPr>
          <p:cNvPr id="39974" name="Line 40"/>
          <p:cNvSpPr>
            <a:spLocks noChangeShapeType="1"/>
          </p:cNvSpPr>
          <p:nvPr/>
        </p:nvSpPr>
        <p:spPr bwMode="auto">
          <a:xfrm>
            <a:off x="6858000" y="46482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75" name="Line 41"/>
          <p:cNvSpPr>
            <a:spLocks noChangeShapeType="1"/>
          </p:cNvSpPr>
          <p:nvPr/>
        </p:nvSpPr>
        <p:spPr bwMode="auto">
          <a:xfrm>
            <a:off x="2895600" y="2808288"/>
            <a:ext cx="3733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76" name="Text Box 42"/>
          <p:cNvSpPr txBox="1">
            <a:spLocks noChangeArrowheads="1"/>
          </p:cNvSpPr>
          <p:nvPr/>
        </p:nvSpPr>
        <p:spPr bwMode="auto">
          <a:xfrm>
            <a:off x="3733800" y="2651125"/>
            <a:ext cx="1905000" cy="396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/>
              <a:t>Exposure time</a:t>
            </a:r>
          </a:p>
        </p:txBody>
      </p:sp>
      <p:sp>
        <p:nvSpPr>
          <p:cNvPr id="39977" name="Line 43"/>
          <p:cNvSpPr>
            <a:spLocks noChangeShapeType="1"/>
          </p:cNvSpPr>
          <p:nvPr/>
        </p:nvSpPr>
        <p:spPr bwMode="auto">
          <a:xfrm>
            <a:off x="2590800" y="2514600"/>
            <a:ext cx="441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78" name="Text Box 44"/>
          <p:cNvSpPr txBox="1">
            <a:spLocks noChangeArrowheads="1"/>
          </p:cNvSpPr>
          <p:nvPr/>
        </p:nvSpPr>
        <p:spPr bwMode="auto">
          <a:xfrm>
            <a:off x="3429000" y="2286000"/>
            <a:ext cx="1600200" cy="396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/>
              <a:t>Frame time</a:t>
            </a:r>
          </a:p>
        </p:txBody>
      </p:sp>
      <p:sp>
        <p:nvSpPr>
          <p:cNvPr id="39979" name="Line 45"/>
          <p:cNvSpPr>
            <a:spLocks noChangeShapeType="1"/>
          </p:cNvSpPr>
          <p:nvPr/>
        </p:nvSpPr>
        <p:spPr bwMode="auto">
          <a:xfrm flipV="1">
            <a:off x="2590800" y="23622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80" name="Line 46"/>
          <p:cNvSpPr>
            <a:spLocks noChangeShapeType="1"/>
          </p:cNvSpPr>
          <p:nvPr/>
        </p:nvSpPr>
        <p:spPr bwMode="auto">
          <a:xfrm flipV="1">
            <a:off x="2895600" y="2743200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81" name="Line 47"/>
          <p:cNvSpPr>
            <a:spLocks noChangeShapeType="1"/>
          </p:cNvSpPr>
          <p:nvPr/>
        </p:nvSpPr>
        <p:spPr bwMode="auto">
          <a:xfrm flipV="1">
            <a:off x="7010400" y="2362200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82" name="Line 48"/>
          <p:cNvSpPr>
            <a:spLocks noChangeShapeType="1"/>
          </p:cNvSpPr>
          <p:nvPr/>
        </p:nvSpPr>
        <p:spPr bwMode="auto">
          <a:xfrm flipV="1">
            <a:off x="6629400" y="2743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605463" y="1447800"/>
            <a:ext cx="3309937" cy="646331"/>
          </a:xfrm>
          <a:prstGeom prst="rect">
            <a:avLst/>
          </a:prstGeom>
          <a:solidFill>
            <a:srgbClr val="FFFF00"/>
          </a:solidFill>
          <a:ln w="28575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Dummy reads to maintain constant power dissipation</a:t>
            </a:r>
            <a:endParaRPr lang="en-US" dirty="0"/>
          </a:p>
        </p:txBody>
      </p:sp>
      <p:cxnSp>
        <p:nvCxnSpPr>
          <p:cNvPr id="53" name="Straight Arrow Connector 52"/>
          <p:cNvCxnSpPr/>
          <p:nvPr/>
        </p:nvCxnSpPr>
        <p:spPr bwMode="auto">
          <a:xfrm flipH="1">
            <a:off x="5069687" y="2094131"/>
            <a:ext cx="905664" cy="157616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6" name="Straight Arrow Connector 55"/>
          <p:cNvCxnSpPr/>
          <p:nvPr/>
        </p:nvCxnSpPr>
        <p:spPr bwMode="auto">
          <a:xfrm flipH="1">
            <a:off x="5807281" y="2094131"/>
            <a:ext cx="320470" cy="157616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577619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>
          <a:xfrm>
            <a:off x="628814" y="355600"/>
            <a:ext cx="8072274" cy="762000"/>
          </a:xfrm>
        </p:spPr>
        <p:txBody>
          <a:bodyPr/>
          <a:lstStyle/>
          <a:p>
            <a:r>
              <a:rPr lang="en-US" altLang="ja-JP" dirty="0" smtClean="0">
                <a:latin typeface="Arial" charset="0"/>
                <a:ea typeface="ＭＳ Ｐゴシック" charset="0"/>
                <a:cs typeface="ＭＳ Ｐゴシック" charset="0"/>
              </a:rPr>
              <a:t>Fowler sampling, </a:t>
            </a:r>
            <a:r>
              <a:rPr lang="is-IS" sz="2800" dirty="0">
                <a:latin typeface="Arial" charset="0"/>
                <a:ea typeface="ＭＳ Ｐゴシック" charset="0"/>
                <a:cs typeface="ＭＳ Ｐゴシック" charset="0"/>
              </a:rPr>
              <a:t>… same dissipation</a:t>
            </a:r>
            <a:endParaRPr lang="en-US" sz="28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1986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5715000"/>
            <a:ext cx="8839200" cy="1143000"/>
          </a:xfrm>
        </p:spPr>
        <p:txBody>
          <a:bodyPr/>
          <a:lstStyle/>
          <a:p>
            <a:pPr eaLnBrk="1" hangingPunct="1"/>
            <a:r>
              <a:rPr lang="en-US" sz="1800">
                <a:latin typeface="Arial" charset="0"/>
                <a:ea typeface="ＭＳ Ｐゴシック" charset="0"/>
                <a:cs typeface="ＭＳ Ｐゴシック" charset="0"/>
              </a:rPr>
              <a:t>Exposure delay is in units of full scan ties but need not be multiple of m.</a:t>
            </a:r>
          </a:p>
          <a:p>
            <a:pPr eaLnBrk="1" hangingPunct="1"/>
            <a:r>
              <a:rPr lang="en-US" sz="1800">
                <a:latin typeface="Arial" charset="0"/>
                <a:ea typeface="ＭＳ Ｐゴシック" charset="0"/>
                <a:cs typeface="ＭＳ Ｐゴシック" charset="0"/>
              </a:rPr>
              <a:t>Subtract mean of first group from mean of last group.</a:t>
            </a:r>
          </a:p>
        </p:txBody>
      </p:sp>
      <p:sp>
        <p:nvSpPr>
          <p:cNvPr id="41987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>
                <a:solidFill>
                  <a:schemeClr val="accent2"/>
                </a:solidFill>
              </a:rPr>
              <a:t>DfA Garching 2009-10-13</a:t>
            </a:r>
          </a:p>
        </p:txBody>
      </p:sp>
      <p:sp>
        <p:nvSpPr>
          <p:cNvPr id="41988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chemeClr val="accent2"/>
                </a:solidFill>
              </a:rPr>
              <a:t>NIR wavefront sensing</a:t>
            </a:r>
          </a:p>
        </p:txBody>
      </p:sp>
      <p:sp>
        <p:nvSpPr>
          <p:cNvPr id="41989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F43F85B-330E-7041-B299-9A91C06E824E}" type="slidenum">
              <a:rPr lang="en-US" sz="1400">
                <a:solidFill>
                  <a:schemeClr val="accent2"/>
                </a:solidFill>
              </a:rPr>
              <a:pPr eaLnBrk="1" hangingPunct="1"/>
              <a:t>26</a:t>
            </a:fld>
            <a:endParaRPr lang="en-US" sz="1400">
              <a:solidFill>
                <a:schemeClr val="accent2"/>
              </a:solidFill>
            </a:endParaRPr>
          </a:p>
        </p:txBody>
      </p:sp>
      <p:sp>
        <p:nvSpPr>
          <p:cNvPr id="41990" name="Line 4"/>
          <p:cNvSpPr>
            <a:spLocks noChangeShapeType="1"/>
          </p:cNvSpPr>
          <p:nvPr/>
        </p:nvSpPr>
        <p:spPr bwMode="auto">
          <a:xfrm flipV="1">
            <a:off x="914400" y="4572000"/>
            <a:ext cx="8077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91" name="Rectangle 5"/>
          <p:cNvSpPr>
            <a:spLocks noChangeArrowheads="1"/>
          </p:cNvSpPr>
          <p:nvPr/>
        </p:nvSpPr>
        <p:spPr bwMode="auto">
          <a:xfrm>
            <a:off x="914400" y="4114800"/>
            <a:ext cx="3048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2" name="Rectangle 6"/>
          <p:cNvSpPr>
            <a:spLocks noChangeArrowheads="1"/>
          </p:cNvSpPr>
          <p:nvPr/>
        </p:nvSpPr>
        <p:spPr bwMode="auto">
          <a:xfrm>
            <a:off x="1250950" y="4114800"/>
            <a:ext cx="3048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3" name="Rectangle 7"/>
          <p:cNvSpPr>
            <a:spLocks noChangeArrowheads="1"/>
          </p:cNvSpPr>
          <p:nvPr/>
        </p:nvSpPr>
        <p:spPr bwMode="auto">
          <a:xfrm>
            <a:off x="1587500" y="4114800"/>
            <a:ext cx="3048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4" name="Rectangle 8"/>
          <p:cNvSpPr>
            <a:spLocks noChangeArrowheads="1"/>
          </p:cNvSpPr>
          <p:nvPr/>
        </p:nvSpPr>
        <p:spPr bwMode="auto">
          <a:xfrm>
            <a:off x="1924050" y="4114800"/>
            <a:ext cx="3048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5" name="Rectangle 9"/>
          <p:cNvSpPr>
            <a:spLocks noChangeArrowheads="1"/>
          </p:cNvSpPr>
          <p:nvPr/>
        </p:nvSpPr>
        <p:spPr bwMode="auto">
          <a:xfrm>
            <a:off x="2263775" y="4114800"/>
            <a:ext cx="3048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6" name="Rectangle 10"/>
          <p:cNvSpPr>
            <a:spLocks noChangeArrowheads="1"/>
          </p:cNvSpPr>
          <p:nvPr/>
        </p:nvSpPr>
        <p:spPr bwMode="auto">
          <a:xfrm>
            <a:off x="2601913" y="4038600"/>
            <a:ext cx="304800" cy="609600"/>
          </a:xfrm>
          <a:prstGeom prst="rect">
            <a:avLst/>
          </a:prstGeom>
          <a:solidFill>
            <a:srgbClr val="FF0000">
              <a:alpha val="4784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7" name="Rectangle 11"/>
          <p:cNvSpPr>
            <a:spLocks noChangeArrowheads="1"/>
          </p:cNvSpPr>
          <p:nvPr/>
        </p:nvSpPr>
        <p:spPr bwMode="auto">
          <a:xfrm>
            <a:off x="2940050" y="3962400"/>
            <a:ext cx="304800" cy="685800"/>
          </a:xfrm>
          <a:prstGeom prst="rect">
            <a:avLst/>
          </a:prstGeom>
          <a:solidFill>
            <a:srgbClr val="FF0000">
              <a:alpha val="4784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8" name="Rectangle 12"/>
          <p:cNvSpPr>
            <a:spLocks noChangeArrowheads="1"/>
          </p:cNvSpPr>
          <p:nvPr/>
        </p:nvSpPr>
        <p:spPr bwMode="auto">
          <a:xfrm>
            <a:off x="3276600" y="3875088"/>
            <a:ext cx="304800" cy="762000"/>
          </a:xfrm>
          <a:prstGeom prst="rect">
            <a:avLst/>
          </a:prstGeom>
          <a:solidFill>
            <a:srgbClr val="FF0000">
              <a:alpha val="4784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9" name="Rectangle 13"/>
          <p:cNvSpPr>
            <a:spLocks noChangeArrowheads="1"/>
          </p:cNvSpPr>
          <p:nvPr/>
        </p:nvSpPr>
        <p:spPr bwMode="auto">
          <a:xfrm>
            <a:off x="3614738" y="3776663"/>
            <a:ext cx="304800" cy="838200"/>
          </a:xfrm>
          <a:prstGeom prst="rect">
            <a:avLst/>
          </a:prstGeom>
          <a:solidFill>
            <a:schemeClr val="bg1">
              <a:alpha val="47842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0" name="Rectangle 14"/>
          <p:cNvSpPr>
            <a:spLocks noChangeArrowheads="1"/>
          </p:cNvSpPr>
          <p:nvPr/>
        </p:nvSpPr>
        <p:spPr bwMode="auto">
          <a:xfrm>
            <a:off x="3951288" y="3657600"/>
            <a:ext cx="304800" cy="979488"/>
          </a:xfrm>
          <a:prstGeom prst="rect">
            <a:avLst/>
          </a:prstGeom>
          <a:solidFill>
            <a:schemeClr val="bg1">
              <a:alpha val="47842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1" name="Rectangle 15"/>
          <p:cNvSpPr>
            <a:spLocks noChangeArrowheads="1"/>
          </p:cNvSpPr>
          <p:nvPr/>
        </p:nvSpPr>
        <p:spPr bwMode="auto">
          <a:xfrm>
            <a:off x="4287838" y="3581400"/>
            <a:ext cx="304800" cy="1055688"/>
          </a:xfrm>
          <a:prstGeom prst="rect">
            <a:avLst/>
          </a:prstGeom>
          <a:solidFill>
            <a:schemeClr val="bg1">
              <a:alpha val="47842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2" name="Rectangle 16"/>
          <p:cNvSpPr>
            <a:spLocks noChangeArrowheads="1"/>
          </p:cNvSpPr>
          <p:nvPr/>
        </p:nvSpPr>
        <p:spPr bwMode="auto">
          <a:xfrm>
            <a:off x="4625975" y="3494088"/>
            <a:ext cx="304800" cy="1131887"/>
          </a:xfrm>
          <a:prstGeom prst="rect">
            <a:avLst/>
          </a:prstGeom>
          <a:solidFill>
            <a:schemeClr val="bg1">
              <a:alpha val="47842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3" name="Rectangle 17"/>
          <p:cNvSpPr>
            <a:spLocks noChangeArrowheads="1"/>
          </p:cNvSpPr>
          <p:nvPr/>
        </p:nvSpPr>
        <p:spPr bwMode="auto">
          <a:xfrm>
            <a:off x="4964113" y="3406775"/>
            <a:ext cx="304800" cy="1196975"/>
          </a:xfrm>
          <a:prstGeom prst="rect">
            <a:avLst/>
          </a:prstGeom>
          <a:solidFill>
            <a:schemeClr val="bg1">
              <a:alpha val="47842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4" name="Rectangle 18"/>
          <p:cNvSpPr>
            <a:spLocks noChangeArrowheads="1"/>
          </p:cNvSpPr>
          <p:nvPr/>
        </p:nvSpPr>
        <p:spPr bwMode="auto">
          <a:xfrm>
            <a:off x="5300663" y="3265488"/>
            <a:ext cx="304800" cy="1360487"/>
          </a:xfrm>
          <a:prstGeom prst="rect">
            <a:avLst/>
          </a:prstGeom>
          <a:solidFill>
            <a:schemeClr val="bg1">
              <a:alpha val="47842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5" name="Rectangle 19"/>
          <p:cNvSpPr>
            <a:spLocks noChangeArrowheads="1"/>
          </p:cNvSpPr>
          <p:nvPr/>
        </p:nvSpPr>
        <p:spPr bwMode="auto">
          <a:xfrm>
            <a:off x="5638800" y="3189288"/>
            <a:ext cx="304800" cy="1436687"/>
          </a:xfrm>
          <a:prstGeom prst="rect">
            <a:avLst/>
          </a:prstGeom>
          <a:solidFill>
            <a:srgbClr val="FF0000">
              <a:alpha val="4784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6" name="Rectangle 20"/>
          <p:cNvSpPr>
            <a:spLocks noChangeArrowheads="1"/>
          </p:cNvSpPr>
          <p:nvPr/>
        </p:nvSpPr>
        <p:spPr bwMode="auto">
          <a:xfrm>
            <a:off x="5975350" y="3101975"/>
            <a:ext cx="304800" cy="1512888"/>
          </a:xfrm>
          <a:prstGeom prst="rect">
            <a:avLst/>
          </a:prstGeom>
          <a:solidFill>
            <a:srgbClr val="FF0000">
              <a:alpha val="4784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2007" name="Group 21"/>
          <p:cNvGrpSpPr>
            <a:grpSpLocks/>
          </p:cNvGrpSpPr>
          <p:nvPr/>
        </p:nvGrpSpPr>
        <p:grpSpPr bwMode="auto">
          <a:xfrm>
            <a:off x="2590800" y="4724400"/>
            <a:ext cx="990600" cy="657225"/>
            <a:chOff x="1632" y="2400"/>
            <a:chExt cx="624" cy="414"/>
          </a:xfrm>
        </p:grpSpPr>
        <p:sp>
          <p:nvSpPr>
            <p:cNvPr id="42036" name="AutoShape 22"/>
            <p:cNvSpPr>
              <a:spLocks/>
            </p:cNvSpPr>
            <p:nvPr/>
          </p:nvSpPr>
          <p:spPr bwMode="auto">
            <a:xfrm rot="-5400000">
              <a:off x="1896" y="2136"/>
              <a:ext cx="96" cy="624"/>
            </a:xfrm>
            <a:prstGeom prst="leftBrace">
              <a:avLst>
                <a:gd name="adj1" fmla="val 54167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37" name="Text Box 23"/>
            <p:cNvSpPr txBox="1">
              <a:spLocks noChangeArrowheads="1"/>
            </p:cNvSpPr>
            <p:nvPr/>
          </p:nvSpPr>
          <p:spPr bwMode="auto">
            <a:xfrm>
              <a:off x="1632" y="2448"/>
              <a:ext cx="624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600"/>
                <a:t>Coadd m</a:t>
              </a:r>
            </a:p>
          </p:txBody>
        </p:sp>
      </p:grpSp>
      <p:grpSp>
        <p:nvGrpSpPr>
          <p:cNvPr id="42008" name="Group 24"/>
          <p:cNvGrpSpPr>
            <a:grpSpLocks/>
          </p:cNvGrpSpPr>
          <p:nvPr/>
        </p:nvGrpSpPr>
        <p:grpSpPr bwMode="auto">
          <a:xfrm>
            <a:off x="3602038" y="4724400"/>
            <a:ext cx="1960562" cy="412750"/>
            <a:chOff x="1632" y="2400"/>
            <a:chExt cx="624" cy="260"/>
          </a:xfrm>
        </p:grpSpPr>
        <p:sp>
          <p:nvSpPr>
            <p:cNvPr id="42034" name="AutoShape 25"/>
            <p:cNvSpPr>
              <a:spLocks/>
            </p:cNvSpPr>
            <p:nvPr/>
          </p:nvSpPr>
          <p:spPr bwMode="auto">
            <a:xfrm rot="-5400000">
              <a:off x="1896" y="2136"/>
              <a:ext cx="96" cy="624"/>
            </a:xfrm>
            <a:prstGeom prst="leftBrace">
              <a:avLst>
                <a:gd name="adj1" fmla="val 54167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35" name="Text Box 26"/>
            <p:cNvSpPr txBox="1">
              <a:spLocks noChangeArrowheads="1"/>
            </p:cNvSpPr>
            <p:nvPr/>
          </p:nvSpPr>
          <p:spPr bwMode="auto">
            <a:xfrm>
              <a:off x="1632" y="2448"/>
              <a:ext cx="62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600"/>
                <a:t>Ignore p scans</a:t>
              </a:r>
            </a:p>
          </p:txBody>
        </p:sp>
      </p:grpSp>
      <p:sp>
        <p:nvSpPr>
          <p:cNvPr id="42009" name="Rectangle 27"/>
          <p:cNvSpPr>
            <a:spLocks noChangeArrowheads="1"/>
          </p:cNvSpPr>
          <p:nvPr/>
        </p:nvSpPr>
        <p:spPr bwMode="auto">
          <a:xfrm>
            <a:off x="6324600" y="3036888"/>
            <a:ext cx="304800" cy="1568450"/>
          </a:xfrm>
          <a:prstGeom prst="rect">
            <a:avLst/>
          </a:prstGeom>
          <a:solidFill>
            <a:srgbClr val="FF0000">
              <a:alpha val="4784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2010" name="Group 28"/>
          <p:cNvGrpSpPr>
            <a:grpSpLocks/>
          </p:cNvGrpSpPr>
          <p:nvPr/>
        </p:nvGrpSpPr>
        <p:grpSpPr bwMode="auto">
          <a:xfrm>
            <a:off x="5638800" y="4724400"/>
            <a:ext cx="990600" cy="657225"/>
            <a:chOff x="1632" y="2400"/>
            <a:chExt cx="624" cy="414"/>
          </a:xfrm>
        </p:grpSpPr>
        <p:sp>
          <p:nvSpPr>
            <p:cNvPr id="42032" name="AutoShape 29"/>
            <p:cNvSpPr>
              <a:spLocks/>
            </p:cNvSpPr>
            <p:nvPr/>
          </p:nvSpPr>
          <p:spPr bwMode="auto">
            <a:xfrm rot="-5400000">
              <a:off x="1896" y="2136"/>
              <a:ext cx="96" cy="624"/>
            </a:xfrm>
            <a:prstGeom prst="leftBrace">
              <a:avLst>
                <a:gd name="adj1" fmla="val 54167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33" name="Text Box 30"/>
            <p:cNvSpPr txBox="1">
              <a:spLocks noChangeArrowheads="1"/>
            </p:cNvSpPr>
            <p:nvPr/>
          </p:nvSpPr>
          <p:spPr bwMode="auto">
            <a:xfrm>
              <a:off x="1632" y="2448"/>
              <a:ext cx="624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600"/>
                <a:t>Coadd m</a:t>
              </a:r>
            </a:p>
          </p:txBody>
        </p:sp>
      </p:grpSp>
      <p:sp>
        <p:nvSpPr>
          <p:cNvPr id="42011" name="Rectangle 31"/>
          <p:cNvSpPr>
            <a:spLocks noChangeArrowheads="1"/>
          </p:cNvSpPr>
          <p:nvPr/>
        </p:nvSpPr>
        <p:spPr bwMode="auto">
          <a:xfrm>
            <a:off x="6661150" y="4070350"/>
            <a:ext cx="3048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13" name="Rectangle 33"/>
          <p:cNvSpPr>
            <a:spLocks noChangeArrowheads="1"/>
          </p:cNvSpPr>
          <p:nvPr/>
        </p:nvSpPr>
        <p:spPr bwMode="auto">
          <a:xfrm>
            <a:off x="6988175" y="3984625"/>
            <a:ext cx="304800" cy="609600"/>
          </a:xfrm>
          <a:prstGeom prst="rect">
            <a:avLst/>
          </a:prstGeom>
          <a:solidFill>
            <a:srgbClr val="FF0000">
              <a:alpha val="4784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14" name="Rectangle 34"/>
          <p:cNvSpPr>
            <a:spLocks noChangeArrowheads="1"/>
          </p:cNvSpPr>
          <p:nvPr/>
        </p:nvSpPr>
        <p:spPr bwMode="auto">
          <a:xfrm>
            <a:off x="7326313" y="3908425"/>
            <a:ext cx="304800" cy="685800"/>
          </a:xfrm>
          <a:prstGeom prst="rect">
            <a:avLst/>
          </a:prstGeom>
          <a:solidFill>
            <a:srgbClr val="FF0000">
              <a:alpha val="4784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15" name="Rectangle 35"/>
          <p:cNvSpPr>
            <a:spLocks noChangeArrowheads="1"/>
          </p:cNvSpPr>
          <p:nvPr/>
        </p:nvSpPr>
        <p:spPr bwMode="auto">
          <a:xfrm>
            <a:off x="7662863" y="3821113"/>
            <a:ext cx="304800" cy="762000"/>
          </a:xfrm>
          <a:prstGeom prst="rect">
            <a:avLst/>
          </a:prstGeom>
          <a:solidFill>
            <a:srgbClr val="FF0000">
              <a:alpha val="4784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16" name="Rectangle 36"/>
          <p:cNvSpPr>
            <a:spLocks noChangeArrowheads="1"/>
          </p:cNvSpPr>
          <p:nvPr/>
        </p:nvSpPr>
        <p:spPr bwMode="auto">
          <a:xfrm>
            <a:off x="8001000" y="3722688"/>
            <a:ext cx="304800" cy="838200"/>
          </a:xfrm>
          <a:prstGeom prst="rect">
            <a:avLst/>
          </a:prstGeom>
          <a:solidFill>
            <a:schemeClr val="bg1">
              <a:alpha val="47842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17" name="Rectangle 37"/>
          <p:cNvSpPr>
            <a:spLocks noChangeArrowheads="1"/>
          </p:cNvSpPr>
          <p:nvPr/>
        </p:nvSpPr>
        <p:spPr bwMode="auto">
          <a:xfrm>
            <a:off x="8337550" y="3603625"/>
            <a:ext cx="304800" cy="979488"/>
          </a:xfrm>
          <a:prstGeom prst="rect">
            <a:avLst/>
          </a:prstGeom>
          <a:solidFill>
            <a:schemeClr val="bg1">
              <a:alpha val="47842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18" name="Rectangle 38"/>
          <p:cNvSpPr>
            <a:spLocks noChangeArrowheads="1"/>
          </p:cNvSpPr>
          <p:nvPr/>
        </p:nvSpPr>
        <p:spPr bwMode="auto">
          <a:xfrm>
            <a:off x="8674100" y="3527425"/>
            <a:ext cx="304800" cy="1055688"/>
          </a:xfrm>
          <a:prstGeom prst="rect">
            <a:avLst/>
          </a:prstGeom>
          <a:solidFill>
            <a:schemeClr val="bg1">
              <a:alpha val="47842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19" name="Rectangle 39"/>
          <p:cNvSpPr>
            <a:spLocks noChangeArrowheads="1"/>
          </p:cNvSpPr>
          <p:nvPr/>
        </p:nvSpPr>
        <p:spPr bwMode="auto">
          <a:xfrm>
            <a:off x="8991600" y="3387725"/>
            <a:ext cx="304800" cy="1196975"/>
          </a:xfrm>
          <a:prstGeom prst="rect">
            <a:avLst/>
          </a:prstGeom>
          <a:solidFill>
            <a:schemeClr val="bg1">
              <a:alpha val="47842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20" name="Line 40"/>
          <p:cNvSpPr>
            <a:spLocks noChangeShapeType="1"/>
          </p:cNvSpPr>
          <p:nvPr/>
        </p:nvSpPr>
        <p:spPr bwMode="auto">
          <a:xfrm flipV="1">
            <a:off x="3581400" y="2808288"/>
            <a:ext cx="3048000" cy="11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21" name="Text Box 41"/>
          <p:cNvSpPr txBox="1">
            <a:spLocks noChangeArrowheads="1"/>
          </p:cNvSpPr>
          <p:nvPr/>
        </p:nvSpPr>
        <p:spPr bwMode="auto">
          <a:xfrm>
            <a:off x="4114800" y="2651125"/>
            <a:ext cx="1905000" cy="396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/>
              <a:t>Exposure time</a:t>
            </a:r>
          </a:p>
        </p:txBody>
      </p:sp>
      <p:sp>
        <p:nvSpPr>
          <p:cNvPr id="42022" name="Line 42"/>
          <p:cNvSpPr>
            <a:spLocks noChangeShapeType="1"/>
          </p:cNvSpPr>
          <p:nvPr/>
        </p:nvSpPr>
        <p:spPr bwMode="auto">
          <a:xfrm>
            <a:off x="2590800" y="2514600"/>
            <a:ext cx="441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23" name="Text Box 43"/>
          <p:cNvSpPr txBox="1">
            <a:spLocks noChangeArrowheads="1"/>
          </p:cNvSpPr>
          <p:nvPr/>
        </p:nvSpPr>
        <p:spPr bwMode="auto">
          <a:xfrm>
            <a:off x="3429000" y="2286000"/>
            <a:ext cx="1600200" cy="396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/>
              <a:t>Frame time</a:t>
            </a:r>
          </a:p>
        </p:txBody>
      </p:sp>
      <p:sp>
        <p:nvSpPr>
          <p:cNvPr id="42024" name="Line 44"/>
          <p:cNvSpPr>
            <a:spLocks noChangeShapeType="1"/>
          </p:cNvSpPr>
          <p:nvPr/>
        </p:nvSpPr>
        <p:spPr bwMode="auto">
          <a:xfrm flipV="1">
            <a:off x="2590800" y="23622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25" name="Line 45"/>
          <p:cNvSpPr>
            <a:spLocks noChangeShapeType="1"/>
          </p:cNvSpPr>
          <p:nvPr/>
        </p:nvSpPr>
        <p:spPr bwMode="auto">
          <a:xfrm flipV="1">
            <a:off x="3581400" y="2743200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26" name="Line 46"/>
          <p:cNvSpPr>
            <a:spLocks noChangeShapeType="1"/>
          </p:cNvSpPr>
          <p:nvPr/>
        </p:nvSpPr>
        <p:spPr bwMode="auto">
          <a:xfrm flipV="1">
            <a:off x="7010400" y="2362200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27" name="Line 47"/>
          <p:cNvSpPr>
            <a:spLocks noChangeShapeType="1"/>
          </p:cNvSpPr>
          <p:nvPr/>
        </p:nvSpPr>
        <p:spPr bwMode="auto">
          <a:xfrm flipV="1">
            <a:off x="6629400" y="2743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31" name="TextBox 1"/>
          <p:cNvSpPr txBox="1">
            <a:spLocks noChangeArrowheads="1"/>
          </p:cNvSpPr>
          <p:nvPr/>
        </p:nvSpPr>
        <p:spPr bwMode="auto">
          <a:xfrm>
            <a:off x="311150" y="2763838"/>
            <a:ext cx="17811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FF"/>
                </a:solidFill>
              </a:rPr>
              <a:t>“Fowler Sampling”</a:t>
            </a:r>
          </a:p>
        </p:txBody>
      </p:sp>
    </p:spTree>
    <p:extLst>
      <p:ext uri="{BB962C8B-B14F-4D97-AF65-F5344CB8AC3E}">
        <p14:creationId xmlns:p14="http://schemas.microsoft.com/office/powerpoint/2010/main" val="3325252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>
          <a:xfrm>
            <a:off x="261938" y="381000"/>
            <a:ext cx="8882062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 Sample Up The Ramp </a:t>
            </a:r>
            <a:r>
              <a:rPr lang="is-IS" sz="2800" dirty="0" smtClean="0">
                <a:latin typeface="Arial" charset="0"/>
                <a:ea typeface="ＭＳ Ｐゴシック" charset="0"/>
                <a:cs typeface="ＭＳ Ｐゴシック" charset="0"/>
              </a:rPr>
              <a:t>… same dissipation</a:t>
            </a:r>
            <a:endParaRPr lang="en-US" sz="28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4034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4800600"/>
            <a:ext cx="8305800" cy="1295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400">
                <a:latin typeface="Arial" charset="0"/>
                <a:ea typeface="ＭＳ Ｐゴシック" charset="0"/>
                <a:cs typeface="ＭＳ Ｐゴシック" charset="0"/>
              </a:rPr>
              <a:t>Store every scan (no real time coadd)</a:t>
            </a:r>
          </a:p>
          <a:p>
            <a:pPr eaLnBrk="1" hangingPunct="1">
              <a:lnSpc>
                <a:spcPct val="90000"/>
              </a:lnSpc>
            </a:pPr>
            <a:r>
              <a:rPr lang="en-US" sz="1400">
                <a:latin typeface="Arial" charset="0"/>
                <a:ea typeface="ＭＳ Ｐゴシック" charset="0"/>
                <a:cs typeface="ＭＳ Ｐゴシック" charset="0"/>
              </a:rPr>
              <a:t>Use post facto least squares fit to measure slope with best S/N;</a:t>
            </a:r>
          </a:p>
          <a:p>
            <a:pPr eaLnBrk="1" hangingPunct="1">
              <a:lnSpc>
                <a:spcPct val="90000"/>
              </a:lnSpc>
            </a:pPr>
            <a:r>
              <a:rPr lang="en-US" sz="1400">
                <a:latin typeface="Arial" charset="0"/>
                <a:ea typeface="ＭＳ Ｐゴシック" charset="0"/>
                <a:cs typeface="ＭＳ Ｐゴシック" charset="0"/>
              </a:rPr>
              <a:t>Effective exposure duty cycle due to weighting of shot noise by least squares ~ 90%; reduce this to include effect of the reset overhead.</a:t>
            </a:r>
          </a:p>
          <a:p>
            <a:pPr eaLnBrk="1" hangingPunct="1">
              <a:lnSpc>
                <a:spcPct val="90000"/>
              </a:lnSpc>
            </a:pPr>
            <a:r>
              <a:rPr lang="en-US" sz="1400">
                <a:latin typeface="Arial" charset="0"/>
                <a:ea typeface="ＭＳ Ｐゴシック" charset="0"/>
                <a:cs typeface="ＭＳ Ｐゴシック" charset="0"/>
              </a:rPr>
              <a:t>Equivalent MultiAccumulate with m=1.</a:t>
            </a:r>
          </a:p>
        </p:txBody>
      </p:sp>
      <p:sp>
        <p:nvSpPr>
          <p:cNvPr id="44035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>
                <a:solidFill>
                  <a:schemeClr val="accent2"/>
                </a:solidFill>
              </a:rPr>
              <a:t>DfA Garching 2009-10-13</a:t>
            </a:r>
          </a:p>
        </p:txBody>
      </p:sp>
      <p:sp>
        <p:nvSpPr>
          <p:cNvPr id="44036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chemeClr val="accent2"/>
                </a:solidFill>
              </a:rPr>
              <a:t>NIR wavefront sensing</a:t>
            </a:r>
          </a:p>
        </p:txBody>
      </p:sp>
      <p:sp>
        <p:nvSpPr>
          <p:cNvPr id="44037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F9B14F6-3337-6942-A91B-D56CFB9A74BD}" type="slidenum">
              <a:rPr lang="en-US" sz="1400">
                <a:solidFill>
                  <a:schemeClr val="accent2"/>
                </a:solidFill>
              </a:rPr>
              <a:pPr eaLnBrk="1" hangingPunct="1"/>
              <a:t>27</a:t>
            </a:fld>
            <a:endParaRPr lang="en-US" sz="1400" dirty="0">
              <a:solidFill>
                <a:schemeClr val="accent2"/>
              </a:solidFill>
            </a:endParaRPr>
          </a:p>
        </p:txBody>
      </p:sp>
      <p:sp>
        <p:nvSpPr>
          <p:cNvPr id="44038" name="Line 4"/>
          <p:cNvSpPr>
            <a:spLocks noChangeShapeType="1"/>
          </p:cNvSpPr>
          <p:nvPr/>
        </p:nvSpPr>
        <p:spPr bwMode="auto">
          <a:xfrm flipV="1">
            <a:off x="914400" y="3821113"/>
            <a:ext cx="8077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39" name="Rectangle 5"/>
          <p:cNvSpPr>
            <a:spLocks noChangeArrowheads="1"/>
          </p:cNvSpPr>
          <p:nvPr/>
        </p:nvSpPr>
        <p:spPr bwMode="auto">
          <a:xfrm>
            <a:off x="914400" y="3363913"/>
            <a:ext cx="3048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40" name="Rectangle 6"/>
          <p:cNvSpPr>
            <a:spLocks noChangeArrowheads="1"/>
          </p:cNvSpPr>
          <p:nvPr/>
        </p:nvSpPr>
        <p:spPr bwMode="auto">
          <a:xfrm>
            <a:off x="1250950" y="3363913"/>
            <a:ext cx="3048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41" name="Rectangle 7"/>
          <p:cNvSpPr>
            <a:spLocks noChangeArrowheads="1"/>
          </p:cNvSpPr>
          <p:nvPr/>
        </p:nvSpPr>
        <p:spPr bwMode="auto">
          <a:xfrm>
            <a:off x="1587500" y="3351213"/>
            <a:ext cx="3048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42" name="Rectangle 8"/>
          <p:cNvSpPr>
            <a:spLocks noChangeArrowheads="1"/>
          </p:cNvSpPr>
          <p:nvPr/>
        </p:nvSpPr>
        <p:spPr bwMode="auto">
          <a:xfrm>
            <a:off x="1924050" y="3351213"/>
            <a:ext cx="3048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43" name="Rectangle 9"/>
          <p:cNvSpPr>
            <a:spLocks noChangeArrowheads="1"/>
          </p:cNvSpPr>
          <p:nvPr/>
        </p:nvSpPr>
        <p:spPr bwMode="auto">
          <a:xfrm>
            <a:off x="2263775" y="3351213"/>
            <a:ext cx="3048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44" name="Rectangle 10"/>
          <p:cNvSpPr>
            <a:spLocks noChangeArrowheads="1"/>
          </p:cNvSpPr>
          <p:nvPr/>
        </p:nvSpPr>
        <p:spPr bwMode="auto">
          <a:xfrm>
            <a:off x="2589213" y="3275013"/>
            <a:ext cx="304800" cy="609600"/>
          </a:xfrm>
          <a:prstGeom prst="rect">
            <a:avLst/>
          </a:prstGeom>
          <a:solidFill>
            <a:srgbClr val="FF0000">
              <a:alpha val="4784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45" name="Rectangle 11"/>
          <p:cNvSpPr>
            <a:spLocks noChangeArrowheads="1"/>
          </p:cNvSpPr>
          <p:nvPr/>
        </p:nvSpPr>
        <p:spPr bwMode="auto">
          <a:xfrm>
            <a:off x="2940050" y="3186113"/>
            <a:ext cx="304800" cy="685800"/>
          </a:xfrm>
          <a:prstGeom prst="rect">
            <a:avLst/>
          </a:prstGeom>
          <a:solidFill>
            <a:srgbClr val="FF0000">
              <a:alpha val="4784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46" name="Rectangle 12"/>
          <p:cNvSpPr>
            <a:spLocks noChangeArrowheads="1"/>
          </p:cNvSpPr>
          <p:nvPr/>
        </p:nvSpPr>
        <p:spPr bwMode="auto">
          <a:xfrm>
            <a:off x="3276600" y="3111500"/>
            <a:ext cx="304800" cy="762000"/>
          </a:xfrm>
          <a:prstGeom prst="rect">
            <a:avLst/>
          </a:prstGeom>
          <a:solidFill>
            <a:srgbClr val="FF0000">
              <a:alpha val="4784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47" name="Rectangle 13"/>
          <p:cNvSpPr>
            <a:spLocks noChangeArrowheads="1"/>
          </p:cNvSpPr>
          <p:nvPr/>
        </p:nvSpPr>
        <p:spPr bwMode="auto">
          <a:xfrm>
            <a:off x="3606800" y="3033713"/>
            <a:ext cx="304800" cy="838200"/>
          </a:xfrm>
          <a:prstGeom prst="rect">
            <a:avLst/>
          </a:prstGeom>
          <a:solidFill>
            <a:srgbClr val="FF0000">
              <a:alpha val="4784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48" name="Rectangle 14"/>
          <p:cNvSpPr>
            <a:spLocks noChangeArrowheads="1"/>
          </p:cNvSpPr>
          <p:nvPr/>
        </p:nvSpPr>
        <p:spPr bwMode="auto">
          <a:xfrm>
            <a:off x="3951288" y="2894013"/>
            <a:ext cx="304800" cy="979487"/>
          </a:xfrm>
          <a:prstGeom prst="rect">
            <a:avLst/>
          </a:prstGeom>
          <a:solidFill>
            <a:srgbClr val="FF0000">
              <a:alpha val="4784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49" name="Rectangle 15"/>
          <p:cNvSpPr>
            <a:spLocks noChangeArrowheads="1"/>
          </p:cNvSpPr>
          <p:nvPr/>
        </p:nvSpPr>
        <p:spPr bwMode="auto">
          <a:xfrm>
            <a:off x="4287838" y="2805113"/>
            <a:ext cx="304800" cy="1055687"/>
          </a:xfrm>
          <a:prstGeom prst="rect">
            <a:avLst/>
          </a:prstGeom>
          <a:solidFill>
            <a:srgbClr val="FF0000">
              <a:alpha val="4784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50" name="Rectangle 16"/>
          <p:cNvSpPr>
            <a:spLocks noChangeArrowheads="1"/>
          </p:cNvSpPr>
          <p:nvPr/>
        </p:nvSpPr>
        <p:spPr bwMode="auto">
          <a:xfrm>
            <a:off x="4625975" y="2730500"/>
            <a:ext cx="304800" cy="1131888"/>
          </a:xfrm>
          <a:prstGeom prst="rect">
            <a:avLst/>
          </a:prstGeom>
          <a:solidFill>
            <a:srgbClr val="FF0000">
              <a:alpha val="4784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51" name="Rectangle 17"/>
          <p:cNvSpPr>
            <a:spLocks noChangeArrowheads="1"/>
          </p:cNvSpPr>
          <p:nvPr/>
        </p:nvSpPr>
        <p:spPr bwMode="auto">
          <a:xfrm>
            <a:off x="4964113" y="2668588"/>
            <a:ext cx="304800" cy="1196975"/>
          </a:xfrm>
          <a:prstGeom prst="rect">
            <a:avLst/>
          </a:prstGeom>
          <a:solidFill>
            <a:srgbClr val="FF0000">
              <a:alpha val="4784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52" name="Rectangle 18"/>
          <p:cNvSpPr>
            <a:spLocks noChangeArrowheads="1"/>
          </p:cNvSpPr>
          <p:nvPr/>
        </p:nvSpPr>
        <p:spPr bwMode="auto">
          <a:xfrm>
            <a:off x="5300663" y="2501900"/>
            <a:ext cx="304800" cy="1360488"/>
          </a:xfrm>
          <a:prstGeom prst="rect">
            <a:avLst/>
          </a:prstGeom>
          <a:solidFill>
            <a:srgbClr val="FF0000">
              <a:alpha val="4784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53" name="Rectangle 19"/>
          <p:cNvSpPr>
            <a:spLocks noChangeArrowheads="1"/>
          </p:cNvSpPr>
          <p:nvPr/>
        </p:nvSpPr>
        <p:spPr bwMode="auto">
          <a:xfrm>
            <a:off x="5638800" y="2411413"/>
            <a:ext cx="304800" cy="1436687"/>
          </a:xfrm>
          <a:prstGeom prst="rect">
            <a:avLst/>
          </a:prstGeom>
          <a:solidFill>
            <a:srgbClr val="FF0000">
              <a:alpha val="4784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54" name="Rectangle 20"/>
          <p:cNvSpPr>
            <a:spLocks noChangeArrowheads="1"/>
          </p:cNvSpPr>
          <p:nvPr/>
        </p:nvSpPr>
        <p:spPr bwMode="auto">
          <a:xfrm>
            <a:off x="5975350" y="2338388"/>
            <a:ext cx="304800" cy="1512887"/>
          </a:xfrm>
          <a:prstGeom prst="rect">
            <a:avLst/>
          </a:prstGeom>
          <a:solidFill>
            <a:srgbClr val="FF0000">
              <a:alpha val="4784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55" name="Rectangle 21"/>
          <p:cNvSpPr>
            <a:spLocks noChangeArrowheads="1"/>
          </p:cNvSpPr>
          <p:nvPr/>
        </p:nvSpPr>
        <p:spPr bwMode="auto">
          <a:xfrm>
            <a:off x="6324600" y="2286000"/>
            <a:ext cx="304800" cy="1568450"/>
          </a:xfrm>
          <a:prstGeom prst="rect">
            <a:avLst/>
          </a:prstGeom>
          <a:solidFill>
            <a:srgbClr val="FF0000">
              <a:alpha val="4784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56" name="Rectangle 22"/>
          <p:cNvSpPr>
            <a:spLocks noChangeArrowheads="1"/>
          </p:cNvSpPr>
          <p:nvPr/>
        </p:nvSpPr>
        <p:spPr bwMode="auto">
          <a:xfrm>
            <a:off x="6661150" y="3319463"/>
            <a:ext cx="3048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58" name="Rectangle 24"/>
          <p:cNvSpPr>
            <a:spLocks noChangeArrowheads="1"/>
          </p:cNvSpPr>
          <p:nvPr/>
        </p:nvSpPr>
        <p:spPr bwMode="auto">
          <a:xfrm>
            <a:off x="6997700" y="3222625"/>
            <a:ext cx="304800" cy="609600"/>
          </a:xfrm>
          <a:prstGeom prst="rect">
            <a:avLst/>
          </a:prstGeom>
          <a:solidFill>
            <a:srgbClr val="FF0000">
              <a:alpha val="4784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59" name="Rectangle 25"/>
          <p:cNvSpPr>
            <a:spLocks noChangeArrowheads="1"/>
          </p:cNvSpPr>
          <p:nvPr/>
        </p:nvSpPr>
        <p:spPr bwMode="auto">
          <a:xfrm>
            <a:off x="7335838" y="3146425"/>
            <a:ext cx="304800" cy="685800"/>
          </a:xfrm>
          <a:prstGeom prst="rect">
            <a:avLst/>
          </a:prstGeom>
          <a:solidFill>
            <a:srgbClr val="FF0000">
              <a:alpha val="4784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60" name="Rectangle 26"/>
          <p:cNvSpPr>
            <a:spLocks noChangeArrowheads="1"/>
          </p:cNvSpPr>
          <p:nvPr/>
        </p:nvSpPr>
        <p:spPr bwMode="auto">
          <a:xfrm>
            <a:off x="7672388" y="3071813"/>
            <a:ext cx="304800" cy="762000"/>
          </a:xfrm>
          <a:prstGeom prst="rect">
            <a:avLst/>
          </a:prstGeom>
          <a:solidFill>
            <a:srgbClr val="FF0000">
              <a:alpha val="4784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61" name="Rectangle 27"/>
          <p:cNvSpPr>
            <a:spLocks noChangeArrowheads="1"/>
          </p:cNvSpPr>
          <p:nvPr/>
        </p:nvSpPr>
        <p:spPr bwMode="auto">
          <a:xfrm>
            <a:off x="8010525" y="2998788"/>
            <a:ext cx="304800" cy="838200"/>
          </a:xfrm>
          <a:prstGeom prst="rect">
            <a:avLst/>
          </a:prstGeom>
          <a:solidFill>
            <a:srgbClr val="FF0000">
              <a:alpha val="4784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62" name="Rectangle 28"/>
          <p:cNvSpPr>
            <a:spLocks noChangeArrowheads="1"/>
          </p:cNvSpPr>
          <p:nvPr/>
        </p:nvSpPr>
        <p:spPr bwMode="auto">
          <a:xfrm>
            <a:off x="8347075" y="2841625"/>
            <a:ext cx="304800" cy="979488"/>
          </a:xfrm>
          <a:prstGeom prst="rect">
            <a:avLst/>
          </a:prstGeom>
          <a:solidFill>
            <a:srgbClr val="FF0000">
              <a:alpha val="4784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63" name="Rectangle 29"/>
          <p:cNvSpPr>
            <a:spLocks noChangeArrowheads="1"/>
          </p:cNvSpPr>
          <p:nvPr/>
        </p:nvSpPr>
        <p:spPr bwMode="auto">
          <a:xfrm>
            <a:off x="8683625" y="2765425"/>
            <a:ext cx="304800" cy="1055688"/>
          </a:xfrm>
          <a:prstGeom prst="rect">
            <a:avLst/>
          </a:prstGeom>
          <a:solidFill>
            <a:srgbClr val="FF0000">
              <a:alpha val="4784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2506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269957" y="3458282"/>
            <a:ext cx="554836" cy="413021"/>
            <a:chOff x="1269957" y="3113070"/>
            <a:chExt cx="554836" cy="413021"/>
          </a:xfrm>
        </p:grpSpPr>
        <p:sp>
          <p:nvSpPr>
            <p:cNvPr id="4" name="Isosceles Triangle 3"/>
            <p:cNvSpPr/>
            <p:nvPr/>
          </p:nvSpPr>
          <p:spPr bwMode="auto">
            <a:xfrm>
              <a:off x="1269957" y="3113070"/>
              <a:ext cx="554836" cy="413021"/>
            </a:xfrm>
            <a:prstGeom prst="triangl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 bwMode="auto">
            <a:xfrm>
              <a:off x="1269957" y="3113070"/>
              <a:ext cx="554836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8" name="Straight Connector 7"/>
          <p:cNvCxnSpPr>
            <a:endCxn id="4" idx="0"/>
          </p:cNvCxnSpPr>
          <p:nvPr/>
        </p:nvCxnSpPr>
        <p:spPr bwMode="auto">
          <a:xfrm>
            <a:off x="1547375" y="2958958"/>
            <a:ext cx="0" cy="49932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1368595" y="2958958"/>
            <a:ext cx="345231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912400" y="2256205"/>
            <a:ext cx="1183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DSUB ~0.8V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1547375" y="3871303"/>
            <a:ext cx="0" cy="49932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1547375" y="4370627"/>
            <a:ext cx="1239136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oval" w="lg" len="lg"/>
          </a:ln>
          <a:effectLst/>
        </p:spPr>
      </p:cxnSp>
      <p:grpSp>
        <p:nvGrpSpPr>
          <p:cNvPr id="38" name="Group 37"/>
          <p:cNvGrpSpPr/>
          <p:nvPr/>
        </p:nvGrpSpPr>
        <p:grpSpPr>
          <a:xfrm>
            <a:off x="2786511" y="4068568"/>
            <a:ext cx="2244499" cy="604119"/>
            <a:chOff x="2786511" y="3723356"/>
            <a:chExt cx="2244499" cy="604119"/>
          </a:xfrm>
        </p:grpSpPr>
        <p:cxnSp>
          <p:nvCxnSpPr>
            <p:cNvPr id="20" name="Straight Connector 19"/>
            <p:cNvCxnSpPr/>
            <p:nvPr/>
          </p:nvCxnSpPr>
          <p:spPr bwMode="auto">
            <a:xfrm>
              <a:off x="2786511" y="4025415"/>
              <a:ext cx="183712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/>
            <p:cNvCxnSpPr/>
            <p:nvPr/>
          </p:nvCxnSpPr>
          <p:spPr bwMode="auto">
            <a:xfrm flipV="1">
              <a:off x="4623631" y="3723357"/>
              <a:ext cx="0" cy="60411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 bwMode="auto">
            <a:xfrm flipV="1">
              <a:off x="4714381" y="3723356"/>
              <a:ext cx="0" cy="60411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Straight Connector 30"/>
            <p:cNvCxnSpPr/>
            <p:nvPr/>
          </p:nvCxnSpPr>
          <p:spPr bwMode="auto">
            <a:xfrm flipH="1">
              <a:off x="4714382" y="3875756"/>
              <a:ext cx="316628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 flipH="1">
              <a:off x="4702552" y="4200761"/>
              <a:ext cx="328458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9" name="Group 38"/>
          <p:cNvGrpSpPr/>
          <p:nvPr/>
        </p:nvGrpSpPr>
        <p:grpSpPr>
          <a:xfrm>
            <a:off x="2552244" y="5216191"/>
            <a:ext cx="1398199" cy="604119"/>
            <a:chOff x="3632811" y="3723356"/>
            <a:chExt cx="1398199" cy="604119"/>
          </a:xfrm>
        </p:grpSpPr>
        <p:cxnSp>
          <p:nvCxnSpPr>
            <p:cNvPr id="40" name="Straight Connector 39"/>
            <p:cNvCxnSpPr/>
            <p:nvPr/>
          </p:nvCxnSpPr>
          <p:spPr bwMode="auto">
            <a:xfrm>
              <a:off x="3632811" y="4025415"/>
              <a:ext cx="99082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" name="Straight Connector 40"/>
            <p:cNvCxnSpPr/>
            <p:nvPr/>
          </p:nvCxnSpPr>
          <p:spPr bwMode="auto">
            <a:xfrm flipV="1">
              <a:off x="4623631" y="3723357"/>
              <a:ext cx="0" cy="60411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" name="Straight Connector 41"/>
            <p:cNvCxnSpPr/>
            <p:nvPr/>
          </p:nvCxnSpPr>
          <p:spPr bwMode="auto">
            <a:xfrm flipV="1">
              <a:off x="4714381" y="3723356"/>
              <a:ext cx="0" cy="60411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" name="Straight Connector 42"/>
            <p:cNvCxnSpPr/>
            <p:nvPr/>
          </p:nvCxnSpPr>
          <p:spPr bwMode="auto">
            <a:xfrm flipH="1">
              <a:off x="4714382" y="3875756"/>
              <a:ext cx="316628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" name="Straight Connector 43"/>
            <p:cNvCxnSpPr/>
            <p:nvPr/>
          </p:nvCxnSpPr>
          <p:spPr bwMode="auto">
            <a:xfrm flipH="1">
              <a:off x="4702552" y="4200761"/>
              <a:ext cx="328458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46" name="Straight Connector 45"/>
          <p:cNvCxnSpPr/>
          <p:nvPr/>
        </p:nvCxnSpPr>
        <p:spPr bwMode="auto">
          <a:xfrm flipV="1">
            <a:off x="3930228" y="4370627"/>
            <a:ext cx="0" cy="99796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cxnSp>
        <p:nvCxnSpPr>
          <p:cNvPr id="49" name="Straight Connector 48"/>
          <p:cNvCxnSpPr/>
          <p:nvPr/>
        </p:nvCxnSpPr>
        <p:spPr bwMode="auto">
          <a:xfrm flipV="1">
            <a:off x="3944061" y="5681267"/>
            <a:ext cx="0" cy="48322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Straight Connector 50"/>
          <p:cNvCxnSpPr/>
          <p:nvPr/>
        </p:nvCxnSpPr>
        <p:spPr bwMode="auto">
          <a:xfrm>
            <a:off x="3777827" y="6181277"/>
            <a:ext cx="345231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2" name="TextBox 51"/>
          <p:cNvSpPr txBox="1"/>
          <p:nvPr/>
        </p:nvSpPr>
        <p:spPr>
          <a:xfrm>
            <a:off x="3439981" y="6181277"/>
            <a:ext cx="1183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VRESET ~0.3V</a:t>
            </a:r>
            <a:endParaRPr lang="en-US" dirty="0"/>
          </a:p>
        </p:txBody>
      </p:sp>
      <p:grpSp>
        <p:nvGrpSpPr>
          <p:cNvPr id="58" name="Group 57"/>
          <p:cNvGrpSpPr/>
          <p:nvPr/>
        </p:nvGrpSpPr>
        <p:grpSpPr>
          <a:xfrm>
            <a:off x="4821403" y="4545973"/>
            <a:ext cx="381805" cy="1148650"/>
            <a:chOff x="4833733" y="4200761"/>
            <a:chExt cx="381805" cy="1148650"/>
          </a:xfrm>
        </p:grpSpPr>
        <p:cxnSp>
          <p:nvCxnSpPr>
            <p:cNvPr id="53" name="Straight Connector 52"/>
            <p:cNvCxnSpPr/>
            <p:nvPr/>
          </p:nvCxnSpPr>
          <p:spPr bwMode="auto">
            <a:xfrm flipV="1">
              <a:off x="5031010" y="4200761"/>
              <a:ext cx="0" cy="972277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5" name="Straight Connector 54"/>
            <p:cNvCxnSpPr/>
            <p:nvPr/>
          </p:nvCxnSpPr>
          <p:spPr bwMode="auto">
            <a:xfrm>
              <a:off x="4833733" y="5173038"/>
              <a:ext cx="381805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6" name="Straight Connector 55"/>
            <p:cNvCxnSpPr/>
            <p:nvPr/>
          </p:nvCxnSpPr>
          <p:spPr bwMode="auto">
            <a:xfrm>
              <a:off x="4924486" y="5258656"/>
              <a:ext cx="217211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7" name="Straight Connector 56"/>
            <p:cNvCxnSpPr/>
            <p:nvPr/>
          </p:nvCxnSpPr>
          <p:spPr bwMode="auto">
            <a:xfrm>
              <a:off x="4990576" y="5349411"/>
              <a:ext cx="9144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59" name="TextBox 58"/>
          <p:cNvSpPr txBox="1"/>
          <p:nvPr/>
        </p:nvSpPr>
        <p:spPr>
          <a:xfrm>
            <a:off x="1787804" y="5542999"/>
            <a:ext cx="1183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RG</a:t>
            </a:r>
          </a:p>
          <a:p>
            <a:pPr algn="ctr"/>
            <a:r>
              <a:rPr lang="en-US" dirty="0" smtClean="0"/>
              <a:t>0 – 3.3V</a:t>
            </a:r>
            <a:endParaRPr lang="en-US" dirty="0"/>
          </a:p>
        </p:txBody>
      </p:sp>
      <p:cxnSp>
        <p:nvCxnSpPr>
          <p:cNvPr id="61" name="Straight Connector 60"/>
          <p:cNvCxnSpPr/>
          <p:nvPr/>
        </p:nvCxnSpPr>
        <p:spPr bwMode="auto">
          <a:xfrm flipV="1">
            <a:off x="5021687" y="3737740"/>
            <a:ext cx="0" cy="48322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2" name="Straight Connector 61"/>
          <p:cNvCxnSpPr/>
          <p:nvPr/>
        </p:nvCxnSpPr>
        <p:spPr bwMode="auto">
          <a:xfrm>
            <a:off x="5006350" y="3737740"/>
            <a:ext cx="566665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oval" w="lg" len="lg"/>
          </a:ln>
          <a:effectLst/>
        </p:spPr>
      </p:cxnSp>
      <p:cxnSp>
        <p:nvCxnSpPr>
          <p:cNvPr id="64" name="Straight Connector 63"/>
          <p:cNvCxnSpPr/>
          <p:nvPr/>
        </p:nvCxnSpPr>
        <p:spPr bwMode="auto">
          <a:xfrm flipH="1">
            <a:off x="5997186" y="3744248"/>
            <a:ext cx="566665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lg" len="lg"/>
          </a:ln>
          <a:effectLst/>
        </p:spPr>
      </p:cxnSp>
      <p:cxnSp>
        <p:nvCxnSpPr>
          <p:cNvPr id="65" name="Straight Connector 64"/>
          <p:cNvCxnSpPr/>
          <p:nvPr/>
        </p:nvCxnSpPr>
        <p:spPr bwMode="auto">
          <a:xfrm flipH="1">
            <a:off x="6563851" y="3236702"/>
            <a:ext cx="4944" cy="230629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oval" w="lg" len="lg"/>
            <a:tailEnd type="triangle" w="lg" len="lg"/>
          </a:ln>
          <a:effectLst/>
        </p:spPr>
      </p:cxnSp>
      <p:cxnSp>
        <p:nvCxnSpPr>
          <p:cNvPr id="67" name="Straight Connector 66"/>
          <p:cNvCxnSpPr/>
          <p:nvPr/>
        </p:nvCxnSpPr>
        <p:spPr bwMode="auto">
          <a:xfrm flipV="1">
            <a:off x="6563851" y="2478127"/>
            <a:ext cx="4944" cy="424409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oval" w="lg" len="lg"/>
            <a:tailEnd type="oval" w="med" len="med"/>
          </a:ln>
          <a:effectLst/>
        </p:spPr>
      </p:cxnSp>
      <p:grpSp>
        <p:nvGrpSpPr>
          <p:cNvPr id="70" name="Group 69"/>
          <p:cNvGrpSpPr/>
          <p:nvPr/>
        </p:nvGrpSpPr>
        <p:grpSpPr>
          <a:xfrm>
            <a:off x="5215538" y="2174355"/>
            <a:ext cx="3050809" cy="604119"/>
            <a:chOff x="1980201" y="3723356"/>
            <a:chExt cx="3050809" cy="604119"/>
          </a:xfrm>
        </p:grpSpPr>
        <p:cxnSp>
          <p:nvCxnSpPr>
            <p:cNvPr id="71" name="Straight Connector 70"/>
            <p:cNvCxnSpPr/>
            <p:nvPr/>
          </p:nvCxnSpPr>
          <p:spPr bwMode="auto">
            <a:xfrm flipV="1">
              <a:off x="1980201" y="4025415"/>
              <a:ext cx="2643430" cy="1713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0000"/>
              </a:solidFill>
              <a:prstDash val="solid"/>
              <a:round/>
              <a:headEnd type="triangle" w="lg" len="lg"/>
              <a:tailEnd type="none" w="med" len="med"/>
            </a:ln>
            <a:effectLst/>
          </p:spPr>
        </p:cxnSp>
        <p:cxnSp>
          <p:nvCxnSpPr>
            <p:cNvPr id="72" name="Straight Connector 71"/>
            <p:cNvCxnSpPr/>
            <p:nvPr/>
          </p:nvCxnSpPr>
          <p:spPr bwMode="auto">
            <a:xfrm flipV="1">
              <a:off x="4623631" y="3723357"/>
              <a:ext cx="0" cy="60411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3" name="Straight Connector 72"/>
            <p:cNvCxnSpPr/>
            <p:nvPr/>
          </p:nvCxnSpPr>
          <p:spPr bwMode="auto">
            <a:xfrm flipV="1">
              <a:off x="4714381" y="3723356"/>
              <a:ext cx="0" cy="60411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4" name="Straight Connector 73"/>
            <p:cNvCxnSpPr/>
            <p:nvPr/>
          </p:nvCxnSpPr>
          <p:spPr bwMode="auto">
            <a:xfrm flipH="1">
              <a:off x="4714382" y="3875756"/>
              <a:ext cx="316628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5" name="Straight Connector 74"/>
            <p:cNvCxnSpPr/>
            <p:nvPr/>
          </p:nvCxnSpPr>
          <p:spPr bwMode="auto">
            <a:xfrm flipH="1">
              <a:off x="4702552" y="4200761"/>
              <a:ext cx="328458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77" name="Group 76"/>
          <p:cNvGrpSpPr/>
          <p:nvPr/>
        </p:nvGrpSpPr>
        <p:grpSpPr>
          <a:xfrm>
            <a:off x="6342666" y="1620578"/>
            <a:ext cx="920284" cy="604119"/>
            <a:chOff x="4110726" y="3723356"/>
            <a:chExt cx="920284" cy="604119"/>
          </a:xfrm>
        </p:grpSpPr>
        <p:cxnSp>
          <p:nvCxnSpPr>
            <p:cNvPr id="78" name="Straight Connector 77"/>
            <p:cNvCxnSpPr/>
            <p:nvPr/>
          </p:nvCxnSpPr>
          <p:spPr bwMode="auto">
            <a:xfrm>
              <a:off x="4110726" y="4025415"/>
              <a:ext cx="512905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9" name="Straight Connector 78"/>
            <p:cNvCxnSpPr/>
            <p:nvPr/>
          </p:nvCxnSpPr>
          <p:spPr bwMode="auto">
            <a:xfrm flipV="1">
              <a:off x="4623631" y="3723357"/>
              <a:ext cx="0" cy="60411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0" name="Straight Connector 79"/>
            <p:cNvCxnSpPr/>
            <p:nvPr/>
          </p:nvCxnSpPr>
          <p:spPr bwMode="auto">
            <a:xfrm flipV="1">
              <a:off x="4714381" y="3723356"/>
              <a:ext cx="0" cy="60411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1" name="Straight Connector 80"/>
            <p:cNvCxnSpPr/>
            <p:nvPr/>
          </p:nvCxnSpPr>
          <p:spPr bwMode="auto">
            <a:xfrm flipH="1">
              <a:off x="4714382" y="3875756"/>
              <a:ext cx="316628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2" name="Straight Connector 81"/>
            <p:cNvCxnSpPr/>
            <p:nvPr/>
          </p:nvCxnSpPr>
          <p:spPr bwMode="auto">
            <a:xfrm flipH="1">
              <a:off x="4702552" y="4200761"/>
              <a:ext cx="328458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83" name="Straight Connector 82"/>
          <p:cNvCxnSpPr/>
          <p:nvPr/>
        </p:nvCxnSpPr>
        <p:spPr bwMode="auto">
          <a:xfrm>
            <a:off x="7250620" y="2094560"/>
            <a:ext cx="0" cy="37123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grpSp>
        <p:nvGrpSpPr>
          <p:cNvPr id="87" name="Group 86"/>
          <p:cNvGrpSpPr/>
          <p:nvPr/>
        </p:nvGrpSpPr>
        <p:grpSpPr>
          <a:xfrm>
            <a:off x="7084170" y="1273654"/>
            <a:ext cx="1447970" cy="499324"/>
            <a:chOff x="7084170" y="1273654"/>
            <a:chExt cx="1447970" cy="499324"/>
          </a:xfrm>
        </p:grpSpPr>
        <p:cxnSp>
          <p:nvCxnSpPr>
            <p:cNvPr id="85" name="Straight Connector 84"/>
            <p:cNvCxnSpPr/>
            <p:nvPr/>
          </p:nvCxnSpPr>
          <p:spPr bwMode="auto">
            <a:xfrm>
              <a:off x="7262950" y="1273654"/>
              <a:ext cx="0" cy="499324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6" name="Straight Connector 85"/>
            <p:cNvCxnSpPr/>
            <p:nvPr/>
          </p:nvCxnSpPr>
          <p:spPr bwMode="auto">
            <a:xfrm>
              <a:off x="7084170" y="1273654"/>
              <a:ext cx="144797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94" name="Rectangle 93"/>
          <p:cNvSpPr/>
          <p:nvPr/>
        </p:nvSpPr>
        <p:spPr bwMode="auto">
          <a:xfrm>
            <a:off x="8145780" y="1460301"/>
            <a:ext cx="226074" cy="477405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95" name="Straight Connector 94"/>
          <p:cNvCxnSpPr>
            <a:endCxn id="94" idx="0"/>
          </p:cNvCxnSpPr>
          <p:nvPr/>
        </p:nvCxnSpPr>
        <p:spPr bwMode="auto">
          <a:xfrm>
            <a:off x="8258817" y="1273654"/>
            <a:ext cx="0" cy="18664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8" name="Straight Connector 97"/>
          <p:cNvCxnSpPr>
            <a:stCxn id="94" idx="2"/>
          </p:cNvCxnSpPr>
          <p:nvPr/>
        </p:nvCxnSpPr>
        <p:spPr bwMode="auto">
          <a:xfrm>
            <a:off x="8258817" y="1937706"/>
            <a:ext cx="7530" cy="389049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3" name="Straight Connector 102"/>
          <p:cNvCxnSpPr/>
          <p:nvPr/>
        </p:nvCxnSpPr>
        <p:spPr bwMode="auto">
          <a:xfrm flipV="1">
            <a:off x="8258817" y="2090106"/>
            <a:ext cx="504183" cy="787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oval" w="med" len="med"/>
            <a:tailEnd type="none" w="med" len="med"/>
          </a:ln>
          <a:effectLst/>
        </p:spPr>
      </p:cxnSp>
      <p:sp>
        <p:nvSpPr>
          <p:cNvPr id="106" name="TextBox 105"/>
          <p:cNvSpPr txBox="1"/>
          <p:nvPr/>
        </p:nvSpPr>
        <p:spPr>
          <a:xfrm>
            <a:off x="8581460" y="1909894"/>
            <a:ext cx="653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o</a:t>
            </a:r>
            <a:endParaRPr lang="en-US" baseline="-25000" dirty="0"/>
          </a:p>
        </p:txBody>
      </p:sp>
      <p:grpSp>
        <p:nvGrpSpPr>
          <p:cNvPr id="107" name="Group 106"/>
          <p:cNvGrpSpPr/>
          <p:nvPr/>
        </p:nvGrpSpPr>
        <p:grpSpPr>
          <a:xfrm>
            <a:off x="8063114" y="2646623"/>
            <a:ext cx="381805" cy="1148650"/>
            <a:chOff x="4833733" y="4200761"/>
            <a:chExt cx="381805" cy="1148650"/>
          </a:xfrm>
        </p:grpSpPr>
        <p:cxnSp>
          <p:nvCxnSpPr>
            <p:cNvPr id="108" name="Straight Connector 107"/>
            <p:cNvCxnSpPr/>
            <p:nvPr/>
          </p:nvCxnSpPr>
          <p:spPr bwMode="auto">
            <a:xfrm flipV="1">
              <a:off x="5031010" y="4200761"/>
              <a:ext cx="0" cy="972277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9" name="Straight Connector 108"/>
            <p:cNvCxnSpPr/>
            <p:nvPr/>
          </p:nvCxnSpPr>
          <p:spPr bwMode="auto">
            <a:xfrm>
              <a:off x="4833733" y="5173038"/>
              <a:ext cx="381805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0" name="Straight Connector 109"/>
            <p:cNvCxnSpPr/>
            <p:nvPr/>
          </p:nvCxnSpPr>
          <p:spPr bwMode="auto">
            <a:xfrm>
              <a:off x="4924486" y="5258656"/>
              <a:ext cx="217211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1" name="Straight Connector 110"/>
            <p:cNvCxnSpPr/>
            <p:nvPr/>
          </p:nvCxnSpPr>
          <p:spPr bwMode="auto">
            <a:xfrm>
              <a:off x="4990576" y="5349411"/>
              <a:ext cx="9144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13" name="TextBox 112"/>
          <p:cNvSpPr txBox="1"/>
          <p:nvPr/>
        </p:nvSpPr>
        <p:spPr>
          <a:xfrm>
            <a:off x="5274166" y="1433075"/>
            <a:ext cx="14003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BiasGate</a:t>
            </a:r>
            <a:r>
              <a:rPr lang="en-US" dirty="0" smtClean="0"/>
              <a:t> 2.1V</a:t>
            </a:r>
            <a:endParaRPr lang="en-US" dirty="0"/>
          </a:p>
        </p:txBody>
      </p:sp>
      <p:cxnSp>
        <p:nvCxnSpPr>
          <p:cNvPr id="116" name="Straight Connector 115"/>
          <p:cNvCxnSpPr/>
          <p:nvPr/>
        </p:nvCxnSpPr>
        <p:spPr bwMode="auto">
          <a:xfrm flipV="1">
            <a:off x="5585345" y="3482940"/>
            <a:ext cx="399511" cy="24623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7" name="Straight Connector 116"/>
          <p:cNvCxnSpPr/>
          <p:nvPr/>
        </p:nvCxnSpPr>
        <p:spPr bwMode="auto">
          <a:xfrm flipV="1">
            <a:off x="6568795" y="2902537"/>
            <a:ext cx="286776" cy="33416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0" name="TextBox 119"/>
          <p:cNvSpPr txBox="1"/>
          <p:nvPr/>
        </p:nvSpPr>
        <p:spPr>
          <a:xfrm>
            <a:off x="4623631" y="3212240"/>
            <a:ext cx="1484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RowSelect</a:t>
            </a:r>
            <a:endParaRPr lang="en-US" dirty="0"/>
          </a:p>
        </p:txBody>
      </p:sp>
      <p:sp>
        <p:nvSpPr>
          <p:cNvPr id="121" name="TextBox 120"/>
          <p:cNvSpPr txBox="1"/>
          <p:nvPr/>
        </p:nvSpPr>
        <p:spPr>
          <a:xfrm>
            <a:off x="6641558" y="3001815"/>
            <a:ext cx="1484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ColSelect</a:t>
            </a:r>
            <a:endParaRPr lang="en-US" dirty="0"/>
          </a:p>
        </p:txBody>
      </p:sp>
      <p:sp>
        <p:nvSpPr>
          <p:cNvPr id="122" name="TextBox 121"/>
          <p:cNvSpPr txBox="1"/>
          <p:nvPr/>
        </p:nvSpPr>
        <p:spPr>
          <a:xfrm>
            <a:off x="2465937" y="3698697"/>
            <a:ext cx="961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Indium Bump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Pixel circuit</a:t>
            </a:r>
            <a:endParaRPr lang="en-US" dirty="0"/>
          </a:p>
        </p:txBody>
      </p:sp>
      <p:sp>
        <p:nvSpPr>
          <p:cNvPr id="76" name="TextBox 75"/>
          <p:cNvSpPr txBox="1"/>
          <p:nvPr/>
        </p:nvSpPr>
        <p:spPr>
          <a:xfrm>
            <a:off x="6747057" y="909887"/>
            <a:ext cx="2102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BiasPower</a:t>
            </a:r>
            <a:r>
              <a:rPr lang="en-US" dirty="0" smtClean="0"/>
              <a:t>, 3.3V</a:t>
            </a:r>
            <a:endParaRPr lang="en-US" dirty="0"/>
          </a:p>
        </p:txBody>
      </p:sp>
      <p:sp>
        <p:nvSpPr>
          <p:cNvPr id="84" name="TextBox 83"/>
          <p:cNvSpPr txBox="1"/>
          <p:nvPr/>
        </p:nvSpPr>
        <p:spPr>
          <a:xfrm>
            <a:off x="8320467" y="1470498"/>
            <a:ext cx="835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 </a:t>
            </a:r>
            <a:r>
              <a:rPr lang="en-US" dirty="0" err="1" smtClean="0"/>
              <a:t>kΩ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069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Pixel circuit, showing caps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269957" y="3458282"/>
            <a:ext cx="554836" cy="413021"/>
            <a:chOff x="1269957" y="3113070"/>
            <a:chExt cx="554836" cy="413021"/>
          </a:xfrm>
        </p:grpSpPr>
        <p:sp>
          <p:nvSpPr>
            <p:cNvPr id="4" name="Isosceles Triangle 3"/>
            <p:cNvSpPr/>
            <p:nvPr/>
          </p:nvSpPr>
          <p:spPr bwMode="auto">
            <a:xfrm>
              <a:off x="1269957" y="3113070"/>
              <a:ext cx="554836" cy="413021"/>
            </a:xfrm>
            <a:prstGeom prst="triangl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 bwMode="auto">
            <a:xfrm>
              <a:off x="1269957" y="3113070"/>
              <a:ext cx="554836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8" name="Straight Connector 7"/>
          <p:cNvCxnSpPr>
            <a:endCxn id="4" idx="0"/>
          </p:cNvCxnSpPr>
          <p:nvPr/>
        </p:nvCxnSpPr>
        <p:spPr bwMode="auto">
          <a:xfrm>
            <a:off x="1547375" y="2958958"/>
            <a:ext cx="0" cy="49932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1368595" y="2958958"/>
            <a:ext cx="345231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912400" y="2256205"/>
            <a:ext cx="1183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DSUB ~0.8V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1547375" y="3871303"/>
            <a:ext cx="0" cy="49932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1547375" y="4370627"/>
            <a:ext cx="1239136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oval" w="lg" len="lg"/>
          </a:ln>
          <a:effectLst/>
        </p:spPr>
      </p:cxnSp>
      <p:grpSp>
        <p:nvGrpSpPr>
          <p:cNvPr id="38" name="Group 37"/>
          <p:cNvGrpSpPr/>
          <p:nvPr/>
        </p:nvGrpSpPr>
        <p:grpSpPr>
          <a:xfrm>
            <a:off x="2786511" y="4068568"/>
            <a:ext cx="2244499" cy="604119"/>
            <a:chOff x="2786511" y="3723356"/>
            <a:chExt cx="2244499" cy="604119"/>
          </a:xfrm>
        </p:grpSpPr>
        <p:cxnSp>
          <p:nvCxnSpPr>
            <p:cNvPr id="20" name="Straight Connector 19"/>
            <p:cNvCxnSpPr/>
            <p:nvPr/>
          </p:nvCxnSpPr>
          <p:spPr bwMode="auto">
            <a:xfrm>
              <a:off x="2786511" y="4025415"/>
              <a:ext cx="183712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/>
            <p:cNvCxnSpPr/>
            <p:nvPr/>
          </p:nvCxnSpPr>
          <p:spPr bwMode="auto">
            <a:xfrm flipV="1">
              <a:off x="4623631" y="3723357"/>
              <a:ext cx="0" cy="60411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 bwMode="auto">
            <a:xfrm flipV="1">
              <a:off x="4714381" y="3723356"/>
              <a:ext cx="0" cy="60411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Straight Connector 30"/>
            <p:cNvCxnSpPr/>
            <p:nvPr/>
          </p:nvCxnSpPr>
          <p:spPr bwMode="auto">
            <a:xfrm flipH="1">
              <a:off x="4714382" y="3875756"/>
              <a:ext cx="316628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 flipH="1">
              <a:off x="4702552" y="4200761"/>
              <a:ext cx="328458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9" name="Group 38"/>
          <p:cNvGrpSpPr/>
          <p:nvPr/>
        </p:nvGrpSpPr>
        <p:grpSpPr>
          <a:xfrm>
            <a:off x="2552244" y="5216191"/>
            <a:ext cx="1398199" cy="604119"/>
            <a:chOff x="3632811" y="3723356"/>
            <a:chExt cx="1398199" cy="604119"/>
          </a:xfrm>
        </p:grpSpPr>
        <p:cxnSp>
          <p:nvCxnSpPr>
            <p:cNvPr id="40" name="Straight Connector 39"/>
            <p:cNvCxnSpPr/>
            <p:nvPr/>
          </p:nvCxnSpPr>
          <p:spPr bwMode="auto">
            <a:xfrm>
              <a:off x="3632811" y="4025415"/>
              <a:ext cx="99082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" name="Straight Connector 40"/>
            <p:cNvCxnSpPr/>
            <p:nvPr/>
          </p:nvCxnSpPr>
          <p:spPr bwMode="auto">
            <a:xfrm flipV="1">
              <a:off x="4623631" y="3723357"/>
              <a:ext cx="0" cy="60411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" name="Straight Connector 41"/>
            <p:cNvCxnSpPr/>
            <p:nvPr/>
          </p:nvCxnSpPr>
          <p:spPr bwMode="auto">
            <a:xfrm flipV="1">
              <a:off x="4714381" y="3723356"/>
              <a:ext cx="0" cy="60411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" name="Straight Connector 42"/>
            <p:cNvCxnSpPr/>
            <p:nvPr/>
          </p:nvCxnSpPr>
          <p:spPr bwMode="auto">
            <a:xfrm flipH="1">
              <a:off x="4714382" y="3875756"/>
              <a:ext cx="316628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" name="Straight Connector 43"/>
            <p:cNvCxnSpPr/>
            <p:nvPr/>
          </p:nvCxnSpPr>
          <p:spPr bwMode="auto">
            <a:xfrm flipH="1">
              <a:off x="4702552" y="4200761"/>
              <a:ext cx="328458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46" name="Straight Connector 45"/>
          <p:cNvCxnSpPr/>
          <p:nvPr/>
        </p:nvCxnSpPr>
        <p:spPr bwMode="auto">
          <a:xfrm flipV="1">
            <a:off x="3930228" y="4370627"/>
            <a:ext cx="0" cy="99796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cxnSp>
        <p:nvCxnSpPr>
          <p:cNvPr id="49" name="Straight Connector 48"/>
          <p:cNvCxnSpPr/>
          <p:nvPr/>
        </p:nvCxnSpPr>
        <p:spPr bwMode="auto">
          <a:xfrm flipV="1">
            <a:off x="3944061" y="5681267"/>
            <a:ext cx="0" cy="48322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Straight Connector 50"/>
          <p:cNvCxnSpPr/>
          <p:nvPr/>
        </p:nvCxnSpPr>
        <p:spPr bwMode="auto">
          <a:xfrm>
            <a:off x="3777827" y="6181277"/>
            <a:ext cx="345231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2" name="TextBox 51"/>
          <p:cNvSpPr txBox="1"/>
          <p:nvPr/>
        </p:nvSpPr>
        <p:spPr>
          <a:xfrm>
            <a:off x="3439981" y="6181277"/>
            <a:ext cx="1183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VRESET ~0.3V</a:t>
            </a:r>
            <a:endParaRPr lang="en-US" dirty="0"/>
          </a:p>
        </p:txBody>
      </p:sp>
      <p:grpSp>
        <p:nvGrpSpPr>
          <p:cNvPr id="58" name="Group 57"/>
          <p:cNvGrpSpPr/>
          <p:nvPr/>
        </p:nvGrpSpPr>
        <p:grpSpPr>
          <a:xfrm>
            <a:off x="4821403" y="4545973"/>
            <a:ext cx="381805" cy="1148650"/>
            <a:chOff x="4833733" y="4200761"/>
            <a:chExt cx="381805" cy="1148650"/>
          </a:xfrm>
        </p:grpSpPr>
        <p:cxnSp>
          <p:nvCxnSpPr>
            <p:cNvPr id="53" name="Straight Connector 52"/>
            <p:cNvCxnSpPr/>
            <p:nvPr/>
          </p:nvCxnSpPr>
          <p:spPr bwMode="auto">
            <a:xfrm flipV="1">
              <a:off x="5031010" y="4200761"/>
              <a:ext cx="0" cy="972277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5" name="Straight Connector 54"/>
            <p:cNvCxnSpPr/>
            <p:nvPr/>
          </p:nvCxnSpPr>
          <p:spPr bwMode="auto">
            <a:xfrm>
              <a:off x="4833733" y="5173038"/>
              <a:ext cx="381805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6" name="Straight Connector 55"/>
            <p:cNvCxnSpPr/>
            <p:nvPr/>
          </p:nvCxnSpPr>
          <p:spPr bwMode="auto">
            <a:xfrm>
              <a:off x="4924486" y="5258656"/>
              <a:ext cx="217211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7" name="Straight Connector 56"/>
            <p:cNvCxnSpPr/>
            <p:nvPr/>
          </p:nvCxnSpPr>
          <p:spPr bwMode="auto">
            <a:xfrm>
              <a:off x="4990576" y="5349411"/>
              <a:ext cx="9144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59" name="TextBox 58"/>
          <p:cNvSpPr txBox="1"/>
          <p:nvPr/>
        </p:nvSpPr>
        <p:spPr>
          <a:xfrm>
            <a:off x="1787803" y="5530670"/>
            <a:ext cx="1445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ResetGate</a:t>
            </a:r>
            <a:endParaRPr lang="en-US" dirty="0" smtClean="0"/>
          </a:p>
          <a:p>
            <a:pPr algn="ctr"/>
            <a:r>
              <a:rPr lang="en-US" dirty="0" smtClean="0"/>
              <a:t>0 – 3.3V</a:t>
            </a:r>
            <a:endParaRPr lang="en-US" dirty="0"/>
          </a:p>
        </p:txBody>
      </p:sp>
      <p:cxnSp>
        <p:nvCxnSpPr>
          <p:cNvPr id="61" name="Straight Connector 60"/>
          <p:cNvCxnSpPr/>
          <p:nvPr/>
        </p:nvCxnSpPr>
        <p:spPr bwMode="auto">
          <a:xfrm flipV="1">
            <a:off x="5021687" y="3737740"/>
            <a:ext cx="0" cy="48322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2" name="Straight Connector 61"/>
          <p:cNvCxnSpPr/>
          <p:nvPr/>
        </p:nvCxnSpPr>
        <p:spPr bwMode="auto">
          <a:xfrm>
            <a:off x="5006350" y="3737740"/>
            <a:ext cx="566665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oval" w="lg" len="lg"/>
          </a:ln>
          <a:effectLst/>
        </p:spPr>
      </p:cxnSp>
      <p:cxnSp>
        <p:nvCxnSpPr>
          <p:cNvPr id="64" name="Straight Connector 63"/>
          <p:cNvCxnSpPr/>
          <p:nvPr/>
        </p:nvCxnSpPr>
        <p:spPr bwMode="auto">
          <a:xfrm flipH="1">
            <a:off x="5997186" y="3744248"/>
            <a:ext cx="566665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lg" len="lg"/>
          </a:ln>
          <a:effectLst/>
        </p:spPr>
      </p:cxnSp>
      <p:cxnSp>
        <p:nvCxnSpPr>
          <p:cNvPr id="65" name="Straight Connector 64"/>
          <p:cNvCxnSpPr/>
          <p:nvPr/>
        </p:nvCxnSpPr>
        <p:spPr bwMode="auto">
          <a:xfrm flipH="1">
            <a:off x="6563851" y="3236702"/>
            <a:ext cx="4944" cy="230629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oval" w="lg" len="lg"/>
            <a:tailEnd type="triangle" w="lg" len="lg"/>
          </a:ln>
          <a:effectLst/>
        </p:spPr>
      </p:cxnSp>
      <p:cxnSp>
        <p:nvCxnSpPr>
          <p:cNvPr id="67" name="Straight Connector 66"/>
          <p:cNvCxnSpPr/>
          <p:nvPr/>
        </p:nvCxnSpPr>
        <p:spPr bwMode="auto">
          <a:xfrm flipV="1">
            <a:off x="6563851" y="2478127"/>
            <a:ext cx="4944" cy="424409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oval" w="lg" len="lg"/>
            <a:tailEnd type="oval" w="med" len="med"/>
          </a:ln>
          <a:effectLst/>
        </p:spPr>
      </p:cxnSp>
      <p:grpSp>
        <p:nvGrpSpPr>
          <p:cNvPr id="70" name="Group 69"/>
          <p:cNvGrpSpPr/>
          <p:nvPr/>
        </p:nvGrpSpPr>
        <p:grpSpPr>
          <a:xfrm>
            <a:off x="5215538" y="2174355"/>
            <a:ext cx="3050809" cy="604119"/>
            <a:chOff x="1980201" y="3723356"/>
            <a:chExt cx="3050809" cy="604119"/>
          </a:xfrm>
        </p:grpSpPr>
        <p:cxnSp>
          <p:nvCxnSpPr>
            <p:cNvPr id="71" name="Straight Connector 70"/>
            <p:cNvCxnSpPr/>
            <p:nvPr/>
          </p:nvCxnSpPr>
          <p:spPr bwMode="auto">
            <a:xfrm flipV="1">
              <a:off x="1980201" y="4025415"/>
              <a:ext cx="2643430" cy="1713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0000"/>
              </a:solidFill>
              <a:prstDash val="solid"/>
              <a:round/>
              <a:headEnd type="triangle" w="lg" len="lg"/>
              <a:tailEnd type="none" w="med" len="med"/>
            </a:ln>
            <a:effectLst/>
          </p:spPr>
        </p:cxnSp>
        <p:cxnSp>
          <p:nvCxnSpPr>
            <p:cNvPr id="72" name="Straight Connector 71"/>
            <p:cNvCxnSpPr/>
            <p:nvPr/>
          </p:nvCxnSpPr>
          <p:spPr bwMode="auto">
            <a:xfrm flipV="1">
              <a:off x="4623631" y="3723357"/>
              <a:ext cx="0" cy="60411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3" name="Straight Connector 72"/>
            <p:cNvCxnSpPr/>
            <p:nvPr/>
          </p:nvCxnSpPr>
          <p:spPr bwMode="auto">
            <a:xfrm flipV="1">
              <a:off x="4714381" y="3723356"/>
              <a:ext cx="0" cy="60411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4" name="Straight Connector 73"/>
            <p:cNvCxnSpPr/>
            <p:nvPr/>
          </p:nvCxnSpPr>
          <p:spPr bwMode="auto">
            <a:xfrm flipH="1">
              <a:off x="4714382" y="3875756"/>
              <a:ext cx="316628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5" name="Straight Connector 74"/>
            <p:cNvCxnSpPr/>
            <p:nvPr/>
          </p:nvCxnSpPr>
          <p:spPr bwMode="auto">
            <a:xfrm flipH="1">
              <a:off x="4702552" y="4200761"/>
              <a:ext cx="328458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77" name="Group 76"/>
          <p:cNvGrpSpPr/>
          <p:nvPr/>
        </p:nvGrpSpPr>
        <p:grpSpPr>
          <a:xfrm>
            <a:off x="6342666" y="1620578"/>
            <a:ext cx="920284" cy="604119"/>
            <a:chOff x="4110726" y="3723356"/>
            <a:chExt cx="920284" cy="604119"/>
          </a:xfrm>
        </p:grpSpPr>
        <p:cxnSp>
          <p:nvCxnSpPr>
            <p:cNvPr id="78" name="Straight Connector 77"/>
            <p:cNvCxnSpPr/>
            <p:nvPr/>
          </p:nvCxnSpPr>
          <p:spPr bwMode="auto">
            <a:xfrm>
              <a:off x="4110726" y="4025415"/>
              <a:ext cx="512905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9" name="Straight Connector 78"/>
            <p:cNvCxnSpPr/>
            <p:nvPr/>
          </p:nvCxnSpPr>
          <p:spPr bwMode="auto">
            <a:xfrm flipV="1">
              <a:off x="4623631" y="3723357"/>
              <a:ext cx="0" cy="60411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0" name="Straight Connector 79"/>
            <p:cNvCxnSpPr/>
            <p:nvPr/>
          </p:nvCxnSpPr>
          <p:spPr bwMode="auto">
            <a:xfrm flipV="1">
              <a:off x="4714381" y="3723356"/>
              <a:ext cx="0" cy="60411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1" name="Straight Connector 80"/>
            <p:cNvCxnSpPr/>
            <p:nvPr/>
          </p:nvCxnSpPr>
          <p:spPr bwMode="auto">
            <a:xfrm flipH="1">
              <a:off x="4714382" y="3875756"/>
              <a:ext cx="316628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2" name="Straight Connector 81"/>
            <p:cNvCxnSpPr/>
            <p:nvPr/>
          </p:nvCxnSpPr>
          <p:spPr bwMode="auto">
            <a:xfrm flipH="1">
              <a:off x="4702552" y="4200761"/>
              <a:ext cx="328458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83" name="Straight Connector 82"/>
          <p:cNvCxnSpPr/>
          <p:nvPr/>
        </p:nvCxnSpPr>
        <p:spPr bwMode="auto">
          <a:xfrm>
            <a:off x="7250620" y="2094560"/>
            <a:ext cx="0" cy="37123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grpSp>
        <p:nvGrpSpPr>
          <p:cNvPr id="87" name="Group 86"/>
          <p:cNvGrpSpPr/>
          <p:nvPr/>
        </p:nvGrpSpPr>
        <p:grpSpPr>
          <a:xfrm>
            <a:off x="7084170" y="1273654"/>
            <a:ext cx="1447970" cy="499324"/>
            <a:chOff x="7084170" y="1273654"/>
            <a:chExt cx="1447970" cy="499324"/>
          </a:xfrm>
        </p:grpSpPr>
        <p:cxnSp>
          <p:nvCxnSpPr>
            <p:cNvPr id="85" name="Straight Connector 84"/>
            <p:cNvCxnSpPr/>
            <p:nvPr/>
          </p:nvCxnSpPr>
          <p:spPr bwMode="auto">
            <a:xfrm>
              <a:off x="7262950" y="1273654"/>
              <a:ext cx="0" cy="499324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6" name="Straight Connector 85"/>
            <p:cNvCxnSpPr/>
            <p:nvPr/>
          </p:nvCxnSpPr>
          <p:spPr bwMode="auto">
            <a:xfrm>
              <a:off x="7084170" y="1273654"/>
              <a:ext cx="144797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94" name="Rectangle 93"/>
          <p:cNvSpPr/>
          <p:nvPr/>
        </p:nvSpPr>
        <p:spPr bwMode="auto">
          <a:xfrm>
            <a:off x="8145780" y="1460301"/>
            <a:ext cx="226074" cy="477405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95" name="Straight Connector 94"/>
          <p:cNvCxnSpPr>
            <a:endCxn id="94" idx="0"/>
          </p:cNvCxnSpPr>
          <p:nvPr/>
        </p:nvCxnSpPr>
        <p:spPr bwMode="auto">
          <a:xfrm>
            <a:off x="8258817" y="1273654"/>
            <a:ext cx="0" cy="18664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8" name="Straight Connector 97"/>
          <p:cNvCxnSpPr>
            <a:stCxn id="94" idx="2"/>
          </p:cNvCxnSpPr>
          <p:nvPr/>
        </p:nvCxnSpPr>
        <p:spPr bwMode="auto">
          <a:xfrm>
            <a:off x="8258817" y="1937706"/>
            <a:ext cx="7530" cy="389049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3" name="Straight Connector 102"/>
          <p:cNvCxnSpPr/>
          <p:nvPr/>
        </p:nvCxnSpPr>
        <p:spPr bwMode="auto">
          <a:xfrm flipV="1">
            <a:off x="8258817" y="2090106"/>
            <a:ext cx="504183" cy="787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oval" w="med" len="med"/>
            <a:tailEnd type="none" w="med" len="med"/>
          </a:ln>
          <a:effectLst/>
        </p:spPr>
      </p:cxnSp>
      <p:sp>
        <p:nvSpPr>
          <p:cNvPr id="106" name="TextBox 105"/>
          <p:cNvSpPr txBox="1"/>
          <p:nvPr/>
        </p:nvSpPr>
        <p:spPr>
          <a:xfrm>
            <a:off x="8581460" y="1909894"/>
            <a:ext cx="653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o</a:t>
            </a:r>
            <a:endParaRPr lang="en-US" baseline="-25000" dirty="0"/>
          </a:p>
        </p:txBody>
      </p:sp>
      <p:grpSp>
        <p:nvGrpSpPr>
          <p:cNvPr id="107" name="Group 106"/>
          <p:cNvGrpSpPr/>
          <p:nvPr/>
        </p:nvGrpSpPr>
        <p:grpSpPr>
          <a:xfrm>
            <a:off x="8063114" y="2646623"/>
            <a:ext cx="381805" cy="1148650"/>
            <a:chOff x="4833733" y="4200761"/>
            <a:chExt cx="381805" cy="1148650"/>
          </a:xfrm>
        </p:grpSpPr>
        <p:cxnSp>
          <p:nvCxnSpPr>
            <p:cNvPr id="108" name="Straight Connector 107"/>
            <p:cNvCxnSpPr/>
            <p:nvPr/>
          </p:nvCxnSpPr>
          <p:spPr bwMode="auto">
            <a:xfrm flipV="1">
              <a:off x="5031010" y="4200761"/>
              <a:ext cx="0" cy="972277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9" name="Straight Connector 108"/>
            <p:cNvCxnSpPr/>
            <p:nvPr/>
          </p:nvCxnSpPr>
          <p:spPr bwMode="auto">
            <a:xfrm>
              <a:off x="4833733" y="5173038"/>
              <a:ext cx="381805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0" name="Straight Connector 109"/>
            <p:cNvCxnSpPr/>
            <p:nvPr/>
          </p:nvCxnSpPr>
          <p:spPr bwMode="auto">
            <a:xfrm>
              <a:off x="4924486" y="5258656"/>
              <a:ext cx="217211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1" name="Straight Connector 110"/>
            <p:cNvCxnSpPr/>
            <p:nvPr/>
          </p:nvCxnSpPr>
          <p:spPr bwMode="auto">
            <a:xfrm>
              <a:off x="4990576" y="5349411"/>
              <a:ext cx="9144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13" name="TextBox 112"/>
          <p:cNvSpPr txBox="1"/>
          <p:nvPr/>
        </p:nvSpPr>
        <p:spPr>
          <a:xfrm>
            <a:off x="5274166" y="1433075"/>
            <a:ext cx="14003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BiasGate</a:t>
            </a:r>
            <a:r>
              <a:rPr lang="en-US" dirty="0" smtClean="0"/>
              <a:t> 2.1V</a:t>
            </a:r>
            <a:endParaRPr lang="en-US" dirty="0"/>
          </a:p>
        </p:txBody>
      </p:sp>
      <p:cxnSp>
        <p:nvCxnSpPr>
          <p:cNvPr id="116" name="Straight Connector 115"/>
          <p:cNvCxnSpPr/>
          <p:nvPr/>
        </p:nvCxnSpPr>
        <p:spPr bwMode="auto">
          <a:xfrm flipV="1">
            <a:off x="5585345" y="3482940"/>
            <a:ext cx="399511" cy="24623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7" name="Straight Connector 116"/>
          <p:cNvCxnSpPr/>
          <p:nvPr/>
        </p:nvCxnSpPr>
        <p:spPr bwMode="auto">
          <a:xfrm flipV="1">
            <a:off x="6568795" y="2902537"/>
            <a:ext cx="286776" cy="33416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0" name="TextBox 119"/>
          <p:cNvSpPr txBox="1"/>
          <p:nvPr/>
        </p:nvSpPr>
        <p:spPr>
          <a:xfrm>
            <a:off x="4623631" y="3212240"/>
            <a:ext cx="1484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RowSelect</a:t>
            </a:r>
            <a:endParaRPr lang="en-US" dirty="0"/>
          </a:p>
        </p:txBody>
      </p:sp>
      <p:sp>
        <p:nvSpPr>
          <p:cNvPr id="121" name="TextBox 120"/>
          <p:cNvSpPr txBox="1"/>
          <p:nvPr/>
        </p:nvSpPr>
        <p:spPr>
          <a:xfrm>
            <a:off x="6641558" y="3001815"/>
            <a:ext cx="1484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ColSelect</a:t>
            </a:r>
            <a:endParaRPr lang="en-US" dirty="0"/>
          </a:p>
        </p:txBody>
      </p:sp>
      <p:sp>
        <p:nvSpPr>
          <p:cNvPr id="122" name="TextBox 121"/>
          <p:cNvSpPr txBox="1"/>
          <p:nvPr/>
        </p:nvSpPr>
        <p:spPr>
          <a:xfrm>
            <a:off x="2465937" y="3698697"/>
            <a:ext cx="961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Indium Bump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 bwMode="auto">
          <a:xfrm flipH="1">
            <a:off x="801429" y="3212240"/>
            <a:ext cx="745946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6" name="Straight Connector 75"/>
          <p:cNvCxnSpPr/>
          <p:nvPr/>
        </p:nvCxnSpPr>
        <p:spPr bwMode="auto">
          <a:xfrm flipH="1">
            <a:off x="801429" y="4368512"/>
            <a:ext cx="745946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1" name="Group 20"/>
          <p:cNvGrpSpPr/>
          <p:nvPr/>
        </p:nvGrpSpPr>
        <p:grpSpPr>
          <a:xfrm>
            <a:off x="619568" y="3212240"/>
            <a:ext cx="388384" cy="1158387"/>
            <a:chOff x="619568" y="3212240"/>
            <a:chExt cx="388384" cy="1158387"/>
          </a:xfrm>
        </p:grpSpPr>
        <p:cxnSp>
          <p:nvCxnSpPr>
            <p:cNvPr id="84" name="Straight Connector 83"/>
            <p:cNvCxnSpPr/>
            <p:nvPr/>
          </p:nvCxnSpPr>
          <p:spPr bwMode="auto">
            <a:xfrm flipH="1">
              <a:off x="619568" y="3779117"/>
              <a:ext cx="388384" cy="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8" name="Straight Connector 87"/>
            <p:cNvCxnSpPr/>
            <p:nvPr/>
          </p:nvCxnSpPr>
          <p:spPr bwMode="auto">
            <a:xfrm flipH="1">
              <a:off x="619568" y="3679114"/>
              <a:ext cx="388384" cy="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9" name="Straight Connector 88"/>
            <p:cNvCxnSpPr/>
            <p:nvPr/>
          </p:nvCxnSpPr>
          <p:spPr bwMode="auto">
            <a:xfrm>
              <a:off x="801429" y="3793564"/>
              <a:ext cx="0" cy="577063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0" name="Straight Connector 89"/>
            <p:cNvCxnSpPr/>
            <p:nvPr/>
          </p:nvCxnSpPr>
          <p:spPr bwMode="auto">
            <a:xfrm>
              <a:off x="801429" y="3212240"/>
              <a:ext cx="0" cy="463305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00" name="Group 99"/>
          <p:cNvGrpSpPr/>
          <p:nvPr/>
        </p:nvGrpSpPr>
        <p:grpSpPr>
          <a:xfrm rot="5400000">
            <a:off x="4284990" y="4443659"/>
            <a:ext cx="388384" cy="1070243"/>
            <a:chOff x="619568" y="3212240"/>
            <a:chExt cx="388384" cy="1140099"/>
          </a:xfrm>
        </p:grpSpPr>
        <p:cxnSp>
          <p:nvCxnSpPr>
            <p:cNvPr id="101" name="Straight Connector 100"/>
            <p:cNvCxnSpPr/>
            <p:nvPr/>
          </p:nvCxnSpPr>
          <p:spPr bwMode="auto">
            <a:xfrm flipH="1">
              <a:off x="619568" y="3779117"/>
              <a:ext cx="388384" cy="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2" name="Straight Connector 101"/>
            <p:cNvCxnSpPr/>
            <p:nvPr/>
          </p:nvCxnSpPr>
          <p:spPr bwMode="auto">
            <a:xfrm flipH="1">
              <a:off x="619568" y="3679114"/>
              <a:ext cx="388384" cy="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4" name="Straight Connector 103"/>
            <p:cNvCxnSpPr/>
            <p:nvPr/>
          </p:nvCxnSpPr>
          <p:spPr bwMode="auto">
            <a:xfrm>
              <a:off x="801429" y="3793564"/>
              <a:ext cx="0" cy="558775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5" name="Straight Connector 104"/>
            <p:cNvCxnSpPr/>
            <p:nvPr/>
          </p:nvCxnSpPr>
          <p:spPr bwMode="auto">
            <a:xfrm>
              <a:off x="801429" y="3212240"/>
              <a:ext cx="0" cy="463305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12" name="Group 111"/>
          <p:cNvGrpSpPr/>
          <p:nvPr/>
        </p:nvGrpSpPr>
        <p:grpSpPr>
          <a:xfrm rot="5400000">
            <a:off x="4267930" y="3212352"/>
            <a:ext cx="388384" cy="1088452"/>
            <a:chOff x="619568" y="3212240"/>
            <a:chExt cx="388384" cy="1159496"/>
          </a:xfrm>
        </p:grpSpPr>
        <p:cxnSp>
          <p:nvCxnSpPr>
            <p:cNvPr id="114" name="Straight Connector 113"/>
            <p:cNvCxnSpPr/>
            <p:nvPr/>
          </p:nvCxnSpPr>
          <p:spPr bwMode="auto">
            <a:xfrm flipH="1">
              <a:off x="619568" y="3779117"/>
              <a:ext cx="388384" cy="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5" name="Straight Connector 114"/>
            <p:cNvCxnSpPr/>
            <p:nvPr/>
          </p:nvCxnSpPr>
          <p:spPr bwMode="auto">
            <a:xfrm flipH="1">
              <a:off x="619568" y="3679114"/>
              <a:ext cx="388384" cy="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8" name="Straight Connector 117"/>
            <p:cNvCxnSpPr/>
            <p:nvPr/>
          </p:nvCxnSpPr>
          <p:spPr bwMode="auto">
            <a:xfrm rot="16200000" flipH="1" flipV="1">
              <a:off x="510973" y="4081279"/>
              <a:ext cx="578172" cy="2742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9" name="Straight Connector 118"/>
            <p:cNvCxnSpPr/>
            <p:nvPr/>
          </p:nvCxnSpPr>
          <p:spPr bwMode="auto">
            <a:xfrm>
              <a:off x="801429" y="3212240"/>
              <a:ext cx="0" cy="463305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123" name="Straight Connector 122"/>
          <p:cNvCxnSpPr/>
          <p:nvPr/>
        </p:nvCxnSpPr>
        <p:spPr bwMode="auto">
          <a:xfrm>
            <a:off x="3930228" y="3737740"/>
            <a:ext cx="0" cy="6364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583937" y="1275635"/>
            <a:ext cx="3864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All capacitors are non-linear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6747057" y="909887"/>
            <a:ext cx="2102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BiasPower</a:t>
            </a:r>
            <a:r>
              <a:rPr lang="en-US" dirty="0" smtClean="0"/>
              <a:t>, 3.3V</a:t>
            </a:r>
            <a:endParaRPr lang="en-US" dirty="0"/>
          </a:p>
        </p:txBody>
      </p:sp>
      <p:sp>
        <p:nvSpPr>
          <p:cNvPr id="125" name="TextBox 124"/>
          <p:cNvSpPr txBox="1"/>
          <p:nvPr/>
        </p:nvSpPr>
        <p:spPr>
          <a:xfrm>
            <a:off x="8320467" y="1470498"/>
            <a:ext cx="835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 </a:t>
            </a:r>
            <a:r>
              <a:rPr lang="en-US" dirty="0" err="1" smtClean="0"/>
              <a:t>kΩ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551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000">
                <a:solidFill>
                  <a:schemeClr val="accent2"/>
                </a:solidFill>
              </a:rPr>
              <a:t>SPIE 7021-22, Marseille 2008-06-24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Roger Smith et al., Caltech</a:t>
            </a:r>
          </a:p>
        </p:txBody>
      </p:sp>
      <p:sp>
        <p:nvSpPr>
          <p:cNvPr id="1433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accent2"/>
                </a:solidFill>
              </a:rPr>
              <a:t> </a:t>
            </a:r>
            <a:fld id="{AF3CC324-3A06-1346-AA36-018904BE96A3}" type="slidenum">
              <a:rPr lang="en-US" sz="1400">
                <a:solidFill>
                  <a:schemeClr val="accent2"/>
                </a:solidFill>
              </a:rPr>
              <a:pPr/>
              <a:t>3</a:t>
            </a:fld>
            <a:endParaRPr lang="en-US" sz="1400">
              <a:solidFill>
                <a:schemeClr val="accent2"/>
              </a:solidFill>
            </a:endParaRPr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Basic theory of PN junction</a:t>
            </a:r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95800" y="1676400"/>
            <a:ext cx="4191000" cy="4495800"/>
          </a:xfrm>
        </p:spPr>
        <p:txBody>
          <a:bodyPr/>
          <a:lstStyle/>
          <a:p>
            <a:pPr eaLnBrk="1" hangingPunct="1">
              <a:spcBef>
                <a:spcPct val="100000"/>
              </a:spcBef>
            </a:pP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When majority carriers diffuse across PN junction they recombine leaving a charged but carrier free region.  The charge on the donor atoms produces an E field which opposes further diffusion.</a:t>
            </a:r>
          </a:p>
          <a:p>
            <a:pPr eaLnBrk="1" hangingPunct="1">
              <a:spcBef>
                <a:spcPct val="100000"/>
              </a:spcBef>
            </a:pP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For given donor density profile, Q(x) </a:t>
            </a:r>
            <a:r>
              <a:rPr lang="en-US" sz="1800" dirty="0" smtClean="0">
                <a:latin typeface="Arial" charset="0"/>
                <a:ea typeface="ＭＳ Ｐゴシック" charset="0"/>
                <a:cs typeface="ＭＳ Ｐゴシック" charset="0"/>
              </a:rPr>
              <a:t>at equilibrium, within space-charge region:</a:t>
            </a:r>
            <a:endParaRPr lang="en-US" sz="1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spcBef>
                <a:spcPct val="15000"/>
              </a:spcBef>
            </a:pP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E   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</a:t>
            </a: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   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</a:t>
            </a: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Q(x).dx</a:t>
            </a:r>
            <a:endParaRPr lang="en-US" sz="1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spcBef>
                <a:spcPct val="100000"/>
              </a:spcBef>
            </a:pP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V   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</a:t>
            </a: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  -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</a:t>
            </a: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E(x).dx</a:t>
            </a:r>
          </a:p>
        </p:txBody>
      </p:sp>
      <p:pic>
        <p:nvPicPr>
          <p:cNvPr id="14342" name="Picture 4" descr="Wiki_PN-junction-equilibrium-graph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0"/>
            <a:ext cx="4176713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6917" name="Text Box 5"/>
          <p:cNvSpPr txBox="1">
            <a:spLocks noChangeArrowheads="1"/>
          </p:cNvSpPr>
          <p:nvPr/>
        </p:nvSpPr>
        <p:spPr bwMode="auto">
          <a:xfrm>
            <a:off x="533400" y="5867400"/>
            <a:ext cx="33528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000"/>
              <a:t>http://en.wikipedia.org/wiki/P-n_junction</a:t>
            </a:r>
          </a:p>
        </p:txBody>
      </p:sp>
    </p:spTree>
    <p:extLst>
      <p:ext uri="{BB962C8B-B14F-4D97-AF65-F5344CB8AC3E}">
        <p14:creationId xmlns:p14="http://schemas.microsoft.com/office/powerpoint/2010/main" val="663149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15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Pixel circuit, showing caps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269957" y="3458282"/>
            <a:ext cx="554836" cy="413021"/>
            <a:chOff x="1269957" y="3113070"/>
            <a:chExt cx="554836" cy="413021"/>
          </a:xfrm>
        </p:grpSpPr>
        <p:sp>
          <p:nvSpPr>
            <p:cNvPr id="4" name="Isosceles Triangle 3"/>
            <p:cNvSpPr/>
            <p:nvPr/>
          </p:nvSpPr>
          <p:spPr bwMode="auto">
            <a:xfrm>
              <a:off x="1269957" y="3113070"/>
              <a:ext cx="554836" cy="413021"/>
            </a:xfrm>
            <a:prstGeom prst="triangl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 bwMode="auto">
            <a:xfrm>
              <a:off x="1269957" y="3113070"/>
              <a:ext cx="554836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8" name="Straight Connector 7"/>
          <p:cNvCxnSpPr>
            <a:endCxn id="4" idx="0"/>
          </p:cNvCxnSpPr>
          <p:nvPr/>
        </p:nvCxnSpPr>
        <p:spPr bwMode="auto">
          <a:xfrm>
            <a:off x="1547375" y="2958958"/>
            <a:ext cx="0" cy="49932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1368595" y="2958958"/>
            <a:ext cx="345231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912400" y="2256205"/>
            <a:ext cx="1183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DSUB ~0.8V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1547375" y="3871303"/>
            <a:ext cx="0" cy="49932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1547375" y="4370627"/>
            <a:ext cx="1239136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oval" w="lg" len="lg"/>
          </a:ln>
          <a:effectLst/>
        </p:spPr>
      </p:cxnSp>
      <p:grpSp>
        <p:nvGrpSpPr>
          <p:cNvPr id="38" name="Group 37"/>
          <p:cNvGrpSpPr/>
          <p:nvPr/>
        </p:nvGrpSpPr>
        <p:grpSpPr>
          <a:xfrm>
            <a:off x="2786511" y="4068568"/>
            <a:ext cx="2244499" cy="604119"/>
            <a:chOff x="2786511" y="3723356"/>
            <a:chExt cx="2244499" cy="604119"/>
          </a:xfrm>
        </p:grpSpPr>
        <p:cxnSp>
          <p:nvCxnSpPr>
            <p:cNvPr id="20" name="Straight Connector 19"/>
            <p:cNvCxnSpPr/>
            <p:nvPr/>
          </p:nvCxnSpPr>
          <p:spPr bwMode="auto">
            <a:xfrm>
              <a:off x="2786511" y="4025415"/>
              <a:ext cx="183712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/>
            <p:cNvCxnSpPr/>
            <p:nvPr/>
          </p:nvCxnSpPr>
          <p:spPr bwMode="auto">
            <a:xfrm flipV="1">
              <a:off x="4623631" y="3723357"/>
              <a:ext cx="0" cy="60411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 bwMode="auto">
            <a:xfrm flipV="1">
              <a:off x="4714381" y="3723356"/>
              <a:ext cx="0" cy="60411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Straight Connector 30"/>
            <p:cNvCxnSpPr/>
            <p:nvPr/>
          </p:nvCxnSpPr>
          <p:spPr bwMode="auto">
            <a:xfrm flipH="1">
              <a:off x="4714382" y="3875756"/>
              <a:ext cx="316628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 flipH="1">
              <a:off x="4702552" y="4200761"/>
              <a:ext cx="328458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9" name="Group 38"/>
          <p:cNvGrpSpPr/>
          <p:nvPr/>
        </p:nvGrpSpPr>
        <p:grpSpPr>
          <a:xfrm>
            <a:off x="2552244" y="5216191"/>
            <a:ext cx="1398199" cy="604119"/>
            <a:chOff x="3632811" y="3723356"/>
            <a:chExt cx="1398199" cy="604119"/>
          </a:xfrm>
        </p:grpSpPr>
        <p:cxnSp>
          <p:nvCxnSpPr>
            <p:cNvPr id="40" name="Straight Connector 39"/>
            <p:cNvCxnSpPr/>
            <p:nvPr/>
          </p:nvCxnSpPr>
          <p:spPr bwMode="auto">
            <a:xfrm>
              <a:off x="3632811" y="4025415"/>
              <a:ext cx="99082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" name="Straight Connector 40"/>
            <p:cNvCxnSpPr/>
            <p:nvPr/>
          </p:nvCxnSpPr>
          <p:spPr bwMode="auto">
            <a:xfrm flipV="1">
              <a:off x="4623631" y="3723357"/>
              <a:ext cx="0" cy="60411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" name="Straight Connector 41"/>
            <p:cNvCxnSpPr/>
            <p:nvPr/>
          </p:nvCxnSpPr>
          <p:spPr bwMode="auto">
            <a:xfrm flipV="1">
              <a:off x="4714381" y="3723356"/>
              <a:ext cx="0" cy="60411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" name="Straight Connector 42"/>
            <p:cNvCxnSpPr/>
            <p:nvPr/>
          </p:nvCxnSpPr>
          <p:spPr bwMode="auto">
            <a:xfrm flipH="1">
              <a:off x="4714382" y="3875756"/>
              <a:ext cx="316628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" name="Straight Connector 43"/>
            <p:cNvCxnSpPr/>
            <p:nvPr/>
          </p:nvCxnSpPr>
          <p:spPr bwMode="auto">
            <a:xfrm flipH="1">
              <a:off x="4702552" y="4200761"/>
              <a:ext cx="328458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46" name="Straight Connector 45"/>
          <p:cNvCxnSpPr/>
          <p:nvPr/>
        </p:nvCxnSpPr>
        <p:spPr bwMode="auto">
          <a:xfrm flipV="1">
            <a:off x="3930228" y="4370627"/>
            <a:ext cx="0" cy="99796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cxnSp>
        <p:nvCxnSpPr>
          <p:cNvPr id="49" name="Straight Connector 48"/>
          <p:cNvCxnSpPr/>
          <p:nvPr/>
        </p:nvCxnSpPr>
        <p:spPr bwMode="auto">
          <a:xfrm flipV="1">
            <a:off x="3944061" y="5681267"/>
            <a:ext cx="0" cy="48322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Straight Connector 50"/>
          <p:cNvCxnSpPr/>
          <p:nvPr/>
        </p:nvCxnSpPr>
        <p:spPr bwMode="auto">
          <a:xfrm>
            <a:off x="3777827" y="6181277"/>
            <a:ext cx="345231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2" name="TextBox 51"/>
          <p:cNvSpPr txBox="1"/>
          <p:nvPr/>
        </p:nvSpPr>
        <p:spPr>
          <a:xfrm>
            <a:off x="3439981" y="6181277"/>
            <a:ext cx="1183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VRESET ~0.3V</a:t>
            </a:r>
            <a:endParaRPr lang="en-US" dirty="0"/>
          </a:p>
        </p:txBody>
      </p:sp>
      <p:grpSp>
        <p:nvGrpSpPr>
          <p:cNvPr id="58" name="Group 57"/>
          <p:cNvGrpSpPr/>
          <p:nvPr/>
        </p:nvGrpSpPr>
        <p:grpSpPr>
          <a:xfrm>
            <a:off x="4821403" y="4545973"/>
            <a:ext cx="381805" cy="1148650"/>
            <a:chOff x="4833733" y="4200761"/>
            <a:chExt cx="381805" cy="1148650"/>
          </a:xfrm>
        </p:grpSpPr>
        <p:cxnSp>
          <p:nvCxnSpPr>
            <p:cNvPr id="53" name="Straight Connector 52"/>
            <p:cNvCxnSpPr/>
            <p:nvPr/>
          </p:nvCxnSpPr>
          <p:spPr bwMode="auto">
            <a:xfrm flipV="1">
              <a:off x="5031010" y="4200761"/>
              <a:ext cx="0" cy="972277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5" name="Straight Connector 54"/>
            <p:cNvCxnSpPr/>
            <p:nvPr/>
          </p:nvCxnSpPr>
          <p:spPr bwMode="auto">
            <a:xfrm>
              <a:off x="4833733" y="5173038"/>
              <a:ext cx="381805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6" name="Straight Connector 55"/>
            <p:cNvCxnSpPr/>
            <p:nvPr/>
          </p:nvCxnSpPr>
          <p:spPr bwMode="auto">
            <a:xfrm>
              <a:off x="4924486" y="5258656"/>
              <a:ext cx="217211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7" name="Straight Connector 56"/>
            <p:cNvCxnSpPr/>
            <p:nvPr/>
          </p:nvCxnSpPr>
          <p:spPr bwMode="auto">
            <a:xfrm>
              <a:off x="4990576" y="5349411"/>
              <a:ext cx="9144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59" name="TextBox 58"/>
          <p:cNvSpPr txBox="1"/>
          <p:nvPr/>
        </p:nvSpPr>
        <p:spPr>
          <a:xfrm>
            <a:off x="1787803" y="5530670"/>
            <a:ext cx="1445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ResetGate</a:t>
            </a:r>
            <a:endParaRPr lang="en-US" dirty="0" smtClean="0"/>
          </a:p>
          <a:p>
            <a:pPr algn="ctr"/>
            <a:r>
              <a:rPr lang="en-US" dirty="0" smtClean="0"/>
              <a:t>0 – 3.3V</a:t>
            </a:r>
            <a:endParaRPr lang="en-US" dirty="0"/>
          </a:p>
        </p:txBody>
      </p:sp>
      <p:cxnSp>
        <p:nvCxnSpPr>
          <p:cNvPr id="61" name="Straight Connector 60"/>
          <p:cNvCxnSpPr/>
          <p:nvPr/>
        </p:nvCxnSpPr>
        <p:spPr bwMode="auto">
          <a:xfrm flipV="1">
            <a:off x="5021687" y="3737740"/>
            <a:ext cx="0" cy="48322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2" name="Straight Connector 61"/>
          <p:cNvCxnSpPr/>
          <p:nvPr/>
        </p:nvCxnSpPr>
        <p:spPr bwMode="auto">
          <a:xfrm>
            <a:off x="5006350" y="3737740"/>
            <a:ext cx="566665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oval" w="lg" len="lg"/>
          </a:ln>
          <a:effectLst/>
        </p:spPr>
      </p:cxnSp>
      <p:cxnSp>
        <p:nvCxnSpPr>
          <p:cNvPr id="64" name="Straight Connector 63"/>
          <p:cNvCxnSpPr/>
          <p:nvPr/>
        </p:nvCxnSpPr>
        <p:spPr bwMode="auto">
          <a:xfrm flipH="1">
            <a:off x="5997186" y="3744248"/>
            <a:ext cx="566665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lg" len="lg"/>
          </a:ln>
          <a:effectLst/>
        </p:spPr>
      </p:cxnSp>
      <p:cxnSp>
        <p:nvCxnSpPr>
          <p:cNvPr id="65" name="Straight Connector 64"/>
          <p:cNvCxnSpPr/>
          <p:nvPr/>
        </p:nvCxnSpPr>
        <p:spPr bwMode="auto">
          <a:xfrm flipH="1">
            <a:off x="6563851" y="3236702"/>
            <a:ext cx="4944" cy="230629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oval" w="lg" len="lg"/>
            <a:tailEnd type="triangle" w="lg" len="lg"/>
          </a:ln>
          <a:effectLst/>
        </p:spPr>
      </p:cxnSp>
      <p:cxnSp>
        <p:nvCxnSpPr>
          <p:cNvPr id="67" name="Straight Connector 66"/>
          <p:cNvCxnSpPr/>
          <p:nvPr/>
        </p:nvCxnSpPr>
        <p:spPr bwMode="auto">
          <a:xfrm flipV="1">
            <a:off x="6563851" y="2478127"/>
            <a:ext cx="4944" cy="424409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oval" w="lg" len="lg"/>
            <a:tailEnd type="oval" w="med" len="med"/>
          </a:ln>
          <a:effectLst/>
        </p:spPr>
      </p:cxnSp>
      <p:grpSp>
        <p:nvGrpSpPr>
          <p:cNvPr id="70" name="Group 69"/>
          <p:cNvGrpSpPr/>
          <p:nvPr/>
        </p:nvGrpSpPr>
        <p:grpSpPr>
          <a:xfrm>
            <a:off x="5215538" y="2174355"/>
            <a:ext cx="3050809" cy="604119"/>
            <a:chOff x="1980201" y="3723356"/>
            <a:chExt cx="3050809" cy="604119"/>
          </a:xfrm>
        </p:grpSpPr>
        <p:cxnSp>
          <p:nvCxnSpPr>
            <p:cNvPr id="71" name="Straight Connector 70"/>
            <p:cNvCxnSpPr/>
            <p:nvPr/>
          </p:nvCxnSpPr>
          <p:spPr bwMode="auto">
            <a:xfrm flipV="1">
              <a:off x="1980201" y="4025415"/>
              <a:ext cx="2643430" cy="1713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0000"/>
              </a:solidFill>
              <a:prstDash val="solid"/>
              <a:round/>
              <a:headEnd type="triangle" w="lg" len="lg"/>
              <a:tailEnd type="none" w="med" len="med"/>
            </a:ln>
            <a:effectLst/>
          </p:spPr>
        </p:cxnSp>
        <p:cxnSp>
          <p:nvCxnSpPr>
            <p:cNvPr id="72" name="Straight Connector 71"/>
            <p:cNvCxnSpPr/>
            <p:nvPr/>
          </p:nvCxnSpPr>
          <p:spPr bwMode="auto">
            <a:xfrm flipV="1">
              <a:off x="4623631" y="3723357"/>
              <a:ext cx="0" cy="60411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3" name="Straight Connector 72"/>
            <p:cNvCxnSpPr/>
            <p:nvPr/>
          </p:nvCxnSpPr>
          <p:spPr bwMode="auto">
            <a:xfrm flipV="1">
              <a:off x="4714381" y="3723356"/>
              <a:ext cx="0" cy="60411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4" name="Straight Connector 73"/>
            <p:cNvCxnSpPr/>
            <p:nvPr/>
          </p:nvCxnSpPr>
          <p:spPr bwMode="auto">
            <a:xfrm flipH="1">
              <a:off x="4714382" y="3875756"/>
              <a:ext cx="316628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5" name="Straight Connector 74"/>
            <p:cNvCxnSpPr/>
            <p:nvPr/>
          </p:nvCxnSpPr>
          <p:spPr bwMode="auto">
            <a:xfrm flipH="1">
              <a:off x="4702552" y="4200761"/>
              <a:ext cx="328458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77" name="Group 76"/>
          <p:cNvGrpSpPr/>
          <p:nvPr/>
        </p:nvGrpSpPr>
        <p:grpSpPr>
          <a:xfrm>
            <a:off x="6342666" y="1620578"/>
            <a:ext cx="920284" cy="604119"/>
            <a:chOff x="4110726" y="3723356"/>
            <a:chExt cx="920284" cy="604119"/>
          </a:xfrm>
        </p:grpSpPr>
        <p:cxnSp>
          <p:nvCxnSpPr>
            <p:cNvPr id="78" name="Straight Connector 77"/>
            <p:cNvCxnSpPr/>
            <p:nvPr/>
          </p:nvCxnSpPr>
          <p:spPr bwMode="auto">
            <a:xfrm>
              <a:off x="4110726" y="4025415"/>
              <a:ext cx="512905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9" name="Straight Connector 78"/>
            <p:cNvCxnSpPr/>
            <p:nvPr/>
          </p:nvCxnSpPr>
          <p:spPr bwMode="auto">
            <a:xfrm flipV="1">
              <a:off x="4623631" y="3723357"/>
              <a:ext cx="0" cy="60411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0" name="Straight Connector 79"/>
            <p:cNvCxnSpPr/>
            <p:nvPr/>
          </p:nvCxnSpPr>
          <p:spPr bwMode="auto">
            <a:xfrm flipV="1">
              <a:off x="4714381" y="3723356"/>
              <a:ext cx="0" cy="60411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1" name="Straight Connector 80"/>
            <p:cNvCxnSpPr/>
            <p:nvPr/>
          </p:nvCxnSpPr>
          <p:spPr bwMode="auto">
            <a:xfrm flipH="1">
              <a:off x="4714382" y="3875756"/>
              <a:ext cx="316628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2" name="Straight Connector 81"/>
            <p:cNvCxnSpPr/>
            <p:nvPr/>
          </p:nvCxnSpPr>
          <p:spPr bwMode="auto">
            <a:xfrm flipH="1">
              <a:off x="4702552" y="4200761"/>
              <a:ext cx="328458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83" name="Straight Connector 82"/>
          <p:cNvCxnSpPr/>
          <p:nvPr/>
        </p:nvCxnSpPr>
        <p:spPr bwMode="auto">
          <a:xfrm>
            <a:off x="7250620" y="2094560"/>
            <a:ext cx="0" cy="37123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grpSp>
        <p:nvGrpSpPr>
          <p:cNvPr id="87" name="Group 86"/>
          <p:cNvGrpSpPr/>
          <p:nvPr/>
        </p:nvGrpSpPr>
        <p:grpSpPr>
          <a:xfrm>
            <a:off x="7084170" y="1273654"/>
            <a:ext cx="1447970" cy="499324"/>
            <a:chOff x="7084170" y="1273654"/>
            <a:chExt cx="1447970" cy="499324"/>
          </a:xfrm>
        </p:grpSpPr>
        <p:cxnSp>
          <p:nvCxnSpPr>
            <p:cNvPr id="85" name="Straight Connector 84"/>
            <p:cNvCxnSpPr/>
            <p:nvPr/>
          </p:nvCxnSpPr>
          <p:spPr bwMode="auto">
            <a:xfrm>
              <a:off x="7262950" y="1273654"/>
              <a:ext cx="0" cy="499324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6" name="Straight Connector 85"/>
            <p:cNvCxnSpPr/>
            <p:nvPr/>
          </p:nvCxnSpPr>
          <p:spPr bwMode="auto">
            <a:xfrm>
              <a:off x="7084170" y="1273654"/>
              <a:ext cx="144797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94" name="Rectangle 93"/>
          <p:cNvSpPr/>
          <p:nvPr/>
        </p:nvSpPr>
        <p:spPr bwMode="auto">
          <a:xfrm>
            <a:off x="8145780" y="1460301"/>
            <a:ext cx="226074" cy="477405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95" name="Straight Connector 94"/>
          <p:cNvCxnSpPr>
            <a:endCxn id="94" idx="0"/>
          </p:cNvCxnSpPr>
          <p:nvPr/>
        </p:nvCxnSpPr>
        <p:spPr bwMode="auto">
          <a:xfrm>
            <a:off x="8258817" y="1273654"/>
            <a:ext cx="0" cy="18664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8" name="Straight Connector 97"/>
          <p:cNvCxnSpPr>
            <a:stCxn id="94" idx="2"/>
          </p:cNvCxnSpPr>
          <p:nvPr/>
        </p:nvCxnSpPr>
        <p:spPr bwMode="auto">
          <a:xfrm>
            <a:off x="8258817" y="1937706"/>
            <a:ext cx="7530" cy="389049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3" name="Straight Connector 102"/>
          <p:cNvCxnSpPr/>
          <p:nvPr/>
        </p:nvCxnSpPr>
        <p:spPr bwMode="auto">
          <a:xfrm flipV="1">
            <a:off x="8258817" y="2090106"/>
            <a:ext cx="504183" cy="787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oval" w="med" len="med"/>
            <a:tailEnd type="none" w="med" len="med"/>
          </a:ln>
          <a:effectLst/>
        </p:spPr>
      </p:cxnSp>
      <p:sp>
        <p:nvSpPr>
          <p:cNvPr id="106" name="TextBox 105"/>
          <p:cNvSpPr txBox="1"/>
          <p:nvPr/>
        </p:nvSpPr>
        <p:spPr>
          <a:xfrm>
            <a:off x="8581460" y="1909894"/>
            <a:ext cx="653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o</a:t>
            </a:r>
            <a:endParaRPr lang="en-US" baseline="-25000" dirty="0"/>
          </a:p>
        </p:txBody>
      </p:sp>
      <p:grpSp>
        <p:nvGrpSpPr>
          <p:cNvPr id="107" name="Group 106"/>
          <p:cNvGrpSpPr/>
          <p:nvPr/>
        </p:nvGrpSpPr>
        <p:grpSpPr>
          <a:xfrm>
            <a:off x="8063114" y="2646623"/>
            <a:ext cx="381805" cy="1148650"/>
            <a:chOff x="4833733" y="4200761"/>
            <a:chExt cx="381805" cy="1148650"/>
          </a:xfrm>
        </p:grpSpPr>
        <p:cxnSp>
          <p:nvCxnSpPr>
            <p:cNvPr id="108" name="Straight Connector 107"/>
            <p:cNvCxnSpPr/>
            <p:nvPr/>
          </p:nvCxnSpPr>
          <p:spPr bwMode="auto">
            <a:xfrm flipV="1">
              <a:off x="5031010" y="4200761"/>
              <a:ext cx="0" cy="972277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9" name="Straight Connector 108"/>
            <p:cNvCxnSpPr/>
            <p:nvPr/>
          </p:nvCxnSpPr>
          <p:spPr bwMode="auto">
            <a:xfrm>
              <a:off x="4833733" y="5173038"/>
              <a:ext cx="381805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0" name="Straight Connector 109"/>
            <p:cNvCxnSpPr/>
            <p:nvPr/>
          </p:nvCxnSpPr>
          <p:spPr bwMode="auto">
            <a:xfrm>
              <a:off x="4924486" y="5258656"/>
              <a:ext cx="217211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1" name="Straight Connector 110"/>
            <p:cNvCxnSpPr/>
            <p:nvPr/>
          </p:nvCxnSpPr>
          <p:spPr bwMode="auto">
            <a:xfrm>
              <a:off x="4990576" y="5349411"/>
              <a:ext cx="9144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13" name="TextBox 112"/>
          <p:cNvSpPr txBox="1"/>
          <p:nvPr/>
        </p:nvSpPr>
        <p:spPr>
          <a:xfrm>
            <a:off x="5274166" y="1433075"/>
            <a:ext cx="14003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BiasGate</a:t>
            </a:r>
            <a:r>
              <a:rPr lang="en-US" dirty="0" smtClean="0"/>
              <a:t> 2.1V</a:t>
            </a:r>
            <a:endParaRPr lang="en-US" dirty="0"/>
          </a:p>
        </p:txBody>
      </p:sp>
      <p:cxnSp>
        <p:nvCxnSpPr>
          <p:cNvPr id="116" name="Straight Connector 115"/>
          <p:cNvCxnSpPr/>
          <p:nvPr/>
        </p:nvCxnSpPr>
        <p:spPr bwMode="auto">
          <a:xfrm flipV="1">
            <a:off x="5585345" y="3482940"/>
            <a:ext cx="399511" cy="24623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7" name="Straight Connector 116"/>
          <p:cNvCxnSpPr/>
          <p:nvPr/>
        </p:nvCxnSpPr>
        <p:spPr bwMode="auto">
          <a:xfrm flipV="1">
            <a:off x="6568795" y="2902537"/>
            <a:ext cx="286776" cy="33416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0" name="TextBox 119"/>
          <p:cNvSpPr txBox="1"/>
          <p:nvPr/>
        </p:nvSpPr>
        <p:spPr>
          <a:xfrm>
            <a:off x="4623631" y="3212240"/>
            <a:ext cx="1484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RowSelect</a:t>
            </a:r>
            <a:endParaRPr lang="en-US" dirty="0"/>
          </a:p>
        </p:txBody>
      </p:sp>
      <p:sp>
        <p:nvSpPr>
          <p:cNvPr id="121" name="TextBox 120"/>
          <p:cNvSpPr txBox="1"/>
          <p:nvPr/>
        </p:nvSpPr>
        <p:spPr>
          <a:xfrm>
            <a:off x="6641558" y="3001815"/>
            <a:ext cx="1484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ColSelect</a:t>
            </a:r>
            <a:endParaRPr lang="en-US" dirty="0"/>
          </a:p>
        </p:txBody>
      </p:sp>
      <p:sp>
        <p:nvSpPr>
          <p:cNvPr id="122" name="TextBox 121"/>
          <p:cNvSpPr txBox="1"/>
          <p:nvPr/>
        </p:nvSpPr>
        <p:spPr>
          <a:xfrm>
            <a:off x="2465937" y="3698697"/>
            <a:ext cx="961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Indium Bump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 bwMode="auto">
          <a:xfrm flipH="1">
            <a:off x="801429" y="3212240"/>
            <a:ext cx="745946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6" name="Straight Connector 75"/>
          <p:cNvCxnSpPr/>
          <p:nvPr/>
        </p:nvCxnSpPr>
        <p:spPr bwMode="auto">
          <a:xfrm flipH="1">
            <a:off x="801429" y="4368512"/>
            <a:ext cx="745946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1" name="Group 20"/>
          <p:cNvGrpSpPr/>
          <p:nvPr/>
        </p:nvGrpSpPr>
        <p:grpSpPr>
          <a:xfrm>
            <a:off x="619568" y="3212240"/>
            <a:ext cx="388384" cy="1158387"/>
            <a:chOff x="619568" y="3212240"/>
            <a:chExt cx="388384" cy="1158387"/>
          </a:xfrm>
        </p:grpSpPr>
        <p:cxnSp>
          <p:nvCxnSpPr>
            <p:cNvPr id="84" name="Straight Connector 83"/>
            <p:cNvCxnSpPr/>
            <p:nvPr/>
          </p:nvCxnSpPr>
          <p:spPr bwMode="auto">
            <a:xfrm flipH="1">
              <a:off x="619568" y="3779117"/>
              <a:ext cx="388384" cy="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8" name="Straight Connector 87"/>
            <p:cNvCxnSpPr/>
            <p:nvPr/>
          </p:nvCxnSpPr>
          <p:spPr bwMode="auto">
            <a:xfrm flipH="1">
              <a:off x="619568" y="3679114"/>
              <a:ext cx="388384" cy="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9" name="Straight Connector 88"/>
            <p:cNvCxnSpPr/>
            <p:nvPr/>
          </p:nvCxnSpPr>
          <p:spPr bwMode="auto">
            <a:xfrm>
              <a:off x="801429" y="3793564"/>
              <a:ext cx="0" cy="577063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0" name="Straight Connector 89"/>
            <p:cNvCxnSpPr/>
            <p:nvPr/>
          </p:nvCxnSpPr>
          <p:spPr bwMode="auto">
            <a:xfrm>
              <a:off x="801429" y="3212240"/>
              <a:ext cx="0" cy="463305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91" name="Group 90"/>
          <p:cNvGrpSpPr/>
          <p:nvPr/>
        </p:nvGrpSpPr>
        <p:grpSpPr>
          <a:xfrm>
            <a:off x="3051597" y="4374140"/>
            <a:ext cx="388384" cy="1140099"/>
            <a:chOff x="619568" y="3212240"/>
            <a:chExt cx="388384" cy="1140099"/>
          </a:xfrm>
        </p:grpSpPr>
        <p:cxnSp>
          <p:nvCxnSpPr>
            <p:cNvPr id="93" name="Straight Connector 92"/>
            <p:cNvCxnSpPr/>
            <p:nvPr/>
          </p:nvCxnSpPr>
          <p:spPr bwMode="auto">
            <a:xfrm flipH="1">
              <a:off x="619568" y="3779117"/>
              <a:ext cx="388384" cy="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6" name="Straight Connector 95"/>
            <p:cNvCxnSpPr/>
            <p:nvPr/>
          </p:nvCxnSpPr>
          <p:spPr bwMode="auto">
            <a:xfrm flipH="1">
              <a:off x="619568" y="3679114"/>
              <a:ext cx="388384" cy="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7" name="Straight Connector 96"/>
            <p:cNvCxnSpPr/>
            <p:nvPr/>
          </p:nvCxnSpPr>
          <p:spPr bwMode="auto">
            <a:xfrm>
              <a:off x="801429" y="3793564"/>
              <a:ext cx="0" cy="558775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9" name="Straight Connector 98"/>
            <p:cNvCxnSpPr/>
            <p:nvPr/>
          </p:nvCxnSpPr>
          <p:spPr bwMode="auto">
            <a:xfrm>
              <a:off x="801429" y="3212240"/>
              <a:ext cx="0" cy="463305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00" name="Group 99"/>
          <p:cNvGrpSpPr/>
          <p:nvPr/>
        </p:nvGrpSpPr>
        <p:grpSpPr>
          <a:xfrm rot="5400000">
            <a:off x="4284990" y="4443659"/>
            <a:ext cx="388384" cy="1070243"/>
            <a:chOff x="619568" y="3212240"/>
            <a:chExt cx="388384" cy="1140099"/>
          </a:xfrm>
        </p:grpSpPr>
        <p:cxnSp>
          <p:nvCxnSpPr>
            <p:cNvPr id="101" name="Straight Connector 100"/>
            <p:cNvCxnSpPr/>
            <p:nvPr/>
          </p:nvCxnSpPr>
          <p:spPr bwMode="auto">
            <a:xfrm flipH="1">
              <a:off x="619568" y="3779117"/>
              <a:ext cx="388384" cy="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2" name="Straight Connector 101"/>
            <p:cNvCxnSpPr/>
            <p:nvPr/>
          </p:nvCxnSpPr>
          <p:spPr bwMode="auto">
            <a:xfrm flipH="1">
              <a:off x="619568" y="3679114"/>
              <a:ext cx="388384" cy="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4" name="Straight Connector 103"/>
            <p:cNvCxnSpPr/>
            <p:nvPr/>
          </p:nvCxnSpPr>
          <p:spPr bwMode="auto">
            <a:xfrm>
              <a:off x="801429" y="3793564"/>
              <a:ext cx="0" cy="558775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5" name="Straight Connector 104"/>
            <p:cNvCxnSpPr/>
            <p:nvPr/>
          </p:nvCxnSpPr>
          <p:spPr bwMode="auto">
            <a:xfrm>
              <a:off x="801429" y="3212240"/>
              <a:ext cx="0" cy="463305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12" name="Group 111"/>
          <p:cNvGrpSpPr/>
          <p:nvPr/>
        </p:nvGrpSpPr>
        <p:grpSpPr>
          <a:xfrm rot="5400000">
            <a:off x="4267930" y="3212352"/>
            <a:ext cx="388384" cy="1088452"/>
            <a:chOff x="619568" y="3212240"/>
            <a:chExt cx="388384" cy="1159496"/>
          </a:xfrm>
        </p:grpSpPr>
        <p:cxnSp>
          <p:nvCxnSpPr>
            <p:cNvPr id="114" name="Straight Connector 113"/>
            <p:cNvCxnSpPr/>
            <p:nvPr/>
          </p:nvCxnSpPr>
          <p:spPr bwMode="auto">
            <a:xfrm flipH="1">
              <a:off x="619568" y="3779117"/>
              <a:ext cx="388384" cy="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5" name="Straight Connector 114"/>
            <p:cNvCxnSpPr/>
            <p:nvPr/>
          </p:nvCxnSpPr>
          <p:spPr bwMode="auto">
            <a:xfrm flipH="1">
              <a:off x="619568" y="3679114"/>
              <a:ext cx="388384" cy="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8" name="Straight Connector 117"/>
            <p:cNvCxnSpPr/>
            <p:nvPr/>
          </p:nvCxnSpPr>
          <p:spPr bwMode="auto">
            <a:xfrm rot="16200000" flipH="1" flipV="1">
              <a:off x="510973" y="4081279"/>
              <a:ext cx="578172" cy="2742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9" name="Straight Connector 118"/>
            <p:cNvCxnSpPr/>
            <p:nvPr/>
          </p:nvCxnSpPr>
          <p:spPr bwMode="auto">
            <a:xfrm>
              <a:off x="801429" y="3212240"/>
              <a:ext cx="0" cy="463305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123" name="Straight Connector 122"/>
          <p:cNvCxnSpPr/>
          <p:nvPr/>
        </p:nvCxnSpPr>
        <p:spPr bwMode="auto">
          <a:xfrm>
            <a:off x="3930228" y="3737740"/>
            <a:ext cx="0" cy="6364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583937" y="1275635"/>
            <a:ext cx="3864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All capacitors are non-linear</a:t>
            </a:r>
            <a:endParaRPr lang="en-US" sz="2000" dirty="0">
              <a:solidFill>
                <a:srgbClr val="0000FF"/>
              </a:solidFill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3543065" y="4595938"/>
            <a:ext cx="5420613" cy="2147701"/>
            <a:chOff x="3543065" y="4595938"/>
            <a:chExt cx="5420613" cy="2147701"/>
          </a:xfrm>
        </p:grpSpPr>
        <p:grpSp>
          <p:nvGrpSpPr>
            <p:cNvPr id="33" name="Group 32"/>
            <p:cNvGrpSpPr/>
            <p:nvPr/>
          </p:nvGrpSpPr>
          <p:grpSpPr>
            <a:xfrm>
              <a:off x="3543065" y="4966450"/>
              <a:ext cx="5420613" cy="1777189"/>
              <a:chOff x="3543065" y="4966450"/>
              <a:chExt cx="5420613" cy="1777189"/>
            </a:xfrm>
          </p:grpSpPr>
          <p:sp>
            <p:nvSpPr>
              <p:cNvPr id="26" name="TextBox 25"/>
              <p:cNvSpPr txBox="1"/>
              <p:nvPr/>
            </p:nvSpPr>
            <p:spPr>
              <a:xfrm>
                <a:off x="5360325" y="5820309"/>
                <a:ext cx="3603353" cy="923330"/>
              </a:xfrm>
              <a:prstGeom prst="rect">
                <a:avLst/>
              </a:prstGeom>
              <a:solidFill>
                <a:srgbClr val="FFFF00"/>
              </a:solidFill>
              <a:ln w="28575" cmpd="sng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Capacitive coupling of RG</a:t>
                </a:r>
              </a:p>
              <a:p>
                <a:pPr marL="285750" indent="-285750">
                  <a:buFont typeface="Wingdings" charset="0"/>
                  <a:buChar char="à"/>
                </a:pPr>
                <a:r>
                  <a:rPr lang="en-US" dirty="0" smtClean="0"/>
                  <a:t>changes diode voltage</a:t>
                </a:r>
              </a:p>
              <a:p>
                <a:r>
                  <a:rPr lang="en-US" dirty="0" smtClean="0">
                    <a:sym typeface="Wingdings"/>
                  </a:rPr>
                  <a:t> trapping charge, even in dark.</a:t>
                </a:r>
                <a:endParaRPr lang="en-US" dirty="0"/>
              </a:p>
            </p:txBody>
          </p:sp>
          <p:cxnSp>
            <p:nvCxnSpPr>
              <p:cNvPr id="28" name="Straight Arrow Connector 27"/>
              <p:cNvCxnSpPr/>
              <p:nvPr/>
            </p:nvCxnSpPr>
            <p:spPr bwMode="auto">
              <a:xfrm flipH="1" flipV="1">
                <a:off x="3543065" y="4966450"/>
                <a:ext cx="1817260" cy="1074754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sp>
          <p:nvSpPr>
            <p:cNvPr id="35" name="TextBox 34"/>
            <p:cNvSpPr txBox="1"/>
            <p:nvPr/>
          </p:nvSpPr>
          <p:spPr>
            <a:xfrm>
              <a:off x="6998134" y="4595938"/>
              <a:ext cx="1965543" cy="1200329"/>
            </a:xfrm>
            <a:prstGeom prst="rect">
              <a:avLst/>
            </a:prstGeom>
            <a:solidFill>
              <a:srgbClr val="CCFFCC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See poster by Tim </a:t>
              </a:r>
              <a:r>
                <a:rPr lang="en-US" dirty="0" err="1" smtClean="0"/>
                <a:t>Greffe</a:t>
              </a:r>
              <a:endParaRPr lang="en-US" dirty="0" smtClean="0"/>
            </a:p>
            <a:p>
              <a:r>
                <a:rPr lang="en-US" b="1" dirty="0" smtClean="0"/>
                <a:t>Explains </a:t>
              </a:r>
              <a:r>
                <a:rPr lang="en-US" b="1" dirty="0"/>
                <a:t>G</a:t>
              </a:r>
              <a:r>
                <a:rPr lang="en-US" b="1" dirty="0" smtClean="0"/>
                <a:t>lobal Reset transient</a:t>
              </a:r>
              <a:endParaRPr lang="en-US" b="1" dirty="0"/>
            </a:p>
          </p:txBody>
        </p:sp>
      </p:grpSp>
      <p:sp>
        <p:nvSpPr>
          <p:cNvPr id="125" name="TextBox 124"/>
          <p:cNvSpPr txBox="1"/>
          <p:nvPr/>
        </p:nvSpPr>
        <p:spPr>
          <a:xfrm>
            <a:off x="8320467" y="1470498"/>
            <a:ext cx="835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 </a:t>
            </a:r>
            <a:r>
              <a:rPr lang="en-US" dirty="0" err="1" smtClean="0"/>
              <a:t>kΩ</a:t>
            </a:r>
            <a:endParaRPr lang="en-US" dirty="0"/>
          </a:p>
        </p:txBody>
      </p:sp>
      <p:sp>
        <p:nvSpPr>
          <p:cNvPr id="126" name="TextBox 125"/>
          <p:cNvSpPr txBox="1"/>
          <p:nvPr/>
        </p:nvSpPr>
        <p:spPr>
          <a:xfrm>
            <a:off x="6747057" y="909887"/>
            <a:ext cx="2102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BiasPower</a:t>
            </a:r>
            <a:r>
              <a:rPr lang="en-US" dirty="0" smtClean="0"/>
              <a:t>, 3.3V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707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Large contact Resistance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269957" y="3458282"/>
            <a:ext cx="554836" cy="413021"/>
            <a:chOff x="1269957" y="3113070"/>
            <a:chExt cx="554836" cy="413021"/>
          </a:xfrm>
        </p:grpSpPr>
        <p:sp>
          <p:nvSpPr>
            <p:cNvPr id="4" name="Isosceles Triangle 3"/>
            <p:cNvSpPr/>
            <p:nvPr/>
          </p:nvSpPr>
          <p:spPr bwMode="auto">
            <a:xfrm>
              <a:off x="1269957" y="3113070"/>
              <a:ext cx="554836" cy="413021"/>
            </a:xfrm>
            <a:prstGeom prst="triangl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 bwMode="auto">
            <a:xfrm>
              <a:off x="1269957" y="3113070"/>
              <a:ext cx="554836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8" name="Straight Connector 7"/>
          <p:cNvCxnSpPr>
            <a:endCxn id="4" idx="0"/>
          </p:cNvCxnSpPr>
          <p:nvPr/>
        </p:nvCxnSpPr>
        <p:spPr bwMode="auto">
          <a:xfrm>
            <a:off x="1547375" y="2958958"/>
            <a:ext cx="0" cy="49932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1368595" y="2958958"/>
            <a:ext cx="345231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912400" y="2256205"/>
            <a:ext cx="1183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DSUB ~0.8V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1547375" y="3871303"/>
            <a:ext cx="0" cy="49932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>
            <a:stCxn id="124" idx="3"/>
          </p:cNvCxnSpPr>
          <p:nvPr/>
        </p:nvCxnSpPr>
        <p:spPr bwMode="auto">
          <a:xfrm flipV="1">
            <a:off x="2379627" y="4370628"/>
            <a:ext cx="406884" cy="351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oval" w="lg" len="lg"/>
          </a:ln>
          <a:effectLst/>
        </p:spPr>
      </p:cxnSp>
      <p:grpSp>
        <p:nvGrpSpPr>
          <p:cNvPr id="38" name="Group 37"/>
          <p:cNvGrpSpPr/>
          <p:nvPr/>
        </p:nvGrpSpPr>
        <p:grpSpPr>
          <a:xfrm>
            <a:off x="2786511" y="4068568"/>
            <a:ext cx="2244499" cy="604119"/>
            <a:chOff x="2786511" y="3723356"/>
            <a:chExt cx="2244499" cy="604119"/>
          </a:xfrm>
        </p:grpSpPr>
        <p:cxnSp>
          <p:nvCxnSpPr>
            <p:cNvPr id="20" name="Straight Connector 19"/>
            <p:cNvCxnSpPr/>
            <p:nvPr/>
          </p:nvCxnSpPr>
          <p:spPr bwMode="auto">
            <a:xfrm>
              <a:off x="2786511" y="4025415"/>
              <a:ext cx="183712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/>
            <p:cNvCxnSpPr/>
            <p:nvPr/>
          </p:nvCxnSpPr>
          <p:spPr bwMode="auto">
            <a:xfrm flipV="1">
              <a:off x="4623631" y="3723357"/>
              <a:ext cx="0" cy="60411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 bwMode="auto">
            <a:xfrm flipV="1">
              <a:off x="4714381" y="3723356"/>
              <a:ext cx="0" cy="60411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Straight Connector 30"/>
            <p:cNvCxnSpPr/>
            <p:nvPr/>
          </p:nvCxnSpPr>
          <p:spPr bwMode="auto">
            <a:xfrm flipH="1">
              <a:off x="4714382" y="3875756"/>
              <a:ext cx="316628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 flipH="1">
              <a:off x="4702552" y="4200761"/>
              <a:ext cx="328458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9" name="Group 38"/>
          <p:cNvGrpSpPr/>
          <p:nvPr/>
        </p:nvGrpSpPr>
        <p:grpSpPr>
          <a:xfrm>
            <a:off x="2552244" y="5216191"/>
            <a:ext cx="1398199" cy="604119"/>
            <a:chOff x="3632811" y="3723356"/>
            <a:chExt cx="1398199" cy="604119"/>
          </a:xfrm>
        </p:grpSpPr>
        <p:cxnSp>
          <p:nvCxnSpPr>
            <p:cNvPr id="40" name="Straight Connector 39"/>
            <p:cNvCxnSpPr/>
            <p:nvPr/>
          </p:nvCxnSpPr>
          <p:spPr bwMode="auto">
            <a:xfrm>
              <a:off x="3632811" y="4025415"/>
              <a:ext cx="99082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" name="Straight Connector 40"/>
            <p:cNvCxnSpPr/>
            <p:nvPr/>
          </p:nvCxnSpPr>
          <p:spPr bwMode="auto">
            <a:xfrm flipV="1">
              <a:off x="4623631" y="3723357"/>
              <a:ext cx="0" cy="60411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" name="Straight Connector 41"/>
            <p:cNvCxnSpPr/>
            <p:nvPr/>
          </p:nvCxnSpPr>
          <p:spPr bwMode="auto">
            <a:xfrm flipV="1">
              <a:off x="4714381" y="3723356"/>
              <a:ext cx="0" cy="60411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" name="Straight Connector 42"/>
            <p:cNvCxnSpPr/>
            <p:nvPr/>
          </p:nvCxnSpPr>
          <p:spPr bwMode="auto">
            <a:xfrm flipH="1">
              <a:off x="4714382" y="3875756"/>
              <a:ext cx="316628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" name="Straight Connector 43"/>
            <p:cNvCxnSpPr/>
            <p:nvPr/>
          </p:nvCxnSpPr>
          <p:spPr bwMode="auto">
            <a:xfrm flipH="1">
              <a:off x="4702552" y="4200761"/>
              <a:ext cx="328458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46" name="Straight Connector 45"/>
          <p:cNvCxnSpPr/>
          <p:nvPr/>
        </p:nvCxnSpPr>
        <p:spPr bwMode="auto">
          <a:xfrm flipV="1">
            <a:off x="3930228" y="4370627"/>
            <a:ext cx="0" cy="99796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cxnSp>
        <p:nvCxnSpPr>
          <p:cNvPr id="49" name="Straight Connector 48"/>
          <p:cNvCxnSpPr/>
          <p:nvPr/>
        </p:nvCxnSpPr>
        <p:spPr bwMode="auto">
          <a:xfrm flipV="1">
            <a:off x="3944061" y="5681267"/>
            <a:ext cx="0" cy="48322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Straight Connector 50"/>
          <p:cNvCxnSpPr/>
          <p:nvPr/>
        </p:nvCxnSpPr>
        <p:spPr bwMode="auto">
          <a:xfrm>
            <a:off x="3777827" y="6181277"/>
            <a:ext cx="345231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2" name="TextBox 51"/>
          <p:cNvSpPr txBox="1"/>
          <p:nvPr/>
        </p:nvSpPr>
        <p:spPr>
          <a:xfrm>
            <a:off x="3439981" y="6181277"/>
            <a:ext cx="1183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VRESET ~0.3V</a:t>
            </a:r>
            <a:endParaRPr lang="en-US" dirty="0"/>
          </a:p>
        </p:txBody>
      </p:sp>
      <p:grpSp>
        <p:nvGrpSpPr>
          <p:cNvPr id="58" name="Group 57"/>
          <p:cNvGrpSpPr/>
          <p:nvPr/>
        </p:nvGrpSpPr>
        <p:grpSpPr>
          <a:xfrm>
            <a:off x="4821403" y="4545973"/>
            <a:ext cx="381805" cy="1148650"/>
            <a:chOff x="4833733" y="4200761"/>
            <a:chExt cx="381805" cy="1148650"/>
          </a:xfrm>
        </p:grpSpPr>
        <p:cxnSp>
          <p:nvCxnSpPr>
            <p:cNvPr id="53" name="Straight Connector 52"/>
            <p:cNvCxnSpPr/>
            <p:nvPr/>
          </p:nvCxnSpPr>
          <p:spPr bwMode="auto">
            <a:xfrm flipV="1">
              <a:off x="5031010" y="4200761"/>
              <a:ext cx="0" cy="972277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5" name="Straight Connector 54"/>
            <p:cNvCxnSpPr/>
            <p:nvPr/>
          </p:nvCxnSpPr>
          <p:spPr bwMode="auto">
            <a:xfrm>
              <a:off x="4833733" y="5173038"/>
              <a:ext cx="381805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6" name="Straight Connector 55"/>
            <p:cNvCxnSpPr/>
            <p:nvPr/>
          </p:nvCxnSpPr>
          <p:spPr bwMode="auto">
            <a:xfrm>
              <a:off x="4924486" y="5258656"/>
              <a:ext cx="217211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7" name="Straight Connector 56"/>
            <p:cNvCxnSpPr/>
            <p:nvPr/>
          </p:nvCxnSpPr>
          <p:spPr bwMode="auto">
            <a:xfrm>
              <a:off x="4990576" y="5349411"/>
              <a:ext cx="9144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59" name="TextBox 58"/>
          <p:cNvSpPr txBox="1"/>
          <p:nvPr/>
        </p:nvSpPr>
        <p:spPr>
          <a:xfrm>
            <a:off x="1787803" y="5530670"/>
            <a:ext cx="1445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ResetGate</a:t>
            </a:r>
            <a:endParaRPr lang="en-US" dirty="0" smtClean="0"/>
          </a:p>
          <a:p>
            <a:pPr algn="ctr"/>
            <a:r>
              <a:rPr lang="en-US" dirty="0" smtClean="0"/>
              <a:t>0 – 3.3V</a:t>
            </a:r>
            <a:endParaRPr lang="en-US" dirty="0"/>
          </a:p>
        </p:txBody>
      </p:sp>
      <p:cxnSp>
        <p:nvCxnSpPr>
          <p:cNvPr id="61" name="Straight Connector 60"/>
          <p:cNvCxnSpPr/>
          <p:nvPr/>
        </p:nvCxnSpPr>
        <p:spPr bwMode="auto">
          <a:xfrm flipV="1">
            <a:off x="5021687" y="3737740"/>
            <a:ext cx="0" cy="48322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2" name="Straight Connector 61"/>
          <p:cNvCxnSpPr/>
          <p:nvPr/>
        </p:nvCxnSpPr>
        <p:spPr bwMode="auto">
          <a:xfrm>
            <a:off x="5006350" y="3737740"/>
            <a:ext cx="566665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oval" w="lg" len="lg"/>
          </a:ln>
          <a:effectLst/>
        </p:spPr>
      </p:cxnSp>
      <p:cxnSp>
        <p:nvCxnSpPr>
          <p:cNvPr id="64" name="Straight Connector 63"/>
          <p:cNvCxnSpPr/>
          <p:nvPr/>
        </p:nvCxnSpPr>
        <p:spPr bwMode="auto">
          <a:xfrm flipH="1">
            <a:off x="5997186" y="3744248"/>
            <a:ext cx="566665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lg" len="lg"/>
          </a:ln>
          <a:effectLst/>
        </p:spPr>
      </p:cxnSp>
      <p:cxnSp>
        <p:nvCxnSpPr>
          <p:cNvPr id="65" name="Straight Connector 64"/>
          <p:cNvCxnSpPr/>
          <p:nvPr/>
        </p:nvCxnSpPr>
        <p:spPr bwMode="auto">
          <a:xfrm flipH="1">
            <a:off x="6563851" y="3236702"/>
            <a:ext cx="4944" cy="230629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oval" w="lg" len="lg"/>
            <a:tailEnd type="triangle" w="lg" len="lg"/>
          </a:ln>
          <a:effectLst/>
        </p:spPr>
      </p:cxnSp>
      <p:cxnSp>
        <p:nvCxnSpPr>
          <p:cNvPr id="67" name="Straight Connector 66"/>
          <p:cNvCxnSpPr/>
          <p:nvPr/>
        </p:nvCxnSpPr>
        <p:spPr bwMode="auto">
          <a:xfrm flipV="1">
            <a:off x="6563851" y="2478127"/>
            <a:ext cx="4944" cy="424409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oval" w="lg" len="lg"/>
            <a:tailEnd type="oval" w="med" len="med"/>
          </a:ln>
          <a:effectLst/>
        </p:spPr>
      </p:cxnSp>
      <p:grpSp>
        <p:nvGrpSpPr>
          <p:cNvPr id="70" name="Group 69"/>
          <p:cNvGrpSpPr/>
          <p:nvPr/>
        </p:nvGrpSpPr>
        <p:grpSpPr>
          <a:xfrm>
            <a:off x="5215538" y="2174355"/>
            <a:ext cx="3050809" cy="604119"/>
            <a:chOff x="1980201" y="3723356"/>
            <a:chExt cx="3050809" cy="604119"/>
          </a:xfrm>
        </p:grpSpPr>
        <p:cxnSp>
          <p:nvCxnSpPr>
            <p:cNvPr id="71" name="Straight Connector 70"/>
            <p:cNvCxnSpPr/>
            <p:nvPr/>
          </p:nvCxnSpPr>
          <p:spPr bwMode="auto">
            <a:xfrm flipV="1">
              <a:off x="1980201" y="4025415"/>
              <a:ext cx="2643430" cy="1713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0000"/>
              </a:solidFill>
              <a:prstDash val="solid"/>
              <a:round/>
              <a:headEnd type="triangle" w="lg" len="lg"/>
              <a:tailEnd type="none" w="med" len="med"/>
            </a:ln>
            <a:effectLst/>
          </p:spPr>
        </p:cxnSp>
        <p:cxnSp>
          <p:nvCxnSpPr>
            <p:cNvPr id="72" name="Straight Connector 71"/>
            <p:cNvCxnSpPr/>
            <p:nvPr/>
          </p:nvCxnSpPr>
          <p:spPr bwMode="auto">
            <a:xfrm flipV="1">
              <a:off x="4623631" y="3723357"/>
              <a:ext cx="0" cy="60411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3" name="Straight Connector 72"/>
            <p:cNvCxnSpPr/>
            <p:nvPr/>
          </p:nvCxnSpPr>
          <p:spPr bwMode="auto">
            <a:xfrm flipV="1">
              <a:off x="4714381" y="3723356"/>
              <a:ext cx="0" cy="60411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4" name="Straight Connector 73"/>
            <p:cNvCxnSpPr/>
            <p:nvPr/>
          </p:nvCxnSpPr>
          <p:spPr bwMode="auto">
            <a:xfrm flipH="1">
              <a:off x="4714382" y="3875756"/>
              <a:ext cx="316628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5" name="Straight Connector 74"/>
            <p:cNvCxnSpPr/>
            <p:nvPr/>
          </p:nvCxnSpPr>
          <p:spPr bwMode="auto">
            <a:xfrm flipH="1">
              <a:off x="4702552" y="4200761"/>
              <a:ext cx="328458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77" name="Group 76"/>
          <p:cNvGrpSpPr/>
          <p:nvPr/>
        </p:nvGrpSpPr>
        <p:grpSpPr>
          <a:xfrm>
            <a:off x="6342666" y="1620578"/>
            <a:ext cx="920284" cy="604119"/>
            <a:chOff x="4110726" y="3723356"/>
            <a:chExt cx="920284" cy="604119"/>
          </a:xfrm>
        </p:grpSpPr>
        <p:cxnSp>
          <p:nvCxnSpPr>
            <p:cNvPr id="78" name="Straight Connector 77"/>
            <p:cNvCxnSpPr/>
            <p:nvPr/>
          </p:nvCxnSpPr>
          <p:spPr bwMode="auto">
            <a:xfrm>
              <a:off x="4110726" y="4025415"/>
              <a:ext cx="512905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9" name="Straight Connector 78"/>
            <p:cNvCxnSpPr/>
            <p:nvPr/>
          </p:nvCxnSpPr>
          <p:spPr bwMode="auto">
            <a:xfrm flipV="1">
              <a:off x="4623631" y="3723357"/>
              <a:ext cx="0" cy="60411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0" name="Straight Connector 79"/>
            <p:cNvCxnSpPr/>
            <p:nvPr/>
          </p:nvCxnSpPr>
          <p:spPr bwMode="auto">
            <a:xfrm flipV="1">
              <a:off x="4714381" y="3723356"/>
              <a:ext cx="0" cy="60411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1" name="Straight Connector 80"/>
            <p:cNvCxnSpPr/>
            <p:nvPr/>
          </p:nvCxnSpPr>
          <p:spPr bwMode="auto">
            <a:xfrm flipH="1">
              <a:off x="4714382" y="3875756"/>
              <a:ext cx="316628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2" name="Straight Connector 81"/>
            <p:cNvCxnSpPr/>
            <p:nvPr/>
          </p:nvCxnSpPr>
          <p:spPr bwMode="auto">
            <a:xfrm flipH="1">
              <a:off x="4702552" y="4200761"/>
              <a:ext cx="328458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83" name="Straight Connector 82"/>
          <p:cNvCxnSpPr/>
          <p:nvPr/>
        </p:nvCxnSpPr>
        <p:spPr bwMode="auto">
          <a:xfrm>
            <a:off x="7250620" y="2094560"/>
            <a:ext cx="0" cy="37123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grpSp>
        <p:nvGrpSpPr>
          <p:cNvPr id="87" name="Group 86"/>
          <p:cNvGrpSpPr/>
          <p:nvPr/>
        </p:nvGrpSpPr>
        <p:grpSpPr>
          <a:xfrm>
            <a:off x="7084170" y="1273654"/>
            <a:ext cx="1447970" cy="499324"/>
            <a:chOff x="7084170" y="1273654"/>
            <a:chExt cx="1447970" cy="499324"/>
          </a:xfrm>
        </p:grpSpPr>
        <p:cxnSp>
          <p:nvCxnSpPr>
            <p:cNvPr id="85" name="Straight Connector 84"/>
            <p:cNvCxnSpPr/>
            <p:nvPr/>
          </p:nvCxnSpPr>
          <p:spPr bwMode="auto">
            <a:xfrm>
              <a:off x="7262950" y="1273654"/>
              <a:ext cx="0" cy="499324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6" name="Straight Connector 85"/>
            <p:cNvCxnSpPr/>
            <p:nvPr/>
          </p:nvCxnSpPr>
          <p:spPr bwMode="auto">
            <a:xfrm>
              <a:off x="7084170" y="1273654"/>
              <a:ext cx="144797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92" name="TextBox 91"/>
          <p:cNvSpPr txBox="1"/>
          <p:nvPr/>
        </p:nvSpPr>
        <p:spPr>
          <a:xfrm>
            <a:off x="6747057" y="909887"/>
            <a:ext cx="2102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BiasPower</a:t>
            </a:r>
            <a:r>
              <a:rPr lang="en-US" dirty="0" smtClean="0"/>
              <a:t>, 3.3V</a:t>
            </a:r>
            <a:endParaRPr lang="en-US" dirty="0"/>
          </a:p>
        </p:txBody>
      </p:sp>
      <p:sp>
        <p:nvSpPr>
          <p:cNvPr id="94" name="Rectangle 93"/>
          <p:cNvSpPr/>
          <p:nvPr/>
        </p:nvSpPr>
        <p:spPr bwMode="auto">
          <a:xfrm>
            <a:off x="8145780" y="1460301"/>
            <a:ext cx="226074" cy="45720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95" name="Straight Connector 94"/>
          <p:cNvCxnSpPr>
            <a:endCxn id="94" idx="0"/>
          </p:cNvCxnSpPr>
          <p:nvPr/>
        </p:nvCxnSpPr>
        <p:spPr bwMode="auto">
          <a:xfrm>
            <a:off x="8258817" y="1273654"/>
            <a:ext cx="0" cy="18664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8" name="Straight Connector 97"/>
          <p:cNvCxnSpPr>
            <a:stCxn id="94" idx="2"/>
          </p:cNvCxnSpPr>
          <p:nvPr/>
        </p:nvCxnSpPr>
        <p:spPr bwMode="auto">
          <a:xfrm>
            <a:off x="8258817" y="1917501"/>
            <a:ext cx="7530" cy="40925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3" name="Straight Connector 102"/>
          <p:cNvCxnSpPr/>
          <p:nvPr/>
        </p:nvCxnSpPr>
        <p:spPr bwMode="auto">
          <a:xfrm flipV="1">
            <a:off x="8258817" y="2090106"/>
            <a:ext cx="504183" cy="787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oval" w="med" len="med"/>
            <a:tailEnd type="none" w="med" len="med"/>
          </a:ln>
          <a:effectLst/>
        </p:spPr>
      </p:cxnSp>
      <p:sp>
        <p:nvSpPr>
          <p:cNvPr id="106" name="TextBox 105"/>
          <p:cNvSpPr txBox="1"/>
          <p:nvPr/>
        </p:nvSpPr>
        <p:spPr>
          <a:xfrm>
            <a:off x="8581460" y="1909894"/>
            <a:ext cx="653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o</a:t>
            </a:r>
            <a:endParaRPr lang="en-US" baseline="-25000" dirty="0"/>
          </a:p>
        </p:txBody>
      </p:sp>
      <p:grpSp>
        <p:nvGrpSpPr>
          <p:cNvPr id="107" name="Group 106"/>
          <p:cNvGrpSpPr/>
          <p:nvPr/>
        </p:nvGrpSpPr>
        <p:grpSpPr>
          <a:xfrm>
            <a:off x="8063114" y="2646623"/>
            <a:ext cx="381805" cy="1148650"/>
            <a:chOff x="4833733" y="4200761"/>
            <a:chExt cx="381805" cy="1148650"/>
          </a:xfrm>
        </p:grpSpPr>
        <p:cxnSp>
          <p:nvCxnSpPr>
            <p:cNvPr id="108" name="Straight Connector 107"/>
            <p:cNvCxnSpPr/>
            <p:nvPr/>
          </p:nvCxnSpPr>
          <p:spPr bwMode="auto">
            <a:xfrm flipV="1">
              <a:off x="5031010" y="4200761"/>
              <a:ext cx="0" cy="972277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9" name="Straight Connector 108"/>
            <p:cNvCxnSpPr/>
            <p:nvPr/>
          </p:nvCxnSpPr>
          <p:spPr bwMode="auto">
            <a:xfrm>
              <a:off x="4833733" y="5173038"/>
              <a:ext cx="381805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0" name="Straight Connector 109"/>
            <p:cNvCxnSpPr/>
            <p:nvPr/>
          </p:nvCxnSpPr>
          <p:spPr bwMode="auto">
            <a:xfrm>
              <a:off x="4924486" y="5258656"/>
              <a:ext cx="217211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1" name="Straight Connector 110"/>
            <p:cNvCxnSpPr/>
            <p:nvPr/>
          </p:nvCxnSpPr>
          <p:spPr bwMode="auto">
            <a:xfrm>
              <a:off x="4990576" y="5349411"/>
              <a:ext cx="9144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13" name="TextBox 112"/>
          <p:cNvSpPr txBox="1"/>
          <p:nvPr/>
        </p:nvSpPr>
        <p:spPr>
          <a:xfrm>
            <a:off x="5274166" y="1433075"/>
            <a:ext cx="14003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BiasGate</a:t>
            </a:r>
            <a:r>
              <a:rPr lang="en-US" dirty="0" smtClean="0"/>
              <a:t> 2.1V</a:t>
            </a:r>
            <a:endParaRPr lang="en-US" dirty="0"/>
          </a:p>
        </p:txBody>
      </p:sp>
      <p:cxnSp>
        <p:nvCxnSpPr>
          <p:cNvPr id="116" name="Straight Connector 115"/>
          <p:cNvCxnSpPr/>
          <p:nvPr/>
        </p:nvCxnSpPr>
        <p:spPr bwMode="auto">
          <a:xfrm flipV="1">
            <a:off x="5585345" y="3482940"/>
            <a:ext cx="399511" cy="24623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7" name="Straight Connector 116"/>
          <p:cNvCxnSpPr/>
          <p:nvPr/>
        </p:nvCxnSpPr>
        <p:spPr bwMode="auto">
          <a:xfrm flipV="1">
            <a:off x="6568795" y="2902537"/>
            <a:ext cx="286776" cy="33416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0" name="TextBox 119"/>
          <p:cNvSpPr txBox="1"/>
          <p:nvPr/>
        </p:nvSpPr>
        <p:spPr>
          <a:xfrm>
            <a:off x="4623631" y="3212240"/>
            <a:ext cx="1484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RowSelect</a:t>
            </a:r>
            <a:endParaRPr lang="en-US" dirty="0"/>
          </a:p>
        </p:txBody>
      </p:sp>
      <p:sp>
        <p:nvSpPr>
          <p:cNvPr id="121" name="TextBox 120"/>
          <p:cNvSpPr txBox="1"/>
          <p:nvPr/>
        </p:nvSpPr>
        <p:spPr>
          <a:xfrm>
            <a:off x="6641558" y="3001815"/>
            <a:ext cx="1484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ColSelect</a:t>
            </a:r>
            <a:endParaRPr lang="en-US" dirty="0"/>
          </a:p>
        </p:txBody>
      </p:sp>
      <p:sp>
        <p:nvSpPr>
          <p:cNvPr id="122" name="TextBox 121"/>
          <p:cNvSpPr txBox="1"/>
          <p:nvPr/>
        </p:nvSpPr>
        <p:spPr>
          <a:xfrm>
            <a:off x="2465937" y="3698697"/>
            <a:ext cx="961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Indium Bump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 bwMode="auto">
          <a:xfrm flipH="1">
            <a:off x="801429" y="3212240"/>
            <a:ext cx="745946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6" name="Straight Connector 75"/>
          <p:cNvCxnSpPr/>
          <p:nvPr/>
        </p:nvCxnSpPr>
        <p:spPr bwMode="auto">
          <a:xfrm flipH="1">
            <a:off x="801429" y="4368512"/>
            <a:ext cx="745946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1" name="Group 20"/>
          <p:cNvGrpSpPr/>
          <p:nvPr/>
        </p:nvGrpSpPr>
        <p:grpSpPr>
          <a:xfrm>
            <a:off x="619568" y="3212240"/>
            <a:ext cx="388384" cy="1158387"/>
            <a:chOff x="619568" y="3212240"/>
            <a:chExt cx="388384" cy="1158387"/>
          </a:xfrm>
        </p:grpSpPr>
        <p:cxnSp>
          <p:nvCxnSpPr>
            <p:cNvPr id="84" name="Straight Connector 83"/>
            <p:cNvCxnSpPr/>
            <p:nvPr/>
          </p:nvCxnSpPr>
          <p:spPr bwMode="auto">
            <a:xfrm flipH="1">
              <a:off x="619568" y="3779117"/>
              <a:ext cx="388384" cy="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8" name="Straight Connector 87"/>
            <p:cNvCxnSpPr/>
            <p:nvPr/>
          </p:nvCxnSpPr>
          <p:spPr bwMode="auto">
            <a:xfrm flipH="1">
              <a:off x="619568" y="3679114"/>
              <a:ext cx="388384" cy="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9" name="Straight Connector 88"/>
            <p:cNvCxnSpPr/>
            <p:nvPr/>
          </p:nvCxnSpPr>
          <p:spPr bwMode="auto">
            <a:xfrm>
              <a:off x="801429" y="3793564"/>
              <a:ext cx="0" cy="577063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0" name="Straight Connector 89"/>
            <p:cNvCxnSpPr/>
            <p:nvPr/>
          </p:nvCxnSpPr>
          <p:spPr bwMode="auto">
            <a:xfrm>
              <a:off x="801429" y="3212240"/>
              <a:ext cx="0" cy="463305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91" name="Group 90"/>
          <p:cNvGrpSpPr/>
          <p:nvPr/>
        </p:nvGrpSpPr>
        <p:grpSpPr>
          <a:xfrm>
            <a:off x="3051597" y="4374140"/>
            <a:ext cx="388384" cy="1140099"/>
            <a:chOff x="619568" y="3212240"/>
            <a:chExt cx="388384" cy="1140099"/>
          </a:xfrm>
        </p:grpSpPr>
        <p:cxnSp>
          <p:nvCxnSpPr>
            <p:cNvPr id="93" name="Straight Connector 92"/>
            <p:cNvCxnSpPr/>
            <p:nvPr/>
          </p:nvCxnSpPr>
          <p:spPr bwMode="auto">
            <a:xfrm flipH="1">
              <a:off x="619568" y="3779117"/>
              <a:ext cx="388384" cy="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6" name="Straight Connector 95"/>
            <p:cNvCxnSpPr/>
            <p:nvPr/>
          </p:nvCxnSpPr>
          <p:spPr bwMode="auto">
            <a:xfrm flipH="1">
              <a:off x="619568" y="3679114"/>
              <a:ext cx="388384" cy="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7" name="Straight Connector 96"/>
            <p:cNvCxnSpPr/>
            <p:nvPr/>
          </p:nvCxnSpPr>
          <p:spPr bwMode="auto">
            <a:xfrm>
              <a:off x="801429" y="3793564"/>
              <a:ext cx="0" cy="558775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9" name="Straight Connector 98"/>
            <p:cNvCxnSpPr/>
            <p:nvPr/>
          </p:nvCxnSpPr>
          <p:spPr bwMode="auto">
            <a:xfrm>
              <a:off x="801429" y="3212240"/>
              <a:ext cx="0" cy="463305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00" name="Group 99"/>
          <p:cNvGrpSpPr/>
          <p:nvPr/>
        </p:nvGrpSpPr>
        <p:grpSpPr>
          <a:xfrm rot="5400000">
            <a:off x="4284990" y="4443659"/>
            <a:ext cx="388384" cy="1070243"/>
            <a:chOff x="619568" y="3212240"/>
            <a:chExt cx="388384" cy="1140099"/>
          </a:xfrm>
        </p:grpSpPr>
        <p:cxnSp>
          <p:nvCxnSpPr>
            <p:cNvPr id="101" name="Straight Connector 100"/>
            <p:cNvCxnSpPr/>
            <p:nvPr/>
          </p:nvCxnSpPr>
          <p:spPr bwMode="auto">
            <a:xfrm flipH="1">
              <a:off x="619568" y="3779117"/>
              <a:ext cx="388384" cy="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2" name="Straight Connector 101"/>
            <p:cNvCxnSpPr/>
            <p:nvPr/>
          </p:nvCxnSpPr>
          <p:spPr bwMode="auto">
            <a:xfrm flipH="1">
              <a:off x="619568" y="3679114"/>
              <a:ext cx="388384" cy="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4" name="Straight Connector 103"/>
            <p:cNvCxnSpPr/>
            <p:nvPr/>
          </p:nvCxnSpPr>
          <p:spPr bwMode="auto">
            <a:xfrm>
              <a:off x="801429" y="3793564"/>
              <a:ext cx="0" cy="558775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5" name="Straight Connector 104"/>
            <p:cNvCxnSpPr/>
            <p:nvPr/>
          </p:nvCxnSpPr>
          <p:spPr bwMode="auto">
            <a:xfrm>
              <a:off x="801429" y="3212240"/>
              <a:ext cx="0" cy="463305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12" name="Group 111"/>
          <p:cNvGrpSpPr/>
          <p:nvPr/>
        </p:nvGrpSpPr>
        <p:grpSpPr>
          <a:xfrm rot="5400000">
            <a:off x="4267930" y="3212352"/>
            <a:ext cx="388384" cy="1088452"/>
            <a:chOff x="619568" y="3212240"/>
            <a:chExt cx="388384" cy="1159496"/>
          </a:xfrm>
        </p:grpSpPr>
        <p:cxnSp>
          <p:nvCxnSpPr>
            <p:cNvPr id="114" name="Straight Connector 113"/>
            <p:cNvCxnSpPr/>
            <p:nvPr/>
          </p:nvCxnSpPr>
          <p:spPr bwMode="auto">
            <a:xfrm flipH="1">
              <a:off x="619568" y="3779117"/>
              <a:ext cx="388384" cy="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5" name="Straight Connector 114"/>
            <p:cNvCxnSpPr/>
            <p:nvPr/>
          </p:nvCxnSpPr>
          <p:spPr bwMode="auto">
            <a:xfrm flipH="1">
              <a:off x="619568" y="3679114"/>
              <a:ext cx="388384" cy="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8" name="Straight Connector 117"/>
            <p:cNvCxnSpPr/>
            <p:nvPr/>
          </p:nvCxnSpPr>
          <p:spPr bwMode="auto">
            <a:xfrm rot="16200000" flipH="1" flipV="1">
              <a:off x="510973" y="4081279"/>
              <a:ext cx="578172" cy="2742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9" name="Straight Connector 118"/>
            <p:cNvCxnSpPr/>
            <p:nvPr/>
          </p:nvCxnSpPr>
          <p:spPr bwMode="auto">
            <a:xfrm>
              <a:off x="801429" y="3212240"/>
              <a:ext cx="0" cy="463305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123" name="Straight Connector 122"/>
          <p:cNvCxnSpPr/>
          <p:nvPr/>
        </p:nvCxnSpPr>
        <p:spPr bwMode="auto">
          <a:xfrm>
            <a:off x="3930228" y="3737740"/>
            <a:ext cx="0" cy="6364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546947" y="1194813"/>
            <a:ext cx="3864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Slows reset and signal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449719" y="5948025"/>
            <a:ext cx="3694281" cy="923330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r>
              <a:rPr lang="en-US" dirty="0" smtClean="0"/>
              <a:t>oster by Tim </a:t>
            </a:r>
            <a:r>
              <a:rPr lang="en-US" dirty="0" err="1" smtClean="0"/>
              <a:t>Greffe</a:t>
            </a:r>
            <a:r>
              <a:rPr lang="en-US" dirty="0" smtClean="0"/>
              <a:t>:</a:t>
            </a:r>
          </a:p>
          <a:p>
            <a:r>
              <a:rPr lang="en-US" b="1" dirty="0"/>
              <a:t>T</a:t>
            </a:r>
            <a:r>
              <a:rPr lang="en-US" b="1" dirty="0" smtClean="0"/>
              <a:t>his limits effectiveness of reset as electronic dark slide.</a:t>
            </a:r>
            <a:endParaRPr lang="en-US" b="1" dirty="0"/>
          </a:p>
        </p:txBody>
      </p:sp>
      <p:sp>
        <p:nvSpPr>
          <p:cNvPr id="124" name="Rectangle 123"/>
          <p:cNvSpPr/>
          <p:nvPr/>
        </p:nvSpPr>
        <p:spPr bwMode="auto">
          <a:xfrm>
            <a:off x="1922427" y="4259840"/>
            <a:ext cx="457200" cy="228600"/>
          </a:xfrm>
          <a:prstGeom prst="rect">
            <a:avLst/>
          </a:prstGeom>
          <a:solidFill>
            <a:srgbClr val="FFFF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126" name="Straight Connector 125"/>
          <p:cNvCxnSpPr>
            <a:endCxn id="124" idx="1"/>
          </p:cNvCxnSpPr>
          <p:nvPr/>
        </p:nvCxnSpPr>
        <p:spPr bwMode="auto">
          <a:xfrm>
            <a:off x="1547375" y="4374140"/>
            <a:ext cx="375052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2096050" y="1922637"/>
            <a:ext cx="2973636" cy="954107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Deserves more attention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27" name="Straight Arrow Connector 26"/>
          <p:cNvCxnSpPr>
            <a:endCxn id="124" idx="0"/>
          </p:cNvCxnSpPr>
          <p:nvPr/>
        </p:nvCxnSpPr>
        <p:spPr bwMode="auto">
          <a:xfrm flipH="1">
            <a:off x="2151027" y="2876744"/>
            <a:ext cx="314910" cy="138309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9" name="TextBox 28"/>
          <p:cNvSpPr txBox="1"/>
          <p:nvPr/>
        </p:nvSpPr>
        <p:spPr>
          <a:xfrm>
            <a:off x="1609025" y="4496657"/>
            <a:ext cx="1239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~10</a:t>
            </a:r>
            <a:r>
              <a:rPr lang="en-US" baseline="30000" dirty="0" smtClean="0"/>
              <a:t>12</a:t>
            </a:r>
            <a:r>
              <a:rPr lang="en-US" dirty="0" smtClean="0"/>
              <a:t> </a:t>
            </a:r>
            <a:r>
              <a:rPr lang="en-US" dirty="0" err="1" smtClean="0"/>
              <a:t>Ω</a:t>
            </a:r>
            <a:endParaRPr lang="en-US" dirty="0"/>
          </a:p>
        </p:txBody>
      </p:sp>
      <p:sp>
        <p:nvSpPr>
          <p:cNvPr id="127" name="TextBox 126"/>
          <p:cNvSpPr txBox="1"/>
          <p:nvPr/>
        </p:nvSpPr>
        <p:spPr>
          <a:xfrm>
            <a:off x="8320467" y="1470498"/>
            <a:ext cx="835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 </a:t>
            </a:r>
            <a:r>
              <a:rPr lang="en-US" dirty="0" err="1" smtClean="0"/>
              <a:t>kΩ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391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Initial signal deficit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460" name="Content Placeholder 2"/>
          <p:cNvSpPr>
            <a:spLocks noGrp="1"/>
          </p:cNvSpPr>
          <p:nvPr>
            <p:ph idx="4294967295"/>
          </p:nvPr>
        </p:nvSpPr>
        <p:spPr>
          <a:xfrm>
            <a:off x="5745632" y="2161312"/>
            <a:ext cx="3398368" cy="4495800"/>
          </a:xfrm>
        </p:spPr>
        <p:txBody>
          <a:bodyPr/>
          <a:lstStyle/>
          <a:p>
            <a:pPr eaLnBrk="1" hangingPunct="1"/>
            <a:r>
              <a:rPr lang="en-US" sz="1800" dirty="0" smtClean="0">
                <a:latin typeface="Arial" charset="0"/>
                <a:ea typeface="ＭＳ Ｐゴシック" charset="0"/>
                <a:cs typeface="ＭＳ Ｐゴシック" charset="0"/>
              </a:rPr>
              <a:t>SUTR </a:t>
            </a: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data acquired at 100 Hz through a single channel.  Several illuminated frames were averaged as were several </a:t>
            </a:r>
            <a:r>
              <a:rPr lang="en-US" sz="1800" i="1" dirty="0">
                <a:latin typeface="Arial" charset="0"/>
                <a:ea typeface="ＭＳ Ｐゴシック" charset="0"/>
                <a:cs typeface="ＭＳ Ｐゴシック" charset="0"/>
              </a:rPr>
              <a:t>matched</a:t>
            </a: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 darks which have been subtracted.</a:t>
            </a:r>
          </a:p>
          <a:p>
            <a:pPr eaLnBrk="1" hangingPunct="1"/>
            <a:r>
              <a:rPr lang="en-US" sz="1800" dirty="0" smtClean="0">
                <a:latin typeface="Arial" charset="0"/>
                <a:ea typeface="ＭＳ Ｐゴシック" charset="0"/>
                <a:cs typeface="ＭＳ Ｐゴシック" charset="0"/>
              </a:rPr>
              <a:t>The fit was derived using the points marked in cyan to eliminate the area affected by the initial signal deficit.</a:t>
            </a:r>
          </a:p>
          <a:p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The quadratic fit is extremely good except for the </a:t>
            </a:r>
            <a:r>
              <a:rPr lang="en-US" sz="1800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large deviation in the first 3s </a:t>
            </a: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(300 frames).</a:t>
            </a:r>
          </a:p>
          <a:p>
            <a:pPr eaLnBrk="1" hangingPunct="1"/>
            <a:endParaRPr lang="en-US" sz="18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1945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0611882"/>
              </p:ext>
            </p:extLst>
          </p:nvPr>
        </p:nvGraphicFramePr>
        <p:xfrm>
          <a:off x="-56285" y="2185970"/>
          <a:ext cx="5801917" cy="41866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4" name="Document" r:id="rId4" imgW="4470400" imgH="3225800" progId="Word.Document.12">
                  <p:link updateAutomatic="1"/>
                </p:oleObj>
              </mc:Choice>
              <mc:Fallback>
                <p:oleObj name="Document" r:id="rId4" imgW="4470400" imgH="3225800" progId="Word.Document.12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56285" y="2185970"/>
                        <a:ext cx="5801917" cy="41866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67162" y="1143000"/>
            <a:ext cx="69292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Pixel contact resistance ? </a:t>
            </a:r>
            <a:r>
              <a:rPr lang="is-IS" sz="2400" dirty="0" smtClean="0">
                <a:solidFill>
                  <a:srgbClr val="0000FF"/>
                </a:solidFill>
              </a:rPr>
              <a:t>…. </a:t>
            </a:r>
            <a:r>
              <a:rPr lang="en-US" sz="2400" dirty="0" smtClean="0">
                <a:solidFill>
                  <a:srgbClr val="0000FF"/>
                </a:solidFill>
              </a:rPr>
              <a:t>much larger effect and faster settling than charge trapping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3" name="Rounded Rectangle 2"/>
          <p:cNvSpPr/>
          <p:nvPr/>
        </p:nvSpPr>
        <p:spPr bwMode="auto">
          <a:xfrm>
            <a:off x="457200" y="3526091"/>
            <a:ext cx="849746" cy="2539771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49738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Signal loss due to charge trapping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1565866" y="2265206"/>
            <a:ext cx="1111672" cy="53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334900" y="1895874"/>
            <a:ext cx="653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Flux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34900" y="1262961"/>
            <a:ext cx="900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Reset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 bwMode="auto">
          <a:xfrm>
            <a:off x="1565866" y="1279742"/>
            <a:ext cx="87741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 flipV="1">
            <a:off x="2443276" y="1279742"/>
            <a:ext cx="0" cy="26233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 flipH="1">
            <a:off x="2443276" y="1542076"/>
            <a:ext cx="3783209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334900" y="2889435"/>
            <a:ext cx="900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Signal</a:t>
            </a:r>
            <a:endParaRPr lang="en-US" dirty="0"/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1565866" y="3258767"/>
            <a:ext cx="1195979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 flipV="1">
            <a:off x="2677538" y="2001162"/>
            <a:ext cx="0" cy="28023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/>
          <p:cNvCxnSpPr/>
          <p:nvPr/>
        </p:nvCxnSpPr>
        <p:spPr bwMode="auto">
          <a:xfrm flipV="1">
            <a:off x="2761845" y="2626074"/>
            <a:ext cx="875407" cy="63269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/>
          <p:cNvCxnSpPr/>
          <p:nvPr/>
        </p:nvCxnSpPr>
        <p:spPr bwMode="auto">
          <a:xfrm flipV="1">
            <a:off x="2677538" y="2013932"/>
            <a:ext cx="959714" cy="122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/>
          <p:cNvCxnSpPr/>
          <p:nvPr/>
        </p:nvCxnSpPr>
        <p:spPr bwMode="auto">
          <a:xfrm flipV="1">
            <a:off x="3624922" y="2013932"/>
            <a:ext cx="0" cy="28023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Straight Connector 42"/>
          <p:cNvCxnSpPr/>
          <p:nvPr/>
        </p:nvCxnSpPr>
        <p:spPr bwMode="auto">
          <a:xfrm>
            <a:off x="3637252" y="2626074"/>
            <a:ext cx="2589233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Straight Connector 46"/>
          <p:cNvCxnSpPr/>
          <p:nvPr/>
        </p:nvCxnSpPr>
        <p:spPr bwMode="auto">
          <a:xfrm>
            <a:off x="3637252" y="2294170"/>
            <a:ext cx="4977788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Straight Connector 49"/>
          <p:cNvCxnSpPr/>
          <p:nvPr/>
        </p:nvCxnSpPr>
        <p:spPr bwMode="auto">
          <a:xfrm flipV="1">
            <a:off x="6226485" y="1279742"/>
            <a:ext cx="0" cy="26233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Straight Connector 50"/>
          <p:cNvCxnSpPr/>
          <p:nvPr/>
        </p:nvCxnSpPr>
        <p:spPr bwMode="auto">
          <a:xfrm>
            <a:off x="6226485" y="1277271"/>
            <a:ext cx="493188" cy="247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Straight Connector 53"/>
          <p:cNvCxnSpPr/>
          <p:nvPr/>
        </p:nvCxnSpPr>
        <p:spPr bwMode="auto">
          <a:xfrm flipV="1">
            <a:off x="6707343" y="1288646"/>
            <a:ext cx="0" cy="26233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" name="Straight Connector 54"/>
          <p:cNvCxnSpPr/>
          <p:nvPr/>
        </p:nvCxnSpPr>
        <p:spPr bwMode="auto">
          <a:xfrm flipH="1" flipV="1">
            <a:off x="6707343" y="1542076"/>
            <a:ext cx="1907698" cy="14309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Straight Connector 56"/>
          <p:cNvCxnSpPr/>
          <p:nvPr/>
        </p:nvCxnSpPr>
        <p:spPr bwMode="auto">
          <a:xfrm flipH="1" flipV="1">
            <a:off x="6226485" y="2626075"/>
            <a:ext cx="49319" cy="63269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0" name="Straight Connector 59"/>
          <p:cNvCxnSpPr/>
          <p:nvPr/>
        </p:nvCxnSpPr>
        <p:spPr bwMode="auto">
          <a:xfrm>
            <a:off x="6275804" y="3258768"/>
            <a:ext cx="2339237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4" name="Freeform 63"/>
          <p:cNvSpPr/>
          <p:nvPr/>
        </p:nvSpPr>
        <p:spPr>
          <a:xfrm>
            <a:off x="3624923" y="2675393"/>
            <a:ext cx="2613892" cy="79263"/>
          </a:xfrm>
          <a:custGeom>
            <a:avLst/>
            <a:gdLst>
              <a:gd name="connsiteX0" fmla="*/ 0 w 2613892"/>
              <a:gd name="connsiteY0" fmla="*/ 0 h 172606"/>
              <a:gd name="connsiteX1" fmla="*/ 221934 w 2613892"/>
              <a:gd name="connsiteY1" fmla="*/ 135619 h 172606"/>
              <a:gd name="connsiteX2" fmla="*/ 887737 w 2613892"/>
              <a:gd name="connsiteY2" fmla="*/ 172606 h 172606"/>
              <a:gd name="connsiteX3" fmla="*/ 1738485 w 2613892"/>
              <a:gd name="connsiteY3" fmla="*/ 135619 h 172606"/>
              <a:gd name="connsiteX4" fmla="*/ 2613892 w 2613892"/>
              <a:gd name="connsiteY4" fmla="*/ 160277 h 172606"/>
              <a:gd name="connsiteX0" fmla="*/ 0 w 2613892"/>
              <a:gd name="connsiteY0" fmla="*/ 0 h 172606"/>
              <a:gd name="connsiteX1" fmla="*/ 221934 w 2613892"/>
              <a:gd name="connsiteY1" fmla="*/ 135619 h 172606"/>
              <a:gd name="connsiteX2" fmla="*/ 887737 w 2613892"/>
              <a:gd name="connsiteY2" fmla="*/ 172606 h 172606"/>
              <a:gd name="connsiteX3" fmla="*/ 2613892 w 2613892"/>
              <a:gd name="connsiteY3" fmla="*/ 160277 h 172606"/>
              <a:gd name="connsiteX0" fmla="*/ 0 w 2613892"/>
              <a:gd name="connsiteY0" fmla="*/ 0 h 175672"/>
              <a:gd name="connsiteX1" fmla="*/ 246594 w 2613892"/>
              <a:gd name="connsiteY1" fmla="*/ 98632 h 175672"/>
              <a:gd name="connsiteX2" fmla="*/ 887737 w 2613892"/>
              <a:gd name="connsiteY2" fmla="*/ 172606 h 175672"/>
              <a:gd name="connsiteX3" fmla="*/ 2613892 w 2613892"/>
              <a:gd name="connsiteY3" fmla="*/ 160277 h 175672"/>
              <a:gd name="connsiteX0" fmla="*/ 0 w 2613892"/>
              <a:gd name="connsiteY0" fmla="*/ 0 h 161564"/>
              <a:gd name="connsiteX1" fmla="*/ 246594 w 2613892"/>
              <a:gd name="connsiteY1" fmla="*/ 98632 h 161564"/>
              <a:gd name="connsiteX2" fmla="*/ 1060352 w 2613892"/>
              <a:gd name="connsiteY2" fmla="*/ 147948 h 161564"/>
              <a:gd name="connsiteX3" fmla="*/ 2613892 w 2613892"/>
              <a:gd name="connsiteY3" fmla="*/ 160277 h 161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3892" h="161564">
                <a:moveTo>
                  <a:pt x="0" y="0"/>
                </a:moveTo>
                <a:cubicBezTo>
                  <a:pt x="36989" y="53425"/>
                  <a:pt x="69869" y="73974"/>
                  <a:pt x="246594" y="98632"/>
                </a:cubicBezTo>
                <a:cubicBezTo>
                  <a:pt x="423319" y="123290"/>
                  <a:pt x="665802" y="137674"/>
                  <a:pt x="1060352" y="147948"/>
                </a:cubicBezTo>
                <a:cubicBezTo>
                  <a:pt x="1454902" y="158222"/>
                  <a:pt x="2038507" y="164387"/>
                  <a:pt x="2613892" y="160277"/>
                </a:cubicBezTo>
              </a:path>
            </a:pathLst>
          </a:custGeom>
          <a:ln>
            <a:solidFill>
              <a:srgbClr val="FF0000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 64"/>
          <p:cNvSpPr/>
          <p:nvPr/>
        </p:nvSpPr>
        <p:spPr>
          <a:xfrm flipV="1">
            <a:off x="6719672" y="3089326"/>
            <a:ext cx="1895367" cy="169441"/>
          </a:xfrm>
          <a:custGeom>
            <a:avLst/>
            <a:gdLst>
              <a:gd name="connsiteX0" fmla="*/ 0 w 2613892"/>
              <a:gd name="connsiteY0" fmla="*/ 0 h 172606"/>
              <a:gd name="connsiteX1" fmla="*/ 221934 w 2613892"/>
              <a:gd name="connsiteY1" fmla="*/ 135619 h 172606"/>
              <a:gd name="connsiteX2" fmla="*/ 887737 w 2613892"/>
              <a:gd name="connsiteY2" fmla="*/ 172606 h 172606"/>
              <a:gd name="connsiteX3" fmla="*/ 1738485 w 2613892"/>
              <a:gd name="connsiteY3" fmla="*/ 135619 h 172606"/>
              <a:gd name="connsiteX4" fmla="*/ 2613892 w 2613892"/>
              <a:gd name="connsiteY4" fmla="*/ 160277 h 172606"/>
              <a:gd name="connsiteX0" fmla="*/ 0 w 2613892"/>
              <a:gd name="connsiteY0" fmla="*/ 0 h 172606"/>
              <a:gd name="connsiteX1" fmla="*/ 221934 w 2613892"/>
              <a:gd name="connsiteY1" fmla="*/ 135619 h 172606"/>
              <a:gd name="connsiteX2" fmla="*/ 887737 w 2613892"/>
              <a:gd name="connsiteY2" fmla="*/ 172606 h 172606"/>
              <a:gd name="connsiteX3" fmla="*/ 2613892 w 2613892"/>
              <a:gd name="connsiteY3" fmla="*/ 160277 h 172606"/>
              <a:gd name="connsiteX0" fmla="*/ 0 w 2613892"/>
              <a:gd name="connsiteY0" fmla="*/ 0 h 175672"/>
              <a:gd name="connsiteX1" fmla="*/ 246594 w 2613892"/>
              <a:gd name="connsiteY1" fmla="*/ 98632 h 175672"/>
              <a:gd name="connsiteX2" fmla="*/ 887737 w 2613892"/>
              <a:gd name="connsiteY2" fmla="*/ 172606 h 175672"/>
              <a:gd name="connsiteX3" fmla="*/ 2613892 w 2613892"/>
              <a:gd name="connsiteY3" fmla="*/ 160277 h 175672"/>
              <a:gd name="connsiteX0" fmla="*/ 0 w 2613892"/>
              <a:gd name="connsiteY0" fmla="*/ 0 h 161564"/>
              <a:gd name="connsiteX1" fmla="*/ 246594 w 2613892"/>
              <a:gd name="connsiteY1" fmla="*/ 98632 h 161564"/>
              <a:gd name="connsiteX2" fmla="*/ 1060352 w 2613892"/>
              <a:gd name="connsiteY2" fmla="*/ 147948 h 161564"/>
              <a:gd name="connsiteX3" fmla="*/ 2613892 w 2613892"/>
              <a:gd name="connsiteY3" fmla="*/ 160277 h 161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3892" h="161564">
                <a:moveTo>
                  <a:pt x="0" y="0"/>
                </a:moveTo>
                <a:cubicBezTo>
                  <a:pt x="36989" y="53425"/>
                  <a:pt x="69869" y="73974"/>
                  <a:pt x="246594" y="98632"/>
                </a:cubicBezTo>
                <a:cubicBezTo>
                  <a:pt x="423319" y="123290"/>
                  <a:pt x="665802" y="137674"/>
                  <a:pt x="1060352" y="147948"/>
                </a:cubicBezTo>
                <a:cubicBezTo>
                  <a:pt x="1454902" y="158222"/>
                  <a:pt x="2038507" y="164387"/>
                  <a:pt x="2613892" y="160277"/>
                </a:cubicBezTo>
              </a:path>
            </a:pathLst>
          </a:custGeom>
          <a:ln>
            <a:solidFill>
              <a:srgbClr val="FF0000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4438682" y="2704769"/>
            <a:ext cx="1158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</a:t>
            </a:r>
            <a:r>
              <a:rPr lang="en-US" dirty="0" smtClean="0">
                <a:solidFill>
                  <a:srgbClr val="FF0000"/>
                </a:solidFill>
              </a:rPr>
              <a:t>rapping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7204973" y="2709490"/>
            <a:ext cx="1410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De-trapping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70" name="Straight Connector 69"/>
          <p:cNvCxnSpPr/>
          <p:nvPr/>
        </p:nvCxnSpPr>
        <p:spPr bwMode="auto">
          <a:xfrm flipV="1">
            <a:off x="2761845" y="2675390"/>
            <a:ext cx="863078" cy="59930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2" name="TextBox 71"/>
          <p:cNvSpPr txBox="1"/>
          <p:nvPr/>
        </p:nvSpPr>
        <p:spPr>
          <a:xfrm>
            <a:off x="6732003" y="3200719"/>
            <a:ext cx="2182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Image persistence</a:t>
            </a:r>
            <a:endParaRPr lang="en-US" dirty="0"/>
          </a:p>
        </p:txBody>
      </p:sp>
      <p:sp>
        <p:nvSpPr>
          <p:cNvPr id="73" name="TextBox 72"/>
          <p:cNvSpPr txBox="1"/>
          <p:nvPr/>
        </p:nvSpPr>
        <p:spPr>
          <a:xfrm>
            <a:off x="3735892" y="3181051"/>
            <a:ext cx="2589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= reciprocity failure ?</a:t>
            </a:r>
            <a:endParaRPr lang="en-US" dirty="0"/>
          </a:p>
        </p:txBody>
      </p:sp>
      <p:pic>
        <p:nvPicPr>
          <p:cNvPr id="74" name="Picture 73" descr="Screen Shot 2018-12-02 at 7.11.0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258" y="3646049"/>
            <a:ext cx="6263478" cy="3227680"/>
          </a:xfrm>
          <a:prstGeom prst="rect">
            <a:avLst/>
          </a:prstGeom>
        </p:spPr>
      </p:pic>
      <p:sp>
        <p:nvSpPr>
          <p:cNvPr id="75" name="TextBox 74"/>
          <p:cNvSpPr txBox="1"/>
          <p:nvPr/>
        </p:nvSpPr>
        <p:spPr>
          <a:xfrm>
            <a:off x="6070636" y="5812804"/>
            <a:ext cx="1368602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Melissa Marshall </a:t>
            </a:r>
          </a:p>
          <a:p>
            <a:r>
              <a:rPr lang="en-US" sz="1050" dirty="0" smtClean="0"/>
              <a:t>SURF 2013</a:t>
            </a:r>
            <a:endParaRPr lang="en-US" sz="1050" dirty="0"/>
          </a:p>
        </p:txBody>
      </p:sp>
      <p:sp>
        <p:nvSpPr>
          <p:cNvPr id="76" name="Right Brace 75"/>
          <p:cNvSpPr/>
          <p:nvPr/>
        </p:nvSpPr>
        <p:spPr bwMode="auto">
          <a:xfrm rot="16200000">
            <a:off x="4655563" y="940694"/>
            <a:ext cx="217915" cy="5386011"/>
          </a:xfrm>
          <a:prstGeom prst="rightBrace">
            <a:avLst/>
          </a:prstGeom>
          <a:noFill/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84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 signal deficit (AKA burn in)</a:t>
            </a:r>
            <a:endParaRPr lang="en-US" dirty="0"/>
          </a:p>
        </p:txBody>
      </p:sp>
      <p:pic>
        <p:nvPicPr>
          <p:cNvPr id="6" name="Picture 5" descr="Euclid H2RG burn i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22785"/>
            <a:ext cx="4455917" cy="376737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13759" y="1553453"/>
            <a:ext cx="2983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frame / 4</a:t>
            </a:r>
            <a:r>
              <a:rPr lang="en-US" baseline="30000" dirty="0" smtClean="0"/>
              <a:t>th</a:t>
            </a:r>
            <a:r>
              <a:rPr lang="en-US" dirty="0" smtClean="0"/>
              <a:t> frame -1</a:t>
            </a:r>
            <a:endParaRPr lang="en-US" dirty="0"/>
          </a:p>
        </p:txBody>
      </p:sp>
      <p:pic>
        <p:nvPicPr>
          <p:cNvPr id="8" name="Picture 7" descr="Euclid H2RG persistenc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287" y="1922785"/>
            <a:ext cx="4788554" cy="389649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536027" y="1590439"/>
            <a:ext cx="2256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Image persistence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17844" y="1143000"/>
            <a:ext cx="493187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Engineering grade H2RG (2.3 µm cutoff from Euclid)</a:t>
            </a:r>
            <a:endParaRPr lang="en-US" sz="1050" dirty="0"/>
          </a:p>
        </p:txBody>
      </p:sp>
      <p:sp>
        <p:nvSpPr>
          <p:cNvPr id="11" name="TextBox 10"/>
          <p:cNvSpPr txBox="1"/>
          <p:nvPr/>
        </p:nvSpPr>
        <p:spPr>
          <a:xfrm>
            <a:off x="1343935" y="5849165"/>
            <a:ext cx="678132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This suggests that charge trapping is dominant cause of initial signal deficit in some areas of this device.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120157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 noise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i="1" dirty="0" smtClean="0"/>
              <a:t>photodiodes</a:t>
            </a:r>
            <a:r>
              <a:rPr lang="en-US" dirty="0" smtClean="0"/>
              <a:t> generate more read noise than the ROIC and have much stronger 1/f component, as demonstrated by much lower noise and better reduction by multiple sampling for</a:t>
            </a:r>
          </a:p>
          <a:p>
            <a:pPr lvl="1">
              <a:buFont typeface="Wingdings" charset="0"/>
              <a:buChar char="à"/>
            </a:pPr>
            <a:r>
              <a:rPr lang="en-US" dirty="0" smtClean="0">
                <a:sym typeface="Wingdings"/>
              </a:rPr>
              <a:t>Permanent reset (shorting out detector noise)</a:t>
            </a:r>
          </a:p>
          <a:p>
            <a:pPr lvl="1">
              <a:buFont typeface="Wingdings" charset="0"/>
              <a:buChar char="à"/>
            </a:pPr>
            <a:r>
              <a:rPr lang="en-US" dirty="0" smtClean="0">
                <a:sym typeface="Wingdings"/>
              </a:rPr>
              <a:t>Reference pixels</a:t>
            </a:r>
          </a:p>
          <a:p>
            <a:pPr>
              <a:buFont typeface="Arial"/>
              <a:buChar char="•"/>
            </a:pPr>
            <a:r>
              <a:rPr lang="en-US" dirty="0" smtClean="0">
                <a:sym typeface="Wingdings"/>
              </a:rPr>
              <a:t>Is this due to trapping/</a:t>
            </a:r>
            <a:r>
              <a:rPr lang="en-US" dirty="0" err="1" smtClean="0">
                <a:sym typeface="Wingdings"/>
              </a:rPr>
              <a:t>detrapping</a:t>
            </a:r>
            <a:r>
              <a:rPr lang="en-US" dirty="0" smtClean="0">
                <a:sym typeface="Wingdings"/>
              </a:rPr>
              <a:t>?</a:t>
            </a:r>
          </a:p>
          <a:p>
            <a:pPr>
              <a:buFont typeface="Arial"/>
              <a:buChar char="•"/>
            </a:pPr>
            <a:r>
              <a:rPr lang="en-US" dirty="0">
                <a:sym typeface="Wingdings"/>
              </a:rPr>
              <a:t>C</a:t>
            </a:r>
            <a:r>
              <a:rPr lang="en-US" dirty="0" smtClean="0">
                <a:sym typeface="Wingdings"/>
              </a:rPr>
              <a:t>ontact resistance is about the correct magnitude to produce about this much Johnson noise.</a:t>
            </a:r>
          </a:p>
          <a:p>
            <a:pPr lvl="1">
              <a:buFont typeface="Arial"/>
              <a:buChar char="•"/>
            </a:pPr>
            <a:r>
              <a:rPr lang="en-US" dirty="0" smtClean="0">
                <a:solidFill>
                  <a:srgbClr val="0000FF"/>
                </a:solidFill>
                <a:sym typeface="Wingdings"/>
              </a:rPr>
              <a:t>This is worth investigating since lower contact resistance could improve both dynamics (linearity) and noise.  </a:t>
            </a:r>
          </a:p>
          <a:p>
            <a:pPr lvl="1">
              <a:buFont typeface="Wingdings" charset="0"/>
              <a:buChar char="à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1589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2144363" cy="762000"/>
          </a:xfrm>
        </p:spPr>
        <p:txBody>
          <a:bodyPr/>
          <a:lstStyle/>
          <a:p>
            <a:r>
              <a:rPr lang="en-US" dirty="0" smtClean="0"/>
              <a:t>Linearity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First, subtract </a:t>
            </a:r>
            <a:r>
              <a:rPr lang="en-US" i="1" dirty="0" smtClean="0"/>
              <a:t>time-dependent </a:t>
            </a:r>
            <a:r>
              <a:rPr lang="en-US" dirty="0" smtClean="0"/>
              <a:t>offsets</a:t>
            </a:r>
          </a:p>
          <a:p>
            <a:pPr lvl="1"/>
            <a:r>
              <a:rPr lang="en-US" dirty="0" smtClean="0"/>
              <a:t>Self heating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(minimize by Constant Cadence Clocking)</a:t>
            </a:r>
          </a:p>
          <a:p>
            <a:pPr lvl="1"/>
            <a:r>
              <a:rPr lang="en-US" dirty="0" smtClean="0"/>
              <a:t>Electronic drifts  </a:t>
            </a:r>
            <a:r>
              <a:rPr lang="en-US" dirty="0" smtClean="0">
                <a:solidFill>
                  <a:srgbClr val="A6A6A6"/>
                </a:solidFill>
              </a:rPr>
              <a:t>(reference pixels help)</a:t>
            </a:r>
          </a:p>
          <a:p>
            <a:pPr lvl="1"/>
            <a:r>
              <a:rPr lang="en-US" dirty="0" smtClean="0"/>
              <a:t>Reset induced (de)trapping</a:t>
            </a:r>
            <a:endParaRPr lang="en-US" dirty="0"/>
          </a:p>
          <a:p>
            <a:r>
              <a:rPr lang="en-US" dirty="0" smtClean="0"/>
              <a:t>Correct for dependence of capacitance on voltage</a:t>
            </a:r>
            <a:endParaRPr lang="en-US" dirty="0"/>
          </a:p>
          <a:p>
            <a:r>
              <a:rPr lang="en-US" dirty="0" smtClean="0"/>
              <a:t>Correct for trapping of charge </a:t>
            </a:r>
            <a:r>
              <a:rPr lang="en-US" dirty="0" smtClean="0">
                <a:solidFill>
                  <a:srgbClr val="A6A6A6"/>
                </a:solidFill>
              </a:rPr>
              <a:t>(</a:t>
            </a:r>
            <a:r>
              <a:rPr lang="is-IS" dirty="0" smtClean="0">
                <a:solidFill>
                  <a:srgbClr val="A6A6A6"/>
                </a:solidFill>
              </a:rPr>
              <a:t>complicated)</a:t>
            </a:r>
          </a:p>
          <a:p>
            <a:r>
              <a:rPr lang="is-IS" dirty="0" smtClean="0"/>
              <a:t>Correct for photodiode time-constant  </a:t>
            </a:r>
            <a:r>
              <a:rPr lang="is-IS" dirty="0" smtClean="0">
                <a:solidFill>
                  <a:srgbClr val="A6A6A6"/>
                </a:solidFill>
              </a:rPr>
              <a:t>(contact resistance)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01563" y="5683126"/>
            <a:ext cx="339066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Everything is spatially variable.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08442" y="581055"/>
            <a:ext cx="5416216" cy="400110"/>
          </a:xfrm>
          <a:prstGeom prst="rect">
            <a:avLst/>
          </a:prstGeom>
          <a:solidFill>
            <a:srgbClr val="FFFF00"/>
          </a:solidFill>
          <a:ln w="28575" cmpd="sng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Rarely is this well characterized and corrected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" y="11668"/>
            <a:ext cx="3008442" cy="369332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See Bernie Rauscher’s talk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323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</a:t>
            </a:r>
            <a:r>
              <a:rPr lang="en-US" dirty="0" smtClean="0"/>
              <a:t>pplying all corrections to SUTR data for a wide range of fluxes, extrapolate back to </a:t>
            </a:r>
            <a:r>
              <a:rPr lang="en-US" dirty="0"/>
              <a:t>z</a:t>
            </a:r>
            <a:r>
              <a:rPr lang="en-US" dirty="0" smtClean="0"/>
              <a:t>ero exposure time.</a:t>
            </a:r>
          </a:p>
          <a:p>
            <a:pPr marL="0" indent="0">
              <a:buNone/>
            </a:pPr>
            <a:r>
              <a:rPr lang="en-US" dirty="0" smtClean="0"/>
              <a:t>Do all curves predict zero signal at zero exposure time?</a:t>
            </a:r>
          </a:p>
          <a:p>
            <a:pPr marL="0" indent="0">
              <a:buNone/>
            </a:pPr>
            <a:r>
              <a:rPr lang="en-US" dirty="0" smtClean="0"/>
              <a:t>Do they even intersect within some small error box?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                            </a:t>
            </a:r>
            <a:r>
              <a:rPr lang="en-US" sz="3600" b="1" dirty="0" smtClean="0">
                <a:solidFill>
                  <a:srgbClr val="0000FF"/>
                </a:solidFill>
              </a:rPr>
              <a:t>Good luck !!</a:t>
            </a:r>
            <a:endParaRPr lang="en-US" sz="36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082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do 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Characterize contact resistance and its consequences</a:t>
            </a:r>
          </a:p>
          <a:p>
            <a:r>
              <a:rPr lang="en-US" dirty="0" smtClean="0"/>
              <a:t>Study burn-in and reciprocity failure to see how much </a:t>
            </a:r>
            <a:r>
              <a:rPr lang="en-US" smtClean="0"/>
              <a:t>comes from </a:t>
            </a:r>
            <a:r>
              <a:rPr lang="en-US" dirty="0" smtClean="0"/>
              <a:t>contact resistance an how much from trapping.</a:t>
            </a:r>
          </a:p>
          <a:p>
            <a:r>
              <a:rPr lang="en-US" dirty="0" smtClean="0"/>
              <a:t>Evaluate noise produced by dark current at floor.  Hot pixels may be noisier.</a:t>
            </a:r>
          </a:p>
          <a:p>
            <a:r>
              <a:rPr lang="en-US" dirty="0" smtClean="0"/>
              <a:t>Improve linearity calibration methods and/or fix these odd behaviors which make linearity correction so difficult.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702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92" name="Group 19"/>
          <p:cNvGrpSpPr>
            <a:grpSpLocks/>
          </p:cNvGrpSpPr>
          <p:nvPr/>
        </p:nvGrpSpPr>
        <p:grpSpPr bwMode="auto">
          <a:xfrm>
            <a:off x="609600" y="1581150"/>
            <a:ext cx="4495800" cy="4514850"/>
            <a:chOff x="384" y="996"/>
            <a:chExt cx="2832" cy="2844"/>
          </a:xfrm>
        </p:grpSpPr>
        <p:pic>
          <p:nvPicPr>
            <p:cNvPr id="16393" name="Picture 5" descr="built i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1368"/>
              <a:ext cx="2768" cy="2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6394" name="Group 10"/>
            <p:cNvGrpSpPr>
              <a:grpSpLocks/>
            </p:cNvGrpSpPr>
            <p:nvPr/>
          </p:nvGrpSpPr>
          <p:grpSpPr bwMode="auto">
            <a:xfrm>
              <a:off x="1104" y="996"/>
              <a:ext cx="1104" cy="780"/>
              <a:chOff x="1104" y="852"/>
              <a:chExt cx="1104" cy="780"/>
            </a:xfrm>
          </p:grpSpPr>
          <p:sp>
            <p:nvSpPr>
              <p:cNvPr id="168966" name="Line 6"/>
              <p:cNvSpPr>
                <a:spLocks noChangeShapeType="1"/>
              </p:cNvSpPr>
              <p:nvPr/>
            </p:nvSpPr>
            <p:spPr bwMode="auto">
              <a:xfrm>
                <a:off x="1104" y="1008"/>
                <a:ext cx="110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68967" name="Line 7"/>
              <p:cNvSpPr>
                <a:spLocks noChangeShapeType="1"/>
              </p:cNvSpPr>
              <p:nvPr/>
            </p:nvSpPr>
            <p:spPr bwMode="auto">
              <a:xfrm flipV="1">
                <a:off x="1117" y="912"/>
                <a:ext cx="0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68968" name="Line 8"/>
              <p:cNvSpPr>
                <a:spLocks noChangeShapeType="1"/>
              </p:cNvSpPr>
              <p:nvPr/>
            </p:nvSpPr>
            <p:spPr bwMode="auto">
              <a:xfrm flipV="1">
                <a:off x="2208" y="912"/>
                <a:ext cx="0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68969" name="Text Box 9"/>
              <p:cNvSpPr txBox="1">
                <a:spLocks noChangeArrowheads="1"/>
              </p:cNvSpPr>
              <p:nvPr/>
            </p:nvSpPr>
            <p:spPr bwMode="auto">
              <a:xfrm>
                <a:off x="1344" y="852"/>
                <a:ext cx="624" cy="30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en-US" sz="1600"/>
                  <a:t>Depletion width</a:t>
                </a:r>
              </a:p>
            </p:txBody>
          </p:sp>
        </p:grpSp>
        <p:sp>
          <p:nvSpPr>
            <p:cNvPr id="168971" name="Line 11"/>
            <p:cNvSpPr>
              <a:spLocks noChangeShapeType="1"/>
            </p:cNvSpPr>
            <p:nvPr/>
          </p:nvSpPr>
          <p:spPr bwMode="auto">
            <a:xfrm flipV="1">
              <a:off x="3216" y="3552"/>
              <a:ext cx="0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8972" name="Text Box 12"/>
            <p:cNvSpPr txBox="1">
              <a:spLocks noChangeArrowheads="1"/>
            </p:cNvSpPr>
            <p:nvPr/>
          </p:nvSpPr>
          <p:spPr bwMode="auto">
            <a:xfrm>
              <a:off x="1680" y="3321"/>
              <a:ext cx="139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  <a:defRPr/>
              </a:pPr>
              <a:r>
                <a:rPr lang="en-US" sz="1800"/>
                <a:t>Built in voltage</a:t>
              </a:r>
            </a:p>
          </p:txBody>
        </p:sp>
        <p:sp>
          <p:nvSpPr>
            <p:cNvPr id="168977" name="Rectangle 17"/>
            <p:cNvSpPr>
              <a:spLocks noChangeArrowheads="1"/>
            </p:cNvSpPr>
            <p:nvPr/>
          </p:nvSpPr>
          <p:spPr bwMode="auto">
            <a:xfrm>
              <a:off x="2107" y="2352"/>
              <a:ext cx="101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000">
                  <a:sym typeface="Symbol" charset="0"/>
                </a:rPr>
                <a:t>E </a:t>
              </a:r>
              <a:r>
                <a:rPr lang="en-US" sz="1800"/>
                <a:t>   </a:t>
              </a:r>
              <a:r>
                <a:rPr lang="en-US">
                  <a:sym typeface="Symbol" charset="0"/>
                </a:rPr>
                <a:t></a:t>
              </a:r>
              <a:r>
                <a:rPr lang="en-US" sz="1800">
                  <a:sym typeface="Symbol" charset="0"/>
                </a:rPr>
                <a:t>Q(x).dx</a:t>
              </a:r>
            </a:p>
          </p:txBody>
        </p:sp>
        <p:sp>
          <p:nvSpPr>
            <p:cNvPr id="168978" name="Rectangle 18"/>
            <p:cNvSpPr>
              <a:spLocks noChangeArrowheads="1"/>
            </p:cNvSpPr>
            <p:nvPr/>
          </p:nvSpPr>
          <p:spPr bwMode="auto">
            <a:xfrm>
              <a:off x="1968" y="3552"/>
              <a:ext cx="111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/>
                <a:t>V   </a:t>
              </a:r>
              <a:r>
                <a:rPr lang="en-US" sz="2000">
                  <a:sym typeface="Symbol" charset="0"/>
                </a:rPr>
                <a:t></a:t>
              </a:r>
              <a:r>
                <a:rPr lang="en-US" sz="1800"/>
                <a:t>  - </a:t>
              </a:r>
              <a:r>
                <a:rPr lang="en-US">
                  <a:sym typeface="Symbol" charset="0"/>
                </a:rPr>
                <a:t></a:t>
              </a:r>
              <a:r>
                <a:rPr lang="en-US" sz="1800">
                  <a:sym typeface="Symbol" charset="0"/>
                </a:rPr>
                <a:t>E(x).dx</a:t>
              </a:r>
            </a:p>
          </p:txBody>
        </p:sp>
      </p:grpSp>
      <p:sp>
        <p:nvSpPr>
          <p:cNvPr id="16385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000">
                <a:solidFill>
                  <a:schemeClr val="accent2"/>
                </a:solidFill>
              </a:rPr>
              <a:t>SPIE 7021-22, Marseille 2008-06-24</a:t>
            </a: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Roger Smith et al., Caltech</a:t>
            </a:r>
          </a:p>
        </p:txBody>
      </p:sp>
      <p:sp>
        <p:nvSpPr>
          <p:cNvPr id="163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accent2"/>
                </a:solidFill>
              </a:rPr>
              <a:t> </a:t>
            </a:r>
            <a:fld id="{0D53381A-EED7-8045-B12A-B68DC531B775}" type="slidenum">
              <a:rPr lang="en-US" sz="1400">
                <a:solidFill>
                  <a:schemeClr val="accent2"/>
                </a:solidFill>
              </a:rPr>
              <a:pPr/>
              <a:t>4</a:t>
            </a:fld>
            <a:endParaRPr lang="en-US" sz="1400">
              <a:solidFill>
                <a:schemeClr val="accent2"/>
              </a:solidFill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Built in voltage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81600" y="2286000"/>
            <a:ext cx="3429000" cy="3810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Equal areas</a:t>
            </a:r>
          </a:p>
        </p:txBody>
      </p:sp>
      <p:sp>
        <p:nvSpPr>
          <p:cNvPr id="168974" name="Line 14"/>
          <p:cNvSpPr>
            <a:spLocks noChangeShapeType="1"/>
          </p:cNvSpPr>
          <p:nvPr/>
        </p:nvSpPr>
        <p:spPr bwMode="auto">
          <a:xfrm flipH="1">
            <a:off x="3048000" y="2514600"/>
            <a:ext cx="2133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68975" name="Line 15"/>
          <p:cNvSpPr>
            <a:spLocks noChangeShapeType="1"/>
          </p:cNvSpPr>
          <p:nvPr/>
        </p:nvSpPr>
        <p:spPr bwMode="auto">
          <a:xfrm flipH="1">
            <a:off x="2133600" y="2590800"/>
            <a:ext cx="30480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378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000">
                <a:solidFill>
                  <a:schemeClr val="accent2"/>
                </a:solidFill>
              </a:rPr>
              <a:t>SPIE 7021-22, Marseille 2008-06-24</a:t>
            </a: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Roger Smith et al., Caltech</a:t>
            </a:r>
          </a:p>
        </p:txBody>
      </p:sp>
      <p:sp>
        <p:nvSpPr>
          <p:cNvPr id="1843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accent2"/>
                </a:solidFill>
              </a:rPr>
              <a:t> </a:t>
            </a:r>
            <a:fld id="{017FDAA0-7140-924A-ACBE-813B3A1C8135}" type="slidenum">
              <a:rPr lang="en-US" sz="1400">
                <a:solidFill>
                  <a:schemeClr val="accent2"/>
                </a:solidFill>
              </a:rPr>
              <a:pPr/>
              <a:t>5</a:t>
            </a:fld>
            <a:endParaRPr lang="en-US" sz="1400">
              <a:solidFill>
                <a:schemeClr val="accent2"/>
              </a:solidFill>
            </a:endParaRPr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Reverse bias</a:t>
            </a:r>
          </a:p>
        </p:txBody>
      </p:sp>
      <p:sp>
        <p:nvSpPr>
          <p:cNvPr id="184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0" y="1600200"/>
            <a:ext cx="3581400" cy="4495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	At </a:t>
            </a:r>
            <a:r>
              <a:rPr lang="ja-JP" altLang="en-US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>
                <a:latin typeface="Arial" charset="0"/>
                <a:ea typeface="ＭＳ Ｐゴシック" charset="0"/>
                <a:cs typeface="ＭＳ Ｐゴシック" charset="0"/>
              </a:rPr>
              <a:t>reset</a:t>
            </a:r>
            <a:r>
              <a:rPr lang="ja-JP" altLang="en-US"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>
                <a:latin typeface="Arial" charset="0"/>
                <a:ea typeface="ＭＳ Ｐゴシック" charset="0"/>
                <a:cs typeface="ＭＳ Ｐゴシック" charset="0"/>
              </a:rPr>
              <a:t>, a reverse bias is applied : charge is removed, increasing depletion width.</a:t>
            </a: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7167" name="Text Box 15"/>
          <p:cNvSpPr txBox="1">
            <a:spLocks noChangeArrowheads="1"/>
          </p:cNvSpPr>
          <p:nvPr/>
        </p:nvSpPr>
        <p:spPr bwMode="auto">
          <a:xfrm>
            <a:off x="3276600" y="5638800"/>
            <a:ext cx="2209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/>
              <a:t>Built in voltage</a:t>
            </a:r>
          </a:p>
        </p:txBody>
      </p:sp>
      <p:grpSp>
        <p:nvGrpSpPr>
          <p:cNvPr id="18439" name="Group 20"/>
          <p:cNvGrpSpPr>
            <a:grpSpLocks/>
          </p:cNvGrpSpPr>
          <p:nvPr/>
        </p:nvGrpSpPr>
        <p:grpSpPr bwMode="auto">
          <a:xfrm>
            <a:off x="609600" y="1295400"/>
            <a:ext cx="4495800" cy="4800600"/>
            <a:chOff x="384" y="816"/>
            <a:chExt cx="2832" cy="3024"/>
          </a:xfrm>
        </p:grpSpPr>
        <p:grpSp>
          <p:nvGrpSpPr>
            <p:cNvPr id="18440" name="Group 19"/>
            <p:cNvGrpSpPr>
              <a:grpSpLocks/>
            </p:cNvGrpSpPr>
            <p:nvPr/>
          </p:nvGrpSpPr>
          <p:grpSpPr bwMode="auto">
            <a:xfrm>
              <a:off x="384" y="816"/>
              <a:ext cx="2832" cy="3024"/>
              <a:chOff x="384" y="816"/>
              <a:chExt cx="2832" cy="3024"/>
            </a:xfrm>
          </p:grpSpPr>
          <p:pic>
            <p:nvPicPr>
              <p:cNvPr id="18442" name="Picture 10" descr="rev bias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4" y="1368"/>
                <a:ext cx="2768" cy="24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7158" name="Line 6"/>
              <p:cNvSpPr>
                <a:spLocks noChangeShapeType="1"/>
              </p:cNvSpPr>
              <p:nvPr/>
            </p:nvSpPr>
            <p:spPr bwMode="auto">
              <a:xfrm>
                <a:off x="672" y="972"/>
                <a:ext cx="216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7161" name="Text Box 9"/>
              <p:cNvSpPr txBox="1">
                <a:spLocks noChangeArrowheads="1"/>
              </p:cNvSpPr>
              <p:nvPr/>
            </p:nvSpPr>
            <p:spPr bwMode="auto">
              <a:xfrm>
                <a:off x="1344" y="816"/>
                <a:ext cx="624" cy="46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en-US" sz="1600"/>
                  <a:t>Depletion width increases</a:t>
                </a:r>
              </a:p>
            </p:txBody>
          </p:sp>
          <p:sp>
            <p:nvSpPr>
              <p:cNvPr id="177163" name="Line 11"/>
              <p:cNvSpPr>
                <a:spLocks noChangeShapeType="1"/>
              </p:cNvSpPr>
              <p:nvPr/>
            </p:nvSpPr>
            <p:spPr bwMode="auto">
              <a:xfrm flipV="1">
                <a:off x="672" y="912"/>
                <a:ext cx="0" cy="86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7164" name="Line 12"/>
              <p:cNvSpPr>
                <a:spLocks noChangeShapeType="1"/>
              </p:cNvSpPr>
              <p:nvPr/>
            </p:nvSpPr>
            <p:spPr bwMode="auto">
              <a:xfrm flipV="1">
                <a:off x="2832" y="912"/>
                <a:ext cx="0" cy="6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7166" name="Line 14"/>
              <p:cNvSpPr>
                <a:spLocks noChangeShapeType="1"/>
              </p:cNvSpPr>
              <p:nvPr/>
            </p:nvSpPr>
            <p:spPr bwMode="auto">
              <a:xfrm flipV="1">
                <a:off x="3216" y="3552"/>
                <a:ext cx="0" cy="24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7168" name="Line 16"/>
              <p:cNvSpPr>
                <a:spLocks noChangeShapeType="1"/>
              </p:cNvSpPr>
              <p:nvPr/>
            </p:nvSpPr>
            <p:spPr bwMode="auto">
              <a:xfrm flipV="1">
                <a:off x="3216" y="2880"/>
                <a:ext cx="0" cy="672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177169" name="Text Box 17"/>
            <p:cNvSpPr txBox="1">
              <a:spLocks noChangeArrowheads="1"/>
            </p:cNvSpPr>
            <p:nvPr/>
          </p:nvSpPr>
          <p:spPr bwMode="auto">
            <a:xfrm>
              <a:off x="1920" y="3072"/>
              <a:ext cx="129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solidFill>
                    <a:srgbClr val="0000FF"/>
                  </a:solidFill>
                </a:rPr>
                <a:t>Reverse bias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352093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000">
                <a:solidFill>
                  <a:schemeClr val="accent2"/>
                </a:solidFill>
              </a:rPr>
              <a:t>SPIE 7021-22, Marseille 2008-06-24</a:t>
            </a: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Roger Smith et al., Caltech</a:t>
            </a:r>
          </a:p>
        </p:txBody>
      </p:sp>
      <p:sp>
        <p:nvSpPr>
          <p:cNvPr id="2048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accent2"/>
                </a:solidFill>
              </a:rPr>
              <a:t> </a:t>
            </a:r>
            <a:fld id="{3DB3C0D9-324F-A04D-A37F-D2D8E7EFC7AB}" type="slidenum">
              <a:rPr lang="en-US" sz="1400">
                <a:solidFill>
                  <a:schemeClr val="accent2"/>
                </a:solidFill>
              </a:rPr>
              <a:pPr/>
              <a:t>6</a:t>
            </a:fld>
            <a:endParaRPr lang="en-US" sz="1400">
              <a:solidFill>
                <a:schemeClr val="accent2"/>
              </a:solidFill>
            </a:endParaRPr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Photon makes electron hole pair</a:t>
            </a:r>
          </a:p>
        </p:txBody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38800" y="1600200"/>
            <a:ext cx="3048000" cy="4495800"/>
          </a:xfrm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0486" name="Picture 4" descr="photon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171700"/>
            <a:ext cx="4394200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487" name="Group 10"/>
          <p:cNvGrpSpPr>
            <a:grpSpLocks/>
          </p:cNvGrpSpPr>
          <p:nvPr/>
        </p:nvGrpSpPr>
        <p:grpSpPr bwMode="auto">
          <a:xfrm>
            <a:off x="228600" y="2819400"/>
            <a:ext cx="381000" cy="3276600"/>
            <a:chOff x="96" y="1728"/>
            <a:chExt cx="240" cy="2064"/>
          </a:xfrm>
        </p:grpSpPr>
        <p:sp>
          <p:nvSpPr>
            <p:cNvPr id="171013" name="Text Box 5"/>
            <p:cNvSpPr txBox="1">
              <a:spLocks noChangeArrowheads="1"/>
            </p:cNvSpPr>
            <p:nvPr/>
          </p:nvSpPr>
          <p:spPr bwMode="auto">
            <a:xfrm>
              <a:off x="96" y="1728"/>
              <a:ext cx="24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000">
                  <a:solidFill>
                    <a:schemeClr val="bg2"/>
                  </a:solidFill>
                </a:rPr>
                <a:t>Q</a:t>
              </a:r>
              <a:endParaRPr lang="en-US" sz="2000"/>
            </a:p>
          </p:txBody>
        </p:sp>
        <p:sp>
          <p:nvSpPr>
            <p:cNvPr id="171014" name="Text Box 6"/>
            <p:cNvSpPr txBox="1">
              <a:spLocks noChangeArrowheads="1"/>
            </p:cNvSpPr>
            <p:nvPr/>
          </p:nvSpPr>
          <p:spPr bwMode="auto">
            <a:xfrm>
              <a:off x="96" y="2352"/>
              <a:ext cx="24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000">
                  <a:solidFill>
                    <a:schemeClr val="bg2"/>
                  </a:solidFill>
                </a:rPr>
                <a:t>E</a:t>
              </a:r>
            </a:p>
          </p:txBody>
        </p:sp>
        <p:sp>
          <p:nvSpPr>
            <p:cNvPr id="171015" name="Text Box 7"/>
            <p:cNvSpPr txBox="1">
              <a:spLocks noChangeArrowheads="1"/>
            </p:cNvSpPr>
            <p:nvPr/>
          </p:nvSpPr>
          <p:spPr bwMode="auto">
            <a:xfrm>
              <a:off x="96" y="3504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endParaRPr lang="en-US"/>
            </a:p>
          </p:txBody>
        </p:sp>
        <p:sp>
          <p:nvSpPr>
            <p:cNvPr id="171017" name="Text Box 9"/>
            <p:cNvSpPr txBox="1">
              <a:spLocks noChangeArrowheads="1"/>
            </p:cNvSpPr>
            <p:nvPr/>
          </p:nvSpPr>
          <p:spPr bwMode="auto">
            <a:xfrm>
              <a:off x="96" y="3456"/>
              <a:ext cx="24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000">
                  <a:solidFill>
                    <a:schemeClr val="bg2"/>
                  </a:solidFill>
                </a:rPr>
                <a:t>V</a:t>
              </a:r>
              <a:endParaRPr lang="en-US" sz="2000"/>
            </a:p>
          </p:txBody>
        </p:sp>
      </p:grpSp>
      <p:grpSp>
        <p:nvGrpSpPr>
          <p:cNvPr id="20488" name="Group 15"/>
          <p:cNvGrpSpPr>
            <a:grpSpLocks/>
          </p:cNvGrpSpPr>
          <p:nvPr/>
        </p:nvGrpSpPr>
        <p:grpSpPr bwMode="auto">
          <a:xfrm>
            <a:off x="1089025" y="1295400"/>
            <a:ext cx="3429000" cy="1524000"/>
            <a:chOff x="672" y="816"/>
            <a:chExt cx="2160" cy="960"/>
          </a:xfrm>
        </p:grpSpPr>
        <p:sp>
          <p:nvSpPr>
            <p:cNvPr id="171019" name="Line 11"/>
            <p:cNvSpPr>
              <a:spLocks noChangeShapeType="1"/>
            </p:cNvSpPr>
            <p:nvPr/>
          </p:nvSpPr>
          <p:spPr bwMode="auto">
            <a:xfrm>
              <a:off x="672" y="972"/>
              <a:ext cx="216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1020" name="Text Box 12"/>
            <p:cNvSpPr txBox="1">
              <a:spLocks noChangeArrowheads="1"/>
            </p:cNvSpPr>
            <p:nvPr/>
          </p:nvSpPr>
          <p:spPr bwMode="auto">
            <a:xfrm>
              <a:off x="1344" y="816"/>
              <a:ext cx="624" cy="4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600"/>
                <a:t>Initial depletion width</a:t>
              </a:r>
            </a:p>
          </p:txBody>
        </p:sp>
        <p:sp>
          <p:nvSpPr>
            <p:cNvPr id="171021" name="Line 13"/>
            <p:cNvSpPr>
              <a:spLocks noChangeShapeType="1"/>
            </p:cNvSpPr>
            <p:nvPr/>
          </p:nvSpPr>
          <p:spPr bwMode="auto">
            <a:xfrm flipV="1">
              <a:off x="672" y="912"/>
              <a:ext cx="0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1022" name="Line 14"/>
            <p:cNvSpPr>
              <a:spLocks noChangeShapeType="1"/>
            </p:cNvSpPr>
            <p:nvPr/>
          </p:nvSpPr>
          <p:spPr bwMode="auto">
            <a:xfrm flipV="1">
              <a:off x="2832" y="912"/>
              <a:ext cx="0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71024" name="Text Box 16"/>
          <p:cNvSpPr txBox="1">
            <a:spLocks noChangeArrowheads="1"/>
          </p:cNvSpPr>
          <p:nvPr/>
        </p:nvSpPr>
        <p:spPr bwMode="auto">
          <a:xfrm>
            <a:off x="1720850" y="2962275"/>
            <a:ext cx="30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/>
              <a:t>h</a:t>
            </a:r>
          </a:p>
        </p:txBody>
      </p:sp>
      <p:sp>
        <p:nvSpPr>
          <p:cNvPr id="171025" name="Text Box 17"/>
          <p:cNvSpPr txBox="1">
            <a:spLocks noChangeArrowheads="1"/>
          </p:cNvSpPr>
          <p:nvPr/>
        </p:nvSpPr>
        <p:spPr bwMode="auto">
          <a:xfrm>
            <a:off x="1893888" y="3260725"/>
            <a:ext cx="30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/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3038732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000">
                <a:solidFill>
                  <a:schemeClr val="accent2"/>
                </a:solidFill>
              </a:rPr>
              <a:t>SPIE 7021-22, Marseille 2008-06-24</a:t>
            </a:r>
          </a:p>
        </p:txBody>
      </p:sp>
      <p:sp>
        <p:nvSpPr>
          <p:cNvPr id="32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Roger Smith et al., Caltech</a:t>
            </a:r>
          </a:p>
        </p:txBody>
      </p:sp>
      <p:sp>
        <p:nvSpPr>
          <p:cNvPr id="2253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accent2"/>
                </a:solidFill>
              </a:rPr>
              <a:t> </a:t>
            </a:r>
            <a:fld id="{59088254-01ED-9047-901B-534711585795}" type="slidenum">
              <a:rPr lang="en-US" sz="1400">
                <a:solidFill>
                  <a:schemeClr val="accent2"/>
                </a:solidFill>
              </a:rPr>
              <a:pPr/>
              <a:t>7</a:t>
            </a:fld>
            <a:endParaRPr lang="en-US" sz="1400">
              <a:solidFill>
                <a:schemeClr val="accent2"/>
              </a:solidFill>
            </a:endParaRPr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E field separates e-h 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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 voltage drops</a:t>
            </a:r>
          </a:p>
        </p:txBody>
      </p:sp>
      <p:pic>
        <p:nvPicPr>
          <p:cNvPr id="22533" name="Picture 4" descr="photon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171700"/>
            <a:ext cx="4394200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534" name="Group 5"/>
          <p:cNvGrpSpPr>
            <a:grpSpLocks/>
          </p:cNvGrpSpPr>
          <p:nvPr/>
        </p:nvGrpSpPr>
        <p:grpSpPr bwMode="auto">
          <a:xfrm>
            <a:off x="228600" y="2819400"/>
            <a:ext cx="381000" cy="3276600"/>
            <a:chOff x="96" y="1728"/>
            <a:chExt cx="240" cy="2064"/>
          </a:xfrm>
        </p:grpSpPr>
        <p:sp>
          <p:nvSpPr>
            <p:cNvPr id="186374" name="Text Box 6"/>
            <p:cNvSpPr txBox="1">
              <a:spLocks noChangeArrowheads="1"/>
            </p:cNvSpPr>
            <p:nvPr/>
          </p:nvSpPr>
          <p:spPr bwMode="auto">
            <a:xfrm>
              <a:off x="96" y="1728"/>
              <a:ext cx="24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000">
                  <a:solidFill>
                    <a:schemeClr val="bg2"/>
                  </a:solidFill>
                </a:rPr>
                <a:t>Q</a:t>
              </a:r>
              <a:endParaRPr lang="en-US" sz="2000"/>
            </a:p>
          </p:txBody>
        </p:sp>
        <p:sp>
          <p:nvSpPr>
            <p:cNvPr id="186375" name="Text Box 7"/>
            <p:cNvSpPr txBox="1">
              <a:spLocks noChangeArrowheads="1"/>
            </p:cNvSpPr>
            <p:nvPr/>
          </p:nvSpPr>
          <p:spPr bwMode="auto">
            <a:xfrm>
              <a:off x="96" y="2352"/>
              <a:ext cx="24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000">
                  <a:solidFill>
                    <a:schemeClr val="bg2"/>
                  </a:solidFill>
                </a:rPr>
                <a:t>E</a:t>
              </a:r>
            </a:p>
          </p:txBody>
        </p:sp>
        <p:sp>
          <p:nvSpPr>
            <p:cNvPr id="186376" name="Text Box 8"/>
            <p:cNvSpPr txBox="1">
              <a:spLocks noChangeArrowheads="1"/>
            </p:cNvSpPr>
            <p:nvPr/>
          </p:nvSpPr>
          <p:spPr bwMode="auto">
            <a:xfrm>
              <a:off x="96" y="3504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endParaRPr lang="en-US"/>
            </a:p>
          </p:txBody>
        </p:sp>
        <p:sp>
          <p:nvSpPr>
            <p:cNvPr id="186377" name="Text Box 9"/>
            <p:cNvSpPr txBox="1">
              <a:spLocks noChangeArrowheads="1"/>
            </p:cNvSpPr>
            <p:nvPr/>
          </p:nvSpPr>
          <p:spPr bwMode="auto">
            <a:xfrm>
              <a:off x="96" y="3456"/>
              <a:ext cx="24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000">
                  <a:solidFill>
                    <a:schemeClr val="bg2"/>
                  </a:solidFill>
                </a:rPr>
                <a:t>V</a:t>
              </a:r>
              <a:endParaRPr lang="en-US" sz="2000"/>
            </a:p>
          </p:txBody>
        </p:sp>
      </p:grpSp>
      <p:grpSp>
        <p:nvGrpSpPr>
          <p:cNvPr id="22535" name="Group 10"/>
          <p:cNvGrpSpPr>
            <a:grpSpLocks/>
          </p:cNvGrpSpPr>
          <p:nvPr/>
        </p:nvGrpSpPr>
        <p:grpSpPr bwMode="auto">
          <a:xfrm>
            <a:off x="1089025" y="1295400"/>
            <a:ext cx="3429000" cy="1524000"/>
            <a:chOff x="672" y="816"/>
            <a:chExt cx="2160" cy="960"/>
          </a:xfrm>
        </p:grpSpPr>
        <p:sp>
          <p:nvSpPr>
            <p:cNvPr id="186379" name="Line 11"/>
            <p:cNvSpPr>
              <a:spLocks noChangeShapeType="1"/>
            </p:cNvSpPr>
            <p:nvPr/>
          </p:nvSpPr>
          <p:spPr bwMode="auto">
            <a:xfrm>
              <a:off x="672" y="972"/>
              <a:ext cx="216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6380" name="Text Box 12"/>
            <p:cNvSpPr txBox="1">
              <a:spLocks noChangeArrowheads="1"/>
            </p:cNvSpPr>
            <p:nvPr/>
          </p:nvSpPr>
          <p:spPr bwMode="auto">
            <a:xfrm>
              <a:off x="1344" y="816"/>
              <a:ext cx="624" cy="4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600"/>
                <a:t>Initial depletion width</a:t>
              </a:r>
            </a:p>
          </p:txBody>
        </p:sp>
        <p:sp>
          <p:nvSpPr>
            <p:cNvPr id="186381" name="Line 13"/>
            <p:cNvSpPr>
              <a:spLocks noChangeShapeType="1"/>
            </p:cNvSpPr>
            <p:nvPr/>
          </p:nvSpPr>
          <p:spPr bwMode="auto">
            <a:xfrm flipV="1">
              <a:off x="672" y="912"/>
              <a:ext cx="0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6382" name="Line 14"/>
            <p:cNvSpPr>
              <a:spLocks noChangeShapeType="1"/>
            </p:cNvSpPr>
            <p:nvPr/>
          </p:nvSpPr>
          <p:spPr bwMode="auto">
            <a:xfrm flipV="1">
              <a:off x="2832" y="912"/>
              <a:ext cx="0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pic>
        <p:nvPicPr>
          <p:cNvPr id="186385" name="Picture 17" descr="photon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171700"/>
            <a:ext cx="4394200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6386" name="Picture 18" descr="photon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171700"/>
            <a:ext cx="4394200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6387" name="Picture 19" descr="photon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171700"/>
            <a:ext cx="4394200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6388" name="Picture 20" descr="photon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171700"/>
            <a:ext cx="4394200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6389" name="Picture 21" descr="photon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171700"/>
            <a:ext cx="4394200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6390" name="Picture 22" descr="photon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171700"/>
            <a:ext cx="4394200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6391" name="Picture 23" descr="photon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171700"/>
            <a:ext cx="4394200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6403" name="Group 35"/>
          <p:cNvGrpSpPr>
            <a:grpSpLocks/>
          </p:cNvGrpSpPr>
          <p:nvPr/>
        </p:nvGrpSpPr>
        <p:grpSpPr bwMode="auto">
          <a:xfrm>
            <a:off x="1174750" y="2286000"/>
            <a:ext cx="7512050" cy="2743200"/>
            <a:chOff x="740" y="1440"/>
            <a:chExt cx="4732" cy="1728"/>
          </a:xfrm>
        </p:grpSpPr>
        <p:sp>
          <p:nvSpPr>
            <p:cNvPr id="186392" name="Oval 24"/>
            <p:cNvSpPr>
              <a:spLocks noChangeArrowheads="1"/>
            </p:cNvSpPr>
            <p:nvPr/>
          </p:nvSpPr>
          <p:spPr bwMode="auto">
            <a:xfrm>
              <a:off x="2160" y="2688"/>
              <a:ext cx="1104" cy="48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22545" name="Group 30"/>
            <p:cNvGrpSpPr>
              <a:grpSpLocks/>
            </p:cNvGrpSpPr>
            <p:nvPr/>
          </p:nvGrpSpPr>
          <p:grpSpPr bwMode="auto">
            <a:xfrm>
              <a:off x="740" y="1440"/>
              <a:ext cx="2064" cy="528"/>
              <a:chOff x="754" y="1440"/>
              <a:chExt cx="2064" cy="528"/>
            </a:xfrm>
          </p:grpSpPr>
          <p:sp>
            <p:nvSpPr>
              <p:cNvPr id="186393" name="Line 25"/>
              <p:cNvSpPr>
                <a:spLocks noChangeShapeType="1"/>
              </p:cNvSpPr>
              <p:nvPr/>
            </p:nvSpPr>
            <p:spPr bwMode="auto">
              <a:xfrm flipV="1">
                <a:off x="754" y="1440"/>
                <a:ext cx="0" cy="528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86394" name="Line 26"/>
              <p:cNvSpPr>
                <a:spLocks noChangeShapeType="1"/>
              </p:cNvSpPr>
              <p:nvPr/>
            </p:nvSpPr>
            <p:spPr bwMode="auto">
              <a:xfrm flipV="1">
                <a:off x="2811" y="1440"/>
                <a:ext cx="0" cy="288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86395" name="Line 27"/>
              <p:cNvSpPr>
                <a:spLocks noChangeShapeType="1"/>
              </p:cNvSpPr>
              <p:nvPr/>
            </p:nvSpPr>
            <p:spPr bwMode="auto">
              <a:xfrm>
                <a:off x="754" y="1536"/>
                <a:ext cx="2064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86396" name="Text Box 28"/>
              <p:cNvSpPr txBox="1">
                <a:spLocks noChangeArrowheads="1"/>
              </p:cNvSpPr>
              <p:nvPr/>
            </p:nvSpPr>
            <p:spPr bwMode="auto">
              <a:xfrm>
                <a:off x="1200" y="1457"/>
                <a:ext cx="1200" cy="15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en-US" sz="1600">
                    <a:solidFill>
                      <a:srgbClr val="FF0000"/>
                    </a:solidFill>
                  </a:rPr>
                  <a:t>Final depletion width</a:t>
                </a:r>
              </a:p>
            </p:txBody>
          </p:sp>
        </p:grpSp>
        <p:sp>
          <p:nvSpPr>
            <p:cNvPr id="186399" name="AutoShape 31"/>
            <p:cNvSpPr>
              <a:spLocks noChangeArrowheads="1"/>
            </p:cNvSpPr>
            <p:nvPr/>
          </p:nvSpPr>
          <p:spPr bwMode="auto">
            <a:xfrm>
              <a:off x="2880" y="1440"/>
              <a:ext cx="816" cy="480"/>
            </a:xfrm>
            <a:custGeom>
              <a:avLst/>
              <a:gdLst>
                <a:gd name="G0" fmla="+- 0 0 0"/>
                <a:gd name="G1" fmla="+- -6127131 0 0"/>
                <a:gd name="G2" fmla="+- 0 0 -6127131"/>
                <a:gd name="G3" fmla="+- 10800 0 0"/>
                <a:gd name="G4" fmla="+- 0 0 0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5400 0 0"/>
                <a:gd name="G9" fmla="+- 0 0 -6127131"/>
                <a:gd name="G10" fmla="+- 5400 0 2700"/>
                <a:gd name="G11" fmla="cos G10 0"/>
                <a:gd name="G12" fmla="sin G10 0"/>
                <a:gd name="G13" fmla="cos 13500 0"/>
                <a:gd name="G14" fmla="sin 13500 0"/>
                <a:gd name="G15" fmla="+- G11 10800 0"/>
                <a:gd name="G16" fmla="+- G12 10800 0"/>
                <a:gd name="G17" fmla="+- G13 10800 0"/>
                <a:gd name="G18" fmla="+- G14 10800 0"/>
                <a:gd name="G19" fmla="*/ 5400 1 2"/>
                <a:gd name="G20" fmla="+- G19 5400 0"/>
                <a:gd name="G21" fmla="cos G20 0"/>
                <a:gd name="G22" fmla="sin G20 0"/>
                <a:gd name="G23" fmla="+- G21 10800 0"/>
                <a:gd name="G24" fmla="+- G12 G23 G22"/>
                <a:gd name="G25" fmla="+- G22 G23 G11"/>
                <a:gd name="G26" fmla="cos 10800 0"/>
                <a:gd name="G27" fmla="sin 10800 0"/>
                <a:gd name="G28" fmla="cos 5400 0"/>
                <a:gd name="G29" fmla="sin 5400 0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6127131"/>
                <a:gd name="G36" fmla="sin G34 -6127131"/>
                <a:gd name="G37" fmla="+/ -6127131 0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5400 G39"/>
                <a:gd name="G43" fmla="sin 54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8200 w 21600"/>
                <a:gd name="T5" fmla="*/ 2934 h 21600"/>
                <a:gd name="T6" fmla="*/ 10306 w 21600"/>
                <a:gd name="T7" fmla="*/ 2715 h 21600"/>
                <a:gd name="T8" fmla="*/ 14500 w 21600"/>
                <a:gd name="T9" fmla="*/ 6867 h 21600"/>
                <a:gd name="T10" fmla="*/ 24300 w 21600"/>
                <a:gd name="T11" fmla="*/ 10800 h 21600"/>
                <a:gd name="T12" fmla="*/ 18900 w 21600"/>
                <a:gd name="T13" fmla="*/ 16200 h 21600"/>
                <a:gd name="T14" fmla="*/ 13500 w 21600"/>
                <a:gd name="T15" fmla="*/ 10800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6200" y="10800"/>
                  </a:moveTo>
                  <a:cubicBezTo>
                    <a:pt x="16200" y="7817"/>
                    <a:pt x="13782" y="5400"/>
                    <a:pt x="10800" y="5400"/>
                  </a:cubicBezTo>
                  <a:cubicBezTo>
                    <a:pt x="10690" y="5399"/>
                    <a:pt x="10580" y="5403"/>
                    <a:pt x="10471" y="5410"/>
                  </a:cubicBezTo>
                  <a:lnTo>
                    <a:pt x="10142" y="20"/>
                  </a:lnTo>
                  <a:cubicBezTo>
                    <a:pt x="10361" y="6"/>
                    <a:pt x="10580" y="-1"/>
                    <a:pt x="10800" y="-1"/>
                  </a:cubicBezTo>
                  <a:cubicBezTo>
                    <a:pt x="16764" y="-1"/>
                    <a:pt x="21599" y="4835"/>
                    <a:pt x="21600" y="10799"/>
                  </a:cubicBezTo>
                  <a:lnTo>
                    <a:pt x="21600" y="10800"/>
                  </a:lnTo>
                  <a:lnTo>
                    <a:pt x="24300" y="10800"/>
                  </a:lnTo>
                  <a:lnTo>
                    <a:pt x="18900" y="16200"/>
                  </a:lnTo>
                  <a:lnTo>
                    <a:pt x="13500" y="10800"/>
                  </a:lnTo>
                  <a:lnTo>
                    <a:pt x="16200" y="10800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6400" name="AutoShape 32"/>
            <p:cNvSpPr>
              <a:spLocks noChangeArrowheads="1"/>
            </p:cNvSpPr>
            <p:nvPr/>
          </p:nvSpPr>
          <p:spPr bwMode="auto">
            <a:xfrm rot="5400000">
              <a:off x="3048" y="2376"/>
              <a:ext cx="816" cy="480"/>
            </a:xfrm>
            <a:custGeom>
              <a:avLst/>
              <a:gdLst>
                <a:gd name="G0" fmla="+- 0 0 0"/>
                <a:gd name="G1" fmla="+- -6127131 0 0"/>
                <a:gd name="G2" fmla="+- 0 0 -6127131"/>
                <a:gd name="G3" fmla="+- 10800 0 0"/>
                <a:gd name="G4" fmla="+- 0 0 0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5400 0 0"/>
                <a:gd name="G9" fmla="+- 0 0 -6127131"/>
                <a:gd name="G10" fmla="+- 5400 0 2700"/>
                <a:gd name="G11" fmla="cos G10 0"/>
                <a:gd name="G12" fmla="sin G10 0"/>
                <a:gd name="G13" fmla="cos 13500 0"/>
                <a:gd name="G14" fmla="sin 13500 0"/>
                <a:gd name="G15" fmla="+- G11 10800 0"/>
                <a:gd name="G16" fmla="+- G12 10800 0"/>
                <a:gd name="G17" fmla="+- G13 10800 0"/>
                <a:gd name="G18" fmla="+- G14 10800 0"/>
                <a:gd name="G19" fmla="*/ 5400 1 2"/>
                <a:gd name="G20" fmla="+- G19 5400 0"/>
                <a:gd name="G21" fmla="cos G20 0"/>
                <a:gd name="G22" fmla="sin G20 0"/>
                <a:gd name="G23" fmla="+- G21 10800 0"/>
                <a:gd name="G24" fmla="+- G12 G23 G22"/>
                <a:gd name="G25" fmla="+- G22 G23 G11"/>
                <a:gd name="G26" fmla="cos 10800 0"/>
                <a:gd name="G27" fmla="sin 10800 0"/>
                <a:gd name="G28" fmla="cos 5400 0"/>
                <a:gd name="G29" fmla="sin 5400 0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6127131"/>
                <a:gd name="G36" fmla="sin G34 -6127131"/>
                <a:gd name="G37" fmla="+/ -6127131 0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5400 G39"/>
                <a:gd name="G43" fmla="sin 54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8200 w 21600"/>
                <a:gd name="T5" fmla="*/ 2934 h 21600"/>
                <a:gd name="T6" fmla="*/ 10306 w 21600"/>
                <a:gd name="T7" fmla="*/ 2715 h 21600"/>
                <a:gd name="T8" fmla="*/ 14500 w 21600"/>
                <a:gd name="T9" fmla="*/ 6867 h 21600"/>
                <a:gd name="T10" fmla="*/ 24300 w 21600"/>
                <a:gd name="T11" fmla="*/ 10800 h 21600"/>
                <a:gd name="T12" fmla="*/ 18900 w 21600"/>
                <a:gd name="T13" fmla="*/ 16200 h 21600"/>
                <a:gd name="T14" fmla="*/ 13500 w 21600"/>
                <a:gd name="T15" fmla="*/ 10800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6200" y="10800"/>
                  </a:moveTo>
                  <a:cubicBezTo>
                    <a:pt x="16200" y="7817"/>
                    <a:pt x="13782" y="5400"/>
                    <a:pt x="10800" y="5400"/>
                  </a:cubicBezTo>
                  <a:cubicBezTo>
                    <a:pt x="10690" y="5399"/>
                    <a:pt x="10580" y="5403"/>
                    <a:pt x="10471" y="5410"/>
                  </a:cubicBezTo>
                  <a:lnTo>
                    <a:pt x="10142" y="20"/>
                  </a:lnTo>
                  <a:cubicBezTo>
                    <a:pt x="10361" y="6"/>
                    <a:pt x="10580" y="-1"/>
                    <a:pt x="10800" y="-1"/>
                  </a:cubicBezTo>
                  <a:cubicBezTo>
                    <a:pt x="16764" y="-1"/>
                    <a:pt x="21599" y="4835"/>
                    <a:pt x="21600" y="10799"/>
                  </a:cubicBezTo>
                  <a:lnTo>
                    <a:pt x="21600" y="10800"/>
                  </a:lnTo>
                  <a:lnTo>
                    <a:pt x="24300" y="10800"/>
                  </a:lnTo>
                  <a:lnTo>
                    <a:pt x="18900" y="16200"/>
                  </a:lnTo>
                  <a:lnTo>
                    <a:pt x="13500" y="10800"/>
                  </a:lnTo>
                  <a:lnTo>
                    <a:pt x="16200" y="10800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6401" name="Text Box 33"/>
            <p:cNvSpPr txBox="1">
              <a:spLocks noChangeArrowheads="1"/>
            </p:cNvSpPr>
            <p:nvPr/>
          </p:nvSpPr>
          <p:spPr bwMode="auto">
            <a:xfrm>
              <a:off x="3264" y="1824"/>
              <a:ext cx="2208" cy="7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solidFill>
                    <a:srgbClr val="FF0000"/>
                  </a:solidFill>
                </a:rPr>
                <a:t>Narrowing of depletion region maps to a drop in the reverse bias.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68420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2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000">
                <a:solidFill>
                  <a:schemeClr val="accent2"/>
                </a:solidFill>
              </a:rPr>
              <a:t>SPIE 7021-22, Marseille 2008-06-24</a:t>
            </a:r>
          </a:p>
        </p:txBody>
      </p:sp>
      <p:sp>
        <p:nvSpPr>
          <p:cNvPr id="10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Roger Smith et al., Caltech</a:t>
            </a:r>
          </a:p>
        </p:txBody>
      </p:sp>
      <p:sp>
        <p:nvSpPr>
          <p:cNvPr id="2457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accent2"/>
                </a:solidFill>
              </a:rPr>
              <a:t> </a:t>
            </a:r>
            <a:fld id="{FB8464F9-1A37-1643-8C05-80E3F4A8927F}" type="slidenum">
              <a:rPr lang="en-US" sz="1400">
                <a:solidFill>
                  <a:schemeClr val="accent2"/>
                </a:solidFill>
              </a:rPr>
              <a:pPr/>
              <a:t>8</a:t>
            </a:fld>
            <a:endParaRPr lang="en-US" sz="1400">
              <a:solidFill>
                <a:schemeClr val="accent2"/>
              </a:solidFill>
            </a:endParaRPr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305800" cy="7620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Charge accumulates during exposure</a:t>
            </a:r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0" y="2438400"/>
            <a:ext cx="3505200" cy="68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>
                <a:latin typeface="Arial" charset="0"/>
                <a:ea typeface="ＭＳ Ｐゴシック" charset="0"/>
                <a:cs typeface="ＭＳ Ｐゴシック" charset="0"/>
              </a:rPr>
              <a:t>Saturation = forward bias occurs when depletion region collapses </a:t>
            </a:r>
          </a:p>
        </p:txBody>
      </p:sp>
      <p:grpSp>
        <p:nvGrpSpPr>
          <p:cNvPr id="24582" name="Group 5"/>
          <p:cNvGrpSpPr>
            <a:grpSpLocks/>
          </p:cNvGrpSpPr>
          <p:nvPr/>
        </p:nvGrpSpPr>
        <p:grpSpPr bwMode="auto">
          <a:xfrm>
            <a:off x="228600" y="2819400"/>
            <a:ext cx="381000" cy="3276600"/>
            <a:chOff x="96" y="1728"/>
            <a:chExt cx="240" cy="2064"/>
          </a:xfrm>
        </p:grpSpPr>
        <p:sp>
          <p:nvSpPr>
            <p:cNvPr id="188422" name="Text Box 6"/>
            <p:cNvSpPr txBox="1">
              <a:spLocks noChangeArrowheads="1"/>
            </p:cNvSpPr>
            <p:nvPr/>
          </p:nvSpPr>
          <p:spPr bwMode="auto">
            <a:xfrm>
              <a:off x="96" y="1728"/>
              <a:ext cx="24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000">
                  <a:solidFill>
                    <a:schemeClr val="bg2"/>
                  </a:solidFill>
                </a:rPr>
                <a:t>Q</a:t>
              </a:r>
              <a:endParaRPr lang="en-US" sz="2000"/>
            </a:p>
          </p:txBody>
        </p:sp>
        <p:sp>
          <p:nvSpPr>
            <p:cNvPr id="188423" name="Text Box 7"/>
            <p:cNvSpPr txBox="1">
              <a:spLocks noChangeArrowheads="1"/>
            </p:cNvSpPr>
            <p:nvPr/>
          </p:nvSpPr>
          <p:spPr bwMode="auto">
            <a:xfrm>
              <a:off x="96" y="2352"/>
              <a:ext cx="24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000">
                  <a:solidFill>
                    <a:schemeClr val="bg2"/>
                  </a:solidFill>
                </a:rPr>
                <a:t>E</a:t>
              </a:r>
            </a:p>
          </p:txBody>
        </p:sp>
        <p:sp>
          <p:nvSpPr>
            <p:cNvPr id="188424" name="Text Box 8"/>
            <p:cNvSpPr txBox="1">
              <a:spLocks noChangeArrowheads="1"/>
            </p:cNvSpPr>
            <p:nvPr/>
          </p:nvSpPr>
          <p:spPr bwMode="auto">
            <a:xfrm>
              <a:off x="96" y="3504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endParaRPr lang="en-US"/>
            </a:p>
          </p:txBody>
        </p:sp>
        <p:sp>
          <p:nvSpPr>
            <p:cNvPr id="188425" name="Text Box 9"/>
            <p:cNvSpPr txBox="1">
              <a:spLocks noChangeArrowheads="1"/>
            </p:cNvSpPr>
            <p:nvPr/>
          </p:nvSpPr>
          <p:spPr bwMode="auto">
            <a:xfrm>
              <a:off x="96" y="3456"/>
              <a:ext cx="24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000">
                  <a:solidFill>
                    <a:schemeClr val="bg2"/>
                  </a:solidFill>
                </a:rPr>
                <a:t>V</a:t>
              </a:r>
              <a:endParaRPr lang="en-US" sz="2000"/>
            </a:p>
          </p:txBody>
        </p:sp>
      </p:grpSp>
      <p:grpSp>
        <p:nvGrpSpPr>
          <p:cNvPr id="24583" name="Group 10"/>
          <p:cNvGrpSpPr>
            <a:grpSpLocks/>
          </p:cNvGrpSpPr>
          <p:nvPr/>
        </p:nvGrpSpPr>
        <p:grpSpPr bwMode="auto">
          <a:xfrm>
            <a:off x="1089025" y="1295400"/>
            <a:ext cx="3429000" cy="1524000"/>
            <a:chOff x="672" y="816"/>
            <a:chExt cx="2160" cy="960"/>
          </a:xfrm>
        </p:grpSpPr>
        <p:sp>
          <p:nvSpPr>
            <p:cNvPr id="188427" name="Line 11"/>
            <p:cNvSpPr>
              <a:spLocks noChangeShapeType="1"/>
            </p:cNvSpPr>
            <p:nvPr/>
          </p:nvSpPr>
          <p:spPr bwMode="auto">
            <a:xfrm>
              <a:off x="672" y="972"/>
              <a:ext cx="216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8428" name="Text Box 12"/>
            <p:cNvSpPr txBox="1">
              <a:spLocks noChangeArrowheads="1"/>
            </p:cNvSpPr>
            <p:nvPr/>
          </p:nvSpPr>
          <p:spPr bwMode="auto">
            <a:xfrm>
              <a:off x="1344" y="816"/>
              <a:ext cx="624" cy="4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600"/>
                <a:t>Initial depletion width</a:t>
              </a:r>
            </a:p>
          </p:txBody>
        </p:sp>
        <p:sp>
          <p:nvSpPr>
            <p:cNvPr id="188429" name="Line 13"/>
            <p:cNvSpPr>
              <a:spLocks noChangeShapeType="1"/>
            </p:cNvSpPr>
            <p:nvPr/>
          </p:nvSpPr>
          <p:spPr bwMode="auto">
            <a:xfrm flipV="1">
              <a:off x="672" y="912"/>
              <a:ext cx="0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8430" name="Line 14"/>
            <p:cNvSpPr>
              <a:spLocks noChangeShapeType="1"/>
            </p:cNvSpPr>
            <p:nvPr/>
          </p:nvSpPr>
          <p:spPr bwMode="auto">
            <a:xfrm flipV="1">
              <a:off x="2832" y="912"/>
              <a:ext cx="0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4" name="Group 36"/>
          <p:cNvGrpSpPr>
            <a:grpSpLocks/>
          </p:cNvGrpSpPr>
          <p:nvPr/>
        </p:nvGrpSpPr>
        <p:grpSpPr bwMode="auto">
          <a:xfrm>
            <a:off x="609600" y="2171700"/>
            <a:ext cx="4394200" cy="3924300"/>
            <a:chOff x="384" y="1368"/>
            <a:chExt cx="2768" cy="2472"/>
          </a:xfrm>
        </p:grpSpPr>
        <p:sp>
          <p:nvSpPr>
            <p:cNvPr id="188431" name="Text Box 15"/>
            <p:cNvSpPr txBox="1">
              <a:spLocks noChangeArrowheads="1"/>
            </p:cNvSpPr>
            <p:nvPr/>
          </p:nvSpPr>
          <p:spPr bwMode="auto">
            <a:xfrm>
              <a:off x="780" y="1866"/>
              <a:ext cx="19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000"/>
                <a:t>h</a:t>
              </a:r>
            </a:p>
          </p:txBody>
        </p:sp>
        <p:sp>
          <p:nvSpPr>
            <p:cNvPr id="188432" name="Text Box 16"/>
            <p:cNvSpPr txBox="1">
              <a:spLocks noChangeArrowheads="1"/>
            </p:cNvSpPr>
            <p:nvPr/>
          </p:nvSpPr>
          <p:spPr bwMode="auto">
            <a:xfrm>
              <a:off x="889" y="2054"/>
              <a:ext cx="19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000"/>
                <a:t>e</a:t>
              </a:r>
            </a:p>
          </p:txBody>
        </p:sp>
        <p:pic>
          <p:nvPicPr>
            <p:cNvPr id="24666" name="Picture 30" descr="photon2_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1368"/>
              <a:ext cx="2768" cy="2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8447" name="Text Box 31"/>
            <p:cNvSpPr txBox="1">
              <a:spLocks noChangeArrowheads="1"/>
            </p:cNvSpPr>
            <p:nvPr/>
          </p:nvSpPr>
          <p:spPr bwMode="auto">
            <a:xfrm>
              <a:off x="1739" y="1392"/>
              <a:ext cx="14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800"/>
                <a:t>h</a:t>
              </a:r>
            </a:p>
          </p:txBody>
        </p:sp>
        <p:sp>
          <p:nvSpPr>
            <p:cNvPr id="188448" name="Text Box 32"/>
            <p:cNvSpPr txBox="1">
              <a:spLocks noChangeArrowheads="1"/>
            </p:cNvSpPr>
            <p:nvPr/>
          </p:nvSpPr>
          <p:spPr bwMode="auto">
            <a:xfrm>
              <a:off x="1849" y="1584"/>
              <a:ext cx="14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800"/>
                <a:t>e</a:t>
              </a:r>
            </a:p>
          </p:txBody>
        </p:sp>
      </p:grpSp>
      <p:pic>
        <p:nvPicPr>
          <p:cNvPr id="24585" name="Picture 37" descr="photon2_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171700"/>
            <a:ext cx="4394200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6" name="Picture 38" descr="photon2_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171700"/>
            <a:ext cx="4394200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7" name="Picture 39" descr="photon2_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171700"/>
            <a:ext cx="4394200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88" name="Group 51"/>
          <p:cNvGrpSpPr>
            <a:grpSpLocks/>
          </p:cNvGrpSpPr>
          <p:nvPr/>
        </p:nvGrpSpPr>
        <p:grpSpPr bwMode="auto">
          <a:xfrm>
            <a:off x="609600" y="2171700"/>
            <a:ext cx="4394200" cy="3924300"/>
            <a:chOff x="832" y="1368"/>
            <a:chExt cx="2768" cy="2472"/>
          </a:xfrm>
        </p:grpSpPr>
        <p:pic>
          <p:nvPicPr>
            <p:cNvPr id="24660" name="Picture 45" descr="photon3_1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2" y="1368"/>
              <a:ext cx="2768" cy="2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4661" name="Group 46"/>
            <p:cNvGrpSpPr>
              <a:grpSpLocks/>
            </p:cNvGrpSpPr>
            <p:nvPr/>
          </p:nvGrpSpPr>
          <p:grpSpPr bwMode="auto">
            <a:xfrm>
              <a:off x="2505" y="1406"/>
              <a:ext cx="254" cy="423"/>
              <a:chOff x="3778" y="1632"/>
              <a:chExt cx="254" cy="423"/>
            </a:xfrm>
          </p:grpSpPr>
          <p:sp>
            <p:nvSpPr>
              <p:cNvPr id="188450" name="Text Box 34"/>
              <p:cNvSpPr txBox="1">
                <a:spLocks noChangeArrowheads="1"/>
              </p:cNvSpPr>
              <p:nvPr/>
            </p:nvSpPr>
            <p:spPr bwMode="auto">
              <a:xfrm>
                <a:off x="3778" y="1632"/>
                <a:ext cx="14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1800"/>
                  <a:t>h</a:t>
                </a:r>
              </a:p>
            </p:txBody>
          </p:sp>
          <p:sp>
            <p:nvSpPr>
              <p:cNvPr id="188451" name="Text Box 35"/>
              <p:cNvSpPr txBox="1">
                <a:spLocks noChangeArrowheads="1"/>
              </p:cNvSpPr>
              <p:nvPr/>
            </p:nvSpPr>
            <p:spPr bwMode="auto">
              <a:xfrm>
                <a:off x="3888" y="1824"/>
                <a:ext cx="14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1800"/>
                  <a:t>e</a:t>
                </a:r>
              </a:p>
            </p:txBody>
          </p:sp>
        </p:grpSp>
      </p:grpSp>
      <p:grpSp>
        <p:nvGrpSpPr>
          <p:cNvPr id="24589" name="Group 65"/>
          <p:cNvGrpSpPr>
            <a:grpSpLocks/>
          </p:cNvGrpSpPr>
          <p:nvPr/>
        </p:nvGrpSpPr>
        <p:grpSpPr bwMode="auto">
          <a:xfrm>
            <a:off x="609600" y="2171700"/>
            <a:ext cx="4394200" cy="3924300"/>
            <a:chOff x="640" y="1200"/>
            <a:chExt cx="2768" cy="2472"/>
          </a:xfrm>
        </p:grpSpPr>
        <p:pic>
          <p:nvPicPr>
            <p:cNvPr id="24647" name="Picture 52" descr="photons_14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" y="1200"/>
              <a:ext cx="2768" cy="2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4648" name="Group 53"/>
            <p:cNvGrpSpPr>
              <a:grpSpLocks/>
            </p:cNvGrpSpPr>
            <p:nvPr/>
          </p:nvGrpSpPr>
          <p:grpSpPr bwMode="auto">
            <a:xfrm>
              <a:off x="1241" y="1708"/>
              <a:ext cx="254" cy="423"/>
              <a:chOff x="3778" y="1632"/>
              <a:chExt cx="254" cy="423"/>
            </a:xfrm>
          </p:grpSpPr>
          <p:sp>
            <p:nvSpPr>
              <p:cNvPr id="188470" name="Text Box 54"/>
              <p:cNvSpPr txBox="1">
                <a:spLocks noChangeArrowheads="1"/>
              </p:cNvSpPr>
              <p:nvPr/>
            </p:nvSpPr>
            <p:spPr bwMode="auto">
              <a:xfrm>
                <a:off x="3778" y="1632"/>
                <a:ext cx="14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1800"/>
                  <a:t>h</a:t>
                </a:r>
              </a:p>
            </p:txBody>
          </p:sp>
          <p:sp>
            <p:nvSpPr>
              <p:cNvPr id="188471" name="Text Box 55"/>
              <p:cNvSpPr txBox="1">
                <a:spLocks noChangeArrowheads="1"/>
              </p:cNvSpPr>
              <p:nvPr/>
            </p:nvSpPr>
            <p:spPr bwMode="auto">
              <a:xfrm>
                <a:off x="3888" y="1824"/>
                <a:ext cx="14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1800"/>
                  <a:t>e</a:t>
                </a:r>
              </a:p>
            </p:txBody>
          </p:sp>
        </p:grpSp>
        <p:grpSp>
          <p:nvGrpSpPr>
            <p:cNvPr id="24649" name="Group 56"/>
            <p:cNvGrpSpPr>
              <a:grpSpLocks/>
            </p:cNvGrpSpPr>
            <p:nvPr/>
          </p:nvGrpSpPr>
          <p:grpSpPr bwMode="auto">
            <a:xfrm>
              <a:off x="1570" y="1708"/>
              <a:ext cx="254" cy="423"/>
              <a:chOff x="3778" y="1632"/>
              <a:chExt cx="254" cy="423"/>
            </a:xfrm>
          </p:grpSpPr>
          <p:sp>
            <p:nvSpPr>
              <p:cNvPr id="188473" name="Text Box 57"/>
              <p:cNvSpPr txBox="1">
                <a:spLocks noChangeArrowheads="1"/>
              </p:cNvSpPr>
              <p:nvPr/>
            </p:nvSpPr>
            <p:spPr bwMode="auto">
              <a:xfrm>
                <a:off x="3778" y="1632"/>
                <a:ext cx="14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1800"/>
                  <a:t>h</a:t>
                </a:r>
              </a:p>
            </p:txBody>
          </p:sp>
          <p:sp>
            <p:nvSpPr>
              <p:cNvPr id="188474" name="Text Box 58"/>
              <p:cNvSpPr txBox="1">
                <a:spLocks noChangeArrowheads="1"/>
              </p:cNvSpPr>
              <p:nvPr/>
            </p:nvSpPr>
            <p:spPr bwMode="auto">
              <a:xfrm>
                <a:off x="3888" y="1824"/>
                <a:ext cx="14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1800"/>
                  <a:t>e</a:t>
                </a:r>
              </a:p>
            </p:txBody>
          </p:sp>
        </p:grpSp>
        <p:grpSp>
          <p:nvGrpSpPr>
            <p:cNvPr id="24650" name="Group 59"/>
            <p:cNvGrpSpPr>
              <a:grpSpLocks/>
            </p:cNvGrpSpPr>
            <p:nvPr/>
          </p:nvGrpSpPr>
          <p:grpSpPr bwMode="auto">
            <a:xfrm>
              <a:off x="1892" y="1234"/>
              <a:ext cx="254" cy="423"/>
              <a:chOff x="3778" y="1632"/>
              <a:chExt cx="254" cy="423"/>
            </a:xfrm>
          </p:grpSpPr>
          <p:sp>
            <p:nvSpPr>
              <p:cNvPr id="188476" name="Text Box 60"/>
              <p:cNvSpPr txBox="1">
                <a:spLocks noChangeArrowheads="1"/>
              </p:cNvSpPr>
              <p:nvPr/>
            </p:nvSpPr>
            <p:spPr bwMode="auto">
              <a:xfrm>
                <a:off x="3778" y="1632"/>
                <a:ext cx="14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1800"/>
                  <a:t>h</a:t>
                </a:r>
              </a:p>
            </p:txBody>
          </p:sp>
          <p:sp>
            <p:nvSpPr>
              <p:cNvPr id="188477" name="Text Box 61"/>
              <p:cNvSpPr txBox="1">
                <a:spLocks noChangeArrowheads="1"/>
              </p:cNvSpPr>
              <p:nvPr/>
            </p:nvSpPr>
            <p:spPr bwMode="auto">
              <a:xfrm>
                <a:off x="3888" y="1824"/>
                <a:ext cx="14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1800"/>
                  <a:t>e</a:t>
                </a:r>
              </a:p>
            </p:txBody>
          </p:sp>
        </p:grpSp>
        <p:grpSp>
          <p:nvGrpSpPr>
            <p:cNvPr id="24651" name="Group 62"/>
            <p:cNvGrpSpPr>
              <a:grpSpLocks/>
            </p:cNvGrpSpPr>
            <p:nvPr/>
          </p:nvGrpSpPr>
          <p:grpSpPr bwMode="auto">
            <a:xfrm>
              <a:off x="2324" y="1236"/>
              <a:ext cx="254" cy="423"/>
              <a:chOff x="3778" y="1632"/>
              <a:chExt cx="254" cy="423"/>
            </a:xfrm>
          </p:grpSpPr>
          <p:sp>
            <p:nvSpPr>
              <p:cNvPr id="188479" name="Text Box 63"/>
              <p:cNvSpPr txBox="1">
                <a:spLocks noChangeArrowheads="1"/>
              </p:cNvSpPr>
              <p:nvPr/>
            </p:nvSpPr>
            <p:spPr bwMode="auto">
              <a:xfrm>
                <a:off x="3778" y="1632"/>
                <a:ext cx="14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1800"/>
                  <a:t>h</a:t>
                </a:r>
              </a:p>
            </p:txBody>
          </p:sp>
          <p:sp>
            <p:nvSpPr>
              <p:cNvPr id="188480" name="Text Box 64"/>
              <p:cNvSpPr txBox="1">
                <a:spLocks noChangeArrowheads="1"/>
              </p:cNvSpPr>
              <p:nvPr/>
            </p:nvSpPr>
            <p:spPr bwMode="auto">
              <a:xfrm>
                <a:off x="3888" y="1824"/>
                <a:ext cx="14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1800"/>
                  <a:t>e</a:t>
                </a:r>
              </a:p>
            </p:txBody>
          </p:sp>
        </p:grpSp>
      </p:grpSp>
      <p:pic>
        <p:nvPicPr>
          <p:cNvPr id="24590" name="Picture 66" descr="photons_1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171700"/>
            <a:ext cx="4394200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1" name="Picture 67" descr="photons_1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171700"/>
            <a:ext cx="4394200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2" name="Picture 68" descr="photons_1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171700"/>
            <a:ext cx="4394200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93" name="Group 73"/>
          <p:cNvGrpSpPr>
            <a:grpSpLocks/>
          </p:cNvGrpSpPr>
          <p:nvPr/>
        </p:nvGrpSpPr>
        <p:grpSpPr bwMode="auto">
          <a:xfrm>
            <a:off x="609600" y="2171700"/>
            <a:ext cx="4394200" cy="3924300"/>
            <a:chOff x="624" y="1200"/>
            <a:chExt cx="2768" cy="2472"/>
          </a:xfrm>
        </p:grpSpPr>
        <p:pic>
          <p:nvPicPr>
            <p:cNvPr id="24643" name="Picture 69" descr="photons_18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1200"/>
              <a:ext cx="2768" cy="2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4644" name="Group 70"/>
            <p:cNvGrpSpPr>
              <a:grpSpLocks/>
            </p:cNvGrpSpPr>
            <p:nvPr/>
          </p:nvGrpSpPr>
          <p:grpSpPr bwMode="auto">
            <a:xfrm>
              <a:off x="1440" y="1701"/>
              <a:ext cx="254" cy="423"/>
              <a:chOff x="3778" y="1632"/>
              <a:chExt cx="254" cy="423"/>
            </a:xfrm>
          </p:grpSpPr>
          <p:sp>
            <p:nvSpPr>
              <p:cNvPr id="188487" name="Text Box 71"/>
              <p:cNvSpPr txBox="1">
                <a:spLocks noChangeArrowheads="1"/>
              </p:cNvSpPr>
              <p:nvPr/>
            </p:nvSpPr>
            <p:spPr bwMode="auto">
              <a:xfrm>
                <a:off x="3778" y="1632"/>
                <a:ext cx="14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1800"/>
                  <a:t>h</a:t>
                </a:r>
              </a:p>
            </p:txBody>
          </p:sp>
          <p:sp>
            <p:nvSpPr>
              <p:cNvPr id="188488" name="Text Box 72"/>
              <p:cNvSpPr txBox="1">
                <a:spLocks noChangeArrowheads="1"/>
              </p:cNvSpPr>
              <p:nvPr/>
            </p:nvSpPr>
            <p:spPr bwMode="auto">
              <a:xfrm>
                <a:off x="3888" y="1824"/>
                <a:ext cx="14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1800"/>
                  <a:t>e</a:t>
                </a:r>
              </a:p>
            </p:txBody>
          </p:sp>
        </p:grpSp>
      </p:grpSp>
      <p:grpSp>
        <p:nvGrpSpPr>
          <p:cNvPr id="24594" name="Group 81"/>
          <p:cNvGrpSpPr>
            <a:grpSpLocks/>
          </p:cNvGrpSpPr>
          <p:nvPr/>
        </p:nvGrpSpPr>
        <p:grpSpPr bwMode="auto">
          <a:xfrm>
            <a:off x="609600" y="2171700"/>
            <a:ext cx="4394200" cy="3924300"/>
            <a:chOff x="640" y="1368"/>
            <a:chExt cx="2768" cy="2472"/>
          </a:xfrm>
        </p:grpSpPr>
        <p:pic>
          <p:nvPicPr>
            <p:cNvPr id="24636" name="Picture 74" descr="photons2_19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" y="1368"/>
              <a:ext cx="2768" cy="2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4637" name="Group 75"/>
            <p:cNvGrpSpPr>
              <a:grpSpLocks/>
            </p:cNvGrpSpPr>
            <p:nvPr/>
          </p:nvGrpSpPr>
          <p:grpSpPr bwMode="auto">
            <a:xfrm>
              <a:off x="2208" y="1406"/>
              <a:ext cx="254" cy="423"/>
              <a:chOff x="3778" y="1632"/>
              <a:chExt cx="254" cy="423"/>
            </a:xfrm>
          </p:grpSpPr>
          <p:sp>
            <p:nvSpPr>
              <p:cNvPr id="188492" name="Text Box 76"/>
              <p:cNvSpPr txBox="1">
                <a:spLocks noChangeArrowheads="1"/>
              </p:cNvSpPr>
              <p:nvPr/>
            </p:nvSpPr>
            <p:spPr bwMode="auto">
              <a:xfrm>
                <a:off x="3778" y="1632"/>
                <a:ext cx="14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1800"/>
                  <a:t>h</a:t>
                </a:r>
              </a:p>
            </p:txBody>
          </p:sp>
          <p:sp>
            <p:nvSpPr>
              <p:cNvPr id="188493" name="Text Box 77"/>
              <p:cNvSpPr txBox="1">
                <a:spLocks noChangeArrowheads="1"/>
              </p:cNvSpPr>
              <p:nvPr/>
            </p:nvSpPr>
            <p:spPr bwMode="auto">
              <a:xfrm>
                <a:off x="3888" y="1824"/>
                <a:ext cx="14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1800"/>
                  <a:t>e</a:t>
                </a:r>
              </a:p>
            </p:txBody>
          </p:sp>
        </p:grpSp>
        <p:grpSp>
          <p:nvGrpSpPr>
            <p:cNvPr id="24638" name="Group 78"/>
            <p:cNvGrpSpPr>
              <a:grpSpLocks/>
            </p:cNvGrpSpPr>
            <p:nvPr/>
          </p:nvGrpSpPr>
          <p:grpSpPr bwMode="auto">
            <a:xfrm>
              <a:off x="2421" y="1406"/>
              <a:ext cx="254" cy="423"/>
              <a:chOff x="3778" y="1632"/>
              <a:chExt cx="254" cy="423"/>
            </a:xfrm>
          </p:grpSpPr>
          <p:sp>
            <p:nvSpPr>
              <p:cNvPr id="188495" name="Text Box 79"/>
              <p:cNvSpPr txBox="1">
                <a:spLocks noChangeArrowheads="1"/>
              </p:cNvSpPr>
              <p:nvPr/>
            </p:nvSpPr>
            <p:spPr bwMode="auto">
              <a:xfrm>
                <a:off x="3778" y="1632"/>
                <a:ext cx="14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1800"/>
                  <a:t>h</a:t>
                </a:r>
              </a:p>
            </p:txBody>
          </p:sp>
          <p:sp>
            <p:nvSpPr>
              <p:cNvPr id="188496" name="Text Box 80"/>
              <p:cNvSpPr txBox="1">
                <a:spLocks noChangeArrowheads="1"/>
              </p:cNvSpPr>
              <p:nvPr/>
            </p:nvSpPr>
            <p:spPr bwMode="auto">
              <a:xfrm>
                <a:off x="3888" y="1824"/>
                <a:ext cx="14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1800"/>
                  <a:t>e</a:t>
                </a:r>
              </a:p>
            </p:txBody>
          </p:sp>
        </p:grpSp>
      </p:grpSp>
      <p:grpSp>
        <p:nvGrpSpPr>
          <p:cNvPr id="24595" name="Group 89"/>
          <p:cNvGrpSpPr>
            <a:grpSpLocks/>
          </p:cNvGrpSpPr>
          <p:nvPr/>
        </p:nvGrpSpPr>
        <p:grpSpPr bwMode="auto">
          <a:xfrm>
            <a:off x="609600" y="2171700"/>
            <a:ext cx="4394200" cy="3924300"/>
            <a:chOff x="672" y="1368"/>
            <a:chExt cx="2768" cy="2472"/>
          </a:xfrm>
        </p:grpSpPr>
        <p:pic>
          <p:nvPicPr>
            <p:cNvPr id="24629" name="Picture 82" descr="photons_20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1368"/>
              <a:ext cx="2768" cy="2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4630" name="Group 83"/>
            <p:cNvGrpSpPr>
              <a:grpSpLocks/>
            </p:cNvGrpSpPr>
            <p:nvPr/>
          </p:nvGrpSpPr>
          <p:grpSpPr bwMode="auto">
            <a:xfrm>
              <a:off x="1598" y="1879"/>
              <a:ext cx="254" cy="423"/>
              <a:chOff x="3778" y="1632"/>
              <a:chExt cx="254" cy="423"/>
            </a:xfrm>
          </p:grpSpPr>
          <p:sp>
            <p:nvSpPr>
              <p:cNvPr id="188500" name="Text Box 84"/>
              <p:cNvSpPr txBox="1">
                <a:spLocks noChangeArrowheads="1"/>
              </p:cNvSpPr>
              <p:nvPr/>
            </p:nvSpPr>
            <p:spPr bwMode="auto">
              <a:xfrm>
                <a:off x="3778" y="1632"/>
                <a:ext cx="14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1800"/>
                  <a:t>h</a:t>
                </a:r>
              </a:p>
            </p:txBody>
          </p:sp>
          <p:sp>
            <p:nvSpPr>
              <p:cNvPr id="188501" name="Text Box 85"/>
              <p:cNvSpPr txBox="1">
                <a:spLocks noChangeArrowheads="1"/>
              </p:cNvSpPr>
              <p:nvPr/>
            </p:nvSpPr>
            <p:spPr bwMode="auto">
              <a:xfrm>
                <a:off x="3888" y="1824"/>
                <a:ext cx="14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1800"/>
                  <a:t>e</a:t>
                </a:r>
              </a:p>
            </p:txBody>
          </p:sp>
        </p:grpSp>
        <p:grpSp>
          <p:nvGrpSpPr>
            <p:cNvPr id="24631" name="Group 86"/>
            <p:cNvGrpSpPr>
              <a:grpSpLocks/>
            </p:cNvGrpSpPr>
            <p:nvPr/>
          </p:nvGrpSpPr>
          <p:grpSpPr bwMode="auto">
            <a:xfrm>
              <a:off x="2249" y="1412"/>
              <a:ext cx="254" cy="423"/>
              <a:chOff x="3778" y="1632"/>
              <a:chExt cx="254" cy="423"/>
            </a:xfrm>
          </p:grpSpPr>
          <p:sp>
            <p:nvSpPr>
              <p:cNvPr id="188503" name="Text Box 87"/>
              <p:cNvSpPr txBox="1">
                <a:spLocks noChangeArrowheads="1"/>
              </p:cNvSpPr>
              <p:nvPr/>
            </p:nvSpPr>
            <p:spPr bwMode="auto">
              <a:xfrm>
                <a:off x="3778" y="1632"/>
                <a:ext cx="14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1800"/>
                  <a:t>h</a:t>
                </a:r>
              </a:p>
            </p:txBody>
          </p:sp>
          <p:sp>
            <p:nvSpPr>
              <p:cNvPr id="188504" name="Text Box 88"/>
              <p:cNvSpPr txBox="1">
                <a:spLocks noChangeArrowheads="1"/>
              </p:cNvSpPr>
              <p:nvPr/>
            </p:nvSpPr>
            <p:spPr bwMode="auto">
              <a:xfrm>
                <a:off x="3888" y="1824"/>
                <a:ext cx="14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1800"/>
                  <a:t>e</a:t>
                </a:r>
              </a:p>
            </p:txBody>
          </p:sp>
        </p:grpSp>
      </p:grpSp>
      <p:grpSp>
        <p:nvGrpSpPr>
          <p:cNvPr id="24596" name="Group 97"/>
          <p:cNvGrpSpPr>
            <a:grpSpLocks/>
          </p:cNvGrpSpPr>
          <p:nvPr/>
        </p:nvGrpSpPr>
        <p:grpSpPr bwMode="auto">
          <a:xfrm>
            <a:off x="609600" y="2171700"/>
            <a:ext cx="4394200" cy="3924300"/>
            <a:chOff x="528" y="2448"/>
            <a:chExt cx="2768" cy="2472"/>
          </a:xfrm>
        </p:grpSpPr>
        <p:pic>
          <p:nvPicPr>
            <p:cNvPr id="24622" name="Picture 96" descr="photons_21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2448"/>
              <a:ext cx="2768" cy="2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4623" name="Group 93"/>
            <p:cNvGrpSpPr>
              <a:grpSpLocks/>
            </p:cNvGrpSpPr>
            <p:nvPr/>
          </p:nvGrpSpPr>
          <p:grpSpPr bwMode="auto">
            <a:xfrm>
              <a:off x="1344" y="2964"/>
              <a:ext cx="254" cy="423"/>
              <a:chOff x="3778" y="1632"/>
              <a:chExt cx="254" cy="423"/>
            </a:xfrm>
          </p:grpSpPr>
          <p:sp>
            <p:nvSpPr>
              <p:cNvPr id="188510" name="Text Box 94"/>
              <p:cNvSpPr txBox="1">
                <a:spLocks noChangeArrowheads="1"/>
              </p:cNvSpPr>
              <p:nvPr/>
            </p:nvSpPr>
            <p:spPr bwMode="auto">
              <a:xfrm>
                <a:off x="3778" y="1632"/>
                <a:ext cx="14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1800"/>
                  <a:t>h</a:t>
                </a:r>
              </a:p>
            </p:txBody>
          </p:sp>
          <p:sp>
            <p:nvSpPr>
              <p:cNvPr id="188511" name="Text Box 95"/>
              <p:cNvSpPr txBox="1">
                <a:spLocks noChangeArrowheads="1"/>
              </p:cNvSpPr>
              <p:nvPr/>
            </p:nvSpPr>
            <p:spPr bwMode="auto">
              <a:xfrm>
                <a:off x="3888" y="1824"/>
                <a:ext cx="14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1800"/>
                  <a:t>e</a:t>
                </a:r>
              </a:p>
            </p:txBody>
          </p:sp>
        </p:grpSp>
        <p:grpSp>
          <p:nvGrpSpPr>
            <p:cNvPr id="24624" name="Group 90"/>
            <p:cNvGrpSpPr>
              <a:grpSpLocks/>
            </p:cNvGrpSpPr>
            <p:nvPr/>
          </p:nvGrpSpPr>
          <p:grpSpPr bwMode="auto">
            <a:xfrm>
              <a:off x="1885" y="2496"/>
              <a:ext cx="254" cy="423"/>
              <a:chOff x="3778" y="1632"/>
              <a:chExt cx="254" cy="423"/>
            </a:xfrm>
          </p:grpSpPr>
          <p:sp>
            <p:nvSpPr>
              <p:cNvPr id="188507" name="Text Box 91"/>
              <p:cNvSpPr txBox="1">
                <a:spLocks noChangeArrowheads="1"/>
              </p:cNvSpPr>
              <p:nvPr/>
            </p:nvSpPr>
            <p:spPr bwMode="auto">
              <a:xfrm>
                <a:off x="3778" y="1632"/>
                <a:ext cx="14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1800"/>
                  <a:t>h</a:t>
                </a:r>
              </a:p>
            </p:txBody>
          </p:sp>
          <p:sp>
            <p:nvSpPr>
              <p:cNvPr id="188508" name="Text Box 92"/>
              <p:cNvSpPr txBox="1">
                <a:spLocks noChangeArrowheads="1"/>
              </p:cNvSpPr>
              <p:nvPr/>
            </p:nvSpPr>
            <p:spPr bwMode="auto">
              <a:xfrm>
                <a:off x="3888" y="1824"/>
                <a:ext cx="14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1800"/>
                  <a:t>e</a:t>
                </a:r>
              </a:p>
            </p:txBody>
          </p:sp>
        </p:grpSp>
      </p:grpSp>
      <p:grpSp>
        <p:nvGrpSpPr>
          <p:cNvPr id="24597" name="Group 108"/>
          <p:cNvGrpSpPr>
            <a:grpSpLocks/>
          </p:cNvGrpSpPr>
          <p:nvPr/>
        </p:nvGrpSpPr>
        <p:grpSpPr bwMode="auto">
          <a:xfrm>
            <a:off x="609600" y="2171700"/>
            <a:ext cx="4394200" cy="3924300"/>
            <a:chOff x="768" y="1368"/>
            <a:chExt cx="2768" cy="2472"/>
          </a:xfrm>
        </p:grpSpPr>
        <p:pic>
          <p:nvPicPr>
            <p:cNvPr id="24612" name="Picture 98" descr="photons_22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" y="1368"/>
              <a:ext cx="2768" cy="2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4613" name="Group 99"/>
            <p:cNvGrpSpPr>
              <a:grpSpLocks/>
            </p:cNvGrpSpPr>
            <p:nvPr/>
          </p:nvGrpSpPr>
          <p:grpSpPr bwMode="auto">
            <a:xfrm>
              <a:off x="2016" y="1406"/>
              <a:ext cx="254" cy="423"/>
              <a:chOff x="3778" y="1632"/>
              <a:chExt cx="254" cy="423"/>
            </a:xfrm>
          </p:grpSpPr>
          <p:sp>
            <p:nvSpPr>
              <p:cNvPr id="188516" name="Text Box 100"/>
              <p:cNvSpPr txBox="1">
                <a:spLocks noChangeArrowheads="1"/>
              </p:cNvSpPr>
              <p:nvPr/>
            </p:nvSpPr>
            <p:spPr bwMode="auto">
              <a:xfrm>
                <a:off x="3778" y="1632"/>
                <a:ext cx="14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1800"/>
                  <a:t>h</a:t>
                </a:r>
              </a:p>
            </p:txBody>
          </p:sp>
          <p:sp>
            <p:nvSpPr>
              <p:cNvPr id="188517" name="Text Box 101"/>
              <p:cNvSpPr txBox="1">
                <a:spLocks noChangeArrowheads="1"/>
              </p:cNvSpPr>
              <p:nvPr/>
            </p:nvSpPr>
            <p:spPr bwMode="auto">
              <a:xfrm>
                <a:off x="3888" y="1824"/>
                <a:ext cx="14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1800"/>
                  <a:t>e</a:t>
                </a:r>
              </a:p>
            </p:txBody>
          </p:sp>
        </p:grpSp>
        <p:grpSp>
          <p:nvGrpSpPr>
            <p:cNvPr id="24614" name="Group 102"/>
            <p:cNvGrpSpPr>
              <a:grpSpLocks/>
            </p:cNvGrpSpPr>
            <p:nvPr/>
          </p:nvGrpSpPr>
          <p:grpSpPr bwMode="auto">
            <a:xfrm>
              <a:off x="1584" y="1785"/>
              <a:ext cx="254" cy="423"/>
              <a:chOff x="3778" y="1632"/>
              <a:chExt cx="254" cy="423"/>
            </a:xfrm>
          </p:grpSpPr>
          <p:sp>
            <p:nvSpPr>
              <p:cNvPr id="188519" name="Text Box 103"/>
              <p:cNvSpPr txBox="1">
                <a:spLocks noChangeArrowheads="1"/>
              </p:cNvSpPr>
              <p:nvPr/>
            </p:nvSpPr>
            <p:spPr bwMode="auto">
              <a:xfrm>
                <a:off x="3778" y="1632"/>
                <a:ext cx="14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1800"/>
                  <a:t>h</a:t>
                </a:r>
              </a:p>
            </p:txBody>
          </p:sp>
          <p:sp>
            <p:nvSpPr>
              <p:cNvPr id="188520" name="Text Box 104"/>
              <p:cNvSpPr txBox="1">
                <a:spLocks noChangeArrowheads="1"/>
              </p:cNvSpPr>
              <p:nvPr/>
            </p:nvSpPr>
            <p:spPr bwMode="auto">
              <a:xfrm>
                <a:off x="3888" y="1824"/>
                <a:ext cx="14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1800"/>
                  <a:t>e</a:t>
                </a:r>
              </a:p>
            </p:txBody>
          </p:sp>
        </p:grpSp>
        <p:grpSp>
          <p:nvGrpSpPr>
            <p:cNvPr id="24615" name="Group 105"/>
            <p:cNvGrpSpPr>
              <a:grpSpLocks/>
            </p:cNvGrpSpPr>
            <p:nvPr/>
          </p:nvGrpSpPr>
          <p:grpSpPr bwMode="auto">
            <a:xfrm>
              <a:off x="2448" y="1401"/>
              <a:ext cx="254" cy="423"/>
              <a:chOff x="3778" y="1632"/>
              <a:chExt cx="254" cy="423"/>
            </a:xfrm>
          </p:grpSpPr>
          <p:sp>
            <p:nvSpPr>
              <p:cNvPr id="188522" name="Text Box 106"/>
              <p:cNvSpPr txBox="1">
                <a:spLocks noChangeArrowheads="1"/>
              </p:cNvSpPr>
              <p:nvPr/>
            </p:nvSpPr>
            <p:spPr bwMode="auto">
              <a:xfrm>
                <a:off x="3778" y="1632"/>
                <a:ext cx="14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1800"/>
                  <a:t>h</a:t>
                </a:r>
              </a:p>
            </p:txBody>
          </p:sp>
          <p:sp>
            <p:nvSpPr>
              <p:cNvPr id="188523" name="Text Box 107"/>
              <p:cNvSpPr txBox="1">
                <a:spLocks noChangeArrowheads="1"/>
              </p:cNvSpPr>
              <p:nvPr/>
            </p:nvSpPr>
            <p:spPr bwMode="auto">
              <a:xfrm>
                <a:off x="3888" y="1824"/>
                <a:ext cx="14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1800"/>
                  <a:t>e</a:t>
                </a:r>
              </a:p>
            </p:txBody>
          </p:sp>
        </p:grpSp>
      </p:grpSp>
      <p:grpSp>
        <p:nvGrpSpPr>
          <p:cNvPr id="24598" name="Group 122"/>
          <p:cNvGrpSpPr>
            <a:grpSpLocks/>
          </p:cNvGrpSpPr>
          <p:nvPr/>
        </p:nvGrpSpPr>
        <p:grpSpPr bwMode="auto">
          <a:xfrm>
            <a:off x="609600" y="2171700"/>
            <a:ext cx="4394200" cy="3924300"/>
            <a:chOff x="624" y="1368"/>
            <a:chExt cx="2768" cy="2472"/>
          </a:xfrm>
        </p:grpSpPr>
        <p:pic>
          <p:nvPicPr>
            <p:cNvPr id="24609" name="Picture 109" descr="photons_23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1368"/>
              <a:ext cx="2768" cy="2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8536" name="Text Box 120"/>
            <p:cNvSpPr txBox="1">
              <a:spLocks noChangeArrowheads="1"/>
            </p:cNvSpPr>
            <p:nvPr/>
          </p:nvSpPr>
          <p:spPr bwMode="auto">
            <a:xfrm>
              <a:off x="1653" y="1785"/>
              <a:ext cx="14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800"/>
                <a:t>h</a:t>
              </a:r>
            </a:p>
          </p:txBody>
        </p:sp>
        <p:sp>
          <p:nvSpPr>
            <p:cNvPr id="188537" name="Text Box 121"/>
            <p:cNvSpPr txBox="1">
              <a:spLocks noChangeArrowheads="1"/>
            </p:cNvSpPr>
            <p:nvPr/>
          </p:nvSpPr>
          <p:spPr bwMode="auto">
            <a:xfrm>
              <a:off x="1756" y="1687"/>
              <a:ext cx="14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800"/>
                <a:t>e</a:t>
              </a:r>
            </a:p>
          </p:txBody>
        </p:sp>
      </p:grpSp>
      <p:pic>
        <p:nvPicPr>
          <p:cNvPr id="24599" name="Picture 123" descr="photons_24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171700"/>
            <a:ext cx="4394200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00" name="Picture 124" descr="photons_25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171700"/>
            <a:ext cx="4394200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01" name="Picture 125" descr="photons_26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133600"/>
            <a:ext cx="4394200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602" name="Group 128"/>
          <p:cNvGrpSpPr>
            <a:grpSpLocks/>
          </p:cNvGrpSpPr>
          <p:nvPr/>
        </p:nvGrpSpPr>
        <p:grpSpPr bwMode="auto">
          <a:xfrm>
            <a:off x="1066800" y="1981200"/>
            <a:ext cx="3384550" cy="881063"/>
            <a:chOff x="700" y="1248"/>
            <a:chExt cx="2132" cy="555"/>
          </a:xfrm>
        </p:grpSpPr>
        <p:sp>
          <p:nvSpPr>
            <p:cNvPr id="188457" name="Line 41"/>
            <p:cNvSpPr>
              <a:spLocks noChangeShapeType="1"/>
            </p:cNvSpPr>
            <p:nvPr/>
          </p:nvSpPr>
          <p:spPr bwMode="auto">
            <a:xfrm flipV="1">
              <a:off x="1344" y="1248"/>
              <a:ext cx="0" cy="55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8458" name="Line 42"/>
            <p:cNvSpPr>
              <a:spLocks noChangeShapeType="1"/>
            </p:cNvSpPr>
            <p:nvPr/>
          </p:nvSpPr>
          <p:spPr bwMode="auto">
            <a:xfrm flipV="1">
              <a:off x="1872" y="1248"/>
              <a:ext cx="0" cy="38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8459" name="Line 43"/>
            <p:cNvSpPr>
              <a:spLocks noChangeShapeType="1"/>
            </p:cNvSpPr>
            <p:nvPr/>
          </p:nvSpPr>
          <p:spPr bwMode="auto">
            <a:xfrm>
              <a:off x="1872" y="1296"/>
              <a:ext cx="960" cy="2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8543" name="Line 127"/>
            <p:cNvSpPr>
              <a:spLocks noChangeShapeType="1"/>
            </p:cNvSpPr>
            <p:nvPr/>
          </p:nvSpPr>
          <p:spPr bwMode="auto">
            <a:xfrm>
              <a:off x="700" y="1296"/>
              <a:ext cx="631" cy="1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88545" name="Line 129"/>
          <p:cNvSpPr>
            <a:spLocks noChangeShapeType="1"/>
          </p:cNvSpPr>
          <p:nvPr/>
        </p:nvSpPr>
        <p:spPr bwMode="auto">
          <a:xfrm>
            <a:off x="5083175" y="4572000"/>
            <a:ext cx="0" cy="13716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8546" name="Text Box 130"/>
          <p:cNvSpPr txBox="1">
            <a:spLocks noChangeArrowheads="1"/>
          </p:cNvSpPr>
          <p:nvPr/>
        </p:nvSpPr>
        <p:spPr bwMode="auto">
          <a:xfrm>
            <a:off x="4114800" y="4953000"/>
            <a:ext cx="990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>
                <a:solidFill>
                  <a:srgbClr val="0000FF"/>
                </a:solidFill>
              </a:rPr>
              <a:t>Signal</a:t>
            </a:r>
          </a:p>
        </p:txBody>
      </p:sp>
    </p:spTree>
    <p:extLst>
      <p:ext uri="{BB962C8B-B14F-4D97-AF65-F5344CB8AC3E}">
        <p14:creationId xmlns:p14="http://schemas.microsoft.com/office/powerpoint/2010/main" val="4230541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1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1220788" y="3971925"/>
            <a:ext cx="6635750" cy="598488"/>
          </a:xfrm>
          <a:prstGeom prst="rect">
            <a:avLst/>
          </a:prstGeom>
          <a:pattFill prst="lgConfetti">
            <a:fgClr>
              <a:srgbClr val="FFFF00"/>
            </a:fgClr>
            <a:bgClr>
              <a:srgbClr val="FFFFFF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914400" eaLnBrk="0" hangingPunct="0"/>
            <a:endParaRPr lang="en-US" sz="2400"/>
          </a:p>
        </p:txBody>
      </p:sp>
      <p:sp>
        <p:nvSpPr>
          <p:cNvPr id="23554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>
                <a:solidFill>
                  <a:schemeClr val="accent2"/>
                </a:solidFill>
              </a:rPr>
              <a:t>SPIE 7021-22, Marseille 2008-06-24</a:t>
            </a:r>
          </a:p>
        </p:txBody>
      </p:sp>
      <p:sp>
        <p:nvSpPr>
          <p:cNvPr id="23555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chemeClr val="accent2"/>
                </a:solidFill>
              </a:rPr>
              <a:t>Roger Smith et al., Caltech</a:t>
            </a:r>
          </a:p>
        </p:txBody>
      </p:sp>
      <p:sp>
        <p:nvSpPr>
          <p:cNvPr id="2355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solidFill>
                  <a:schemeClr val="accent2"/>
                </a:solidFill>
              </a:rPr>
              <a:t> </a:t>
            </a:r>
            <a:fld id="{CB723A45-3EE9-0D45-A4FC-5D733FC9B58A}" type="slidenum">
              <a:rPr lang="en-US" sz="1400">
                <a:solidFill>
                  <a:schemeClr val="accent2"/>
                </a:solidFill>
              </a:rPr>
              <a:pPr eaLnBrk="1" hangingPunct="1"/>
              <a:t>9</a:t>
            </a:fld>
            <a:endParaRPr lang="en-US" sz="1400">
              <a:solidFill>
                <a:schemeClr val="accent2"/>
              </a:solidFill>
            </a:endParaRPr>
          </a:p>
        </p:txBody>
      </p:sp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PN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junctions on common substrate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23558" name="Group 47"/>
          <p:cNvGrpSpPr>
            <a:grpSpLocks/>
          </p:cNvGrpSpPr>
          <p:nvPr/>
        </p:nvGrpSpPr>
        <p:grpSpPr bwMode="auto">
          <a:xfrm>
            <a:off x="1219200" y="1371600"/>
            <a:ext cx="7924800" cy="4876800"/>
            <a:chOff x="768" y="864"/>
            <a:chExt cx="4992" cy="3072"/>
          </a:xfrm>
        </p:grpSpPr>
        <p:sp>
          <p:nvSpPr>
            <p:cNvPr id="23565" name="Rectangle 27" descr="Small confetti"/>
            <p:cNvSpPr>
              <a:spLocks noChangeArrowheads="1"/>
            </p:cNvSpPr>
            <p:nvPr/>
          </p:nvSpPr>
          <p:spPr bwMode="auto">
            <a:xfrm>
              <a:off x="768" y="1200"/>
              <a:ext cx="4176" cy="864"/>
            </a:xfrm>
            <a:prstGeom prst="rect">
              <a:avLst/>
            </a:prstGeom>
            <a:pattFill prst="smConfetti">
              <a:fgClr>
                <a:srgbClr val="969696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6" name="Rectangle 4"/>
            <p:cNvSpPr>
              <a:spLocks noChangeArrowheads="1"/>
            </p:cNvSpPr>
            <p:nvPr/>
          </p:nvSpPr>
          <p:spPr bwMode="auto">
            <a:xfrm>
              <a:off x="768" y="2064"/>
              <a:ext cx="4176" cy="432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3567" name="Group 9"/>
            <p:cNvGrpSpPr>
              <a:grpSpLocks/>
            </p:cNvGrpSpPr>
            <p:nvPr/>
          </p:nvGrpSpPr>
          <p:grpSpPr bwMode="auto">
            <a:xfrm>
              <a:off x="864" y="2160"/>
              <a:ext cx="1200" cy="720"/>
              <a:chOff x="864" y="2160"/>
              <a:chExt cx="1200" cy="720"/>
            </a:xfrm>
          </p:grpSpPr>
          <p:sp>
            <p:nvSpPr>
              <p:cNvPr id="23598" name="AutoShape 5"/>
              <p:cNvSpPr>
                <a:spLocks noChangeArrowheads="1"/>
              </p:cNvSpPr>
              <p:nvPr/>
            </p:nvSpPr>
            <p:spPr bwMode="auto">
              <a:xfrm flipV="1">
                <a:off x="864" y="2160"/>
                <a:ext cx="1200" cy="72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114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1392" y="10829"/>
                    </a:moveTo>
                    <a:cubicBezTo>
                      <a:pt x="11376" y="11145"/>
                      <a:pt x="11115" y="11392"/>
                      <a:pt x="10800" y="11392"/>
                    </a:cubicBezTo>
                    <a:cubicBezTo>
                      <a:pt x="10484" y="11392"/>
                      <a:pt x="10223" y="11145"/>
                      <a:pt x="10207" y="10829"/>
                    </a:cubicBezTo>
                    <a:lnTo>
                      <a:pt x="13" y="11345"/>
                    </a:lnTo>
                    <a:cubicBezTo>
                      <a:pt x="304" y="17090"/>
                      <a:pt x="5047" y="21599"/>
                      <a:pt x="10800" y="21599"/>
                    </a:cubicBezTo>
                    <a:cubicBezTo>
                      <a:pt x="16552" y="21599"/>
                      <a:pt x="21295" y="17090"/>
                      <a:pt x="21586" y="11345"/>
                    </a:cubicBezTo>
                    <a:lnTo>
                      <a:pt x="11392" y="10829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99" name="AutoShape 6"/>
              <p:cNvSpPr>
                <a:spLocks noChangeArrowheads="1"/>
              </p:cNvSpPr>
              <p:nvPr/>
            </p:nvSpPr>
            <p:spPr bwMode="auto">
              <a:xfrm flipV="1">
                <a:off x="1015" y="2284"/>
                <a:ext cx="891" cy="45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11373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1392" y="10829"/>
                    </a:moveTo>
                    <a:cubicBezTo>
                      <a:pt x="11376" y="11145"/>
                      <a:pt x="11115" y="11392"/>
                      <a:pt x="10800" y="11392"/>
                    </a:cubicBezTo>
                    <a:cubicBezTo>
                      <a:pt x="10484" y="11392"/>
                      <a:pt x="10223" y="11145"/>
                      <a:pt x="10207" y="10829"/>
                    </a:cubicBezTo>
                    <a:lnTo>
                      <a:pt x="13" y="11345"/>
                    </a:lnTo>
                    <a:cubicBezTo>
                      <a:pt x="304" y="17090"/>
                      <a:pt x="5047" y="21599"/>
                      <a:pt x="10800" y="21599"/>
                    </a:cubicBezTo>
                    <a:cubicBezTo>
                      <a:pt x="16552" y="21599"/>
                      <a:pt x="21295" y="17090"/>
                      <a:pt x="21586" y="11345"/>
                    </a:cubicBezTo>
                    <a:lnTo>
                      <a:pt x="11392" y="10829"/>
                    </a:lnTo>
                    <a:close/>
                  </a:path>
                </a:pathLst>
              </a:custGeom>
              <a:solidFill>
                <a:srgbClr val="FF99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00" name="AutoShape 7"/>
              <p:cNvSpPr>
                <a:spLocks noChangeArrowheads="1"/>
              </p:cNvSpPr>
              <p:nvPr/>
            </p:nvSpPr>
            <p:spPr bwMode="auto">
              <a:xfrm flipV="1">
                <a:off x="1145" y="2372"/>
                <a:ext cx="617" cy="28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114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1392" y="10829"/>
                    </a:moveTo>
                    <a:cubicBezTo>
                      <a:pt x="11376" y="11145"/>
                      <a:pt x="11115" y="11392"/>
                      <a:pt x="10800" y="11392"/>
                    </a:cubicBezTo>
                    <a:cubicBezTo>
                      <a:pt x="10484" y="11392"/>
                      <a:pt x="10223" y="11145"/>
                      <a:pt x="10207" y="10829"/>
                    </a:cubicBezTo>
                    <a:lnTo>
                      <a:pt x="13" y="11345"/>
                    </a:lnTo>
                    <a:cubicBezTo>
                      <a:pt x="304" y="17090"/>
                      <a:pt x="5047" y="21599"/>
                      <a:pt x="10800" y="21599"/>
                    </a:cubicBezTo>
                    <a:cubicBezTo>
                      <a:pt x="16552" y="21599"/>
                      <a:pt x="21295" y="17090"/>
                      <a:pt x="21586" y="11345"/>
                    </a:cubicBezTo>
                    <a:lnTo>
                      <a:pt x="11392" y="10829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01" name="Rectangle 8"/>
              <p:cNvSpPr>
                <a:spLocks noChangeArrowheads="1"/>
              </p:cNvSpPr>
              <p:nvPr/>
            </p:nvSpPr>
            <p:spPr bwMode="auto">
              <a:xfrm>
                <a:off x="1262" y="2502"/>
                <a:ext cx="384" cy="378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3568" name="Group 10"/>
            <p:cNvGrpSpPr>
              <a:grpSpLocks/>
            </p:cNvGrpSpPr>
            <p:nvPr/>
          </p:nvGrpSpPr>
          <p:grpSpPr bwMode="auto">
            <a:xfrm>
              <a:off x="2256" y="2160"/>
              <a:ext cx="1200" cy="720"/>
              <a:chOff x="864" y="2160"/>
              <a:chExt cx="1200" cy="720"/>
            </a:xfrm>
          </p:grpSpPr>
          <p:sp>
            <p:nvSpPr>
              <p:cNvPr id="23594" name="AutoShape 11"/>
              <p:cNvSpPr>
                <a:spLocks noChangeArrowheads="1"/>
              </p:cNvSpPr>
              <p:nvPr/>
            </p:nvSpPr>
            <p:spPr bwMode="auto">
              <a:xfrm flipV="1">
                <a:off x="864" y="2160"/>
                <a:ext cx="1200" cy="72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114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1392" y="10829"/>
                    </a:moveTo>
                    <a:cubicBezTo>
                      <a:pt x="11376" y="11145"/>
                      <a:pt x="11115" y="11392"/>
                      <a:pt x="10800" y="11392"/>
                    </a:cubicBezTo>
                    <a:cubicBezTo>
                      <a:pt x="10484" y="11392"/>
                      <a:pt x="10223" y="11145"/>
                      <a:pt x="10207" y="10829"/>
                    </a:cubicBezTo>
                    <a:lnTo>
                      <a:pt x="13" y="11345"/>
                    </a:lnTo>
                    <a:cubicBezTo>
                      <a:pt x="304" y="17090"/>
                      <a:pt x="5047" y="21599"/>
                      <a:pt x="10800" y="21599"/>
                    </a:cubicBezTo>
                    <a:cubicBezTo>
                      <a:pt x="16552" y="21599"/>
                      <a:pt x="21295" y="17090"/>
                      <a:pt x="21586" y="11345"/>
                    </a:cubicBezTo>
                    <a:lnTo>
                      <a:pt x="11392" y="10829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95" name="AutoShape 12"/>
              <p:cNvSpPr>
                <a:spLocks noChangeArrowheads="1"/>
              </p:cNvSpPr>
              <p:nvPr/>
            </p:nvSpPr>
            <p:spPr bwMode="auto">
              <a:xfrm flipV="1">
                <a:off x="1015" y="2284"/>
                <a:ext cx="891" cy="45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11373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1392" y="10829"/>
                    </a:moveTo>
                    <a:cubicBezTo>
                      <a:pt x="11376" y="11145"/>
                      <a:pt x="11115" y="11392"/>
                      <a:pt x="10800" y="11392"/>
                    </a:cubicBezTo>
                    <a:cubicBezTo>
                      <a:pt x="10484" y="11392"/>
                      <a:pt x="10223" y="11145"/>
                      <a:pt x="10207" y="10829"/>
                    </a:cubicBezTo>
                    <a:lnTo>
                      <a:pt x="13" y="11345"/>
                    </a:lnTo>
                    <a:cubicBezTo>
                      <a:pt x="304" y="17090"/>
                      <a:pt x="5047" y="21599"/>
                      <a:pt x="10800" y="21599"/>
                    </a:cubicBezTo>
                    <a:cubicBezTo>
                      <a:pt x="16552" y="21599"/>
                      <a:pt x="21295" y="17090"/>
                      <a:pt x="21586" y="11345"/>
                    </a:cubicBezTo>
                    <a:lnTo>
                      <a:pt x="11392" y="10829"/>
                    </a:lnTo>
                    <a:close/>
                  </a:path>
                </a:pathLst>
              </a:custGeom>
              <a:solidFill>
                <a:srgbClr val="FF99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96" name="AutoShape 13"/>
              <p:cNvSpPr>
                <a:spLocks noChangeArrowheads="1"/>
              </p:cNvSpPr>
              <p:nvPr/>
            </p:nvSpPr>
            <p:spPr bwMode="auto">
              <a:xfrm flipV="1">
                <a:off x="1145" y="2372"/>
                <a:ext cx="617" cy="28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114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1392" y="10829"/>
                    </a:moveTo>
                    <a:cubicBezTo>
                      <a:pt x="11376" y="11145"/>
                      <a:pt x="11115" y="11392"/>
                      <a:pt x="10800" y="11392"/>
                    </a:cubicBezTo>
                    <a:cubicBezTo>
                      <a:pt x="10484" y="11392"/>
                      <a:pt x="10223" y="11145"/>
                      <a:pt x="10207" y="10829"/>
                    </a:cubicBezTo>
                    <a:lnTo>
                      <a:pt x="13" y="11345"/>
                    </a:lnTo>
                    <a:cubicBezTo>
                      <a:pt x="304" y="17090"/>
                      <a:pt x="5047" y="21599"/>
                      <a:pt x="10800" y="21599"/>
                    </a:cubicBezTo>
                    <a:cubicBezTo>
                      <a:pt x="16552" y="21599"/>
                      <a:pt x="21295" y="17090"/>
                      <a:pt x="21586" y="11345"/>
                    </a:cubicBezTo>
                    <a:lnTo>
                      <a:pt x="11392" y="10829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97" name="Rectangle 14"/>
              <p:cNvSpPr>
                <a:spLocks noChangeArrowheads="1"/>
              </p:cNvSpPr>
              <p:nvPr/>
            </p:nvSpPr>
            <p:spPr bwMode="auto">
              <a:xfrm>
                <a:off x="1262" y="2496"/>
                <a:ext cx="384" cy="384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3569" name="Group 15"/>
            <p:cNvGrpSpPr>
              <a:grpSpLocks/>
            </p:cNvGrpSpPr>
            <p:nvPr/>
          </p:nvGrpSpPr>
          <p:grpSpPr bwMode="auto">
            <a:xfrm>
              <a:off x="3628" y="2160"/>
              <a:ext cx="1200" cy="720"/>
              <a:chOff x="864" y="2160"/>
              <a:chExt cx="1200" cy="720"/>
            </a:xfrm>
          </p:grpSpPr>
          <p:sp>
            <p:nvSpPr>
              <p:cNvPr id="23590" name="AutoShape 16"/>
              <p:cNvSpPr>
                <a:spLocks noChangeArrowheads="1"/>
              </p:cNvSpPr>
              <p:nvPr/>
            </p:nvSpPr>
            <p:spPr bwMode="auto">
              <a:xfrm flipV="1">
                <a:off x="864" y="2160"/>
                <a:ext cx="1200" cy="72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114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1392" y="10829"/>
                    </a:moveTo>
                    <a:cubicBezTo>
                      <a:pt x="11376" y="11145"/>
                      <a:pt x="11115" y="11392"/>
                      <a:pt x="10800" y="11392"/>
                    </a:cubicBezTo>
                    <a:cubicBezTo>
                      <a:pt x="10484" y="11392"/>
                      <a:pt x="10223" y="11145"/>
                      <a:pt x="10207" y="10829"/>
                    </a:cubicBezTo>
                    <a:lnTo>
                      <a:pt x="13" y="11345"/>
                    </a:lnTo>
                    <a:cubicBezTo>
                      <a:pt x="304" y="17090"/>
                      <a:pt x="5047" y="21599"/>
                      <a:pt x="10800" y="21599"/>
                    </a:cubicBezTo>
                    <a:cubicBezTo>
                      <a:pt x="16552" y="21599"/>
                      <a:pt x="21295" y="17090"/>
                      <a:pt x="21586" y="11345"/>
                    </a:cubicBezTo>
                    <a:lnTo>
                      <a:pt x="11392" y="10829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91" name="AutoShape 17"/>
              <p:cNvSpPr>
                <a:spLocks noChangeArrowheads="1"/>
              </p:cNvSpPr>
              <p:nvPr/>
            </p:nvSpPr>
            <p:spPr bwMode="auto">
              <a:xfrm flipV="1">
                <a:off x="1015" y="2284"/>
                <a:ext cx="891" cy="45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11373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1392" y="10829"/>
                    </a:moveTo>
                    <a:cubicBezTo>
                      <a:pt x="11376" y="11145"/>
                      <a:pt x="11115" y="11392"/>
                      <a:pt x="10800" y="11392"/>
                    </a:cubicBezTo>
                    <a:cubicBezTo>
                      <a:pt x="10484" y="11392"/>
                      <a:pt x="10223" y="11145"/>
                      <a:pt x="10207" y="10829"/>
                    </a:cubicBezTo>
                    <a:lnTo>
                      <a:pt x="13" y="11345"/>
                    </a:lnTo>
                    <a:cubicBezTo>
                      <a:pt x="304" y="17090"/>
                      <a:pt x="5047" y="21599"/>
                      <a:pt x="10800" y="21599"/>
                    </a:cubicBezTo>
                    <a:cubicBezTo>
                      <a:pt x="16552" y="21599"/>
                      <a:pt x="21295" y="17090"/>
                      <a:pt x="21586" y="11345"/>
                    </a:cubicBezTo>
                    <a:lnTo>
                      <a:pt x="11392" y="10829"/>
                    </a:lnTo>
                    <a:close/>
                  </a:path>
                </a:pathLst>
              </a:custGeom>
              <a:solidFill>
                <a:srgbClr val="FF99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92" name="AutoShape 18"/>
              <p:cNvSpPr>
                <a:spLocks noChangeArrowheads="1"/>
              </p:cNvSpPr>
              <p:nvPr/>
            </p:nvSpPr>
            <p:spPr bwMode="auto">
              <a:xfrm flipV="1">
                <a:off x="1145" y="2372"/>
                <a:ext cx="617" cy="28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114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1392" y="10829"/>
                    </a:moveTo>
                    <a:cubicBezTo>
                      <a:pt x="11376" y="11145"/>
                      <a:pt x="11115" y="11392"/>
                      <a:pt x="10800" y="11392"/>
                    </a:cubicBezTo>
                    <a:cubicBezTo>
                      <a:pt x="10484" y="11392"/>
                      <a:pt x="10223" y="11145"/>
                      <a:pt x="10207" y="10829"/>
                    </a:cubicBezTo>
                    <a:lnTo>
                      <a:pt x="13" y="11345"/>
                    </a:lnTo>
                    <a:cubicBezTo>
                      <a:pt x="304" y="17090"/>
                      <a:pt x="5047" y="21599"/>
                      <a:pt x="10800" y="21599"/>
                    </a:cubicBezTo>
                    <a:cubicBezTo>
                      <a:pt x="16552" y="21599"/>
                      <a:pt x="21295" y="17090"/>
                      <a:pt x="21586" y="11345"/>
                    </a:cubicBezTo>
                    <a:lnTo>
                      <a:pt x="11392" y="10829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93" name="Rectangle 19"/>
              <p:cNvSpPr>
                <a:spLocks noChangeArrowheads="1"/>
              </p:cNvSpPr>
              <p:nvPr/>
            </p:nvSpPr>
            <p:spPr bwMode="auto">
              <a:xfrm>
                <a:off x="1262" y="2496"/>
                <a:ext cx="384" cy="384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3570" name="Rectangle 20"/>
            <p:cNvSpPr>
              <a:spLocks noChangeArrowheads="1"/>
            </p:cNvSpPr>
            <p:nvPr/>
          </p:nvSpPr>
          <p:spPr bwMode="auto">
            <a:xfrm>
              <a:off x="768" y="2880"/>
              <a:ext cx="4176" cy="105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  <a:p>
              <a:pPr algn="ctr"/>
              <a:r>
                <a:rPr lang="en-US"/>
                <a:t>Silicon Multiplexor  ~ 600µm thick</a:t>
              </a:r>
            </a:p>
          </p:txBody>
        </p:sp>
        <p:sp>
          <p:nvSpPr>
            <p:cNvPr id="23571" name="Line 21"/>
            <p:cNvSpPr>
              <a:spLocks noChangeShapeType="1"/>
            </p:cNvSpPr>
            <p:nvPr/>
          </p:nvSpPr>
          <p:spPr bwMode="auto">
            <a:xfrm flipV="1">
              <a:off x="1056" y="1104"/>
              <a:ext cx="624" cy="100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2" name="Text Box 22"/>
            <p:cNvSpPr txBox="1">
              <a:spLocks noChangeArrowheads="1"/>
            </p:cNvSpPr>
            <p:nvPr/>
          </p:nvSpPr>
          <p:spPr bwMode="auto">
            <a:xfrm>
              <a:off x="1632" y="864"/>
              <a:ext cx="230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800"/>
                <a:t>Undepleted Dsub (N)</a:t>
              </a:r>
            </a:p>
          </p:txBody>
        </p:sp>
        <p:sp>
          <p:nvSpPr>
            <p:cNvPr id="23573" name="Text Box 23"/>
            <p:cNvSpPr txBox="1">
              <a:spLocks noChangeArrowheads="1"/>
            </p:cNvSpPr>
            <p:nvPr/>
          </p:nvSpPr>
          <p:spPr bwMode="auto">
            <a:xfrm>
              <a:off x="1824" y="1152"/>
              <a:ext cx="15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800"/>
                <a:t>Depleted N-type</a:t>
              </a:r>
            </a:p>
          </p:txBody>
        </p:sp>
        <p:sp>
          <p:nvSpPr>
            <p:cNvPr id="23574" name="Line 24"/>
            <p:cNvSpPr>
              <a:spLocks noChangeShapeType="1"/>
            </p:cNvSpPr>
            <p:nvPr/>
          </p:nvSpPr>
          <p:spPr bwMode="auto">
            <a:xfrm flipH="1">
              <a:off x="1392" y="1392"/>
              <a:ext cx="480" cy="81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5" name="Text Box 25"/>
            <p:cNvSpPr txBox="1">
              <a:spLocks noChangeArrowheads="1"/>
            </p:cNvSpPr>
            <p:nvPr/>
          </p:nvSpPr>
          <p:spPr bwMode="auto">
            <a:xfrm>
              <a:off x="1968" y="1440"/>
              <a:ext cx="15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800"/>
                <a:t>Depleted P-type</a:t>
              </a:r>
            </a:p>
          </p:txBody>
        </p:sp>
        <p:sp>
          <p:nvSpPr>
            <p:cNvPr id="23576" name="Line 26"/>
            <p:cNvSpPr>
              <a:spLocks noChangeShapeType="1"/>
            </p:cNvSpPr>
            <p:nvPr/>
          </p:nvSpPr>
          <p:spPr bwMode="auto">
            <a:xfrm flipH="1">
              <a:off x="1536" y="1632"/>
              <a:ext cx="432" cy="70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7" name="Text Box 28"/>
            <p:cNvSpPr txBox="1">
              <a:spLocks noChangeArrowheads="1"/>
            </p:cNvSpPr>
            <p:nvPr/>
          </p:nvSpPr>
          <p:spPr bwMode="auto">
            <a:xfrm>
              <a:off x="3685" y="1200"/>
              <a:ext cx="1196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n-US" sz="1600"/>
                <a:t>CdZnTe substrate is fully removed</a:t>
              </a:r>
            </a:p>
          </p:txBody>
        </p:sp>
        <p:sp>
          <p:nvSpPr>
            <p:cNvPr id="23578" name="Line 29"/>
            <p:cNvSpPr>
              <a:spLocks noChangeShapeType="1"/>
            </p:cNvSpPr>
            <p:nvPr/>
          </p:nvSpPr>
          <p:spPr bwMode="auto">
            <a:xfrm flipH="1">
              <a:off x="1632" y="1872"/>
              <a:ext cx="384" cy="56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9" name="Text Box 30"/>
            <p:cNvSpPr txBox="1">
              <a:spLocks noChangeArrowheads="1"/>
            </p:cNvSpPr>
            <p:nvPr/>
          </p:nvSpPr>
          <p:spPr bwMode="auto">
            <a:xfrm>
              <a:off x="2016" y="1728"/>
              <a:ext cx="230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800"/>
                <a:t>Undepleted implant (P)</a:t>
              </a:r>
            </a:p>
          </p:txBody>
        </p:sp>
        <p:sp>
          <p:nvSpPr>
            <p:cNvPr id="23580" name="Line 34"/>
            <p:cNvSpPr>
              <a:spLocks noChangeShapeType="1"/>
            </p:cNvSpPr>
            <p:nvPr/>
          </p:nvSpPr>
          <p:spPr bwMode="auto">
            <a:xfrm>
              <a:off x="4992" y="2064"/>
              <a:ext cx="6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81" name="Line 35"/>
            <p:cNvSpPr>
              <a:spLocks noChangeShapeType="1"/>
            </p:cNvSpPr>
            <p:nvPr/>
          </p:nvSpPr>
          <p:spPr bwMode="auto">
            <a:xfrm>
              <a:off x="4992" y="2496"/>
              <a:ext cx="6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82" name="Line 36"/>
            <p:cNvSpPr>
              <a:spLocks noChangeShapeType="1"/>
            </p:cNvSpPr>
            <p:nvPr/>
          </p:nvSpPr>
          <p:spPr bwMode="auto">
            <a:xfrm>
              <a:off x="5232" y="1824"/>
              <a:ext cx="0" cy="24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83" name="Line 37"/>
            <p:cNvSpPr>
              <a:spLocks noChangeShapeType="1"/>
            </p:cNvSpPr>
            <p:nvPr/>
          </p:nvSpPr>
          <p:spPr bwMode="auto">
            <a:xfrm flipV="1">
              <a:off x="5232" y="2496"/>
              <a:ext cx="0" cy="24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84" name="Text Box 38"/>
            <p:cNvSpPr txBox="1">
              <a:spLocks noChangeArrowheads="1"/>
            </p:cNvSpPr>
            <p:nvPr/>
          </p:nvSpPr>
          <p:spPr bwMode="auto">
            <a:xfrm>
              <a:off x="4929" y="2139"/>
              <a:ext cx="83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800"/>
                <a:t>HgCdTe</a:t>
              </a:r>
            </a:p>
          </p:txBody>
        </p:sp>
        <p:sp>
          <p:nvSpPr>
            <p:cNvPr id="23585" name="Line 39"/>
            <p:cNvSpPr>
              <a:spLocks noChangeShapeType="1"/>
            </p:cNvSpPr>
            <p:nvPr/>
          </p:nvSpPr>
          <p:spPr bwMode="auto">
            <a:xfrm>
              <a:off x="4224" y="2688"/>
              <a:ext cx="816" cy="38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86" name="Text Box 40"/>
            <p:cNvSpPr txBox="1">
              <a:spLocks noChangeArrowheads="1"/>
            </p:cNvSpPr>
            <p:nvPr/>
          </p:nvSpPr>
          <p:spPr bwMode="auto">
            <a:xfrm>
              <a:off x="4992" y="3024"/>
              <a:ext cx="768" cy="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800" dirty="0"/>
                <a:t>Indium bump bonds</a:t>
              </a:r>
            </a:p>
          </p:txBody>
        </p:sp>
        <p:sp>
          <p:nvSpPr>
            <p:cNvPr id="23587" name="Text Box 41"/>
            <p:cNvSpPr txBox="1">
              <a:spLocks noChangeArrowheads="1"/>
            </p:cNvSpPr>
            <p:nvPr/>
          </p:nvSpPr>
          <p:spPr bwMode="auto">
            <a:xfrm>
              <a:off x="4992" y="1584"/>
              <a:ext cx="62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800" dirty="0"/>
                <a:t>~3</a:t>
              </a:r>
              <a:r>
                <a:rPr lang="en-US" sz="1800" dirty="0">
                  <a:sym typeface="Symbol" charset="0"/>
                </a:rPr>
                <a:t></a:t>
              </a:r>
              <a:r>
                <a:rPr lang="en-US" sz="1800" dirty="0" smtClean="0">
                  <a:sym typeface="Symbol" charset="0"/>
                </a:rPr>
                <a:t>m ?</a:t>
              </a:r>
              <a:endParaRPr lang="en-US" sz="1800" dirty="0"/>
            </a:p>
          </p:txBody>
        </p:sp>
        <p:sp>
          <p:nvSpPr>
            <p:cNvPr id="23588" name="Line 42"/>
            <p:cNvSpPr>
              <a:spLocks noChangeShapeType="1"/>
            </p:cNvSpPr>
            <p:nvPr/>
          </p:nvSpPr>
          <p:spPr bwMode="auto">
            <a:xfrm>
              <a:off x="1440" y="3072"/>
              <a:ext cx="13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89" name="Text Box 43"/>
            <p:cNvSpPr txBox="1">
              <a:spLocks noChangeArrowheads="1"/>
            </p:cNvSpPr>
            <p:nvPr/>
          </p:nvSpPr>
          <p:spPr bwMode="auto">
            <a:xfrm>
              <a:off x="1824" y="2928"/>
              <a:ext cx="624" cy="288"/>
            </a:xfrm>
            <a:prstGeom prst="rect">
              <a:avLst/>
            </a:prstGeom>
            <a:solidFill>
              <a:srgbClr val="BBE0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800"/>
                <a:t>18</a:t>
              </a:r>
              <a:r>
                <a:rPr lang="en-US" sz="1800">
                  <a:sym typeface="Symbol" charset="0"/>
                </a:rPr>
                <a:t>m</a:t>
              </a:r>
            </a:p>
          </p:txBody>
        </p:sp>
      </p:grpSp>
      <p:sp>
        <p:nvSpPr>
          <p:cNvPr id="23559" name="Text Box 40"/>
          <p:cNvSpPr txBox="1">
            <a:spLocks noChangeArrowheads="1"/>
          </p:cNvSpPr>
          <p:nvPr/>
        </p:nvSpPr>
        <p:spPr bwMode="auto">
          <a:xfrm>
            <a:off x="0" y="3184525"/>
            <a:ext cx="12192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/>
              <a:t>Epoxy wicked into voids between bumps prior to substrate removal</a:t>
            </a:r>
          </a:p>
        </p:txBody>
      </p:sp>
      <p:cxnSp>
        <p:nvCxnSpPr>
          <p:cNvPr id="23560" name="Straight Connector 3"/>
          <p:cNvCxnSpPr>
            <a:cxnSpLocks noChangeShapeType="1"/>
          </p:cNvCxnSpPr>
          <p:nvPr/>
        </p:nvCxnSpPr>
        <p:spPr bwMode="auto">
          <a:xfrm>
            <a:off x="1020763" y="4221163"/>
            <a:ext cx="523875" cy="746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Rectangle 4"/>
          <p:cNvSpPr/>
          <p:nvPr/>
        </p:nvSpPr>
        <p:spPr bwMode="auto">
          <a:xfrm>
            <a:off x="1182688" y="6350000"/>
            <a:ext cx="6686550" cy="508000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defTabSz="914400" eaLnBrk="0" hangingPunct="0">
              <a:defRPr/>
            </a:pPr>
            <a:r>
              <a:rPr lang="en-US" sz="2400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Silicon Carbide or Molybdenum package</a:t>
            </a:r>
          </a:p>
        </p:txBody>
      </p:sp>
      <p:sp>
        <p:nvSpPr>
          <p:cNvPr id="23562" name="Rectangle 54"/>
          <p:cNvSpPr>
            <a:spLocks noChangeArrowheads="1"/>
          </p:cNvSpPr>
          <p:nvPr/>
        </p:nvSpPr>
        <p:spPr bwMode="auto">
          <a:xfrm>
            <a:off x="1223963" y="6213475"/>
            <a:ext cx="6635750" cy="125413"/>
          </a:xfrm>
          <a:prstGeom prst="rect">
            <a:avLst/>
          </a:prstGeom>
          <a:pattFill prst="lgConfetti">
            <a:fgClr>
              <a:srgbClr val="FF6600"/>
            </a:fgClr>
            <a:bgClr>
              <a:srgbClr val="FFFFFF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914400" eaLnBrk="0" hangingPunct="0"/>
            <a:endParaRPr lang="en-US" sz="2400"/>
          </a:p>
        </p:txBody>
      </p:sp>
      <p:sp>
        <p:nvSpPr>
          <p:cNvPr id="23563" name="Text Box 40"/>
          <p:cNvSpPr txBox="1">
            <a:spLocks noChangeArrowheads="1"/>
          </p:cNvSpPr>
          <p:nvPr/>
        </p:nvSpPr>
        <p:spPr bwMode="auto">
          <a:xfrm>
            <a:off x="0" y="6089650"/>
            <a:ext cx="1219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/>
              <a:t>Epoxy</a:t>
            </a:r>
          </a:p>
        </p:txBody>
      </p:sp>
      <p:cxnSp>
        <p:nvCxnSpPr>
          <p:cNvPr id="23564" name="Straight Connector 6"/>
          <p:cNvCxnSpPr>
            <a:cxnSpLocks noChangeShapeType="1"/>
          </p:cNvCxnSpPr>
          <p:nvPr/>
        </p:nvCxnSpPr>
        <p:spPr bwMode="auto">
          <a:xfrm flipV="1">
            <a:off x="822325" y="6262688"/>
            <a:ext cx="647700" cy="5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75979412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implicity">
  <a:themeElements>
    <a:clrScheme name="simplicity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implicity1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solidFill>
          <a:schemeClr val="accent1"/>
        </a:solidFill>
        <a:ln w="28575" cap="flat" cmpd="sng" algn="ctr">
          <a:solidFill>
            <a:srgbClr val="0000FF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simplicity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mplicity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mplicity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mplicity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mplicity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mplicity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plicity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plicity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plicity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plicity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plicity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plicity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simplicity.thmx</Template>
  <TotalTime>1083</TotalTime>
  <Words>2345</Words>
  <Application>Microsoft Macintosh PowerPoint</Application>
  <PresentationFormat>On-screen Show (4:3)</PresentationFormat>
  <Paragraphs>518</Paragraphs>
  <Slides>38</Slides>
  <Notes>13</Notes>
  <HiddenSlides>4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Links</vt:lpstr>
      </vt:variant>
      <vt:variant>
        <vt:i4>5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simplicity</vt:lpstr>
      <vt:lpstr>\\localhost\Users\rogersmith\Documents\Work\AY122\!OLE_LINK3</vt:lpstr>
      <vt:lpstr>\\localhost\Users\rogersmith\Documents\Work\AY122\!OLE_LINK4</vt:lpstr>
      <vt:lpstr>\\localhost\Users\rogersmith\Documents\Work\AY122\!OLE_LINK5</vt:lpstr>
      <vt:lpstr>\\localhost\Users\rogersmith\Documents\Work\AY122\!OLE_LINK6</vt:lpstr>
      <vt:lpstr>\\localhost\Users\rogersmith\Documents\Work\Conferences\2018 ISPA\!OLE_LINK1</vt:lpstr>
      <vt:lpstr>How well do we understand NIR detectors? (focus on hybrid HgCdTe)</vt:lpstr>
      <vt:lpstr>Photodiodes, with low bandgap</vt:lpstr>
      <vt:lpstr>Basic theory of PN junction</vt:lpstr>
      <vt:lpstr>Built in voltage</vt:lpstr>
      <vt:lpstr>Reverse bias</vt:lpstr>
      <vt:lpstr>Photon makes electron hole pair</vt:lpstr>
      <vt:lpstr>E field separates e-h  voltage drops</vt:lpstr>
      <vt:lpstr>Charge accumulates during exposure</vt:lpstr>
      <vt:lpstr>PN junctions on common substrate</vt:lpstr>
      <vt:lpstr>PN junctions on common substrate</vt:lpstr>
      <vt:lpstr>Inter-Pixel Capacitance</vt:lpstr>
      <vt:lpstr>IPC non-linearity</vt:lpstr>
      <vt:lpstr>IPC dependent on detector bias ??</vt:lpstr>
      <vt:lpstr>Pixel boundaries after reset</vt:lpstr>
      <vt:lpstr>Signal contrast moves boundary</vt:lpstr>
      <vt:lpstr>Image persistence</vt:lpstr>
      <vt:lpstr>Reset</vt:lpstr>
      <vt:lpstr>Charge release  Signal in later frames</vt:lpstr>
      <vt:lpstr>MBE HgCdTe Dark current</vt:lpstr>
      <vt:lpstr>Dark current floor</vt:lpstr>
      <vt:lpstr>Circuit for one pixel</vt:lpstr>
      <vt:lpstr>Addressing multiple pixels</vt:lpstr>
      <vt:lpstr>Pixel circuit</vt:lpstr>
      <vt:lpstr>Constant Cadence clocking</vt:lpstr>
      <vt:lpstr>Correlated Double Sampling</vt:lpstr>
      <vt:lpstr>Fowler sampling, … same dissipation</vt:lpstr>
      <vt:lpstr>  Sample Up The Ramp … same dissipation</vt:lpstr>
      <vt:lpstr>Pixel circuit</vt:lpstr>
      <vt:lpstr>Pixel circuit, showing caps</vt:lpstr>
      <vt:lpstr>Pixel circuit, showing caps</vt:lpstr>
      <vt:lpstr>Large contact Resistance</vt:lpstr>
      <vt:lpstr>Initial signal deficit</vt:lpstr>
      <vt:lpstr>Signal loss due to charge trapping</vt:lpstr>
      <vt:lpstr>Initial signal deficit (AKA burn in)</vt:lpstr>
      <vt:lpstr>Read noise</vt:lpstr>
      <vt:lpstr>Linearity </vt:lpstr>
      <vt:lpstr>Simple test</vt:lpstr>
      <vt:lpstr>To do list</vt:lpstr>
    </vt:vector>
  </TitlesOfParts>
  <Company>Caltech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well do we understand NIR detectors? (focus on hybrid HgCdTe)</dc:title>
  <dc:creator>Roger Smith</dc:creator>
  <cp:lastModifiedBy>Roger Smith</cp:lastModifiedBy>
  <cp:revision>59</cp:revision>
  <cp:lastPrinted>2018-12-03T05:04:58Z</cp:lastPrinted>
  <dcterms:created xsi:type="dcterms:W3CDTF">2018-12-01T15:57:36Z</dcterms:created>
  <dcterms:modified xsi:type="dcterms:W3CDTF">2018-12-03T05:06:43Z</dcterms:modified>
</cp:coreProperties>
</file>