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700" r:id="rId3"/>
    <p:sldId id="702" r:id="rId4"/>
    <p:sldId id="701" r:id="rId5"/>
    <p:sldId id="696" r:id="rId6"/>
    <p:sldId id="709" r:id="rId7"/>
    <p:sldId id="697" r:id="rId8"/>
    <p:sldId id="695" r:id="rId9"/>
    <p:sldId id="703" r:id="rId10"/>
    <p:sldId id="704" r:id="rId11"/>
    <p:sldId id="668" r:id="rId12"/>
    <p:sldId id="692" r:id="rId13"/>
    <p:sldId id="656" r:id="rId14"/>
    <p:sldId id="671" r:id="rId15"/>
    <p:sldId id="682" r:id="rId16"/>
    <p:sldId id="683" r:id="rId17"/>
    <p:sldId id="684" r:id="rId18"/>
    <p:sldId id="670" r:id="rId19"/>
    <p:sldId id="687" r:id="rId20"/>
    <p:sldId id="694" r:id="rId21"/>
    <p:sldId id="258" r:id="rId22"/>
    <p:sldId id="705" r:id="rId23"/>
    <p:sldId id="256" r:id="rId24"/>
    <p:sldId id="707" r:id="rId25"/>
    <p:sldId id="706" r:id="rId26"/>
    <p:sldId id="708" r:id="rId27"/>
    <p:sldId id="710" r:id="rId28"/>
    <p:sldId id="691" r:id="rId29"/>
    <p:sldId id="711" r:id="rId30"/>
    <p:sldId id="712" r:id="rId31"/>
    <p:sldId id="257" r:id="rId32"/>
    <p:sldId id="69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9" autoAdjust="0"/>
    <p:restoredTop sz="78434" autoAdjust="0"/>
  </p:normalViewPr>
  <p:slideViewPr>
    <p:cSldViewPr snapToGrid="0" snapToObjects="1">
      <p:cViewPr varScale="1">
        <p:scale>
          <a:sx n="93" d="100"/>
          <a:sy n="93" d="100"/>
        </p:scale>
        <p:origin x="60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80633-E742-3844-A77F-2F94607459E4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AD099-5402-3F48-B72D-9EF65AB4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51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6E7C2-7BF5-074D-99B0-7B39E60F384B}" type="datetimeFigureOut">
              <a:rPr lang="en-US" smtClean="0"/>
              <a:t>12/3/18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44EBC-5A7A-1048-BBC2-123E44B22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03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Spergel</a:t>
            </a:r>
            <a:r>
              <a:rPr lang="en-US" dirty="0"/>
              <a:t> et al, Science Definition Team Document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MCT detector, 302 Mega pixels, 0.,11 arcsec per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1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MCT detector, 302 Mega pixels, 0.,11 arcsec per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0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 field of view</a:t>
            </a:r>
          </a:p>
          <a:p>
            <a:r>
              <a:rPr lang="en-US" dirty="0"/>
              <a:t>62 detectors, CCDs, 520 Mega pixels, 0.236 arcsec/pixel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65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Observations of </a:t>
            </a:r>
            <a:r>
              <a:rPr lang="en-US" dirty="0" err="1"/>
              <a:t>Westerland</a:t>
            </a:r>
            <a:r>
              <a:rPr lang="en-US" dirty="0"/>
              <a:t> 1 taken in 3 visits followed by darks</a:t>
            </a:r>
          </a:p>
          <a:p>
            <a:endParaRPr lang="en-US" dirty="0"/>
          </a:p>
          <a:p>
            <a:r>
              <a:rPr lang="en-US" dirty="0"/>
              <a:t>1) We fit a power law to the persistence decay curve, using an upper limit of 250, 1000, 4000 second after the stimulus.</a:t>
            </a:r>
          </a:p>
          <a:p>
            <a:r>
              <a:rPr lang="en-US" dirty="0"/>
              <a:t>2) Each color in the plot indicate 3 visits with slightly different setups, the black indicates an average of all 3</a:t>
            </a:r>
          </a:p>
          <a:p>
            <a:r>
              <a:rPr lang="en-US" dirty="0"/>
              <a:t>3) Now, focusing on 1 visit (1 color) only,  we have 3 models: P_250, P_1000 and P_4000</a:t>
            </a:r>
          </a:p>
          <a:p>
            <a:r>
              <a:rPr lang="en-US" dirty="0"/>
              <a:t>4) I compute the value of each model at the end of its fit interval (i.e. P_250 at 250 seconds, P_1000 at 1000 seconds)</a:t>
            </a:r>
          </a:p>
          <a:p>
            <a:r>
              <a:rPr lang="en-US" dirty="0"/>
              <a:t>5) I divide the predictions of P_1000 and P_4000 by the predictions of P_250 at 1000 and 4000 seconds resp.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6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that P_1000/P_250 at 1000 seconds  and P_4000/P_250 at 4000 seconds are generally less than 1.</a:t>
            </a:r>
          </a:p>
          <a:p>
            <a:r>
              <a:rPr lang="en-US" dirty="0"/>
              <a:t>I.e., the models that have been fit over longer fit intervals predict less persistence at 1000 and 4000 seconds resp., </a:t>
            </a:r>
            <a:r>
              <a:rPr lang="en-US" dirty="0" err="1"/>
              <a:t>w.r.t</a:t>
            </a:r>
            <a:r>
              <a:rPr lang="en-US" dirty="0"/>
              <a:t> to what P_250 predicts.</a:t>
            </a:r>
          </a:p>
          <a:p>
            <a:r>
              <a:rPr lang="en-US" dirty="0"/>
              <a:t>Translated: if you fit persistence up to 250 seconds only, you’d expect persistence to decay slower that if you do a global fit</a:t>
            </a:r>
          </a:p>
          <a:p>
            <a:r>
              <a:rPr lang="en-US" dirty="0"/>
              <a:t>up to 1000 or 4000 seconds.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3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44EBC-5A7A-1048-BBC2-123E44B226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3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9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2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96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7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2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22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March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4600" y="29028"/>
            <a:ext cx="2133600" cy="365125"/>
          </a:xfrm>
          <a:prstGeom prst="rect">
            <a:avLst/>
          </a:prstGeom>
        </p:spPr>
        <p:txBody>
          <a:bodyPr/>
          <a:lstStyle/>
          <a:p>
            <a:fld id="{F7147BEC-79C6-6F49-83FD-C3CFC087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5649" y="335203"/>
            <a:ext cx="531819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626754"/>
            <a:ext cx="9144000" cy="23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6" name="Picture 5" descr="icon_wfirst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47" y="-51512"/>
            <a:ext cx="2359207" cy="1179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/>
          <a:srcRect l="4456" r="-4456"/>
          <a:stretch/>
        </p:blipFill>
        <p:spPr>
          <a:xfrm>
            <a:off x="0" y="56019"/>
            <a:ext cx="2095500" cy="11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0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79C4-E3E6-6846-8B0C-83B73FE625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WFIRST Calibration &amp; Some Lessons Learned from WFC3/IR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79934E-81B6-AC42-8681-8B40D72645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Susana Deustua</a:t>
            </a:r>
          </a:p>
          <a:p>
            <a:r>
              <a:rPr lang="en-US" dirty="0"/>
              <a:t>STSCI</a:t>
            </a:r>
          </a:p>
          <a:p>
            <a:r>
              <a:rPr lang="en-US" dirty="0"/>
              <a:t>ISPA 2018</a:t>
            </a:r>
          </a:p>
        </p:txBody>
      </p:sp>
    </p:spTree>
    <p:extLst>
      <p:ext uri="{BB962C8B-B14F-4D97-AF65-F5344CB8AC3E}">
        <p14:creationId xmlns:p14="http://schemas.microsoft.com/office/powerpoint/2010/main" val="289284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277A-7A0C-0249-A5C6-1E77038C5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23360-38A2-D74D-9769-287BC28484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9"/>
          <a:stretch/>
        </p:blipFill>
        <p:spPr>
          <a:xfrm rot="5400000">
            <a:off x="1398905" y="-1398905"/>
            <a:ext cx="6365633" cy="91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Some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82354" cy="458958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The main science mission of WFIRST requires an unprecedented level of data quality – and thus calibration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SN Survey requires very accurate cross-wavelength photometry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Weak Lensing Survey requires extreme knowledge of the PSF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</a:t>
            </a:r>
            <a:r>
              <a:rPr lang="en-US" sz="1800" dirty="0" err="1"/>
              <a:t>Microlensing</a:t>
            </a:r>
            <a:r>
              <a:rPr lang="en-US" sz="1800" dirty="0"/>
              <a:t> Survey requires exquisite photometric and </a:t>
            </a:r>
            <a:r>
              <a:rPr lang="en-US" sz="1800" dirty="0" err="1"/>
              <a:t>astrometric</a:t>
            </a:r>
            <a:r>
              <a:rPr lang="en-US" sz="1800" dirty="0"/>
              <a:t> stability for point sources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BAO Survey requires 0.1% redshift accuracy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Several surveys and sample GO science require uniformity across the field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Some of the required calibration accuracies exceed substantially what is currently achieved for HST and JWST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Need to meet those accuracies with a combination of methods: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Ground testing of components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Careful modeling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External data (e.g., Gaia </a:t>
            </a:r>
            <a:r>
              <a:rPr lang="en-US" sz="1800" dirty="0" err="1"/>
              <a:t>astrometric</a:t>
            </a:r>
            <a:r>
              <a:rPr lang="en-US" sz="1800" dirty="0"/>
              <a:t> catalog, standard stars)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On-board calibration sources and mechanisms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Science data obtained for Surveys and GO Programs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Dedicated calibration observations</a:t>
            </a:r>
          </a:p>
        </p:txBody>
      </p:sp>
    </p:spTree>
    <p:extLst>
      <p:ext uri="{BB962C8B-B14F-4D97-AF65-F5344CB8AC3E}">
        <p14:creationId xmlns:p14="http://schemas.microsoft.com/office/powerpoint/2010/main" val="139968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Grism Calibration: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651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Wavelength accuracy: better than 0.1%</a:t>
            </a:r>
          </a:p>
          <a:p>
            <a:pPr lvl="1"/>
            <a:r>
              <a:rPr lang="en-US" dirty="0"/>
              <a:t>Based on BAO requirements</a:t>
            </a:r>
          </a:p>
          <a:p>
            <a:pPr lvl="1"/>
            <a:r>
              <a:rPr lang="en-US" dirty="0"/>
              <a:t>May be as stringent as 0.01%, depending on redshift error budget (see SRD)</a:t>
            </a:r>
          </a:p>
          <a:p>
            <a:pPr lvl="1"/>
            <a:r>
              <a:rPr lang="en-US" dirty="0"/>
              <a:t>Includes both zero point calibration and wavelength solution</a:t>
            </a:r>
          </a:p>
          <a:p>
            <a:r>
              <a:rPr lang="en-US" dirty="0"/>
              <a:t>Wavelength zero point vs. source location</a:t>
            </a:r>
          </a:p>
          <a:p>
            <a:pPr lvl="1"/>
            <a:r>
              <a:rPr lang="en-US" dirty="0"/>
              <a:t>Will likely need external observations</a:t>
            </a:r>
          </a:p>
          <a:p>
            <a:pPr lvl="2"/>
            <a:r>
              <a:rPr lang="en-US" dirty="0"/>
              <a:t>With HST, need a few points per square </a:t>
            </a:r>
            <a:r>
              <a:rPr lang="en-US" dirty="0" err="1"/>
              <a:t>arcmin</a:t>
            </a:r>
            <a:r>
              <a:rPr lang="en-US" dirty="0"/>
              <a:t> to achieve sufficient density</a:t>
            </a:r>
          </a:p>
          <a:p>
            <a:pPr lvl="1"/>
            <a:r>
              <a:rPr lang="en-US" dirty="0"/>
              <a:t>Can be achieved with clusters of red stars (current </a:t>
            </a:r>
            <a:r>
              <a:rPr lang="en-US" dirty="0" err="1"/>
              <a:t>grism</a:t>
            </a:r>
            <a:r>
              <a:rPr lang="en-US" dirty="0"/>
              <a:t> resolution sufficient to resolve features)</a:t>
            </a:r>
          </a:p>
          <a:p>
            <a:pPr lvl="2"/>
            <a:r>
              <a:rPr lang="en-US" dirty="0"/>
              <a:t>Details to be investigated</a:t>
            </a:r>
          </a:p>
          <a:p>
            <a:r>
              <a:rPr lang="en-US" dirty="0"/>
              <a:t>Wavelength solution: </a:t>
            </a:r>
          </a:p>
          <a:p>
            <a:pPr lvl="1"/>
            <a:r>
              <a:rPr lang="en-US" dirty="0"/>
              <a:t>Input from instrument model or on-board source</a:t>
            </a:r>
          </a:p>
          <a:p>
            <a:pPr lvl="1"/>
            <a:r>
              <a:rPr lang="en-US" dirty="0"/>
              <a:t>Will need on-orbit validation using line-rich objects</a:t>
            </a:r>
          </a:p>
          <a:p>
            <a:pPr lvl="1"/>
            <a:r>
              <a:rPr lang="en-US" dirty="0"/>
              <a:t>Probably needed at lower density than zero point</a:t>
            </a:r>
          </a:p>
          <a:p>
            <a:r>
              <a:rPr lang="en-US" dirty="0"/>
              <a:t>Spectrophotometric calibration: ~ 1%</a:t>
            </a:r>
          </a:p>
          <a:p>
            <a:pPr lvl="1"/>
            <a:r>
              <a:rPr lang="en-US" dirty="0"/>
              <a:t>Same flux standards used for standard imaging</a:t>
            </a:r>
          </a:p>
          <a:p>
            <a:pPr lvl="1"/>
            <a:r>
              <a:rPr lang="en-US" dirty="0"/>
              <a:t>Probably needed at lower density than wavelength calibration</a:t>
            </a:r>
          </a:p>
          <a:p>
            <a:r>
              <a:rPr lang="en-US" dirty="0"/>
              <a:t>Other calibrations shared with standard imaging</a:t>
            </a:r>
          </a:p>
        </p:txBody>
      </p:sp>
    </p:spTree>
    <p:extLst>
      <p:ext uri="{BB962C8B-B14F-4D97-AF65-F5344CB8AC3E}">
        <p14:creationId xmlns:p14="http://schemas.microsoft.com/office/powerpoint/2010/main" val="41220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0475" y="1361635"/>
            <a:ext cx="8831178" cy="52156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0000"/>
                </a:solidFill>
              </a:rPr>
              <a:t>Dark Energy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Parameters:  Constant?  Time variation? 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Supernova Cosmology-&gt; standard candles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Measuring the distance to and redshift of the SNe provides a means of measuring the evolution of dark energy over time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Gravitational Weak Lensing of Galaxies -&gt; mass 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Measures distortion of galaxies to determine the three-dimensional mass distribution in the Universe. 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Cross checks  evolution of dark energy over time and growth of large structure of the universe.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Baryon Acoustic Oscillations-&gt; standard ruler</a:t>
            </a:r>
          </a:p>
          <a:p>
            <a:pPr lvl="2">
              <a:spcBef>
                <a:spcPts val="0"/>
              </a:spcBef>
            </a:pPr>
            <a:r>
              <a:rPr lang="en-US" sz="2000" dirty="0"/>
              <a:t>measure the growth of large structure of the universe, testing theory of Einstein's General Relativity.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0000"/>
                </a:solidFill>
              </a:rPr>
              <a:t>Microlensing survey for exoplanets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And a lot more: solar system, stellar astrophysics, structure and evolution of galaxies (including the Milky Way), and etc. 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75649" y="335203"/>
            <a:ext cx="5318195" cy="948731"/>
          </a:xfrm>
        </p:spPr>
        <p:txBody>
          <a:bodyPr>
            <a:normAutofit/>
          </a:bodyPr>
          <a:lstStyle/>
          <a:p>
            <a:r>
              <a:rPr lang="en-US" sz="2800" b="1" dirty="0"/>
              <a:t>WFIRST Science with Wide Field Imager</a:t>
            </a:r>
          </a:p>
        </p:txBody>
      </p:sp>
    </p:spTree>
    <p:extLst>
      <p:ext uri="{BB962C8B-B14F-4D97-AF65-F5344CB8AC3E}">
        <p14:creationId xmlns:p14="http://schemas.microsoft.com/office/powerpoint/2010/main" val="369024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Calibration Requirements:</a:t>
            </a:r>
            <a:br>
              <a:rPr lang="en-US" sz="2800" b="1" dirty="0"/>
            </a:br>
            <a:r>
              <a:rPr lang="en-US" sz="2800" b="1" dirty="0"/>
              <a:t>Spatial uniformity on FOV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68"/>
            <a:ext cx="8229600" cy="4638151"/>
          </a:xfrm>
        </p:spPr>
        <p:txBody>
          <a:bodyPr>
            <a:normAutofit fontScale="40000" lnSpcReduction="20000"/>
          </a:bodyPr>
          <a:lstStyle/>
          <a:p>
            <a:r>
              <a:rPr lang="en-US" sz="4300" dirty="0"/>
              <a:t>Requirement: 0.5% from several programs (e.g., resolved stellar populations)</a:t>
            </a:r>
          </a:p>
          <a:p>
            <a:r>
              <a:rPr lang="en-US" sz="4300" dirty="0"/>
              <a:t>Combination of detector sensitivity (flat field), filter </a:t>
            </a:r>
            <a:r>
              <a:rPr lang="en-US" sz="4300" dirty="0" err="1"/>
              <a:t>bandpass</a:t>
            </a:r>
            <a:r>
              <a:rPr lang="en-US" sz="4300" dirty="0"/>
              <a:t>, and PSF effects</a:t>
            </a:r>
          </a:p>
          <a:p>
            <a:r>
              <a:rPr lang="en-US" sz="4300" dirty="0"/>
              <a:t>Flat field requires multiple components:</a:t>
            </a:r>
          </a:p>
          <a:p>
            <a:pPr lvl="1"/>
            <a:r>
              <a:rPr lang="en-US" sz="3900" dirty="0"/>
              <a:t>Pre-launch or internal source for pixel-scale variations</a:t>
            </a:r>
          </a:p>
          <a:p>
            <a:pPr lvl="1"/>
            <a:r>
              <a:rPr lang="en-US" sz="3900" dirty="0"/>
              <a:t>Super-sky-flat from normal science data for large-scale variations</a:t>
            </a:r>
          </a:p>
          <a:p>
            <a:pPr lvl="1"/>
            <a:r>
              <a:rPr lang="en-US" sz="3900" dirty="0"/>
              <a:t>Photometry from large dithers to validate results</a:t>
            </a:r>
          </a:p>
          <a:p>
            <a:pPr lvl="2"/>
            <a:r>
              <a:rPr lang="en-US" sz="3500" dirty="0"/>
              <a:t>Can be obtained from HLIS data</a:t>
            </a:r>
          </a:p>
          <a:p>
            <a:pPr lvl="1"/>
            <a:r>
              <a:rPr lang="en-US" sz="3900" dirty="0"/>
              <a:t>May not need dedicated observations; dense stellar fields can be observed occasionally for verification</a:t>
            </a:r>
          </a:p>
          <a:p>
            <a:pPr lvl="1"/>
            <a:r>
              <a:rPr lang="en-US" sz="3900" dirty="0"/>
              <a:t>Currently HST achieves 0.5-1% in visible, 1-2% in IR</a:t>
            </a:r>
          </a:p>
          <a:p>
            <a:pPr lvl="1"/>
            <a:r>
              <a:rPr lang="en-US" sz="3900" dirty="0"/>
              <a:t>Caveat: Analysis assumes presence of “dark filter” to separate additive and multiplicative components</a:t>
            </a:r>
          </a:p>
          <a:p>
            <a:pPr lvl="2"/>
            <a:r>
              <a:rPr lang="en-US" sz="3500" dirty="0"/>
              <a:t>Without Dark Filter, some form of self-calibration may be needed</a:t>
            </a:r>
          </a:p>
          <a:p>
            <a:pPr lvl="2"/>
            <a:r>
              <a:rPr lang="en-US" sz="3500" dirty="0"/>
              <a:t>More information in following presentations (</a:t>
            </a:r>
            <a:r>
              <a:rPr lang="en-US" sz="3500" dirty="0" err="1"/>
              <a:t>Deustua</a:t>
            </a:r>
            <a:r>
              <a:rPr lang="en-US" sz="3500" dirty="0"/>
              <a:t>, Hirata)</a:t>
            </a:r>
          </a:p>
          <a:p>
            <a:r>
              <a:rPr lang="en-US" sz="3800" dirty="0"/>
              <a:t>Filter </a:t>
            </a:r>
            <a:r>
              <a:rPr lang="en-US" sz="3800" dirty="0" err="1"/>
              <a:t>bandpass</a:t>
            </a:r>
            <a:r>
              <a:rPr lang="en-US" sz="3800" dirty="0"/>
              <a:t> will require laboratory tests or specialized internal source</a:t>
            </a:r>
          </a:p>
          <a:p>
            <a:pPr lvl="1"/>
            <a:r>
              <a:rPr lang="en-US" sz="3400" dirty="0"/>
              <a:t>Regular on-orbit tests to validate stability</a:t>
            </a:r>
          </a:p>
          <a:p>
            <a:pPr lvl="1"/>
            <a:r>
              <a:rPr lang="en-US" sz="3400" dirty="0"/>
              <a:t>Internal calibration sources may help test for time variations</a:t>
            </a:r>
          </a:p>
          <a:p>
            <a:pPr lvl="1"/>
            <a:r>
              <a:rPr lang="en-US" sz="3400" dirty="0"/>
              <a:t>Details to be determined</a:t>
            </a:r>
          </a:p>
          <a:p>
            <a:r>
              <a:rPr lang="en-US" sz="3800" dirty="0"/>
              <a:t>PSF stability subsumed by more stringent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0503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Calibration Requirements:</a:t>
            </a:r>
            <a:br>
              <a:rPr lang="en-US" sz="2800" b="1" dirty="0"/>
            </a:br>
            <a:r>
              <a:rPr lang="en-US" sz="2800" b="1" dirty="0"/>
              <a:t>Spatial uniformity on degree+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78" y="1642623"/>
            <a:ext cx="8229600" cy="4638151"/>
          </a:xfrm>
        </p:spPr>
        <p:txBody>
          <a:bodyPr>
            <a:normAutofit/>
          </a:bodyPr>
          <a:lstStyle/>
          <a:p>
            <a:r>
              <a:rPr lang="en-US" sz="2400" dirty="0"/>
              <a:t>Requirement: 0.3% from Weak Lensing, BAO surveys</a:t>
            </a:r>
          </a:p>
          <a:p>
            <a:r>
              <a:rPr lang="en-US" sz="2400" dirty="0"/>
              <a:t>Needed to avoid correlated selection effects in sample selections; simulations needed to improve quantitative limit</a:t>
            </a:r>
          </a:p>
          <a:p>
            <a:r>
              <a:rPr lang="en-US" sz="2400" dirty="0"/>
              <a:t>Will require partially overlapping fields and telescope modeling, standards observed at different times</a:t>
            </a:r>
          </a:p>
          <a:p>
            <a:r>
              <a:rPr lang="en-US" sz="2400" dirty="0"/>
              <a:t>Multiple-epoch HLIS data for validation</a:t>
            </a:r>
          </a:p>
          <a:p>
            <a:pPr lvl="1"/>
            <a:r>
              <a:rPr lang="en-US" sz="2400" dirty="0"/>
              <a:t>Also comparison to external data (e.g., LSST)</a:t>
            </a:r>
          </a:p>
          <a:p>
            <a:r>
              <a:rPr lang="en-US" sz="2400" dirty="0"/>
              <a:t>Stability in current missions has not been tested to a significant degree</a:t>
            </a:r>
          </a:p>
          <a:p>
            <a:r>
              <a:rPr lang="en-US" sz="2400" dirty="0"/>
              <a:t>Mostly requires analysis resources</a:t>
            </a:r>
          </a:p>
        </p:txBody>
      </p:sp>
    </p:spTree>
    <p:extLst>
      <p:ext uri="{BB962C8B-B14F-4D97-AF65-F5344CB8AC3E}">
        <p14:creationId xmlns:p14="http://schemas.microsoft.com/office/powerpoint/2010/main" val="252837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Calibration Requirements:</a:t>
            </a:r>
            <a:br>
              <a:rPr lang="en-US" sz="2800" b="1" dirty="0"/>
            </a:br>
            <a:r>
              <a:rPr lang="en-US" sz="2800" b="1" dirty="0"/>
              <a:t>Temporal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946" y="1773252"/>
            <a:ext cx="8229600" cy="4638151"/>
          </a:xfrm>
        </p:spPr>
        <p:txBody>
          <a:bodyPr>
            <a:normAutofit fontScale="55000" lnSpcReduction="20000"/>
          </a:bodyPr>
          <a:lstStyle/>
          <a:p>
            <a:r>
              <a:rPr lang="en-US" sz="4300" dirty="0"/>
              <a:t>Requirement: 0.1% on ~ 1 day scale for </a:t>
            </a:r>
            <a:r>
              <a:rPr lang="en-US" sz="4300" dirty="0" err="1"/>
              <a:t>microlensing</a:t>
            </a:r>
            <a:endParaRPr lang="en-US" sz="4300" dirty="0"/>
          </a:p>
          <a:p>
            <a:r>
              <a:rPr lang="en-US" sz="4300" dirty="0"/>
              <a:t>Directly affects quality of derived planet parameters</a:t>
            </a:r>
          </a:p>
          <a:p>
            <a:r>
              <a:rPr lang="en-US" sz="4300" dirty="0"/>
              <a:t>Will require instrument stability, well-understood PSF variations</a:t>
            </a:r>
          </a:p>
          <a:p>
            <a:r>
              <a:rPr lang="en-US" sz="4300" dirty="0"/>
              <a:t>With HST, variations at the 1% level have been seen in </a:t>
            </a:r>
            <a:r>
              <a:rPr lang="en-US" sz="4300" dirty="0" err="1"/>
              <a:t>microlensing</a:t>
            </a:r>
            <a:r>
              <a:rPr lang="en-US" sz="4300" dirty="0"/>
              <a:t>-like programs</a:t>
            </a:r>
          </a:p>
          <a:p>
            <a:pPr lvl="1"/>
            <a:r>
              <a:rPr lang="en-US" sz="3900" dirty="0"/>
              <a:t>Analysis can mitigate effect (e.g., self-calibration of image-to-image variations)</a:t>
            </a:r>
          </a:p>
          <a:p>
            <a:pPr lvl="1"/>
            <a:r>
              <a:rPr lang="en-US" sz="3900" dirty="0"/>
              <a:t>Zonal residuals at the 0.3% level remain on ~ 500 pixel scales</a:t>
            </a:r>
          </a:p>
          <a:p>
            <a:r>
              <a:rPr lang="en-US" sz="4300" dirty="0"/>
              <a:t>Need modeling and post-observation analysis to understand variations and ensure they can be corrected</a:t>
            </a:r>
          </a:p>
        </p:txBody>
      </p:sp>
    </p:spTree>
    <p:extLst>
      <p:ext uri="{BB962C8B-B14F-4D97-AF65-F5344CB8AC3E}">
        <p14:creationId xmlns:p14="http://schemas.microsoft.com/office/powerpoint/2010/main" val="252633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Calibration requirements:</a:t>
            </a:r>
            <a:br>
              <a:rPr lang="en-US" sz="2800" b="1" dirty="0"/>
            </a:br>
            <a:r>
              <a:rPr lang="en-US" sz="2800" b="1" dirty="0"/>
              <a:t>PSF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65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Size and shape of PSF must be known to 0.1% and 0.05% respectively</a:t>
            </a:r>
          </a:p>
          <a:p>
            <a:pPr lvl="1"/>
            <a:r>
              <a:rPr lang="en-US" dirty="0"/>
              <a:t>Absolute values needed; stability not sufficient</a:t>
            </a:r>
          </a:p>
          <a:p>
            <a:r>
              <a:rPr lang="en-US" dirty="0"/>
              <a:t>Required for Weak Lensing measurements</a:t>
            </a:r>
          </a:p>
          <a:p>
            <a:r>
              <a:rPr lang="en-US" dirty="0"/>
              <a:t>PSF characteristics need to be determined for each observation</a:t>
            </a:r>
          </a:p>
          <a:p>
            <a:pPr lvl="1"/>
            <a:r>
              <a:rPr lang="en-US" dirty="0"/>
              <a:t>Will require on-orbit calibration in combination with detailed telescope model (to model variations)</a:t>
            </a:r>
          </a:p>
          <a:p>
            <a:pPr lvl="1"/>
            <a:r>
              <a:rPr lang="en-US" dirty="0"/>
              <a:t>Will benefit from repeated observations of field with many point sources (MLS data); may require revisiting reference fields at different epochs to characterize telescope variations</a:t>
            </a:r>
          </a:p>
          <a:p>
            <a:pPr lvl="1"/>
            <a:r>
              <a:rPr lang="en-US" dirty="0"/>
              <a:t>Results will benefit all astrometry, photometry programs with WFI</a:t>
            </a:r>
          </a:p>
          <a:p>
            <a:pPr lvl="1"/>
            <a:r>
              <a:rPr lang="en-US" dirty="0"/>
              <a:t>Requires high fidelity telescope, instrument, and detector models to validate that required calibration level can be achieved</a:t>
            </a:r>
          </a:p>
        </p:txBody>
      </p:sp>
    </p:spTree>
    <p:extLst>
      <p:ext uri="{BB962C8B-B14F-4D97-AF65-F5344CB8AC3E}">
        <p14:creationId xmlns:p14="http://schemas.microsoft.com/office/powerpoint/2010/main" val="393804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Calibration requirements:</a:t>
            </a:r>
            <a:br>
              <a:rPr lang="en-US" sz="2800" b="1" dirty="0"/>
            </a:br>
            <a:r>
              <a:rPr lang="en-US" sz="2800" b="1" dirty="0"/>
              <a:t>Absolute photometry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6511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Critical item: </a:t>
            </a:r>
            <a:r>
              <a:rPr lang="en-US" sz="2400" b="1" dirty="0"/>
              <a:t>slope</a:t>
            </a:r>
            <a:r>
              <a:rPr lang="en-US" sz="2400" dirty="0"/>
              <a:t> of absolute photometric response must be known to 0.5% between 0.6 and 2.0 microns.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Implies accuracy in the flux scale of +99%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=&gt; luminosity distance determined using SNe Ia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Degradation below this level has direct impact on accuracy (</a:t>
            </a:r>
            <a:r>
              <a:rPr lang="en-US" sz="1800" dirty="0" err="1"/>
              <a:t>FoM</a:t>
            </a:r>
            <a:r>
              <a:rPr lang="en-US" sz="1800" dirty="0"/>
              <a:t>): simulations by </a:t>
            </a:r>
            <a:r>
              <a:rPr lang="en-US" sz="1800" dirty="0" err="1"/>
              <a:t>Hounsell</a:t>
            </a:r>
            <a:r>
              <a:rPr lang="en-US" sz="1800" dirty="0"/>
              <a:t> et al 2018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The limitation is the lack of stars with actual measured, SI-traceable </a:t>
            </a:r>
            <a:r>
              <a:rPr lang="en-US" sz="2400" dirty="0" err="1"/>
              <a:t>spectroradiometry</a:t>
            </a:r>
            <a:r>
              <a:rPr lang="en-US" sz="2400" dirty="0"/>
              <a:t> (SED) in the WFIRST wavelength range. 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Will require: 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Direct measurements of stellar flux to SI calibration standards 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Improvements in stellar models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Laboratory tests</a:t>
            </a:r>
          </a:p>
          <a:p>
            <a:pPr lvl="1">
              <a:lnSpc>
                <a:spcPts val="2400"/>
              </a:lnSpc>
              <a:spcBef>
                <a:spcPts val="0"/>
              </a:spcBef>
            </a:pPr>
            <a:r>
              <a:rPr lang="en-US" sz="2400" dirty="0"/>
              <a:t>Instrument model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425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Calibration requirements:</a:t>
            </a:r>
            <a:br>
              <a:rPr lang="en-US" sz="2800" b="1" dirty="0"/>
            </a:br>
            <a:r>
              <a:rPr lang="en-US" sz="2800" b="1" dirty="0"/>
              <a:t>Detector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651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Includes multiple effects:</a:t>
            </a:r>
          </a:p>
          <a:p>
            <a:pPr lvl="1"/>
            <a:r>
              <a:rPr lang="en-US" dirty="0"/>
              <a:t>Non-linearity (flux and signal-dependent)</a:t>
            </a:r>
          </a:p>
          <a:p>
            <a:pPr lvl="2"/>
            <a:r>
              <a:rPr lang="en-US" dirty="0"/>
              <a:t>Appears to be pixel-dependent </a:t>
            </a:r>
          </a:p>
          <a:p>
            <a:pPr lvl="1"/>
            <a:r>
              <a:rPr lang="en-US" dirty="0"/>
              <a:t>Persistence</a:t>
            </a:r>
          </a:p>
          <a:p>
            <a:pPr lvl="2"/>
            <a:r>
              <a:rPr lang="en-US" dirty="0"/>
              <a:t>Lower than in current devices, but may be present at low illumination levels</a:t>
            </a:r>
          </a:p>
          <a:p>
            <a:pPr lvl="1"/>
            <a:r>
              <a:rPr lang="en-US" dirty="0"/>
              <a:t>Inter-pixel capacitance and </a:t>
            </a:r>
            <a:r>
              <a:rPr lang="en-US" dirty="0" err="1"/>
              <a:t>intrapixel</a:t>
            </a:r>
            <a:r>
              <a:rPr lang="en-US" dirty="0"/>
              <a:t> </a:t>
            </a:r>
            <a:r>
              <a:rPr lang="en-US" dirty="0" err="1"/>
              <a:t>sensitiviy</a:t>
            </a:r>
            <a:r>
              <a:rPr lang="en-US" dirty="0"/>
              <a:t> variations</a:t>
            </a:r>
          </a:p>
          <a:p>
            <a:pPr lvl="1"/>
            <a:r>
              <a:rPr lang="en-US" dirty="0"/>
              <a:t>Angle dependence of pixel response</a:t>
            </a:r>
          </a:p>
          <a:p>
            <a:pPr lvl="1"/>
            <a:r>
              <a:rPr lang="en-US" dirty="0"/>
              <a:t>Source-dependent effects (e.g., brighter/fatter)</a:t>
            </a:r>
          </a:p>
          <a:p>
            <a:r>
              <a:rPr lang="en-US" dirty="0"/>
              <a:t>Extensive laboratory characterization ongoing</a:t>
            </a:r>
          </a:p>
          <a:p>
            <a:r>
              <a:rPr lang="en-US" dirty="0"/>
              <a:t>Effects need to be characterized and impact quantified</a:t>
            </a:r>
          </a:p>
          <a:p>
            <a:pPr lvl="1"/>
            <a:r>
              <a:rPr lang="en-US" dirty="0"/>
              <a:t>Some effects can be corrected; others may require identification and flagging</a:t>
            </a:r>
          </a:p>
        </p:txBody>
      </p:sp>
    </p:spTree>
    <p:extLst>
      <p:ext uri="{BB962C8B-B14F-4D97-AF65-F5344CB8AC3E}">
        <p14:creationId xmlns:p14="http://schemas.microsoft.com/office/powerpoint/2010/main" val="314635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3840-1CD7-724A-B002-FE54BF3D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WFIRST in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B564D-7C1C-2C45-8719-D85C797F5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2.4 m primary</a:t>
            </a:r>
          </a:p>
          <a:p>
            <a:r>
              <a:rPr lang="en-US" dirty="0"/>
              <a:t>Wide Field Imager (WFI) </a:t>
            </a:r>
          </a:p>
          <a:p>
            <a:pPr lvl="1"/>
            <a:r>
              <a:rPr lang="en-US" dirty="0"/>
              <a:t>18 HI4RG,  HgCdTe arrays, 4096</a:t>
            </a:r>
            <a:r>
              <a:rPr lang="en-US" baseline="30000" dirty="0"/>
              <a:t>2</a:t>
            </a:r>
            <a:r>
              <a:rPr lang="en-US" dirty="0"/>
              <a:t> pixels per each.</a:t>
            </a:r>
          </a:p>
          <a:p>
            <a:pPr lvl="1"/>
            <a:r>
              <a:rPr lang="en-US" dirty="0"/>
              <a:t>Filter wheel: 7 filters, 1 grism, 1 blank</a:t>
            </a:r>
          </a:p>
          <a:p>
            <a:r>
              <a:rPr lang="en-US" dirty="0"/>
              <a:t>Coronographic Instrument (CGI)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9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B028-AF0C-B24E-9BCB-D42EEEB9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WFC3/IR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92B92-7DCE-944B-99C8-FCE256919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Some of what we’ve learned from WFC3/IR </a:t>
            </a:r>
          </a:p>
          <a:p>
            <a:r>
              <a:rPr lang="en-US" dirty="0"/>
              <a:t>Pixel behavior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Sensitivity Changes</a:t>
            </a:r>
          </a:p>
          <a:p>
            <a:pPr marL="0" indent="0">
              <a:buNone/>
            </a:pPr>
            <a:r>
              <a:rPr lang="en-US" dirty="0"/>
              <a:t>And more </a:t>
            </a:r>
          </a:p>
          <a:p>
            <a:r>
              <a:rPr lang="en-US" dirty="0"/>
              <a:t>Flat Fields</a:t>
            </a:r>
          </a:p>
          <a:p>
            <a:r>
              <a:rPr lang="en-US" dirty="0"/>
              <a:t>Scanning </a:t>
            </a:r>
          </a:p>
          <a:p>
            <a:r>
              <a:rPr lang="en-US" dirty="0"/>
              <a:t>Non-linear effects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7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510AB7-8B37-A542-92A1-17B5EBC5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49" y="335203"/>
            <a:ext cx="5318195" cy="567322"/>
          </a:xfrm>
        </p:spPr>
        <p:txBody>
          <a:bodyPr>
            <a:normAutofit fontScale="90000"/>
          </a:bodyPr>
          <a:lstStyle/>
          <a:p>
            <a:r>
              <a:rPr lang="en-US" dirty="0"/>
              <a:t>Persistence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820A7-8A39-D44A-A923-FDC6325B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ISPA 2018 Pasadena, 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051D0-28DA-D245-9A81-D9B072E8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FAAD-74B5-A146-A2D5-2781812D8624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BCBA8-2332-E845-8AB7-632AF728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525"/>
            <a:ext cx="9144000" cy="46881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A4143-AA8A-A445-8630-868E2BB93BFF}"/>
              </a:ext>
            </a:extLst>
          </p:cNvPr>
          <p:cNvSpPr txBox="1"/>
          <p:nvPr/>
        </p:nvSpPr>
        <p:spPr>
          <a:xfrm>
            <a:off x="181306" y="6099064"/>
            <a:ext cx="338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Gennaro, Bajaj &amp; Long 2018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68D26-A145-8841-9D8E-E56A8175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00" y="4712152"/>
            <a:ext cx="3137901" cy="175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96D4-0031-7243-B03C-C937DD4B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6B87C-9A7B-F34D-85D2-83B0A657E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2092"/>
            <a:ext cx="9144000" cy="2713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60BE48-CB66-DA4A-8FE4-AF606EECDC85}"/>
              </a:ext>
            </a:extLst>
          </p:cNvPr>
          <p:cNvSpPr txBox="1"/>
          <p:nvPr/>
        </p:nvSpPr>
        <p:spPr>
          <a:xfrm>
            <a:off x="237506" y="5035137"/>
            <a:ext cx="8064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Conclusion:</a:t>
            </a:r>
          </a:p>
          <a:p>
            <a:r>
              <a:rPr lang="en-US" dirty="0"/>
              <a:t>1) the power law model breaks at some point at short time, because otherwise the predictions would not depend on the fitted interval.</a:t>
            </a:r>
          </a:p>
          <a:p>
            <a:r>
              <a:rPr lang="en-US" dirty="0"/>
              <a:t>2) persistence does not go to infinity as t-&gt;0, as expected with a power-law model </a:t>
            </a:r>
          </a:p>
          <a:p>
            <a:r>
              <a:rPr lang="en-US" dirty="0"/>
              <a:t>3) persistence decays faster as time progresses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8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2244C-3FC4-8D45-AFA2-4341E754B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103" y="1270852"/>
            <a:ext cx="5502897" cy="252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895418-2576-2A44-B5E9-DD4F4D8E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0111"/>
            <a:ext cx="3462640" cy="2303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B57DD-9F03-CC40-9DCD-E45D73C1C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1158"/>
            <a:ext cx="3466707" cy="2306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EF12E2-7B8C-C247-A429-5337CEDDD3BD}"/>
              </a:ext>
            </a:extLst>
          </p:cNvPr>
          <p:cNvSpPr txBox="1"/>
          <p:nvPr/>
        </p:nvSpPr>
        <p:spPr>
          <a:xfrm>
            <a:off x="3462640" y="3848680"/>
            <a:ext cx="551639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~3.5% of detector pixels have changed their behavior since launch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Most of these changes involve a pixel becoming hot or unstable, but some pixels actually regain their stability over time and can even bounce between multiple stable states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There is a large drop off in the number of unstable pixels around the time we stopped warming the IR detector during UVIS anneals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No trends in the number of dead or bad in zeroth read pixels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98C00-89D2-BD4A-B987-BF700E89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Pixel Evolution</a:t>
            </a:r>
          </a:p>
        </p:txBody>
      </p:sp>
    </p:spTree>
    <p:extLst>
      <p:ext uri="{BB962C8B-B14F-4D97-AF65-F5344CB8AC3E}">
        <p14:creationId xmlns:p14="http://schemas.microsoft.com/office/powerpoint/2010/main" val="2576888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B619-35AE-D242-B639-A4F4AE96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sensitivity change with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476A3-DC16-9946-9FEE-44A25812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1500" y="1399310"/>
            <a:ext cx="388620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D768C-5889-584E-9533-B46DC6BE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42225" y="1399310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CB7D-5872-364D-B7E2-9652A537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sensitivity change with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85780-30F9-EA49-A86F-B542B541C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45627" y="1080655"/>
            <a:ext cx="3886200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8EFB8-6591-4F49-B31F-9F5B8E5A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1500" y="1080655"/>
            <a:ext cx="3886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17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4445-CB52-3E4F-A11D-0CC8E4AF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 change in 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0F5F2-BCE8-3143-8C03-29617CCF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3" y="1478203"/>
            <a:ext cx="3547872" cy="2286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90510-5BD0-F447-9027-EBFD91D50CB3}"/>
              </a:ext>
            </a:extLst>
          </p:cNvPr>
          <p:cNvSpPr txBox="1"/>
          <p:nvPr/>
        </p:nvSpPr>
        <p:spPr>
          <a:xfrm>
            <a:off x="713232" y="4488928"/>
            <a:ext cx="131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WFC3/UVIS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C647D-6ADE-F54A-BE00-BEEDCE57C471}"/>
              </a:ext>
            </a:extLst>
          </p:cNvPr>
          <p:cNvSpPr txBox="1"/>
          <p:nvPr/>
        </p:nvSpPr>
        <p:spPr>
          <a:xfrm>
            <a:off x="566928" y="6108192"/>
            <a:ext cx="384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Khandrika, Deustua &amp; Mack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F4149-A08C-9B40-BF60-A3F33A45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52" y="2278749"/>
            <a:ext cx="5552948" cy="36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5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B028-AF0C-B24E-9BCB-D42EEEB9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WFC3/IR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92B92-7DCE-944B-99C8-FCE256919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Some of what we’ve learned from WFC3/IR </a:t>
            </a:r>
          </a:p>
          <a:p>
            <a:r>
              <a:rPr lang="en-US" dirty="0"/>
              <a:t>Pixel behavior – must track, bad pixels increase in number</a:t>
            </a:r>
          </a:p>
          <a:p>
            <a:r>
              <a:rPr lang="en-US" dirty="0"/>
              <a:t>Persistence – short and long time, affects photometry up to 2%</a:t>
            </a:r>
          </a:p>
          <a:p>
            <a:r>
              <a:rPr lang="en-US" dirty="0"/>
              <a:t>Sensitivity Changes – must track, can affect response function</a:t>
            </a:r>
          </a:p>
          <a:p>
            <a:pPr marL="0" indent="0">
              <a:buNone/>
            </a:pPr>
            <a:r>
              <a:rPr lang="en-US" dirty="0"/>
              <a:t>And more </a:t>
            </a:r>
          </a:p>
          <a:p>
            <a:r>
              <a:rPr lang="en-US" dirty="0"/>
              <a:t>Flat Fields – affects photometry</a:t>
            </a:r>
          </a:p>
          <a:p>
            <a:r>
              <a:rPr lang="en-US" dirty="0"/>
              <a:t>Scanning – up stream/down stream</a:t>
            </a:r>
          </a:p>
          <a:p>
            <a:r>
              <a:rPr lang="en-US" dirty="0"/>
              <a:t>Non-linear effects etc. </a:t>
            </a:r>
          </a:p>
          <a:p>
            <a:r>
              <a:rPr lang="en-US" dirty="0"/>
              <a:t>Pixel area maps</a:t>
            </a:r>
          </a:p>
        </p:txBody>
      </p:sp>
    </p:spTree>
    <p:extLst>
      <p:ext uri="{BB962C8B-B14F-4D97-AF65-F5344CB8AC3E}">
        <p14:creationId xmlns:p14="http://schemas.microsoft.com/office/powerpoint/2010/main" val="2344122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Some Challenges for WFIRST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65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PSF quality validation is challenging to achieve pre-launch</a:t>
            </a:r>
          </a:p>
          <a:p>
            <a:pPr lvl="1"/>
            <a:r>
              <a:rPr lang="en-US" dirty="0"/>
              <a:t>Engineering/optical models needed to understand telescope-driven variations</a:t>
            </a:r>
          </a:p>
          <a:p>
            <a:pPr lvl="1"/>
            <a:r>
              <a:rPr lang="en-US" dirty="0"/>
              <a:t>On-orbit data will provide very good characterization</a:t>
            </a:r>
          </a:p>
          <a:p>
            <a:pPr lvl="1"/>
            <a:r>
              <a:rPr lang="en-US" dirty="0"/>
              <a:t>The quality of PSF knowledge for HLIS observations will depend on the time scales and complexity of telescope variations</a:t>
            </a:r>
          </a:p>
          <a:p>
            <a:r>
              <a:rPr lang="en-US" dirty="0"/>
              <a:t>Absolute photometric calibration requires standards of higher quality than currently available</a:t>
            </a:r>
          </a:p>
          <a:p>
            <a:r>
              <a:rPr lang="en-US" dirty="0"/>
              <a:t>Some detector effects identified thus far may require more extensive laboratory characterization </a:t>
            </a:r>
          </a:p>
          <a:p>
            <a:pPr lvl="1"/>
            <a:r>
              <a:rPr lang="en-US" dirty="0"/>
              <a:t>For some purposes it would be beneficial to add light during an observation, instead of matching the pupil optimally</a:t>
            </a:r>
          </a:p>
          <a:p>
            <a:pPr lvl="1"/>
            <a:r>
              <a:rPr lang="en-US" dirty="0"/>
              <a:t>Would two internal sources (or light paths) be desirable?</a:t>
            </a:r>
          </a:p>
        </p:txBody>
      </p:sp>
    </p:spTree>
    <p:extLst>
      <p:ext uri="{BB962C8B-B14F-4D97-AF65-F5344CB8AC3E}">
        <p14:creationId xmlns:p14="http://schemas.microsoft.com/office/powerpoint/2010/main" val="3092224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AA2AC-7EA9-9749-A69C-EDD0D3C4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0D080-2388-7A46-BC56-EF887D06C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80475" y="1361635"/>
            <a:ext cx="8831178" cy="521569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with Wide Field Imager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Dark Energy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Microlensing survey for exoplanets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And a lot more: solar system, stellar astrophysics, structure and evolution of galaxies (including the Milky Way), and etc.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with Coronographic Instrument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FF0000"/>
                </a:solidFill>
              </a:rPr>
              <a:t>Exoplanet Discovery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75649" y="335203"/>
            <a:ext cx="5318195" cy="948731"/>
          </a:xfrm>
        </p:spPr>
        <p:txBody>
          <a:bodyPr>
            <a:normAutofit/>
          </a:bodyPr>
          <a:lstStyle/>
          <a:p>
            <a:r>
              <a:rPr lang="en-US" sz="2800" b="1" dirty="0"/>
              <a:t>WFIRST Science</a:t>
            </a:r>
          </a:p>
        </p:txBody>
      </p:sp>
    </p:spTree>
    <p:extLst>
      <p:ext uri="{BB962C8B-B14F-4D97-AF65-F5344CB8AC3E}">
        <p14:creationId xmlns:p14="http://schemas.microsoft.com/office/powerpoint/2010/main" val="990466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542B-21A3-2740-A705-368E5B0708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D38194-573E-2248-91AE-11D3B7A5A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6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9891-98D5-FD4C-81E8-46A8E99AD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96C6-0ADD-E341-B197-498A6762C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1) We fit a power law to the persistence decay curve, using an upper limit of 250, 1000, 4000 second after the stimulus.</a:t>
            </a:r>
          </a:p>
          <a:p>
            <a:r>
              <a:rPr lang="en-US" dirty="0"/>
              <a:t>2) Each color in the plot indicate 3 visits with slightly different setups, the black indicates an average of all 3</a:t>
            </a:r>
          </a:p>
          <a:p>
            <a:r>
              <a:rPr lang="en-US" dirty="0"/>
              <a:t>3) Now, focusing on 1 visit (1 color) only,  we have 3 models: P_250, P_1000 and P_4000</a:t>
            </a:r>
          </a:p>
          <a:p>
            <a:r>
              <a:rPr lang="en-US" dirty="0"/>
              <a:t>4) I compute the value of each model at the end of its fit interval (i.e. P_250 at 250 seconds, P_1000 at 1000 seconds)</a:t>
            </a:r>
          </a:p>
          <a:p>
            <a:r>
              <a:rPr lang="en-US" dirty="0"/>
              <a:t>5) I divide the predictions of P_1000 and P_4000 by the predictions of P_250 at 1000 and 4000 seconds resp.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You can see that P_1000/P_250 at 1000 seconds  and P_4000/P_250 at 4000 seconds are generally less than 1.</a:t>
            </a:r>
          </a:p>
          <a:p>
            <a:r>
              <a:rPr lang="en-US" dirty="0"/>
              <a:t>I.e., the models that have been fit over longer fit intervals predict less persistence at 1000 and 4000 seconds resp., </a:t>
            </a:r>
            <a:r>
              <a:rPr lang="en-US" dirty="0" err="1"/>
              <a:t>w.r.t</a:t>
            </a:r>
            <a:r>
              <a:rPr lang="en-US" dirty="0"/>
              <a:t> to what P_250 predicts.</a:t>
            </a:r>
          </a:p>
          <a:p>
            <a:r>
              <a:rPr lang="en-US" dirty="0"/>
              <a:t>Translated: if you fit persistence up to 250 seconds only, you’d expect persistence to decay slower that if you do a global fit</a:t>
            </a:r>
          </a:p>
          <a:p>
            <a:r>
              <a:rPr lang="en-US" dirty="0"/>
              <a:t>up to 1000 or 4000 seconds.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This means that: </a:t>
            </a:r>
          </a:p>
          <a:p>
            <a:r>
              <a:rPr lang="en-US" dirty="0"/>
              <a:t>1) the power law model breaks at some point at short time, because otherwise the predictions would not depend on the fitted interval.</a:t>
            </a:r>
          </a:p>
          <a:p>
            <a:r>
              <a:rPr lang="en-US" dirty="0"/>
              <a:t>2) persistence does not go to infinity as t-&gt;0, as a power-law model would expect it to</a:t>
            </a:r>
          </a:p>
          <a:p>
            <a:r>
              <a:rPr lang="en-US" dirty="0"/>
              <a:t>3) persistence decays faster as time progresses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6658D-CFF2-C649-8829-BBD8F2A6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ISPA 2018 Pasadena, 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33AAA-CEB7-2943-9983-CB5DF67D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FAAD-74B5-A146-A2D5-2781812D86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62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4: ">
            <a:extLst>
              <a:ext uri="{FF2B5EF4-FFF2-40B4-BE49-F238E27FC236}">
                <a16:creationId xmlns:a16="http://schemas.microsoft.com/office/drawing/2014/main" id="{A1D770BC-949F-644E-8C57-6D1DB59B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253957"/>
            <a:ext cx="6731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6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FD8FB-7AE2-1741-B86D-C9E04B5B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7" y="1077973"/>
            <a:ext cx="8289757" cy="5143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51EB6-A960-3346-B4CB-BC91696E12BB}"/>
              </a:ext>
            </a:extLst>
          </p:cNvPr>
          <p:cNvSpPr txBox="1"/>
          <p:nvPr/>
        </p:nvSpPr>
        <p:spPr>
          <a:xfrm>
            <a:off x="0" y="6353965"/>
            <a:ext cx="3557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Science Definition Team Document, </a:t>
            </a:r>
            <a:r>
              <a:rPr lang="en-US" sz="1200" dirty="0" err="1"/>
              <a:t>Spergel</a:t>
            </a:r>
            <a:r>
              <a:rPr lang="en-US" sz="1200" dirty="0"/>
              <a:t> et al 2013</a:t>
            </a:r>
          </a:p>
        </p:txBody>
      </p:sp>
    </p:spTree>
    <p:extLst>
      <p:ext uri="{BB962C8B-B14F-4D97-AF65-F5344CB8AC3E}">
        <p14:creationId xmlns:p14="http://schemas.microsoft.com/office/powerpoint/2010/main" val="52823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70E8D-11C6-9A45-8536-D5BC00E1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3"/>
          <a:stretch/>
        </p:blipFill>
        <p:spPr>
          <a:xfrm>
            <a:off x="0" y="-166586"/>
            <a:ext cx="9144000" cy="71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9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70E8D-11C6-9A45-8536-D5BC00E1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3"/>
          <a:stretch/>
        </p:blipFill>
        <p:spPr>
          <a:xfrm>
            <a:off x="0" y="-166586"/>
            <a:ext cx="9144000" cy="7134504"/>
          </a:xfrm>
          <a:prstGeom prst="rect">
            <a:avLst/>
          </a:prstGeom>
        </p:spPr>
      </p:pic>
      <p:pic>
        <p:nvPicPr>
          <p:cNvPr id="2054" name="Picture 6" descr="Image result for image of the moon">
            <a:extLst>
              <a:ext uri="{FF2B5EF4-FFF2-40B4-BE49-F238E27FC236}">
                <a16:creationId xmlns:a16="http://schemas.microsoft.com/office/drawing/2014/main" id="{44517618-B4D8-954E-9C65-C72D8128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07" y="-166586"/>
            <a:ext cx="5723785" cy="572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63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Cam_fornax">
            <a:extLst>
              <a:ext uri="{FF2B5EF4-FFF2-40B4-BE49-F238E27FC236}">
                <a16:creationId xmlns:a16="http://schemas.microsoft.com/office/drawing/2014/main" id="{48356C7D-DE77-C04D-9EC7-569ACF30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3" y="1017684"/>
            <a:ext cx="5799221" cy="51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oon image">
            <a:extLst>
              <a:ext uri="{FF2B5EF4-FFF2-40B4-BE49-F238E27FC236}">
                <a16:creationId xmlns:a16="http://schemas.microsoft.com/office/drawing/2014/main" id="{E574BB64-0F95-1E48-B932-0ACB6642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67" l="9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25" y="2679207"/>
            <a:ext cx="2535895" cy="18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9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176C-7914-E943-881C-86D1DA1A4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WFIRST WFI Calibration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C969B-BBC9-854E-9A82-A636C4A19F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70896" y="1478203"/>
            <a:ext cx="5727700" cy="550862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12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C76E40-7D48-0644-96F5-FA1C49077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6" t="4143" r="7386"/>
          <a:stretch/>
        </p:blipFill>
        <p:spPr>
          <a:xfrm rot="5400000">
            <a:off x="1635069" y="-1635071"/>
            <a:ext cx="5926015" cy="91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2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18287</TotalTime>
  <Words>1719</Words>
  <Application>Microsoft Macintosh PowerPoint</Application>
  <PresentationFormat>On-screen Show (4:3)</PresentationFormat>
  <Paragraphs>223</Paragraphs>
  <Slides>32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WFIRST Calibration &amp; Some Lessons Learned from WFC3/IR</vt:lpstr>
      <vt:lpstr>WFIRST in Brief</vt:lpstr>
      <vt:lpstr>WFIRST Science</vt:lpstr>
      <vt:lpstr>PowerPoint Presentation</vt:lpstr>
      <vt:lpstr>PowerPoint Presentation</vt:lpstr>
      <vt:lpstr>PowerPoint Presentation</vt:lpstr>
      <vt:lpstr>PowerPoint Presentation</vt:lpstr>
      <vt:lpstr>WFIRST WFI Calibration Plan</vt:lpstr>
      <vt:lpstr>PowerPoint Presentation</vt:lpstr>
      <vt:lpstr>PowerPoint Presentation</vt:lpstr>
      <vt:lpstr>Some Comments</vt:lpstr>
      <vt:lpstr>Grism Calibration:</vt:lpstr>
      <vt:lpstr>WFIRST Science with Wide Field Imager</vt:lpstr>
      <vt:lpstr>Calibration Requirements: Spatial uniformity on FOV scale</vt:lpstr>
      <vt:lpstr>Calibration Requirements: Spatial uniformity on degree+ scale</vt:lpstr>
      <vt:lpstr>Calibration Requirements: Temporal stability</vt:lpstr>
      <vt:lpstr>Calibration requirements: PSF quality</vt:lpstr>
      <vt:lpstr>Calibration requirements: Absolute photometry</vt:lpstr>
      <vt:lpstr>Calibration requirements: Detector effects</vt:lpstr>
      <vt:lpstr>WFC3/IR</vt:lpstr>
      <vt:lpstr>Persistence</vt:lpstr>
      <vt:lpstr>Persistence</vt:lpstr>
      <vt:lpstr>Bad Pixel Evolution</vt:lpstr>
      <vt:lpstr>sensitivity change with time</vt:lpstr>
      <vt:lpstr>sensitivity change with time</vt:lpstr>
      <vt:lpstr>CCD change in sensitivity</vt:lpstr>
      <vt:lpstr>WFC3/IR</vt:lpstr>
      <vt:lpstr>Some Challenges for WFIRST</vt:lpstr>
      <vt:lpstr>PowerPoint Presentation</vt:lpstr>
      <vt:lpstr>the end</vt:lpstr>
      <vt:lpstr>Persistence</vt:lpstr>
      <vt:lpstr>PowerPoint Presentation</vt:lpstr>
    </vt:vector>
  </TitlesOfParts>
  <Company>Space Telescope Science Institute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 Stanley</dc:creator>
  <cp:lastModifiedBy>Susana Deustua</cp:lastModifiedBy>
  <cp:revision>661</cp:revision>
  <cp:lastPrinted>2015-09-22T21:02:20Z</cp:lastPrinted>
  <dcterms:created xsi:type="dcterms:W3CDTF">2014-01-28T18:32:01Z</dcterms:created>
  <dcterms:modified xsi:type="dcterms:W3CDTF">2018-12-03T16:04:45Z</dcterms:modified>
</cp:coreProperties>
</file>