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96" r:id="rId6"/>
    <p:sldId id="260" r:id="rId7"/>
    <p:sldId id="261" r:id="rId8"/>
    <p:sldId id="262" r:id="rId9"/>
    <p:sldId id="263" r:id="rId10"/>
    <p:sldId id="29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4" r:id="rId19"/>
    <p:sldId id="295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8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F91C4-10E5-4068-9F8E-03FD0D447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1D3CA-5E98-42C2-889A-12A5CED0F9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ABD31-D646-4EAF-8FBD-77E4828E8AE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FCB16A0-6197-4A99-89B8-CC433571D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218E14-C8D3-4ED5-A75D-AC01D181C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B21D5-2BD7-42D0-8DC6-575F059226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BAD77-093F-4F74-BF8A-4B2A4FCC1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30F53-41E5-41DD-9499-6DD054D05C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F306-985C-4318-A887-516D899E28C3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5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197B-2F66-4039-B5DF-D6DEB256CD3F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6008-AF6C-495D-8F8C-DC4E3B3DA040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0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F4F4-C642-4A4C-B913-3AECF00D9504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20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A38D-2735-48EF-BCA9-65ADCD0E124C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CB29-47AE-4C6A-8D2F-67BC0C33F43B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8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57E5-CB48-4C79-9D74-5D1CAD7E8CD5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4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6207-A005-4BC3-9595-89F28508702D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7B97-B516-401E-83D8-144FBF8150B0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BE6A-AB33-45A2-B330-C2E0FEC2568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9CB8-5AD0-4124-8F26-67B18E0BC468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642E-4F0C-4D24-B331-742FC14EA5A1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0861C-3D43-4D97-90E3-698FDBA6EB7B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5609-A579-4AA8-9CDF-D99DC7FFE6D6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E5F5-D4E8-4416-9F03-CF1FE9690996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E88A-C676-4EF7-A129-C0C10BCE4A1D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30A8-73F6-4D27-829F-59F0EB99B06C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B078AF-608E-41FD-893F-24C2E0023531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accent6"/>
                </a:solidFill>
              </a:defRPr>
            </a:lvl1pPr>
          </a:lstStyle>
          <a:p>
            <a:fld id="{F2DAAD47-2682-48FD-A413-352DB98D5B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00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vanADonlo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35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3F8C-9BAC-4B88-A3E2-9FB4CC84C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52" y="1447801"/>
            <a:ext cx="11890248" cy="2493264"/>
          </a:xfrm>
        </p:spPr>
        <p:txBody>
          <a:bodyPr/>
          <a:lstStyle/>
          <a:p>
            <a:r>
              <a:rPr lang="en-US" sz="6000" dirty="0"/>
              <a:t>Interpixel Capacitive</a:t>
            </a:r>
            <a:br>
              <a:rPr lang="en-US" sz="6000" dirty="0"/>
            </a:br>
            <a:r>
              <a:rPr lang="en-US" sz="6000" dirty="0"/>
              <a:t>		Coupling in Hybridized Arrays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600CB-1AB2-4DAF-9F2C-1782A276B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107" y="4320180"/>
            <a:ext cx="8825658" cy="188859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Kevan Donlon (</a:t>
            </a:r>
            <a:r>
              <a:rPr lang="en-US" dirty="0">
                <a:hlinkClick r:id="rId2"/>
              </a:rPr>
              <a:t>KevanADonlon@gmail.com</a:t>
            </a:r>
            <a:r>
              <a:rPr lang="en-US" dirty="0"/>
              <a:t>)</a:t>
            </a:r>
          </a:p>
          <a:p>
            <a:pPr algn="ctr">
              <a:spcBef>
                <a:spcPts val="0"/>
              </a:spcBef>
            </a:pPr>
            <a:r>
              <a:rPr lang="en-US" i="1" dirty="0"/>
              <a:t>Laboratory for Advanced Instrumentation Research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Chester F. Carlson Center for Imaging Science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Rochester Institute of Technology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/>
              <a:t>ISPA: December 3,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8E5A6-05F3-44EF-8CF6-8C79AEE1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F902-8A3A-4BB7-A22D-A055DE73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measurement of IPC</a:t>
            </a:r>
            <a:br>
              <a:rPr lang="en-US" dirty="0"/>
            </a:br>
            <a:r>
              <a:rPr lang="en-US" dirty="0"/>
              <a:t>	coupling using single pixel resets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97D4FA-BE3D-4EAB-B778-86ED8939B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92" y="2019215"/>
            <a:ext cx="3436143" cy="3436143"/>
          </a:xfrm>
          <a:ln w="285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C417C-AFEF-4258-AE66-C188B124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87839-19BE-4DDE-9380-C44B9FB48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72" y="2015214"/>
            <a:ext cx="3439668" cy="34396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DB4C7B-0212-40A7-B898-BB582D2C6B83}"/>
                  </a:ext>
                </a:extLst>
              </p:cNvPr>
              <p:cNvSpPr txBox="1"/>
              <p:nvPr/>
            </p:nvSpPr>
            <p:spPr>
              <a:xfrm>
                <a:off x="955658" y="5760376"/>
                <a:ext cx="4243854" cy="780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𝑀𝐸𝐷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DB4C7B-0212-40A7-B898-BB582D2C6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58" y="5760376"/>
                <a:ext cx="4243854" cy="780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C77E76-6072-49C3-BCC4-B4EF5FA5C0E9}"/>
              </a:ext>
            </a:extLst>
          </p:cNvPr>
          <p:cNvSpPr txBox="1"/>
          <p:nvPr/>
        </p:nvSpPr>
        <p:spPr>
          <a:xfrm>
            <a:off x="5490772" y="5688850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[C]</a:t>
            </a:r>
            <a:r>
              <a:rPr lang="en-US" dirty="0" err="1"/>
              <a:t>entral</a:t>
            </a:r>
            <a:endParaRPr lang="en-US" dirty="0"/>
          </a:p>
          <a:p>
            <a:r>
              <a:rPr lang="en-US" dirty="0"/>
              <a:t>[N]</a:t>
            </a:r>
            <a:r>
              <a:rPr lang="en-US" dirty="0" err="1"/>
              <a:t>eighbor</a:t>
            </a:r>
            <a:endParaRPr lang="en-US" dirty="0"/>
          </a:p>
          <a:p>
            <a:r>
              <a:rPr lang="en-US" dirty="0"/>
              <a:t>[B]</a:t>
            </a:r>
            <a:r>
              <a:rPr lang="en-US" dirty="0" err="1"/>
              <a:t>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40F4-2DBE-4ED9-A2EF-6EFBC695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dirty="0"/>
              <a:t>The possibility of direct measurement	of IPC coupling using SPR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28197B-5EEB-46A6-B1BC-7D18F9CA2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" y="2098902"/>
            <a:ext cx="5737580" cy="43063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64EB-CA35-47A9-B917-AE469F1E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58460-4EFA-4B44-BB48-EF03BFA3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3" y="1853248"/>
            <a:ext cx="3026489" cy="2271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11295-8F49-4FB5-BCBA-7D840CC55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89" y="1853248"/>
            <a:ext cx="3026489" cy="2271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973A74-C75A-4E3B-9013-3ED8946C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03" y="4252092"/>
            <a:ext cx="3026489" cy="22734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12E2A9-4079-46E3-BF2F-EC9650C9BE2A}"/>
              </a:ext>
            </a:extLst>
          </p:cNvPr>
          <p:cNvSpPr txBox="1"/>
          <p:nvPr/>
        </p:nvSpPr>
        <p:spPr>
          <a:xfrm>
            <a:off x="9026792" y="4486939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over estimate:	</a:t>
            </a:r>
          </a:p>
          <a:p>
            <a:r>
              <a:rPr lang="en-US" dirty="0"/>
              <a:t>	0.020[%]</a:t>
            </a:r>
          </a:p>
          <a:p>
            <a:r>
              <a:rPr lang="en-US" dirty="0"/>
              <a:t>Peak under estimate:</a:t>
            </a:r>
          </a:p>
          <a:p>
            <a:r>
              <a:rPr lang="en-US" dirty="0"/>
              <a:t>	0.045[%]</a:t>
            </a:r>
          </a:p>
        </p:txBody>
      </p:sp>
    </p:spTree>
    <p:extLst>
      <p:ext uri="{BB962C8B-B14F-4D97-AF65-F5344CB8AC3E}">
        <p14:creationId xmlns:p14="http://schemas.microsoft.com/office/powerpoint/2010/main" val="243118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3811-1099-4168-975D-C362087E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is not an appropriate</a:t>
            </a:r>
            <a:br>
              <a:rPr lang="en-US" dirty="0"/>
            </a:br>
            <a:r>
              <a:rPr lang="en-US" dirty="0"/>
              <a:t>	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D657-2909-49F9-B6F2-19A35659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BAC701-E719-4A3E-AEDD-3674857EDC2F}"/>
                  </a:ext>
                </a:extLst>
              </p:cNvPr>
              <p:cNvSpPr txBox="1"/>
              <p:nvPr/>
            </p:nvSpPr>
            <p:spPr>
              <a:xfrm>
                <a:off x="128657" y="2153742"/>
                <a:ext cx="3671390" cy="9766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BAC701-E719-4A3E-AEDD-3674857ED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7" y="2153742"/>
                <a:ext cx="3671390" cy="9766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614506-B407-4335-A6E4-E9C2DC555A2C}"/>
                  </a:ext>
                </a:extLst>
              </p:cNvPr>
              <p:cNvSpPr txBox="1"/>
              <p:nvPr/>
            </p:nvSpPr>
            <p:spPr>
              <a:xfrm>
                <a:off x="256673" y="3296154"/>
                <a:ext cx="34350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614506-B407-4335-A6E4-E9C2DC555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3" y="3296154"/>
                <a:ext cx="3435043" cy="369332"/>
              </a:xfrm>
              <a:prstGeom prst="rect">
                <a:avLst/>
              </a:prstGeom>
              <a:blipFill>
                <a:blip r:embed="rId3"/>
                <a:stretch>
                  <a:fillRect l="-1241" r="-2482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3E428FE-8285-4822-9BFA-C1FB89623D2C}"/>
              </a:ext>
            </a:extLst>
          </p:cNvPr>
          <p:cNvSpPr/>
          <p:nvPr/>
        </p:nvSpPr>
        <p:spPr>
          <a:xfrm>
            <a:off x="3943303" y="2582922"/>
            <a:ext cx="1225296" cy="713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0D12C9-596D-452D-BDFE-568BCD379CF1}"/>
                  </a:ext>
                </a:extLst>
              </p:cNvPr>
              <p:cNvSpPr txBox="1"/>
              <p:nvPr/>
            </p:nvSpPr>
            <p:spPr>
              <a:xfrm>
                <a:off x="5311855" y="2419127"/>
                <a:ext cx="5394118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0D12C9-596D-452D-BDFE-568BCD37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855" y="2419127"/>
                <a:ext cx="5394118" cy="728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D3D97D-7789-496E-BF26-EE268D55264B}"/>
                  </a:ext>
                </a:extLst>
              </p:cNvPr>
              <p:cNvSpPr txBox="1"/>
              <p:nvPr/>
            </p:nvSpPr>
            <p:spPr>
              <a:xfrm>
                <a:off x="6096000" y="3147916"/>
                <a:ext cx="3756531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D3D97D-7789-496E-BF26-EE268D552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47916"/>
                <a:ext cx="3756531" cy="7287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E7D225-43C2-4B37-9815-98842D06B6EC}"/>
                  </a:ext>
                </a:extLst>
              </p:cNvPr>
              <p:cNvSpPr txBox="1"/>
              <p:nvPr/>
            </p:nvSpPr>
            <p:spPr>
              <a:xfrm>
                <a:off x="1102988" y="4241099"/>
                <a:ext cx="5394118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E7D225-43C2-4B37-9815-98842D06B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988" y="4241099"/>
                <a:ext cx="5394118" cy="7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5A1C4F-69BD-49F0-86AC-F844D6779A9D}"/>
                  </a:ext>
                </a:extLst>
              </p:cNvPr>
              <p:cNvSpPr txBox="1"/>
              <p:nvPr/>
            </p:nvSpPr>
            <p:spPr>
              <a:xfrm>
                <a:off x="1887133" y="4969888"/>
                <a:ext cx="3756531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5A1C4F-69BD-49F0-86AC-F844D6779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133" y="4969888"/>
                <a:ext cx="3756531" cy="728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CD367A-8C58-46D0-A2A3-BA5EF2074653}"/>
                  </a:ext>
                </a:extLst>
              </p:cNvPr>
              <p:cNvSpPr txBox="1"/>
              <p:nvPr/>
            </p:nvSpPr>
            <p:spPr>
              <a:xfrm>
                <a:off x="1014984" y="4241099"/>
                <a:ext cx="6318503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CD367A-8C58-46D0-A2A3-BA5EF2074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84" y="4241099"/>
                <a:ext cx="6318503" cy="728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073223-1509-4D6C-8E27-B94C636B2032}"/>
                  </a:ext>
                </a:extLst>
              </p:cNvPr>
              <p:cNvSpPr txBox="1"/>
              <p:nvPr/>
            </p:nvSpPr>
            <p:spPr>
              <a:xfrm>
                <a:off x="2176274" y="4969888"/>
                <a:ext cx="3756531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073223-1509-4D6C-8E27-B94C636B2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274" y="4969888"/>
                <a:ext cx="3756531" cy="728789"/>
              </a:xfrm>
              <a:prstGeom prst="rect">
                <a:avLst/>
              </a:prstGeom>
              <a:blipFill>
                <a:blip r:embed="rId9"/>
                <a:stretch>
                  <a:fillRect r="-13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B0C2C1-A09D-45DF-B41E-71227A645212}"/>
                  </a:ext>
                </a:extLst>
              </p:cNvPr>
              <p:cNvSpPr txBox="1"/>
              <p:nvPr/>
            </p:nvSpPr>
            <p:spPr>
              <a:xfrm>
                <a:off x="1120908" y="6063071"/>
                <a:ext cx="3435043" cy="3818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B0C2C1-A09D-45DF-B41E-71227A645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08" y="6063071"/>
                <a:ext cx="3435043" cy="3818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B324922-8D85-4CE7-BF24-B05DCAFB6626}"/>
              </a:ext>
            </a:extLst>
          </p:cNvPr>
          <p:cNvSpPr txBox="1"/>
          <p:nvPr/>
        </p:nvSpPr>
        <p:spPr>
          <a:xfrm>
            <a:off x="630228" y="571123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4746D40-6D58-4F42-834B-E67CD7849CF0}"/>
              </a:ext>
            </a:extLst>
          </p:cNvPr>
          <p:cNvSpPr/>
          <p:nvPr/>
        </p:nvSpPr>
        <p:spPr>
          <a:xfrm>
            <a:off x="256673" y="4042439"/>
            <a:ext cx="7332847" cy="26326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DE9E87-8FEE-45B7-A08D-242766357C12}"/>
              </a:ext>
            </a:extLst>
          </p:cNvPr>
          <p:cNvGrpSpPr>
            <a:grpSpLocks noChangeAspect="1"/>
          </p:cNvGrpSpPr>
          <p:nvPr/>
        </p:nvGrpSpPr>
        <p:grpSpPr>
          <a:xfrm>
            <a:off x="8453755" y="4030752"/>
            <a:ext cx="2554162" cy="2554162"/>
            <a:chOff x="499807" y="1527048"/>
            <a:chExt cx="4572000" cy="4572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DBB80E-D649-40A5-9993-ED88657067DA}"/>
                </a:ext>
              </a:extLst>
            </p:cNvPr>
            <p:cNvSpPr/>
            <p:nvPr/>
          </p:nvSpPr>
          <p:spPr>
            <a:xfrm>
              <a:off x="499807" y="1527048"/>
              <a:ext cx="4572000" cy="45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214E9F-0014-4A90-8607-363C46BC4EA2}"/>
                </a:ext>
              </a:extLst>
            </p:cNvPr>
            <p:cNvSpPr/>
            <p:nvPr/>
          </p:nvSpPr>
          <p:spPr>
            <a:xfrm>
              <a:off x="3547807" y="3051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0ABE3D-E865-462D-895D-FE6D035326BD}"/>
                </a:ext>
              </a:extLst>
            </p:cNvPr>
            <p:cNvSpPr/>
            <p:nvPr/>
          </p:nvSpPr>
          <p:spPr>
            <a:xfrm>
              <a:off x="2023807" y="1527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16B068-5EE4-4587-8CC4-34005F486B28}"/>
                </a:ext>
              </a:extLst>
            </p:cNvPr>
            <p:cNvSpPr/>
            <p:nvPr/>
          </p:nvSpPr>
          <p:spPr>
            <a:xfrm>
              <a:off x="499807" y="3051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513FB5-332B-4089-9F3C-A96C27F542A0}"/>
                </a:ext>
              </a:extLst>
            </p:cNvPr>
            <p:cNvSpPr/>
            <p:nvPr/>
          </p:nvSpPr>
          <p:spPr>
            <a:xfrm>
              <a:off x="2023807" y="4575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BAB0E7-B881-4041-9DE1-9B92F16B1A4E}"/>
                </a:ext>
              </a:extLst>
            </p:cNvPr>
            <p:cNvSpPr/>
            <p:nvPr/>
          </p:nvSpPr>
          <p:spPr>
            <a:xfrm>
              <a:off x="2023807" y="3051048"/>
              <a:ext cx="1524000" cy="152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6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9" grpId="0"/>
      <p:bldP spid="9" grpId="1"/>
      <p:bldP spid="10" grpId="0"/>
      <p:bldP spid="10" grpId="1"/>
      <p:bldP spid="16" grpId="0"/>
      <p:bldP spid="17" grpId="0"/>
      <p:bldP spid="18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A3B6-0460-4679-8BD0-7F0D5042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alters PSFs which alters	photometry and astrometry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8E355A-BAA8-4D22-A1DD-EBA514D1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9" y="1984160"/>
            <a:ext cx="5313565" cy="33559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84E30-3673-4023-987C-3A842DE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EC9FC-5134-4F9F-BD33-E0476A70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8" y="1984160"/>
            <a:ext cx="5313566" cy="335593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7A1384-8DAC-46AD-BD77-FE39AD131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538409"/>
              </p:ext>
            </p:extLst>
          </p:nvPr>
        </p:nvGraphicFramePr>
        <p:xfrm>
          <a:off x="6096000" y="2981681"/>
          <a:ext cx="4791456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3079">
                  <a:extLst>
                    <a:ext uri="{9D8B030D-6E8A-4147-A177-3AD203B41FA5}">
                      <a16:colId xmlns:a16="http://schemas.microsoft.com/office/drawing/2014/main" val="3082793683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1420830892"/>
                    </a:ext>
                  </a:extLst>
                </a:gridCol>
                <a:gridCol w="1618489">
                  <a:extLst>
                    <a:ext uri="{9D8B030D-6E8A-4147-A177-3AD203B41FA5}">
                      <a16:colId xmlns:a16="http://schemas.microsoft.com/office/drawing/2014/main" val="343198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FWHM[pix]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FWHM[mas]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67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WEBBPSF 405N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135.2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24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‘Dim’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48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‘Mid’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44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‘Bright’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9275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67EC13-E6F1-49F0-BC80-871C1AE90CB5}"/>
              </a:ext>
            </a:extLst>
          </p:cNvPr>
          <p:cNvSpPr txBox="1"/>
          <p:nvPr/>
        </p:nvSpPr>
        <p:spPr>
          <a:xfrm>
            <a:off x="6586398" y="496679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FWHM up by 5% over theoretical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E7C0F-1AE3-4893-8C0C-5694D7E56D91}"/>
              </a:ext>
            </a:extLst>
          </p:cNvPr>
          <p:cNvSpPr txBox="1"/>
          <p:nvPr/>
        </p:nvSpPr>
        <p:spPr>
          <a:xfrm>
            <a:off x="6586397" y="5282371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1% change from ‘Dim’ to ‘Bright’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EAF5C8-FF98-4D0E-AAC9-7AF4FB006623}"/>
                  </a:ext>
                </a:extLst>
              </p:cNvPr>
              <p:cNvSpPr txBox="1"/>
              <p:nvPr/>
            </p:nvSpPr>
            <p:spPr>
              <a:xfrm>
                <a:off x="5967272" y="2191849"/>
                <a:ext cx="4686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applied peaks at 1.45% down to 0.65%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EAF5C8-FF98-4D0E-AAC9-7AF4FB006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2" y="2191849"/>
                <a:ext cx="4686476" cy="369332"/>
              </a:xfrm>
              <a:prstGeom prst="rect">
                <a:avLst/>
              </a:prstGeom>
              <a:blipFill>
                <a:blip r:embed="rId4"/>
                <a:stretch>
                  <a:fillRect t="-10000" r="-26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50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A758-571C-4641-B01D-B19F18F5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change in shape impacts</a:t>
            </a:r>
            <a:br>
              <a:rPr lang="en-US" dirty="0"/>
            </a:br>
            <a:r>
              <a:rPr lang="en-US" dirty="0"/>
              <a:t>	PSF fitting of confused binaries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EB01D5-F9B5-4D3D-9F98-AA377B122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1" y="2496174"/>
            <a:ext cx="4066384" cy="36518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8AB0-FD12-4AE5-8666-8172FF38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BBFE0C-48CD-41B4-8576-D904EBC37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01" y="2462643"/>
            <a:ext cx="3932261" cy="3718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B27F88-C53D-4364-8E5A-4FD3B558F390}"/>
              </a:ext>
            </a:extLst>
          </p:cNvPr>
          <p:cNvSpPr txBox="1"/>
          <p:nvPr/>
        </p:nvSpPr>
        <p:spPr>
          <a:xfrm>
            <a:off x="1159497" y="2093311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HST ACS/WFC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E47E9-D423-45C6-A6B6-67DE76D76591}"/>
              </a:ext>
            </a:extLst>
          </p:cNvPr>
          <p:cNvSpPr txBox="1"/>
          <p:nvPr/>
        </p:nvSpPr>
        <p:spPr>
          <a:xfrm>
            <a:off x="5146545" y="208444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ESO VLT ULT4 HAWK-I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D97F4C-08DB-49E2-9C67-ADF47E31E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88" y="2413714"/>
            <a:ext cx="3323902" cy="1825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0EEE8F-9612-4BE6-ACF9-4170BEC2D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988" y="4403926"/>
            <a:ext cx="3323903" cy="18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A758-571C-4641-B01D-B19F18F5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change in shape impacts</a:t>
            </a:r>
            <a:br>
              <a:rPr lang="en-US" dirty="0"/>
            </a:br>
            <a:r>
              <a:rPr lang="en-US" dirty="0"/>
              <a:t>	PSF fitting of confused binaries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8AB0-FD12-4AE5-8666-8172FF38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E35F75B-B273-41A0-8B83-EDD1D45EB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66176"/>
              </p:ext>
            </p:extLst>
          </p:nvPr>
        </p:nvGraphicFramePr>
        <p:xfrm>
          <a:off x="465847" y="1872591"/>
          <a:ext cx="8133404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2255">
                  <a:extLst>
                    <a:ext uri="{9D8B030D-6E8A-4147-A177-3AD203B41FA5}">
                      <a16:colId xmlns:a16="http://schemas.microsoft.com/office/drawing/2014/main" val="438176208"/>
                    </a:ext>
                  </a:extLst>
                </a:gridCol>
                <a:gridCol w="1964447">
                  <a:extLst>
                    <a:ext uri="{9D8B030D-6E8A-4147-A177-3AD203B41FA5}">
                      <a16:colId xmlns:a16="http://schemas.microsoft.com/office/drawing/2014/main" val="456319836"/>
                    </a:ext>
                  </a:extLst>
                </a:gridCol>
                <a:gridCol w="2033351">
                  <a:extLst>
                    <a:ext uri="{9D8B030D-6E8A-4147-A177-3AD203B41FA5}">
                      <a16:colId xmlns:a16="http://schemas.microsoft.com/office/drawing/2014/main" val="428334027"/>
                    </a:ext>
                  </a:extLst>
                </a:gridCol>
                <a:gridCol w="2033351">
                  <a:extLst>
                    <a:ext uri="{9D8B030D-6E8A-4147-A177-3AD203B41FA5}">
                      <a16:colId xmlns:a16="http://schemas.microsoft.com/office/drawing/2014/main" val="962866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HAWK-I, </a:t>
                      </a:r>
                      <a:r>
                        <a:rPr lang="en-US" dirty="0" err="1"/>
                        <a:t>uncorr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HAWK-I, IPC </a:t>
                      </a:r>
                      <a:r>
                        <a:rPr lang="en-US" dirty="0" err="1"/>
                        <a:t>corr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1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Separation[pix]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5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Separation [mas]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463.251 ± 0.583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456.363 ± 3.149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459.823 ± 3.149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28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[mas]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-6.888 ± 3.203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-3.428 ± 3.203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1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17054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5D06D66-D3D6-4DFF-B66E-021A00374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86995"/>
              </p:ext>
            </p:extLst>
          </p:nvPr>
        </p:nvGraphicFramePr>
        <p:xfrm>
          <a:off x="465847" y="1872591"/>
          <a:ext cx="6100053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2255">
                  <a:extLst>
                    <a:ext uri="{9D8B030D-6E8A-4147-A177-3AD203B41FA5}">
                      <a16:colId xmlns:a16="http://schemas.microsoft.com/office/drawing/2014/main" val="438176208"/>
                    </a:ext>
                  </a:extLst>
                </a:gridCol>
                <a:gridCol w="1964447">
                  <a:extLst>
                    <a:ext uri="{9D8B030D-6E8A-4147-A177-3AD203B41FA5}">
                      <a16:colId xmlns:a16="http://schemas.microsoft.com/office/drawing/2014/main" val="456319836"/>
                    </a:ext>
                  </a:extLst>
                </a:gridCol>
                <a:gridCol w="2033351">
                  <a:extLst>
                    <a:ext uri="{9D8B030D-6E8A-4147-A177-3AD203B41FA5}">
                      <a16:colId xmlns:a16="http://schemas.microsoft.com/office/drawing/2014/main" val="428334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HAWK-I, </a:t>
                      </a:r>
                      <a:r>
                        <a:rPr lang="en-US" dirty="0" err="1"/>
                        <a:t>uncorr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91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Separation[pix]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52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Separation [mas]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463.251 ± 0.583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456.363 ± 3.149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28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 [mas]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-6.888 ± 3.203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1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Error[%]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17054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8069183-2E29-4E65-B7AA-8F334A767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618" y="3897777"/>
            <a:ext cx="3770535" cy="28229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2CCE4F-8E6D-4B65-A681-CD560AD3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7" y="4219101"/>
            <a:ext cx="3323902" cy="1825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9C00EC-5C9A-4946-B494-CF09A5D9F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69" y="4219101"/>
            <a:ext cx="3323903" cy="18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255F-C5FA-4C07-AF81-4E80B5EF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 of binary pairs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E4EA5F-4A72-4973-94F3-AF0CBB12C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71" y="1638110"/>
            <a:ext cx="2779841" cy="20848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132E5-2DA0-4C85-A002-42772FC7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C3A50-1F50-4BEC-A9D6-B7628F926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70" y="3895532"/>
            <a:ext cx="2779841" cy="2084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FB358-B564-47C1-AFAC-CF3B34697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24" y="1638110"/>
            <a:ext cx="2779841" cy="2084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23A21-C417-40EF-8054-2F83F3A7A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24" y="3895531"/>
            <a:ext cx="2779841" cy="2084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A24A0-335E-4FBE-AAA6-68A53E67F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77" y="1638109"/>
            <a:ext cx="2779841" cy="2084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B7967E-0018-4859-ACBD-DFC1337E25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77" y="3895531"/>
            <a:ext cx="2779841" cy="20848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8BAF9D-38F1-4379-8422-07893B9C5138}"/>
              </a:ext>
            </a:extLst>
          </p:cNvPr>
          <p:cNvSpPr txBox="1"/>
          <p:nvPr/>
        </p:nvSpPr>
        <p:spPr>
          <a:xfrm>
            <a:off x="451104" y="241878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HAWK-I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59D59-FB9E-4DDE-B846-DCA5E5316D3E}"/>
              </a:ext>
            </a:extLst>
          </p:cNvPr>
          <p:cNvSpPr txBox="1"/>
          <p:nvPr/>
        </p:nvSpPr>
        <p:spPr>
          <a:xfrm>
            <a:off x="210736" y="4645737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HST ACS/WFC</a:t>
            </a:r>
          </a:p>
        </p:txBody>
      </p:sp>
    </p:spTree>
    <p:extLst>
      <p:ext uri="{BB962C8B-B14F-4D97-AF65-F5344CB8AC3E}">
        <p14:creationId xmlns:p14="http://schemas.microsoft.com/office/powerpoint/2010/main" val="337142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7DD0-E832-43A2-9EB7-713873D5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summary of binary pairs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53F6D-BF07-4E08-AB41-F0CD2F6E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78B45-25E6-4E81-AF47-BCF534D38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0" y="2374777"/>
            <a:ext cx="4864095" cy="3648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50819-71E5-4AA0-A2AD-DE90EFB63022}"/>
              </a:ext>
            </a:extLst>
          </p:cNvPr>
          <p:cNvSpPr txBox="1"/>
          <p:nvPr/>
        </p:nvSpPr>
        <p:spPr>
          <a:xfrm>
            <a:off x="733795" y="1853248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Separation Error of 74 confused binary pairs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9D5464-2773-4E7A-97B7-F1949AA1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98" y="2374776"/>
            <a:ext cx="5776112" cy="3648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FC67E7-68DB-4B83-996F-56983A0B3928}"/>
                  </a:ext>
                </a:extLst>
              </p:cNvPr>
              <p:cNvSpPr txBox="1"/>
              <p:nvPr/>
            </p:nvSpPr>
            <p:spPr>
              <a:xfrm>
                <a:off x="6438884" y="1853248"/>
                <a:ext cx="47682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Modeled using JWST and approximate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FC67E7-68DB-4B83-996F-56983A0B3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884" y="1853248"/>
                <a:ext cx="4768228" cy="369332"/>
              </a:xfrm>
              <a:prstGeom prst="rect">
                <a:avLst/>
              </a:prstGeom>
              <a:blipFill>
                <a:blip r:embed="rId4"/>
                <a:stretch>
                  <a:fillRect l="-10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DA0A85-4433-456B-B057-65F6D11236A3}"/>
              </a:ext>
            </a:extLst>
          </p:cNvPr>
          <p:cNvCxnSpPr>
            <a:cxnSpLocks/>
          </p:cNvCxnSpPr>
          <p:nvPr/>
        </p:nvCxnSpPr>
        <p:spPr>
          <a:xfrm flipV="1">
            <a:off x="7825186" y="2723746"/>
            <a:ext cx="0" cy="295720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677571-2890-4A83-9ECD-F1D5DE4272D5}"/>
              </a:ext>
            </a:extLst>
          </p:cNvPr>
          <p:cNvCxnSpPr>
            <a:cxnSpLocks/>
          </p:cNvCxnSpPr>
          <p:nvPr/>
        </p:nvCxnSpPr>
        <p:spPr>
          <a:xfrm flipV="1">
            <a:off x="9767476" y="2720207"/>
            <a:ext cx="0" cy="295720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8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6A2F-C2E7-4142-AA45-9E31A92B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needs to come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5AFF-887E-46A6-9E26-EB7911B68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 data for complete characterization</a:t>
            </a:r>
          </a:p>
          <a:p>
            <a:r>
              <a:rPr lang="en-US" dirty="0"/>
              <a:t>More empirical validation</a:t>
            </a:r>
          </a:p>
          <a:p>
            <a:r>
              <a:rPr lang="en-US" dirty="0"/>
              <a:t>More modeling for particular science cases</a:t>
            </a:r>
          </a:p>
          <a:p>
            <a:pPr lvl="1"/>
            <a:r>
              <a:rPr lang="en-US" dirty="0"/>
              <a:t>Gravitational lensing, spectral lines?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82B90-F387-49D1-ADE9-876F4BD0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6A2F-C2E7-4142-AA45-9E31A92B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decouple:</a:t>
            </a:r>
            <a:br>
              <a:rPr lang="en-US" dirty="0"/>
            </a:br>
            <a:r>
              <a:rPr lang="en-US" dirty="0"/>
              <a:t>	before or after linearity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82B90-F387-49D1-ADE9-876F4BD0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19A1CA-7150-4B20-87D8-3C30ABF1A60F}"/>
                  </a:ext>
                </a:extLst>
              </p:cNvPr>
              <p:cNvSpPr txBox="1"/>
              <p:nvPr/>
            </p:nvSpPr>
            <p:spPr>
              <a:xfrm>
                <a:off x="2260124" y="1970582"/>
                <a:ext cx="6318503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}∙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19A1CA-7150-4B20-87D8-3C30ABF1A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24" y="1970582"/>
                <a:ext cx="6318503" cy="7287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9229ED-11C6-4E26-A250-B805941D25F9}"/>
                  </a:ext>
                </a:extLst>
              </p:cNvPr>
              <p:cNvSpPr txBox="1"/>
              <p:nvPr/>
            </p:nvSpPr>
            <p:spPr>
              <a:xfrm>
                <a:off x="3421414" y="2699371"/>
                <a:ext cx="3756531" cy="7287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9229ED-11C6-4E26-A250-B805941D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414" y="2699371"/>
                <a:ext cx="3756531" cy="728789"/>
              </a:xfrm>
              <a:prstGeom prst="rect">
                <a:avLst/>
              </a:prstGeom>
              <a:blipFill>
                <a:blip r:embed="rId3"/>
                <a:stretch>
                  <a:fillRect r="-1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038E897-C61E-4627-8A97-5CD771B711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3698" y="3902046"/>
            <a:ext cx="4565774" cy="26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23B9A-C074-4D79-9A62-54579597D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7" y="3901957"/>
            <a:ext cx="4565774" cy="2609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6283BC-6FD4-438C-811F-168CEE86D614}"/>
              </a:ext>
            </a:extLst>
          </p:cNvPr>
          <p:cNvSpPr txBox="1"/>
          <p:nvPr/>
        </p:nvSpPr>
        <p:spPr>
          <a:xfrm>
            <a:off x="1721796" y="3501957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 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B247E-FD17-4DE9-A0B0-3142E3BFCEAE}"/>
              </a:ext>
            </a:extLst>
          </p:cNvPr>
          <p:cNvSpPr txBox="1"/>
          <p:nvPr/>
        </p:nvSpPr>
        <p:spPr>
          <a:xfrm>
            <a:off x="7557501" y="353262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 Domain</a:t>
            </a:r>
          </a:p>
        </p:txBody>
      </p:sp>
    </p:spTree>
    <p:extLst>
      <p:ext uri="{BB962C8B-B14F-4D97-AF65-F5344CB8AC3E}">
        <p14:creationId xmlns:p14="http://schemas.microsoft.com/office/powerpoint/2010/main" val="98372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01F8-3E55-4157-9FEF-FCB7F783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The structure of a hybridized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8B72D-90AB-4A27-AC28-69F8FEAB9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4947" r="5059" b="3280"/>
          <a:stretch/>
        </p:blipFill>
        <p:spPr>
          <a:xfrm>
            <a:off x="231861" y="1573031"/>
            <a:ext cx="7587393" cy="462564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F80FCB6-7D52-4800-AB25-A71FAD744900}"/>
              </a:ext>
            </a:extLst>
          </p:cNvPr>
          <p:cNvGrpSpPr/>
          <p:nvPr/>
        </p:nvGrpSpPr>
        <p:grpSpPr>
          <a:xfrm>
            <a:off x="7909560" y="1580904"/>
            <a:ext cx="4184963" cy="2276593"/>
            <a:chOff x="7927848" y="1573031"/>
            <a:chExt cx="4184963" cy="227659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3729C3F-10A4-425B-9DDF-136E2267DD98}"/>
                </a:ext>
              </a:extLst>
            </p:cNvPr>
            <p:cNvSpPr/>
            <p:nvPr/>
          </p:nvSpPr>
          <p:spPr>
            <a:xfrm>
              <a:off x="7927848" y="1573031"/>
              <a:ext cx="4184963" cy="22765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45" name="Straight Connector 44">
              <a:extLst>
                <a:ext uri="{FF2B5EF4-FFF2-40B4-BE49-F238E27FC236}">
                  <a16:creationId xmlns:a16="http://schemas.microsoft.com/office/drawing/2014/main" id="{C8A0DD24-3FC7-4C46-AEC3-5CB213A1DF03}"/>
                </a:ext>
              </a:extLst>
            </p:cNvPr>
            <p:cNvSpPr/>
            <p:nvPr/>
          </p:nvSpPr>
          <p:spPr>
            <a:xfrm flipV="1">
              <a:off x="8809667" y="3033885"/>
              <a:ext cx="2628812" cy="201"/>
            </a:xfrm>
            <a:prstGeom prst="line">
              <a:avLst/>
            </a:prstGeom>
            <a:noFill/>
            <a:ln w="45720">
              <a:solidFill>
                <a:srgbClr val="FFD32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47" name="Straight Connector 46">
              <a:extLst>
                <a:ext uri="{FF2B5EF4-FFF2-40B4-BE49-F238E27FC236}">
                  <a16:creationId xmlns:a16="http://schemas.microsoft.com/office/drawing/2014/main" id="{A4DAB8FD-89BD-464D-9F81-28880F7E9F51}"/>
                </a:ext>
              </a:extLst>
            </p:cNvPr>
            <p:cNvSpPr/>
            <p:nvPr/>
          </p:nvSpPr>
          <p:spPr>
            <a:xfrm>
              <a:off x="8835000" y="2386158"/>
              <a:ext cx="855763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48" name="Straight Connector 47">
              <a:extLst>
                <a:ext uri="{FF2B5EF4-FFF2-40B4-BE49-F238E27FC236}">
                  <a16:creationId xmlns:a16="http://schemas.microsoft.com/office/drawing/2014/main" id="{FFD123B8-0728-4054-9B11-9B28FE59E315}"/>
                </a:ext>
              </a:extLst>
            </p:cNvPr>
            <p:cNvSpPr/>
            <p:nvPr/>
          </p:nvSpPr>
          <p:spPr>
            <a:xfrm flipH="1" flipV="1">
              <a:off x="9691246" y="2386158"/>
              <a:ext cx="387229" cy="64591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49" name="Straight Connector 48">
              <a:extLst>
                <a:ext uri="{FF2B5EF4-FFF2-40B4-BE49-F238E27FC236}">
                  <a16:creationId xmlns:a16="http://schemas.microsoft.com/office/drawing/2014/main" id="{210D8BF9-10C0-444D-8C0C-EDE361C28078}"/>
                </a:ext>
              </a:extLst>
            </p:cNvPr>
            <p:cNvSpPr/>
            <p:nvPr/>
          </p:nvSpPr>
          <p:spPr>
            <a:xfrm>
              <a:off x="10079198" y="3031674"/>
              <a:ext cx="1360486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50" name="Straight Connector 49">
              <a:extLst>
                <a:ext uri="{FF2B5EF4-FFF2-40B4-BE49-F238E27FC236}">
                  <a16:creationId xmlns:a16="http://schemas.microsoft.com/office/drawing/2014/main" id="{CC70845D-ABD5-450D-9239-CC137159F9BB}"/>
                </a:ext>
              </a:extLst>
            </p:cNvPr>
            <p:cNvSpPr/>
            <p:nvPr/>
          </p:nvSpPr>
          <p:spPr>
            <a:xfrm>
              <a:off x="8835000" y="2386158"/>
              <a:ext cx="2588279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325B9B9-A1F1-4CA5-B565-FDA2744D035C}"/>
                </a:ext>
              </a:extLst>
            </p:cNvPr>
            <p:cNvSpPr txBox="1"/>
            <p:nvPr/>
          </p:nvSpPr>
          <p:spPr>
            <a:xfrm>
              <a:off x="10881882" y="3582132"/>
              <a:ext cx="653201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Indium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AAB09CA-56D6-40A9-8A43-0580E87CFCC3}"/>
                </a:ext>
              </a:extLst>
            </p:cNvPr>
            <p:cNvSpPr txBox="1"/>
            <p:nvPr/>
          </p:nvSpPr>
          <p:spPr>
            <a:xfrm>
              <a:off x="10171843" y="3372118"/>
              <a:ext cx="84404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P-implant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D827AF-AD84-4BE3-A80C-41AE47D61109}"/>
                </a:ext>
              </a:extLst>
            </p:cNvPr>
            <p:cNvSpPr txBox="1"/>
            <p:nvPr/>
          </p:nvSpPr>
          <p:spPr>
            <a:xfrm>
              <a:off x="9466870" y="3569270"/>
              <a:ext cx="84430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Depletion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C8BB16-13E2-49AB-AC37-11DD05BAD62A}"/>
                </a:ext>
              </a:extLst>
            </p:cNvPr>
            <p:cNvSpPr txBox="1"/>
            <p:nvPr/>
          </p:nvSpPr>
          <p:spPr>
            <a:xfrm>
              <a:off x="8837413" y="3363677"/>
              <a:ext cx="653006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N-Bulk</a:t>
              </a:r>
            </a:p>
          </p:txBody>
        </p:sp>
        <p:sp>
          <p:nvSpPr>
            <p:cNvPr id="55" name="Straight Connector 54">
              <a:extLst>
                <a:ext uri="{FF2B5EF4-FFF2-40B4-BE49-F238E27FC236}">
                  <a16:creationId xmlns:a16="http://schemas.microsoft.com/office/drawing/2014/main" id="{71C34066-EC26-426F-BF79-9A62334BAEEF}"/>
                </a:ext>
              </a:extLst>
            </p:cNvPr>
            <p:cNvSpPr/>
            <p:nvPr/>
          </p:nvSpPr>
          <p:spPr>
            <a:xfrm flipV="1">
              <a:off x="8809667" y="3218979"/>
              <a:ext cx="2796971" cy="844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3E11D8E-0B49-4F0F-8A55-3DF496A698AC}"/>
                </a:ext>
              </a:extLst>
            </p:cNvPr>
            <p:cNvSpPr txBox="1"/>
            <p:nvPr/>
          </p:nvSpPr>
          <p:spPr>
            <a:xfrm>
              <a:off x="11577445" y="3094377"/>
              <a:ext cx="314519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-y</a:t>
              </a:r>
            </a:p>
          </p:txBody>
        </p:sp>
        <p:sp>
          <p:nvSpPr>
            <p:cNvPr id="57" name="Straight Connector 56">
              <a:extLst>
                <a:ext uri="{FF2B5EF4-FFF2-40B4-BE49-F238E27FC236}">
                  <a16:creationId xmlns:a16="http://schemas.microsoft.com/office/drawing/2014/main" id="{69580128-9857-4C15-9456-863F164322BC}"/>
                </a:ext>
              </a:extLst>
            </p:cNvPr>
            <p:cNvSpPr/>
            <p:nvPr/>
          </p:nvSpPr>
          <p:spPr>
            <a:xfrm flipV="1">
              <a:off x="8809667" y="1982408"/>
              <a:ext cx="0" cy="124481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ECA5BC-5CAF-400A-849C-789F39CFEE23}"/>
                </a:ext>
              </a:extLst>
            </p:cNvPr>
            <p:cNvSpPr txBox="1"/>
            <p:nvPr/>
          </p:nvSpPr>
          <p:spPr>
            <a:xfrm>
              <a:off x="8589634" y="1763953"/>
              <a:ext cx="288623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1155636-9D45-45AA-85C1-44BC7F13AB45}"/>
                </a:ext>
              </a:extLst>
            </p:cNvPr>
            <p:cNvSpPr txBox="1"/>
            <p:nvPr/>
          </p:nvSpPr>
          <p:spPr>
            <a:xfrm>
              <a:off x="8347406" y="2235228"/>
              <a:ext cx="37548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0V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4D0D05-56A9-487B-9841-24F8F7087CF7}"/>
                </a:ext>
              </a:extLst>
            </p:cNvPr>
            <p:cNvSpPr txBox="1"/>
            <p:nvPr/>
          </p:nvSpPr>
          <p:spPr>
            <a:xfrm>
              <a:off x="8012049" y="2931390"/>
              <a:ext cx="859860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-(</a:t>
              </a:r>
              <a:r>
                <a:rPr lang="en-US" sz="1200" b="0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  <a:r>
                <a:rPr lang="en-US" sz="1200" b="0" i="0" u="none" strike="noStrike" kern="1200" baseline="-3300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bi</a:t>
              </a:r>
              <a:r>
                <a:rPr lang="en-US" sz="1200" b="0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+V</a:t>
              </a:r>
              <a:r>
                <a:rPr lang="en-US" sz="1200" b="0" i="0" u="none" strike="noStrike" kern="1200" baseline="-3300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rev</a:t>
              </a:r>
              <a:r>
                <a:rPr lang="en-US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)</a:t>
              </a:r>
            </a:p>
          </p:txBody>
        </p:sp>
        <p:sp>
          <p:nvSpPr>
            <p:cNvPr id="61" name="Straight Connector 60">
              <a:extLst>
                <a:ext uri="{FF2B5EF4-FFF2-40B4-BE49-F238E27FC236}">
                  <a16:creationId xmlns:a16="http://schemas.microsoft.com/office/drawing/2014/main" id="{D649ADA3-86FD-484F-B272-7DD3CEA3710A}"/>
                </a:ext>
              </a:extLst>
            </p:cNvPr>
            <p:cNvSpPr/>
            <p:nvPr/>
          </p:nvSpPr>
          <p:spPr>
            <a:xfrm flipV="1">
              <a:off x="10083782" y="2292505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62" name="Straight Connector 61">
              <a:extLst>
                <a:ext uri="{FF2B5EF4-FFF2-40B4-BE49-F238E27FC236}">
                  <a16:creationId xmlns:a16="http://schemas.microsoft.com/office/drawing/2014/main" id="{084B4676-9D67-4D0F-95DF-4EDB351D87B2}"/>
                </a:ext>
              </a:extLst>
            </p:cNvPr>
            <p:cNvSpPr/>
            <p:nvPr/>
          </p:nvSpPr>
          <p:spPr>
            <a:xfrm flipV="1">
              <a:off x="10929170" y="2292706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63" name="Straight Connector 62">
              <a:extLst>
                <a:ext uri="{FF2B5EF4-FFF2-40B4-BE49-F238E27FC236}">
                  <a16:creationId xmlns:a16="http://schemas.microsoft.com/office/drawing/2014/main" id="{971A9EFC-AF8D-4CF6-BDB6-82A01B27C629}"/>
                </a:ext>
              </a:extLst>
            </p:cNvPr>
            <p:cNvSpPr/>
            <p:nvPr/>
          </p:nvSpPr>
          <p:spPr>
            <a:xfrm flipV="1">
              <a:off x="9675323" y="2292505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D283F78-CABD-45B3-9000-37B475C2288B}"/>
                </a:ext>
              </a:extLst>
            </p:cNvPr>
            <p:cNvSpPr txBox="1"/>
            <p:nvPr/>
          </p:nvSpPr>
          <p:spPr>
            <a:xfrm>
              <a:off x="9331280" y="1844944"/>
              <a:ext cx="1364923" cy="2828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Central Pixel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4EC83BB-C391-4C24-AA02-34B7CC5DE720}"/>
              </a:ext>
            </a:extLst>
          </p:cNvPr>
          <p:cNvGrpSpPr/>
          <p:nvPr/>
        </p:nvGrpSpPr>
        <p:grpSpPr>
          <a:xfrm>
            <a:off x="7909560" y="3913632"/>
            <a:ext cx="4184963" cy="2276593"/>
            <a:chOff x="7903455" y="3935497"/>
            <a:chExt cx="4184963" cy="227659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AFEB2C-EB25-4F92-B1DC-D6DA9F14F513}"/>
                </a:ext>
              </a:extLst>
            </p:cNvPr>
            <p:cNvSpPr/>
            <p:nvPr/>
          </p:nvSpPr>
          <p:spPr>
            <a:xfrm>
              <a:off x="7903455" y="3935497"/>
              <a:ext cx="4184963" cy="22765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28" name="Straight Connector 127">
              <a:extLst>
                <a:ext uri="{FF2B5EF4-FFF2-40B4-BE49-F238E27FC236}">
                  <a16:creationId xmlns:a16="http://schemas.microsoft.com/office/drawing/2014/main" id="{D7E714B3-8E7F-48B5-BCF6-C3191561F3D2}"/>
                </a:ext>
              </a:extLst>
            </p:cNvPr>
            <p:cNvSpPr/>
            <p:nvPr/>
          </p:nvSpPr>
          <p:spPr>
            <a:xfrm flipV="1">
              <a:off x="8789643" y="5322931"/>
              <a:ext cx="2628812" cy="0"/>
            </a:xfrm>
            <a:prstGeom prst="line">
              <a:avLst/>
            </a:prstGeom>
            <a:noFill/>
            <a:ln w="45720">
              <a:solidFill>
                <a:srgbClr val="00B05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86" name="Straight Connector 85">
              <a:extLst>
                <a:ext uri="{FF2B5EF4-FFF2-40B4-BE49-F238E27FC236}">
                  <a16:creationId xmlns:a16="http://schemas.microsoft.com/office/drawing/2014/main" id="{BD7C886F-56EC-4E3C-8D18-2279A33E531E}"/>
                </a:ext>
              </a:extLst>
            </p:cNvPr>
            <p:cNvSpPr/>
            <p:nvPr/>
          </p:nvSpPr>
          <p:spPr>
            <a:xfrm flipV="1">
              <a:off x="8785274" y="5396351"/>
              <a:ext cx="2628812" cy="201"/>
            </a:xfrm>
            <a:prstGeom prst="line">
              <a:avLst/>
            </a:prstGeom>
            <a:noFill/>
            <a:ln w="45720">
              <a:solidFill>
                <a:srgbClr val="FFD32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87" name="Straight Connector 86">
              <a:extLst>
                <a:ext uri="{FF2B5EF4-FFF2-40B4-BE49-F238E27FC236}">
                  <a16:creationId xmlns:a16="http://schemas.microsoft.com/office/drawing/2014/main" id="{B3782E00-6D12-4F50-8CC3-E34AFF6C947F}"/>
                </a:ext>
              </a:extLst>
            </p:cNvPr>
            <p:cNvSpPr/>
            <p:nvPr/>
          </p:nvSpPr>
          <p:spPr>
            <a:xfrm>
              <a:off x="8810607" y="4748624"/>
              <a:ext cx="950042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88" name="Straight Connector 87">
              <a:extLst>
                <a:ext uri="{FF2B5EF4-FFF2-40B4-BE49-F238E27FC236}">
                  <a16:creationId xmlns:a16="http://schemas.microsoft.com/office/drawing/2014/main" id="{44F73B72-3FE7-4242-BA0A-46E0AF8538CA}"/>
                </a:ext>
              </a:extLst>
            </p:cNvPr>
            <p:cNvSpPr/>
            <p:nvPr/>
          </p:nvSpPr>
          <p:spPr>
            <a:xfrm flipH="1" flipV="1">
              <a:off x="9746592" y="4748411"/>
              <a:ext cx="304235" cy="595987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05" name="Straight Connector 104">
              <a:extLst>
                <a:ext uri="{FF2B5EF4-FFF2-40B4-BE49-F238E27FC236}">
                  <a16:creationId xmlns:a16="http://schemas.microsoft.com/office/drawing/2014/main" id="{6C076D30-49C8-4EC2-B0B4-6EB17F1124BF}"/>
                </a:ext>
              </a:extLst>
            </p:cNvPr>
            <p:cNvSpPr/>
            <p:nvPr/>
          </p:nvSpPr>
          <p:spPr>
            <a:xfrm flipV="1">
              <a:off x="8789122" y="5169152"/>
              <a:ext cx="2628812" cy="201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89" name="Straight Connector 88">
              <a:extLst>
                <a:ext uri="{FF2B5EF4-FFF2-40B4-BE49-F238E27FC236}">
                  <a16:creationId xmlns:a16="http://schemas.microsoft.com/office/drawing/2014/main" id="{DBB80F96-6D48-4160-933E-A5306CAE6484}"/>
                </a:ext>
              </a:extLst>
            </p:cNvPr>
            <p:cNvSpPr/>
            <p:nvPr/>
          </p:nvSpPr>
          <p:spPr>
            <a:xfrm>
              <a:off x="10031481" y="5319756"/>
              <a:ext cx="1386190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90" name="Straight Connector 89">
              <a:extLst>
                <a:ext uri="{FF2B5EF4-FFF2-40B4-BE49-F238E27FC236}">
                  <a16:creationId xmlns:a16="http://schemas.microsoft.com/office/drawing/2014/main" id="{D599534C-07DE-47B1-8D5B-6366F0B7D608}"/>
                </a:ext>
              </a:extLst>
            </p:cNvPr>
            <p:cNvSpPr/>
            <p:nvPr/>
          </p:nvSpPr>
          <p:spPr>
            <a:xfrm>
              <a:off x="8810607" y="4749035"/>
              <a:ext cx="2588279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97AFF15-5317-4D5C-AC8B-D09C3F639A24}"/>
                </a:ext>
              </a:extLst>
            </p:cNvPr>
            <p:cNvSpPr txBox="1"/>
            <p:nvPr/>
          </p:nvSpPr>
          <p:spPr>
            <a:xfrm>
              <a:off x="10857489" y="5944598"/>
              <a:ext cx="653201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Indium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400C6D5-0A0A-4B0F-8103-A9BC8F9D779B}"/>
                </a:ext>
              </a:extLst>
            </p:cNvPr>
            <p:cNvSpPr txBox="1"/>
            <p:nvPr/>
          </p:nvSpPr>
          <p:spPr>
            <a:xfrm>
              <a:off x="10147450" y="5734584"/>
              <a:ext cx="84404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P-implant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708D2B-3877-4DC9-985E-E3783D06A5B5}"/>
                </a:ext>
              </a:extLst>
            </p:cNvPr>
            <p:cNvSpPr txBox="1"/>
            <p:nvPr/>
          </p:nvSpPr>
          <p:spPr>
            <a:xfrm>
              <a:off x="9442477" y="5931736"/>
              <a:ext cx="84430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Depletion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BBBEF4C-1618-4FA2-B723-2FC2A688837C}"/>
                </a:ext>
              </a:extLst>
            </p:cNvPr>
            <p:cNvSpPr txBox="1"/>
            <p:nvPr/>
          </p:nvSpPr>
          <p:spPr>
            <a:xfrm>
              <a:off x="8813020" y="5726143"/>
              <a:ext cx="653006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N-Bulk</a:t>
              </a:r>
            </a:p>
          </p:txBody>
        </p:sp>
        <p:sp>
          <p:nvSpPr>
            <p:cNvPr id="95" name="Straight Connector 94">
              <a:extLst>
                <a:ext uri="{FF2B5EF4-FFF2-40B4-BE49-F238E27FC236}">
                  <a16:creationId xmlns:a16="http://schemas.microsoft.com/office/drawing/2014/main" id="{B8544BF2-E145-4105-A362-D3518F3F46D1}"/>
                </a:ext>
              </a:extLst>
            </p:cNvPr>
            <p:cNvSpPr/>
            <p:nvPr/>
          </p:nvSpPr>
          <p:spPr>
            <a:xfrm flipV="1">
              <a:off x="8785274" y="5581445"/>
              <a:ext cx="2796971" cy="844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0595781-69AC-4F59-84F3-E54F46F4D2A4}"/>
                </a:ext>
              </a:extLst>
            </p:cNvPr>
            <p:cNvSpPr txBox="1"/>
            <p:nvPr/>
          </p:nvSpPr>
          <p:spPr>
            <a:xfrm>
              <a:off x="11553052" y="5456843"/>
              <a:ext cx="314519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-y</a:t>
              </a:r>
            </a:p>
          </p:txBody>
        </p:sp>
        <p:sp>
          <p:nvSpPr>
            <p:cNvPr id="97" name="Straight Connector 96">
              <a:extLst>
                <a:ext uri="{FF2B5EF4-FFF2-40B4-BE49-F238E27FC236}">
                  <a16:creationId xmlns:a16="http://schemas.microsoft.com/office/drawing/2014/main" id="{F19BB75E-E9DE-4A6D-BC8B-C59EEED75176}"/>
                </a:ext>
              </a:extLst>
            </p:cNvPr>
            <p:cNvSpPr/>
            <p:nvPr/>
          </p:nvSpPr>
          <p:spPr>
            <a:xfrm flipV="1">
              <a:off x="8785274" y="4344874"/>
              <a:ext cx="0" cy="124481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8805533-9C3B-4FC4-BE24-1760E92BB8FC}"/>
                </a:ext>
              </a:extLst>
            </p:cNvPr>
            <p:cNvSpPr txBox="1"/>
            <p:nvPr/>
          </p:nvSpPr>
          <p:spPr>
            <a:xfrm>
              <a:off x="8565241" y="4126419"/>
              <a:ext cx="288623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9A9B7D5-1480-4E93-9BA2-8121DE696A43}"/>
                </a:ext>
              </a:extLst>
            </p:cNvPr>
            <p:cNvSpPr txBox="1"/>
            <p:nvPr/>
          </p:nvSpPr>
          <p:spPr>
            <a:xfrm>
              <a:off x="8323013" y="4597694"/>
              <a:ext cx="37548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0V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2ABBF27-14C5-43F6-82FE-98EE22B86DB8}"/>
                </a:ext>
              </a:extLst>
            </p:cNvPr>
            <p:cNvSpPr txBox="1"/>
            <p:nvPr/>
          </p:nvSpPr>
          <p:spPr>
            <a:xfrm>
              <a:off x="8135237" y="5277942"/>
              <a:ext cx="609695" cy="2679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l-GR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Δ</a:t>
              </a:r>
              <a:r>
                <a:rPr lang="en-US" sz="1200" dirty="0" err="1"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  <a:r>
                <a:rPr lang="en-US" sz="1200" baseline="-25000" dirty="0" err="1"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coup</a:t>
              </a:r>
              <a:endParaRPr lang="en-US" sz="1200" b="0" i="0" u="none" strike="noStrike" kern="1200" baseline="-250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01" name="Straight Connector 100">
              <a:extLst>
                <a:ext uri="{FF2B5EF4-FFF2-40B4-BE49-F238E27FC236}">
                  <a16:creationId xmlns:a16="http://schemas.microsoft.com/office/drawing/2014/main" id="{765FCE1F-10D4-4ECC-A221-734B30FC4347}"/>
                </a:ext>
              </a:extLst>
            </p:cNvPr>
            <p:cNvSpPr/>
            <p:nvPr/>
          </p:nvSpPr>
          <p:spPr>
            <a:xfrm flipV="1">
              <a:off x="10050827" y="4651153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02" name="Straight Connector 101">
              <a:extLst>
                <a:ext uri="{FF2B5EF4-FFF2-40B4-BE49-F238E27FC236}">
                  <a16:creationId xmlns:a16="http://schemas.microsoft.com/office/drawing/2014/main" id="{65014CAE-6355-427B-9BB5-0031FA1797DC}"/>
                </a:ext>
              </a:extLst>
            </p:cNvPr>
            <p:cNvSpPr/>
            <p:nvPr/>
          </p:nvSpPr>
          <p:spPr>
            <a:xfrm flipV="1">
              <a:off x="10904777" y="4655172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03" name="Straight Connector 102">
              <a:extLst>
                <a:ext uri="{FF2B5EF4-FFF2-40B4-BE49-F238E27FC236}">
                  <a16:creationId xmlns:a16="http://schemas.microsoft.com/office/drawing/2014/main" id="{4FC44904-1B5E-4688-9FB1-B3401CFB3B91}"/>
                </a:ext>
              </a:extLst>
            </p:cNvPr>
            <p:cNvSpPr/>
            <p:nvPr/>
          </p:nvSpPr>
          <p:spPr>
            <a:xfrm flipV="1">
              <a:off x="9748753" y="4654971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C2A9E2F-60D8-4E98-A81B-D7E64ADBB3BE}"/>
                </a:ext>
              </a:extLst>
            </p:cNvPr>
            <p:cNvSpPr txBox="1"/>
            <p:nvPr/>
          </p:nvSpPr>
          <p:spPr>
            <a:xfrm>
              <a:off x="9306887" y="4207410"/>
              <a:ext cx="1482050" cy="3268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Adjacent Pixel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D25082D-D2E6-49F9-8D97-F16BF5604881}"/>
                </a:ext>
              </a:extLst>
            </p:cNvPr>
            <p:cNvSpPr txBox="1"/>
            <p:nvPr/>
          </p:nvSpPr>
          <p:spPr>
            <a:xfrm>
              <a:off x="8583756" y="5168259"/>
              <a:ext cx="241711" cy="29734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{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A0A4CDF-D61C-41E7-83CC-87D2486AA433}"/>
              </a:ext>
            </a:extLst>
          </p:cNvPr>
          <p:cNvGrpSpPr/>
          <p:nvPr/>
        </p:nvGrpSpPr>
        <p:grpSpPr>
          <a:xfrm>
            <a:off x="7909560" y="3913632"/>
            <a:ext cx="4184963" cy="2276593"/>
            <a:chOff x="1911037" y="3658717"/>
            <a:chExt cx="4184963" cy="2276593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3546236-3F02-4A0E-A4B1-6BD2D427129F}"/>
                </a:ext>
              </a:extLst>
            </p:cNvPr>
            <p:cNvSpPr/>
            <p:nvPr/>
          </p:nvSpPr>
          <p:spPr>
            <a:xfrm>
              <a:off x="1911037" y="3658717"/>
              <a:ext cx="4184963" cy="22765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dirty="0">
                <a:ln>
                  <a:noFill/>
                </a:ln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09" name="Straight Connector 108">
              <a:extLst>
                <a:ext uri="{FF2B5EF4-FFF2-40B4-BE49-F238E27FC236}">
                  <a16:creationId xmlns:a16="http://schemas.microsoft.com/office/drawing/2014/main" id="{03943E3A-6730-4A65-BEDB-4B1E404EE720}"/>
                </a:ext>
              </a:extLst>
            </p:cNvPr>
            <p:cNvSpPr/>
            <p:nvPr/>
          </p:nvSpPr>
          <p:spPr>
            <a:xfrm flipV="1">
              <a:off x="2792856" y="5119571"/>
              <a:ext cx="2628812" cy="201"/>
            </a:xfrm>
            <a:prstGeom prst="line">
              <a:avLst/>
            </a:prstGeom>
            <a:noFill/>
            <a:ln w="45720">
              <a:solidFill>
                <a:srgbClr val="FFD32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0" name="Straight Connector 109">
              <a:extLst>
                <a:ext uri="{FF2B5EF4-FFF2-40B4-BE49-F238E27FC236}">
                  <a16:creationId xmlns:a16="http://schemas.microsoft.com/office/drawing/2014/main" id="{20316658-EF00-45A3-817F-1FCEC72A1C2A}"/>
                </a:ext>
              </a:extLst>
            </p:cNvPr>
            <p:cNvSpPr/>
            <p:nvPr/>
          </p:nvSpPr>
          <p:spPr>
            <a:xfrm>
              <a:off x="2818189" y="4471844"/>
              <a:ext cx="855763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1" name="Straight Connector 110">
              <a:extLst>
                <a:ext uri="{FF2B5EF4-FFF2-40B4-BE49-F238E27FC236}">
                  <a16:creationId xmlns:a16="http://schemas.microsoft.com/office/drawing/2014/main" id="{EFF71B01-4C00-43D9-883C-7D22F57C5C65}"/>
                </a:ext>
              </a:extLst>
            </p:cNvPr>
            <p:cNvSpPr/>
            <p:nvPr/>
          </p:nvSpPr>
          <p:spPr>
            <a:xfrm flipH="1" flipV="1">
              <a:off x="3674435" y="4471844"/>
              <a:ext cx="387229" cy="645919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2" name="Straight Connector 111">
              <a:extLst>
                <a:ext uri="{FF2B5EF4-FFF2-40B4-BE49-F238E27FC236}">
                  <a16:creationId xmlns:a16="http://schemas.microsoft.com/office/drawing/2014/main" id="{41D03C31-36B9-4B94-9405-2136AB357A21}"/>
                </a:ext>
              </a:extLst>
            </p:cNvPr>
            <p:cNvSpPr/>
            <p:nvPr/>
          </p:nvSpPr>
          <p:spPr>
            <a:xfrm>
              <a:off x="4062387" y="5117360"/>
              <a:ext cx="1360486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3" name="Straight Connector 112">
              <a:extLst>
                <a:ext uri="{FF2B5EF4-FFF2-40B4-BE49-F238E27FC236}">
                  <a16:creationId xmlns:a16="http://schemas.microsoft.com/office/drawing/2014/main" id="{8D8320B0-4D54-4D1D-B0E8-6610D369BB79}"/>
                </a:ext>
              </a:extLst>
            </p:cNvPr>
            <p:cNvSpPr/>
            <p:nvPr/>
          </p:nvSpPr>
          <p:spPr>
            <a:xfrm>
              <a:off x="2818189" y="4471844"/>
              <a:ext cx="2588279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3566D6A-5F56-495B-9E5F-969B821F963E}"/>
                </a:ext>
              </a:extLst>
            </p:cNvPr>
            <p:cNvSpPr txBox="1"/>
            <p:nvPr/>
          </p:nvSpPr>
          <p:spPr>
            <a:xfrm>
              <a:off x="4865071" y="5667818"/>
              <a:ext cx="653201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Indium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C13C245-16E4-4386-A9E6-409098959C37}"/>
                </a:ext>
              </a:extLst>
            </p:cNvPr>
            <p:cNvSpPr txBox="1"/>
            <p:nvPr/>
          </p:nvSpPr>
          <p:spPr>
            <a:xfrm>
              <a:off x="4155032" y="5457804"/>
              <a:ext cx="84404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P-implant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AD24644-A892-483D-B902-270940517FEA}"/>
                </a:ext>
              </a:extLst>
            </p:cNvPr>
            <p:cNvSpPr txBox="1"/>
            <p:nvPr/>
          </p:nvSpPr>
          <p:spPr>
            <a:xfrm>
              <a:off x="3450059" y="5654956"/>
              <a:ext cx="84430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Depletion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FB1BE83-B938-4EC4-9E88-8F57372C7B86}"/>
                </a:ext>
              </a:extLst>
            </p:cNvPr>
            <p:cNvSpPr txBox="1"/>
            <p:nvPr/>
          </p:nvSpPr>
          <p:spPr>
            <a:xfrm>
              <a:off x="2820602" y="5449363"/>
              <a:ext cx="653006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N-Bulk</a:t>
              </a:r>
            </a:p>
          </p:txBody>
        </p:sp>
        <p:sp>
          <p:nvSpPr>
            <p:cNvPr id="118" name="Straight Connector 117">
              <a:extLst>
                <a:ext uri="{FF2B5EF4-FFF2-40B4-BE49-F238E27FC236}">
                  <a16:creationId xmlns:a16="http://schemas.microsoft.com/office/drawing/2014/main" id="{E9B250E7-8424-49D9-9C3B-94A1685A1651}"/>
                </a:ext>
              </a:extLst>
            </p:cNvPr>
            <p:cNvSpPr/>
            <p:nvPr/>
          </p:nvSpPr>
          <p:spPr>
            <a:xfrm flipV="1">
              <a:off x="2792856" y="5304665"/>
              <a:ext cx="2796971" cy="844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74C8BE2-33F3-4295-8969-9AD0A9EA16A3}"/>
                </a:ext>
              </a:extLst>
            </p:cNvPr>
            <p:cNvSpPr txBox="1"/>
            <p:nvPr/>
          </p:nvSpPr>
          <p:spPr>
            <a:xfrm>
              <a:off x="5560634" y="5180063"/>
              <a:ext cx="314519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-y</a:t>
              </a:r>
            </a:p>
          </p:txBody>
        </p:sp>
        <p:sp>
          <p:nvSpPr>
            <p:cNvPr id="120" name="Straight Connector 119">
              <a:extLst>
                <a:ext uri="{FF2B5EF4-FFF2-40B4-BE49-F238E27FC236}">
                  <a16:creationId xmlns:a16="http://schemas.microsoft.com/office/drawing/2014/main" id="{AD0C5011-2081-47E8-8DC0-78F7A56FCCDD}"/>
                </a:ext>
              </a:extLst>
            </p:cNvPr>
            <p:cNvSpPr/>
            <p:nvPr/>
          </p:nvSpPr>
          <p:spPr>
            <a:xfrm flipV="1">
              <a:off x="2792856" y="4068094"/>
              <a:ext cx="0" cy="124481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DF4A400-4448-46C5-B1F7-6122905FBB59}"/>
                </a:ext>
              </a:extLst>
            </p:cNvPr>
            <p:cNvSpPr txBox="1"/>
            <p:nvPr/>
          </p:nvSpPr>
          <p:spPr>
            <a:xfrm>
              <a:off x="2572823" y="3849639"/>
              <a:ext cx="288623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CF7B543-F315-4029-9619-C78609ECF1BB}"/>
                </a:ext>
              </a:extLst>
            </p:cNvPr>
            <p:cNvSpPr txBox="1"/>
            <p:nvPr/>
          </p:nvSpPr>
          <p:spPr>
            <a:xfrm>
              <a:off x="2330595" y="4320914"/>
              <a:ext cx="37548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0V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99FA4EB-0C9E-44AC-93F1-B75998D30673}"/>
                </a:ext>
              </a:extLst>
            </p:cNvPr>
            <p:cNvSpPr txBox="1"/>
            <p:nvPr/>
          </p:nvSpPr>
          <p:spPr>
            <a:xfrm>
              <a:off x="1995238" y="5017076"/>
              <a:ext cx="859860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-(</a:t>
              </a:r>
              <a:r>
                <a:rPr lang="en-US" sz="1200" b="0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  <a:r>
                <a:rPr lang="en-US" sz="1200" b="0" i="0" u="none" strike="noStrike" kern="1200" baseline="-3300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bi</a:t>
              </a:r>
              <a:r>
                <a:rPr lang="en-US" sz="1200" b="0" i="0" u="none" strike="noStrike" kern="1200" baseline="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+V</a:t>
              </a:r>
              <a:r>
                <a:rPr lang="en-US" sz="1200" b="0" i="0" u="none" strike="noStrike" kern="1200" baseline="-33000" dirty="0" err="1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rev</a:t>
              </a:r>
              <a:r>
                <a:rPr lang="en-US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)</a:t>
              </a:r>
            </a:p>
          </p:txBody>
        </p:sp>
        <p:sp>
          <p:nvSpPr>
            <p:cNvPr id="124" name="Straight Connector 123">
              <a:extLst>
                <a:ext uri="{FF2B5EF4-FFF2-40B4-BE49-F238E27FC236}">
                  <a16:creationId xmlns:a16="http://schemas.microsoft.com/office/drawing/2014/main" id="{8644B5E7-A97B-43C7-8D27-38A1B72CB39F}"/>
                </a:ext>
              </a:extLst>
            </p:cNvPr>
            <p:cNvSpPr/>
            <p:nvPr/>
          </p:nvSpPr>
          <p:spPr>
            <a:xfrm flipV="1">
              <a:off x="4066971" y="4378191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25" name="Straight Connector 124">
              <a:extLst>
                <a:ext uri="{FF2B5EF4-FFF2-40B4-BE49-F238E27FC236}">
                  <a16:creationId xmlns:a16="http://schemas.microsoft.com/office/drawing/2014/main" id="{5CCBE266-D316-4CB5-A955-24DFBED8BAF0}"/>
                </a:ext>
              </a:extLst>
            </p:cNvPr>
            <p:cNvSpPr/>
            <p:nvPr/>
          </p:nvSpPr>
          <p:spPr>
            <a:xfrm flipV="1">
              <a:off x="4912359" y="4378392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26" name="Straight Connector 125">
              <a:extLst>
                <a:ext uri="{FF2B5EF4-FFF2-40B4-BE49-F238E27FC236}">
                  <a16:creationId xmlns:a16="http://schemas.microsoft.com/office/drawing/2014/main" id="{41CF1E7A-1DC5-4EFF-874D-A293F31A4110}"/>
                </a:ext>
              </a:extLst>
            </p:cNvPr>
            <p:cNvSpPr/>
            <p:nvPr/>
          </p:nvSpPr>
          <p:spPr>
            <a:xfrm flipV="1">
              <a:off x="3658512" y="4378191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F11A183-67AF-4381-9441-C64782A35816}"/>
                </a:ext>
              </a:extLst>
            </p:cNvPr>
            <p:cNvSpPr txBox="1"/>
            <p:nvPr/>
          </p:nvSpPr>
          <p:spPr>
            <a:xfrm>
              <a:off x="3314469" y="3930630"/>
              <a:ext cx="1482050" cy="3268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Adjacent Pixel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A4EB68B-B26B-4BD5-8B7C-B067A25EC080}"/>
              </a:ext>
            </a:extLst>
          </p:cNvPr>
          <p:cNvGrpSpPr/>
          <p:nvPr/>
        </p:nvGrpSpPr>
        <p:grpSpPr>
          <a:xfrm>
            <a:off x="7909560" y="1581912"/>
            <a:ext cx="4184963" cy="2276593"/>
            <a:chOff x="2242902" y="1118353"/>
            <a:chExt cx="4184963" cy="2276593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28066AC-311B-4A14-A675-D4ADD7BD6108}"/>
                </a:ext>
              </a:extLst>
            </p:cNvPr>
            <p:cNvSpPr/>
            <p:nvPr/>
          </p:nvSpPr>
          <p:spPr>
            <a:xfrm>
              <a:off x="2242902" y="1118353"/>
              <a:ext cx="4184963" cy="22765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31" name="Straight Connector 130">
              <a:extLst>
                <a:ext uri="{FF2B5EF4-FFF2-40B4-BE49-F238E27FC236}">
                  <a16:creationId xmlns:a16="http://schemas.microsoft.com/office/drawing/2014/main" id="{D97BA72B-9430-4B13-909D-8B800FD12911}"/>
                </a:ext>
              </a:extLst>
            </p:cNvPr>
            <p:cNvSpPr/>
            <p:nvPr/>
          </p:nvSpPr>
          <p:spPr>
            <a:xfrm flipV="1">
              <a:off x="3124721" y="2579207"/>
              <a:ext cx="2628812" cy="201"/>
            </a:xfrm>
            <a:prstGeom prst="line">
              <a:avLst/>
            </a:prstGeom>
            <a:noFill/>
            <a:ln w="45720">
              <a:solidFill>
                <a:srgbClr val="FFD32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32" name="Straight Connector 131">
              <a:extLst>
                <a:ext uri="{FF2B5EF4-FFF2-40B4-BE49-F238E27FC236}">
                  <a16:creationId xmlns:a16="http://schemas.microsoft.com/office/drawing/2014/main" id="{F845C5AA-5D13-4083-81C3-A2711A4811BB}"/>
                </a:ext>
              </a:extLst>
            </p:cNvPr>
            <p:cNvSpPr/>
            <p:nvPr/>
          </p:nvSpPr>
          <p:spPr>
            <a:xfrm>
              <a:off x="3150054" y="1931480"/>
              <a:ext cx="950042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33" name="Straight Connector 132">
              <a:extLst>
                <a:ext uri="{FF2B5EF4-FFF2-40B4-BE49-F238E27FC236}">
                  <a16:creationId xmlns:a16="http://schemas.microsoft.com/office/drawing/2014/main" id="{3CCFEF24-5AF8-44F3-B748-0951D199172E}"/>
                </a:ext>
              </a:extLst>
            </p:cNvPr>
            <p:cNvSpPr/>
            <p:nvPr/>
          </p:nvSpPr>
          <p:spPr>
            <a:xfrm flipH="1" flipV="1">
              <a:off x="4086039" y="1931267"/>
              <a:ext cx="194705" cy="425163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34" name="Straight Connector 133">
              <a:extLst>
                <a:ext uri="{FF2B5EF4-FFF2-40B4-BE49-F238E27FC236}">
                  <a16:creationId xmlns:a16="http://schemas.microsoft.com/office/drawing/2014/main" id="{6C152AE8-C93D-4DA3-84C4-6F54E599E573}"/>
                </a:ext>
              </a:extLst>
            </p:cNvPr>
            <p:cNvSpPr/>
            <p:nvPr/>
          </p:nvSpPr>
          <p:spPr>
            <a:xfrm flipV="1">
              <a:off x="3128569" y="2352008"/>
              <a:ext cx="2628812" cy="0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35" name="Straight Connector 134">
              <a:extLst>
                <a:ext uri="{FF2B5EF4-FFF2-40B4-BE49-F238E27FC236}">
                  <a16:creationId xmlns:a16="http://schemas.microsoft.com/office/drawing/2014/main" id="{3B71AC49-3ABD-44A2-9FFC-8939C3B4CD01}"/>
                </a:ext>
              </a:extLst>
            </p:cNvPr>
            <p:cNvSpPr/>
            <p:nvPr/>
          </p:nvSpPr>
          <p:spPr>
            <a:xfrm>
              <a:off x="4273105" y="2351115"/>
              <a:ext cx="1484182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36" name="Straight Connector 135">
              <a:extLst>
                <a:ext uri="{FF2B5EF4-FFF2-40B4-BE49-F238E27FC236}">
                  <a16:creationId xmlns:a16="http://schemas.microsoft.com/office/drawing/2014/main" id="{47D7F3D7-40EF-4BA1-888F-0903D96F5FE3}"/>
                </a:ext>
              </a:extLst>
            </p:cNvPr>
            <p:cNvSpPr/>
            <p:nvPr/>
          </p:nvSpPr>
          <p:spPr>
            <a:xfrm>
              <a:off x="3150054" y="1931891"/>
              <a:ext cx="2588279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785CE79-3925-4611-83C2-BE7DE03B80D0}"/>
                </a:ext>
              </a:extLst>
            </p:cNvPr>
            <p:cNvSpPr txBox="1"/>
            <p:nvPr/>
          </p:nvSpPr>
          <p:spPr>
            <a:xfrm>
              <a:off x="5196936" y="3127454"/>
              <a:ext cx="653201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Indium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A62B4D9-7B9F-410C-B304-1C8C40F8CC59}"/>
                </a:ext>
              </a:extLst>
            </p:cNvPr>
            <p:cNvSpPr txBox="1"/>
            <p:nvPr/>
          </p:nvSpPr>
          <p:spPr>
            <a:xfrm>
              <a:off x="4486897" y="2917440"/>
              <a:ext cx="84404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P-implant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18D92BD-B049-4CCB-8EE9-E0EED0671921}"/>
                </a:ext>
              </a:extLst>
            </p:cNvPr>
            <p:cNvSpPr txBox="1"/>
            <p:nvPr/>
          </p:nvSpPr>
          <p:spPr>
            <a:xfrm>
              <a:off x="3781924" y="3114592"/>
              <a:ext cx="84430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Depletion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102911E-FCFE-4A6C-8B3D-5677B8413BC0}"/>
                </a:ext>
              </a:extLst>
            </p:cNvPr>
            <p:cNvSpPr txBox="1"/>
            <p:nvPr/>
          </p:nvSpPr>
          <p:spPr>
            <a:xfrm>
              <a:off x="3152467" y="2908999"/>
              <a:ext cx="653006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N-Bulk</a:t>
              </a:r>
            </a:p>
          </p:txBody>
        </p:sp>
        <p:sp>
          <p:nvSpPr>
            <p:cNvPr id="141" name="Straight Connector 140">
              <a:extLst>
                <a:ext uri="{FF2B5EF4-FFF2-40B4-BE49-F238E27FC236}">
                  <a16:creationId xmlns:a16="http://schemas.microsoft.com/office/drawing/2014/main" id="{B21F14E9-BEB7-4ABB-A7E3-7F45E40C2B34}"/>
                </a:ext>
              </a:extLst>
            </p:cNvPr>
            <p:cNvSpPr/>
            <p:nvPr/>
          </p:nvSpPr>
          <p:spPr>
            <a:xfrm flipV="1">
              <a:off x="3124721" y="2764301"/>
              <a:ext cx="2796971" cy="844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CB74235-F457-4867-AF23-3F73170F5719}"/>
                </a:ext>
              </a:extLst>
            </p:cNvPr>
            <p:cNvSpPr txBox="1"/>
            <p:nvPr/>
          </p:nvSpPr>
          <p:spPr>
            <a:xfrm>
              <a:off x="5892499" y="2639699"/>
              <a:ext cx="314519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-y</a:t>
              </a:r>
            </a:p>
          </p:txBody>
        </p:sp>
        <p:sp>
          <p:nvSpPr>
            <p:cNvPr id="143" name="Straight Connector 142">
              <a:extLst>
                <a:ext uri="{FF2B5EF4-FFF2-40B4-BE49-F238E27FC236}">
                  <a16:creationId xmlns:a16="http://schemas.microsoft.com/office/drawing/2014/main" id="{F52676DA-DD10-4B76-B41E-5F7AC0E6C5A9}"/>
                </a:ext>
              </a:extLst>
            </p:cNvPr>
            <p:cNvSpPr/>
            <p:nvPr/>
          </p:nvSpPr>
          <p:spPr>
            <a:xfrm flipV="1">
              <a:off x="3124721" y="1527730"/>
              <a:ext cx="0" cy="124481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337ECE9-04A7-48A1-96A0-37AB3E306BE3}"/>
                </a:ext>
              </a:extLst>
            </p:cNvPr>
            <p:cNvSpPr txBox="1"/>
            <p:nvPr/>
          </p:nvSpPr>
          <p:spPr>
            <a:xfrm>
              <a:off x="2904688" y="1309275"/>
              <a:ext cx="288623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3D5EB71-CC16-4DA6-9A1A-E5867B4A78EB}"/>
                </a:ext>
              </a:extLst>
            </p:cNvPr>
            <p:cNvSpPr txBox="1"/>
            <p:nvPr/>
          </p:nvSpPr>
          <p:spPr>
            <a:xfrm>
              <a:off x="2662460" y="1780550"/>
              <a:ext cx="37548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0V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5516462-A60A-43DC-A628-B01EC1BBA197}"/>
                </a:ext>
              </a:extLst>
            </p:cNvPr>
            <p:cNvSpPr txBox="1"/>
            <p:nvPr/>
          </p:nvSpPr>
          <p:spPr>
            <a:xfrm>
              <a:off x="2584720" y="2334909"/>
              <a:ext cx="387199" cy="2679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l-GR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Δ</a:t>
              </a:r>
              <a:r>
                <a:rPr lang="en-US" sz="1200" dirty="0"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  <a:endParaRPr lang="en-US" sz="1200" b="0" i="0" u="none" strike="noStrike" kern="1200" baseline="-250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47" name="Straight Connector 146">
              <a:extLst>
                <a:ext uri="{FF2B5EF4-FFF2-40B4-BE49-F238E27FC236}">
                  <a16:creationId xmlns:a16="http://schemas.microsoft.com/office/drawing/2014/main" id="{32E2989C-8B8D-49F6-9487-FDFB5A7AB48C}"/>
                </a:ext>
              </a:extLst>
            </p:cNvPr>
            <p:cNvSpPr/>
            <p:nvPr/>
          </p:nvSpPr>
          <p:spPr>
            <a:xfrm flipV="1">
              <a:off x="4288339" y="1837827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48" name="Straight Connector 147">
              <a:extLst>
                <a:ext uri="{FF2B5EF4-FFF2-40B4-BE49-F238E27FC236}">
                  <a16:creationId xmlns:a16="http://schemas.microsoft.com/office/drawing/2014/main" id="{0158CEF8-AAA1-4224-A59F-AEBEE17E27D6}"/>
                </a:ext>
              </a:extLst>
            </p:cNvPr>
            <p:cNvSpPr/>
            <p:nvPr/>
          </p:nvSpPr>
          <p:spPr>
            <a:xfrm flipV="1">
              <a:off x="5244224" y="1838028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49" name="Straight Connector 148">
              <a:extLst>
                <a:ext uri="{FF2B5EF4-FFF2-40B4-BE49-F238E27FC236}">
                  <a16:creationId xmlns:a16="http://schemas.microsoft.com/office/drawing/2014/main" id="{365CAB39-F727-49AA-A1F5-DDD9022A1EF8}"/>
                </a:ext>
              </a:extLst>
            </p:cNvPr>
            <p:cNvSpPr/>
            <p:nvPr/>
          </p:nvSpPr>
          <p:spPr>
            <a:xfrm flipV="1">
              <a:off x="4088200" y="1837827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99FEC11-ACDB-4A64-8B8E-FFC8ED88DD5F}"/>
                </a:ext>
              </a:extLst>
            </p:cNvPr>
            <p:cNvSpPr txBox="1"/>
            <p:nvPr/>
          </p:nvSpPr>
          <p:spPr>
            <a:xfrm>
              <a:off x="3646334" y="1390266"/>
              <a:ext cx="1364923" cy="2828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Central Pixel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363ED07-1B14-408B-A8A5-C9154922DD71}"/>
                </a:ext>
              </a:extLst>
            </p:cNvPr>
            <p:cNvSpPr txBox="1"/>
            <p:nvPr/>
          </p:nvSpPr>
          <p:spPr>
            <a:xfrm>
              <a:off x="2863458" y="2219674"/>
              <a:ext cx="301534" cy="4447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 b="1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{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C4C7E41-913C-43DE-8970-41A7E59DF600}"/>
              </a:ext>
            </a:extLst>
          </p:cNvPr>
          <p:cNvGrpSpPr/>
          <p:nvPr/>
        </p:nvGrpSpPr>
        <p:grpSpPr>
          <a:xfrm>
            <a:off x="7909560" y="1581912"/>
            <a:ext cx="4184963" cy="2276593"/>
            <a:chOff x="2242902" y="1118353"/>
            <a:chExt cx="4184963" cy="2276593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AE62965-E34E-4C3B-B831-77588CEA0880}"/>
                </a:ext>
              </a:extLst>
            </p:cNvPr>
            <p:cNvSpPr/>
            <p:nvPr/>
          </p:nvSpPr>
          <p:spPr>
            <a:xfrm>
              <a:off x="2242902" y="1118353"/>
              <a:ext cx="4184963" cy="227659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</a:ln>
          </p:spPr>
          <p:txBody>
            <a:bodyPr vert="horz" wrap="none" lIns="90000" tIns="45000" rIns="90000" bIns="4500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54" name="Straight Connector 153">
              <a:extLst>
                <a:ext uri="{FF2B5EF4-FFF2-40B4-BE49-F238E27FC236}">
                  <a16:creationId xmlns:a16="http://schemas.microsoft.com/office/drawing/2014/main" id="{0202CBA8-759C-4283-A282-349698D73C93}"/>
                </a:ext>
              </a:extLst>
            </p:cNvPr>
            <p:cNvSpPr/>
            <p:nvPr/>
          </p:nvSpPr>
          <p:spPr>
            <a:xfrm flipV="1">
              <a:off x="3129090" y="2432762"/>
              <a:ext cx="2628812" cy="0"/>
            </a:xfrm>
            <a:prstGeom prst="line">
              <a:avLst/>
            </a:prstGeom>
            <a:noFill/>
            <a:ln w="45720">
              <a:solidFill>
                <a:srgbClr val="00B0F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55" name="Straight Connector 154">
              <a:extLst>
                <a:ext uri="{FF2B5EF4-FFF2-40B4-BE49-F238E27FC236}">
                  <a16:creationId xmlns:a16="http://schemas.microsoft.com/office/drawing/2014/main" id="{0FF332DF-2FC9-4D45-B761-23FA5C620211}"/>
                </a:ext>
              </a:extLst>
            </p:cNvPr>
            <p:cNvSpPr/>
            <p:nvPr/>
          </p:nvSpPr>
          <p:spPr>
            <a:xfrm flipV="1">
              <a:off x="3124721" y="2579207"/>
              <a:ext cx="2628812" cy="201"/>
            </a:xfrm>
            <a:prstGeom prst="line">
              <a:avLst/>
            </a:prstGeom>
            <a:noFill/>
            <a:ln w="45720">
              <a:solidFill>
                <a:srgbClr val="FFD32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56" name="Straight Connector 155">
              <a:extLst>
                <a:ext uri="{FF2B5EF4-FFF2-40B4-BE49-F238E27FC236}">
                  <a16:creationId xmlns:a16="http://schemas.microsoft.com/office/drawing/2014/main" id="{BB2F582A-7DC9-4285-B809-F6F1B50D77A7}"/>
                </a:ext>
              </a:extLst>
            </p:cNvPr>
            <p:cNvSpPr/>
            <p:nvPr/>
          </p:nvSpPr>
          <p:spPr>
            <a:xfrm>
              <a:off x="3150054" y="1931480"/>
              <a:ext cx="950042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57" name="Straight Connector 156">
              <a:extLst>
                <a:ext uri="{FF2B5EF4-FFF2-40B4-BE49-F238E27FC236}">
                  <a16:creationId xmlns:a16="http://schemas.microsoft.com/office/drawing/2014/main" id="{8D74CEA7-733A-41DF-A306-07D5B416BBA1}"/>
                </a:ext>
              </a:extLst>
            </p:cNvPr>
            <p:cNvSpPr/>
            <p:nvPr/>
          </p:nvSpPr>
          <p:spPr>
            <a:xfrm flipH="1" flipV="1">
              <a:off x="4086040" y="1931268"/>
              <a:ext cx="257033" cy="506853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58" name="Straight Connector 157">
              <a:extLst>
                <a:ext uri="{FF2B5EF4-FFF2-40B4-BE49-F238E27FC236}">
                  <a16:creationId xmlns:a16="http://schemas.microsoft.com/office/drawing/2014/main" id="{CC70158C-48B8-4625-A860-021E5BF79F5C}"/>
                </a:ext>
              </a:extLst>
            </p:cNvPr>
            <p:cNvSpPr/>
            <p:nvPr/>
          </p:nvSpPr>
          <p:spPr>
            <a:xfrm flipV="1">
              <a:off x="3128569" y="2352008"/>
              <a:ext cx="2628812" cy="201"/>
            </a:xfrm>
            <a:prstGeom prst="line">
              <a:avLst/>
            </a:prstGeom>
            <a:noFill/>
            <a:ln w="45720">
              <a:solidFill>
                <a:srgbClr val="FF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59" name="Straight Connector 158">
              <a:extLst>
                <a:ext uri="{FF2B5EF4-FFF2-40B4-BE49-F238E27FC236}">
                  <a16:creationId xmlns:a16="http://schemas.microsoft.com/office/drawing/2014/main" id="{C6FFF533-7FAB-4FA5-8765-A31D321C9848}"/>
                </a:ext>
              </a:extLst>
            </p:cNvPr>
            <p:cNvSpPr/>
            <p:nvPr/>
          </p:nvSpPr>
          <p:spPr>
            <a:xfrm>
              <a:off x="4326443" y="2434150"/>
              <a:ext cx="1430675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60" name="Straight Connector 159">
              <a:extLst>
                <a:ext uri="{FF2B5EF4-FFF2-40B4-BE49-F238E27FC236}">
                  <a16:creationId xmlns:a16="http://schemas.microsoft.com/office/drawing/2014/main" id="{6989D8E9-116B-4805-85BB-C12EF9AD2B3D}"/>
                </a:ext>
              </a:extLst>
            </p:cNvPr>
            <p:cNvSpPr/>
            <p:nvPr/>
          </p:nvSpPr>
          <p:spPr>
            <a:xfrm>
              <a:off x="3150054" y="1931891"/>
              <a:ext cx="2588279" cy="0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custDash>
                <a:ds d="400000" sp="400000"/>
                <a:ds d="400000" sp="400000"/>
              </a:custDash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 dirty="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368144F-8985-4204-9102-995197E79CF6}"/>
                </a:ext>
              </a:extLst>
            </p:cNvPr>
            <p:cNvSpPr txBox="1"/>
            <p:nvPr/>
          </p:nvSpPr>
          <p:spPr>
            <a:xfrm>
              <a:off x="5196936" y="3127454"/>
              <a:ext cx="653201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Indium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7B86BD3-2F84-48B5-9B96-9179D6022C14}"/>
                </a:ext>
              </a:extLst>
            </p:cNvPr>
            <p:cNvSpPr txBox="1"/>
            <p:nvPr/>
          </p:nvSpPr>
          <p:spPr>
            <a:xfrm>
              <a:off x="4486897" y="2917440"/>
              <a:ext cx="84404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P-implant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C6317825-152B-44FC-9A66-0E0FE20D30A7}"/>
                </a:ext>
              </a:extLst>
            </p:cNvPr>
            <p:cNvSpPr txBox="1"/>
            <p:nvPr/>
          </p:nvSpPr>
          <p:spPr>
            <a:xfrm>
              <a:off x="3781924" y="3114592"/>
              <a:ext cx="84430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Depletion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028D79D-FEC4-48C3-8E62-29AE6BFEB380}"/>
                </a:ext>
              </a:extLst>
            </p:cNvPr>
            <p:cNvSpPr txBox="1"/>
            <p:nvPr/>
          </p:nvSpPr>
          <p:spPr>
            <a:xfrm>
              <a:off x="3152467" y="2908999"/>
              <a:ext cx="653006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N-Bulk</a:t>
              </a:r>
            </a:p>
          </p:txBody>
        </p:sp>
        <p:sp>
          <p:nvSpPr>
            <p:cNvPr id="165" name="Straight Connector 164">
              <a:extLst>
                <a:ext uri="{FF2B5EF4-FFF2-40B4-BE49-F238E27FC236}">
                  <a16:creationId xmlns:a16="http://schemas.microsoft.com/office/drawing/2014/main" id="{BFE87F7C-4B3C-4966-8BEB-0155FBD00D5A}"/>
                </a:ext>
              </a:extLst>
            </p:cNvPr>
            <p:cNvSpPr/>
            <p:nvPr/>
          </p:nvSpPr>
          <p:spPr>
            <a:xfrm flipV="1">
              <a:off x="3124721" y="2764301"/>
              <a:ext cx="2796971" cy="844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E3BB922-8117-4AE8-8764-7D255C14337F}"/>
                </a:ext>
              </a:extLst>
            </p:cNvPr>
            <p:cNvSpPr txBox="1"/>
            <p:nvPr/>
          </p:nvSpPr>
          <p:spPr>
            <a:xfrm>
              <a:off x="5892499" y="2639699"/>
              <a:ext cx="314519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-y</a:t>
              </a:r>
            </a:p>
          </p:txBody>
        </p:sp>
        <p:sp>
          <p:nvSpPr>
            <p:cNvPr id="167" name="Straight Connector 166">
              <a:extLst>
                <a:ext uri="{FF2B5EF4-FFF2-40B4-BE49-F238E27FC236}">
                  <a16:creationId xmlns:a16="http://schemas.microsoft.com/office/drawing/2014/main" id="{AC5CDB48-4253-45EB-A623-9A758D7DF540}"/>
                </a:ext>
              </a:extLst>
            </p:cNvPr>
            <p:cNvSpPr/>
            <p:nvPr/>
          </p:nvSpPr>
          <p:spPr>
            <a:xfrm flipV="1">
              <a:off x="3124721" y="1527730"/>
              <a:ext cx="0" cy="1244811"/>
            </a:xfrm>
            <a:prstGeom prst="line">
              <a:avLst/>
            </a:prstGeom>
            <a:noFill/>
            <a:ln w="45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3DA3CE7-A73C-426B-8972-772332C6011F}"/>
                </a:ext>
              </a:extLst>
            </p:cNvPr>
            <p:cNvSpPr txBox="1"/>
            <p:nvPr/>
          </p:nvSpPr>
          <p:spPr>
            <a:xfrm>
              <a:off x="2904688" y="1309275"/>
              <a:ext cx="288623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FEFD2FF-C662-4E77-BE7E-BB4F20940384}"/>
                </a:ext>
              </a:extLst>
            </p:cNvPr>
            <p:cNvSpPr txBox="1"/>
            <p:nvPr/>
          </p:nvSpPr>
          <p:spPr>
            <a:xfrm>
              <a:off x="2662460" y="1780550"/>
              <a:ext cx="375488" cy="2318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0V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3CA0C1BD-9521-4844-9CBB-2757A4F6DA6E}"/>
                </a:ext>
              </a:extLst>
            </p:cNvPr>
            <p:cNvSpPr txBox="1"/>
            <p:nvPr/>
          </p:nvSpPr>
          <p:spPr>
            <a:xfrm>
              <a:off x="2578556" y="2406251"/>
              <a:ext cx="518325" cy="2679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l-GR" sz="1200" b="0" i="0" u="none" strike="noStrike" kern="1200" baseline="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Δ</a:t>
              </a:r>
              <a:r>
                <a:rPr lang="en-US" sz="1200" dirty="0" err="1"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V</a:t>
              </a:r>
              <a:r>
                <a:rPr lang="en-US" sz="1200" baseline="-25000" dirty="0" err="1"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sig</a:t>
              </a:r>
              <a:endParaRPr lang="en-US" sz="1200" b="0" i="0" u="none" strike="noStrike" kern="1200" baseline="-25000" dirty="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WenQuanYi Zen Hei Sharp" pitchFamily="2"/>
                <a:cs typeface="Lohit Devanagari" pitchFamily="2"/>
              </a:endParaRPr>
            </a:p>
          </p:txBody>
        </p:sp>
        <p:sp>
          <p:nvSpPr>
            <p:cNvPr id="171" name="Straight Connector 170">
              <a:extLst>
                <a:ext uri="{FF2B5EF4-FFF2-40B4-BE49-F238E27FC236}">
                  <a16:creationId xmlns:a16="http://schemas.microsoft.com/office/drawing/2014/main" id="{42C76D1C-63C8-478D-98CB-C4DE1A09EAD7}"/>
                </a:ext>
              </a:extLst>
            </p:cNvPr>
            <p:cNvSpPr/>
            <p:nvPr/>
          </p:nvSpPr>
          <p:spPr>
            <a:xfrm flipV="1">
              <a:off x="4331206" y="1837827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72" name="Straight Connector 171">
              <a:extLst>
                <a:ext uri="{FF2B5EF4-FFF2-40B4-BE49-F238E27FC236}">
                  <a16:creationId xmlns:a16="http://schemas.microsoft.com/office/drawing/2014/main" id="{10EC9D81-03FB-49DD-9432-3DC7FE05EF11}"/>
                </a:ext>
              </a:extLst>
            </p:cNvPr>
            <p:cNvSpPr/>
            <p:nvPr/>
          </p:nvSpPr>
          <p:spPr>
            <a:xfrm flipV="1">
              <a:off x="5244224" y="1838028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73" name="Straight Connector 172">
              <a:extLst>
                <a:ext uri="{FF2B5EF4-FFF2-40B4-BE49-F238E27FC236}">
                  <a16:creationId xmlns:a16="http://schemas.microsoft.com/office/drawing/2014/main" id="{5F960A32-61BC-4B93-804B-290B6368BE2D}"/>
                </a:ext>
              </a:extLst>
            </p:cNvPr>
            <p:cNvSpPr/>
            <p:nvPr/>
          </p:nvSpPr>
          <p:spPr>
            <a:xfrm flipV="1">
              <a:off x="4088200" y="1837827"/>
              <a:ext cx="0" cy="1074990"/>
            </a:xfrm>
            <a:prstGeom prst="line">
              <a:avLst/>
            </a:prstGeom>
            <a:noFill/>
            <a:ln w="45720">
              <a:solidFill>
                <a:srgbClr val="6666FF"/>
              </a:solidFill>
              <a:prstDash val="solid"/>
            </a:ln>
          </p:spPr>
          <p:txBody>
            <a:bodyPr vert="horz" wrap="none" lIns="22680" tIns="22680" rIns="22680" bIns="22680" anchor="ctr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Liberation Serif" pitchFamily="18"/>
                <a:ea typeface="DejaVu Sans" pitchFamily="2"/>
                <a:cs typeface="Tahoma" pitchFamily="2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4AFB667-CC89-48BF-869A-C2F280665DFA}"/>
                </a:ext>
              </a:extLst>
            </p:cNvPr>
            <p:cNvSpPr txBox="1"/>
            <p:nvPr/>
          </p:nvSpPr>
          <p:spPr>
            <a:xfrm>
              <a:off x="3646334" y="1390266"/>
              <a:ext cx="1364923" cy="2828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600" b="0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Central Pixel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BD47815D-25B0-4D22-AC6D-0FDA16B954EB}"/>
                </a:ext>
              </a:extLst>
            </p:cNvPr>
            <p:cNvSpPr txBox="1"/>
            <p:nvPr/>
          </p:nvSpPr>
          <p:spPr>
            <a:xfrm>
              <a:off x="2923203" y="2351115"/>
              <a:ext cx="251649" cy="29734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1" i="0" u="none" strike="noStrike" kern="1200" dirty="0">
                  <a:ln>
                    <a:noFill/>
                  </a:ln>
                  <a:solidFill>
                    <a:srgbClr val="000000"/>
                  </a:solidFill>
                  <a:latin typeface="Liberation Sans" pitchFamily="18"/>
                  <a:ea typeface="WenQuanYi Zen Hei Sharp" pitchFamily="2"/>
                  <a:cs typeface="Lohit Devanagari" pitchFamily="2"/>
                </a:rPr>
                <a:t>{</a:t>
              </a:r>
            </a:p>
          </p:txBody>
        </p:sp>
      </p:grpSp>
      <p:sp>
        <p:nvSpPr>
          <p:cNvPr id="203" name="Slide Number Placeholder 202">
            <a:extLst>
              <a:ext uri="{FF2B5EF4-FFF2-40B4-BE49-F238E27FC236}">
                <a16:creationId xmlns:a16="http://schemas.microsoft.com/office/drawing/2014/main" id="{4B66E7FA-5297-4538-9957-D4E7DFE5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0FC7-1922-4804-AC63-AC8EB870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LAIR 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A8B08-7BC4-4252-9F84-E7FB5F2F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20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408C24-6F0A-4C1B-8CAA-7AC50EDBF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5" y="2626647"/>
            <a:ext cx="4914479" cy="368585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7066DD-F3AC-4702-A377-5E7D833C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8904" y="1797341"/>
            <a:ext cx="5160189" cy="38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9322-23DC-4882-99A4-A101B38D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coupling correlates noise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CBBE4-CBAE-4373-A8BF-8598077ED42C}"/>
              </a:ext>
            </a:extLst>
          </p:cNvPr>
          <p:cNvSpPr/>
          <p:nvPr/>
        </p:nvSpPr>
        <p:spPr>
          <a:xfrm>
            <a:off x="499807" y="1527048"/>
            <a:ext cx="4572000" cy="4572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135D7A-B619-42D7-B30C-290447C3366C}"/>
              </a:ext>
            </a:extLst>
          </p:cNvPr>
          <p:cNvSpPr/>
          <p:nvPr/>
        </p:nvSpPr>
        <p:spPr>
          <a:xfrm>
            <a:off x="3547807" y="3051048"/>
            <a:ext cx="1524000" cy="1524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6DE79-1CFD-4403-9725-32958834121C}"/>
              </a:ext>
            </a:extLst>
          </p:cNvPr>
          <p:cNvSpPr/>
          <p:nvPr/>
        </p:nvSpPr>
        <p:spPr>
          <a:xfrm>
            <a:off x="2023807" y="1527048"/>
            <a:ext cx="1524000" cy="1524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4A29F-C92C-49A5-9DE3-7415E8936707}"/>
              </a:ext>
            </a:extLst>
          </p:cNvPr>
          <p:cNvSpPr/>
          <p:nvPr/>
        </p:nvSpPr>
        <p:spPr>
          <a:xfrm>
            <a:off x="499807" y="3051048"/>
            <a:ext cx="1524000" cy="1524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D847D9-0C4C-43D2-ADE8-A94C5ED6E716}"/>
              </a:ext>
            </a:extLst>
          </p:cNvPr>
          <p:cNvSpPr/>
          <p:nvPr/>
        </p:nvSpPr>
        <p:spPr>
          <a:xfrm>
            <a:off x="2023807" y="4575048"/>
            <a:ext cx="1524000" cy="15240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2F65DC-8BCF-4596-A198-86B2EC4EE1AB}"/>
              </a:ext>
            </a:extLst>
          </p:cNvPr>
          <p:cNvSpPr/>
          <p:nvPr/>
        </p:nvSpPr>
        <p:spPr>
          <a:xfrm>
            <a:off x="2023807" y="3051048"/>
            <a:ext cx="1524000" cy="15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946E50-49F7-4934-B0B5-28B916D26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503" y="1520568"/>
            <a:ext cx="4081279" cy="306095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62F660-57F9-41EE-A5E2-BE37919B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EFB5-D2F1-4E0C-B5A2-4314A884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is a capacitance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FF7DD-9CC0-4CFD-884E-6D507F50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1570317"/>
            <a:ext cx="8142193" cy="419576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63EDE-E902-4407-800D-0476987BE156}"/>
                  </a:ext>
                </a:extLst>
              </p:cNvPr>
              <p:cNvSpPr txBox="1"/>
              <p:nvPr/>
            </p:nvSpPr>
            <p:spPr>
              <a:xfrm>
                <a:off x="8520610" y="1894996"/>
                <a:ext cx="3671390" cy="976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1−4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663EDE-E902-4407-800D-0476987B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610" y="1894996"/>
                <a:ext cx="3671390" cy="976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24612-753A-4821-9338-DF78D630EE7A}"/>
                  </a:ext>
                </a:extLst>
              </p:cNvPr>
              <p:cNvSpPr txBox="1"/>
              <p:nvPr/>
            </p:nvSpPr>
            <p:spPr>
              <a:xfrm>
                <a:off x="8648626" y="3037408"/>
                <a:ext cx="34350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F24612-753A-4821-9338-DF78D630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626" y="3037408"/>
                <a:ext cx="3435043" cy="369332"/>
              </a:xfrm>
              <a:prstGeom prst="rect">
                <a:avLst/>
              </a:prstGeom>
              <a:blipFill>
                <a:blip r:embed="rId8"/>
                <a:stretch>
                  <a:fillRect l="-1421" r="-248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D873B-010B-45FD-BA92-AFBB312F3887}"/>
                  </a:ext>
                </a:extLst>
              </p:cNvPr>
              <p:cNvSpPr txBox="1"/>
              <p:nvPr/>
            </p:nvSpPr>
            <p:spPr>
              <a:xfrm>
                <a:off x="8648626" y="1159340"/>
                <a:ext cx="900439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D873B-010B-45FD-BA92-AFBB312F3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626" y="1159340"/>
                <a:ext cx="900439" cy="6939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C3A9D-8A6F-42A7-A8B4-74EA7E3899D9}"/>
                  </a:ext>
                </a:extLst>
              </p:cNvPr>
              <p:cNvSpPr txBox="1"/>
              <p:nvPr/>
            </p:nvSpPr>
            <p:spPr>
              <a:xfrm>
                <a:off x="8703490" y="3748640"/>
                <a:ext cx="3297634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𝐼𝑃𝐶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𝐼𝑃𝐶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𝑛𝑜𝑑𝑒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5C3A9D-8A6F-42A7-A8B4-74EA7E389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490" y="3748640"/>
                <a:ext cx="3297634" cy="7566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B30C83-B4A8-4290-8869-43DB9CB0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4B1D-9131-470A-A938-E9225E93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physics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E73C-4CB0-44E4-B8BB-7FB20A0EA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617" y="1152984"/>
            <a:ext cx="3594183" cy="649466"/>
          </a:xfrm>
        </p:spPr>
        <p:txBody>
          <a:bodyPr/>
          <a:lstStyle/>
          <a:p>
            <a:r>
              <a:rPr lang="en-US" dirty="0"/>
              <a:t>LUMERICAL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B29CC-8C0D-482F-8382-483D5D88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07DAFA-F514-44F4-A421-62B0FB9E3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5791"/>
              </p:ext>
            </p:extLst>
          </p:nvPr>
        </p:nvGraphicFramePr>
        <p:xfrm>
          <a:off x="8253577" y="2338567"/>
          <a:ext cx="3137218" cy="2590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815977289"/>
                    </a:ext>
                  </a:extLst>
                </a:gridCol>
                <a:gridCol w="1156018">
                  <a:extLst>
                    <a:ext uri="{9D8B030D-6E8A-4147-A177-3AD203B41FA5}">
                      <a16:colId xmlns:a16="http://schemas.microsoft.com/office/drawing/2014/main" val="21803119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95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Pixel 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7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Implant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13.5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50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Implant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9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03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Bump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26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Bump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65728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A5FDF7ED-BE39-4964-B900-BCB7FE471EFA}"/>
              </a:ext>
            </a:extLst>
          </p:cNvPr>
          <p:cNvGrpSpPr/>
          <p:nvPr/>
        </p:nvGrpSpPr>
        <p:grpSpPr>
          <a:xfrm>
            <a:off x="299712" y="2502716"/>
            <a:ext cx="7376175" cy="2426652"/>
            <a:chOff x="261044" y="1802449"/>
            <a:chExt cx="7376175" cy="24266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088BD9-0DE2-4C09-8C76-9B186301B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3" t="14947" r="5059" b="40926"/>
            <a:stretch/>
          </p:blipFill>
          <p:spPr>
            <a:xfrm>
              <a:off x="261044" y="1802449"/>
              <a:ext cx="7376175" cy="24266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2BF00D-925C-4B0E-AF98-F6559AF2A16B}"/>
                </a:ext>
              </a:extLst>
            </p:cNvPr>
            <p:cNvSpPr/>
            <p:nvPr/>
          </p:nvSpPr>
          <p:spPr>
            <a:xfrm>
              <a:off x="1320800" y="3429000"/>
              <a:ext cx="1295400" cy="80010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65D833-E13E-4F12-B9C3-8765999FA9BD}"/>
                </a:ext>
              </a:extLst>
            </p:cNvPr>
            <p:cNvSpPr/>
            <p:nvPr/>
          </p:nvSpPr>
          <p:spPr>
            <a:xfrm>
              <a:off x="3403600" y="3441701"/>
              <a:ext cx="1295400" cy="787400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In Bump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A9FA0E-B8AA-4850-AB69-181115B2A0C5}"/>
                </a:ext>
              </a:extLst>
            </p:cNvPr>
            <p:cNvSpPr/>
            <p:nvPr/>
          </p:nvSpPr>
          <p:spPr>
            <a:xfrm>
              <a:off x="5552159" y="3428999"/>
              <a:ext cx="1295400" cy="80010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9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122F-2E89-48CD-9E09-77AB60F1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principle simulations give direct</a:t>
            </a:r>
            <a:br>
              <a:rPr lang="en-US" dirty="0"/>
            </a:br>
            <a:r>
              <a:rPr lang="en-US" dirty="0"/>
              <a:t>	access to electrostatics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17EF1-CA87-4A49-A14B-FE191D7285A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1644" y="1894122"/>
            <a:ext cx="7895160" cy="45111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54832-62FA-45E9-B511-703FC42092C2}"/>
                  </a:ext>
                </a:extLst>
              </p:cNvPr>
              <p:cNvSpPr txBox="1"/>
              <p:nvPr/>
            </p:nvSpPr>
            <p:spPr>
              <a:xfrm>
                <a:off x="9021900" y="1811069"/>
                <a:ext cx="2730043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54832-62FA-45E9-B511-703FC420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900" y="1811069"/>
                <a:ext cx="2730043" cy="7636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E8402FC-31E6-45C3-A8C7-5CD3161CC5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1644" y="1894122"/>
            <a:ext cx="7894800" cy="451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9EF4C-6063-4D9D-BAC5-29AEA6CBE2E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2064" y="1892808"/>
            <a:ext cx="7894800" cy="45111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94818-0868-4D4A-B940-36F287150FC2}"/>
                  </a:ext>
                </a:extLst>
              </p:cNvPr>
              <p:cNvSpPr txBox="1"/>
              <p:nvPr/>
            </p:nvSpPr>
            <p:spPr>
              <a:xfrm>
                <a:off x="8481768" y="2963789"/>
                <a:ext cx="3542572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94818-0868-4D4A-B940-36F287150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768" y="2963789"/>
                <a:ext cx="3542572" cy="10911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20EE5CD-3FA0-4EEC-A642-FE29E00EBF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13187"/>
            <a:ext cx="7860016" cy="4491438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2E592A-1645-441E-A406-5E36EC90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A4D6-95BC-4980-BC69-6B9C66BB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non-linearity comes from the	non-linearity of fields in the diode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F2E49E-F18E-4AAF-A718-A22D80575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72" y="2768601"/>
            <a:ext cx="8887385" cy="17678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6A1D4-F989-4514-8A97-B5086814E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2370" r="12571"/>
          <a:stretch/>
        </p:blipFill>
        <p:spPr>
          <a:xfrm>
            <a:off x="218905" y="1944040"/>
            <a:ext cx="8014060" cy="464211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953027-F375-46B3-A0B6-13FC6F70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EF1D-D625-4D9D-B775-6114EFE7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fields change throughout an</a:t>
            </a:r>
            <a:br>
              <a:rPr lang="en-US" dirty="0"/>
            </a:br>
            <a:r>
              <a:rPr lang="en-US" dirty="0"/>
              <a:t>	exposure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0E2383-D280-4768-A197-8C67EB3BC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3" y="2140655"/>
            <a:ext cx="7623006" cy="38415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2D48B9-C32C-4A8C-A962-CE10E8D93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72" y="2140655"/>
            <a:ext cx="4105524" cy="384155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C70C0F-8AFC-4FA2-B38E-B3CA9FE9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85CA-CCA9-4BFA-ABB4-86B9FBA0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measurement of IPC</a:t>
            </a:r>
            <a:br>
              <a:rPr lang="en-US" dirty="0"/>
            </a:br>
            <a:r>
              <a:rPr lang="en-US" dirty="0"/>
              <a:t>	coupling using hot pixels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E4AFA-E567-4A60-BC31-89EA72369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90064"/>
            <a:ext cx="4844661" cy="363349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48E70E-D306-4A37-A556-EE5480511837}"/>
                  </a:ext>
                </a:extLst>
              </p:cNvPr>
              <p:cNvSpPr txBox="1"/>
              <p:nvPr/>
            </p:nvSpPr>
            <p:spPr>
              <a:xfrm>
                <a:off x="955658" y="5760376"/>
                <a:ext cx="4243854" cy="780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𝑀𝐸𝐷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48E70E-D306-4A37-A556-EE5480511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58" y="5760376"/>
                <a:ext cx="4243854" cy="780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2BA020D-3DF2-4E94-B15C-8C8BB1C67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190" y="1990065"/>
            <a:ext cx="4844660" cy="36334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9F3AA5-76B1-4214-91AE-3EC91D6559B8}"/>
              </a:ext>
            </a:extLst>
          </p:cNvPr>
          <p:cNvGrpSpPr>
            <a:grpSpLocks noChangeAspect="1"/>
          </p:cNvGrpSpPr>
          <p:nvPr/>
        </p:nvGrpSpPr>
        <p:grpSpPr>
          <a:xfrm>
            <a:off x="1104180" y="1853249"/>
            <a:ext cx="3770312" cy="3770312"/>
            <a:chOff x="499807" y="1527048"/>
            <a:chExt cx="4572000" cy="4572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D4F67D-A3B2-494C-8B81-A9E2E138F303}"/>
                </a:ext>
              </a:extLst>
            </p:cNvPr>
            <p:cNvSpPr/>
            <p:nvPr/>
          </p:nvSpPr>
          <p:spPr>
            <a:xfrm>
              <a:off x="499807" y="1527048"/>
              <a:ext cx="4572000" cy="45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15478-C04C-4B92-B321-CDF4B5D678A6}"/>
                </a:ext>
              </a:extLst>
            </p:cNvPr>
            <p:cNvSpPr/>
            <p:nvPr/>
          </p:nvSpPr>
          <p:spPr>
            <a:xfrm>
              <a:off x="3547807" y="3051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92A21D-1DBC-469A-82B1-D054A1625545}"/>
                </a:ext>
              </a:extLst>
            </p:cNvPr>
            <p:cNvSpPr/>
            <p:nvPr/>
          </p:nvSpPr>
          <p:spPr>
            <a:xfrm>
              <a:off x="2023807" y="1527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9F1E3D-2D39-4676-964C-24B21281DB3F}"/>
                </a:ext>
              </a:extLst>
            </p:cNvPr>
            <p:cNvSpPr/>
            <p:nvPr/>
          </p:nvSpPr>
          <p:spPr>
            <a:xfrm>
              <a:off x="499807" y="3051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25700-E148-47E9-8C71-2838F1D32285}"/>
                </a:ext>
              </a:extLst>
            </p:cNvPr>
            <p:cNvSpPr/>
            <p:nvPr/>
          </p:nvSpPr>
          <p:spPr>
            <a:xfrm>
              <a:off x="2023807" y="4575048"/>
              <a:ext cx="1524000" cy="1524000"/>
            </a:xfrm>
            <a:prstGeom prst="rect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171C68-C782-43AE-95E3-B4F4F6C05C86}"/>
                </a:ext>
              </a:extLst>
            </p:cNvPr>
            <p:cNvSpPr/>
            <p:nvPr/>
          </p:nvSpPr>
          <p:spPr>
            <a:xfrm>
              <a:off x="2023807" y="3051048"/>
              <a:ext cx="1524000" cy="152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6175EB0-2E68-400D-B230-EDEE343E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D47-2682-48FD-A413-352DB98D5BA6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700B6-7E87-4826-9D90-078B076B8BAD}"/>
              </a:ext>
            </a:extLst>
          </p:cNvPr>
          <p:cNvSpPr txBox="1"/>
          <p:nvPr/>
        </p:nvSpPr>
        <p:spPr>
          <a:xfrm>
            <a:off x="5490772" y="5688850"/>
            <a:ext cx="1718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[C]</a:t>
            </a:r>
            <a:r>
              <a:rPr lang="en-US" dirty="0" err="1"/>
              <a:t>entral</a:t>
            </a:r>
            <a:endParaRPr lang="en-US" dirty="0"/>
          </a:p>
          <a:p>
            <a:r>
              <a:rPr lang="en-US" dirty="0"/>
              <a:t>[N]</a:t>
            </a:r>
            <a:r>
              <a:rPr lang="en-US" dirty="0" err="1"/>
              <a:t>eighbor</a:t>
            </a:r>
            <a:endParaRPr lang="en-US" dirty="0"/>
          </a:p>
          <a:p>
            <a:r>
              <a:rPr lang="en-US" dirty="0"/>
              <a:t>[B]</a:t>
            </a:r>
            <a:r>
              <a:rPr lang="en-US" dirty="0" err="1"/>
              <a:t>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1222</TotalTime>
  <Words>578</Words>
  <Application>Microsoft Office PowerPoint</Application>
  <PresentationFormat>Widescreen</PresentationFormat>
  <Paragraphs>203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Liberation Sans</vt:lpstr>
      <vt:lpstr>Liberation Serif</vt:lpstr>
      <vt:lpstr>Wingdings 3</vt:lpstr>
      <vt:lpstr>Ion</vt:lpstr>
      <vt:lpstr>Interpixel Capacitive   Coupling in Hybridized Arrays</vt:lpstr>
      <vt:lpstr>The structure of a hybridized array</vt:lpstr>
      <vt:lpstr>IPC coupling correlates noise</vt:lpstr>
      <vt:lpstr>IPC is a capacitance</vt:lpstr>
      <vt:lpstr>Parameters for physics simulations</vt:lpstr>
      <vt:lpstr>First principle simulations give direct  access to electrostatics</vt:lpstr>
      <vt:lpstr>This non-linearity comes from the non-linearity of fields in the diode</vt:lpstr>
      <vt:lpstr>These fields change throughout an  exposure</vt:lpstr>
      <vt:lpstr>Direct measurement of IPC  coupling using hot pixels</vt:lpstr>
      <vt:lpstr>Direct measurement of IPC  coupling using single pixel resets</vt:lpstr>
      <vt:lpstr>The possibility of direct measurement of IPC coupling using SPR</vt:lpstr>
      <vt:lpstr>Convolution is not an appropriate  mechanism</vt:lpstr>
      <vt:lpstr>IPC alters PSFs which alters photometry and astrometry</vt:lpstr>
      <vt:lpstr>This change in shape impacts  PSF fitting of confused binaries</vt:lpstr>
      <vt:lpstr>This change in shape impacts  PSF fitting of confused binaries</vt:lpstr>
      <vt:lpstr>A summary of binary pairs</vt:lpstr>
      <vt:lpstr>A summary of binary pairs</vt:lpstr>
      <vt:lpstr>What needs to come next?</vt:lpstr>
      <vt:lpstr>How to decouple:  before or after linearity correction</vt:lpstr>
      <vt:lpstr>The LAIR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Interpixel Capacitive   Coupling in Hybridized Arrays</dc:title>
  <dc:creator>Kevan Donlon</dc:creator>
  <cp:lastModifiedBy>Kevan Donlon</cp:lastModifiedBy>
  <cp:revision>51</cp:revision>
  <dcterms:created xsi:type="dcterms:W3CDTF">2018-11-28T17:05:18Z</dcterms:created>
  <dcterms:modified xsi:type="dcterms:W3CDTF">2018-12-03T15:24:50Z</dcterms:modified>
</cp:coreProperties>
</file>