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335" r:id="rId5"/>
    <p:sldId id="262" r:id="rId6"/>
    <p:sldId id="263" r:id="rId7"/>
    <p:sldId id="266" r:id="rId8"/>
    <p:sldId id="268" r:id="rId9"/>
    <p:sldId id="269" r:id="rId10"/>
    <p:sldId id="314" r:id="rId11"/>
    <p:sldId id="267" r:id="rId12"/>
    <p:sldId id="286" r:id="rId13"/>
    <p:sldId id="294" r:id="rId14"/>
    <p:sldId id="289" r:id="rId15"/>
    <p:sldId id="333" r:id="rId16"/>
    <p:sldId id="334" r:id="rId17"/>
    <p:sldId id="318" r:id="rId18"/>
    <p:sldId id="332" r:id="rId19"/>
    <p:sldId id="319" r:id="rId20"/>
    <p:sldId id="322" r:id="rId21"/>
    <p:sldId id="323" r:id="rId22"/>
    <p:sldId id="324" r:id="rId23"/>
    <p:sldId id="325" r:id="rId24"/>
    <p:sldId id="326" r:id="rId25"/>
    <p:sldId id="327" r:id="rId26"/>
    <p:sldId id="331" r:id="rId27"/>
    <p:sldId id="307" r:id="rId28"/>
    <p:sldId id="309" r:id="rId29"/>
    <p:sldId id="310" r:id="rId30"/>
    <p:sldId id="33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0" autoAdjust="0"/>
    <p:restoredTop sz="90929"/>
  </p:normalViewPr>
  <p:slideViewPr>
    <p:cSldViewPr>
      <p:cViewPr>
        <p:scale>
          <a:sx n="60" d="100"/>
          <a:sy n="60" d="100"/>
        </p:scale>
        <p:origin x="-173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2DD3EE-A3C3-4EF2-BA7D-31668D0E5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62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0A839-BFC9-4764-A013-7325BDA5D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30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94753-4E9F-4F4A-9A53-84DF65FD3B7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89AA-B150-4CD9-9242-7E2A79D98C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89AA-B150-4CD9-9242-7E2A79D98C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6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A839-BFC9-4764-A013-7325BDA5DD8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4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A839-BFC9-4764-A013-7325BDA5DD8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4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89AA-B150-4CD9-9242-7E2A79D98C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6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A839-BFC9-4764-A013-7325BDA5DD8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4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27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3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0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81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45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590800"/>
          </a:xfrm>
        </p:spPr>
        <p:txBody>
          <a:bodyPr/>
          <a:lstStyle/>
          <a:p>
            <a:r>
              <a:rPr lang="en-US" altLang="en-US" dirty="0" smtClean="0"/>
              <a:t>Developing Long-Wave Infrared HgCdTe Detector Arrays for Future Space Missions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Mario S. Cabrera</a:t>
            </a:r>
          </a:p>
          <a:p>
            <a:r>
              <a:rPr lang="en-US" altLang="en-US" dirty="0" smtClean="0"/>
              <a:t>Supervised by William J. Forrest, Judith L. </a:t>
            </a:r>
            <a:r>
              <a:rPr lang="en-US" altLang="en-US" dirty="0" err="1" smtClean="0"/>
              <a:t>Pipher</a:t>
            </a:r>
            <a:r>
              <a:rPr lang="en-US" altLang="en-US" dirty="0" smtClean="0"/>
              <a:t>, and Craig </a:t>
            </a:r>
            <a:r>
              <a:rPr lang="en-US" altLang="en-US" dirty="0" err="1" smtClean="0"/>
              <a:t>McMurtry</a:t>
            </a:r>
            <a:endParaRPr lang="en-US" altLang="en-US" dirty="0" smtClean="0"/>
          </a:p>
          <a:p>
            <a:r>
              <a:rPr lang="en-US" altLang="en-US" dirty="0" smtClean="0"/>
              <a:t>Monday, December 3, 2018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r>
              <a:rPr lang="en-US" dirty="0" smtClean="0"/>
              <a:t>Previous Work</a:t>
            </a:r>
            <a:br>
              <a:rPr lang="en-US" dirty="0" smtClean="0"/>
            </a:br>
            <a:r>
              <a:rPr lang="en-US" dirty="0" smtClean="0"/>
              <a:t>(LW13 phase)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33401"/>
                <a:ext cx="8839200" cy="2743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Received four LW13 cut-off detectors</a:t>
                </a:r>
              </a:p>
              <a:p>
                <a:pPr lvl="1"/>
                <a:r>
                  <a:rPr lang="en-US" dirty="0"/>
                  <a:t>H1RG-18367 and 18508 were grown and processed in the same manner as the 10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arrays for </a:t>
                </a:r>
                <a:r>
                  <a:rPr lang="en-US" dirty="0" err="1"/>
                  <a:t>NEOCam</a:t>
                </a:r>
                <a:endParaRPr lang="en-US" dirty="0"/>
              </a:p>
              <a:p>
                <a:pPr lvl="1"/>
                <a:r>
                  <a:rPr lang="en-US" dirty="0"/>
                  <a:t>H1RG-18369 </a:t>
                </a:r>
                <a:r>
                  <a:rPr lang="en-US" dirty="0" smtClean="0"/>
                  <a:t>and H1RG-18509 were designed to mitigate quantum tunneling dark currents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33401"/>
                <a:ext cx="8839200" cy="2743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90" y="3314376"/>
            <a:ext cx="6230219" cy="2324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5638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Cabrera et al. 2019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5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92162"/>
          </a:xfrm>
        </p:spPr>
        <p:txBody>
          <a:bodyPr>
            <a:normAutofit/>
          </a:bodyPr>
          <a:lstStyle/>
          <a:p>
            <a:r>
              <a:rPr lang="en-US" dirty="0"/>
              <a:t>Dark Current vs. Well </a:t>
            </a:r>
            <a:r>
              <a:rPr lang="en-US" dirty="0" smtClean="0"/>
              <a:t>Depth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685800"/>
                <a:ext cx="29718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200" dirty="0" smtClean="0"/>
                  <a:t>The majority of pixels for H1RG-18369, 18508, and 18509 had dark currents below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200" dirty="0" smtClean="0"/>
                  <a:t> (Comparable to the performance of the </a:t>
                </a:r>
                <a:r>
                  <a:rPr lang="en-US" sz="3200" dirty="0" err="1" smtClean="0"/>
                  <a:t>NEOCam</a:t>
                </a:r>
                <a:r>
                  <a:rPr lang="en-US" sz="3200" dirty="0" smtClean="0"/>
                  <a:t> arrays)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685800"/>
                <a:ext cx="2971800" cy="5562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Mario Cabrera\Desktop\H1RG-18509_IvW_150mV_28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1"/>
            <a:ext cx="5791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Operability Map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14400"/>
            <a:ext cx="3581400" cy="54864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 smtClean="0"/>
              <a:t>Trap-band quantum tunneling dark currents occur when the arrays have traps due to defects and dislocations in the depletion region</a:t>
            </a:r>
          </a:p>
          <a:p>
            <a:r>
              <a:rPr lang="en-US" sz="2800" dirty="0" smtClean="0"/>
              <a:t>A mismatch between the </a:t>
            </a:r>
            <a:r>
              <a:rPr lang="en-US" sz="2800" dirty="0" err="1" smtClean="0"/>
              <a:t>CdZnTe</a:t>
            </a:r>
            <a:r>
              <a:rPr lang="en-US" sz="2800" dirty="0" smtClean="0"/>
              <a:t> substrate crystal axes and the HgCdTe layers creates cross-hatching pattern</a:t>
            </a:r>
          </a:p>
        </p:txBody>
      </p:sp>
      <p:pic>
        <p:nvPicPr>
          <p:cNvPr id="7" name="Picture 6" descr="C:\Users\Mario Cabrera\AppData\Local\Microsoft\Windows\INetCache\Content.Word\oper_FFT_150_28_asin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96000" y="57867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Cabrera et al. 2019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7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7772400" cy="1143000"/>
          </a:xfrm>
        </p:spPr>
        <p:txBody>
          <a:bodyPr/>
          <a:lstStyle/>
          <a:p>
            <a:r>
              <a:rPr lang="en-US" dirty="0" smtClean="0"/>
              <a:t>H1RG-18508 SUTR Curvature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1531" y="811546"/>
                <a:ext cx="2362201" cy="543685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12700" dir="8100000" algn="ctr" rotWithShape="0">
                  <a:srgbClr val="FFFFFF">
                    <a:alpha val="75000"/>
                  </a:srgbClr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100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124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kern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 kern="0" smtClean="0">
                            <a:latin typeface="Cambria Math"/>
                          </a:rPr>
                          <m:t>𝑑𝑎𝑟𝑘</m:t>
                        </m:r>
                      </m:sub>
                    </m:sSub>
                    <m:d>
                      <m:dPr>
                        <m:ctrlPr>
                          <a:rPr lang="en-US" sz="2800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kern="0" smtClean="0">
                            <a:latin typeface="Cambria Math"/>
                          </a:rPr>
                          <m:t>150 </m:t>
                        </m:r>
                        <m:r>
                          <a:rPr lang="en-US" sz="2800" i="1" kern="0" smtClean="0">
                            <a:latin typeface="Cambria Math"/>
                          </a:rPr>
                          <m:t>𝑚𝑉</m:t>
                        </m:r>
                      </m:e>
                    </m:d>
                    <m:r>
                      <a:rPr lang="en-US" sz="2800" i="1" kern="0" smtClean="0">
                        <a:latin typeface="Cambria Math"/>
                      </a:rPr>
                      <m:t>=0.</m:t>
                    </m:r>
                    <m:r>
                      <a:rPr lang="en-US" sz="2800" b="0" i="1" kern="0" smtClean="0">
                        <a:latin typeface="Cambria Math"/>
                      </a:rPr>
                      <m:t>44</m:t>
                    </m:r>
                    <m:r>
                      <a:rPr lang="en-US" sz="2800" i="1" kern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 kern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kern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 kern="0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i="1" kern="0" smtClean="0">
                        <a:latin typeface="Cambria Math"/>
                      </a:rPr>
                      <m:t>/</m:t>
                    </m:r>
                    <m:r>
                      <a:rPr lang="en-US" sz="2800" i="1" kern="0" smtClean="0">
                        <a:latin typeface="Cambria Math"/>
                      </a:rPr>
                      <m:t>𝑠</m:t>
                    </m:r>
                  </m:oMath>
                </a14:m>
                <a:endParaRPr lang="en-US" sz="2800" kern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/>
                      </a:rPr>
                      <m:t>𝑊𝑒𝑙𝑙</m:t>
                    </m:r>
                    <m:r>
                      <a:rPr lang="en-US" sz="2400" i="1" kern="0" smtClean="0">
                        <a:latin typeface="Cambria Math"/>
                      </a:rPr>
                      <m:t>=45</m:t>
                    </m:r>
                    <m:r>
                      <a:rPr lang="en-US" sz="2400" i="1" kern="0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2400" i="1" kern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kern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kern="0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i="1" kern="0" smtClean="0">
                        <a:latin typeface="Cambria Math"/>
                      </a:rPr>
                      <m:t>/1</m:t>
                    </m:r>
                    <m:r>
                      <a:rPr lang="en-US" sz="2400" b="0" i="1" kern="0" smtClean="0">
                        <a:latin typeface="Cambria Math"/>
                      </a:rPr>
                      <m:t>74</m:t>
                    </m:r>
                    <m:r>
                      <a:rPr lang="en-US" sz="2400" i="1" kern="0" smtClean="0">
                        <a:latin typeface="Cambria Math"/>
                      </a:rPr>
                      <m:t> </m:t>
                    </m:r>
                    <m:r>
                      <a:rPr lang="en-US" sz="2400" i="1" kern="0" smtClean="0">
                        <a:latin typeface="Cambria Math"/>
                      </a:rPr>
                      <m:t>𝑚𝑉</m:t>
                    </m:r>
                  </m:oMath>
                </a14:m>
                <a:endParaRPr lang="en-US" sz="2400" kern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ker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 kern="0">
                            <a:latin typeface="Cambria Math"/>
                          </a:rPr>
                          <m:t>𝑑𝑎𝑟𝑘</m:t>
                        </m:r>
                      </m:sub>
                    </m:sSub>
                    <m:d>
                      <m:dPr>
                        <m:ctrlPr>
                          <a:rPr lang="en-US" sz="2800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kern="0" smtClean="0">
                            <a:latin typeface="Cambria Math"/>
                          </a:rPr>
                          <m:t>2</m:t>
                        </m:r>
                        <m:r>
                          <a:rPr lang="en-US" sz="2800" i="1" kern="0">
                            <a:latin typeface="Cambria Math"/>
                          </a:rPr>
                          <m:t>50 </m:t>
                        </m:r>
                        <m:r>
                          <a:rPr lang="en-US" sz="2800" i="1" kern="0">
                            <a:latin typeface="Cambria Math"/>
                          </a:rPr>
                          <m:t>𝑚𝑉</m:t>
                        </m:r>
                      </m:e>
                    </m:d>
                    <m:r>
                      <a:rPr lang="en-US" sz="2800" i="1" kern="0">
                        <a:latin typeface="Cambria Math"/>
                      </a:rPr>
                      <m:t>=</m:t>
                    </m:r>
                    <m:r>
                      <a:rPr lang="en-US" sz="2800" b="0" i="1" kern="0" smtClean="0">
                        <a:latin typeface="Cambria Math"/>
                      </a:rPr>
                      <m:t>35.7</m:t>
                    </m:r>
                    <m:r>
                      <a:rPr lang="en-US" sz="2800" i="1" ker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 ker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ker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 ker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i="1" kern="0">
                        <a:latin typeface="Cambria Math"/>
                      </a:rPr>
                      <m:t>/</m:t>
                    </m:r>
                    <m:r>
                      <a:rPr lang="en-US" sz="2800" i="1" kern="0">
                        <a:latin typeface="Cambria Math"/>
                      </a:rPr>
                      <m:t>𝑠</m:t>
                    </m:r>
                  </m:oMath>
                </a14:m>
                <a:endParaRPr lang="en-US" sz="2800" kern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/>
                      </a:rPr>
                      <m:t>𝑊𝑒𝑙𝑙</m:t>
                    </m:r>
                    <m:r>
                      <a:rPr lang="en-US" sz="2400" i="1" kern="0" dirty="0" smtClean="0">
                        <a:latin typeface="Cambria Math"/>
                      </a:rPr>
                      <m:t> =64</m:t>
                    </m:r>
                    <m:r>
                      <a:rPr lang="en-US" sz="2400" i="1" kern="0" dirty="0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2400" i="1" kern="0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kern="0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kern="0" dirty="0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i="1" kern="0" dirty="0" smtClean="0">
                        <a:latin typeface="Cambria Math"/>
                      </a:rPr>
                      <m:t>,  2</m:t>
                    </m:r>
                    <m:r>
                      <a:rPr lang="en-US" sz="2400" b="0" i="1" kern="0" dirty="0" smtClean="0">
                        <a:latin typeface="Cambria Math"/>
                      </a:rPr>
                      <m:t>71</m:t>
                    </m:r>
                    <m:r>
                      <a:rPr lang="en-US" sz="2400" i="1" kern="0" dirty="0" smtClean="0">
                        <a:latin typeface="Cambria Math"/>
                      </a:rPr>
                      <m:t> </m:t>
                    </m:r>
                    <m:r>
                      <a:rPr lang="en-US" sz="2400" i="1" kern="0" dirty="0" smtClean="0">
                        <a:latin typeface="Cambria Math"/>
                      </a:rPr>
                      <m:t>𝑚𝑉</m:t>
                    </m:r>
                  </m:oMath>
                </a14:m>
                <a:endParaRPr lang="en-US" sz="2400" kern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ker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 kern="0">
                            <a:latin typeface="Cambria Math"/>
                          </a:rPr>
                          <m:t>𝑑𝑎𝑟𝑘</m:t>
                        </m:r>
                      </m:sub>
                    </m:sSub>
                    <m:d>
                      <m:dPr>
                        <m:ctrlPr>
                          <a:rPr lang="en-US" sz="2800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kern="0" smtClean="0">
                            <a:latin typeface="Cambria Math"/>
                          </a:rPr>
                          <m:t>3</m:t>
                        </m:r>
                        <m:r>
                          <a:rPr lang="en-US" sz="2800" i="1" kern="0">
                            <a:latin typeface="Cambria Math"/>
                          </a:rPr>
                          <m:t>50 </m:t>
                        </m:r>
                        <m:r>
                          <a:rPr lang="en-US" sz="2800" i="1" kern="0">
                            <a:latin typeface="Cambria Math"/>
                          </a:rPr>
                          <m:t>𝑚𝑉</m:t>
                        </m:r>
                      </m:e>
                    </m:d>
                    <m:r>
                      <a:rPr lang="en-US" sz="2800" i="1" kern="0">
                        <a:latin typeface="Cambria Math"/>
                      </a:rPr>
                      <m:t>=</m:t>
                    </m:r>
                    <m:r>
                      <a:rPr lang="en-US" sz="2800" b="0" i="1" kern="0" smtClean="0">
                        <a:latin typeface="Cambria Math"/>
                      </a:rPr>
                      <m:t>787.6</m:t>
                    </m:r>
                    <m:r>
                      <a:rPr lang="en-US" sz="2800" i="1" ker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 ker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ker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 ker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i="1" kern="0">
                        <a:latin typeface="Cambria Math"/>
                      </a:rPr>
                      <m:t>/</m:t>
                    </m:r>
                    <m:r>
                      <a:rPr lang="en-US" sz="2800" i="1" kern="0">
                        <a:latin typeface="Cambria Math"/>
                      </a:rPr>
                      <m:t>𝑠</m:t>
                    </m:r>
                  </m:oMath>
                </a14:m>
                <a:endParaRPr lang="en-US" sz="2800" kern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/>
                      </a:rPr>
                      <m:t>𝑊𝑒𝑙𝑙</m:t>
                    </m:r>
                    <m:r>
                      <a:rPr lang="en-US" sz="2400" i="1" kern="0" smtClean="0">
                        <a:latin typeface="Cambria Math"/>
                      </a:rPr>
                      <m:t>=74</m:t>
                    </m:r>
                    <m:r>
                      <a:rPr lang="en-US" sz="2400" i="1" kern="0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2400" i="1" kern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kern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kern="0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i="1" kern="0" smtClean="0">
                        <a:latin typeface="Cambria Math"/>
                      </a:rPr>
                      <m:t>,  3</m:t>
                    </m:r>
                    <m:r>
                      <a:rPr lang="en-US" sz="2400" b="0" i="1" kern="0" smtClean="0">
                        <a:latin typeface="Cambria Math"/>
                      </a:rPr>
                      <m:t>31</m:t>
                    </m:r>
                    <m:r>
                      <a:rPr lang="en-US" sz="2400" i="1" kern="0" smtClean="0">
                        <a:latin typeface="Cambria Math"/>
                      </a:rPr>
                      <m:t> </m:t>
                    </m:r>
                    <m:r>
                      <a:rPr lang="en-US" sz="2400" i="1" kern="0" smtClean="0">
                        <a:latin typeface="Cambria Math"/>
                      </a:rPr>
                      <m:t>𝑚𝑉</m:t>
                    </m:r>
                  </m:oMath>
                </a14:m>
                <a:endParaRPr lang="en-US" sz="2400" kern="0" dirty="0"/>
              </a:p>
              <a:p>
                <a:endParaRPr lang="en-US" sz="2800" kern="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31" y="811546"/>
                <a:ext cx="2362201" cy="54368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12700" dir="8100000" algn="ctr" rotWithShape="0">
                  <a:srgbClr val="FFFFFF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C:\Users\Mario Cabrera\Desktop\18508_518_631_28K_SU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34804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Thermally Generated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Diffusion Current (</a:t>
            </a:r>
            <a:r>
              <a:rPr lang="en-US" dirty="0" err="1" smtClean="0"/>
              <a:t>Reine</a:t>
            </a:r>
            <a:r>
              <a:rPr lang="en-US" dirty="0" smtClean="0"/>
              <a:t> et al. 1981)</a:t>
            </a:r>
          </a:p>
          <a:p>
            <a:pPr lvl="1"/>
            <a:r>
              <a:rPr lang="en-US" dirty="0"/>
              <a:t>Direct band-gap thermally generated electron-hole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Generation Recombination (G-R) current (</a:t>
            </a:r>
            <a:r>
              <a:rPr lang="en-US" dirty="0" err="1" smtClean="0"/>
              <a:t>Sah</a:t>
            </a:r>
            <a:r>
              <a:rPr lang="en-US" dirty="0" smtClean="0"/>
              <a:t> et al. 1957)</a:t>
            </a:r>
          </a:p>
          <a:p>
            <a:pPr lvl="1"/>
            <a:r>
              <a:rPr lang="en-US" dirty="0"/>
              <a:t>Trap assisted thermally generated currents</a:t>
            </a:r>
          </a:p>
          <a:p>
            <a:pPr marL="0" indent="0">
              <a:buNone/>
            </a:pPr>
            <a:endParaRPr lang="en-US" dirty="0"/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Tunneling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Band-to-band tunneling current</a:t>
            </a:r>
          </a:p>
          <a:p>
            <a:pPr lvl="1"/>
            <a:r>
              <a:rPr lang="en-US" dirty="0"/>
              <a:t>Electrons  tunnel from the valence to the conduction band</a:t>
            </a:r>
          </a:p>
          <a:p>
            <a:r>
              <a:rPr lang="en-US" dirty="0" smtClean="0"/>
              <a:t>Trap-to-band tunneling current</a:t>
            </a:r>
          </a:p>
          <a:p>
            <a:pPr lvl="1"/>
            <a:r>
              <a:rPr lang="en-US" dirty="0"/>
              <a:t>Electrons  tunnel from the valence to the conduction band indirectly by using intermediate traps</a:t>
            </a:r>
          </a:p>
          <a:p>
            <a:r>
              <a:rPr lang="en-US" dirty="0" smtClean="0"/>
              <a:t>Both are heavily </a:t>
            </a:r>
            <a:r>
              <a:rPr lang="en-US" dirty="0"/>
              <a:t>bias </a:t>
            </a:r>
            <a:r>
              <a:rPr lang="en-US" dirty="0" smtClean="0"/>
              <a:t>dependent</a:t>
            </a:r>
          </a:p>
          <a:p>
            <a:pPr lvl="1"/>
            <a:r>
              <a:rPr lang="en-US" dirty="0" smtClean="0"/>
              <a:t>Sze 1981</a:t>
            </a:r>
          </a:p>
          <a:p>
            <a:pPr lvl="1"/>
            <a:r>
              <a:rPr lang="en-US" dirty="0" smtClean="0"/>
              <a:t>Kinch 1981</a:t>
            </a:r>
          </a:p>
          <a:p>
            <a:pPr lvl="1"/>
            <a:r>
              <a:rPr lang="en-US" dirty="0" smtClean="0"/>
              <a:t>Kinch 2014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o Cabrera\Desktop\18508_I_model_518_6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3886200" cy="1143000"/>
          </a:xfrm>
        </p:spPr>
        <p:txBody>
          <a:bodyPr/>
          <a:lstStyle/>
          <a:p>
            <a:pPr algn="l"/>
            <a:r>
              <a:rPr lang="en-US" sz="2000" dirty="0" smtClean="0"/>
              <a:t>I-T with 250 mV of applied bias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10200" y="304800"/>
            <a:ext cx="35052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2000" kern="0" dirty="0" smtClean="0"/>
              <a:t>I-V at a temperature of 28 K</a:t>
            </a:r>
            <a:endParaRPr lang="en-US" sz="2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531" y="5600701"/>
            <a:ext cx="8883869" cy="800099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 smtClean="0"/>
              <a:t>Dark </a:t>
            </a:r>
            <a:r>
              <a:rPr lang="en-US" sz="2800" kern="0" dirty="0"/>
              <a:t>c</a:t>
            </a:r>
            <a:r>
              <a:rPr lang="en-US" sz="2800" kern="0" dirty="0" smtClean="0"/>
              <a:t>urrent model for pixel in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40223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H1RG-18509 SUTR Curvature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31" y="811546"/>
                <a:ext cx="2362201" cy="543685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𝑑𝑎𝑟𝑘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150 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𝑚𝑉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=0.18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𝑊𝑒𝑙𝑙</m:t>
                    </m:r>
                    <m:r>
                      <a:rPr lang="en-US" sz="2400" b="0" i="1" smtClean="0">
                        <a:latin typeface="Cambria Math"/>
                      </a:rPr>
                      <m:t>=44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/180 </m:t>
                    </m:r>
                    <m:r>
                      <a:rPr lang="en-US" sz="2400" b="0" i="1" smtClean="0">
                        <a:latin typeface="Cambria Math"/>
                      </a:rPr>
                      <m:t>𝑚𝑉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𝑑𝑎𝑟𝑘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50 </m:t>
                        </m:r>
                        <m:r>
                          <a:rPr lang="en-US" sz="2800" i="1">
                            <a:latin typeface="Cambria Math"/>
                          </a:rPr>
                          <m:t>𝑚𝑉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=0.2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𝑠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𝑊𝑒𝑙𝑙</m:t>
                    </m:r>
                    <m:r>
                      <a:rPr lang="en-US" sz="2400" i="1" dirty="0" smtClean="0">
                        <a:latin typeface="Cambria Math"/>
                      </a:rPr>
                      <m:t> =64</m:t>
                    </m:r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,  </m:t>
                    </m:r>
                    <m:r>
                      <a:rPr lang="en-US" sz="2400" i="1" dirty="0" smtClean="0">
                        <a:latin typeface="Cambria Math"/>
                      </a:rPr>
                      <m:t>280 </m:t>
                    </m:r>
                    <m:r>
                      <a:rPr lang="en-US" sz="2400" i="1" dirty="0" smtClean="0">
                        <a:latin typeface="Cambria Math"/>
                      </a:rPr>
                      <m:t>𝑚𝑉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𝑑𝑎𝑟𝑘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50 </m:t>
                        </m:r>
                        <m:r>
                          <a:rPr lang="en-US" sz="2800" i="1">
                            <a:latin typeface="Cambria Math"/>
                          </a:rPr>
                          <m:t>𝑚𝑉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1.73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𝑠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𝑊𝑒𝑙𝑙</m:t>
                    </m:r>
                    <m:r>
                      <a:rPr lang="en-US" sz="2400" b="0" i="1" smtClean="0">
                        <a:latin typeface="Cambria Math"/>
                      </a:rPr>
                      <m:t>=81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  382 </m:t>
                    </m:r>
                    <m:r>
                      <a:rPr lang="en-US" sz="2400" b="0" i="1" smtClean="0">
                        <a:latin typeface="Cambria Math"/>
                      </a:rPr>
                      <m:t>𝑚𝑉</m:t>
                    </m:r>
                  </m:oMath>
                </a14:m>
                <a:endParaRPr lang="en-US" sz="2400" dirty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31" y="811546"/>
                <a:ext cx="2362201" cy="543685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C:\Users\Mario Cabrera\Desktop\18509_527_320_28K_SU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35242"/>
            <a:ext cx="6324600" cy="43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o Cabrera\Desktop\18509_I_model_527_3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914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3886200" cy="1143000"/>
          </a:xfrm>
        </p:spPr>
        <p:txBody>
          <a:bodyPr/>
          <a:lstStyle/>
          <a:p>
            <a:pPr algn="l"/>
            <a:r>
              <a:rPr lang="en-US" sz="2000" dirty="0" smtClean="0"/>
              <a:t>I-T with 250 mV of applied bias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10200" y="304800"/>
            <a:ext cx="35052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2000" kern="0" dirty="0" smtClean="0"/>
              <a:t>I-V at a temperature of 28 K</a:t>
            </a:r>
            <a:endParaRPr lang="en-US" sz="2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531" y="5448300"/>
            <a:ext cx="8883869" cy="800099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 smtClean="0"/>
              <a:t>Dark </a:t>
            </a:r>
            <a:r>
              <a:rPr lang="en-US" sz="2800" kern="0" dirty="0"/>
              <a:t>c</a:t>
            </a:r>
            <a:r>
              <a:rPr lang="en-US" sz="2800" kern="0" dirty="0" smtClean="0"/>
              <a:t>urrent model for pixel in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3039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HgCdTe</a:t>
            </a:r>
            <a:endParaRPr lang="en-US" dirty="0"/>
          </a:p>
          <a:p>
            <a:r>
              <a:rPr lang="en-US" dirty="0" smtClean="0"/>
              <a:t>Characterization</a:t>
            </a:r>
          </a:p>
          <a:p>
            <a:r>
              <a:rPr lang="en-US" dirty="0" smtClean="0"/>
              <a:t>Previous Work</a:t>
            </a:r>
          </a:p>
          <a:p>
            <a:r>
              <a:rPr lang="en-US" dirty="0" smtClean="0"/>
              <a:t>Current Results</a:t>
            </a:r>
            <a:endParaRPr lang="en-US" dirty="0"/>
          </a:p>
          <a:p>
            <a:r>
              <a:rPr lang="en-US" dirty="0" smtClean="0"/>
              <a:t>Future Work/Summary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r>
              <a:rPr lang="en-US" dirty="0" smtClean="0"/>
              <a:t>LW15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33400"/>
                <a:ext cx="88392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Received </a:t>
                </a:r>
                <a:r>
                  <a:rPr lang="en-US" dirty="0"/>
                  <a:t>t</a:t>
                </a:r>
                <a:r>
                  <a:rPr lang="en-US" dirty="0" smtClean="0"/>
                  <a:t>hree LW15 arrays</a:t>
                </a:r>
              </a:p>
              <a:p>
                <a:pPr lvl="1"/>
                <a:r>
                  <a:rPr lang="en-US" dirty="0" smtClean="0"/>
                  <a:t>H1RG-20302 </a:t>
                </a:r>
                <a:r>
                  <a:rPr lang="en-US" dirty="0"/>
                  <a:t>and </a:t>
                </a:r>
                <a:r>
                  <a:rPr lang="en-US" dirty="0" smtClean="0"/>
                  <a:t>20303 </a:t>
                </a:r>
                <a:r>
                  <a:rPr lang="en-US" dirty="0"/>
                  <a:t>were designed to mitigate quantum tunneling dark currents</a:t>
                </a:r>
              </a:p>
              <a:p>
                <a:pPr lvl="1"/>
                <a:r>
                  <a:rPr lang="en-US" dirty="0"/>
                  <a:t>H1RG-20304 </a:t>
                </a:r>
                <a:r>
                  <a:rPr lang="en-US" dirty="0" smtClean="0"/>
                  <a:t>was </a:t>
                </a:r>
                <a:r>
                  <a:rPr lang="en-US" dirty="0"/>
                  <a:t>grown and processed in the same manner as the 10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arrays for </a:t>
                </a:r>
                <a:r>
                  <a:rPr lang="en-US" dirty="0" err="1" smtClean="0"/>
                  <a:t>NEOCam</a:t>
                </a:r>
                <a:endParaRPr lang="en-US" dirty="0" smtClean="0"/>
              </a:p>
              <a:p>
                <a:r>
                  <a:rPr lang="en-US" dirty="0" smtClean="0"/>
                  <a:t>Tested H1RG-20303</a:t>
                </a:r>
              </a:p>
              <a:p>
                <a:pPr lvl="1"/>
                <a:r>
                  <a:rPr lang="en-US" dirty="0" smtClean="0"/>
                  <a:t>Cutoff wavelength of 15.5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QE of 83% between 6-12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33400"/>
                <a:ext cx="8839200" cy="464819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2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92162"/>
          </a:xfrm>
        </p:spPr>
        <p:txBody>
          <a:bodyPr>
            <a:normAutofit/>
          </a:bodyPr>
          <a:lstStyle/>
          <a:p>
            <a:r>
              <a:rPr lang="en-US" dirty="0"/>
              <a:t>Dark Current vs. Well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685800"/>
                <a:ext cx="2971800" cy="5562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200" dirty="0" smtClean="0"/>
                  <a:t>Lowest dark currents at a temperature of 23K and 50 mV of applied bias</a:t>
                </a:r>
              </a:p>
              <a:p>
                <a:r>
                  <a:rPr lang="en-US" dirty="0" smtClean="0"/>
                  <a:t>Median </a:t>
                </a:r>
                <a:r>
                  <a:rPr lang="en-US" dirty="0"/>
                  <a:t>d</a:t>
                </a:r>
                <a:r>
                  <a:rPr lang="en-US" dirty="0" smtClean="0"/>
                  <a:t>ark current and well depth of 6.22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3200" dirty="0" smtClean="0"/>
                  <a:t> and ~18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r>
                  <a:rPr lang="en-US" dirty="0" smtClean="0"/>
                  <a:t>87.6% of pixels have dark currents &lt;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3200" dirty="0" smtClean="0"/>
                  <a:t> and well depth greater than ~ 12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685800"/>
                <a:ext cx="2971800" cy="5562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Mario Cabrera\Desktop\H1RG-20303_IvW_50mV_23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55315"/>
            <a:ext cx="5791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Operability Map</a:t>
            </a:r>
            <a:endParaRPr lang="en-US" dirty="0"/>
          </a:p>
        </p:txBody>
      </p:sp>
      <p:pic>
        <p:nvPicPr>
          <p:cNvPr id="3074" name="Picture 2" descr="C:\Users\Mario Cabrera\Desktop\operability_and_FFT_50mV_23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322887" cy="5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SUTR Curvature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199" y="1219200"/>
            <a:ext cx="2362201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Increasing bias also increases dark current</a:t>
            </a:r>
          </a:p>
        </p:txBody>
      </p:sp>
      <p:pic>
        <p:nvPicPr>
          <p:cNvPr id="4098" name="Picture 2" descr="C:\Users\Mario Cabrera\Desktop\20303_527_459_23K_SU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246605"/>
            <a:ext cx="6642100" cy="45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3886200" cy="1143000"/>
          </a:xfrm>
        </p:spPr>
        <p:txBody>
          <a:bodyPr/>
          <a:lstStyle/>
          <a:p>
            <a:pPr algn="l"/>
            <a:r>
              <a:rPr lang="en-US" sz="2000" dirty="0" smtClean="0"/>
              <a:t>I-T with 150 mV of applied bias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410200" y="304800"/>
            <a:ext cx="35052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2000" kern="0" dirty="0" smtClean="0"/>
              <a:t>I-V at a temperature of 23 K</a:t>
            </a:r>
            <a:endParaRPr lang="en-US" sz="20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531" y="5524501"/>
            <a:ext cx="8883869" cy="800099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 smtClean="0"/>
              <a:t>Dark </a:t>
            </a:r>
            <a:r>
              <a:rPr lang="en-US" sz="2800" kern="0" dirty="0"/>
              <a:t>c</a:t>
            </a:r>
            <a:r>
              <a:rPr lang="en-US" sz="2800" kern="0" dirty="0" smtClean="0"/>
              <a:t>urrent model for pixel in previous slide</a:t>
            </a:r>
          </a:p>
        </p:txBody>
      </p:sp>
      <p:pic>
        <p:nvPicPr>
          <p:cNvPr id="1026" name="Picture 2" descr="C:\Users\Mario Cabrera\Desktop\I_model_527_4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" y="1219200"/>
            <a:ext cx="9058275" cy="39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LW15 Array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059363"/>
          </a:xfrm>
        </p:spPr>
        <p:txBody>
          <a:bodyPr/>
          <a:lstStyle/>
          <a:p>
            <a:r>
              <a:rPr lang="en-US" dirty="0" smtClean="0"/>
              <a:t>From our fits, we have shown that at 250 and 350 mV of applied bias at a temperature of 23 K, band-to-band tunneling current is the dominating dark current component</a:t>
            </a:r>
          </a:p>
          <a:p>
            <a:r>
              <a:rPr lang="en-US" dirty="0" smtClean="0"/>
              <a:t>At low temperatures and bias, G-R and trap-to-band appear to dominate dark current</a:t>
            </a:r>
          </a:p>
          <a:p>
            <a:r>
              <a:rPr lang="en-US" dirty="0" smtClean="0"/>
              <a:t>TIS improved diode structure to reduce band-to-band tunneling</a:t>
            </a:r>
          </a:p>
        </p:txBody>
      </p:sp>
    </p:spTree>
    <p:extLst>
      <p:ext uri="{BB962C8B-B14F-4D97-AF65-F5344CB8AC3E}">
        <p14:creationId xmlns:p14="http://schemas.microsoft.com/office/powerpoint/2010/main" val="9524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More detailed dark current vs. temperature and bias characterization to determine if the majority of pixels behave similarly as the one presented here</a:t>
            </a:r>
          </a:p>
          <a:p>
            <a:r>
              <a:rPr lang="en-US" dirty="0" smtClean="0"/>
              <a:t>Characterize two other arrays</a:t>
            </a:r>
          </a:p>
        </p:txBody>
      </p:sp>
    </p:spTree>
    <p:extLst>
      <p:ext uri="{BB962C8B-B14F-4D97-AF65-F5344CB8AC3E}">
        <p14:creationId xmlns:p14="http://schemas.microsoft.com/office/powerpoint/2010/main" val="27799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990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1456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3058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400" dirty="0"/>
              <a:t> L. </a:t>
            </a:r>
            <a:r>
              <a:rPr lang="en-US" sz="1400" dirty="0" err="1"/>
              <a:t>Kaltenegger</a:t>
            </a:r>
            <a:r>
              <a:rPr lang="en-US" sz="1400" dirty="0"/>
              <a:t>, “How to characterize habitable worlds and signs of life</a:t>
            </a:r>
            <a:r>
              <a:rPr lang="en-US" sz="1400" dirty="0" smtClean="0"/>
              <a:t>,” Annual </a:t>
            </a:r>
            <a:r>
              <a:rPr lang="en-US" sz="1400" dirty="0"/>
              <a:t>Review </a:t>
            </a:r>
            <a:r>
              <a:rPr lang="en-US" sz="1400" dirty="0" smtClean="0"/>
              <a:t>of Astronomy </a:t>
            </a:r>
            <a:r>
              <a:rPr lang="en-US" sz="1400" dirty="0"/>
              <a:t>and </a:t>
            </a:r>
            <a:r>
              <a:rPr lang="en-US" sz="1400" dirty="0" smtClean="0"/>
              <a:t>Astrophysics 55 (1</a:t>
            </a:r>
            <a:r>
              <a:rPr lang="en-US" sz="1400" dirty="0"/>
              <a:t>), 433–485 (2017</a:t>
            </a:r>
            <a:r>
              <a:rPr lang="en-US" sz="1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G. L. Hansen and J. L. </a:t>
            </a:r>
            <a:r>
              <a:rPr lang="en-US" sz="1400" dirty="0" err="1" smtClean="0"/>
              <a:t>Schmit</a:t>
            </a:r>
            <a:r>
              <a:rPr lang="en-US" sz="1400" dirty="0" smtClean="0"/>
              <a:t>, “Calculation of Intrinsic Carrier Concentration in Hg1−xCdxTe,” Journal </a:t>
            </a:r>
            <a:r>
              <a:rPr lang="en-US" sz="1400" dirty="0"/>
              <a:t>of Applied </a:t>
            </a:r>
            <a:r>
              <a:rPr lang="en-US" sz="1400" dirty="0" smtClean="0"/>
              <a:t>Physics 54 (3</a:t>
            </a:r>
            <a:r>
              <a:rPr lang="en-US" sz="1400" dirty="0"/>
              <a:t>), 1639–1640 (1983</a:t>
            </a:r>
            <a:r>
              <a:rPr lang="en-US" sz="1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A. </a:t>
            </a:r>
            <a:r>
              <a:rPr lang="en-US" sz="1400" dirty="0" err="1"/>
              <a:t>Mainzer</a:t>
            </a:r>
            <a:r>
              <a:rPr lang="en-US" sz="1400" dirty="0"/>
              <a:t>, T. </a:t>
            </a:r>
            <a:r>
              <a:rPr lang="en-US" sz="1400" dirty="0" err="1"/>
              <a:t>Grav</a:t>
            </a:r>
            <a:r>
              <a:rPr lang="en-US" sz="1400" dirty="0"/>
              <a:t>, J. </a:t>
            </a:r>
            <a:r>
              <a:rPr lang="en-US" sz="1400" dirty="0" smtClean="0"/>
              <a:t>Bauer, et </a:t>
            </a:r>
            <a:r>
              <a:rPr lang="en-US" sz="1400" dirty="0"/>
              <a:t>al</a:t>
            </a:r>
            <a:r>
              <a:rPr lang="en-US" sz="1400" dirty="0" smtClean="0"/>
              <a:t>., </a:t>
            </a:r>
            <a:r>
              <a:rPr lang="en-US" sz="1400" dirty="0"/>
              <a:t>“</a:t>
            </a:r>
            <a:r>
              <a:rPr lang="en-US" sz="1400" dirty="0" smtClean="0"/>
              <a:t>Survey simulations </a:t>
            </a:r>
            <a:r>
              <a:rPr lang="en-US" sz="1400" dirty="0"/>
              <a:t>of a new near-earth </a:t>
            </a:r>
            <a:r>
              <a:rPr lang="en-US" sz="1400" dirty="0" smtClean="0"/>
              <a:t>asteroid </a:t>
            </a:r>
            <a:r>
              <a:rPr lang="en-US" sz="1400" dirty="0" err="1" smtClean="0"/>
              <a:t>detec-tion</a:t>
            </a:r>
            <a:r>
              <a:rPr lang="en-US" sz="1400" dirty="0" smtClean="0"/>
              <a:t> </a:t>
            </a:r>
            <a:r>
              <a:rPr lang="en-US" sz="1400" dirty="0"/>
              <a:t>system</a:t>
            </a:r>
            <a:r>
              <a:rPr lang="en-US" sz="1400" dirty="0" smtClean="0"/>
              <a:t>,” The </a:t>
            </a:r>
            <a:r>
              <a:rPr lang="en-US" sz="1400" dirty="0"/>
              <a:t>Astronomical </a:t>
            </a:r>
            <a:r>
              <a:rPr lang="en-US" sz="1400" dirty="0" smtClean="0"/>
              <a:t>Journal 149 (5</a:t>
            </a:r>
            <a:r>
              <a:rPr lang="en-US" sz="1400" dirty="0"/>
              <a:t>), 172 (2015</a:t>
            </a:r>
            <a:r>
              <a:rPr lang="en-US" sz="1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M. Dorn,  C. </a:t>
            </a:r>
            <a:r>
              <a:rPr lang="en-US" sz="1400" dirty="0" err="1"/>
              <a:t>McMurtry</a:t>
            </a:r>
            <a:r>
              <a:rPr lang="en-US" sz="1400" dirty="0"/>
              <a:t>,  J. </a:t>
            </a:r>
            <a:r>
              <a:rPr lang="en-US" sz="1400" dirty="0" err="1" smtClean="0"/>
              <a:t>Pipher</a:t>
            </a:r>
            <a:r>
              <a:rPr lang="en-US" sz="1400" dirty="0" smtClean="0"/>
              <a:t>, et </a:t>
            </a:r>
            <a:r>
              <a:rPr lang="en-US" sz="1400" dirty="0"/>
              <a:t>al</a:t>
            </a:r>
            <a:r>
              <a:rPr lang="en-US" sz="1400" dirty="0" smtClean="0"/>
              <a:t>.,  </a:t>
            </a:r>
            <a:r>
              <a:rPr lang="en-US" sz="1400" dirty="0"/>
              <a:t>“A Monolithic 2k x 2k LWIR HgCdTe </a:t>
            </a:r>
            <a:r>
              <a:rPr lang="en-US" sz="1400" dirty="0" smtClean="0"/>
              <a:t>Detector Array </a:t>
            </a:r>
            <a:r>
              <a:rPr lang="en-US" sz="1400" dirty="0"/>
              <a:t>for Passively Cooled Space Missions</a:t>
            </a:r>
            <a:r>
              <a:rPr lang="en-US" sz="1400" dirty="0" smtClean="0"/>
              <a:t>,” Proc. SPIE 10709, </a:t>
            </a:r>
            <a:r>
              <a:rPr lang="en-US" sz="1400" dirty="0"/>
              <a:t>10709 – 10709 – 9 (2018</a:t>
            </a:r>
            <a:r>
              <a:rPr lang="en-US" sz="1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M.  Cabrera,  C.  </a:t>
            </a:r>
            <a:r>
              <a:rPr lang="en-US" sz="1400" dirty="0" err="1"/>
              <a:t>McMurtry</a:t>
            </a:r>
            <a:r>
              <a:rPr lang="en-US" sz="1400" dirty="0"/>
              <a:t>,  M.  </a:t>
            </a:r>
            <a:r>
              <a:rPr lang="en-US" sz="1400" dirty="0" smtClean="0"/>
              <a:t>Dorn, et  </a:t>
            </a:r>
            <a:r>
              <a:rPr lang="en-US" sz="1400" dirty="0"/>
              <a:t>al</a:t>
            </a:r>
            <a:r>
              <a:rPr lang="en-US" sz="1400" dirty="0" smtClean="0"/>
              <a:t>.,  </a:t>
            </a:r>
            <a:r>
              <a:rPr lang="en-US" sz="1400" dirty="0"/>
              <a:t>“Development  of  </a:t>
            </a:r>
            <a:r>
              <a:rPr lang="en-US" sz="1400" dirty="0" smtClean="0"/>
              <a:t>13 </a:t>
            </a:r>
            <a:r>
              <a:rPr lang="en-US" sz="1400" dirty="0" err="1" smtClean="0"/>
              <a:t>μm</a:t>
            </a:r>
            <a:r>
              <a:rPr lang="en-US" sz="1400" dirty="0" smtClean="0"/>
              <a:t> Cutoff  Wavelength HgCdTe </a:t>
            </a:r>
            <a:r>
              <a:rPr lang="en-US" sz="1400" dirty="0"/>
              <a:t>Detector Arrays for Astronomy</a:t>
            </a:r>
            <a:r>
              <a:rPr lang="en-US" sz="1400" dirty="0" smtClean="0"/>
              <a:t>,” Submitted </a:t>
            </a:r>
            <a:r>
              <a:rPr lang="en-US" sz="1400" dirty="0"/>
              <a:t>to the Journal of Astronomical </a:t>
            </a:r>
            <a:r>
              <a:rPr lang="en-US" sz="1400" dirty="0" smtClean="0"/>
              <a:t>Telescopes</a:t>
            </a:r>
            <a:r>
              <a:rPr lang="en-US" sz="1400" dirty="0"/>
              <a:t>, Instruments, and </a:t>
            </a:r>
            <a:r>
              <a:rPr lang="en-US" sz="1400" dirty="0" smtClean="0"/>
              <a:t>Systems.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M. </a:t>
            </a:r>
            <a:r>
              <a:rPr lang="en-US" sz="1400" dirty="0" err="1"/>
              <a:t>Reine</a:t>
            </a:r>
            <a:r>
              <a:rPr lang="en-US" sz="1400" dirty="0"/>
              <a:t>, A. </a:t>
            </a:r>
            <a:r>
              <a:rPr lang="en-US" sz="1400" dirty="0" err="1"/>
              <a:t>Sood</a:t>
            </a:r>
            <a:r>
              <a:rPr lang="en-US" sz="1400" dirty="0"/>
              <a:t>, and T. </a:t>
            </a:r>
            <a:r>
              <a:rPr lang="en-US" sz="1400" dirty="0" err="1"/>
              <a:t>Tredwell</a:t>
            </a:r>
            <a:r>
              <a:rPr lang="en-US" sz="1400" dirty="0"/>
              <a:t>, “Chapter 6 Photovoltaic Infrared Detectors,” </a:t>
            </a:r>
            <a:r>
              <a:rPr lang="en-US" sz="1400" dirty="0" smtClean="0"/>
              <a:t>in Mercury Cadmium Telluride, R. </a:t>
            </a:r>
            <a:r>
              <a:rPr lang="en-US" sz="1400" dirty="0" err="1" smtClean="0"/>
              <a:t>Willardson</a:t>
            </a:r>
            <a:r>
              <a:rPr lang="en-US" sz="1400" dirty="0" smtClean="0"/>
              <a:t> </a:t>
            </a:r>
            <a:r>
              <a:rPr lang="en-US" sz="1400" dirty="0"/>
              <a:t>and A. C. Beer, Eds</a:t>
            </a:r>
            <a:r>
              <a:rPr lang="en-US" sz="1400" dirty="0" smtClean="0"/>
              <a:t>., Semiconductors </a:t>
            </a:r>
            <a:r>
              <a:rPr lang="en-US" sz="1400" dirty="0"/>
              <a:t>and </a:t>
            </a:r>
            <a:r>
              <a:rPr lang="en-US" sz="1400" dirty="0" smtClean="0"/>
              <a:t>Semimetals 18, 201 </a:t>
            </a:r>
            <a:r>
              <a:rPr lang="en-US" sz="1400" dirty="0"/>
              <a:t>– 311, Elsevier (1981</a:t>
            </a:r>
            <a:r>
              <a:rPr lang="en-US" sz="1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C.  T.  </a:t>
            </a:r>
            <a:r>
              <a:rPr lang="en-US" sz="1400" dirty="0" err="1"/>
              <a:t>Sah</a:t>
            </a:r>
            <a:r>
              <a:rPr lang="en-US" sz="1400" dirty="0"/>
              <a:t>,  R.  N.  Noyce,  and  W.  Shockley,  “Carrier  Generation  and  Recombination  in  </a:t>
            </a:r>
            <a:r>
              <a:rPr lang="en-US" sz="1400" dirty="0" smtClean="0"/>
              <a:t>P-N </a:t>
            </a:r>
            <a:r>
              <a:rPr lang="en-US" sz="1400" dirty="0"/>
              <a:t>Junctions and </a:t>
            </a:r>
            <a:r>
              <a:rPr lang="en-US" sz="1400" dirty="0" smtClean="0"/>
              <a:t>P-N Junction </a:t>
            </a:r>
            <a:r>
              <a:rPr lang="en-US" sz="1400" dirty="0"/>
              <a:t>Characteristics</a:t>
            </a:r>
            <a:r>
              <a:rPr lang="en-US" sz="1400" dirty="0" smtClean="0"/>
              <a:t>,” Proceedings </a:t>
            </a:r>
            <a:r>
              <a:rPr lang="en-US" sz="1400" dirty="0"/>
              <a:t>of the </a:t>
            </a:r>
            <a:r>
              <a:rPr lang="en-US" sz="1400" dirty="0" smtClean="0"/>
              <a:t>IRE 45 (9</a:t>
            </a:r>
            <a:r>
              <a:rPr lang="en-US" sz="1400" dirty="0"/>
              <a:t>),  </a:t>
            </a:r>
            <a:r>
              <a:rPr lang="en-US" sz="1400" dirty="0" smtClean="0"/>
              <a:t>1228–1243 (1957).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S. M. </a:t>
            </a:r>
            <a:r>
              <a:rPr lang="en-US" sz="1400" dirty="0" smtClean="0"/>
              <a:t>Sze, Physics </a:t>
            </a:r>
            <a:r>
              <a:rPr lang="en-US" sz="1400" dirty="0"/>
              <a:t>of Semiconductor </a:t>
            </a:r>
            <a:r>
              <a:rPr lang="en-US" sz="1400" dirty="0" smtClean="0"/>
              <a:t>Devices, </a:t>
            </a:r>
            <a:r>
              <a:rPr lang="en-US" sz="1400" dirty="0"/>
              <a:t>John Wiley &amp; Sons (1981</a:t>
            </a:r>
            <a:r>
              <a:rPr lang="en-US" sz="1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M. Kinch, “Chapter 7 Metal-Insulator-Semiconductor Infrared Detectors,” in Mercury Cadmium </a:t>
            </a:r>
            <a:r>
              <a:rPr lang="en-US" sz="1400" dirty="0" smtClean="0"/>
              <a:t>Telluride, </a:t>
            </a:r>
            <a:r>
              <a:rPr lang="en-US" sz="1400" dirty="0"/>
              <a:t>R. </a:t>
            </a:r>
            <a:r>
              <a:rPr lang="en-US" sz="1400" dirty="0" err="1" smtClean="0"/>
              <a:t>Willardson</a:t>
            </a:r>
            <a:r>
              <a:rPr lang="en-US" sz="1400" dirty="0" smtClean="0"/>
              <a:t> and </a:t>
            </a:r>
            <a:r>
              <a:rPr lang="en-US" sz="1400" dirty="0"/>
              <a:t>A. C. Beer, Eds</a:t>
            </a:r>
            <a:r>
              <a:rPr lang="en-US" sz="1400" dirty="0" smtClean="0"/>
              <a:t>., Semiconductors </a:t>
            </a:r>
            <a:r>
              <a:rPr lang="en-US" sz="1400" dirty="0"/>
              <a:t>and </a:t>
            </a:r>
            <a:r>
              <a:rPr lang="en-US" sz="1400" dirty="0" smtClean="0"/>
              <a:t>Semimetals 18, 313– </a:t>
            </a:r>
            <a:r>
              <a:rPr lang="en-US" sz="1400" dirty="0"/>
              <a:t>378, Elsevier (1981</a:t>
            </a:r>
            <a:r>
              <a:rPr lang="en-US" sz="1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M. A. </a:t>
            </a:r>
            <a:r>
              <a:rPr lang="en-US" sz="1400" dirty="0" smtClean="0"/>
              <a:t>Kinch, State-of-the-Art </a:t>
            </a:r>
            <a:r>
              <a:rPr lang="en-US" sz="1400" dirty="0"/>
              <a:t>Infrared Detector </a:t>
            </a:r>
            <a:r>
              <a:rPr lang="en-US" sz="1400" dirty="0" smtClean="0"/>
              <a:t>Technology, </a:t>
            </a:r>
            <a:r>
              <a:rPr lang="en-US" sz="1400" dirty="0"/>
              <a:t>SPIE press Bellingham (2014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Astronomical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4724400" cy="51355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Atmosphere of Exoplanets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(strong feature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15 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can be used to identify </a:t>
                </a:r>
                <a:r>
                  <a:rPr lang="en-US" dirty="0" smtClean="0"/>
                  <a:t>terrestrial planets</a:t>
                </a:r>
              </a:p>
              <a:p>
                <a:pPr lvl="1"/>
                <a:r>
                  <a:rPr lang="en-US" dirty="0" smtClean="0"/>
                  <a:t>Possibility for life shown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9.6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indicates abundant life</a:t>
                </a:r>
              </a:p>
              <a:p>
                <a:r>
                  <a:rPr lang="en-US" dirty="0" smtClean="0"/>
                  <a:t>Ocean detection in outer solar system (ice-plate tectonics on Europa,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 geysers on Enceladus)</a:t>
                </a:r>
              </a:p>
              <a:p>
                <a:r>
                  <a:rPr lang="en-US" dirty="0" smtClean="0"/>
                  <a:t>Accessibility to N-band for ground based observations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4724400" cy="51355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64" y="1037934"/>
            <a:ext cx="4384535" cy="3000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4114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Figure Source: </a:t>
            </a:r>
            <a:r>
              <a:rPr lang="en-US" sz="1400" dirty="0" err="1" smtClean="0">
                <a:latin typeface="+mj-lt"/>
              </a:rPr>
              <a:t>Kaltenegger</a:t>
            </a:r>
            <a:r>
              <a:rPr lang="en-US" sz="1400" dirty="0" smtClean="0">
                <a:latin typeface="+mj-lt"/>
              </a:rPr>
              <a:t> 2017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58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438400"/>
            <a:ext cx="5334000" cy="1140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r>
              <a:rPr lang="en" sz="4000" b="1" kern="0" dirty="0" smtClean="0"/>
              <a:t>HgCdTe</a:t>
            </a:r>
            <a:endParaRPr 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8032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458200" cy="62484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1−</m:t>
                        </m:r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 dirty="0" err="1" smtClean="0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 dirty="0" err="1" smtClean="0">
                        <a:latin typeface="Cambria Math"/>
                      </a:rPr>
                      <m:t>𝑇𝑒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composition parameter (molar concentration of Cd)</a:t>
                </a:r>
              </a:p>
              <a:p>
                <a:r>
                  <a:rPr lang="en-US" dirty="0"/>
                  <a:t>Tunable energy band-gap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=−0.302+1.93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−0.81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+0.832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+5.35×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beg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(Hansen </a:t>
                </a:r>
                <a:r>
                  <a:rPr lang="en-US" dirty="0"/>
                  <a:t>and </a:t>
                </a:r>
                <a:r>
                  <a:rPr lang="en-US" dirty="0" err="1" smtClean="0"/>
                  <a:t>Schmit</a:t>
                </a:r>
                <a:r>
                  <a:rPr lang="en-US" dirty="0" smtClean="0"/>
                  <a:t> 1983)</a:t>
                </a:r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h𝑐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UR infrared detector team along with JPL and Teledyne Imaging Systems have developed HgCdTe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cut-off arrays</a:t>
                </a:r>
              </a:p>
              <a:p>
                <a:pPr lvl="1"/>
                <a:r>
                  <a:rPr lang="en-US" dirty="0" err="1" smtClean="0"/>
                  <a:t>NEOCam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Mainzer</a:t>
                </a:r>
                <a:r>
                  <a:rPr lang="en-US" dirty="0" smtClean="0"/>
                  <a:t> 2015)</a:t>
                </a:r>
              </a:p>
              <a:p>
                <a:pPr lvl="2"/>
                <a:r>
                  <a:rPr lang="en-US" dirty="0" err="1"/>
                  <a:t>Operabilities</a:t>
                </a:r>
                <a:r>
                  <a:rPr lang="en-US" dirty="0"/>
                  <a:t> &gt; 90% </a:t>
                </a:r>
                <a:r>
                  <a:rPr lang="en-US" dirty="0" smtClean="0"/>
                  <a:t>at </a:t>
                </a:r>
                <a:r>
                  <a:rPr lang="en-US" dirty="0"/>
                  <a:t>a temperature of </a:t>
                </a:r>
                <a:r>
                  <a:rPr lang="en-US" dirty="0" smtClean="0"/>
                  <a:t>40 K</a:t>
                </a:r>
              </a:p>
              <a:p>
                <a:pPr lvl="3"/>
                <a:r>
                  <a:rPr lang="en-US" dirty="0" smtClean="0"/>
                  <a:t>Dark Current &lt;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and well depth &gt; 44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Median dark current at 40 K &lt;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(Dorn et al. 2018)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15 </m:t>
                    </m:r>
                    <m:r>
                      <a:rPr lang="en-US" b="0" i="1" dirty="0" smtClean="0">
                        <a:latin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goal (LW15 arrays)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13 </m:t>
                    </m:r>
                    <m:r>
                      <a:rPr lang="en-US" b="0" i="1" dirty="0" smtClean="0"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(LW13 arrays) </a:t>
                </a:r>
                <a:r>
                  <a:rPr lang="en-US" dirty="0"/>
                  <a:t>intermediate </a:t>
                </a:r>
                <a:r>
                  <a:rPr lang="en-US" dirty="0" smtClean="0"/>
                  <a:t>step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458200" cy="6248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9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r>
              <a:rPr lang="en-US" dirty="0"/>
              <a:t>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31185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7696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Capacitance</a:t>
            </a:r>
          </a:p>
          <a:p>
            <a:r>
              <a:rPr lang="en-US" dirty="0" smtClean="0"/>
              <a:t>Non-Linearity</a:t>
            </a:r>
          </a:p>
          <a:p>
            <a:r>
              <a:rPr lang="en-US" dirty="0" smtClean="0"/>
              <a:t>Read-Noise</a:t>
            </a:r>
          </a:p>
          <a:p>
            <a:r>
              <a:rPr lang="en-US" dirty="0" smtClean="0"/>
              <a:t>Operability</a:t>
            </a:r>
          </a:p>
          <a:p>
            <a:pPr lvl="1"/>
            <a:r>
              <a:rPr lang="en-US" dirty="0" smtClean="0"/>
              <a:t>Dark current</a:t>
            </a:r>
          </a:p>
          <a:p>
            <a:pPr lvl="1"/>
            <a:r>
              <a:rPr lang="en-US" dirty="0" smtClean="0"/>
              <a:t>Well depth</a:t>
            </a:r>
          </a:p>
          <a:p>
            <a:pPr lvl="1"/>
            <a:r>
              <a:rPr lang="en-US" dirty="0" smtClean="0"/>
              <a:t>Focus of this talk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Dark Current vs. Well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990600"/>
            <a:ext cx="3124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dark current pixels will </a:t>
            </a:r>
            <a:r>
              <a:rPr lang="en-US" dirty="0" err="1" smtClean="0"/>
              <a:t>debias</a:t>
            </a:r>
            <a:r>
              <a:rPr lang="en-US" dirty="0" smtClean="0"/>
              <a:t> considerably before first read, showing smaller dark currents</a:t>
            </a:r>
          </a:p>
          <a:p>
            <a:pPr lvl="1"/>
            <a:r>
              <a:rPr lang="en-US" dirty="0" smtClean="0"/>
              <a:t>Inoperable pixels can then be determined through the low well depth</a:t>
            </a:r>
            <a:endParaRPr lang="en-US" dirty="0"/>
          </a:p>
        </p:txBody>
      </p:sp>
      <p:pic>
        <p:nvPicPr>
          <p:cNvPr id="1026" name="Picture 2" descr="C:\Users\Mario Cabrera\Desktop\H1RG-18369_IvW_150mV_28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762000"/>
            <a:ext cx="563033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.lightbackgrnd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UR.lightbackgrnd</Template>
  <TotalTime>5547</TotalTime>
  <Words>1359</Words>
  <Application>Microsoft Office PowerPoint</Application>
  <PresentationFormat>On-screen Show (4:3)</PresentationFormat>
  <Paragraphs>134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UR.lightbackgrnd</vt:lpstr>
      <vt:lpstr>Developing Long-Wave Infrared HgCdTe Detector Arrays for Future Space Missions</vt:lpstr>
      <vt:lpstr>Outline</vt:lpstr>
      <vt:lpstr>Motivation</vt:lpstr>
      <vt:lpstr>Astronomical Motivation</vt:lpstr>
      <vt:lpstr>PowerPoint Presentation</vt:lpstr>
      <vt:lpstr>PowerPoint Presentation</vt:lpstr>
      <vt:lpstr>Characterization</vt:lpstr>
      <vt:lpstr>Characterization</vt:lpstr>
      <vt:lpstr>Dark Current vs. Well Depth</vt:lpstr>
      <vt:lpstr>Previous Work (LW13 phase)</vt:lpstr>
      <vt:lpstr>PowerPoint Presentation</vt:lpstr>
      <vt:lpstr>Dark Current vs. Well Depth</vt:lpstr>
      <vt:lpstr>Operability Map</vt:lpstr>
      <vt:lpstr>H1RG-18508 SUTR Curvature</vt:lpstr>
      <vt:lpstr>Thermally Generated Currents</vt:lpstr>
      <vt:lpstr>Tunneling Currents</vt:lpstr>
      <vt:lpstr>I-T with 250 mV of applied bias</vt:lpstr>
      <vt:lpstr>H1RG-18509 SUTR Curvature</vt:lpstr>
      <vt:lpstr>I-T with 250 mV of applied bias</vt:lpstr>
      <vt:lpstr>LW15 Results</vt:lpstr>
      <vt:lpstr>PowerPoint Presentation</vt:lpstr>
      <vt:lpstr>Dark Current vs. Well Depth</vt:lpstr>
      <vt:lpstr>Operability Map</vt:lpstr>
      <vt:lpstr>SUTR Curvature</vt:lpstr>
      <vt:lpstr>I-T with 150 mV of applied bias</vt:lpstr>
      <vt:lpstr>LW15 Array Summary</vt:lpstr>
      <vt:lpstr>Future Work</vt:lpstr>
      <vt:lpstr>Thank you!</vt:lpstr>
      <vt:lpstr>Questions?</vt:lpstr>
      <vt:lpstr>References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Long-Wave Infrared HgCdTe Detector Arrays for Future Space Missions</dc:title>
  <dc:creator>Mario Salvador Cabrera</dc:creator>
  <cp:lastModifiedBy>Mario Salvador Cabrera</cp:lastModifiedBy>
  <cp:revision>103</cp:revision>
  <cp:lastPrinted>1904-01-01T00:00:00Z</cp:lastPrinted>
  <dcterms:created xsi:type="dcterms:W3CDTF">2017-11-05T17:30:26Z</dcterms:created>
  <dcterms:modified xsi:type="dcterms:W3CDTF">2018-12-02T20:03:20Z</dcterms:modified>
</cp:coreProperties>
</file>