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69" r:id="rId4"/>
    <p:sldId id="258" r:id="rId5"/>
    <p:sldId id="259" r:id="rId6"/>
    <p:sldId id="267" r:id="rId7"/>
    <p:sldId id="260" r:id="rId8"/>
    <p:sldId id="261" r:id="rId9"/>
    <p:sldId id="265" r:id="rId10"/>
    <p:sldId id="264" r:id="rId11"/>
    <p:sldId id="263" r:id="rId12"/>
    <p:sldId id="270" r:id="rId13"/>
    <p:sldId id="262" r:id="rId14"/>
    <p:sldId id="268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2" autoAdjust="0"/>
    <p:restoredTop sz="94660"/>
  </p:normalViewPr>
  <p:slideViewPr>
    <p:cSldViewPr snapToGrid="0">
      <p:cViewPr varScale="1">
        <p:scale>
          <a:sx n="98" d="100"/>
          <a:sy n="98" d="100"/>
        </p:scale>
        <p:origin x="91" y="1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3E97-EABC-425D-BE61-6D8B77B48FC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8F28-AE26-4AA1-A93B-A937051FF5F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74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3E97-EABC-425D-BE61-6D8B77B48FC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8F28-AE26-4AA1-A93B-A937051FF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7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3E97-EABC-425D-BE61-6D8B77B48FC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8F28-AE26-4AA1-A93B-A937051FF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7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3E97-EABC-425D-BE61-6D8B77B48FC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8F28-AE26-4AA1-A93B-A937051FF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56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3E97-EABC-425D-BE61-6D8B77B48FC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8F28-AE26-4AA1-A93B-A937051FF5F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3E97-EABC-425D-BE61-6D8B77B48FC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8F28-AE26-4AA1-A93B-A937051FF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04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3E97-EABC-425D-BE61-6D8B77B48FC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8F28-AE26-4AA1-A93B-A937051FF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51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3E97-EABC-425D-BE61-6D8B77B48FC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8F28-AE26-4AA1-A93B-A937051FF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65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3E97-EABC-425D-BE61-6D8B77B48FC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8F28-AE26-4AA1-A93B-A937051FF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81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E823E97-EABC-425D-BE61-6D8B77B48FC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F58F28-AE26-4AA1-A93B-A937051FF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21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3E97-EABC-425D-BE61-6D8B77B48FC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8F28-AE26-4AA1-A93B-A937051FF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77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E823E97-EABC-425D-BE61-6D8B77B48FC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8F58F28-AE26-4AA1-A93B-A937051FF5F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37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Moving Forward </a:t>
            </a:r>
            <a:br>
              <a:rPr lang="en-US" dirty="0" smtClean="0"/>
            </a:br>
            <a:r>
              <a:rPr lang="en-US" dirty="0" smtClean="0"/>
              <a:t>with SAPHIRA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array to Count photons in the near-infrared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97280" y="6334780"/>
            <a:ext cx="16393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</a:rPr>
              <a:t>Atkinson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13133" y="6334779"/>
            <a:ext cx="2042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bg2"/>
                </a:solidFill>
              </a:rPr>
              <a:t>2 Dec 2018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76591" y="6339878"/>
            <a:ext cx="896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2"/>
                </a:solidFill>
              </a:rPr>
              <a:t>ISPA</a:t>
            </a:r>
            <a:endParaRPr lang="en-US"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10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Current vs. Temperature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685280" y="5181600"/>
            <a:ext cx="4572000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valence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6685280" y="2209800"/>
            <a:ext cx="4572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conduction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9313719" y="3722914"/>
            <a:ext cx="609600" cy="609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trap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9313719" y="5334000"/>
            <a:ext cx="609600" cy="6096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e</a:t>
            </a:r>
            <a:r>
              <a:rPr lang="en-US" i="1" dirty="0" smtClean="0"/>
              <a:t>-</a:t>
            </a:r>
            <a:endParaRPr lang="en-US" i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8419803" y="4027713"/>
            <a:ext cx="685800" cy="1611086"/>
            <a:chOff x="5786284" y="2489150"/>
            <a:chExt cx="685800" cy="1611086"/>
          </a:xfrm>
        </p:grpSpPr>
        <p:cxnSp>
          <p:nvCxnSpPr>
            <p:cNvPr id="23" name="Straight Arrow Connector 22"/>
            <p:cNvCxnSpPr/>
            <p:nvPr/>
          </p:nvCxnSpPr>
          <p:spPr>
            <a:xfrm flipV="1">
              <a:off x="6472084" y="2489150"/>
              <a:ext cx="0" cy="161108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786284" y="3033252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/>
                <a:t>V</a:t>
              </a:r>
              <a:endParaRPr lang="en-US" sz="4400" b="1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451863" y="2960730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902666" y="1755339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Tunnel-Thermal</a:t>
            </a:r>
            <a:endParaRPr lang="en-US" sz="2800" dirty="0"/>
          </a:p>
        </p:txBody>
      </p:sp>
      <p:pic>
        <p:nvPicPr>
          <p:cNvPr id="27" name="Picture 2" descr="C:\Users\Dani\Documents\Dark Current in the SAPHIRA Series of APD Arrays\170420_DarkvsBias_40K-85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888" y="2016949"/>
            <a:ext cx="5504392" cy="415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19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0.01111 L -2.29167E-6 -0.23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0.23333 C 0.00209 -0.24629 0.00847 -0.24884 0.01354 -0.25856 C 0.0155 -0.26736 0.00365 -0.26157 -2.29167E-6 -0.25972 C -0.00247 -0.25486 -0.0026 -0.25416 -0.00156 -0.24815 C -0.01341 -0.24467 -0.02877 -0.25 -0.03893 -0.25856 C -0.04258 -0.26597 -0.04127 -0.26273 -0.04284 -0.26828 C -0.04219 -0.27685 -0.04258 -0.27778 -0.03893 -0.2831 C -0.03763 -0.28703 -0.03476 -0.2912 -0.03177 -0.29259 C -0.02643 -0.29097 -0.0207 -0.29143 -0.01575 -0.28819 C -0.01406 -0.28703 -0.01289 -0.28449 -0.01107 -0.2831 C -0.00716 -0.2794 -0.00273 -0.27685 0.00091 -0.27245 C -0.00065 -0.26643 -0.00143 -0.26342 -0.0056 -0.25972 C -0.00429 -0.25486 -0.00377 -0.2537 -2.29167E-6 -0.25231 C 0.00352 -0.24768 0.00781 -0.24629 0.01198 -0.24282 C 0.01354 -0.23912 0.0168 -0.23241 0.01979 -0.23125 C 0.02188 -0.23819 0.02253 -0.24537 0.02461 -0.25231 C 0.02539 -0.25903 0.02513 -0.26088 0.02865 -0.26504 C 0.02969 -0.26991 0.02917 -0.27106 0.03334 -0.26296 C 0.03998 -0.25023 0.04935 -0.21991 0.05951 -0.21111 C 0.06185 -0.22477 0.05508 -0.2287 0.06511 -0.23541 C 0.04584 -0.24259 0.0681 -0.24004 0.02617 -0.24282 C 0.00716 -0.24653 -0.01146 -0.24213 -0.03021 -0.23866 C -0.03711 -0.23889 -0.04414 -0.23819 -0.05091 -0.23958 C -0.05416 -0.24028 -0.04844 -0.25254 -0.04752 -0.2544 C -0.04336 -0.26435 -0.03437 -0.27291 -0.02617 -0.27662 C -0.02174 -0.28125 -0.0181 -0.2831 -0.01263 -0.28518 C -0.00364 -0.28356 -0.00117 -0.28194 0.00638 -0.2787 C 0.01315 -0.27268 0.0125 -0.27315 0.02136 -0.27453 C 0.02279 -0.28078 0.02461 -0.28981 0.01914 -0.29259 C 0.01237 -0.29074 0.00664 -0.29143 0.00091 -0.29676 C -0.00247 -0.30278 -0.00403 -0.30787 0.00091 -0.31366 C 0.00156 -0.31713 0.00156 -0.32315 0.00404 -0.32523 C 0.00534 -0.32639 0.00716 -0.32685 0.00873 -0.32754 C 0.01042 -0.32847 0.01354 -0.33171 0.01354 -0.33148 C 0.01406 -0.33588 0.01498 -0.33935 0.01576 -0.34328 C 0.01393 -0.35509 0.00404 -0.35717 -0.00156 -0.36458 C -0.00612 -0.38055 -0.0069 -0.40671 0.00469 -0.41736 C 0.00508 -0.42153 0.00638 -0.42569 0.00638 -0.43009 C 0.00638 -0.44213 0.00482 -0.4243 0.00313 -0.43541 C 0.00248 -0.43958 0.00313 -0.44398 0.00313 -0.44815 " pathEditMode="relative" rAng="0" ptsTypes="AAAAAAAAAAAAAAAAAAAAAAAAAAAAAAAAAAAAAAAA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" y="-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 Personality</a:t>
            </a:r>
            <a:endParaRPr lang="en-US" dirty="0"/>
          </a:p>
        </p:txBody>
      </p:sp>
      <p:pic>
        <p:nvPicPr>
          <p:cNvPr id="4" name="Picture 2" descr="C:\Users\Dani\Documents\Dissertation\SAPHIRAbare2.jpe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23" b="99609" l="9961" r="89844">
                        <a14:foregroundMark x1="50195" y1="58594" x2="56348" y2="78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1844071"/>
            <a:ext cx="5655691" cy="424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ani\Documents\Dissertation\SAPHIRAbare2.jpe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23" b="99609" l="9961" r="89844">
                        <a14:foregroundMark x1="50195" y1="58594" x2="56348" y2="78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1844071"/>
            <a:ext cx="5655691" cy="424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0893" y="2526968"/>
            <a:ext cx="313406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ym typeface="Wingdings" panose="05000000000000000000" pitchFamily="2" charset="2"/>
              </a:rPr>
              <a:t>Imaging</a:t>
            </a:r>
          </a:p>
          <a:p>
            <a:r>
              <a:rPr lang="en-US" sz="4000" dirty="0" smtClean="0">
                <a:sym typeface="Wingdings" panose="05000000000000000000" pitchFamily="2" charset="2"/>
              </a:rPr>
              <a:t>bias 8V</a:t>
            </a:r>
          </a:p>
          <a:p>
            <a:r>
              <a:rPr lang="en-US" sz="4000" dirty="0" smtClean="0">
                <a:sym typeface="Wingdings" panose="05000000000000000000" pitchFamily="2" charset="2"/>
              </a:rPr>
              <a:t>temp </a:t>
            </a:r>
            <a:r>
              <a:rPr lang="en-US" sz="6000" baseline="-10000" dirty="0" smtClean="0">
                <a:sym typeface="Wingdings" panose="05000000000000000000" pitchFamily="2" charset="2"/>
              </a:rPr>
              <a:t>~</a:t>
            </a:r>
            <a:r>
              <a:rPr lang="en-US" sz="4000" dirty="0" smtClean="0">
                <a:sym typeface="Wingdings" panose="05000000000000000000" pitchFamily="2" charset="2"/>
              </a:rPr>
              <a:t>60</a:t>
            </a:r>
            <a:r>
              <a:rPr lang="en-US" sz="4000" dirty="0" smtClean="0"/>
              <a:t>K</a:t>
            </a:r>
          </a:p>
          <a:p>
            <a:r>
              <a:rPr lang="en-US" sz="4000" dirty="0"/>
              <a:t>d</a:t>
            </a:r>
            <a:r>
              <a:rPr lang="en-US" sz="4000" dirty="0" smtClean="0"/>
              <a:t>ark 0.025</a:t>
            </a:r>
            <a:r>
              <a:rPr lang="en-US" sz="4000" i="1" dirty="0" smtClean="0"/>
              <a:t>e</a:t>
            </a:r>
            <a:r>
              <a:rPr lang="en-US" sz="4000" baseline="30000" dirty="0" smtClean="0"/>
              <a:t>-</a:t>
            </a:r>
            <a:r>
              <a:rPr lang="en-US" sz="4000" dirty="0" smtClean="0"/>
              <a:t>/s</a:t>
            </a:r>
          </a:p>
          <a:p>
            <a:r>
              <a:rPr lang="en-US" sz="4000" dirty="0"/>
              <a:t>g</a:t>
            </a:r>
            <a:r>
              <a:rPr lang="en-US" sz="4000" dirty="0" smtClean="0"/>
              <a:t>ain </a:t>
            </a:r>
            <a:r>
              <a:rPr lang="en-US" sz="6000" baseline="-10000" dirty="0" smtClean="0">
                <a:sym typeface="Wingdings" panose="05000000000000000000" pitchFamily="2" charset="2"/>
              </a:rPr>
              <a:t>~</a:t>
            </a:r>
            <a:r>
              <a:rPr lang="en-US" sz="4000" dirty="0" smtClean="0"/>
              <a:t>3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7556585" y="2526967"/>
            <a:ext cx="273972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ym typeface="Wingdings" panose="05000000000000000000" pitchFamily="2" charset="2"/>
              </a:rPr>
              <a:t>PC</a:t>
            </a:r>
          </a:p>
          <a:p>
            <a:r>
              <a:rPr lang="en-US" sz="4000" dirty="0" smtClean="0">
                <a:sym typeface="Wingdings" panose="05000000000000000000" pitchFamily="2" charset="2"/>
              </a:rPr>
              <a:t>bias 14V</a:t>
            </a:r>
          </a:p>
          <a:p>
            <a:r>
              <a:rPr lang="en-US" sz="4000" dirty="0" smtClean="0">
                <a:sym typeface="Wingdings" panose="05000000000000000000" pitchFamily="2" charset="2"/>
              </a:rPr>
              <a:t>temp </a:t>
            </a:r>
            <a:r>
              <a:rPr lang="en-US" sz="6000" baseline="-10000" dirty="0" smtClean="0">
                <a:sym typeface="Wingdings" panose="05000000000000000000" pitchFamily="2" charset="2"/>
              </a:rPr>
              <a:t>~</a:t>
            </a:r>
            <a:r>
              <a:rPr lang="en-US" sz="4000" dirty="0" smtClean="0"/>
              <a:t>85K</a:t>
            </a:r>
          </a:p>
          <a:p>
            <a:r>
              <a:rPr lang="en-US" sz="4000" dirty="0"/>
              <a:t>d</a:t>
            </a:r>
            <a:r>
              <a:rPr lang="en-US" sz="4000" dirty="0" smtClean="0"/>
              <a:t>ark &gt;10</a:t>
            </a:r>
            <a:r>
              <a:rPr lang="en-US" sz="4000" i="1" dirty="0" smtClean="0"/>
              <a:t>e</a:t>
            </a:r>
            <a:r>
              <a:rPr lang="en-US" sz="4000" baseline="30000" dirty="0" smtClean="0"/>
              <a:t>-</a:t>
            </a:r>
            <a:r>
              <a:rPr lang="en-US" sz="4000" dirty="0" smtClean="0"/>
              <a:t>/s</a:t>
            </a:r>
          </a:p>
          <a:p>
            <a:r>
              <a:rPr lang="en-US" sz="4000" dirty="0"/>
              <a:t>g</a:t>
            </a:r>
            <a:r>
              <a:rPr lang="en-US" sz="4000" dirty="0" smtClean="0"/>
              <a:t>ain &gt;60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141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Settling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178" y="1910497"/>
            <a:ext cx="8947638" cy="41300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25046" y="2250123"/>
            <a:ext cx="16642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Image </a:t>
            </a:r>
            <a:r>
              <a:rPr lang="en-US" sz="1000" dirty="0"/>
              <a:t>c</a:t>
            </a:r>
            <a:r>
              <a:rPr lang="en-US" sz="1000" dirty="0" smtClean="0"/>
              <a:t>ourtesy Sean Goebel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8961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89" y="1841668"/>
            <a:ext cx="7300824" cy="43215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2030" y="2532611"/>
            <a:ext cx="360218" cy="2405149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70136" y="2535378"/>
            <a:ext cx="360218" cy="2405149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Dani\Documents\Dissertation\mesa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330" y="1997975"/>
            <a:ext cx="4162529" cy="323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07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Uses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569" y="1916482"/>
            <a:ext cx="3312571" cy="4276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276" y="1916482"/>
            <a:ext cx="2285004" cy="427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Forward with SAPHIRA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Pulse delay at low temperature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Tunneling at high bias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Array size, pitch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4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SAPHIRA</a:t>
            </a:r>
            <a:endParaRPr lang="en-US" dirty="0"/>
          </a:p>
        </p:txBody>
      </p:sp>
      <p:pic>
        <p:nvPicPr>
          <p:cNvPr id="4" name="Picture 2" descr="C:\Users\Dani\Documents\Dissertation\SAPHIRAbare2.jpe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23" b="99609" l="9961" r="89844">
                        <a14:foregroundMark x1="50195" y1="58594" x2="56348" y2="78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634" y="1844071"/>
            <a:ext cx="5655691" cy="424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ani\Documents\Dissertation\SAPHIRAbare2.jpe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23" b="99609" l="9961" r="89844">
                        <a14:foregroundMark x1="50195" y1="58594" x2="56348" y2="78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633" y="1844070"/>
            <a:ext cx="5655691" cy="424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2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-0.2069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52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0.21355 -0.0016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7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SAPHIRA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25402"/>
          <a:stretch/>
        </p:blipFill>
        <p:spPr>
          <a:xfrm>
            <a:off x="5557474" y="2225524"/>
            <a:ext cx="5640362" cy="305109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63274" y="5399726"/>
            <a:ext cx="14126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2"/>
                </a:solidFill>
              </a:rPr>
              <a:t>MBE</a:t>
            </a:r>
            <a:endParaRPr lang="en-US" sz="4800" dirty="0">
              <a:solidFill>
                <a:schemeClr val="accent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12523" y="5372465"/>
            <a:ext cx="342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2"/>
                </a:solidFill>
              </a:rPr>
              <a:t>MOVPE</a:t>
            </a:r>
            <a:endParaRPr lang="en-US" sz="4800" dirty="0">
              <a:solidFill>
                <a:schemeClr val="accent2"/>
              </a:solidFill>
            </a:endParaRPr>
          </a:p>
        </p:txBody>
      </p:sp>
      <p:pic>
        <p:nvPicPr>
          <p:cNvPr id="19" name="Picture 4" descr="https://upload.wikimedia.org/wikipedia/commons/thumb/f/fb/MBE.svg/1920px-MB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810" y="2016370"/>
            <a:ext cx="3343317" cy="407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 rot="16200000">
            <a:off x="890831" y="3211416"/>
            <a:ext cx="14366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Image by </a:t>
            </a:r>
            <a:r>
              <a:rPr lang="en-US" sz="1000" dirty="0" err="1" smtClean="0"/>
              <a:t>Vegar</a:t>
            </a:r>
            <a:r>
              <a:rPr lang="en-US" sz="1000" dirty="0" smtClean="0"/>
              <a:t> </a:t>
            </a:r>
            <a:r>
              <a:rPr lang="en-US" sz="1000" dirty="0" err="1" smtClean="0"/>
              <a:t>Ottesen</a:t>
            </a:r>
            <a:endParaRPr lang="en-US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9178341" y="5153505"/>
            <a:ext cx="16161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Image from Antoni </a:t>
            </a:r>
            <a:r>
              <a:rPr lang="en-US" sz="1000" dirty="0" err="1" smtClean="0"/>
              <a:t>Rogalski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4200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73760" y="1544320"/>
            <a:ext cx="10525760" cy="579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:\Users\Dani\Documents\Dissertation\BandDiagram_Da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59" y="314960"/>
            <a:ext cx="8745762" cy="574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69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NIR Photon Counting for AO (</a:t>
            </a:r>
            <a:r>
              <a:rPr lang="en-US" dirty="0" err="1" smtClean="0"/>
              <a:t>kinda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968" y="2016293"/>
            <a:ext cx="4092528" cy="381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3"/>
          <a:stretch/>
        </p:blipFill>
        <p:spPr bwMode="auto">
          <a:xfrm>
            <a:off x="6390640" y="1905000"/>
            <a:ext cx="3510722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08088" y="5125034"/>
            <a:ext cx="1074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2"/>
                </a:solidFill>
              </a:rPr>
              <a:t>IRTF</a:t>
            </a:r>
            <a:endParaRPr lang="en-US" sz="4000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95638" y="2016293"/>
            <a:ext cx="16784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 err="1" smtClean="0">
                <a:solidFill>
                  <a:schemeClr val="accent2"/>
                </a:solidFill>
              </a:rPr>
              <a:t>Robo</a:t>
            </a:r>
            <a:r>
              <a:rPr lang="en-US" sz="3200" dirty="0" smtClean="0">
                <a:solidFill>
                  <a:schemeClr val="accent2"/>
                </a:solidFill>
              </a:rPr>
              <a:t>-AO</a:t>
            </a:r>
          </a:p>
          <a:p>
            <a:pPr algn="r"/>
            <a:r>
              <a:rPr lang="en-US" sz="3200" dirty="0" smtClean="0">
                <a:solidFill>
                  <a:schemeClr val="accent2"/>
                </a:solidFill>
              </a:rPr>
              <a:t>P60</a:t>
            </a:r>
            <a:endParaRPr 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0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Current</a:t>
            </a:r>
            <a:endParaRPr lang="en-US" dirty="0"/>
          </a:p>
        </p:txBody>
      </p:sp>
      <p:pic>
        <p:nvPicPr>
          <p:cNvPr id="4" name="Picture 3" descr="E:\SAPHIRA\150330_DarkMap_M02775-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934" y="1936928"/>
            <a:ext cx="4728576" cy="42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ani\Documents\Dark Current in the SAPHIRA Series of APD Arrays\glowp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629" y="1936928"/>
            <a:ext cx="4309769" cy="42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17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685280" y="5181600"/>
            <a:ext cx="4572000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valence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6685280" y="2209800"/>
            <a:ext cx="4572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conduction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Current vs. Bias</a:t>
            </a:r>
            <a:endParaRPr lang="en-US" dirty="0"/>
          </a:p>
        </p:txBody>
      </p:sp>
      <p:pic>
        <p:nvPicPr>
          <p:cNvPr id="4" name="Picture 4" descr="C:\Users\Dani\Documents\Dissertation\180507_DarkCur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965757"/>
            <a:ext cx="5588000" cy="421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02666" y="1755339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Tunnel-Tunnel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9845766" y="3899635"/>
            <a:ext cx="609600" cy="609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trap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9845766" y="5340550"/>
            <a:ext cx="609600" cy="6096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e</a:t>
            </a:r>
            <a:r>
              <a:rPr lang="en-US" i="1" dirty="0" smtClean="0"/>
              <a:t>-</a:t>
            </a:r>
            <a:endParaRPr lang="en-US" i="1" dirty="0"/>
          </a:p>
        </p:txBody>
      </p:sp>
      <p:grpSp>
        <p:nvGrpSpPr>
          <p:cNvPr id="8" name="Group 7"/>
          <p:cNvGrpSpPr/>
          <p:nvPr/>
        </p:nvGrpSpPr>
        <p:grpSpPr>
          <a:xfrm>
            <a:off x="8474166" y="2501909"/>
            <a:ext cx="685800" cy="1611086"/>
            <a:chOff x="1066800" y="2416628"/>
            <a:chExt cx="685800" cy="1611086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1752600" y="2416628"/>
              <a:ext cx="0" cy="161108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066800" y="2960730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/>
                <a:t>V</a:t>
              </a:r>
              <a:endParaRPr lang="en-US" sz="4400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474166" y="4112995"/>
            <a:ext cx="685800" cy="1611086"/>
            <a:chOff x="1066800" y="4027714"/>
            <a:chExt cx="685800" cy="1611086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1752600" y="4027714"/>
              <a:ext cx="0" cy="161108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066800" y="4448536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/>
                <a:t>V</a:t>
              </a:r>
              <a:endParaRPr lang="en-US" sz="4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306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-2.08333E-6 -0.20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4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20949 L -2.08333E-6 -0.438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43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Pulse Delay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6" r="5678"/>
          <a:stretch/>
        </p:blipFill>
        <p:spPr>
          <a:xfrm>
            <a:off x="3176172" y="1845625"/>
            <a:ext cx="5900615" cy="4481048"/>
          </a:xfrm>
        </p:spPr>
      </p:pic>
    </p:spTree>
    <p:extLst>
      <p:ext uri="{BB962C8B-B14F-4D97-AF65-F5344CB8AC3E}">
        <p14:creationId xmlns:p14="http://schemas.microsoft.com/office/powerpoint/2010/main" val="386955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Pulse Delay</a:t>
            </a:r>
            <a:endParaRPr lang="en-US" dirty="0"/>
          </a:p>
        </p:txBody>
      </p:sp>
      <p:pic>
        <p:nvPicPr>
          <p:cNvPr id="4" name="Picture 3" descr="C:\Users\Dani\Documents\Dissertation\BandDiagram_Da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618" y="1989512"/>
            <a:ext cx="6219835" cy="408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20923" y="3550501"/>
            <a:ext cx="184685" cy="18468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41795" y="3938406"/>
            <a:ext cx="184685" cy="18468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237745" y="4561883"/>
            <a:ext cx="184685" cy="18468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78022" y="5066189"/>
            <a:ext cx="184685" cy="18468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706327" y="3292806"/>
            <a:ext cx="184685" cy="18468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053060" y="4746568"/>
            <a:ext cx="184685" cy="18468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36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1448</TotalTime>
  <Words>122</Words>
  <Application>Microsoft Office PowerPoint</Application>
  <PresentationFormat>Widescreen</PresentationFormat>
  <Paragraphs>53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Retrospect</vt:lpstr>
      <vt:lpstr>Moving Forward  with SAPHIRA</vt:lpstr>
      <vt:lpstr>SAPHIRA</vt:lpstr>
      <vt:lpstr>SAPHIRA</vt:lpstr>
      <vt:lpstr>PowerPoint Presentation</vt:lpstr>
      <vt:lpstr>NIR Photon Counting for AO (kinda)</vt:lpstr>
      <vt:lpstr>Dark Current</vt:lpstr>
      <vt:lpstr>Dark Current vs. Bias</vt:lpstr>
      <vt:lpstr>Pulse Delay</vt:lpstr>
      <vt:lpstr>Pulse Delay</vt:lpstr>
      <vt:lpstr>Dark Current vs. Temperature</vt:lpstr>
      <vt:lpstr>Split Personality</vt:lpstr>
      <vt:lpstr>Settling</vt:lpstr>
      <vt:lpstr>Arrays</vt:lpstr>
      <vt:lpstr>Future Uses</vt:lpstr>
      <vt:lpstr>Moving Forward with SAPHIRA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Atkinson, Dani E. (GSFC-6650)[UNIVERSITIES SPACE RESEARCH ASSOCIATION]</dc:creator>
  <cp:lastModifiedBy>Atkinson, Dani E. (GSFC-6650)[UNIVERSITIES SPACE RESEARCH ASSOCIATION]</cp:lastModifiedBy>
  <cp:revision>23</cp:revision>
  <dcterms:created xsi:type="dcterms:W3CDTF">2018-11-29T21:08:50Z</dcterms:created>
  <dcterms:modified xsi:type="dcterms:W3CDTF">2018-11-30T21:17:19Z</dcterms:modified>
</cp:coreProperties>
</file>