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73" r:id="rId6"/>
    <p:sldId id="258" r:id="rId7"/>
    <p:sldId id="287" r:id="rId8"/>
    <p:sldId id="288" r:id="rId9"/>
    <p:sldId id="289" r:id="rId10"/>
    <p:sldId id="259" r:id="rId11"/>
    <p:sldId id="285" r:id="rId12"/>
    <p:sldId id="260" r:id="rId13"/>
    <p:sldId id="293" r:id="rId14"/>
    <p:sldId id="261" r:id="rId15"/>
    <p:sldId id="275" r:id="rId16"/>
    <p:sldId id="262" r:id="rId17"/>
    <p:sldId id="294" r:id="rId18"/>
    <p:sldId id="295" r:id="rId19"/>
    <p:sldId id="263" r:id="rId20"/>
    <p:sldId id="277" r:id="rId21"/>
    <p:sldId id="278" r:id="rId22"/>
    <p:sldId id="264" r:id="rId23"/>
    <p:sldId id="281" r:id="rId24"/>
    <p:sldId id="265" r:id="rId25"/>
    <p:sldId id="282" r:id="rId26"/>
    <p:sldId id="283" r:id="rId27"/>
    <p:sldId id="284" r:id="rId28"/>
    <p:sldId id="266" r:id="rId29"/>
    <p:sldId id="286" r:id="rId30"/>
    <p:sldId id="267" r:id="rId31"/>
    <p:sldId id="292" r:id="rId32"/>
    <p:sldId id="268" r:id="rId33"/>
    <p:sldId id="272" r:id="rId34"/>
    <p:sldId id="269" r:id="rId35"/>
    <p:sldId id="280" r:id="rId36"/>
    <p:sldId id="274" r:id="rId37"/>
    <p:sldId id="279" r:id="rId38"/>
    <p:sldId id="270" r:id="rId39"/>
    <p:sldId id="290" r:id="rId40"/>
    <p:sldId id="29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5" y="2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6275-85E4-4A78-ABB3-F0EEEDE8A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2908D-0539-475A-9BF7-66F29B785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C9204-FD0F-4569-AB47-4BD1615B4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063C8-728E-41DA-BFA7-01CBF51CC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0D066-BA20-40AC-A6BD-479A2F50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44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0403-7C9E-43F2-A284-D53B1BF2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28806-FC38-4604-A1C3-CC1C4A88A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A78DE-7F71-4D18-BD89-929460918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6AEDA-3987-423D-8633-31143785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D1DCD-A139-456F-B001-23D4A885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5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E3E25A-6969-48E7-949B-97420AE48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0D66A-B646-4883-ABAF-A5B55218B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99830-E83D-45B4-B910-343B431C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8DF7B-7605-4E17-8B50-635D05A4B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7E80C-59F8-40F1-9441-7AB8D5CD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0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3" y="2130408"/>
            <a:ext cx="10363435" cy="1470151"/>
          </a:xfrm>
          <a:prstGeom prst="rect">
            <a:avLst/>
          </a:prstGeom>
        </p:spPr>
        <p:txBody>
          <a:bodyPr lIns="19998" tIns="9999" rIns="19998" bIns="99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6" y="3886308"/>
            <a:ext cx="8534871" cy="1752384"/>
          </a:xfrm>
          <a:prstGeom prst="rect">
            <a:avLst/>
          </a:prstGeom>
        </p:spPr>
        <p:txBody>
          <a:bodyPr lIns="19998" tIns="9999" rIns="19998" bIns="9999"/>
          <a:lstStyle>
            <a:lvl1pPr marL="0" indent="0" algn="ctr">
              <a:buNone/>
              <a:defRPr/>
            </a:lvl1pPr>
            <a:lvl2pPr marL="99990" indent="0" algn="ctr">
              <a:buNone/>
              <a:defRPr/>
            </a:lvl2pPr>
            <a:lvl3pPr marL="199979" indent="0" algn="ctr">
              <a:buNone/>
              <a:defRPr/>
            </a:lvl3pPr>
            <a:lvl4pPr marL="299969" indent="0" algn="ctr">
              <a:buNone/>
              <a:defRPr/>
            </a:lvl4pPr>
            <a:lvl5pPr marL="399959" indent="0" algn="ctr">
              <a:buNone/>
              <a:defRPr/>
            </a:lvl5pPr>
            <a:lvl6pPr marL="499948" indent="0" algn="ctr">
              <a:buNone/>
              <a:defRPr/>
            </a:lvl6pPr>
            <a:lvl7pPr marL="599938" indent="0" algn="ctr">
              <a:buNone/>
              <a:defRPr/>
            </a:lvl7pPr>
            <a:lvl8pPr marL="699927" indent="0" algn="ctr">
              <a:buNone/>
              <a:defRPr/>
            </a:lvl8pPr>
            <a:lvl9pPr marL="799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F5FB6-2507-6247-9DBF-907D0F614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654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8" y="92275"/>
            <a:ext cx="10972565" cy="1102681"/>
          </a:xfrm>
          <a:prstGeom prst="rect">
            <a:avLst/>
          </a:prstGeom>
        </p:spPr>
        <p:txBody>
          <a:bodyPr lIns="19998" tIns="9999" rIns="19998" bIns="99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18" y="1600038"/>
            <a:ext cx="10972565" cy="5257962"/>
          </a:xfrm>
          <a:prstGeom prst="rect">
            <a:avLst/>
          </a:prstGeom>
        </p:spPr>
        <p:txBody>
          <a:bodyPr lIns="19998" tIns="9999" rIns="19998" bIns="99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928C1-3260-8940-AF8F-3C87A7849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334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435" cy="1361913"/>
          </a:xfrm>
          <a:prstGeom prst="rect">
            <a:avLst/>
          </a:prstGeom>
        </p:spPr>
        <p:txBody>
          <a:bodyPr lIns="19998" tIns="9999" rIns="19998" bIns="9999" anchor="t"/>
          <a:lstStyle>
            <a:lvl1pPr algn="l">
              <a:defRPr sz="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8"/>
            <a:ext cx="10363435" cy="1500188"/>
          </a:xfrm>
          <a:prstGeom prst="rect">
            <a:avLst/>
          </a:prstGeom>
        </p:spPr>
        <p:txBody>
          <a:bodyPr lIns="19998" tIns="9999" rIns="19998" bIns="9999" anchor="b"/>
          <a:lstStyle>
            <a:lvl1pPr marL="0" indent="0">
              <a:buNone/>
              <a:defRPr sz="400"/>
            </a:lvl1pPr>
            <a:lvl2pPr marL="99990" indent="0">
              <a:buNone/>
              <a:defRPr sz="400"/>
            </a:lvl2pPr>
            <a:lvl3pPr marL="199979" indent="0">
              <a:buNone/>
              <a:defRPr sz="300"/>
            </a:lvl3pPr>
            <a:lvl4pPr marL="299969" indent="0">
              <a:buNone/>
              <a:defRPr sz="300"/>
            </a:lvl4pPr>
            <a:lvl5pPr marL="399959" indent="0">
              <a:buNone/>
              <a:defRPr sz="300"/>
            </a:lvl5pPr>
            <a:lvl6pPr marL="499948" indent="0">
              <a:buNone/>
              <a:defRPr sz="300"/>
            </a:lvl6pPr>
            <a:lvl7pPr marL="599938" indent="0">
              <a:buNone/>
              <a:defRPr sz="300"/>
            </a:lvl7pPr>
            <a:lvl8pPr marL="699927" indent="0">
              <a:buNone/>
              <a:defRPr sz="300"/>
            </a:lvl8pPr>
            <a:lvl9pPr marL="799917" indent="0">
              <a:buNone/>
              <a:defRPr sz="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1C13A-FF24-B441-8173-F41B3AC44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520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8" y="92275"/>
            <a:ext cx="10972565" cy="1102681"/>
          </a:xfrm>
          <a:prstGeom prst="rect">
            <a:avLst/>
          </a:prstGeom>
        </p:spPr>
        <p:txBody>
          <a:bodyPr lIns="19998" tIns="9999" rIns="19998" bIns="99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18" y="1600038"/>
            <a:ext cx="5458060" cy="5257962"/>
          </a:xfrm>
          <a:prstGeom prst="rect">
            <a:avLst/>
          </a:prstGeom>
        </p:spPr>
        <p:txBody>
          <a:bodyPr lIns="19998" tIns="9999" rIns="19998" bIns="9999"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4223" y="1600038"/>
            <a:ext cx="5458060" cy="5257962"/>
          </a:xfrm>
          <a:prstGeom prst="rect">
            <a:avLst/>
          </a:prstGeom>
        </p:spPr>
        <p:txBody>
          <a:bodyPr lIns="19998" tIns="9999" rIns="19998" bIns="9999"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86932-31C2-ED40-BAE8-BDD771A89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44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8" y="274656"/>
            <a:ext cx="10972565" cy="1143000"/>
          </a:xfrm>
          <a:prstGeom prst="rect">
            <a:avLst/>
          </a:prstGeom>
        </p:spPr>
        <p:txBody>
          <a:bodyPr lIns="19998" tIns="9999" rIns="19998" bIns="9999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18" y="1535095"/>
            <a:ext cx="5386917" cy="639690"/>
          </a:xfrm>
          <a:prstGeom prst="rect">
            <a:avLst/>
          </a:prstGeom>
        </p:spPr>
        <p:txBody>
          <a:bodyPr lIns="19998" tIns="9999" rIns="19998" bIns="9999" anchor="b"/>
          <a:lstStyle>
            <a:lvl1pPr marL="0" indent="0">
              <a:buNone/>
              <a:defRPr sz="500" b="1"/>
            </a:lvl1pPr>
            <a:lvl2pPr marL="99990" indent="0">
              <a:buNone/>
              <a:defRPr sz="400" b="1"/>
            </a:lvl2pPr>
            <a:lvl3pPr marL="199979" indent="0">
              <a:buNone/>
              <a:defRPr sz="400" b="1"/>
            </a:lvl3pPr>
            <a:lvl4pPr marL="299969" indent="0">
              <a:buNone/>
              <a:defRPr sz="300" b="1"/>
            </a:lvl4pPr>
            <a:lvl5pPr marL="399959" indent="0">
              <a:buNone/>
              <a:defRPr sz="300" b="1"/>
            </a:lvl5pPr>
            <a:lvl6pPr marL="499948" indent="0">
              <a:buNone/>
              <a:defRPr sz="300" b="1"/>
            </a:lvl6pPr>
            <a:lvl7pPr marL="599938" indent="0">
              <a:buNone/>
              <a:defRPr sz="300" b="1"/>
            </a:lvl7pPr>
            <a:lvl8pPr marL="699927" indent="0">
              <a:buNone/>
              <a:defRPr sz="300" b="1"/>
            </a:lvl8pPr>
            <a:lvl9pPr marL="799917" indent="0">
              <a:buNone/>
              <a:defRPr sz="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18" y="2174785"/>
            <a:ext cx="5386917" cy="3951251"/>
          </a:xfrm>
          <a:prstGeom prst="rect">
            <a:avLst/>
          </a:prstGeom>
        </p:spPr>
        <p:txBody>
          <a:bodyPr lIns="19998" tIns="9999" rIns="19998" bIns="9999"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02" y="1535095"/>
            <a:ext cx="5388681" cy="639690"/>
          </a:xfrm>
          <a:prstGeom prst="rect">
            <a:avLst/>
          </a:prstGeom>
        </p:spPr>
        <p:txBody>
          <a:bodyPr lIns="19998" tIns="9999" rIns="19998" bIns="9999" anchor="b"/>
          <a:lstStyle>
            <a:lvl1pPr marL="0" indent="0">
              <a:buNone/>
              <a:defRPr sz="500" b="1"/>
            </a:lvl1pPr>
            <a:lvl2pPr marL="99990" indent="0">
              <a:buNone/>
              <a:defRPr sz="400" b="1"/>
            </a:lvl2pPr>
            <a:lvl3pPr marL="199979" indent="0">
              <a:buNone/>
              <a:defRPr sz="400" b="1"/>
            </a:lvl3pPr>
            <a:lvl4pPr marL="299969" indent="0">
              <a:buNone/>
              <a:defRPr sz="300" b="1"/>
            </a:lvl4pPr>
            <a:lvl5pPr marL="399959" indent="0">
              <a:buNone/>
              <a:defRPr sz="300" b="1"/>
            </a:lvl5pPr>
            <a:lvl6pPr marL="499948" indent="0">
              <a:buNone/>
              <a:defRPr sz="300" b="1"/>
            </a:lvl6pPr>
            <a:lvl7pPr marL="599938" indent="0">
              <a:buNone/>
              <a:defRPr sz="300" b="1"/>
            </a:lvl7pPr>
            <a:lvl8pPr marL="699927" indent="0">
              <a:buNone/>
              <a:defRPr sz="300" b="1"/>
            </a:lvl8pPr>
            <a:lvl9pPr marL="799917" indent="0">
              <a:buNone/>
              <a:defRPr sz="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02" y="2174785"/>
            <a:ext cx="5388681" cy="3951251"/>
          </a:xfrm>
          <a:prstGeom prst="rect">
            <a:avLst/>
          </a:prstGeom>
        </p:spPr>
        <p:txBody>
          <a:bodyPr lIns="19998" tIns="9999" rIns="19998" bIns="9999"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B9B5E-B87E-C24E-A0EA-86D1B34DC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125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8" y="92275"/>
            <a:ext cx="10972565" cy="1102681"/>
          </a:xfrm>
          <a:prstGeom prst="rect">
            <a:avLst/>
          </a:prstGeom>
        </p:spPr>
        <p:txBody>
          <a:bodyPr lIns="19998" tIns="9999" rIns="19998" bIns="99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B5E5D-9B8D-D74F-97F8-F2C826BC1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6743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DFDE-779A-AE4D-8101-010E3E96D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925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8" y="273032"/>
            <a:ext cx="4011084" cy="1161942"/>
          </a:xfrm>
          <a:prstGeom prst="rect">
            <a:avLst/>
          </a:prstGeom>
        </p:spPr>
        <p:txBody>
          <a:bodyPr lIns="19998" tIns="9999" rIns="19998" bIns="9999" anchor="b"/>
          <a:lstStyle>
            <a:lvl1pPr algn="l">
              <a:defRPr sz="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616" y="273032"/>
            <a:ext cx="6815667" cy="5853004"/>
          </a:xfrm>
          <a:prstGeom prst="rect">
            <a:avLst/>
          </a:prstGeom>
        </p:spPr>
        <p:txBody>
          <a:bodyPr lIns="19998" tIns="9999" rIns="19998" bIns="9999"/>
          <a:lstStyle>
            <a:lvl1pPr>
              <a:defRPr sz="700"/>
            </a:lvl1pPr>
            <a:lvl2pPr>
              <a:defRPr sz="600"/>
            </a:lvl2pPr>
            <a:lvl3pPr>
              <a:defRPr sz="5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18" y="1434975"/>
            <a:ext cx="4011084" cy="4691063"/>
          </a:xfrm>
          <a:prstGeom prst="rect">
            <a:avLst/>
          </a:prstGeom>
        </p:spPr>
        <p:txBody>
          <a:bodyPr lIns="19998" tIns="9999" rIns="19998" bIns="9999"/>
          <a:lstStyle>
            <a:lvl1pPr marL="0" indent="0">
              <a:buNone/>
              <a:defRPr sz="300"/>
            </a:lvl1pPr>
            <a:lvl2pPr marL="99990" indent="0">
              <a:buNone/>
              <a:defRPr sz="300"/>
            </a:lvl2pPr>
            <a:lvl3pPr marL="199979" indent="0">
              <a:buNone/>
              <a:defRPr sz="200"/>
            </a:lvl3pPr>
            <a:lvl4pPr marL="299969" indent="0">
              <a:buNone/>
              <a:defRPr sz="200"/>
            </a:lvl4pPr>
            <a:lvl5pPr marL="399959" indent="0">
              <a:buNone/>
              <a:defRPr sz="200"/>
            </a:lvl5pPr>
            <a:lvl6pPr marL="499948" indent="0">
              <a:buNone/>
              <a:defRPr sz="200"/>
            </a:lvl6pPr>
            <a:lvl7pPr marL="599938" indent="0">
              <a:buNone/>
              <a:defRPr sz="200"/>
            </a:lvl7pPr>
            <a:lvl8pPr marL="699927" indent="0">
              <a:buNone/>
              <a:defRPr sz="200"/>
            </a:lvl8pPr>
            <a:lvl9pPr marL="799917" indent="0">
              <a:buNone/>
              <a:defRPr sz="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165A4-00B1-B54B-8892-0D326A63D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37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BD62-D3CB-4BE7-A692-F32082A9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DF894-9C86-4CD6-A618-0BCB1B81B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E73CB-4EB9-4827-BD99-42F9BD17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58A3-4D9E-4907-8F96-5C0B1E6B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C5452-31C4-40E2-90D9-12BD311C4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4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81" y="4800655"/>
            <a:ext cx="7315435" cy="566629"/>
          </a:xfrm>
          <a:prstGeom prst="rect">
            <a:avLst/>
          </a:prstGeom>
        </p:spPr>
        <p:txBody>
          <a:bodyPr lIns="19998" tIns="9999" rIns="19998" bIns="9999" anchor="b"/>
          <a:lstStyle>
            <a:lvl1pPr algn="l">
              <a:defRPr sz="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81" y="612901"/>
            <a:ext cx="7315435" cy="4114692"/>
          </a:xfrm>
          <a:prstGeom prst="rect">
            <a:avLst/>
          </a:prstGeom>
        </p:spPr>
        <p:txBody>
          <a:bodyPr lIns="19998" tIns="9999" rIns="19998" bIns="9999"/>
          <a:lstStyle>
            <a:lvl1pPr marL="0" indent="0">
              <a:buNone/>
              <a:defRPr sz="700"/>
            </a:lvl1pPr>
            <a:lvl2pPr marL="99990" indent="0">
              <a:buNone/>
              <a:defRPr sz="600"/>
            </a:lvl2pPr>
            <a:lvl3pPr marL="199979" indent="0">
              <a:buNone/>
              <a:defRPr sz="500"/>
            </a:lvl3pPr>
            <a:lvl4pPr marL="299969" indent="0">
              <a:buNone/>
              <a:defRPr sz="400"/>
            </a:lvl4pPr>
            <a:lvl5pPr marL="399959" indent="0">
              <a:buNone/>
              <a:defRPr sz="400"/>
            </a:lvl5pPr>
            <a:lvl6pPr marL="499948" indent="0">
              <a:buNone/>
              <a:defRPr sz="400"/>
            </a:lvl6pPr>
            <a:lvl7pPr marL="599938" indent="0">
              <a:buNone/>
              <a:defRPr sz="400"/>
            </a:lvl7pPr>
            <a:lvl8pPr marL="699927" indent="0">
              <a:buNone/>
              <a:defRPr sz="400"/>
            </a:lvl8pPr>
            <a:lvl9pPr marL="799917" indent="0">
              <a:buNone/>
              <a:defRPr sz="4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81" y="5367284"/>
            <a:ext cx="7315435" cy="805025"/>
          </a:xfrm>
          <a:prstGeom prst="rect">
            <a:avLst/>
          </a:prstGeom>
        </p:spPr>
        <p:txBody>
          <a:bodyPr lIns="19998" tIns="9999" rIns="19998" bIns="9999"/>
          <a:lstStyle>
            <a:lvl1pPr marL="0" indent="0">
              <a:buNone/>
              <a:defRPr sz="300"/>
            </a:lvl1pPr>
            <a:lvl2pPr marL="99990" indent="0">
              <a:buNone/>
              <a:defRPr sz="300"/>
            </a:lvl2pPr>
            <a:lvl3pPr marL="199979" indent="0">
              <a:buNone/>
              <a:defRPr sz="200"/>
            </a:lvl3pPr>
            <a:lvl4pPr marL="299969" indent="0">
              <a:buNone/>
              <a:defRPr sz="200"/>
            </a:lvl4pPr>
            <a:lvl5pPr marL="399959" indent="0">
              <a:buNone/>
              <a:defRPr sz="200"/>
            </a:lvl5pPr>
            <a:lvl6pPr marL="499948" indent="0">
              <a:buNone/>
              <a:defRPr sz="200"/>
            </a:lvl6pPr>
            <a:lvl7pPr marL="599938" indent="0">
              <a:buNone/>
              <a:defRPr sz="200"/>
            </a:lvl7pPr>
            <a:lvl8pPr marL="699927" indent="0">
              <a:buNone/>
              <a:defRPr sz="200"/>
            </a:lvl8pPr>
            <a:lvl9pPr marL="799917" indent="0">
              <a:buNone/>
              <a:defRPr sz="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F140E-38EC-3248-81B4-B9E79AED7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1727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8" y="92275"/>
            <a:ext cx="10972565" cy="1102681"/>
          </a:xfrm>
          <a:prstGeom prst="rect">
            <a:avLst/>
          </a:prstGeom>
        </p:spPr>
        <p:txBody>
          <a:bodyPr lIns="19998" tIns="9999" rIns="19998" bIns="99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18" y="1600038"/>
            <a:ext cx="10972565" cy="5257962"/>
          </a:xfrm>
          <a:prstGeom prst="rect">
            <a:avLst/>
          </a:prstGeom>
        </p:spPr>
        <p:txBody>
          <a:bodyPr vert="eaVert" lIns="19998" tIns="9999" rIns="19998" bIns="99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2B369-B9A3-F945-8B91-FC864A44A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3961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35" y="92274"/>
            <a:ext cx="2742848" cy="6765726"/>
          </a:xfrm>
          <a:prstGeom prst="rect">
            <a:avLst/>
          </a:prstGeom>
        </p:spPr>
        <p:txBody>
          <a:bodyPr vert="eaVert" lIns="19998" tIns="9999" rIns="19998" bIns="99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18" y="92274"/>
            <a:ext cx="8173273" cy="6765726"/>
          </a:xfrm>
          <a:prstGeom prst="rect">
            <a:avLst/>
          </a:prstGeom>
        </p:spPr>
        <p:txBody>
          <a:bodyPr vert="eaVert" lIns="19998" tIns="9999" rIns="19998" bIns="99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73CD9-F31A-4F45-A350-0DB8B6D70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1616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81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60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63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4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83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78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7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8778B-A116-4B10-B4E5-DC2F8F1C0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BDC2A-BDAE-4727-A312-DE4E54918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E4918-4062-4444-83CC-2F41EAB3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2D091-7F31-4790-A8E1-FA52D732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CFA00-0926-4668-983F-46F2D6CF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72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3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32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93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7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6CFD-2FE5-441A-A159-38D0D4ED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7B8EC-B19D-424D-AAB3-312C21736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C9F4F-2BF5-46A9-A64E-14B02496F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E8C9F-540F-4815-B53E-92790651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F47AB-EECB-406D-9E99-CD89E47F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75C-50D1-48BA-BCDB-C4D921D3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0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9B25-CD26-4154-8DB3-9E552AA4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A7F69-0E1D-4264-B02B-4D7A427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89C1E-D16A-4372-8594-221481CDE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DD80F-76AC-46A6-AAA9-F69ED8AE6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992F0-8043-4C3F-8D16-A2732036D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521702-BF06-4035-8101-93829323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2824D5-A548-4CF1-B8C0-0C1BDB506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3355F-9241-49FD-A8FC-C56329C0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0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FA7F5-69F5-4012-9B88-355C43E34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EB099-A541-4E67-B022-1DBDA4FD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1532B-144C-43F2-A37F-407884B6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C5013-418E-4F14-96BD-1A0752A1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8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D64CE6-FC6C-4A4A-A940-5F9AAD5FD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5584E-3976-4A18-A112-61316B49A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639B5-468E-4F87-82F7-590A7CAC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88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4B74B-773E-4C46-9AD7-5783CCA4D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F3A8A-0D35-4031-B194-150C2C6BF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ECF93-FD19-4B75-B195-78A26A3B2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A34FF-2C1B-4DC7-92FF-1DDAA4F49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5044C-6A37-4888-916A-2FEE12BA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3791C-12D1-4B75-BA69-918ADD84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7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0503E-DAFC-42B1-8126-A06F54C3F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E15B90-BBC6-41B2-B1C0-D5E5F949B4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FF882-A18D-4776-9ACB-7F9D4DD6D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AB72D-0829-47C2-9BF7-A3584F5F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54402-6B68-4DD1-BDE8-3750F758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25704-1C61-4828-AE87-5258BF62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8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353E-7A32-4210-8EE2-67A18CFE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DC0A3-AAF4-4E50-B402-753B8675B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B2887-1A8F-44E8-8E7C-7F086B8FD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E8381-6B69-4127-9D53-281638EE7949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B7073-C713-4287-BC9F-14E2AFBF6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5524-E085-41C1-8D19-9B2A0AF9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268C9-2339-4895-9932-EDAFE6C5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9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948"/>
            <a:ext cx="12192000" cy="1294452"/>
          </a:xfrm>
          <a:prstGeom prst="rect">
            <a:avLst/>
          </a:prstGeom>
          <a:gradFill flip="none" rotWithShape="1">
            <a:gsLst>
              <a:gs pos="84000">
                <a:srgbClr val="000000"/>
              </a:gs>
              <a:gs pos="100000">
                <a:srgbClr val="113C7C">
                  <a:alpha val="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9934811" y="6245100"/>
            <a:ext cx="449792" cy="20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19998" tIns="9999" rIns="19998" bIns="9999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</a:defRPr>
            </a:lvl1pPr>
            <a:lvl2pPr>
              <a:defRPr sz="3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>
              <a:defRPr sz="3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>
              <a:defRPr sz="3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>
              <a:defRPr sz="3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0CE6932D-F2D7-C14A-A206-9BF13EC7C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 rotWithShape="1">
          <a:blip r:embed="rId13">
            <a:alphaModFix amt="34000"/>
          </a:blip>
          <a:srcRect l="1366" t="10424" r="2122" b="11342"/>
          <a:stretch/>
        </p:blipFill>
        <p:spPr bwMode="auto">
          <a:xfrm>
            <a:off x="1625600" y="0"/>
            <a:ext cx="8026400" cy="1157654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97556" y="76200"/>
            <a:ext cx="1608667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974667" y="349821"/>
            <a:ext cx="2912533" cy="507430"/>
          </a:xfrm>
          <a:prstGeom prst="rect">
            <a:avLst/>
          </a:prstGeom>
        </p:spPr>
      </p:pic>
      <p:pic>
        <p:nvPicPr>
          <p:cNvPr id="8" name="Picture 7" descr="ll_Logo.png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7"/>
          <a:stretch/>
        </p:blipFill>
        <p:spPr>
          <a:xfrm>
            <a:off x="10972801" y="26854"/>
            <a:ext cx="1002745" cy="61219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7">
            <a:alphaModFix amt="68000"/>
          </a:blip>
          <a:srcRect/>
          <a:stretch>
            <a:fillRect/>
          </a:stretch>
        </p:blipFill>
        <p:spPr bwMode="auto">
          <a:xfrm rot="19140000">
            <a:off x="1654735" y="475757"/>
            <a:ext cx="846405" cy="303957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19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marL="40274" indent="-40274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40274" indent="-40274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40274" indent="-40274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40274" indent="-40274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40274" indent="-40274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140263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240253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340243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440232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48922" indent="-308649" algn="l" rtl="0" eaLnBrk="0" fontAlgn="base" hangingPunct="0">
        <a:spcBef>
          <a:spcPts val="656"/>
        </a:spcBef>
        <a:spcAft>
          <a:spcPct val="0"/>
        </a:spcAft>
        <a:buSzPct val="100000"/>
        <a:buFont typeface="Arial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66945" indent="-256918" algn="l" rtl="0" eaLnBrk="0" fontAlgn="base" hangingPunct="0">
        <a:spcBef>
          <a:spcPts val="569"/>
        </a:spcBef>
        <a:spcAft>
          <a:spcPct val="0"/>
        </a:spcAft>
        <a:buSzPct val="100000"/>
        <a:buFont typeface="Arial" charset="0"/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26977" indent="-205534" algn="l" rtl="0" eaLnBrk="0" fontAlgn="base" hangingPunct="0">
        <a:spcBef>
          <a:spcPts val="503"/>
        </a:spcBef>
        <a:spcAft>
          <a:spcPct val="0"/>
        </a:spcAft>
        <a:buSzPct val="100000"/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438393" indent="-205534" algn="l" rtl="0" eaLnBrk="0" fontAlgn="base" hangingPunct="0">
        <a:spcBef>
          <a:spcPts val="416"/>
        </a:spcBef>
        <a:spcAft>
          <a:spcPct val="0"/>
        </a:spcAft>
        <a:buSzPct val="100000"/>
        <a:buFont typeface="Arial" charset="0"/>
        <a:buChar char="–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849808" indent="-205534" algn="l" rtl="0" eaLnBrk="0" fontAlgn="base" hangingPunct="0">
        <a:spcBef>
          <a:spcPts val="416"/>
        </a:spcBef>
        <a:spcAft>
          <a:spcPct val="0"/>
        </a:spcAft>
        <a:buSzPct val="100000"/>
        <a:buFont typeface="Arial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949798" indent="-205534" algn="l" rtl="0" fontAlgn="base">
        <a:spcBef>
          <a:spcPts val="416"/>
        </a:spcBef>
        <a:spcAft>
          <a:spcPct val="0"/>
        </a:spcAft>
        <a:buSzPct val="100000"/>
        <a:buFont typeface="Arial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049788" indent="-205534" algn="l" rtl="0" fontAlgn="base">
        <a:spcBef>
          <a:spcPts val="416"/>
        </a:spcBef>
        <a:spcAft>
          <a:spcPct val="0"/>
        </a:spcAft>
        <a:buSzPct val="100000"/>
        <a:buFont typeface="Arial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149777" indent="-205534" algn="l" rtl="0" fontAlgn="base">
        <a:spcBef>
          <a:spcPts val="416"/>
        </a:spcBef>
        <a:spcAft>
          <a:spcPct val="0"/>
        </a:spcAft>
        <a:buSzPct val="100000"/>
        <a:buFont typeface="Arial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249767" indent="-205534" algn="l" rtl="0" fontAlgn="base">
        <a:spcBef>
          <a:spcPts val="416"/>
        </a:spcBef>
        <a:spcAft>
          <a:spcPct val="0"/>
        </a:spcAft>
        <a:buSzPct val="100000"/>
        <a:buFont typeface="Arial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99990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1pPr>
      <a:lvl2pPr marL="99990" algn="l" defTabSz="99990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2pPr>
      <a:lvl3pPr marL="199979" algn="l" defTabSz="99990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3pPr>
      <a:lvl4pPr marL="299969" algn="l" defTabSz="99990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4pPr>
      <a:lvl5pPr marL="399959" algn="l" defTabSz="99990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5pPr>
      <a:lvl6pPr marL="499948" algn="l" defTabSz="99990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6pPr>
      <a:lvl7pPr marL="599938" algn="l" defTabSz="99990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7pPr>
      <a:lvl8pPr marL="699927" algn="l" defTabSz="99990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8pPr>
      <a:lvl9pPr marL="799917" algn="l" defTabSz="99990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C9827-FAFF-0748-874A-69A33606E010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77E7C-B038-8640-9409-74435E3C29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0881158" y="147157"/>
            <a:ext cx="11910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AAA99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2018-12-03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9480211" y="147157"/>
            <a:ext cx="18735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Timothee Greffe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116" y="-34162"/>
            <a:ext cx="1442115" cy="61918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481766" y="-7290"/>
            <a:ext cx="2467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6777B"/>
                </a:solidFill>
              </a:rPr>
              <a:t>Limits of Persistence </a:t>
            </a:r>
            <a:r>
              <a:rPr lang="en-US" sz="1200">
                <a:solidFill>
                  <a:srgbClr val="76777B"/>
                </a:solidFill>
              </a:rPr>
              <a:t>by Global Reset</a:t>
            </a:r>
            <a:endParaRPr lang="en-US" sz="1200" dirty="0">
              <a:solidFill>
                <a:srgbClr val="76777B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7086" y="512282"/>
            <a:ext cx="1198517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79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DAB47-796A-490E-A36E-3CEB19297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Poster 90 second talks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C90EB-462D-4D80-AEB7-73FBCB99AE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ISPA 2018 Pasadena</a:t>
            </a:r>
          </a:p>
        </p:txBody>
      </p:sp>
    </p:spTree>
    <p:extLst>
      <p:ext uri="{BB962C8B-B14F-4D97-AF65-F5344CB8AC3E}">
        <p14:creationId xmlns:p14="http://schemas.microsoft.com/office/powerpoint/2010/main" val="3650891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Andreas </a:t>
            </a:r>
            <a:r>
              <a:rPr lang="en-US" dirty="0" err="1"/>
              <a:t>Seifahrt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45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DED8C82-B2FC-412E-B8D3-4BD9405B1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786098"/>
              </p:ext>
            </p:extLst>
          </p:nvPr>
        </p:nvGraphicFramePr>
        <p:xfrm>
          <a:off x="1517915" y="-9128"/>
          <a:ext cx="9156170" cy="6867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Acrobat Document" r:id="rId3" imgW="3428910" imgH="2571750" progId="AcroExch.Document.DC">
                  <p:embed/>
                </p:oleObj>
              </mc:Choice>
              <mc:Fallback>
                <p:oleObj name="Acrobat Document" r:id="rId3" imgW="3428910" imgH="25717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7915" y="-9128"/>
                        <a:ext cx="9156170" cy="6867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9515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Andy Rasmussen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71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66A355-2BCF-4C33-87F6-C258DE4A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1525"/>
            <a:ext cx="12192000" cy="2866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AB1148-75CB-4556-93A2-E0DEDA3EA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96"/>
            <a:ext cx="12192000" cy="955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A9178E-A060-45E2-954E-DEB21A331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8271" y="225975"/>
            <a:ext cx="9446149" cy="1418159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Next-to-leading-order terms for the brighter/fatter effect in thick CCDs: Are perturbations linear over 3 orders of magnitude? 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D0A8CA-21AA-4663-BB04-58792A6BFB30}"/>
              </a:ext>
            </a:extLst>
          </p:cNvPr>
          <p:cNvSpPr/>
          <p:nvPr/>
        </p:nvSpPr>
        <p:spPr>
          <a:xfrm>
            <a:off x="6423202" y="1218844"/>
            <a:ext cx="5484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Andy Rasmussen, SLAC National Accelerator Laboratory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43AE24-E845-4BC2-9FBC-B2713FB4B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1" y="1429313"/>
            <a:ext cx="3530384" cy="2832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65476E-53BF-40CE-B5A5-37679C75E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11" y="2739826"/>
            <a:ext cx="3414091" cy="2933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7C7C13-630E-4036-97E5-A2E2DCE21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593" y="1644135"/>
            <a:ext cx="2659296" cy="252567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DFA8F15-3791-4AB6-86B0-E09C02974BAC}"/>
              </a:ext>
            </a:extLst>
          </p:cNvPr>
          <p:cNvGrpSpPr/>
          <p:nvPr/>
        </p:nvGrpSpPr>
        <p:grpSpPr>
          <a:xfrm>
            <a:off x="9574694" y="1832690"/>
            <a:ext cx="2240944" cy="2102876"/>
            <a:chOff x="21138400" y="3547808"/>
            <a:chExt cx="5321808" cy="531717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B0E145-8DA3-43AD-89B2-BA8AB29F19D2}"/>
                </a:ext>
              </a:extLst>
            </p:cNvPr>
            <p:cNvSpPr/>
            <p:nvPr/>
          </p:nvSpPr>
          <p:spPr>
            <a:xfrm>
              <a:off x="21138400" y="3547808"/>
              <a:ext cx="1694353" cy="17024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B4EC74-3F45-448F-9E87-1ED8798EABC2}"/>
                </a:ext>
              </a:extLst>
            </p:cNvPr>
            <p:cNvSpPr/>
            <p:nvPr/>
          </p:nvSpPr>
          <p:spPr>
            <a:xfrm>
              <a:off x="21138400" y="5355160"/>
              <a:ext cx="1694353" cy="17024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DE6AD7-5684-481C-A5F7-A13F49A7DC55}"/>
                </a:ext>
              </a:extLst>
            </p:cNvPr>
            <p:cNvSpPr/>
            <p:nvPr/>
          </p:nvSpPr>
          <p:spPr>
            <a:xfrm>
              <a:off x="21138400" y="7162511"/>
              <a:ext cx="1694353" cy="17024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9CB224-7E4A-4D89-80E5-1A8F0287AE94}"/>
                </a:ext>
              </a:extLst>
            </p:cNvPr>
            <p:cNvSpPr/>
            <p:nvPr/>
          </p:nvSpPr>
          <p:spPr>
            <a:xfrm>
              <a:off x="22952127" y="3547808"/>
              <a:ext cx="1694353" cy="17024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1DEFC2-CFB0-4AC5-9B5A-A2C421CD2723}"/>
                </a:ext>
              </a:extLst>
            </p:cNvPr>
            <p:cNvSpPr/>
            <p:nvPr/>
          </p:nvSpPr>
          <p:spPr>
            <a:xfrm>
              <a:off x="22952127" y="5355160"/>
              <a:ext cx="1694353" cy="17024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2E785B-99ED-44B5-A8C7-0DB145E75D10}"/>
                </a:ext>
              </a:extLst>
            </p:cNvPr>
            <p:cNvSpPr/>
            <p:nvPr/>
          </p:nvSpPr>
          <p:spPr>
            <a:xfrm>
              <a:off x="22952127" y="7162511"/>
              <a:ext cx="1694353" cy="17024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F4BB91-EB64-4671-98C8-252F12A3531E}"/>
                </a:ext>
              </a:extLst>
            </p:cNvPr>
            <p:cNvSpPr/>
            <p:nvPr/>
          </p:nvSpPr>
          <p:spPr>
            <a:xfrm>
              <a:off x="24765855" y="3547808"/>
              <a:ext cx="1694353" cy="17024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27311B-3E2F-47A0-9BFE-9C60FB9539DD}"/>
                </a:ext>
              </a:extLst>
            </p:cNvPr>
            <p:cNvSpPr/>
            <p:nvPr/>
          </p:nvSpPr>
          <p:spPr>
            <a:xfrm>
              <a:off x="24765855" y="5355160"/>
              <a:ext cx="1694353" cy="17024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AD636E-F246-4AF9-A54D-72B7312D89DE}"/>
                </a:ext>
              </a:extLst>
            </p:cNvPr>
            <p:cNvSpPr/>
            <p:nvPr/>
          </p:nvSpPr>
          <p:spPr>
            <a:xfrm>
              <a:off x="24765855" y="7162511"/>
              <a:ext cx="1694353" cy="17024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DF8AE197-C436-4316-8D22-F40766E69363}"/>
                </a:ext>
              </a:extLst>
            </p:cNvPr>
            <p:cNvSpPr/>
            <p:nvPr/>
          </p:nvSpPr>
          <p:spPr>
            <a:xfrm rot="10800000">
              <a:off x="22342720" y="7624136"/>
              <a:ext cx="1064908" cy="764145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DD2C2A2F-4BA6-436C-80FA-92782F653407}"/>
                </a:ext>
              </a:extLst>
            </p:cNvPr>
            <p:cNvSpPr/>
            <p:nvPr/>
          </p:nvSpPr>
          <p:spPr>
            <a:xfrm rot="5400000">
              <a:off x="21346681" y="6779051"/>
              <a:ext cx="1359491" cy="760502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2A16BD50-011D-4998-8F7B-3A72A9305A92}"/>
                </a:ext>
              </a:extLst>
            </p:cNvPr>
            <p:cNvSpPr/>
            <p:nvPr/>
          </p:nvSpPr>
          <p:spPr>
            <a:xfrm rot="8100000">
              <a:off x="22532035" y="6765365"/>
              <a:ext cx="720812" cy="764145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FA667AAA-B470-4468-9C42-FCD0BDAB90F6}"/>
                </a:ext>
              </a:extLst>
            </p:cNvPr>
            <p:cNvSpPr/>
            <p:nvPr/>
          </p:nvSpPr>
          <p:spPr>
            <a:xfrm rot="8100000">
              <a:off x="22586727" y="4962663"/>
              <a:ext cx="504412" cy="764145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5065D2E9-25AA-4985-8BD9-7EE09CD650C5}"/>
                </a:ext>
              </a:extLst>
            </p:cNvPr>
            <p:cNvSpPr/>
            <p:nvPr/>
          </p:nvSpPr>
          <p:spPr>
            <a:xfrm rot="8100000">
              <a:off x="24460285" y="6742841"/>
              <a:ext cx="504412" cy="764145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B444D8D8-23ED-4C4A-9F6F-56273D4F78B0}"/>
                </a:ext>
              </a:extLst>
            </p:cNvPr>
            <p:cNvSpPr/>
            <p:nvPr/>
          </p:nvSpPr>
          <p:spPr>
            <a:xfrm rot="10800000">
              <a:off x="24204538" y="7583710"/>
              <a:ext cx="806327" cy="764145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052E3907-CE75-4DAD-9A55-9966FE0B2558}"/>
                </a:ext>
              </a:extLst>
            </p:cNvPr>
            <p:cNvSpPr/>
            <p:nvPr/>
          </p:nvSpPr>
          <p:spPr>
            <a:xfrm rot="10800000">
              <a:off x="24272810" y="5751134"/>
              <a:ext cx="754940" cy="764145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EBE7B238-854A-4793-8AD5-35A4D97E675A}"/>
                </a:ext>
              </a:extLst>
            </p:cNvPr>
            <p:cNvSpPr/>
            <p:nvPr/>
          </p:nvSpPr>
          <p:spPr>
            <a:xfrm rot="5400000">
              <a:off x="21479083" y="5037378"/>
              <a:ext cx="1064765" cy="760502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13F8C7E8-7F6A-4D7E-92CD-F65E1C652C36}"/>
                </a:ext>
              </a:extLst>
            </p:cNvPr>
            <p:cNvSpPr/>
            <p:nvPr/>
          </p:nvSpPr>
          <p:spPr>
            <a:xfrm rot="5400000">
              <a:off x="23352765" y="4974907"/>
              <a:ext cx="866018" cy="760502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B13A0600-B00F-4206-BF31-8BAD5D81368A}"/>
                </a:ext>
              </a:extLst>
            </p:cNvPr>
            <p:cNvSpPr/>
            <p:nvPr/>
          </p:nvSpPr>
          <p:spPr>
            <a:xfrm rot="5400000">
              <a:off x="23239534" y="6803924"/>
              <a:ext cx="1152431" cy="760502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48D5DD9B-3230-4BAB-A1D6-9A30E39DA099}"/>
                </a:ext>
              </a:extLst>
            </p:cNvPr>
            <p:cNvSpPr/>
            <p:nvPr/>
          </p:nvSpPr>
          <p:spPr>
            <a:xfrm rot="10800000">
              <a:off x="22561591" y="5816785"/>
              <a:ext cx="561316" cy="764145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29F812E-FF13-4AA8-9C7A-C0463D81F4BE}"/>
              </a:ext>
            </a:extLst>
          </p:cNvPr>
          <p:cNvSpPr txBox="1"/>
          <p:nvPr/>
        </p:nvSpPr>
        <p:spPr>
          <a:xfrm>
            <a:off x="3345107" y="1603038"/>
            <a:ext cx="2936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Whether to account for electrostatically induced pixel distortions as part of source extraction..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1F962E-E115-46F8-90D2-699EEDC72062}"/>
              </a:ext>
            </a:extLst>
          </p:cNvPr>
          <p:cNvSpPr txBox="1"/>
          <p:nvPr/>
        </p:nvSpPr>
        <p:spPr>
          <a:xfrm>
            <a:off x="6679642" y="4287739"/>
            <a:ext cx="5334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.. or to undo pixel assignment errors from the recording to present an incident flux map? </a:t>
            </a:r>
          </a:p>
          <a:p>
            <a:r>
              <a:rPr lang="en-US" b="1" i="1" dirty="0"/>
              <a:t>We test whether flat field correlations provide enough information to perform high contrast corrections.</a:t>
            </a:r>
          </a:p>
        </p:txBody>
      </p:sp>
    </p:spTree>
    <p:extLst>
      <p:ext uri="{BB962C8B-B14F-4D97-AF65-F5344CB8AC3E}">
        <p14:creationId xmlns:p14="http://schemas.microsoft.com/office/powerpoint/2010/main" val="803387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Timothée</a:t>
            </a:r>
            <a:r>
              <a:rPr lang="en-US" dirty="0"/>
              <a:t> </a:t>
            </a:r>
            <a:r>
              <a:rPr lang="en-US" dirty="0" err="1"/>
              <a:t>Greffe</a:t>
            </a:r>
            <a:r>
              <a:rPr lang="en-US" dirty="0"/>
              <a:t>, Roger Smith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79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Limits to Persistence by Global Reset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Timothée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Greffe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Roger Smith</a:t>
            </a: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California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1795954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209"/>
          <a:stretch/>
        </p:blipFill>
        <p:spPr>
          <a:xfrm flipH="1">
            <a:off x="2898032" y="4430486"/>
            <a:ext cx="3197968" cy="2427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88311">
            <a:off x="1284514" y="2013857"/>
            <a:ext cx="1099457" cy="109945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2220686" y="2950029"/>
            <a:ext cx="2276330" cy="2514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04" y="2512626"/>
            <a:ext cx="252186" cy="240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80" y="3795807"/>
            <a:ext cx="252186" cy="240125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10" idx="3"/>
          </p:cNvCxnSpPr>
          <p:nvPr/>
        </p:nvCxnSpPr>
        <p:spPr>
          <a:xfrm flipH="1" flipV="1">
            <a:off x="641966" y="3915870"/>
            <a:ext cx="3375788" cy="137490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9" idx="2"/>
          </p:cNvCxnSpPr>
          <p:nvPr/>
        </p:nvCxnSpPr>
        <p:spPr>
          <a:xfrm flipH="1" flipV="1">
            <a:off x="3612197" y="2752751"/>
            <a:ext cx="981283" cy="32548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1915886" y="2830286"/>
            <a:ext cx="4256314" cy="4344063"/>
          </a:xfrm>
          <a:prstGeom prst="arc">
            <a:avLst>
              <a:gd name="adj1" fmla="val 11675061"/>
              <a:gd name="adj2" fmla="val 15681232"/>
            </a:avLst>
          </a:prstGeom>
          <a:ln w="28575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12252" y="2950027"/>
            <a:ext cx="6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slew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5740" y="918524"/>
            <a:ext cx="2631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Brightness of the moon: ~4 Me-/s/pixel on the IRIS Imager of the TMT.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60696" y="2421691"/>
            <a:ext cx="5831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Persistence level is usually around 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0.3% of the initial illumination after 3 minutes.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=&gt; It represents 32ke- in the case of the moon.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04125" y="3937637"/>
            <a:ext cx="562909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Can the Global Reset be used as a persistence-free electronic shutter?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74355" y="5084251"/>
            <a:ext cx="5152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Come and see my poster to discover the answer and: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Experimental results with decay curves.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Refined model of the persistence theory.</a:t>
            </a:r>
          </a:p>
        </p:txBody>
      </p:sp>
      <p:sp>
        <p:nvSpPr>
          <p:cNvPr id="2" name="Rectangle 1"/>
          <p:cNvSpPr/>
          <p:nvPr/>
        </p:nvSpPr>
        <p:spPr>
          <a:xfrm>
            <a:off x="6360696" y="1301841"/>
            <a:ext cx="800100" cy="8001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6498724" y="1406177"/>
            <a:ext cx="540327" cy="540327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58668" y="1301841"/>
            <a:ext cx="800100" cy="8001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7596696" y="1406177"/>
            <a:ext cx="540327" cy="540327"/>
          </a:xfrm>
          <a:prstGeom prst="star5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90081" y="1307283"/>
            <a:ext cx="800100" cy="8001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8628109" y="1411619"/>
            <a:ext cx="540327" cy="540327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535579" y="1301841"/>
            <a:ext cx="800100" cy="8001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9673607" y="1406177"/>
            <a:ext cx="540327" cy="540327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595162" y="1301841"/>
            <a:ext cx="800100" cy="8001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0733190" y="1406177"/>
            <a:ext cx="540327" cy="540327"/>
          </a:xfrm>
          <a:prstGeom prst="star5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6919274" y="1513867"/>
            <a:ext cx="70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Reset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8003768" y="1513867"/>
            <a:ext cx="70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Reset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9027676" y="1510657"/>
            <a:ext cx="70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Reset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10094157" y="1543723"/>
            <a:ext cx="70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Reset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360696" y="2193549"/>
            <a:ext cx="53651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076332" y="212837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Time</a:t>
            </a:r>
          </a:p>
        </p:txBody>
      </p:sp>
      <p:sp>
        <p:nvSpPr>
          <p:cNvPr id="34" name="5-Point Star 33"/>
          <p:cNvSpPr/>
          <p:nvPr/>
        </p:nvSpPr>
        <p:spPr>
          <a:xfrm>
            <a:off x="6487815" y="614855"/>
            <a:ext cx="540327" cy="54032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03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Lily Zhao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06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99CA03C-D2A0-4BAC-AF16-34787FE6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5295"/>
            <a:ext cx="10058400" cy="10476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EXPRES: Precision, Radial-Velocity Measurements with an STA 1600 Detector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58EB4C-CF38-4B1D-94A6-CA53FB667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47" y="1814059"/>
            <a:ext cx="6421859" cy="447207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171CEA-77CB-421D-8AC7-66C9776E1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66" y="4129724"/>
            <a:ext cx="2444151" cy="2156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0857CA-1FD0-4DF2-87F4-9B62F2D2F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66" y="1814059"/>
            <a:ext cx="2444152" cy="22384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2E97C86-EE39-4DF3-BC38-FEB1BB9AD79E}"/>
              </a:ext>
            </a:extLst>
          </p:cNvPr>
          <p:cNvSpPr/>
          <p:nvPr/>
        </p:nvSpPr>
        <p:spPr>
          <a:xfrm>
            <a:off x="-69011" y="4129724"/>
            <a:ext cx="1810398" cy="212686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dirty="0"/>
              <a:t>R=135,000</a:t>
            </a:r>
          </a:p>
          <a:p>
            <a:pPr algn="r">
              <a:lnSpc>
                <a:spcPct val="150000"/>
              </a:lnSpc>
            </a:pPr>
            <a:r>
              <a:rPr lang="en-US" dirty="0"/>
              <a:t>390-750 nm</a:t>
            </a:r>
          </a:p>
          <a:p>
            <a:pPr algn="r">
              <a:lnSpc>
                <a:spcPct val="150000"/>
              </a:lnSpc>
            </a:pPr>
            <a:r>
              <a:rPr lang="en-US" dirty="0"/>
              <a:t>Stabilized</a:t>
            </a:r>
          </a:p>
          <a:p>
            <a:pPr algn="r">
              <a:lnSpc>
                <a:spcPct val="150000"/>
              </a:lnSpc>
            </a:pPr>
            <a:r>
              <a:rPr lang="en-US" dirty="0"/>
              <a:t>@ DCT, AZ</a:t>
            </a:r>
          </a:p>
          <a:p>
            <a:pPr algn="r">
              <a:lnSpc>
                <a:spcPct val="150000"/>
              </a:lnSpc>
            </a:pPr>
            <a:r>
              <a:rPr lang="en-US" dirty="0"/>
              <a:t>280 nights/year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2E720A-C93D-48AF-BA98-5972080D85EF}"/>
              </a:ext>
            </a:extLst>
          </p:cNvPr>
          <p:cNvSpPr txBox="1"/>
          <p:nvPr/>
        </p:nvSpPr>
        <p:spPr>
          <a:xfrm>
            <a:off x="2448464" y="1129111"/>
            <a:ext cx="7295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Lily L. Zhao, Debra A. Fischer, Colby Jurgenson, Dave Sawyer, Tyler McCracken, Andrew </a:t>
            </a:r>
            <a:r>
              <a:rPr lang="en-US" sz="1600" dirty="0" err="1"/>
              <a:t>Szymkowiak</a:t>
            </a:r>
            <a:r>
              <a:rPr lang="en-US" sz="1600" dirty="0"/>
              <a:t>, John Brewer, Ryan Blackman, Ryan Petersburg, Allen Davis, Joel Ong </a:t>
            </a:r>
          </a:p>
        </p:txBody>
      </p:sp>
    </p:spTree>
    <p:extLst>
      <p:ext uri="{BB962C8B-B14F-4D97-AF65-F5344CB8AC3E}">
        <p14:creationId xmlns:p14="http://schemas.microsoft.com/office/powerpoint/2010/main" val="2541280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CA6CD8EB-D795-4AEF-8639-70C3005168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88" y="1874807"/>
            <a:ext cx="5778264" cy="4324943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92B81E6D-667B-4378-AD2C-B2C446D04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Consistent bias levels and ~3.3% QE Variations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55956732-F54D-4EC8-A256-F9E23F53CC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4" y="1874807"/>
            <a:ext cx="5778264" cy="43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58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176D-A017-424F-9A5C-EEEB24877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HyeYun</a:t>
            </a:r>
            <a:r>
              <a:rPr lang="en-US" dirty="0"/>
              <a:t>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45926-B9B2-4FEA-B7D0-C125D46CC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12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Yousuke</a:t>
            </a:r>
            <a:r>
              <a:rPr lang="en-US" dirty="0"/>
              <a:t> </a:t>
            </a:r>
            <a:r>
              <a:rPr lang="en-US" dirty="0" err="1"/>
              <a:t>Utsumi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25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CA2C9E5-9C7F-4920-92ED-702D1EF8F4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1559"/>
              </p:ext>
            </p:extLst>
          </p:nvPr>
        </p:nvGraphicFramePr>
        <p:xfrm>
          <a:off x="1531276" y="0"/>
          <a:ext cx="9129448" cy="6847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Acrobat Document" r:id="rId3" imgW="4876800" imgH="3657540" progId="AcroExch.Document.DC">
                  <p:embed/>
                </p:oleObj>
              </mc:Choice>
              <mc:Fallback>
                <p:oleObj name="Acrobat Document" r:id="rId3" imgW="4876800" imgH="36575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1276" y="0"/>
                        <a:ext cx="9129448" cy="6847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4282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Asen</a:t>
            </a:r>
            <a:r>
              <a:rPr lang="en-US" dirty="0"/>
              <a:t> </a:t>
            </a:r>
            <a:r>
              <a:rPr lang="en-US" dirty="0" err="1"/>
              <a:t>Christov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283169-8DAF-4D08-88BB-5D8428FD8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57" y="0"/>
            <a:ext cx="9185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23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EACB31-3D2E-4793-BBD0-328AA738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823" y="0"/>
            <a:ext cx="921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75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0A70CB-1DFA-457B-A9E2-12D6BD2C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395" y="0"/>
            <a:ext cx="9219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05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 Bradshaw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8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A17AC-883C-40D5-92EE-F42034C31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41" y="0"/>
            <a:ext cx="700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27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Cullen Blake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5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400D2D-7828-4E60-847E-3ED232242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991" y="0"/>
            <a:ext cx="9140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5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8404B6-E867-0B4E-AE23-85AFE7C68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3600">
                <a:solidFill>
                  <a:schemeClr val="accent1"/>
                </a:solidFill>
              </a:rPr>
              <a:t>Tree Rings on LSST production sensors : </a:t>
            </a:r>
            <a:br>
              <a:rPr lang="en-US" altLang="ko-KR">
                <a:solidFill>
                  <a:schemeClr val="accent1"/>
                </a:solidFill>
              </a:rPr>
            </a:br>
            <a:r>
              <a:rPr lang="en-US" altLang="ko-KR" sz="2400">
                <a:solidFill>
                  <a:schemeClr val="accent1"/>
                </a:solidFill>
              </a:rPr>
              <a:t>its dependence on radius, wavelength, and back bias voltage</a:t>
            </a:r>
            <a:endParaRPr kumimoji="1" lang="ko-KR" altLang="en-US" dirty="0">
              <a:solidFill>
                <a:schemeClr val="accent1"/>
              </a:solidFill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342F3FA-3A3A-3F43-899F-0FBD25A1C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kumimoji="1" lang="en-US" altLang="ko-KR" sz="2000"/>
              <a:t>HyeYun Park, Sergey Karpov, Andrei Nomerotski</a:t>
            </a:r>
          </a:p>
          <a:p>
            <a:r>
              <a:rPr kumimoji="1" lang="en-US" altLang="ko-KR" sz="2000"/>
              <a:t>Stony Brook University, Brookhaven National Laboratory</a:t>
            </a:r>
            <a:endParaRPr kumimoji="1" lang="ko-KR" altLang="en-US" sz="2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1AF891B-1976-C149-B89C-4820E0B8B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64"/>
          <a:stretch/>
        </p:blipFill>
        <p:spPr>
          <a:xfrm>
            <a:off x="3862137" y="4482275"/>
            <a:ext cx="5045242" cy="233225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136A7F5-9746-8443-91CF-82DCC0931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4918"/>
            <a:ext cx="3713747" cy="1733082"/>
          </a:xfrm>
          <a:prstGeom prst="rect">
            <a:avLst/>
          </a:prstGeo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id="{5E788103-5C10-A340-89F5-B512ECF9F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0926"/>
            <a:ext cx="4176964" cy="155087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D0E4567-5428-0547-AE07-22553FF8CF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67"/>
          <a:stretch/>
        </p:blipFill>
        <p:spPr>
          <a:xfrm>
            <a:off x="4141813" y="106784"/>
            <a:ext cx="8050187" cy="237172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01F4BC3-BB09-2D45-A59A-5EF6D68C0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1106" y="4700777"/>
            <a:ext cx="2960894" cy="21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0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Craig Lage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3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D29539E-1DF2-4A04-9B54-CE11077D91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082417"/>
              </p:ext>
            </p:extLst>
          </p:nvPr>
        </p:nvGraphicFramePr>
        <p:xfrm>
          <a:off x="1524000" y="3175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crobat Document" r:id="rId3" imgW="1728759" imgH="1295240" progId="AcroExch.Document.DC">
                  <p:embed/>
                </p:oleObj>
              </mc:Choice>
              <mc:Fallback>
                <p:oleObj name="Acrobat Document" r:id="rId3" imgW="1728759" imgH="12952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3175"/>
                        <a:ext cx="9144000" cy="685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6424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Greg Mosby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28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9EA878F-3891-499B-AE40-8BC12408C2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506570"/>
              </p:ext>
            </p:extLst>
          </p:nvPr>
        </p:nvGraphicFramePr>
        <p:xfrm>
          <a:off x="2880285" y="-762"/>
          <a:ext cx="6431431" cy="6859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Acrobat Document" r:id="rId3" imgW="10286910" imgH="10972800" progId="AcroExch.Document.DC">
                  <p:embed/>
                </p:oleObj>
              </mc:Choice>
              <mc:Fallback>
                <p:oleObj name="Acrobat Document" r:id="rId3" imgW="10286910" imgH="1097280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9EA878F-3891-499B-AE40-8BC12408C2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0285" y="-762"/>
                        <a:ext cx="6431431" cy="6859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3398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42CD-725F-48D7-9357-7990B5079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Dmitry </a:t>
            </a:r>
            <a:r>
              <a:rPr lang="en-US" dirty="0" err="1"/>
              <a:t>Vorobiev</a:t>
            </a:r>
            <a:r>
              <a:rPr lang="en-US" dirty="0"/>
              <a:t>, Zoran </a:t>
            </a:r>
            <a:r>
              <a:rPr lang="en-US" dirty="0" err="1"/>
              <a:t>Ninkov</a:t>
            </a:r>
            <a:r>
              <a:rPr lang="en-US" dirty="0"/>
              <a:t>, Lexi Irwin, Kevan Donlon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A2635-6796-437A-B514-7D86C13AE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67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AE3C-9B40-4506-A905-40AE4E5C7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571" y="493776"/>
            <a:ext cx="9882090" cy="1759861"/>
          </a:xfrm>
        </p:spPr>
        <p:txBody>
          <a:bodyPr/>
          <a:lstStyle/>
          <a:p>
            <a:r>
              <a:rPr lang="en-US" sz="4800" dirty="0"/>
              <a:t>Direct measurement of </a:t>
            </a:r>
            <a:r>
              <a:rPr lang="en-US" sz="4800" i="1" dirty="0"/>
              <a:t>Kepler’</a:t>
            </a:r>
            <a:r>
              <a:rPr lang="en-US" sz="4800" dirty="0"/>
              <a:t>s</a:t>
            </a:r>
            <a:br>
              <a:rPr lang="en-US" sz="4800" dirty="0"/>
            </a:br>
            <a:r>
              <a:rPr lang="en-US" sz="4800" dirty="0"/>
              <a:t>	intra-pixel response function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CD4EE-7D55-402D-AE6E-6A9CDF056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937" y="2253637"/>
            <a:ext cx="8825658" cy="861420"/>
          </a:xfrm>
        </p:spPr>
        <p:txBody>
          <a:bodyPr/>
          <a:lstStyle/>
          <a:p>
            <a:r>
              <a:rPr lang="en-US" i="1" cap="none" dirty="0"/>
              <a:t>Dmitry </a:t>
            </a:r>
            <a:r>
              <a:rPr lang="en-US" i="1" cap="none" dirty="0" err="1"/>
              <a:t>Vorobiev</a:t>
            </a:r>
            <a:r>
              <a:rPr lang="en-US" i="1" cap="none" dirty="0"/>
              <a:t>,  Zoran </a:t>
            </a:r>
            <a:r>
              <a:rPr lang="en-US" i="1" cap="none" dirty="0" err="1"/>
              <a:t>Ninkov</a:t>
            </a:r>
            <a:r>
              <a:rPr lang="en-US" i="1" cap="none" dirty="0"/>
              <a:t>, Alexis Irwin, and </a:t>
            </a:r>
            <a:r>
              <a:rPr lang="en-US" b="1" i="1" cap="none" dirty="0"/>
              <a:t>Kevan Donlon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BA9D5-2A0F-434A-B338-C3FFF3365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53" y="3453113"/>
            <a:ext cx="4129663" cy="2843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C15401-3566-447A-BE30-6DDC8092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803" y="3381408"/>
            <a:ext cx="2970784" cy="2987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3ED04F-122C-467F-BA06-E7CCC0C86B3A}"/>
              </a:ext>
            </a:extLst>
          </p:cNvPr>
          <p:cNvSpPr txBox="1"/>
          <p:nvPr/>
        </p:nvSpPr>
        <p:spPr>
          <a:xfrm>
            <a:off x="1470099" y="2914753"/>
            <a:ext cx="354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Monochromatic Spot Scanner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0D94AC-9F37-42E2-8C67-36001B507B92}"/>
              </a:ext>
            </a:extLst>
          </p:cNvPr>
          <p:cNvSpPr txBox="1"/>
          <p:nvPr/>
        </p:nvSpPr>
        <p:spPr>
          <a:xfrm>
            <a:off x="7514135" y="2684347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Normalized</a:t>
            </a:r>
          </a:p>
          <a:p>
            <a:pPr algn="ctr"/>
            <a:r>
              <a:rPr lang="en-US" dirty="0"/>
              <a:t>Kepler Response</a:t>
            </a:r>
          </a:p>
        </p:txBody>
      </p:sp>
    </p:spTree>
    <p:extLst>
      <p:ext uri="{BB962C8B-B14F-4D97-AF65-F5344CB8AC3E}">
        <p14:creationId xmlns:p14="http://schemas.microsoft.com/office/powerpoint/2010/main" val="3214483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Joel Villasenor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45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8FB1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/>
          </p:cNvSpPr>
          <p:nvPr/>
        </p:nvSpPr>
        <p:spPr bwMode="auto">
          <a:xfrm>
            <a:off x="2971801" y="152401"/>
            <a:ext cx="6434667" cy="307777"/>
          </a:xfrm>
          <a:prstGeom prst="rect">
            <a:avLst/>
          </a:prstGeom>
          <a:noFill/>
          <a:ln>
            <a:noFill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8888" bIns="0">
            <a:spAutoFit/>
          </a:bodyPr>
          <a:lstStyle/>
          <a:p>
            <a:pPr marL="8680" algn="ctr"/>
            <a:r>
              <a:rPr lang="en-US" sz="2000" b="1" dirty="0"/>
              <a:t>Strap Effects in TESS CCDs</a:t>
            </a:r>
            <a:endParaRPr lang="en-US" sz="2000" b="1" dirty="0">
              <a:solidFill>
                <a:srgbClr val="FF66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54" name="Rectangle 7"/>
          <p:cNvSpPr>
            <a:spLocks/>
          </p:cNvSpPr>
          <p:nvPr/>
        </p:nvSpPr>
        <p:spPr bwMode="auto">
          <a:xfrm>
            <a:off x="3886200" y="533400"/>
            <a:ext cx="3810000" cy="43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888" bIns="0"/>
          <a:lstStyle/>
          <a:p>
            <a:pPr marL="8680" algn="ctr">
              <a:defRPr/>
            </a:pPr>
            <a:r>
              <a:rPr lang="nb-NO" sz="1100" b="1" dirty="0">
                <a:solidFill>
                  <a:schemeClr val="accent3">
                    <a:lumMod val="85000"/>
                  </a:schemeClr>
                </a:solidFill>
                <a:ea typeface="ＭＳ Ｐゴシック" charset="0"/>
              </a:rPr>
              <a:t>J. </a:t>
            </a:r>
            <a:r>
              <a:rPr lang="nb-NO" sz="1100" b="1" dirty="0" err="1">
                <a:solidFill>
                  <a:schemeClr val="accent3">
                    <a:lumMod val="85000"/>
                  </a:schemeClr>
                </a:solidFill>
                <a:ea typeface="ＭＳ Ｐゴシック" charset="0"/>
              </a:rPr>
              <a:t>Villaseñor</a:t>
            </a:r>
            <a:r>
              <a:rPr lang="nb-NO" sz="1100" b="1" dirty="0">
                <a:solidFill>
                  <a:schemeClr val="accent3">
                    <a:lumMod val="85000"/>
                  </a:schemeClr>
                </a:solidFill>
                <a:ea typeface="ＭＳ Ｐゴシック" charset="0"/>
              </a:rPr>
              <a:t>, S. </a:t>
            </a:r>
            <a:r>
              <a:rPr lang="nb-NO" sz="1100" b="1" dirty="0" err="1">
                <a:solidFill>
                  <a:schemeClr val="accent3">
                    <a:lumMod val="85000"/>
                  </a:schemeClr>
                </a:solidFill>
                <a:ea typeface="ＭＳ Ｐゴシック" charset="0"/>
              </a:rPr>
              <a:t>Yazdi</a:t>
            </a:r>
            <a:r>
              <a:rPr lang="nb-NO" sz="1100" b="1" dirty="0">
                <a:solidFill>
                  <a:schemeClr val="accent3">
                    <a:lumMod val="85000"/>
                  </a:schemeClr>
                </a:solidFill>
                <a:ea typeface="ＭＳ Ｐゴシック" charset="0"/>
              </a:rPr>
              <a:t>  </a:t>
            </a:r>
            <a:endParaRPr lang="en-US" sz="1100" dirty="0">
              <a:solidFill>
                <a:schemeClr val="accent3">
                  <a:lumMod val="85000"/>
                </a:schemeClr>
              </a:solidFill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3668" y="6227756"/>
            <a:ext cx="40387" cy="97137"/>
          </a:xfrm>
          <a:prstGeom prst="rect">
            <a:avLst/>
          </a:prstGeom>
          <a:noFill/>
        </p:spPr>
        <p:txBody>
          <a:bodyPr wrap="none" lIns="19998" tIns="9999" rIns="19998" bIns="9999" rtlCol="0">
            <a:spAutoFit/>
          </a:bodyPr>
          <a:lstStyle/>
          <a:p>
            <a:endParaRPr lang="en-US" sz="500" dirty="0"/>
          </a:p>
        </p:txBody>
      </p:sp>
      <p:sp>
        <p:nvSpPr>
          <p:cNvPr id="14351" name="TextBox 14350"/>
          <p:cNvSpPr txBox="1"/>
          <p:nvPr/>
        </p:nvSpPr>
        <p:spPr>
          <a:xfrm>
            <a:off x="1212716" y="1227304"/>
            <a:ext cx="9766568" cy="2575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TESS is a mission to find </a:t>
            </a:r>
            <a:r>
              <a:rPr lang="en-US" dirty="0" err="1">
                <a:solidFill>
                  <a:schemeClr val="bg1"/>
                </a:solidFill>
              </a:rPr>
              <a:t>exoplanets</a:t>
            </a:r>
            <a:r>
              <a:rPr lang="en-US" dirty="0">
                <a:solidFill>
                  <a:schemeClr val="bg1"/>
                </a:solidFill>
              </a:rPr>
              <a:t> using the transit method (launched April this year)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Requires photometric precision from the the deep depletion BI CCDs flown in the cameras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CCDs were fabricated with metal straps in order to increase frame readout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passband</a:t>
            </a:r>
            <a:r>
              <a:rPr lang="en-US" dirty="0">
                <a:solidFill>
                  <a:schemeClr val="bg1"/>
                </a:solidFill>
              </a:rPr>
              <a:t> is 650nm-1100nm, which include near IR range which is partially transparent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Stars landing at or near the straps will have different integrated counts depending on location and wavelength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1CCD_str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0617"/>
            <a:ext cx="2971800" cy="2738167"/>
          </a:xfrm>
          <a:prstGeom prst="rect">
            <a:avLst/>
          </a:prstGeom>
        </p:spPr>
      </p:pic>
      <p:pic>
        <p:nvPicPr>
          <p:cNvPr id="3" name="Picture 2" descr="close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62217"/>
            <a:ext cx="1839132" cy="1828801"/>
          </a:xfrm>
          <a:prstGeom prst="rect">
            <a:avLst/>
          </a:prstGeom>
        </p:spPr>
      </p:pic>
      <p:pic>
        <p:nvPicPr>
          <p:cNvPr id="4" name="Picture 3" descr="Blow 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12100"/>
            <a:ext cx="5715000" cy="127391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8FB1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3668" y="6013740"/>
            <a:ext cx="40387" cy="97137"/>
          </a:xfrm>
          <a:prstGeom prst="rect">
            <a:avLst/>
          </a:prstGeom>
          <a:noFill/>
        </p:spPr>
        <p:txBody>
          <a:bodyPr wrap="none" lIns="19998" tIns="9999" rIns="19998" bIns="9999" rtlCol="0">
            <a:spAutoFit/>
          </a:bodyPr>
          <a:lstStyle/>
          <a:p>
            <a:endParaRPr lang="en-US" sz="500" dirty="0"/>
          </a:p>
        </p:txBody>
      </p:sp>
      <p:pic>
        <p:nvPicPr>
          <p:cNvPr id="4" name="Picture 3" descr="ref_wa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648200"/>
            <a:ext cx="2819400" cy="2114550"/>
          </a:xfrm>
          <a:prstGeom prst="rect">
            <a:avLst/>
          </a:prstGeom>
        </p:spPr>
      </p:pic>
      <p:pic>
        <p:nvPicPr>
          <p:cNvPr id="9" name="Picture 8" descr="strap reflecta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2741748"/>
            <a:ext cx="2743200" cy="1811376"/>
          </a:xfrm>
          <a:prstGeom prst="rect">
            <a:avLst/>
          </a:prstGeom>
        </p:spPr>
      </p:pic>
      <p:sp>
        <p:nvSpPr>
          <p:cNvPr id="11" name="Rectangle 6"/>
          <p:cNvSpPr>
            <a:spLocks/>
          </p:cNvSpPr>
          <p:nvPr/>
        </p:nvSpPr>
        <p:spPr bwMode="auto">
          <a:xfrm>
            <a:off x="2971801" y="152401"/>
            <a:ext cx="6434667" cy="307777"/>
          </a:xfrm>
          <a:prstGeom prst="rect">
            <a:avLst/>
          </a:prstGeom>
          <a:noFill/>
          <a:ln>
            <a:noFill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8888" bIns="0">
            <a:spAutoFit/>
          </a:bodyPr>
          <a:lstStyle/>
          <a:p>
            <a:pPr marL="8680" algn="ctr"/>
            <a:r>
              <a:rPr lang="en-US" sz="2000" b="1" dirty="0"/>
              <a:t>Strap Effects in TESS CCDs</a:t>
            </a:r>
            <a:endParaRPr lang="en-US" sz="2000" b="1" dirty="0">
              <a:solidFill>
                <a:srgbClr val="FF66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7"/>
          <p:cNvSpPr>
            <a:spLocks/>
          </p:cNvSpPr>
          <p:nvPr/>
        </p:nvSpPr>
        <p:spPr bwMode="auto">
          <a:xfrm>
            <a:off x="3886200" y="533400"/>
            <a:ext cx="3810000" cy="43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888" bIns="0"/>
          <a:lstStyle/>
          <a:p>
            <a:pPr marL="8680" algn="ctr">
              <a:defRPr/>
            </a:pPr>
            <a:r>
              <a:rPr lang="nb-NO" sz="1100" b="1" dirty="0">
                <a:solidFill>
                  <a:schemeClr val="accent3">
                    <a:lumMod val="85000"/>
                  </a:schemeClr>
                </a:solidFill>
                <a:ea typeface="ＭＳ Ｐゴシック" charset="0"/>
              </a:rPr>
              <a:t>J. </a:t>
            </a:r>
            <a:r>
              <a:rPr lang="nb-NO" sz="1100" b="1" dirty="0" err="1">
                <a:solidFill>
                  <a:schemeClr val="accent3">
                    <a:lumMod val="85000"/>
                  </a:schemeClr>
                </a:solidFill>
                <a:ea typeface="ＭＳ Ｐゴシック" charset="0"/>
              </a:rPr>
              <a:t>Villaseñor</a:t>
            </a:r>
            <a:r>
              <a:rPr lang="nb-NO" sz="1100" b="1" dirty="0">
                <a:solidFill>
                  <a:schemeClr val="accent3">
                    <a:lumMod val="85000"/>
                  </a:schemeClr>
                </a:solidFill>
                <a:ea typeface="ＭＳ Ｐゴシック" charset="0"/>
              </a:rPr>
              <a:t>, S. </a:t>
            </a:r>
            <a:r>
              <a:rPr lang="nb-NO" sz="1100" b="1" dirty="0" err="1">
                <a:solidFill>
                  <a:schemeClr val="accent3">
                    <a:lumMod val="85000"/>
                  </a:schemeClr>
                </a:solidFill>
                <a:ea typeface="ＭＳ Ｐゴシック" charset="0"/>
              </a:rPr>
              <a:t>Yazdi</a:t>
            </a:r>
            <a:r>
              <a:rPr lang="nb-NO" sz="1100" b="1" dirty="0">
                <a:solidFill>
                  <a:schemeClr val="accent3">
                    <a:lumMod val="85000"/>
                  </a:schemeClr>
                </a:solidFill>
                <a:ea typeface="ＭＳ Ｐゴシック" charset="0"/>
              </a:rPr>
              <a:t>  </a:t>
            </a:r>
            <a:endParaRPr lang="en-US" sz="1100" dirty="0">
              <a:solidFill>
                <a:schemeClr val="accent3">
                  <a:lumMod val="85000"/>
                </a:schemeClr>
              </a:solidFill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2600" y="1295401"/>
            <a:ext cx="8686800" cy="150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Carried out measurements of the photometry from a simulated star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Scanned across the straps at different wavelengths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Effects vary with type of strap; near IR wavelengths can reach to 10-15% additional measured intensities</a:t>
            </a:r>
          </a:p>
        </p:txBody>
      </p:sp>
      <p:pic>
        <p:nvPicPr>
          <p:cNvPr id="3" name="Picture 2" descr="set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2971800"/>
            <a:ext cx="4720497" cy="3200400"/>
          </a:xfrm>
          <a:prstGeom prst="rect">
            <a:avLst/>
          </a:prstGeom>
        </p:spPr>
      </p:pic>
      <p:pic>
        <p:nvPicPr>
          <p:cNvPr id="7" name="Picture 6" descr="spot_c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90800"/>
            <a:ext cx="1192696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1719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Joe </a:t>
            </a:r>
            <a:r>
              <a:rPr lang="en-US" dirty="0" err="1"/>
              <a:t>Ninan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1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50E9E-BE8B-474A-B95D-6F06A30C5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068" y="0"/>
            <a:ext cx="9165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89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9534E-BFAC-4F20-8A5F-ADFF85067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98" y="0"/>
            <a:ext cx="915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6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F39395-EEE7-46BE-8D78-A8F8345D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18" y="0"/>
            <a:ext cx="917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3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4366-763E-4A33-B0E8-FAA7B66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Greg </a:t>
            </a:r>
            <a:r>
              <a:rPr lang="en-US" dirty="0" err="1"/>
              <a:t>Bredthauer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29FA-4E38-491E-ADAF-4EB5C6C4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76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"/>
            <a:ext cx="1366860" cy="122941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81810" y="-26831"/>
            <a:ext cx="4028100" cy="914400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</a:rPr>
              <a:t>Recent STA Technology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Developments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651365"/>
            <a:ext cx="4457700" cy="817602"/>
          </a:xfrm>
          <a:prstGeom prst="rect">
            <a:avLst/>
          </a:prstGeom>
          <a:noFill/>
        </p:spPr>
        <p:txBody>
          <a:bodyPr wrap="square" lIns="182880" tIns="91440" rIns="182880" bIns="91440" rtlCol="0" anchor="ctr" anchorCtr="0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Greg Bredthauer, Joe Tufts, Kasey Boggs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customerservice@sta-inc.net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70320" y="2525486"/>
            <a:ext cx="3962400" cy="4114800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solidFill>
              <a:srgbClr val="003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Integrated AC/DC and DC/DC power supplies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Integrated liquid cooling interface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(Subtle) AD crosstalk measurements and improvements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89760" y="2514600"/>
            <a:ext cx="3962400" cy="410391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solidFill>
              <a:srgbClr val="003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t" anchorCtr="0">
            <a:no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4080 x 4080 15um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30um and 100um variants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4 outputs, 3e- RN at 100kHz,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&gt; 300ke- full well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6370320" y="2525486"/>
            <a:ext cx="3962400" cy="304800"/>
          </a:xfrm>
          <a:prstGeom prst="rect">
            <a:avLst/>
          </a:prstGeom>
          <a:solidFill>
            <a:srgbClr val="003080"/>
          </a:solidFill>
          <a:ln w="25400">
            <a:solidFill>
              <a:srgbClr val="003080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Archon AC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889760" y="2514600"/>
            <a:ext cx="3962400" cy="304800"/>
          </a:xfrm>
          <a:prstGeom prst="rect">
            <a:avLst/>
          </a:prstGeom>
          <a:solidFill>
            <a:srgbClr val="003080"/>
          </a:solidFill>
          <a:ln w="25400">
            <a:solidFill>
              <a:srgbClr val="003080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STA4850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EB291C-1500-4B62-AF2E-0461F6A23B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66" y="3886806"/>
            <a:ext cx="3830975" cy="30475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3E9974-B5E9-4768-A268-0197FDF765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62" y="3994594"/>
            <a:ext cx="1464757" cy="24540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B7EDE3-36D9-4D82-85F7-F02E2D690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4679" y="5620224"/>
            <a:ext cx="1103546" cy="8284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0B9340-B0FC-4AF0-BDAE-612689878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755" y="5620224"/>
            <a:ext cx="1103546" cy="8284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211B29-3C4C-4FC0-8633-7E4891712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25" y="3994595"/>
            <a:ext cx="1950795" cy="15165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EE64E0-0C34-4E2B-80D0-1862CCDBC8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0561" y="2898949"/>
            <a:ext cx="1464757" cy="10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8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4785</TotalTime>
  <Words>533</Words>
  <Application>Microsoft Office PowerPoint</Application>
  <PresentationFormat>Widescreen</PresentationFormat>
  <Paragraphs>80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맑은 고딕</vt:lpstr>
      <vt:lpstr>ＭＳ Ｐゴシック</vt:lpstr>
      <vt:lpstr>Arial</vt:lpstr>
      <vt:lpstr>Calibri</vt:lpstr>
      <vt:lpstr>Calibri Light</vt:lpstr>
      <vt:lpstr>ヒラギノ角ゴ ProN W3</vt:lpstr>
      <vt:lpstr>Office Theme</vt:lpstr>
      <vt:lpstr>Title &amp; Bullets</vt:lpstr>
      <vt:lpstr>1_Office Theme</vt:lpstr>
      <vt:lpstr>Acrobat Document</vt:lpstr>
      <vt:lpstr>Poster 90 second talks</vt:lpstr>
      <vt:lpstr>HyeYun Park</vt:lpstr>
      <vt:lpstr>Tree Rings on LSST production sensors :  its dependence on radius, wavelength, and back bias voltage</vt:lpstr>
      <vt:lpstr>Joe Ninan</vt:lpstr>
      <vt:lpstr>PowerPoint Presentation</vt:lpstr>
      <vt:lpstr>PowerPoint Presentation</vt:lpstr>
      <vt:lpstr>PowerPoint Presentation</vt:lpstr>
      <vt:lpstr>Greg Bredthauer</vt:lpstr>
      <vt:lpstr>PowerPoint Presentation</vt:lpstr>
      <vt:lpstr>Andreas Seifahrt</vt:lpstr>
      <vt:lpstr>PowerPoint Presentation</vt:lpstr>
      <vt:lpstr>Andy Rasmussen</vt:lpstr>
      <vt:lpstr>Next-to-leading-order terms for the brighter/fatter effect in thick CCDs: Are perturbations linear over 3 orders of magnitude? </vt:lpstr>
      <vt:lpstr>Timothée Greffe, Roger Smith</vt:lpstr>
      <vt:lpstr>Limits to Persistence by Global Reset</vt:lpstr>
      <vt:lpstr>PowerPoint Presentation</vt:lpstr>
      <vt:lpstr>Lily Zhao</vt:lpstr>
      <vt:lpstr>EXPRES: Precision, Radial-Velocity Measurements with an STA 1600 Detector</vt:lpstr>
      <vt:lpstr>Consistent bias levels and ~3.3% QE Variations</vt:lpstr>
      <vt:lpstr>Yousuke Utsumi</vt:lpstr>
      <vt:lpstr>PowerPoint Presentation</vt:lpstr>
      <vt:lpstr>Asen Christov</vt:lpstr>
      <vt:lpstr>PowerPoint Presentation</vt:lpstr>
      <vt:lpstr>PowerPoint Presentation</vt:lpstr>
      <vt:lpstr>PowerPoint Presentation</vt:lpstr>
      <vt:lpstr>Andrew Bradshaw</vt:lpstr>
      <vt:lpstr>PowerPoint Presentation</vt:lpstr>
      <vt:lpstr>Cullen Blake</vt:lpstr>
      <vt:lpstr>PowerPoint Presentation</vt:lpstr>
      <vt:lpstr>Craig Lage</vt:lpstr>
      <vt:lpstr>PowerPoint Presentation</vt:lpstr>
      <vt:lpstr>Greg Mosby</vt:lpstr>
      <vt:lpstr>PowerPoint Presentation</vt:lpstr>
      <vt:lpstr>Dmitry Vorobiev, Zoran Ninkov, Lexi Irwin, Kevan Donlon</vt:lpstr>
      <vt:lpstr>Direct measurement of Kepler’s  intra-pixel response function </vt:lpstr>
      <vt:lpstr>Joel Villasenor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1minute talks</dc:title>
  <dc:creator>andrew rasmussen</dc:creator>
  <cp:lastModifiedBy>andrew rasmussen</cp:lastModifiedBy>
  <cp:revision>26</cp:revision>
  <dcterms:created xsi:type="dcterms:W3CDTF">2018-11-26T23:24:11Z</dcterms:created>
  <dcterms:modified xsi:type="dcterms:W3CDTF">2018-12-03T22:14:51Z</dcterms:modified>
</cp:coreProperties>
</file>