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48"/>
  </p:notesMasterIdLst>
  <p:sldIdLst>
    <p:sldId id="256" r:id="rId3"/>
    <p:sldId id="270" r:id="rId4"/>
    <p:sldId id="289" r:id="rId5"/>
    <p:sldId id="269" r:id="rId6"/>
    <p:sldId id="299" r:id="rId7"/>
    <p:sldId id="277" r:id="rId8"/>
    <p:sldId id="263" r:id="rId9"/>
    <p:sldId id="271" r:id="rId10"/>
    <p:sldId id="272" r:id="rId11"/>
    <p:sldId id="279" r:id="rId12"/>
    <p:sldId id="300" r:id="rId13"/>
    <p:sldId id="294" r:id="rId14"/>
    <p:sldId id="293" r:id="rId15"/>
    <p:sldId id="257" r:id="rId16"/>
    <p:sldId id="295" r:id="rId17"/>
    <p:sldId id="317" r:id="rId18"/>
    <p:sldId id="282" r:id="rId19"/>
    <p:sldId id="301" r:id="rId20"/>
    <p:sldId id="283" r:id="rId21"/>
    <p:sldId id="302" r:id="rId22"/>
    <p:sldId id="298" r:id="rId23"/>
    <p:sldId id="315" r:id="rId24"/>
    <p:sldId id="318" r:id="rId25"/>
    <p:sldId id="314" r:id="rId26"/>
    <p:sldId id="290" r:id="rId27"/>
    <p:sldId id="296" r:id="rId28"/>
    <p:sldId id="316" r:id="rId29"/>
    <p:sldId id="292" r:id="rId30"/>
    <p:sldId id="309" r:id="rId31"/>
    <p:sldId id="312" r:id="rId32"/>
    <p:sldId id="311" r:id="rId33"/>
    <p:sldId id="266" r:id="rId34"/>
    <p:sldId id="313" r:id="rId35"/>
    <p:sldId id="310" r:id="rId36"/>
    <p:sldId id="273" r:id="rId37"/>
    <p:sldId id="267" r:id="rId38"/>
    <p:sldId id="284" r:id="rId39"/>
    <p:sldId id="265" r:id="rId40"/>
    <p:sldId id="268" r:id="rId41"/>
    <p:sldId id="274" r:id="rId42"/>
    <p:sldId id="275" r:id="rId43"/>
    <p:sldId id="276" r:id="rId44"/>
    <p:sldId id="259" r:id="rId45"/>
    <p:sldId id="280" r:id="rId46"/>
    <p:sldId id="281" r:id="rId47"/>
  </p:sldIdLst>
  <p:sldSz cx="12192000" cy="6858000"/>
  <p:notesSz cx="6858000" cy="91440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9933"/>
    <a:srgbClr val="CCFFCC"/>
    <a:srgbClr val="FFCCCC"/>
    <a:srgbClr val="FFFFCC"/>
    <a:srgbClr val="ED7D31"/>
    <a:srgbClr val="008000"/>
    <a:srgbClr val="ED7D7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3" autoAdjust="0"/>
    <p:restoredTop sz="94660"/>
  </p:normalViewPr>
  <p:slideViewPr>
    <p:cSldViewPr snapToGrid="0">
      <p:cViewPr varScale="1">
        <p:scale>
          <a:sx n="70" d="100"/>
          <a:sy n="70" d="100"/>
        </p:scale>
        <p:origin x="378" y="54"/>
      </p:cViewPr>
      <p:guideLst>
        <p:guide orient="horz" pos="2160"/>
        <p:guide pos="3840"/>
      </p:guideLst>
    </p:cSldViewPr>
  </p:slideViewPr>
  <p:notesTextViewPr>
    <p:cViewPr>
      <p:scale>
        <a:sx n="1" d="1"/>
        <a:sy n="1" d="1"/>
      </p:scale>
      <p:origin x="0" y="0"/>
    </p:cViewPr>
  </p:notesTextViewPr>
  <p:sorterViewPr>
    <p:cViewPr>
      <p:scale>
        <a:sx n="80" d="100"/>
        <a:sy n="80" d="100"/>
      </p:scale>
      <p:origin x="0" y="-64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574428A0-F42B-417B-9EEB-BEDC09B440AF}" type="datetimeFigureOut">
              <a:rPr lang="en-US" smtClean="0">
                <a:uFillTx/>
              </a:rPr>
              <a:t>12/4/2018</a:t>
            </a:fld>
            <a:endParaRPr lang="en-US">
              <a:uFillTx/>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n-US">
              <a:uFillTx/>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uFillTx/>
              </a:rPr>
              <a:t>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01F5D6FA-5738-4500-80BD-5D426A300EEF}" type="slidenum">
              <a:rPr lang="en-US" smtClean="0">
                <a:uFillTx/>
              </a:rPr>
              <a:t>‹#›</a:t>
            </a:fld>
            <a:endParaRPr lang="en-US">
              <a:uFillTx/>
            </a:endParaRPr>
          </a:p>
        </p:txBody>
      </p:sp>
    </p:spTree>
    <p:extLst>
      <p:ext uri="{BB962C8B-B14F-4D97-AF65-F5344CB8AC3E}">
        <p14:creationId xmlns:p14="http://schemas.microsoft.com/office/powerpoint/2010/main" val="2835563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dirty="0">
                <a:uFillTx/>
              </a:rPr>
              <a:t>Slide </a:t>
            </a:r>
            <a:fld id="{F59B87D0-9856-4D22-8A47-CD9A0EC044B2}" type="slidenum">
              <a:rPr lang="en-US" smtClean="0">
                <a:uFillTx/>
              </a:rPr>
              <a:pPr/>
              <a:t>‹#›</a:t>
            </a:fld>
            <a:endParaRPr lang="en-US" dirty="0">
              <a:uFillTx/>
            </a:endParaRPr>
          </a:p>
        </p:txBody>
      </p:sp>
      <p:sp>
        <p:nvSpPr>
          <p:cNvPr id="7" name="Subtitle 2"/>
          <p:cNvSpPr>
            <a:spLocks noGrp="1"/>
          </p:cNvSpPr>
          <p:nvPr>
            <p:ph type="subTitle" idx="1" hasCustomPrompt="1"/>
          </p:nvPr>
        </p:nvSpPr>
        <p:spPr>
          <a:xfrm>
            <a:off x="299084" y="2133600"/>
            <a:ext cx="6191003" cy="1126836"/>
          </a:xfrm>
        </p:spPr>
        <p:txBody>
          <a:bodyPr>
            <a:normAutofit/>
          </a:bodyPr>
          <a:lstStyle>
            <a:lvl1pPr marL="0" indent="0" algn="l">
              <a:buNone/>
              <a:defRPr sz="1600">
                <a:solidFill>
                  <a:schemeClr val="tx1">
                    <a:lumMod val="65000"/>
                    <a:lumOff val="35000"/>
                  </a:schemeClr>
                </a:solidFill>
                <a:uFillTx/>
                <a:latin typeface="+mn-lt"/>
              </a:defRPr>
            </a:lvl1pPr>
            <a:lvl2pPr marL="342900" indent="0" algn="ctr">
              <a:buNone/>
              <a:defRPr>
                <a:solidFill>
                  <a:schemeClr val="tx1">
                    <a:tint val="75000"/>
                  </a:schemeClr>
                </a:solidFill>
                <a:uFillTx/>
              </a:defRPr>
            </a:lvl2pPr>
            <a:lvl3pPr marL="685800" indent="0" algn="ctr">
              <a:buNone/>
              <a:defRPr>
                <a:solidFill>
                  <a:schemeClr val="tx1">
                    <a:tint val="75000"/>
                  </a:schemeClr>
                </a:solidFill>
                <a:uFillTx/>
              </a:defRPr>
            </a:lvl3pPr>
            <a:lvl4pPr marL="1028700" indent="0" algn="ctr">
              <a:buNone/>
              <a:defRPr>
                <a:solidFill>
                  <a:schemeClr val="tx1">
                    <a:tint val="75000"/>
                  </a:schemeClr>
                </a:solidFill>
                <a:uFillTx/>
              </a:defRPr>
            </a:lvl4pPr>
            <a:lvl5pPr marL="1371600" indent="0" algn="ctr">
              <a:buNone/>
              <a:defRPr>
                <a:solidFill>
                  <a:schemeClr val="tx1">
                    <a:tint val="75000"/>
                  </a:schemeClr>
                </a:solidFill>
                <a:uFillTx/>
              </a:defRPr>
            </a:lvl5pPr>
            <a:lvl6pPr marL="1714500" indent="0" algn="ctr">
              <a:buNone/>
              <a:defRPr>
                <a:solidFill>
                  <a:schemeClr val="tx1">
                    <a:tint val="75000"/>
                  </a:schemeClr>
                </a:solidFill>
                <a:uFillTx/>
              </a:defRPr>
            </a:lvl6pPr>
            <a:lvl7pPr marL="2057400" indent="0" algn="ctr">
              <a:buNone/>
              <a:defRPr>
                <a:solidFill>
                  <a:schemeClr val="tx1">
                    <a:tint val="75000"/>
                  </a:schemeClr>
                </a:solidFill>
                <a:uFillTx/>
              </a:defRPr>
            </a:lvl7pPr>
            <a:lvl8pPr marL="2400300" indent="0" algn="ctr">
              <a:buNone/>
              <a:defRPr>
                <a:solidFill>
                  <a:schemeClr val="tx1">
                    <a:tint val="75000"/>
                  </a:schemeClr>
                </a:solidFill>
                <a:uFillTx/>
              </a:defRPr>
            </a:lvl8pPr>
            <a:lvl9pPr marL="2743200" indent="0" algn="ctr">
              <a:buNone/>
              <a:defRPr>
                <a:solidFill>
                  <a:schemeClr val="tx1">
                    <a:tint val="75000"/>
                  </a:schemeClr>
                </a:solidFill>
                <a:uFillTx/>
              </a:defRPr>
            </a:lvl9pPr>
          </a:lstStyle>
          <a:p>
            <a:r>
              <a:rPr lang="en-US" dirty="0">
                <a:uFillTx/>
              </a:rPr>
              <a:t>Click to edit Master subtitle styled</a:t>
            </a:r>
          </a:p>
        </p:txBody>
      </p:sp>
      <p:sp>
        <p:nvSpPr>
          <p:cNvPr id="9" name="Title 1"/>
          <p:cNvSpPr>
            <a:spLocks noGrp="1"/>
          </p:cNvSpPr>
          <p:nvPr>
            <p:ph type="title"/>
          </p:nvPr>
        </p:nvSpPr>
        <p:spPr>
          <a:xfrm>
            <a:off x="299083" y="1016000"/>
            <a:ext cx="7484092" cy="1117601"/>
          </a:xfrm>
        </p:spPr>
        <p:txBody>
          <a:bodyPr anchor="t">
            <a:normAutofit/>
          </a:bodyPr>
          <a:lstStyle>
            <a:lvl1pPr algn="l">
              <a:defRPr sz="2800">
                <a:uFillTx/>
                <a:latin typeface="Arial Black" panose="020B0A04020102020204" pitchFamily="34" charset="0"/>
              </a:defRPr>
            </a:lvl1pPr>
          </a:lstStyle>
          <a:p>
            <a:r>
              <a:rPr lang="en-US" dirty="0">
                <a:uFillTx/>
              </a:rPr>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90168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475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84090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5384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914400"/>
            <a:ext cx="5384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9704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5529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892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008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2209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6045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356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Slide Number Placeholder 2"/>
          <p:cNvSpPr>
            <a:spLocks noGrp="1"/>
          </p:cNvSpPr>
          <p:nvPr>
            <p:ph type="sldNum" sz="quarter" idx="10"/>
          </p:nvPr>
        </p:nvSpPr>
        <p:spPr/>
        <p:txBody>
          <a:bodyPr/>
          <a:lstStyle/>
          <a:p>
            <a:r>
              <a:rPr lang="en-US">
                <a:uFillTx/>
              </a:rPr>
              <a:t>Slide </a:t>
            </a:r>
            <a:fld id="{F59B87D0-9856-4D22-8A47-CD9A0EC044B2}" type="slidenum">
              <a:rPr lang="en-US" smtClean="0">
                <a:uFillTx/>
              </a:rPr>
              <a:pPr/>
              <a:t>‹#›</a:t>
            </a:fld>
            <a:endParaRPr lang="en-US" dirty="0">
              <a:uFillTx/>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76200"/>
            <a:ext cx="27686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76200"/>
            <a:ext cx="8102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65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06177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2"/>
          <p:cNvSpPr>
            <a:spLocks noGrp="1"/>
          </p:cNvSpPr>
          <p:nvPr>
            <p:ph type="body" idx="1"/>
          </p:nvPr>
        </p:nvSpPr>
        <p:spPr bwMode="auto">
          <a:xfrm>
            <a:off x="609605" y="1014415"/>
            <a:ext cx="10972801" cy="5310187"/>
          </a:xfrm>
          <a:prstGeom prst="rect">
            <a:avLst/>
          </a:prstGeom>
          <a:noFill/>
          <a:ln w="9525">
            <a:noFill/>
            <a:miter lim="800000"/>
            <a:headEnd/>
            <a:tailEnd/>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5973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Click to edit Master title style</a:t>
            </a:r>
          </a:p>
        </p:txBody>
      </p:sp>
      <p:sp>
        <p:nvSpPr>
          <p:cNvPr id="5" name="Slide Number Placeholder 4"/>
          <p:cNvSpPr>
            <a:spLocks noGrp="1"/>
          </p:cNvSpPr>
          <p:nvPr>
            <p:ph type="sldNum" sz="quarter" idx="12"/>
          </p:nvPr>
        </p:nvSpPr>
        <p:spPr/>
        <p:txBody>
          <a:bodyPr/>
          <a:lstStyle/>
          <a:p>
            <a:r>
              <a:rPr lang="en-US" dirty="0">
                <a:uFillTx/>
              </a:rPr>
              <a:t>Slide </a:t>
            </a:r>
            <a:fld id="{F59B87D0-9856-4D22-8A47-CD9A0EC044B2}" type="slidenum">
              <a:rPr lang="en-US" smtClean="0">
                <a:uFillTx/>
              </a:rPr>
              <a:pPr/>
              <a:t>‹#›</a:t>
            </a:fld>
            <a:endParaRPr lang="en-US" dirty="0">
              <a:uFillTx/>
            </a:endParaRPr>
          </a:p>
        </p:txBody>
      </p:sp>
      <p:sp>
        <p:nvSpPr>
          <p:cNvPr id="6" name="Content Placeholder 2"/>
          <p:cNvSpPr>
            <a:spLocks noGrp="1"/>
          </p:cNvSpPr>
          <p:nvPr>
            <p:ph idx="1"/>
          </p:nvPr>
        </p:nvSpPr>
        <p:spPr>
          <a:xfrm>
            <a:off x="609600" y="686192"/>
            <a:ext cx="10972800" cy="5613009"/>
          </a:xfrm>
        </p:spPr>
        <p:txBody>
          <a:bodyPr>
            <a:normAutofit/>
          </a:bodyPr>
          <a:lstStyle>
            <a:lvl1pPr>
              <a:defRPr sz="2000">
                <a:uFillTx/>
              </a:defRPr>
            </a:lvl1pPr>
            <a:lvl2pPr>
              <a:defRPr sz="1800">
                <a:uFillTx/>
              </a:defRPr>
            </a:lvl2pPr>
            <a:lvl3pPr>
              <a:defRPr sz="1800">
                <a:uFillTx/>
              </a:defRPr>
            </a:lvl3pPr>
            <a:lvl4pPr>
              <a:defRPr sz="1800">
                <a:uFillTx/>
              </a:defRPr>
            </a:lvl4pPr>
            <a:lvl5pPr>
              <a:defRPr sz="1800">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5" name="Slide Number Placeholder 4"/>
          <p:cNvSpPr>
            <a:spLocks noGrp="1"/>
          </p:cNvSpPr>
          <p:nvPr>
            <p:ph type="sldNum" sz="quarter" idx="12"/>
          </p:nvPr>
        </p:nvSpPr>
        <p:spPr/>
        <p:txBody>
          <a:bodyPr/>
          <a:lstStyle/>
          <a:p>
            <a:r>
              <a:rPr lang="en-US" dirty="0">
                <a:uFillTx/>
              </a:rPr>
              <a:t>Slide </a:t>
            </a:r>
            <a:fld id="{F59B87D0-9856-4D22-8A47-CD9A0EC044B2}" type="slidenum">
              <a:rPr lang="en-US" smtClean="0">
                <a:uFillTx/>
              </a:rPr>
              <a:pPr/>
              <a:t>‹#›</a:t>
            </a:fld>
            <a:endParaRPr lang="en-US" dirty="0">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5" name="Slide Number Placeholder 4"/>
          <p:cNvSpPr>
            <a:spLocks noGrp="1"/>
          </p:cNvSpPr>
          <p:nvPr>
            <p:ph type="sldNum" sz="quarter" idx="12"/>
          </p:nvPr>
        </p:nvSpPr>
        <p:spPr/>
        <p:txBody>
          <a:bodyPr/>
          <a:lstStyle/>
          <a:p>
            <a:r>
              <a:rPr lang="en-US" dirty="0">
                <a:uFillTx/>
              </a:rPr>
              <a:t>Slide </a:t>
            </a:r>
            <a:fld id="{F59B87D0-9856-4D22-8A47-CD9A0EC044B2}" type="slidenum">
              <a:rPr lang="en-US" smtClean="0">
                <a:uFillTx/>
              </a:rPr>
              <a:pPr/>
              <a:t>‹#›</a:t>
            </a:fld>
            <a:endParaRPr lang="en-US" dirty="0">
              <a:uFillTx/>
            </a:endParaRPr>
          </a:p>
        </p:txBody>
      </p:sp>
      <p:sp>
        <p:nvSpPr>
          <p:cNvPr id="6" name="Content Placeholder 2"/>
          <p:cNvSpPr>
            <a:spLocks noGrp="1"/>
          </p:cNvSpPr>
          <p:nvPr>
            <p:ph sz="half" idx="1"/>
          </p:nvPr>
        </p:nvSpPr>
        <p:spPr>
          <a:xfrm>
            <a:off x="609600" y="1032165"/>
            <a:ext cx="5384800" cy="4983162"/>
          </a:xfrm>
        </p:spPr>
        <p:txBody>
          <a:bodyPr/>
          <a:lstStyle>
            <a:lvl1pPr>
              <a:defRPr sz="2100">
                <a:uFillTx/>
              </a:defRPr>
            </a:lvl1pPr>
            <a:lvl2pPr>
              <a:defRPr sz="1800">
                <a:uFillTx/>
              </a:defRPr>
            </a:lvl2pPr>
            <a:lvl3pPr>
              <a:defRPr sz="1500">
                <a:uFillTx/>
              </a:defRPr>
            </a:lvl3pPr>
            <a:lvl4pPr>
              <a:defRPr sz="1350">
                <a:uFillTx/>
              </a:defRPr>
            </a:lvl4pPr>
            <a:lvl5pPr>
              <a:defRPr sz="1350">
                <a:uFillTx/>
              </a:defRPr>
            </a:lvl5pPr>
            <a:lvl6pPr>
              <a:defRPr sz="1350">
                <a:uFillTx/>
              </a:defRPr>
            </a:lvl6pPr>
            <a:lvl7pPr>
              <a:defRPr sz="1350">
                <a:uFillTx/>
              </a:defRPr>
            </a:lvl7pPr>
            <a:lvl8pPr>
              <a:defRPr sz="1350">
                <a:uFillTx/>
              </a:defRPr>
            </a:lvl8pPr>
            <a:lvl9pPr>
              <a:defRPr sz="135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Content Placeholder 3"/>
          <p:cNvSpPr>
            <a:spLocks noGrp="1"/>
          </p:cNvSpPr>
          <p:nvPr>
            <p:ph sz="half" idx="2"/>
          </p:nvPr>
        </p:nvSpPr>
        <p:spPr>
          <a:xfrm>
            <a:off x="6197600" y="1032166"/>
            <a:ext cx="5384800" cy="4983161"/>
          </a:xfrm>
        </p:spPr>
        <p:txBody>
          <a:bodyPr/>
          <a:lstStyle>
            <a:lvl1pPr>
              <a:defRPr sz="2100">
                <a:uFillTx/>
              </a:defRPr>
            </a:lvl1pPr>
            <a:lvl2pPr>
              <a:defRPr sz="1800">
                <a:uFillTx/>
              </a:defRPr>
            </a:lvl2pPr>
            <a:lvl3pPr>
              <a:defRPr sz="1500">
                <a:uFillTx/>
              </a:defRPr>
            </a:lvl3pPr>
            <a:lvl4pPr>
              <a:defRPr sz="1350">
                <a:uFillTx/>
              </a:defRPr>
            </a:lvl4pPr>
            <a:lvl5pPr>
              <a:defRPr sz="1350">
                <a:uFillTx/>
              </a:defRPr>
            </a:lvl5pPr>
            <a:lvl6pPr>
              <a:defRPr sz="1350">
                <a:uFillTx/>
              </a:defRPr>
            </a:lvl6pPr>
            <a:lvl7pPr>
              <a:defRPr sz="1350">
                <a:uFillTx/>
              </a:defRPr>
            </a:lvl7pPr>
            <a:lvl8pPr>
              <a:defRPr sz="1350">
                <a:uFillTx/>
              </a:defRPr>
            </a:lvl8pPr>
            <a:lvl9pPr>
              <a:defRPr sz="135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5" name="Slide Number Placeholder 4"/>
          <p:cNvSpPr>
            <a:spLocks noGrp="1"/>
          </p:cNvSpPr>
          <p:nvPr>
            <p:ph type="sldNum" sz="quarter" idx="12"/>
          </p:nvPr>
        </p:nvSpPr>
        <p:spPr/>
        <p:txBody>
          <a:bodyPr/>
          <a:lstStyle/>
          <a:p>
            <a:r>
              <a:rPr lang="en-US" dirty="0">
                <a:uFillTx/>
              </a:rPr>
              <a:t>Slide </a:t>
            </a:r>
            <a:fld id="{F59B87D0-9856-4D22-8A47-CD9A0EC044B2}" type="slidenum">
              <a:rPr lang="en-US" smtClean="0">
                <a:uFillTx/>
              </a:rPr>
              <a:pPr/>
              <a:t>‹#›</a:t>
            </a:fld>
            <a:endParaRPr lang="en-US" dirty="0">
              <a:uFillTx/>
            </a:endParaRPr>
          </a:p>
        </p:txBody>
      </p:sp>
      <p:sp>
        <p:nvSpPr>
          <p:cNvPr id="6" name="Text Placeholder 2"/>
          <p:cNvSpPr>
            <a:spLocks noGrp="1"/>
          </p:cNvSpPr>
          <p:nvPr>
            <p:ph type="body" idx="1"/>
          </p:nvPr>
        </p:nvSpPr>
        <p:spPr>
          <a:xfrm>
            <a:off x="609600" y="902727"/>
            <a:ext cx="5386917" cy="639762"/>
          </a:xfrm>
        </p:spPr>
        <p:txBody>
          <a:bodyPr anchor="b">
            <a:normAutofit/>
          </a:bodyPr>
          <a:lstStyle>
            <a:lvl1pPr marL="0" indent="0">
              <a:buNone/>
              <a:defRPr sz="1500" b="1">
                <a:uFillTx/>
              </a:defRPr>
            </a:lvl1pPr>
            <a:lvl2pPr marL="342900" indent="0">
              <a:buNone/>
              <a:defRPr sz="1500" b="1">
                <a:uFillTx/>
              </a:defRPr>
            </a:lvl2pPr>
            <a:lvl3pPr marL="685800" indent="0">
              <a:buNone/>
              <a:defRPr sz="1350" b="1">
                <a:uFillTx/>
              </a:defRPr>
            </a:lvl3pPr>
            <a:lvl4pPr marL="1028700" indent="0">
              <a:buNone/>
              <a:defRPr sz="1200" b="1">
                <a:uFillTx/>
              </a:defRPr>
            </a:lvl4pPr>
            <a:lvl5pPr marL="1371600" indent="0">
              <a:buNone/>
              <a:defRPr sz="1200" b="1">
                <a:uFillTx/>
              </a:defRPr>
            </a:lvl5pPr>
            <a:lvl6pPr marL="1714500" indent="0">
              <a:buNone/>
              <a:defRPr sz="1200" b="1">
                <a:uFillTx/>
              </a:defRPr>
            </a:lvl6pPr>
            <a:lvl7pPr marL="2057400" indent="0">
              <a:buNone/>
              <a:defRPr sz="1200" b="1">
                <a:uFillTx/>
              </a:defRPr>
            </a:lvl7pPr>
            <a:lvl8pPr marL="2400300" indent="0">
              <a:buNone/>
              <a:defRPr sz="1200" b="1">
                <a:uFillTx/>
              </a:defRPr>
            </a:lvl8pPr>
            <a:lvl9pPr marL="2743200" indent="0">
              <a:buNone/>
              <a:defRPr sz="1200" b="1">
                <a:uFillTx/>
              </a:defRPr>
            </a:lvl9pPr>
          </a:lstStyle>
          <a:p>
            <a:pPr lvl="0"/>
            <a:r>
              <a:rPr lang="en-US" dirty="0">
                <a:uFillTx/>
              </a:rPr>
              <a:t>Click to edit Master text styles</a:t>
            </a:r>
          </a:p>
        </p:txBody>
      </p:sp>
      <p:sp>
        <p:nvSpPr>
          <p:cNvPr id="7" name="Content Placeholder 3"/>
          <p:cNvSpPr>
            <a:spLocks noGrp="1"/>
          </p:cNvSpPr>
          <p:nvPr>
            <p:ph sz="half" idx="2"/>
          </p:nvPr>
        </p:nvSpPr>
        <p:spPr>
          <a:xfrm>
            <a:off x="609600" y="1543647"/>
            <a:ext cx="5386917" cy="4510791"/>
          </a:xfrm>
        </p:spPr>
        <p:txBody>
          <a:bodyPr/>
          <a:lstStyle>
            <a:lvl1pPr>
              <a:defRPr sz="1800">
                <a:uFillTx/>
              </a:defRPr>
            </a:lvl1pPr>
            <a:lvl2pPr>
              <a:defRPr sz="1500">
                <a:uFillTx/>
              </a:defRPr>
            </a:lvl2pPr>
            <a:lvl3pPr>
              <a:defRPr sz="135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8" name="Text Placeholder 4"/>
          <p:cNvSpPr>
            <a:spLocks noGrp="1"/>
          </p:cNvSpPr>
          <p:nvPr>
            <p:ph type="body" sz="quarter" idx="3"/>
          </p:nvPr>
        </p:nvSpPr>
        <p:spPr>
          <a:xfrm>
            <a:off x="6193369" y="902727"/>
            <a:ext cx="5389033" cy="639762"/>
          </a:xfrm>
        </p:spPr>
        <p:txBody>
          <a:bodyPr anchor="b">
            <a:normAutofit/>
          </a:bodyPr>
          <a:lstStyle>
            <a:lvl1pPr marL="0" indent="0">
              <a:buNone/>
              <a:defRPr sz="1500" b="1">
                <a:uFillTx/>
              </a:defRPr>
            </a:lvl1pPr>
            <a:lvl2pPr marL="342900" indent="0">
              <a:buNone/>
              <a:defRPr sz="1500" b="1">
                <a:uFillTx/>
              </a:defRPr>
            </a:lvl2pPr>
            <a:lvl3pPr marL="685800" indent="0">
              <a:buNone/>
              <a:defRPr sz="1350" b="1">
                <a:uFillTx/>
              </a:defRPr>
            </a:lvl3pPr>
            <a:lvl4pPr marL="1028700" indent="0">
              <a:buNone/>
              <a:defRPr sz="1200" b="1">
                <a:uFillTx/>
              </a:defRPr>
            </a:lvl4pPr>
            <a:lvl5pPr marL="1371600" indent="0">
              <a:buNone/>
              <a:defRPr sz="1200" b="1">
                <a:uFillTx/>
              </a:defRPr>
            </a:lvl5pPr>
            <a:lvl6pPr marL="1714500" indent="0">
              <a:buNone/>
              <a:defRPr sz="1200" b="1">
                <a:uFillTx/>
              </a:defRPr>
            </a:lvl6pPr>
            <a:lvl7pPr marL="2057400" indent="0">
              <a:buNone/>
              <a:defRPr sz="1200" b="1">
                <a:uFillTx/>
              </a:defRPr>
            </a:lvl7pPr>
            <a:lvl8pPr marL="2400300" indent="0">
              <a:buNone/>
              <a:defRPr sz="1200" b="1">
                <a:uFillTx/>
              </a:defRPr>
            </a:lvl8pPr>
            <a:lvl9pPr marL="2743200" indent="0">
              <a:buNone/>
              <a:defRPr sz="1200" b="1">
                <a:uFillTx/>
              </a:defRPr>
            </a:lvl9pPr>
          </a:lstStyle>
          <a:p>
            <a:pPr lvl="0"/>
            <a:r>
              <a:rPr lang="en-US" dirty="0">
                <a:uFillTx/>
              </a:rPr>
              <a:t>Click to edit Master text styles</a:t>
            </a:r>
          </a:p>
        </p:txBody>
      </p:sp>
      <p:sp>
        <p:nvSpPr>
          <p:cNvPr id="9" name="Content Placeholder 5"/>
          <p:cNvSpPr>
            <a:spLocks noGrp="1"/>
          </p:cNvSpPr>
          <p:nvPr>
            <p:ph sz="quarter" idx="4"/>
          </p:nvPr>
        </p:nvSpPr>
        <p:spPr>
          <a:xfrm>
            <a:off x="6193369" y="1543645"/>
            <a:ext cx="5389033" cy="4510790"/>
          </a:xfrm>
        </p:spPr>
        <p:txBody>
          <a:bodyPr/>
          <a:lstStyle>
            <a:lvl1pPr>
              <a:defRPr sz="1800">
                <a:uFillTx/>
              </a:defRPr>
            </a:lvl1pPr>
            <a:lvl2pPr>
              <a:defRPr sz="1500">
                <a:uFillTx/>
              </a:defRPr>
            </a:lvl2pPr>
            <a:lvl3pPr>
              <a:defRPr sz="135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de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867031" y="6385908"/>
            <a:ext cx="5324971" cy="246888"/>
          </a:xfrm>
          <a:prstGeom prst="rect">
            <a:avLst/>
          </a:prstGeom>
        </p:spPr>
        <p:txBody>
          <a:bodyPr/>
          <a:lstStyle>
            <a:lvl1pPr>
              <a:defRPr>
                <a:uFillTx/>
                <a:latin typeface="+mn-lt"/>
              </a:defRPr>
            </a:lvl1pPr>
          </a:lstStyle>
          <a:p>
            <a:r>
              <a:rPr lang="tr-TR">
                <a:uFillTx/>
                <a:cs typeface="Arial"/>
              </a:rPr>
              <a:t>Michael Levi - P1</a:t>
            </a:r>
            <a:endParaRPr lang="en-US" dirty="0">
              <a:uFillTx/>
              <a:cs typeface="Arial"/>
            </a:endParaRPr>
          </a:p>
        </p:txBody>
      </p:sp>
      <p:sp>
        <p:nvSpPr>
          <p:cNvPr id="4" name="Date Placeholder 3"/>
          <p:cNvSpPr>
            <a:spLocks noGrp="1"/>
          </p:cNvSpPr>
          <p:nvPr>
            <p:ph type="dt" sz="half" idx="11"/>
          </p:nvPr>
        </p:nvSpPr>
        <p:spPr>
          <a:xfrm>
            <a:off x="6867032" y="6377401"/>
            <a:ext cx="5324971" cy="242116"/>
          </a:xfrm>
          <a:prstGeom prst="rect">
            <a:avLst/>
          </a:prstGeom>
        </p:spPr>
        <p:txBody>
          <a:bodyPr/>
          <a:lstStyle/>
          <a:p>
            <a:r>
              <a:rPr lang="en-US" smtClean="0">
                <a:uFillTx/>
              </a:rPr>
              <a:t>DOE Annual Status Review</a:t>
            </a:r>
            <a:endParaRPr lang="en-US">
              <a:uFillTx/>
            </a:endParaRPr>
          </a:p>
        </p:txBody>
      </p:sp>
      <p:sp>
        <p:nvSpPr>
          <p:cNvPr id="5" name="Slide Number Placeholder 4"/>
          <p:cNvSpPr>
            <a:spLocks noGrp="1"/>
          </p:cNvSpPr>
          <p:nvPr>
            <p:ph type="sldNum" sz="quarter" idx="12"/>
          </p:nvPr>
        </p:nvSpPr>
        <p:spPr/>
        <p:txBody>
          <a:bodyPr/>
          <a:lstStyle/>
          <a:p>
            <a:r>
              <a:rPr lang="en-US" dirty="0">
                <a:uFillTx/>
              </a:rPr>
              <a:t>Slide </a:t>
            </a:r>
            <a:fld id="{F59B87D0-9856-4D22-8A47-CD9A0EC044B2}" type="slidenum">
              <a:rPr lang="en-US" smtClean="0">
                <a:uFillTx/>
              </a:rPr>
              <a:pPr/>
              <a:t>‹#›</a:t>
            </a:fld>
            <a:endParaRPr lang="en-US" dirty="0">
              <a:uFillTx/>
            </a:endParaRPr>
          </a:p>
        </p:txBody>
      </p:sp>
      <p:sp>
        <p:nvSpPr>
          <p:cNvPr id="7" name="Content Placeholder 2"/>
          <p:cNvSpPr>
            <a:spLocks noGrp="1"/>
          </p:cNvSpPr>
          <p:nvPr>
            <p:ph idx="1"/>
          </p:nvPr>
        </p:nvSpPr>
        <p:spPr>
          <a:xfrm>
            <a:off x="4766733" y="969819"/>
            <a:ext cx="6815667" cy="5156345"/>
          </a:xfrm>
        </p:spPr>
        <p:txBody>
          <a:bodyPr/>
          <a:lstStyle>
            <a:lvl1pPr>
              <a:defRPr sz="2400">
                <a:uFillTx/>
              </a:defRPr>
            </a:lvl1pPr>
            <a:lvl2pPr>
              <a:defRPr sz="2100">
                <a:uFillTx/>
              </a:defRPr>
            </a:lvl2pPr>
            <a:lvl3pPr>
              <a:defRPr sz="1800">
                <a:uFillTx/>
              </a:defRPr>
            </a:lvl3pPr>
            <a:lvl4pPr>
              <a:defRPr sz="1500">
                <a:uFillTx/>
              </a:defRPr>
            </a:lvl4pPr>
            <a:lvl5pPr>
              <a:defRPr sz="1500">
                <a:uFillTx/>
              </a:defRPr>
            </a:lvl5pPr>
            <a:lvl6pPr>
              <a:defRPr sz="1500">
                <a:uFillTx/>
              </a:defRPr>
            </a:lvl6pPr>
            <a:lvl7pPr>
              <a:defRPr sz="1500">
                <a:uFillTx/>
              </a:defRPr>
            </a:lvl7pPr>
            <a:lvl8pPr>
              <a:defRPr sz="1500">
                <a:uFillTx/>
              </a:defRPr>
            </a:lvl8pPr>
            <a:lvl9pPr>
              <a:defRPr sz="15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8" name="Text Placeholder 3"/>
          <p:cNvSpPr>
            <a:spLocks noGrp="1"/>
          </p:cNvSpPr>
          <p:nvPr>
            <p:ph type="body" sz="half" idx="2"/>
          </p:nvPr>
        </p:nvSpPr>
        <p:spPr>
          <a:xfrm>
            <a:off x="609602" y="969819"/>
            <a:ext cx="4011084" cy="5156345"/>
          </a:xfrm>
        </p:spPr>
        <p:txBody>
          <a:bodyPr/>
          <a:lstStyle>
            <a:lvl1pPr marL="0" indent="0">
              <a:buNone/>
              <a:defRPr sz="1050">
                <a:uFillTx/>
              </a:defRPr>
            </a:lvl1pPr>
            <a:lvl2pPr marL="342900" indent="0">
              <a:buNone/>
              <a:defRPr sz="900">
                <a:uFillTx/>
              </a:defRPr>
            </a:lvl2pPr>
            <a:lvl3pPr marL="685800" indent="0">
              <a:buNone/>
              <a:defRPr sz="750">
                <a:uFillTx/>
              </a:defRPr>
            </a:lvl3pPr>
            <a:lvl4pPr marL="1028700" indent="0">
              <a:buNone/>
              <a:defRPr sz="675">
                <a:uFillTx/>
              </a:defRPr>
            </a:lvl4pPr>
            <a:lvl5pPr marL="1371600" indent="0">
              <a:buNone/>
              <a:defRPr sz="675">
                <a:uFillTx/>
              </a:defRPr>
            </a:lvl5pPr>
            <a:lvl6pPr marL="1714500" indent="0">
              <a:buNone/>
              <a:defRPr sz="675">
                <a:uFillTx/>
              </a:defRPr>
            </a:lvl6pPr>
            <a:lvl7pPr marL="2057400" indent="0">
              <a:buNone/>
              <a:defRPr sz="675">
                <a:uFillTx/>
              </a:defRPr>
            </a:lvl7pPr>
            <a:lvl8pPr marL="2400300" indent="0">
              <a:buNone/>
              <a:defRPr sz="675">
                <a:uFillTx/>
              </a:defRPr>
            </a:lvl8pPr>
            <a:lvl9pPr marL="2743200" indent="0">
              <a:buNone/>
              <a:defRPr sz="675">
                <a:uFillTx/>
              </a:defRPr>
            </a:lvl9pPr>
          </a:lstStyle>
          <a:p>
            <a:pPr lvl="0"/>
            <a:r>
              <a:rPr lang="en-US">
                <a:uFillTx/>
              </a:rPr>
              <a:t>Click to edit Master text styles</a:t>
            </a:r>
          </a:p>
        </p:txBody>
      </p:sp>
      <p:sp>
        <p:nvSpPr>
          <p:cNvPr id="9" name="Title 1"/>
          <p:cNvSpPr>
            <a:spLocks noGrp="1"/>
          </p:cNvSpPr>
          <p:nvPr>
            <p:ph type="title"/>
          </p:nvPr>
        </p:nvSpPr>
        <p:spPr>
          <a:xfrm>
            <a:off x="609600" y="1"/>
            <a:ext cx="10972800" cy="897096"/>
          </a:xfrm>
        </p:spPr>
        <p:txBody>
          <a:bodyPr/>
          <a:lstStyle/>
          <a:p>
            <a:r>
              <a:rPr lang="en-US">
                <a:uFillTx/>
              </a:rPr>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3_lab of future">
    <p:spTree>
      <p:nvGrpSpPr>
        <p:cNvPr id="1" name=""/>
        <p:cNvGrpSpPr/>
        <p:nvPr/>
      </p:nvGrpSpPr>
      <p:grpSpPr>
        <a:xfrm>
          <a:off x="0" y="0"/>
          <a:ext cx="0" cy="0"/>
          <a:chOff x="0" y="0"/>
          <a:chExt cx="0" cy="0"/>
        </a:xfrm>
      </p:grpSpPr>
      <p:pic>
        <p:nvPicPr>
          <p:cNvPr id="3" name="image1.png"/>
          <p:cNvPicPr>
            <a:picLocks noChangeAspect="1" noChangeArrowheads="1"/>
          </p:cNvPicPr>
          <p:nvPr/>
        </p:nvPicPr>
        <p:blipFill>
          <a:blip r:embed="rId2" cstate="screen"/>
          <a:srcRect/>
          <a:stretch>
            <a:fillRect/>
          </a:stretch>
        </p:blipFill>
        <p:spPr bwMode="auto">
          <a:xfrm>
            <a:off x="93135" y="6430966"/>
            <a:ext cx="713317" cy="388937"/>
          </a:xfrm>
          <a:prstGeom prst="rect">
            <a:avLst/>
          </a:prstGeom>
          <a:noFill/>
          <a:ln>
            <a:noFill/>
          </a:ln>
        </p:spPr>
      </p:pic>
      <p:pic>
        <p:nvPicPr>
          <p:cNvPr id="4" name="image2.png"/>
          <p:cNvPicPr>
            <a:picLocks noChangeAspect="1" noChangeArrowheads="1"/>
          </p:cNvPicPr>
          <p:nvPr/>
        </p:nvPicPr>
        <p:blipFill>
          <a:blip r:embed="rId3" cstate="screen"/>
          <a:srcRect/>
          <a:stretch>
            <a:fillRect/>
          </a:stretch>
        </p:blipFill>
        <p:spPr bwMode="auto">
          <a:xfrm>
            <a:off x="1229784" y="6426203"/>
            <a:ext cx="2133600" cy="422275"/>
          </a:xfrm>
          <a:prstGeom prst="rect">
            <a:avLst/>
          </a:prstGeom>
          <a:noFill/>
          <a:ln>
            <a:noFill/>
          </a:ln>
        </p:spPr>
      </p:pic>
      <p:sp>
        <p:nvSpPr>
          <p:cNvPr id="5" name="Shape 120"/>
          <p:cNvSpPr>
            <a:spLocks noChangeShapeType="1"/>
          </p:cNvSpPr>
          <p:nvPr/>
        </p:nvSpPr>
        <p:spPr bwMode="auto">
          <a:xfrm>
            <a:off x="3429000" y="6448428"/>
            <a:ext cx="0" cy="366713"/>
          </a:xfrm>
          <a:prstGeom prst="line">
            <a:avLst/>
          </a:prstGeom>
          <a:noFill/>
          <a:ln w="12700">
            <a:solidFill>
              <a:srgbClr val="FFFFFF"/>
            </a:solidFill>
            <a:round/>
          </a:ln>
        </p:spPr>
        <p:txBody>
          <a:bodyPr lIns="0" tIns="0" rIns="0" bIns="0"/>
          <a:lstStyle/>
          <a:p>
            <a:pPr>
              <a:buFontTx/>
              <a:buNone/>
            </a:pPr>
            <a:endParaRPr lang="en-US" sz="1350">
              <a:solidFill>
                <a:srgbClr val="000000"/>
              </a:solidFill>
              <a:uFillTx/>
              <a:latin typeface="Arial" charset="0"/>
              <a:ea typeface="ＭＳ Ｐゴシック" charset="0"/>
              <a:cs typeface="ＭＳ Ｐゴシック" charset="0"/>
            </a:endParaRPr>
          </a:p>
        </p:txBody>
      </p:sp>
      <p:sp>
        <p:nvSpPr>
          <p:cNvPr id="6" name="Shape 121"/>
          <p:cNvSpPr>
            <a:spLocks noChangeArrowheads="1"/>
          </p:cNvSpPr>
          <p:nvPr/>
        </p:nvSpPr>
        <p:spPr bwMode="auto">
          <a:xfrm>
            <a:off x="3460751" y="6389689"/>
            <a:ext cx="1041400" cy="369332"/>
          </a:xfrm>
          <a:prstGeom prst="rect">
            <a:avLst/>
          </a:prstGeom>
          <a:noFill/>
          <a:ln>
            <a:noFill/>
          </a:ln>
        </p:spPr>
        <p:txBody>
          <a:bodyPr lIns="34289" rIns="34289">
            <a:spAutoFit/>
          </a:bodyPr>
          <a:lstStyle/>
          <a:p>
            <a:pPr defTabSz="341710">
              <a:buFontTx/>
              <a:buNone/>
            </a:pPr>
            <a:r>
              <a:rPr lang="en-US" sz="900">
                <a:solidFill>
                  <a:srgbClr val="FFFFFF"/>
                </a:solidFill>
                <a:uFillTx/>
                <a:latin typeface="Arial" charset="0"/>
                <a:ea typeface="ＭＳ Ｐゴシック" charset="0"/>
                <a:cs typeface="Arial" charset="0"/>
                <a:sym typeface="Arial" charset="0"/>
              </a:rPr>
              <a:t>Office of</a:t>
            </a:r>
            <a:br>
              <a:rPr lang="en-US" sz="900">
                <a:solidFill>
                  <a:srgbClr val="FFFFFF"/>
                </a:solidFill>
                <a:uFillTx/>
                <a:latin typeface="Arial" charset="0"/>
                <a:ea typeface="ＭＳ Ｐゴシック" charset="0"/>
                <a:cs typeface="Arial" charset="0"/>
                <a:sym typeface="Arial" charset="0"/>
              </a:rPr>
            </a:br>
            <a:r>
              <a:rPr lang="en-US" sz="900">
                <a:solidFill>
                  <a:srgbClr val="FFFFFF"/>
                </a:solidFill>
                <a:uFillTx/>
                <a:latin typeface="Arial" charset="0"/>
                <a:ea typeface="ＭＳ Ｐゴシック" charset="0"/>
                <a:cs typeface="Arial" charset="0"/>
                <a:sym typeface="Arial" charset="0"/>
              </a:rPr>
              <a:t>Science</a:t>
            </a:r>
          </a:p>
        </p:txBody>
      </p:sp>
      <p:sp>
        <p:nvSpPr>
          <p:cNvPr id="7" name="Shape 122"/>
          <p:cNvSpPr>
            <a:spLocks noChangeArrowheads="1"/>
          </p:cNvSpPr>
          <p:nvPr/>
        </p:nvSpPr>
        <p:spPr bwMode="auto">
          <a:xfrm>
            <a:off x="11633201" y="6446838"/>
            <a:ext cx="491067" cy="355600"/>
          </a:xfrm>
          <a:prstGeom prst="roundRect">
            <a:avLst>
              <a:gd name="adj" fmla="val 16667"/>
            </a:avLst>
          </a:prstGeom>
          <a:noFill/>
          <a:ln w="28575">
            <a:solidFill>
              <a:srgbClr val="FFFFFF"/>
            </a:solidFill>
            <a:round/>
          </a:ln>
        </p:spPr>
        <p:txBody>
          <a:bodyPr lIns="0" tIns="0" rIns="0" bIns="0"/>
          <a:lstStyle/>
          <a:p>
            <a:pPr defTabSz="684610">
              <a:buFontTx/>
              <a:buNone/>
            </a:pPr>
            <a:endParaRPr lang="en-US" sz="1800">
              <a:solidFill>
                <a:srgbClr val="000000"/>
              </a:solidFill>
              <a:uFillTx/>
              <a:latin typeface="Arial" charset="0"/>
              <a:ea typeface="ＭＳ Ｐゴシック" charset="0"/>
              <a:cs typeface="Arial" charset="0"/>
              <a:sym typeface="Arial" charset="0"/>
            </a:endParaRPr>
          </a:p>
        </p:txBody>
      </p:sp>
      <p:sp>
        <p:nvSpPr>
          <p:cNvPr id="8" name="Shape 123"/>
          <p:cNvSpPr>
            <a:spLocks/>
          </p:cNvSpPr>
          <p:nvPr/>
        </p:nvSpPr>
        <p:spPr>
          <a:xfrm>
            <a:off x="0" y="-12700"/>
            <a:ext cx="12192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685624">
              <a:buFontTx/>
              <a:buNone/>
              <a:defRPr sz="2400">
                <a:uFillTx/>
              </a:defRPr>
            </a:pPr>
            <a:endParaRPr sz="1800" kern="0">
              <a:solidFill>
                <a:srgbClr val="000000"/>
              </a:solidFill>
              <a:uFillTx/>
              <a:latin typeface="Arial"/>
              <a:ea typeface="Arial"/>
              <a:cs typeface="Arial"/>
              <a:sym typeface="Arial"/>
            </a:endParaRPr>
          </a:p>
        </p:txBody>
      </p:sp>
      <p:sp>
        <p:nvSpPr>
          <p:cNvPr id="9" name="Shape 124"/>
          <p:cNvSpPr>
            <a:spLocks/>
          </p:cNvSpPr>
          <p:nvPr/>
        </p:nvSpPr>
        <p:spPr>
          <a:xfrm>
            <a:off x="0" y="3"/>
            <a:ext cx="12192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685624">
              <a:buFontTx/>
              <a:buNone/>
              <a:defRPr sz="2400">
                <a:uFillTx/>
              </a:defRPr>
            </a:pPr>
            <a:endParaRPr sz="1800" kern="0">
              <a:solidFill>
                <a:srgbClr val="000000"/>
              </a:solidFill>
              <a:uFillTx/>
              <a:latin typeface="Arial"/>
              <a:ea typeface="Arial"/>
              <a:cs typeface="Arial"/>
              <a:sym typeface="Arial"/>
            </a:endParaRPr>
          </a:p>
        </p:txBody>
      </p:sp>
      <p:sp>
        <p:nvSpPr>
          <p:cNvPr id="125" name="Shape 125"/>
          <p:cNvSpPr>
            <a:spLocks noGrp="1"/>
          </p:cNvSpPr>
          <p:nvPr>
            <p:ph type="title"/>
          </p:nvPr>
        </p:nvSpPr>
        <p:spPr>
          <a:xfrm>
            <a:off x="0" y="0"/>
            <a:ext cx="12192000" cy="855768"/>
          </a:xfrm>
          <a:prstGeom prst="rect">
            <a:avLst/>
          </a:prstGeom>
        </p:spPr>
        <p:txBody>
          <a:bodyPr lIns="45719" tIns="45719" rIns="45719" bIns="45719" anchor="ctr"/>
          <a:lstStyle>
            <a:lvl1pPr algn="ctr">
              <a:lnSpc>
                <a:spcPct val="100000"/>
              </a:lnSpc>
              <a:defRPr sz="2100" b="0">
                <a:solidFill>
                  <a:srgbClr val="FFFFFF"/>
                </a:solidFill>
                <a:uFillTx/>
                <a:latin typeface="Franklin Gothic Medium"/>
                <a:ea typeface="Franklin Gothic Medium"/>
                <a:cs typeface="Franklin Gothic Medium"/>
                <a:sym typeface="Franklin Gothic Medium"/>
              </a:defRPr>
            </a:lvl1pPr>
          </a:lstStyle>
          <a:p>
            <a:pPr lvl="0"/>
            <a:r>
              <a:rPr>
                <a:uFillTx/>
              </a:rP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67032" y="6377401"/>
            <a:ext cx="5324971" cy="242116"/>
          </a:xfrm>
          <a:prstGeom prst="rect">
            <a:avLst/>
          </a:prstGeom>
        </p:spPr>
        <p:txBody>
          <a:bodyPr/>
          <a:lstStyle/>
          <a:p>
            <a:r>
              <a:rPr lang="en-US" smtClean="0">
                <a:solidFill>
                  <a:srgbClr val="000000">
                    <a:tint val="75000"/>
                  </a:srgbClr>
                </a:solidFill>
                <a:uFillTx/>
                <a:latin typeface="Calibri"/>
              </a:rPr>
              <a:t>DOE Annual Status Review</a:t>
            </a:r>
            <a:endParaRPr lang="en-US">
              <a:solidFill>
                <a:srgbClr val="000000">
                  <a:tint val="75000"/>
                </a:srgbClr>
              </a:solidFill>
              <a:uFillTx/>
              <a:latin typeface="Calibri"/>
            </a:endParaRPr>
          </a:p>
        </p:txBody>
      </p:sp>
      <p:sp>
        <p:nvSpPr>
          <p:cNvPr id="3" name="Footer Placeholder 2"/>
          <p:cNvSpPr>
            <a:spLocks noGrp="1"/>
          </p:cNvSpPr>
          <p:nvPr>
            <p:ph type="ftr" sz="quarter" idx="11"/>
          </p:nvPr>
        </p:nvSpPr>
        <p:spPr>
          <a:xfrm>
            <a:off x="6867031" y="6385908"/>
            <a:ext cx="5324971" cy="246888"/>
          </a:xfrm>
          <a:prstGeom prst="rect">
            <a:avLst/>
          </a:prstGeom>
        </p:spPr>
        <p:txBody>
          <a:bodyPr/>
          <a:lstStyle/>
          <a:p>
            <a:r>
              <a:rPr lang="tr-TR">
                <a:solidFill>
                  <a:srgbClr val="000000">
                    <a:tint val="75000"/>
                  </a:srgbClr>
                </a:solidFill>
                <a:uFillTx/>
                <a:latin typeface="Calibri"/>
              </a:rPr>
              <a:t>Michael Levi - P1</a:t>
            </a:r>
            <a:endParaRPr lang="en-US">
              <a:solidFill>
                <a:srgbClr val="000000">
                  <a:tint val="75000"/>
                </a:srgbClr>
              </a:solidFill>
              <a:uFillTx/>
              <a:latin typeface="Calibri"/>
            </a:endParaRPr>
          </a:p>
        </p:txBody>
      </p:sp>
      <p:sp>
        <p:nvSpPr>
          <p:cNvPr id="4" name="Slide Number Placeholder 3"/>
          <p:cNvSpPr>
            <a:spLocks noGrp="1"/>
          </p:cNvSpPr>
          <p:nvPr>
            <p:ph type="sldNum" sz="quarter" idx="12"/>
          </p:nvPr>
        </p:nvSpPr>
        <p:spPr/>
        <p:txBody>
          <a:bodyPr/>
          <a:lstStyle/>
          <a:p>
            <a:fld id="{A25467D9-B0C1-4143-B4C7-8A26F7EB58AE}" type="slidenum">
              <a:rPr lang="en-US" smtClean="0">
                <a:solidFill>
                  <a:srgbClr val="000000">
                    <a:tint val="75000"/>
                  </a:srgbClr>
                </a:solidFill>
                <a:uFillTx/>
                <a:latin typeface="Calibri"/>
              </a:rPr>
              <a:pPr/>
              <a:t>‹#›</a:t>
            </a:fld>
            <a:endParaRPr lang="en-US">
              <a:solidFill>
                <a:srgbClr val="000000">
                  <a:tint val="75000"/>
                </a:srgbClr>
              </a:solidFill>
              <a:uFillTx/>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
          <p:cNvPicPr>
            <a:picLocks noChangeAspect="1" noChangeArrowheads="1"/>
          </p:cNvPicPr>
          <p:nvPr userDrawn="1"/>
        </p:nvPicPr>
        <p:blipFill>
          <a:blip r:embed="rId11" cstate="print"/>
          <a:srcRect/>
          <a:stretch>
            <a:fillRect/>
          </a:stretch>
        </p:blipFill>
        <p:spPr bwMode="auto">
          <a:xfrm>
            <a:off x="1" y="6436667"/>
            <a:ext cx="12192000" cy="421335"/>
          </a:xfrm>
          <a:prstGeom prst="rect">
            <a:avLst/>
          </a:prstGeom>
          <a:noFill/>
        </p:spPr>
      </p:pic>
      <p:pic>
        <p:nvPicPr>
          <p:cNvPr id="8" name="Picture 1"/>
          <p:cNvPicPr>
            <a:picLocks noChangeAspect="1" noChangeArrowheads="1"/>
          </p:cNvPicPr>
          <p:nvPr userDrawn="1"/>
        </p:nvPicPr>
        <p:blipFill>
          <a:blip r:embed="rId11" cstate="print"/>
          <a:srcRect/>
          <a:stretch>
            <a:fillRect/>
          </a:stretch>
        </p:blipFill>
        <p:spPr bwMode="auto">
          <a:xfrm>
            <a:off x="1" y="-7593"/>
            <a:ext cx="12192000" cy="460176"/>
          </a:xfrm>
          <a:prstGeom prst="rect">
            <a:avLst/>
          </a:prstGeom>
          <a:noFill/>
        </p:spPr>
      </p:pic>
      <p:sp>
        <p:nvSpPr>
          <p:cNvPr id="12" name="TextBox 11"/>
          <p:cNvSpPr txBox="1">
            <a:spLocks/>
          </p:cNvSpPr>
          <p:nvPr userDrawn="1"/>
        </p:nvSpPr>
        <p:spPr>
          <a:xfrm>
            <a:off x="258621" y="6436667"/>
            <a:ext cx="2504212" cy="456087"/>
          </a:xfrm>
          <a:prstGeom prst="rect">
            <a:avLst/>
          </a:prstGeom>
          <a:noFill/>
        </p:spPr>
        <p:txBody>
          <a:bodyPr wrap="none" rtlCol="0">
            <a:spAutoFit/>
          </a:bodyPr>
          <a:lstStyle/>
          <a:p>
            <a:r>
              <a:rPr lang="en-US" sz="788" b="1" dirty="0" smtClean="0">
                <a:uFillTx/>
                <a:latin typeface="Arial Rounded MT Bold"/>
                <a:cs typeface="Arial Rounded MT Bold"/>
              </a:rPr>
              <a:t>Uniformity and Stability of the LSST Focal Plane</a:t>
            </a:r>
            <a:endParaRPr lang="en-US" sz="788" b="1" dirty="0">
              <a:uFillTx/>
              <a:latin typeface="Arial Rounded MT Bold"/>
              <a:cs typeface="Arial Rounded MT Bold"/>
            </a:endParaRPr>
          </a:p>
          <a:p>
            <a:r>
              <a:rPr lang="en-US" sz="788" b="1" dirty="0" smtClean="0">
                <a:solidFill>
                  <a:schemeClr val="bg1">
                    <a:lumMod val="65000"/>
                  </a:schemeClr>
                </a:solidFill>
                <a:uFillTx/>
                <a:latin typeface="Arial Rounded MT Bold"/>
                <a:cs typeface="Arial"/>
              </a:rPr>
              <a:t>ISPA </a:t>
            </a:r>
            <a:r>
              <a:rPr lang="en-US" sz="788" b="1" dirty="0">
                <a:solidFill>
                  <a:schemeClr val="bg1">
                    <a:lumMod val="65000"/>
                  </a:schemeClr>
                </a:solidFill>
                <a:uFillTx/>
                <a:latin typeface="Arial Rounded MT Bold"/>
                <a:cs typeface="Arial"/>
              </a:rPr>
              <a:t>2018</a:t>
            </a:r>
          </a:p>
          <a:p>
            <a:r>
              <a:rPr lang="en-US" sz="788" b="1" dirty="0">
                <a:solidFill>
                  <a:schemeClr val="bg1">
                    <a:lumMod val="65000"/>
                  </a:schemeClr>
                </a:solidFill>
                <a:uFillTx/>
                <a:latin typeface="Arial Rounded MT Bold"/>
                <a:cs typeface="Arial"/>
              </a:rPr>
              <a:t>P. O’Connor BML</a:t>
            </a:r>
            <a:endParaRPr lang="en-US" sz="675" b="0" dirty="0">
              <a:solidFill>
                <a:schemeClr val="bg1">
                  <a:lumMod val="65000"/>
                </a:schemeClr>
              </a:solidFill>
              <a:uFillTx/>
              <a:latin typeface="Arial"/>
              <a:cs typeface="Arial"/>
            </a:endParaRPr>
          </a:p>
        </p:txBody>
      </p:sp>
      <p:sp>
        <p:nvSpPr>
          <p:cNvPr id="2" name="Title Placeholder 1"/>
          <p:cNvSpPr>
            <a:spLocks noGrp="1"/>
          </p:cNvSpPr>
          <p:nvPr>
            <p:ph type="title"/>
          </p:nvPr>
        </p:nvSpPr>
        <p:spPr>
          <a:xfrm>
            <a:off x="80877" y="1"/>
            <a:ext cx="11852504" cy="452582"/>
          </a:xfrm>
          <a:prstGeom prst="rect">
            <a:avLst/>
          </a:prstGeom>
        </p:spPr>
        <p:txBody>
          <a:bodyPr vert="horz" lIns="91440" tIns="45720" rIns="91440" bIns="45720" rtlCol="0" anchor="ctr">
            <a:normAutofit/>
          </a:bodyPr>
          <a:lstStyle/>
          <a:p>
            <a:r>
              <a:rPr lang="en-US" dirty="0">
                <a:uFillTx/>
              </a:rPr>
              <a:t>Click to edit Master title</a:t>
            </a:r>
          </a:p>
        </p:txBody>
      </p:sp>
      <p:sp>
        <p:nvSpPr>
          <p:cNvPr id="3" name="Text Placeholder 2"/>
          <p:cNvSpPr>
            <a:spLocks noGrp="1"/>
          </p:cNvSpPr>
          <p:nvPr>
            <p:ph type="body" idx="1"/>
          </p:nvPr>
        </p:nvSpPr>
        <p:spPr>
          <a:xfrm>
            <a:off x="258620" y="535709"/>
            <a:ext cx="11674763" cy="5900216"/>
          </a:xfrm>
          <a:prstGeom prst="rect">
            <a:avLst/>
          </a:prstGeom>
        </p:spPr>
        <p:txBody>
          <a:bodyPr vert="horz" lIns="91440" tIns="45720" rIns="91440" bIns="45720" rtlCol="0">
            <a:normAutofit/>
          </a:body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a:t>
            </a:r>
            <a:r>
              <a:rPr lang="en-US" dirty="0" err="1">
                <a:uFillTx/>
              </a:rPr>
              <a:t>levelj</a:t>
            </a:r>
            <a:endParaRPr lang="en-US" dirty="0">
              <a:uFillTx/>
            </a:endParaRPr>
          </a:p>
        </p:txBody>
      </p:sp>
      <p:sp>
        <p:nvSpPr>
          <p:cNvPr id="6" name="Slide Number Placeholder 5"/>
          <p:cNvSpPr>
            <a:spLocks noGrp="1"/>
          </p:cNvSpPr>
          <p:nvPr>
            <p:ph type="sldNum" sz="quarter" idx="4"/>
          </p:nvPr>
        </p:nvSpPr>
        <p:spPr>
          <a:xfrm>
            <a:off x="6867031" y="6619516"/>
            <a:ext cx="5324968" cy="237744"/>
          </a:xfrm>
          <a:prstGeom prst="rect">
            <a:avLst/>
          </a:prstGeom>
        </p:spPr>
        <p:txBody>
          <a:bodyPr vert="horz" lIns="91440" tIns="45720" rIns="91440" bIns="45720" rtlCol="0" anchor="ctr"/>
          <a:lstStyle>
            <a:lvl1pPr algn="r">
              <a:defRPr sz="900">
                <a:solidFill>
                  <a:schemeClr val="tx1">
                    <a:lumMod val="65000"/>
                    <a:lumOff val="35000"/>
                  </a:schemeClr>
                </a:solidFill>
                <a:uFillTx/>
              </a:defRPr>
            </a:lvl1pPr>
          </a:lstStyle>
          <a:p>
            <a:r>
              <a:rPr lang="en-US" dirty="0">
                <a:uFillTx/>
              </a:rPr>
              <a:t>Slide </a:t>
            </a:r>
            <a:fld id="{F59B87D0-9856-4D22-8A47-CD9A0EC044B2}" type="slidenum">
              <a:rPr lang="en-US" smtClean="0">
                <a:uFillTx/>
              </a:rPr>
              <a:pPr/>
              <a:t>‹#›</a:t>
            </a:fld>
            <a:endParaRPr lang="en-US" dirty="0">
              <a:uFillTx/>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342900" rtl="0" eaLnBrk="1" latinLnBrk="0" hangingPunct="1">
        <a:lnSpc>
          <a:spcPts val="2550"/>
        </a:lnSpc>
        <a:spcBef>
          <a:spcPct val="0"/>
        </a:spcBef>
        <a:buNone/>
        <a:defRPr sz="2400" kern="1200" baseline="0">
          <a:solidFill>
            <a:schemeClr val="tx2">
              <a:lumMod val="75000"/>
            </a:schemeClr>
          </a:solidFill>
          <a:uFillTx/>
          <a:latin typeface="Arial"/>
          <a:ea typeface="+mj-ea"/>
          <a:cs typeface="Arial"/>
        </a:defRPr>
      </a:lvl1pPr>
    </p:titleStyle>
    <p:bodyStyle>
      <a:lvl1pPr marL="257175" indent="-257175" algn="l" defTabSz="342900" rtl="0" eaLnBrk="1" latinLnBrk="0" hangingPunct="1">
        <a:spcBef>
          <a:spcPct val="20000"/>
        </a:spcBef>
        <a:buClr>
          <a:srgbClr val="C00000"/>
        </a:buClr>
        <a:buFont typeface="Arial"/>
        <a:buChar char="•"/>
        <a:defRPr sz="1500" kern="1200">
          <a:solidFill>
            <a:schemeClr val="tx1"/>
          </a:solidFill>
          <a:uFillTx/>
          <a:latin typeface="Arial"/>
          <a:ea typeface="+mn-ea"/>
          <a:cs typeface="Arial"/>
        </a:defRPr>
      </a:lvl1pPr>
      <a:lvl2pPr marL="557213" indent="-214313" algn="l" defTabSz="342900" rtl="0" eaLnBrk="1" latinLnBrk="0" hangingPunct="1">
        <a:spcBef>
          <a:spcPct val="20000"/>
        </a:spcBef>
        <a:buClr>
          <a:srgbClr val="C00000"/>
        </a:buClr>
        <a:buFont typeface="Arial"/>
        <a:buChar char="–"/>
        <a:defRPr sz="1350" kern="1200">
          <a:solidFill>
            <a:schemeClr val="tx1"/>
          </a:solidFill>
          <a:uFillTx/>
          <a:latin typeface="Arial"/>
          <a:ea typeface="+mn-ea"/>
          <a:cs typeface="Arial"/>
        </a:defRPr>
      </a:lvl2pPr>
      <a:lvl3pPr marL="857250" indent="-171450" algn="l" defTabSz="342900" rtl="0" eaLnBrk="1" latinLnBrk="0" hangingPunct="1">
        <a:spcBef>
          <a:spcPct val="20000"/>
        </a:spcBef>
        <a:buClr>
          <a:srgbClr val="C00000"/>
        </a:buClr>
        <a:buFont typeface="Arial"/>
        <a:buChar char="•"/>
        <a:defRPr sz="1200" kern="1200">
          <a:solidFill>
            <a:schemeClr val="tx1"/>
          </a:solidFill>
          <a:uFillTx/>
          <a:latin typeface="Arial"/>
          <a:ea typeface="+mn-ea"/>
          <a:cs typeface="Arial"/>
        </a:defRPr>
      </a:lvl3pPr>
      <a:lvl4pPr marL="1200150" indent="-171450" algn="l" defTabSz="342900" rtl="0" eaLnBrk="1" latinLnBrk="0" hangingPunct="1">
        <a:spcBef>
          <a:spcPct val="20000"/>
        </a:spcBef>
        <a:buClr>
          <a:srgbClr val="C00000"/>
        </a:buClr>
        <a:buFont typeface="Arial"/>
        <a:buChar char="–"/>
        <a:defRPr sz="1200" kern="1200">
          <a:solidFill>
            <a:schemeClr val="tx1"/>
          </a:solidFill>
          <a:uFillTx/>
          <a:latin typeface="Arial"/>
          <a:ea typeface="+mn-ea"/>
          <a:cs typeface="Arial"/>
        </a:defRPr>
      </a:lvl4pPr>
      <a:lvl5pPr marL="1543050" indent="-171450" algn="l" defTabSz="342900" rtl="0" eaLnBrk="1" latinLnBrk="0" hangingPunct="1">
        <a:spcBef>
          <a:spcPct val="20000"/>
        </a:spcBef>
        <a:buClr>
          <a:srgbClr val="C00000"/>
        </a:buClr>
        <a:buFont typeface="Arial"/>
        <a:buChar char="»"/>
        <a:defRPr sz="1200" kern="1200">
          <a:solidFill>
            <a:schemeClr val="tx1"/>
          </a:solidFill>
          <a:uFillTx/>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9pPr>
    </p:bodyStyle>
    <p:otherStyle>
      <a:defPPr>
        <a:defRPr lang="en-US">
          <a:uFillTx/>
        </a:defRPr>
      </a:defPPr>
      <a:lvl1pPr marL="0" algn="l" defTabSz="342900" rtl="0" eaLnBrk="1" latinLnBrk="0" hangingPunct="1">
        <a:defRPr sz="1350" kern="1200">
          <a:solidFill>
            <a:schemeClr val="tx1"/>
          </a:solidFill>
          <a:uFillTx/>
          <a:latin typeface="+mn-lt"/>
          <a:ea typeface="+mn-ea"/>
          <a:cs typeface="+mn-cs"/>
        </a:defRPr>
      </a:lvl1pPr>
      <a:lvl2pPr marL="342900" algn="l" defTabSz="342900" rtl="0" eaLnBrk="1" latinLnBrk="0" hangingPunct="1">
        <a:defRPr sz="1350" kern="1200">
          <a:solidFill>
            <a:schemeClr val="tx1"/>
          </a:solidFill>
          <a:uFillTx/>
          <a:latin typeface="+mn-lt"/>
          <a:ea typeface="+mn-ea"/>
          <a:cs typeface="+mn-cs"/>
        </a:defRPr>
      </a:lvl2pPr>
      <a:lvl3pPr marL="685800" algn="l" defTabSz="342900" rtl="0" eaLnBrk="1" latinLnBrk="0" hangingPunct="1">
        <a:defRPr sz="1350" kern="1200">
          <a:solidFill>
            <a:schemeClr val="tx1"/>
          </a:solidFill>
          <a:uFillTx/>
          <a:latin typeface="+mn-lt"/>
          <a:ea typeface="+mn-ea"/>
          <a:cs typeface="+mn-cs"/>
        </a:defRPr>
      </a:lvl3pPr>
      <a:lvl4pPr marL="1028700" algn="l" defTabSz="342900" rtl="0" eaLnBrk="1" latinLnBrk="0" hangingPunct="1">
        <a:defRPr sz="1350" kern="1200">
          <a:solidFill>
            <a:schemeClr val="tx1"/>
          </a:solidFill>
          <a:uFillTx/>
          <a:latin typeface="+mn-lt"/>
          <a:ea typeface="+mn-ea"/>
          <a:cs typeface="+mn-cs"/>
        </a:defRPr>
      </a:lvl4pPr>
      <a:lvl5pPr marL="1371600" algn="l" defTabSz="342900" rtl="0" eaLnBrk="1" latinLnBrk="0" hangingPunct="1">
        <a:defRPr sz="1350" kern="1200">
          <a:solidFill>
            <a:schemeClr val="tx1"/>
          </a:solidFill>
          <a:uFillTx/>
          <a:latin typeface="+mn-lt"/>
          <a:ea typeface="+mn-ea"/>
          <a:cs typeface="+mn-cs"/>
        </a:defRPr>
      </a:lvl5pPr>
      <a:lvl6pPr marL="1714500" algn="l" defTabSz="342900" rtl="0" eaLnBrk="1" latinLnBrk="0" hangingPunct="1">
        <a:defRPr sz="1350" kern="1200">
          <a:solidFill>
            <a:schemeClr val="tx1"/>
          </a:solidFill>
          <a:uFillTx/>
          <a:latin typeface="+mn-lt"/>
          <a:ea typeface="+mn-ea"/>
          <a:cs typeface="+mn-cs"/>
        </a:defRPr>
      </a:lvl6pPr>
      <a:lvl7pPr marL="2057400" algn="l" defTabSz="342900" rtl="0" eaLnBrk="1" latinLnBrk="0" hangingPunct="1">
        <a:defRPr sz="1350" kern="1200">
          <a:solidFill>
            <a:schemeClr val="tx1"/>
          </a:solidFill>
          <a:uFillTx/>
          <a:latin typeface="+mn-lt"/>
          <a:ea typeface="+mn-ea"/>
          <a:cs typeface="+mn-cs"/>
        </a:defRPr>
      </a:lvl7pPr>
      <a:lvl8pPr marL="2400300" algn="l" defTabSz="342900" rtl="0" eaLnBrk="1" latinLnBrk="0" hangingPunct="1">
        <a:defRPr sz="1350" kern="1200">
          <a:solidFill>
            <a:schemeClr val="tx1"/>
          </a:solidFill>
          <a:uFillTx/>
          <a:latin typeface="+mn-lt"/>
          <a:ea typeface="+mn-ea"/>
          <a:cs typeface="+mn-cs"/>
        </a:defRPr>
      </a:lvl8pPr>
      <a:lvl9pPr marL="2743200" algn="l" defTabSz="342900" rtl="0" eaLnBrk="1" latinLnBrk="0" hangingPunct="1">
        <a:defRPr sz="1350" kern="1200">
          <a:solidFill>
            <a:schemeClr val="tx1"/>
          </a:solidFill>
          <a:uFillTx/>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914400"/>
            <a:ext cx="10972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Title Placeholder 1"/>
          <p:cNvSpPr>
            <a:spLocks noGrp="1"/>
          </p:cNvSpPr>
          <p:nvPr>
            <p:ph type="title"/>
          </p:nvPr>
        </p:nvSpPr>
        <p:spPr bwMode="auto">
          <a:xfrm>
            <a:off x="508006" y="76209"/>
            <a:ext cx="1099396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TextBox 8"/>
          <p:cNvSpPr txBox="1"/>
          <p:nvPr/>
        </p:nvSpPr>
        <p:spPr>
          <a:xfrm>
            <a:off x="609600" y="6521459"/>
            <a:ext cx="10972800" cy="24606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hangingPunct="1"/>
            <a:r>
              <a:rPr lang="en-US" sz="1000" dirty="0">
                <a:solidFill>
                  <a:srgbClr val="A6A6A6"/>
                </a:solidFill>
                <a:latin typeface="Calibri" pitchFamily="34" charset="0"/>
              </a:rPr>
              <a:t>P. O’Connor </a:t>
            </a:r>
            <a:r>
              <a:rPr lang="en-US" sz="1000" dirty="0" smtClean="0">
                <a:solidFill>
                  <a:srgbClr val="A6A6A6"/>
                </a:solidFill>
                <a:latin typeface="Calibri" pitchFamily="34" charset="0"/>
              </a:rPr>
              <a:t>BNL PIXEL2014 20140905</a:t>
            </a:r>
            <a:endParaRPr lang="en-US" sz="1000" dirty="0">
              <a:solidFill>
                <a:srgbClr val="A6A6A6"/>
              </a:solidFill>
              <a:latin typeface="Calibri" pitchFamily="34" charset="0"/>
            </a:endParaRPr>
          </a:p>
        </p:txBody>
      </p:sp>
      <p:sp>
        <p:nvSpPr>
          <p:cNvPr id="10" name="Rectangle 9"/>
          <p:cNvSpPr/>
          <p:nvPr/>
        </p:nvSpPr>
        <p:spPr>
          <a:xfrm>
            <a:off x="11584517" y="6521450"/>
            <a:ext cx="351378" cy="261610"/>
          </a:xfrm>
          <a:prstGeom prst="rect">
            <a:avLst/>
          </a:prstGeom>
        </p:spPr>
        <p:txBody>
          <a:bodyPr wrap="none">
            <a:spAutoFit/>
          </a:bodyPr>
          <a:lstStyle/>
          <a:p>
            <a:pPr fontAlgn="auto">
              <a:spcBef>
                <a:spcPts val="0"/>
              </a:spcBef>
              <a:spcAft>
                <a:spcPts val="0"/>
              </a:spcAft>
              <a:defRPr/>
            </a:pPr>
            <a:fld id="{B13E1152-3F54-483F-BAED-577D42DA5E21}" type="slidenum">
              <a:rPr lang="en-US" sz="1100">
                <a:solidFill>
                  <a:prstClr val="black"/>
                </a:solidFill>
                <a:latin typeface="+mn-lt"/>
              </a:rPr>
              <a:pPr fontAlgn="auto">
                <a:spcBef>
                  <a:spcPts val="0"/>
                </a:spcBef>
                <a:spcAft>
                  <a:spcPts val="0"/>
                </a:spcAft>
                <a:defRPr/>
              </a:pPr>
              <a:t>‹#›</a:t>
            </a:fld>
            <a:endParaRPr lang="en-US" sz="1100" dirty="0">
              <a:latin typeface="+mn-lt"/>
            </a:endParaRPr>
          </a:p>
        </p:txBody>
      </p:sp>
    </p:spTree>
    <p:extLst>
      <p:ext uri="{BB962C8B-B14F-4D97-AF65-F5344CB8AC3E}">
        <p14:creationId xmlns:p14="http://schemas.microsoft.com/office/powerpoint/2010/main" val="26643960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3200">
          <a:solidFill>
            <a:srgbClr val="376092"/>
          </a:solidFill>
          <a:latin typeface="+mj-lt"/>
          <a:ea typeface="+mj-ea"/>
          <a:cs typeface="+mj-cs"/>
        </a:defRPr>
      </a:lvl1pPr>
      <a:lvl2pPr algn="l" defTabSz="457200" rtl="0" eaLnBrk="0" fontAlgn="base" hangingPunct="0">
        <a:spcBef>
          <a:spcPct val="0"/>
        </a:spcBef>
        <a:spcAft>
          <a:spcPct val="0"/>
        </a:spcAft>
        <a:defRPr sz="3200">
          <a:solidFill>
            <a:srgbClr val="376092"/>
          </a:solidFill>
          <a:latin typeface="Calibri" pitchFamily="34" charset="0"/>
        </a:defRPr>
      </a:lvl2pPr>
      <a:lvl3pPr algn="l" defTabSz="457200" rtl="0" eaLnBrk="0" fontAlgn="base" hangingPunct="0">
        <a:spcBef>
          <a:spcPct val="0"/>
        </a:spcBef>
        <a:spcAft>
          <a:spcPct val="0"/>
        </a:spcAft>
        <a:defRPr sz="3200">
          <a:solidFill>
            <a:srgbClr val="376092"/>
          </a:solidFill>
          <a:latin typeface="Calibri" pitchFamily="34" charset="0"/>
        </a:defRPr>
      </a:lvl3pPr>
      <a:lvl4pPr algn="l" defTabSz="457200" rtl="0" eaLnBrk="0" fontAlgn="base" hangingPunct="0">
        <a:spcBef>
          <a:spcPct val="0"/>
        </a:spcBef>
        <a:spcAft>
          <a:spcPct val="0"/>
        </a:spcAft>
        <a:defRPr sz="3200">
          <a:solidFill>
            <a:srgbClr val="376092"/>
          </a:solidFill>
          <a:latin typeface="Calibri" pitchFamily="34" charset="0"/>
        </a:defRPr>
      </a:lvl4pPr>
      <a:lvl5pPr algn="l" defTabSz="457200" rtl="0" eaLnBrk="0" fontAlgn="base" hangingPunct="0">
        <a:spcBef>
          <a:spcPct val="0"/>
        </a:spcBef>
        <a:spcAft>
          <a:spcPct val="0"/>
        </a:spcAft>
        <a:defRPr sz="3200">
          <a:solidFill>
            <a:srgbClr val="376092"/>
          </a:solidFill>
          <a:latin typeface="Calibri" pitchFamily="34" charset="0"/>
        </a:defRPr>
      </a:lvl5pPr>
      <a:lvl6pPr marL="457200" algn="l" defTabSz="457200" rtl="0" fontAlgn="base">
        <a:spcBef>
          <a:spcPct val="0"/>
        </a:spcBef>
        <a:spcAft>
          <a:spcPct val="0"/>
        </a:spcAft>
        <a:defRPr sz="3200">
          <a:solidFill>
            <a:srgbClr val="376092"/>
          </a:solidFill>
          <a:latin typeface="Calibri" pitchFamily="34" charset="0"/>
        </a:defRPr>
      </a:lvl6pPr>
      <a:lvl7pPr marL="914400" algn="l" defTabSz="457200" rtl="0" fontAlgn="base">
        <a:spcBef>
          <a:spcPct val="0"/>
        </a:spcBef>
        <a:spcAft>
          <a:spcPct val="0"/>
        </a:spcAft>
        <a:defRPr sz="3200">
          <a:solidFill>
            <a:srgbClr val="376092"/>
          </a:solidFill>
          <a:latin typeface="Calibri" pitchFamily="34" charset="0"/>
        </a:defRPr>
      </a:lvl7pPr>
      <a:lvl8pPr marL="1371600" algn="l" defTabSz="457200" rtl="0" fontAlgn="base">
        <a:spcBef>
          <a:spcPct val="0"/>
        </a:spcBef>
        <a:spcAft>
          <a:spcPct val="0"/>
        </a:spcAft>
        <a:defRPr sz="3200">
          <a:solidFill>
            <a:srgbClr val="376092"/>
          </a:solidFill>
          <a:latin typeface="Calibri" pitchFamily="34" charset="0"/>
        </a:defRPr>
      </a:lvl8pPr>
      <a:lvl9pPr marL="1828800" algn="l" defTabSz="457200" rtl="0" fontAlgn="base">
        <a:spcBef>
          <a:spcPct val="0"/>
        </a:spcBef>
        <a:spcAft>
          <a:spcPct val="0"/>
        </a:spcAft>
        <a:defRPr sz="3200">
          <a:solidFill>
            <a:srgbClr val="376092"/>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i="1">
          <a:solidFill>
            <a:schemeClr val="tx2"/>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2"/>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uFillTx/>
              </a:rPr>
              <a:t>P. O’Connor</a:t>
            </a:r>
          </a:p>
          <a:p>
            <a:r>
              <a:rPr lang="en-US" dirty="0" smtClean="0">
                <a:uFillTx/>
              </a:rPr>
              <a:t>Instrumentation Division, BNL</a:t>
            </a:r>
            <a:endParaRPr lang="en-US" dirty="0">
              <a:uFillTx/>
            </a:endParaRPr>
          </a:p>
        </p:txBody>
      </p:sp>
      <p:sp>
        <p:nvSpPr>
          <p:cNvPr id="4" name="Title 3"/>
          <p:cNvSpPr>
            <a:spLocks noGrp="1"/>
          </p:cNvSpPr>
          <p:nvPr>
            <p:ph type="title"/>
          </p:nvPr>
        </p:nvSpPr>
        <p:spPr/>
        <p:txBody>
          <a:bodyPr/>
          <a:lstStyle/>
          <a:p>
            <a:r>
              <a:rPr lang="en-US" dirty="0" smtClean="0">
                <a:uFillTx/>
              </a:rPr>
              <a:t>Uniformity and Stability of the LSST Focal Plane</a:t>
            </a:r>
            <a:endParaRPr lang="en-US" dirty="0">
              <a:uFillTx/>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flow</a:t>
            </a:r>
            <a:endParaRPr lang="en-US" dirty="0"/>
          </a:p>
        </p:txBody>
      </p:sp>
      <p:grpSp>
        <p:nvGrpSpPr>
          <p:cNvPr id="21" name="Group 20"/>
          <p:cNvGrpSpPr/>
          <p:nvPr/>
        </p:nvGrpSpPr>
        <p:grpSpPr>
          <a:xfrm>
            <a:off x="201388" y="283513"/>
            <a:ext cx="11645707" cy="6310349"/>
            <a:chOff x="201388" y="371744"/>
            <a:chExt cx="11645707" cy="6310349"/>
          </a:xfrm>
        </p:grpSpPr>
        <p:grpSp>
          <p:nvGrpSpPr>
            <p:cNvPr id="20" name="Group 19"/>
            <p:cNvGrpSpPr/>
            <p:nvPr/>
          </p:nvGrpSpPr>
          <p:grpSpPr>
            <a:xfrm>
              <a:off x="201388" y="1689229"/>
              <a:ext cx="3207737" cy="4670198"/>
              <a:chOff x="201388" y="1689229"/>
              <a:chExt cx="3207737" cy="4670198"/>
            </a:xfrm>
          </p:grpSpPr>
          <p:sp>
            <p:nvSpPr>
              <p:cNvPr id="6" name="Flowchart: Predefined Process 5"/>
              <p:cNvSpPr/>
              <p:nvPr/>
            </p:nvSpPr>
            <p:spPr>
              <a:xfrm>
                <a:off x="456960" y="3173643"/>
                <a:ext cx="947841" cy="558412"/>
              </a:xfrm>
              <a:prstGeom prst="flowChartPredefinedProcess">
                <a:avLst/>
              </a:prstGeom>
              <a:solidFill>
                <a:schemeClr val="accent6">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800" b="1" dirty="0">
                    <a:solidFill>
                      <a:schemeClr val="tx1"/>
                    </a:solidFill>
                  </a:rPr>
                  <a:t>functional test</a:t>
                </a:r>
              </a:p>
            </p:txBody>
          </p:sp>
          <p:sp>
            <p:nvSpPr>
              <p:cNvPr id="7" name="Flowchart: Magnetic Disk 6"/>
              <p:cNvSpPr/>
              <p:nvPr/>
            </p:nvSpPr>
            <p:spPr>
              <a:xfrm>
                <a:off x="1936753" y="3471463"/>
                <a:ext cx="493264" cy="521184"/>
              </a:xfrm>
              <a:prstGeom prst="flowChartMagneticDisk">
                <a:avLst/>
              </a:prstGeom>
              <a:ln w="9525"/>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900" dirty="0">
                    <a:solidFill>
                      <a:schemeClr val="tx1"/>
                    </a:solidFill>
                  </a:rPr>
                  <a:t>Data base</a:t>
                </a:r>
              </a:p>
            </p:txBody>
          </p:sp>
          <p:grpSp>
            <p:nvGrpSpPr>
              <p:cNvPr id="9" name="Group 8"/>
              <p:cNvGrpSpPr/>
              <p:nvPr/>
            </p:nvGrpSpPr>
            <p:grpSpPr>
              <a:xfrm>
                <a:off x="982713" y="1832248"/>
                <a:ext cx="715856" cy="796837"/>
                <a:chOff x="255645" y="1958565"/>
                <a:chExt cx="536892" cy="597628"/>
              </a:xfrm>
            </p:grpSpPr>
            <p:sp>
              <p:nvSpPr>
                <p:cNvPr id="5" name="Rounded Rectangle 4"/>
                <p:cNvSpPr/>
                <p:nvPr/>
              </p:nvSpPr>
              <p:spPr>
                <a:xfrm>
                  <a:off x="255645" y="2079150"/>
                  <a:ext cx="536892" cy="362968"/>
                </a:xfrm>
                <a:prstGeom prst="round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ASIC</a:t>
                  </a:r>
                </a:p>
              </p:txBody>
            </p:sp>
            <p:sp>
              <p:nvSpPr>
                <p:cNvPr id="8" name="Rectangle 7"/>
                <p:cNvSpPr/>
                <p:nvPr/>
              </p:nvSpPr>
              <p:spPr>
                <a:xfrm>
                  <a:off x="652007" y="1961322"/>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560567" y="1961322"/>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465781" y="1961322"/>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370995" y="1958565"/>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a:off x="652007" y="2444875"/>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p:nvSpPr>
              <p:spPr>
                <a:xfrm>
                  <a:off x="560567" y="2444875"/>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p:cNvSpPr/>
                <p:nvPr/>
              </p:nvSpPr>
              <p:spPr>
                <a:xfrm>
                  <a:off x="465781" y="2444875"/>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p:cNvSpPr/>
                <p:nvPr/>
              </p:nvSpPr>
              <p:spPr>
                <a:xfrm>
                  <a:off x="370995" y="2442118"/>
                  <a:ext cx="58310" cy="111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Rectangle 17"/>
              <p:cNvSpPr/>
              <p:nvPr/>
            </p:nvSpPr>
            <p:spPr>
              <a:xfrm rot="16200000">
                <a:off x="460077" y="4651421"/>
                <a:ext cx="1053419" cy="346151"/>
              </a:xfrm>
              <a:prstGeom prst="rect">
                <a:avLst/>
              </a:prstGeom>
              <a:solidFill>
                <a:srgbClr val="B88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1100" b="1" dirty="0">
                    <a:solidFill>
                      <a:schemeClr val="tx1"/>
                    </a:solidFill>
                  </a:rPr>
                  <a:t>REB</a:t>
                </a:r>
              </a:p>
            </p:txBody>
          </p:sp>
          <p:sp>
            <p:nvSpPr>
              <p:cNvPr id="24" name="Flowchart: Predefined Process 23"/>
              <p:cNvSpPr/>
              <p:nvPr/>
            </p:nvSpPr>
            <p:spPr>
              <a:xfrm>
                <a:off x="2276141" y="4266083"/>
                <a:ext cx="947841" cy="558412"/>
              </a:xfrm>
              <a:prstGeom prst="flowChartPredefinedProcess">
                <a:avLst/>
              </a:prstGeom>
              <a:solidFill>
                <a:schemeClr val="accent6">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800" b="1" dirty="0">
                    <a:solidFill>
                      <a:schemeClr val="tx1"/>
                    </a:solidFill>
                  </a:rPr>
                  <a:t>functional test</a:t>
                </a:r>
              </a:p>
            </p:txBody>
          </p:sp>
          <p:sp>
            <p:nvSpPr>
              <p:cNvPr id="27" name="Flowchart: Magnetic Disk 26"/>
              <p:cNvSpPr/>
              <p:nvPr/>
            </p:nvSpPr>
            <p:spPr>
              <a:xfrm>
                <a:off x="2686269" y="5197453"/>
                <a:ext cx="493264" cy="521184"/>
              </a:xfrm>
              <a:prstGeom prst="flowChartMagneticDisk">
                <a:avLst/>
              </a:prstGeom>
              <a:ln w="9525"/>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900" dirty="0">
                    <a:solidFill>
                      <a:schemeClr val="tx1"/>
                    </a:solidFill>
                  </a:rPr>
                  <a:t>Data base</a:t>
                </a:r>
              </a:p>
            </p:txBody>
          </p:sp>
          <p:cxnSp>
            <p:nvCxnSpPr>
              <p:cNvPr id="28" name="Curved Connector 27"/>
              <p:cNvCxnSpPr>
                <a:stCxn id="6" idx="2"/>
                <a:endCxn id="18" idx="0"/>
              </p:cNvCxnSpPr>
              <p:nvPr/>
            </p:nvCxnSpPr>
            <p:spPr>
              <a:xfrm rot="5400000">
                <a:off x="326075" y="4219691"/>
                <a:ext cx="1092440" cy="117168"/>
              </a:xfrm>
              <a:prstGeom prst="curvedConnector4">
                <a:avLst>
                  <a:gd name="adj1" fmla="val 42078"/>
                  <a:gd name="adj2" fmla="val 36013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6" idx="3"/>
                <a:endCxn id="7" idx="2"/>
              </p:cNvCxnSpPr>
              <p:nvPr/>
            </p:nvCxnSpPr>
            <p:spPr>
              <a:xfrm>
                <a:off x="1404800" y="3452851"/>
                <a:ext cx="531955" cy="279205"/>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18" idx="1"/>
                <a:endCxn id="37" idx="1"/>
              </p:cNvCxnSpPr>
              <p:nvPr/>
            </p:nvCxnSpPr>
            <p:spPr>
              <a:xfrm rot="16200000" flipH="1">
                <a:off x="687177" y="5650816"/>
                <a:ext cx="729017" cy="129792"/>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Flowchart: Predefined Process 36"/>
              <p:cNvSpPr/>
              <p:nvPr/>
            </p:nvSpPr>
            <p:spPr>
              <a:xfrm>
                <a:off x="1116581" y="5801015"/>
                <a:ext cx="947841" cy="558412"/>
              </a:xfrm>
              <a:prstGeom prst="flowChartPredefinedProcess">
                <a:avLst/>
              </a:prstGeom>
              <a:solidFill>
                <a:schemeClr val="accent6">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800" b="1" dirty="0">
                    <a:solidFill>
                      <a:schemeClr val="tx1"/>
                    </a:solidFill>
                  </a:rPr>
                  <a:t>Burn-in,</a:t>
                </a:r>
              </a:p>
              <a:p>
                <a:pPr algn="ctr"/>
                <a:r>
                  <a:rPr lang="en-US" sz="800" b="1" dirty="0">
                    <a:solidFill>
                      <a:schemeClr val="tx1"/>
                    </a:solidFill>
                  </a:rPr>
                  <a:t>Thermal cycle</a:t>
                </a:r>
              </a:p>
            </p:txBody>
          </p:sp>
          <p:cxnSp>
            <p:nvCxnSpPr>
              <p:cNvPr id="41" name="Curved Connector 40"/>
              <p:cNvCxnSpPr>
                <a:stCxn id="37" idx="3"/>
                <a:endCxn id="24" idx="1"/>
              </p:cNvCxnSpPr>
              <p:nvPr/>
            </p:nvCxnSpPr>
            <p:spPr>
              <a:xfrm flipV="1">
                <a:off x="2064422" y="4545291"/>
                <a:ext cx="211719" cy="1534932"/>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24" idx="3"/>
                <a:endCxn id="27" idx="2"/>
              </p:cNvCxnSpPr>
              <p:nvPr/>
            </p:nvCxnSpPr>
            <p:spPr>
              <a:xfrm flipH="1">
                <a:off x="2686271" y="4545291"/>
                <a:ext cx="537711" cy="912756"/>
              </a:xfrm>
              <a:prstGeom prst="curvedConnector5">
                <a:avLst>
                  <a:gd name="adj1" fmla="val -56685"/>
                  <a:gd name="adj2" fmla="val 51020"/>
                  <a:gd name="adj3" fmla="val 15668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5" idx="2"/>
                <a:endCxn id="6" idx="0"/>
              </p:cNvCxnSpPr>
              <p:nvPr/>
            </p:nvCxnSpPr>
            <p:spPr>
              <a:xfrm rot="5400000">
                <a:off x="844047" y="2715921"/>
                <a:ext cx="544559" cy="370889"/>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ight Arrow 22"/>
              <p:cNvSpPr/>
              <p:nvPr/>
            </p:nvSpPr>
            <p:spPr>
              <a:xfrm>
                <a:off x="2961863" y="1689229"/>
                <a:ext cx="440504" cy="3472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sz="2400"/>
              </a:p>
            </p:txBody>
          </p:sp>
          <p:sp>
            <p:nvSpPr>
              <p:cNvPr id="34" name="Right Arrow 33"/>
              <p:cNvSpPr/>
              <p:nvPr/>
            </p:nvSpPr>
            <p:spPr>
              <a:xfrm>
                <a:off x="2968621" y="2887619"/>
                <a:ext cx="440504" cy="3472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sz="2400"/>
              </a:p>
            </p:txBody>
          </p:sp>
          <p:sp>
            <p:nvSpPr>
              <p:cNvPr id="35" name="Right Arrow 34"/>
              <p:cNvSpPr/>
              <p:nvPr/>
            </p:nvSpPr>
            <p:spPr>
              <a:xfrm>
                <a:off x="373205" y="1997976"/>
                <a:ext cx="440504" cy="3472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sz="2400"/>
              </a:p>
            </p:txBody>
          </p:sp>
          <p:sp>
            <p:nvSpPr>
              <p:cNvPr id="38" name="Right Arrow 37"/>
              <p:cNvSpPr/>
              <p:nvPr/>
            </p:nvSpPr>
            <p:spPr>
              <a:xfrm>
                <a:off x="201388" y="4895321"/>
                <a:ext cx="440504" cy="3472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sz="2400"/>
              </a:p>
            </p:txBody>
          </p:sp>
          <p:sp>
            <p:nvSpPr>
              <p:cNvPr id="39" name="Right Arrow 38"/>
              <p:cNvSpPr/>
              <p:nvPr/>
            </p:nvSpPr>
            <p:spPr>
              <a:xfrm>
                <a:off x="2853795" y="5762361"/>
                <a:ext cx="440504" cy="3472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sz="2400" dirty="0"/>
              </a:p>
            </p:txBody>
          </p:sp>
        </p:grpSp>
        <p:grpSp>
          <p:nvGrpSpPr>
            <p:cNvPr id="4" name="Group 3"/>
            <p:cNvGrpSpPr/>
            <p:nvPr/>
          </p:nvGrpSpPr>
          <p:grpSpPr>
            <a:xfrm>
              <a:off x="3435784" y="371744"/>
              <a:ext cx="8411311" cy="6310349"/>
              <a:chOff x="3435784" y="371744"/>
              <a:chExt cx="8411311" cy="6310349"/>
            </a:xfrm>
          </p:grpSpPr>
          <p:pic>
            <p:nvPicPr>
              <p:cNvPr id="1026" name="Picture 2"/>
              <p:cNvPicPr>
                <a:picLocks noChangeAspect="1" noChangeArrowheads="1"/>
              </p:cNvPicPr>
              <p:nvPr/>
            </p:nvPicPr>
            <p:blipFill>
              <a:blip r:embed="rId2" cstate="print"/>
              <a:srcRect/>
              <a:stretch>
                <a:fillRect/>
              </a:stretch>
            </p:blipFill>
            <p:spPr bwMode="auto">
              <a:xfrm>
                <a:off x="3435784" y="371744"/>
                <a:ext cx="8411311" cy="6310349"/>
              </a:xfrm>
              <a:prstGeom prst="rect">
                <a:avLst/>
              </a:prstGeom>
              <a:noFill/>
              <a:ln w="9525">
                <a:noFill/>
                <a:miter lim="800000"/>
                <a:headEnd/>
                <a:tailEnd/>
              </a:ln>
              <a:effectLst/>
            </p:spPr>
          </p:pic>
          <p:sp>
            <p:nvSpPr>
              <p:cNvPr id="3" name="Rectangle 2"/>
              <p:cNvSpPr/>
              <p:nvPr/>
            </p:nvSpPr>
            <p:spPr>
              <a:xfrm>
                <a:off x="5999747" y="529389"/>
                <a:ext cx="1965158" cy="376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8165431" y="4807091"/>
            <a:ext cx="3788513" cy="1518012"/>
            <a:chOff x="8165431" y="4807091"/>
            <a:chExt cx="3788513" cy="1518012"/>
          </a:xfrm>
        </p:grpSpPr>
        <p:sp>
          <p:nvSpPr>
            <p:cNvPr id="17" name="TextBox 16"/>
            <p:cNvSpPr txBox="1"/>
            <p:nvPr/>
          </p:nvSpPr>
          <p:spPr>
            <a:xfrm>
              <a:off x="8221579" y="5247885"/>
              <a:ext cx="110690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600" dirty="0" smtClean="0"/>
                <a:t>Image archive</a:t>
              </a:r>
              <a:endParaRPr lang="en-US" sz="1600" dirty="0"/>
            </a:p>
          </p:txBody>
        </p:sp>
        <p:sp>
          <p:nvSpPr>
            <p:cNvPr id="36" name="TextBox 35"/>
            <p:cNvSpPr txBox="1"/>
            <p:nvPr/>
          </p:nvSpPr>
          <p:spPr>
            <a:xfrm>
              <a:off x="9480884" y="5247885"/>
              <a:ext cx="1106905"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600" dirty="0" smtClean="0"/>
                <a:t>EO parameter catalog</a:t>
              </a:r>
              <a:endParaRPr lang="en-US" sz="1600" dirty="0"/>
            </a:p>
          </p:txBody>
        </p:sp>
        <p:sp>
          <p:nvSpPr>
            <p:cNvPr id="40" name="TextBox 39"/>
            <p:cNvSpPr txBox="1"/>
            <p:nvPr/>
          </p:nvSpPr>
          <p:spPr>
            <a:xfrm>
              <a:off x="10684043" y="5247885"/>
              <a:ext cx="1106905"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600" dirty="0" smtClean="0"/>
                <a:t>Human-readable html report</a:t>
              </a:r>
              <a:endParaRPr lang="en-US" sz="1600" dirty="0"/>
            </a:p>
          </p:txBody>
        </p:sp>
        <p:sp>
          <p:nvSpPr>
            <p:cNvPr id="19" name="Left Brace 18"/>
            <p:cNvSpPr/>
            <p:nvPr/>
          </p:nvSpPr>
          <p:spPr>
            <a:xfrm rot="5400000">
              <a:off x="9779610" y="3192912"/>
              <a:ext cx="560156" cy="3788513"/>
            </a:xfrm>
            <a:prstGeom prst="leftBrace">
              <a:avLst>
                <a:gd name="adj1" fmla="val 8333"/>
                <a:gd name="adj2" fmla="val 20756"/>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9686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Example outputs:</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11</a:t>
            </a:fld>
            <a:endParaRPr lang="en-US" dirty="0">
              <a:uFillTx/>
            </a:endParaRPr>
          </a:p>
        </p:txBody>
      </p:sp>
      <p:pic>
        <p:nvPicPr>
          <p:cNvPr id="4" name="Picture 3"/>
          <p:cNvPicPr>
            <a:picLocks noChangeAspect="1"/>
          </p:cNvPicPr>
          <p:nvPr/>
        </p:nvPicPr>
        <p:blipFill>
          <a:blip r:embed="rId2"/>
          <a:stretch>
            <a:fillRect/>
          </a:stretch>
        </p:blipFill>
        <p:spPr>
          <a:xfrm>
            <a:off x="157863" y="1698170"/>
            <a:ext cx="3752491" cy="3657600"/>
          </a:xfrm>
          <a:prstGeom prst="rect">
            <a:avLst/>
          </a:prstGeom>
        </p:spPr>
      </p:pic>
      <p:pic>
        <p:nvPicPr>
          <p:cNvPr id="5" name="Picture 4"/>
          <p:cNvPicPr>
            <a:picLocks noChangeAspect="1"/>
          </p:cNvPicPr>
          <p:nvPr/>
        </p:nvPicPr>
        <p:blipFill>
          <a:blip r:embed="rId3"/>
          <a:stretch>
            <a:fillRect/>
          </a:stretch>
        </p:blipFill>
        <p:spPr>
          <a:xfrm>
            <a:off x="4111236" y="1698170"/>
            <a:ext cx="3791785" cy="3657600"/>
          </a:xfrm>
          <a:prstGeom prst="rect">
            <a:avLst/>
          </a:prstGeom>
        </p:spPr>
      </p:pic>
      <p:sp>
        <p:nvSpPr>
          <p:cNvPr id="6" name="TextBox 5"/>
          <p:cNvSpPr txBox="1">
            <a:spLocks/>
          </p:cNvSpPr>
          <p:nvPr/>
        </p:nvSpPr>
        <p:spPr>
          <a:xfrm>
            <a:off x="473861" y="1390391"/>
            <a:ext cx="2044278" cy="307777"/>
          </a:xfrm>
          <a:prstGeom prst="rect">
            <a:avLst/>
          </a:prstGeom>
          <a:noFill/>
        </p:spPr>
        <p:txBody>
          <a:bodyPr wrap="none" rtlCol="0">
            <a:spAutoFit/>
          </a:bodyPr>
          <a:lstStyle/>
          <a:p>
            <a:r>
              <a:rPr lang="en-US" dirty="0" smtClean="0">
                <a:uFillTx/>
              </a:rPr>
              <a:t>144 channel </a:t>
            </a:r>
            <a:r>
              <a:rPr lang="en-US" baseline="30000" dirty="0" smtClean="0">
                <a:uFillTx/>
              </a:rPr>
              <a:t>55</a:t>
            </a:r>
            <a:r>
              <a:rPr lang="en-US" dirty="0" smtClean="0">
                <a:uFillTx/>
              </a:rPr>
              <a:t>Fe spectra</a:t>
            </a:r>
            <a:endParaRPr lang="en-US" dirty="0">
              <a:uFillTx/>
            </a:endParaRPr>
          </a:p>
        </p:txBody>
      </p:sp>
      <p:sp>
        <p:nvSpPr>
          <p:cNvPr id="7" name="TextBox 6"/>
          <p:cNvSpPr txBox="1">
            <a:spLocks/>
          </p:cNvSpPr>
          <p:nvPr/>
        </p:nvSpPr>
        <p:spPr>
          <a:xfrm>
            <a:off x="4385089" y="1390391"/>
            <a:ext cx="1388906" cy="307777"/>
          </a:xfrm>
          <a:prstGeom prst="rect">
            <a:avLst/>
          </a:prstGeom>
          <a:noFill/>
        </p:spPr>
        <p:txBody>
          <a:bodyPr wrap="none" rtlCol="0">
            <a:spAutoFit/>
          </a:bodyPr>
          <a:lstStyle/>
          <a:p>
            <a:r>
              <a:rPr lang="en-US" dirty="0" smtClean="0">
                <a:uFillTx/>
              </a:rPr>
              <a:t>144 channel PTC</a:t>
            </a:r>
            <a:endParaRPr lang="en-US" dirty="0">
              <a:uFillTx/>
            </a:endParaRPr>
          </a:p>
        </p:txBody>
      </p:sp>
      <p:pic>
        <p:nvPicPr>
          <p:cNvPr id="9" name="Picture 8"/>
          <p:cNvPicPr>
            <a:picLocks noChangeAspect="1"/>
          </p:cNvPicPr>
          <p:nvPr/>
        </p:nvPicPr>
        <p:blipFill rotWithShape="1">
          <a:blip r:embed="rId4"/>
          <a:srcRect l="1854" t="5234" r="3300" b="2305"/>
          <a:stretch/>
        </p:blipFill>
        <p:spPr>
          <a:xfrm>
            <a:off x="8128000" y="1698170"/>
            <a:ext cx="3720391" cy="3657600"/>
          </a:xfrm>
          <a:prstGeom prst="rect">
            <a:avLst/>
          </a:prstGeom>
        </p:spPr>
      </p:pic>
      <p:sp>
        <p:nvSpPr>
          <p:cNvPr id="10" name="TextBox 9"/>
          <p:cNvSpPr txBox="1">
            <a:spLocks/>
          </p:cNvSpPr>
          <p:nvPr/>
        </p:nvSpPr>
        <p:spPr>
          <a:xfrm>
            <a:off x="8103903" y="1390391"/>
            <a:ext cx="2106154" cy="369332"/>
          </a:xfrm>
          <a:prstGeom prst="rect">
            <a:avLst/>
          </a:prstGeom>
          <a:noFill/>
        </p:spPr>
        <p:txBody>
          <a:bodyPr wrap="none" rtlCol="0">
            <a:spAutoFit/>
          </a:bodyPr>
          <a:lstStyle/>
          <a:p>
            <a:r>
              <a:rPr lang="en-US" dirty="0" smtClean="0">
                <a:uFillTx/>
              </a:rPr>
              <a:t>144 channel </a:t>
            </a:r>
            <a:r>
              <a:rPr lang="en-US" dirty="0" err="1" smtClean="0"/>
              <a:t>flatfield</a:t>
            </a:r>
            <a:endParaRPr lang="en-US" dirty="0">
              <a:uFillTx/>
            </a:endParaRPr>
          </a:p>
        </p:txBody>
      </p:sp>
    </p:spTree>
    <p:extLst>
      <p:ext uri="{BB962C8B-B14F-4D97-AF65-F5344CB8AC3E}">
        <p14:creationId xmlns:p14="http://schemas.microsoft.com/office/powerpoint/2010/main" val="2183680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307" y="740460"/>
            <a:ext cx="4800600" cy="566250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01" t="10667" r="5238" b="7428"/>
          <a:stretch/>
        </p:blipFill>
        <p:spPr>
          <a:xfrm>
            <a:off x="6322422" y="740459"/>
            <a:ext cx="4800600" cy="5671038"/>
          </a:xfrm>
          <a:prstGeom prst="rect">
            <a:avLst/>
          </a:prstGeom>
        </p:spPr>
      </p:pic>
      <p:sp>
        <p:nvSpPr>
          <p:cNvPr id="2" name="Title 1"/>
          <p:cNvSpPr>
            <a:spLocks noGrp="1"/>
          </p:cNvSpPr>
          <p:nvPr>
            <p:ph type="title"/>
          </p:nvPr>
        </p:nvSpPr>
        <p:spPr/>
        <p:txBody>
          <a:bodyPr/>
          <a:lstStyle/>
          <a:p>
            <a:r>
              <a:rPr lang="en-US" dirty="0" smtClean="0"/>
              <a:t>EO parameter summary</a:t>
            </a:r>
            <a:endParaRPr lang="en-US" dirty="0"/>
          </a:p>
        </p:txBody>
      </p:sp>
    </p:spTree>
    <p:extLst>
      <p:ext uri="{BB962C8B-B14F-4D97-AF65-F5344CB8AC3E}">
        <p14:creationId xmlns:p14="http://schemas.microsoft.com/office/powerpoint/2010/main" val="4098809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Specialized diagnostics – video waveform reconstruction, noise correlations</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13</a:t>
            </a:fld>
            <a:endParaRPr lang="en-US" dirty="0">
              <a:uFillTx/>
            </a:endParaRPr>
          </a:p>
        </p:txBody>
      </p:sp>
      <p:pic>
        <p:nvPicPr>
          <p:cNvPr id="2050" name="Picture 2" descr="C:\Users\Paul\Google Drive\Presentations_2017\UCL_20170517\combinedscope-1-11-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61" t="2735" r="2747"/>
          <a:stretch/>
        </p:blipFill>
        <p:spPr bwMode="auto">
          <a:xfrm>
            <a:off x="104274" y="3885498"/>
            <a:ext cx="3879929" cy="25218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ul\Google Drive\Presentations_2017\UCL_20170517\allchannels-tm-half-fu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710" y="1041727"/>
            <a:ext cx="3633056" cy="2606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6573" r="4865" b="9523"/>
          <a:stretch>
            <a:fillRect/>
          </a:stretch>
        </p:blipFill>
        <p:spPr>
          <a:xfrm>
            <a:off x="5713562" y="1252533"/>
            <a:ext cx="5788000" cy="4496327"/>
          </a:xfrm>
          <a:prstGeom prst="rect">
            <a:avLst/>
          </a:prstGeom>
        </p:spPr>
      </p:pic>
      <p:sp>
        <p:nvSpPr>
          <p:cNvPr id="8" name="TextBox 7"/>
          <p:cNvSpPr txBox="1"/>
          <p:nvPr/>
        </p:nvSpPr>
        <p:spPr>
          <a:xfrm>
            <a:off x="6119435" y="672395"/>
            <a:ext cx="5382127" cy="369332"/>
          </a:xfrm>
          <a:prstGeom prst="rect">
            <a:avLst/>
          </a:prstGeom>
          <a:noFill/>
        </p:spPr>
        <p:txBody>
          <a:bodyPr wrap="square" rtlCol="0">
            <a:spAutoFit/>
          </a:bodyPr>
          <a:lstStyle/>
          <a:p>
            <a:r>
              <a:rPr lang="en-US" dirty="0" smtClean="0"/>
              <a:t>144 x 144-channel noise correlation (</a:t>
            </a:r>
            <a:r>
              <a:rPr lang="en-US" dirty="0" err="1" smtClean="0"/>
              <a:t>overscan</a:t>
            </a:r>
            <a:r>
              <a:rPr lang="en-US" dirty="0" smtClean="0"/>
              <a:t> regions)</a:t>
            </a:r>
            <a:endParaRPr lang="en-US" dirty="0"/>
          </a:p>
        </p:txBody>
      </p:sp>
      <p:sp>
        <p:nvSpPr>
          <p:cNvPr id="9" name="TextBox 8"/>
          <p:cNvSpPr txBox="1"/>
          <p:nvPr/>
        </p:nvSpPr>
        <p:spPr>
          <a:xfrm>
            <a:off x="264068" y="533895"/>
            <a:ext cx="4107407" cy="646331"/>
          </a:xfrm>
          <a:prstGeom prst="rect">
            <a:avLst/>
          </a:prstGeom>
          <a:noFill/>
        </p:spPr>
        <p:txBody>
          <a:bodyPr wrap="square" rtlCol="0">
            <a:spAutoFit/>
          </a:bodyPr>
          <a:lstStyle/>
          <a:p>
            <a:r>
              <a:rPr lang="en-US" dirty="0" smtClean="0"/>
              <a:t>144-channel synthetic video waveforms (CCD-output and post-DSI)</a:t>
            </a:r>
            <a:endParaRPr lang="en-US" dirty="0"/>
          </a:p>
        </p:txBody>
      </p:sp>
      <p:sp>
        <p:nvSpPr>
          <p:cNvPr id="10" name="TextBox 9"/>
          <p:cNvSpPr txBox="1"/>
          <p:nvPr/>
        </p:nvSpPr>
        <p:spPr>
          <a:xfrm>
            <a:off x="264068" y="3648427"/>
            <a:ext cx="4107407" cy="369332"/>
          </a:xfrm>
          <a:prstGeom prst="rect">
            <a:avLst/>
          </a:prstGeom>
          <a:noFill/>
        </p:spPr>
        <p:txBody>
          <a:bodyPr wrap="square" rtlCol="0">
            <a:spAutoFit/>
          </a:bodyPr>
          <a:lstStyle/>
          <a:p>
            <a:r>
              <a:rPr lang="en-US" dirty="0" smtClean="0"/>
              <a:t>Single-channel video chain waveforms</a:t>
            </a:r>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7691" r="4324" b="11275"/>
          <a:stretch/>
        </p:blipFill>
        <p:spPr>
          <a:xfrm>
            <a:off x="5225144" y="939051"/>
            <a:ext cx="6394708" cy="5416040"/>
          </a:xfrm>
          <a:prstGeom prst="rect">
            <a:avLst/>
          </a:prstGeom>
        </p:spPr>
      </p:pic>
      <p:sp>
        <p:nvSpPr>
          <p:cNvPr id="4" name="TextBox 3"/>
          <p:cNvSpPr txBox="1"/>
          <p:nvPr/>
        </p:nvSpPr>
        <p:spPr>
          <a:xfrm>
            <a:off x="3459647" y="6224286"/>
            <a:ext cx="763351" cy="261610"/>
          </a:xfrm>
          <a:prstGeom prst="rect">
            <a:avLst/>
          </a:prstGeom>
        </p:spPr>
        <p:txBody>
          <a:bodyPr wrap="none" rtlCol="0">
            <a:spAutoFit/>
          </a:bodyPr>
          <a:lstStyle/>
          <a:p>
            <a:r>
              <a:rPr lang="en-US" sz="1100" dirty="0" smtClean="0">
                <a:solidFill>
                  <a:schemeClr val="bg1">
                    <a:lumMod val="65000"/>
                  </a:schemeClr>
                </a:solidFill>
                <a:latin typeface="Times New Roman" panose="02020603050405020304" pitchFamily="18" charset="0"/>
                <a:cs typeface="Times New Roman" panose="02020603050405020304" pitchFamily="18" charset="0"/>
              </a:rPr>
              <a:t>C. </a:t>
            </a:r>
            <a:r>
              <a:rPr lang="en-US" sz="1100" dirty="0" err="1" smtClean="0">
                <a:solidFill>
                  <a:schemeClr val="bg1">
                    <a:lumMod val="65000"/>
                  </a:schemeClr>
                </a:solidFill>
                <a:latin typeface="Times New Roman" panose="02020603050405020304" pitchFamily="18" charset="0"/>
                <a:cs typeface="Times New Roman" panose="02020603050405020304" pitchFamily="18" charset="0"/>
              </a:rPr>
              <a:t>Juramy</a:t>
            </a:r>
            <a:endParaRPr lang="en-US" sz="11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873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uFillTx/>
              </a:rPr>
              <a:t>LSST Science Raft Tower Module Production Status </a:t>
            </a:r>
            <a:r>
              <a:rPr lang="en-US" dirty="0" smtClean="0">
                <a:uFillTx/>
              </a:rPr>
              <a:t>(Dec. </a:t>
            </a:r>
            <a:r>
              <a:rPr lang="en-US" dirty="0">
                <a:uFillTx/>
              </a:rPr>
              <a:t>2018</a:t>
            </a:r>
            <a:r>
              <a:rPr lang="en-US" dirty="0" smtClean="0">
                <a:uFillTx/>
              </a:rPr>
              <a:t>)</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14</a:t>
            </a:fld>
            <a:endParaRPr lang="en-US" dirty="0">
              <a:uFillTx/>
            </a:endParaRPr>
          </a:p>
        </p:txBody>
      </p:sp>
      <p:sp>
        <p:nvSpPr>
          <p:cNvPr id="5" name="Shape 291"/>
          <p:cNvSpPr txBox="1">
            <a:spLocks/>
          </p:cNvSpPr>
          <p:nvPr/>
        </p:nvSpPr>
        <p:spPr>
          <a:xfrm>
            <a:off x="4023099" y="4648953"/>
            <a:ext cx="7478436" cy="1087600"/>
          </a:xfrm>
          <a:prstGeom prst="rect">
            <a:avLst/>
          </a:prstGeom>
          <a:solidFill>
            <a:schemeClr val="bg1">
              <a:lumMod val="95000"/>
            </a:schemeClr>
          </a:solidFill>
          <a:ln>
            <a:noFill/>
          </a:ln>
        </p:spPr>
        <p:txBody>
          <a:bodyPr spcFirstLastPara="1" wrap="square" lIns="121900" tIns="60933" rIns="121900" bIns="60933" anchor="t" anchorCtr="0">
            <a:noAutofit/>
          </a:bodyPr>
          <a:lstStyle/>
          <a:p>
            <a:pPr defTabSz="1219170">
              <a:buClr>
                <a:srgbClr val="000000"/>
              </a:buClr>
              <a:buSzPts val="2000"/>
            </a:pPr>
            <a:r>
              <a:rPr lang="en-US" sz="2133" b="1" dirty="0">
                <a:solidFill>
                  <a:srgbClr val="000000"/>
                </a:solidFill>
                <a:uFillTx/>
                <a:latin typeface="Calibri"/>
                <a:ea typeface="Calibri"/>
                <a:cs typeface="Calibri"/>
                <a:sym typeface="Calibri"/>
              </a:rPr>
              <a:t>Assembled and tested: </a:t>
            </a:r>
            <a:r>
              <a:rPr lang="en-US" sz="2133" b="1" dirty="0" smtClean="0">
                <a:solidFill>
                  <a:srgbClr val="000000"/>
                </a:solidFill>
                <a:latin typeface="Calibri"/>
                <a:ea typeface="Calibri"/>
                <a:cs typeface="Calibri"/>
                <a:sym typeface="Calibri"/>
              </a:rPr>
              <a:t>23</a:t>
            </a:r>
            <a:r>
              <a:rPr lang="en-US" sz="2133" b="1" dirty="0" smtClean="0">
                <a:solidFill>
                  <a:srgbClr val="000000"/>
                </a:solidFill>
                <a:uFillTx/>
                <a:latin typeface="Calibri"/>
                <a:ea typeface="Calibri"/>
                <a:cs typeface="Calibri"/>
                <a:sym typeface="Calibri"/>
              </a:rPr>
              <a:t> </a:t>
            </a:r>
            <a:r>
              <a:rPr lang="en-US" sz="2133" b="1" dirty="0">
                <a:solidFill>
                  <a:srgbClr val="000000"/>
                </a:solidFill>
                <a:uFillTx/>
                <a:latin typeface="Calibri"/>
                <a:ea typeface="Calibri"/>
                <a:cs typeface="Calibri"/>
                <a:sym typeface="Calibri"/>
              </a:rPr>
              <a:t>rafts </a:t>
            </a:r>
            <a:r>
              <a:rPr lang="en-US" sz="2133" b="1" dirty="0" smtClean="0">
                <a:solidFill>
                  <a:srgbClr val="000000"/>
                </a:solidFill>
                <a:uFillTx/>
                <a:latin typeface="Calibri"/>
                <a:ea typeface="Calibri"/>
                <a:cs typeface="Calibri"/>
                <a:sym typeface="Calibri"/>
              </a:rPr>
              <a:t>(21 </a:t>
            </a:r>
            <a:r>
              <a:rPr lang="en-US" sz="2133" b="1" dirty="0">
                <a:solidFill>
                  <a:srgbClr val="000000"/>
                </a:solidFill>
                <a:uFillTx/>
                <a:latin typeface="Calibri"/>
                <a:ea typeface="Calibri"/>
                <a:cs typeface="Calibri"/>
                <a:sym typeface="Calibri"/>
              </a:rPr>
              <a:t>of 22 production deliverables + 2 Engineering/Test units): </a:t>
            </a:r>
            <a:r>
              <a:rPr lang="en-US" sz="2133" b="1" dirty="0" smtClean="0">
                <a:solidFill>
                  <a:srgbClr val="000000"/>
                </a:solidFill>
                <a:latin typeface="Calibri"/>
                <a:ea typeface="Calibri"/>
                <a:cs typeface="Calibri"/>
                <a:sym typeface="Calibri"/>
              </a:rPr>
              <a:t>207</a:t>
            </a:r>
            <a:r>
              <a:rPr lang="en-US" sz="2133" b="1" dirty="0" smtClean="0">
                <a:solidFill>
                  <a:srgbClr val="000000"/>
                </a:solidFill>
                <a:uFillTx/>
                <a:latin typeface="Calibri"/>
                <a:ea typeface="Calibri"/>
                <a:cs typeface="Calibri"/>
                <a:sym typeface="Calibri"/>
              </a:rPr>
              <a:t> </a:t>
            </a:r>
            <a:r>
              <a:rPr lang="en-US" sz="2133" b="1" dirty="0">
                <a:solidFill>
                  <a:srgbClr val="000000"/>
                </a:solidFill>
                <a:uFillTx/>
                <a:latin typeface="Calibri"/>
                <a:ea typeface="Calibri"/>
                <a:cs typeface="Calibri"/>
                <a:sym typeface="Calibri"/>
              </a:rPr>
              <a:t>CCDs</a:t>
            </a:r>
            <a:r>
              <a:rPr lang="en-US" sz="1867" dirty="0">
                <a:solidFill>
                  <a:srgbClr val="000000"/>
                </a:solidFill>
                <a:uFillTx/>
                <a:latin typeface="Arial" panose="020B0604020202020204"/>
              </a:rPr>
              <a:t>, </a:t>
            </a:r>
            <a:r>
              <a:rPr lang="en-US" sz="2133" b="1" dirty="0" smtClean="0">
                <a:solidFill>
                  <a:srgbClr val="000000"/>
                </a:solidFill>
                <a:latin typeface="Calibri"/>
                <a:sym typeface="Calibri"/>
              </a:rPr>
              <a:t>3,312</a:t>
            </a:r>
            <a:r>
              <a:rPr lang="en-US" sz="2133" b="1" dirty="0" smtClean="0">
                <a:solidFill>
                  <a:srgbClr val="000000"/>
                </a:solidFill>
                <a:uFillTx/>
                <a:latin typeface="Calibri"/>
                <a:ea typeface="Calibri"/>
                <a:cs typeface="Calibri"/>
                <a:sym typeface="Calibri"/>
              </a:rPr>
              <a:t> </a:t>
            </a:r>
            <a:r>
              <a:rPr lang="en-US" sz="2133" b="1" dirty="0">
                <a:solidFill>
                  <a:srgbClr val="000000"/>
                </a:solidFill>
                <a:uFillTx/>
                <a:latin typeface="Calibri"/>
                <a:ea typeface="Calibri"/>
                <a:cs typeface="Calibri"/>
                <a:sym typeface="Calibri"/>
              </a:rPr>
              <a:t>video channels </a:t>
            </a:r>
            <a:r>
              <a:rPr lang="en-US" sz="2133" b="1" dirty="0" smtClean="0">
                <a:solidFill>
                  <a:srgbClr val="000000"/>
                </a:solidFill>
                <a:uFillTx/>
                <a:latin typeface="Calibri"/>
                <a:ea typeface="Calibri"/>
                <a:cs typeface="Calibri"/>
                <a:sym typeface="Calibri"/>
              </a:rPr>
              <a:t>(</a:t>
            </a:r>
            <a:r>
              <a:rPr lang="en-US" sz="2133" b="1" dirty="0" smtClean="0">
                <a:solidFill>
                  <a:srgbClr val="000000"/>
                </a:solidFill>
                <a:latin typeface="Arial"/>
                <a:ea typeface="Calibri"/>
                <a:cs typeface="Arial"/>
                <a:sym typeface="Arial"/>
              </a:rPr>
              <a:t>3.3</a:t>
            </a:r>
            <a:r>
              <a:rPr lang="en-US" sz="2133" b="1" dirty="0" smtClean="0">
                <a:solidFill>
                  <a:srgbClr val="000000"/>
                </a:solidFill>
                <a:uFillTx/>
                <a:latin typeface="Arial"/>
                <a:ea typeface="Arial"/>
                <a:cs typeface="Arial"/>
                <a:sym typeface="Arial"/>
              </a:rPr>
              <a:t>Gpix)</a:t>
            </a:r>
            <a:endParaRPr sz="2133" b="1" i="1" dirty="0">
              <a:solidFill>
                <a:srgbClr val="4472C4">
                  <a:lumMod val="75000"/>
                </a:srgbClr>
              </a:solidFill>
              <a:uFillTx/>
              <a:latin typeface="Calibri"/>
              <a:ea typeface="Calibri"/>
              <a:cs typeface="Calibri"/>
              <a:sym typeface="Calibri"/>
            </a:endParaRPr>
          </a:p>
        </p:txBody>
      </p:sp>
      <p:sp>
        <p:nvSpPr>
          <p:cNvPr id="6" name="Shape 292"/>
          <p:cNvSpPr txBox="1">
            <a:spLocks/>
          </p:cNvSpPr>
          <p:nvPr/>
        </p:nvSpPr>
        <p:spPr>
          <a:xfrm>
            <a:off x="1830118" y="1434632"/>
            <a:ext cx="4862473" cy="533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2000"/>
            </a:pPr>
            <a:r>
              <a:rPr lang="en-US" sz="1600" dirty="0">
                <a:solidFill>
                  <a:srgbClr val="000000"/>
                </a:solidFill>
                <a:uFillTx/>
                <a:latin typeface="Calibri"/>
                <a:ea typeface="Calibri"/>
                <a:cs typeface="Calibri"/>
                <a:sym typeface="Calibri"/>
              </a:rPr>
              <a:t>engineering and test </a:t>
            </a:r>
            <a:r>
              <a:rPr lang="en-US" sz="1600" dirty="0" smtClean="0">
                <a:solidFill>
                  <a:srgbClr val="000000"/>
                </a:solidFill>
                <a:uFillTx/>
                <a:latin typeface="Calibri"/>
                <a:ea typeface="Calibri"/>
                <a:cs typeface="Calibri"/>
                <a:sym typeface="Calibri"/>
              </a:rPr>
              <a:t>units (2)</a:t>
            </a:r>
            <a:endParaRPr sz="1600" dirty="0">
              <a:solidFill>
                <a:srgbClr val="000000"/>
              </a:solidFill>
              <a:uFillTx/>
              <a:latin typeface="Calibri"/>
              <a:ea typeface="Calibri"/>
              <a:cs typeface="Calibri"/>
              <a:sym typeface="Calibri"/>
            </a:endParaRPr>
          </a:p>
        </p:txBody>
      </p:sp>
      <p:cxnSp>
        <p:nvCxnSpPr>
          <p:cNvPr id="7" name="Shape 293"/>
          <p:cNvCxnSpPr>
            <a:stCxn id="6" idx="1"/>
          </p:cNvCxnSpPr>
          <p:nvPr/>
        </p:nvCxnSpPr>
        <p:spPr>
          <a:xfrm flipH="1">
            <a:off x="1366821" y="1701432"/>
            <a:ext cx="463296" cy="0"/>
          </a:xfrm>
          <a:prstGeom prst="straightConnector1">
            <a:avLst/>
          </a:prstGeom>
          <a:noFill/>
          <a:ln w="25400" cap="flat" cmpd="sng">
            <a:solidFill>
              <a:schemeClr val="accent1"/>
            </a:solidFill>
            <a:prstDash val="solid"/>
            <a:round/>
            <a:headEnd type="none" w="med" len="med"/>
            <a:tailEnd type="triangle" w="lg" len="lg"/>
          </a:ln>
          <a:effectLst>
            <a:outerShdw blurRad="40000" dist="20000" dir="5400000" rotWithShape="0">
              <a:srgbClr val="000000">
                <a:alpha val="37650"/>
              </a:srgbClr>
            </a:outerShdw>
          </a:effectLst>
        </p:spPr>
      </p:cxnSp>
      <p:sp>
        <p:nvSpPr>
          <p:cNvPr id="8" name="Shape 294"/>
          <p:cNvSpPr txBox="1">
            <a:spLocks/>
          </p:cNvSpPr>
          <p:nvPr/>
        </p:nvSpPr>
        <p:spPr>
          <a:xfrm>
            <a:off x="1806035" y="2020950"/>
            <a:ext cx="2691116" cy="533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2000"/>
            </a:pPr>
            <a:r>
              <a:rPr lang="en-US" sz="1600" dirty="0">
                <a:solidFill>
                  <a:srgbClr val="000000"/>
                </a:solidFill>
                <a:uFillTx/>
                <a:latin typeface="Calibri"/>
                <a:ea typeface="Calibri"/>
                <a:cs typeface="Calibri"/>
                <a:sym typeface="Calibri"/>
              </a:rPr>
              <a:t>production </a:t>
            </a:r>
            <a:r>
              <a:rPr lang="en-US" sz="1600" dirty="0" smtClean="0">
                <a:solidFill>
                  <a:srgbClr val="000000"/>
                </a:solidFill>
                <a:uFillTx/>
                <a:latin typeface="Calibri"/>
                <a:ea typeface="Calibri"/>
                <a:cs typeface="Calibri"/>
                <a:sym typeface="Calibri"/>
              </a:rPr>
              <a:t>units (21 + spare)</a:t>
            </a:r>
            <a:endParaRPr sz="1600" dirty="0">
              <a:solidFill>
                <a:srgbClr val="000000"/>
              </a:solidFill>
              <a:uFillTx/>
              <a:latin typeface="Calibri"/>
              <a:ea typeface="Calibri"/>
              <a:cs typeface="Calibri"/>
              <a:sym typeface="Calibri"/>
            </a:endParaRPr>
          </a:p>
        </p:txBody>
      </p:sp>
      <p:sp>
        <p:nvSpPr>
          <p:cNvPr id="9" name="Shape 295"/>
          <p:cNvSpPr txBox="1">
            <a:spLocks/>
          </p:cNvSpPr>
          <p:nvPr/>
        </p:nvSpPr>
        <p:spPr>
          <a:xfrm>
            <a:off x="181732" y="4187946"/>
            <a:ext cx="1535600" cy="533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2000"/>
            </a:pPr>
            <a:r>
              <a:rPr lang="en-US" sz="2400" b="1" dirty="0">
                <a:solidFill>
                  <a:srgbClr val="000000"/>
                </a:solidFill>
                <a:uFillTx/>
                <a:latin typeface="Calibri"/>
                <a:ea typeface="Calibri"/>
                <a:cs typeface="Calibri"/>
                <a:sym typeface="Calibri"/>
              </a:rPr>
              <a:t>Key</a:t>
            </a:r>
            <a:endParaRPr sz="2400" b="1" dirty="0">
              <a:solidFill>
                <a:srgbClr val="000000"/>
              </a:solidFill>
              <a:uFillTx/>
              <a:latin typeface="Calibri"/>
              <a:ea typeface="Calibri"/>
              <a:cs typeface="Calibri"/>
              <a:sym typeface="Calibri"/>
            </a:endParaRPr>
          </a:p>
        </p:txBody>
      </p:sp>
      <p:sp>
        <p:nvSpPr>
          <p:cNvPr id="10" name="Shape 296"/>
          <p:cNvSpPr>
            <a:spLocks/>
          </p:cNvSpPr>
          <p:nvPr/>
        </p:nvSpPr>
        <p:spPr>
          <a:xfrm>
            <a:off x="300008" y="2766812"/>
            <a:ext cx="463296" cy="1307908"/>
          </a:xfrm>
          <a:prstGeom prst="roundRect">
            <a:avLst>
              <a:gd name="adj" fmla="val 16667"/>
            </a:avLst>
          </a:prstGeom>
          <a:solidFill>
            <a:srgbClr val="00800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Feb ‘17</a:t>
            </a:r>
            <a:endParaRPr sz="1067" b="1" dirty="0">
              <a:solidFill>
                <a:srgbClr val="FFFFFF"/>
              </a:solidFill>
              <a:uFillTx/>
              <a:latin typeface="Calibri"/>
              <a:ea typeface="Calibri"/>
              <a:cs typeface="Calibri"/>
              <a:sym typeface="Calibri"/>
            </a:endParaRPr>
          </a:p>
        </p:txBody>
      </p:sp>
      <p:sp>
        <p:nvSpPr>
          <p:cNvPr id="11" name="Shape 296"/>
          <p:cNvSpPr>
            <a:spLocks/>
          </p:cNvSpPr>
          <p:nvPr/>
        </p:nvSpPr>
        <p:spPr>
          <a:xfrm>
            <a:off x="833415"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RTM2</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May ‘17</a:t>
            </a:r>
            <a:endParaRPr sz="1067" b="1" dirty="0">
              <a:solidFill>
                <a:srgbClr val="FFFFFF"/>
              </a:solidFill>
              <a:uFillTx/>
              <a:latin typeface="Calibri"/>
              <a:ea typeface="Calibri"/>
              <a:cs typeface="Calibri"/>
              <a:sym typeface="Calibri"/>
            </a:endParaRPr>
          </a:p>
        </p:txBody>
      </p:sp>
      <p:sp>
        <p:nvSpPr>
          <p:cNvPr id="12" name="Shape 296"/>
          <p:cNvSpPr>
            <a:spLocks/>
          </p:cNvSpPr>
          <p:nvPr/>
        </p:nvSpPr>
        <p:spPr>
          <a:xfrm>
            <a:off x="1366821"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RTM3</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Sep ‘17</a:t>
            </a:r>
            <a:endParaRPr sz="1067" b="1" dirty="0">
              <a:solidFill>
                <a:srgbClr val="FFFFFF"/>
              </a:solidFill>
              <a:uFillTx/>
              <a:latin typeface="Calibri"/>
              <a:ea typeface="Calibri"/>
              <a:cs typeface="Calibri"/>
              <a:sym typeface="Calibri"/>
            </a:endParaRPr>
          </a:p>
        </p:txBody>
      </p:sp>
      <p:sp>
        <p:nvSpPr>
          <p:cNvPr id="13" name="Shape 296"/>
          <p:cNvSpPr>
            <a:spLocks/>
          </p:cNvSpPr>
          <p:nvPr/>
        </p:nvSpPr>
        <p:spPr>
          <a:xfrm>
            <a:off x="1900228"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RTM4</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Jul ‘17</a:t>
            </a:r>
            <a:endParaRPr sz="1067" b="1" dirty="0">
              <a:solidFill>
                <a:srgbClr val="FFFFFF"/>
              </a:solidFill>
              <a:uFillTx/>
              <a:latin typeface="Calibri"/>
              <a:ea typeface="Calibri"/>
              <a:cs typeface="Calibri"/>
              <a:sym typeface="Calibri"/>
            </a:endParaRPr>
          </a:p>
        </p:txBody>
      </p:sp>
      <p:sp>
        <p:nvSpPr>
          <p:cNvPr id="14" name="Shape 296"/>
          <p:cNvSpPr>
            <a:spLocks/>
          </p:cNvSpPr>
          <p:nvPr/>
        </p:nvSpPr>
        <p:spPr>
          <a:xfrm>
            <a:off x="2433635"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RTM5</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Oct ‘17</a:t>
            </a:r>
            <a:endParaRPr sz="1067" b="1" dirty="0">
              <a:solidFill>
                <a:srgbClr val="FFFFFF"/>
              </a:solidFill>
              <a:uFillTx/>
              <a:latin typeface="Calibri"/>
              <a:ea typeface="Calibri"/>
              <a:cs typeface="Calibri"/>
              <a:sym typeface="Calibri"/>
            </a:endParaRPr>
          </a:p>
        </p:txBody>
      </p:sp>
      <p:sp>
        <p:nvSpPr>
          <p:cNvPr id="15" name="Shape 296"/>
          <p:cNvSpPr>
            <a:spLocks/>
          </p:cNvSpPr>
          <p:nvPr/>
        </p:nvSpPr>
        <p:spPr>
          <a:xfrm>
            <a:off x="2967041"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RTM6</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Dec ‘17</a:t>
            </a:r>
            <a:endParaRPr sz="1067" b="1" dirty="0">
              <a:solidFill>
                <a:srgbClr val="FFFFFF"/>
              </a:solidFill>
              <a:uFillTx/>
              <a:latin typeface="Calibri"/>
              <a:ea typeface="Calibri"/>
              <a:cs typeface="Calibri"/>
              <a:sym typeface="Calibri"/>
            </a:endParaRPr>
          </a:p>
        </p:txBody>
      </p:sp>
      <p:sp>
        <p:nvSpPr>
          <p:cNvPr id="16" name="Shape 296"/>
          <p:cNvSpPr>
            <a:spLocks/>
          </p:cNvSpPr>
          <p:nvPr/>
        </p:nvSpPr>
        <p:spPr>
          <a:xfrm>
            <a:off x="3500448"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RTM7</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Dec ‘17</a:t>
            </a:r>
            <a:endParaRPr sz="1067" b="1" dirty="0">
              <a:solidFill>
                <a:srgbClr val="FFFFFF"/>
              </a:solidFill>
              <a:uFillTx/>
              <a:latin typeface="Calibri"/>
              <a:ea typeface="Calibri"/>
              <a:cs typeface="Calibri"/>
              <a:sym typeface="Calibri"/>
            </a:endParaRPr>
          </a:p>
        </p:txBody>
      </p:sp>
      <p:sp>
        <p:nvSpPr>
          <p:cNvPr id="17" name="Shape 296"/>
          <p:cNvSpPr>
            <a:spLocks/>
          </p:cNvSpPr>
          <p:nvPr/>
        </p:nvSpPr>
        <p:spPr>
          <a:xfrm>
            <a:off x="4033855" y="2766812"/>
            <a:ext cx="463296" cy="1307908"/>
          </a:xfrm>
          <a:prstGeom prst="roundRect">
            <a:avLst>
              <a:gd name="adj" fmla="val 16667"/>
            </a:avLst>
          </a:prstGeom>
          <a:solidFill>
            <a:srgbClr val="00800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RTM8</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Mar ‘18</a:t>
            </a:r>
            <a:endParaRPr sz="1067" b="1" dirty="0">
              <a:solidFill>
                <a:srgbClr val="FFFFFF"/>
              </a:solidFill>
              <a:uFillTx/>
              <a:latin typeface="Calibri"/>
              <a:ea typeface="Calibri"/>
              <a:cs typeface="Calibri"/>
              <a:sym typeface="Calibri"/>
            </a:endParaRPr>
          </a:p>
        </p:txBody>
      </p:sp>
      <p:sp>
        <p:nvSpPr>
          <p:cNvPr id="18" name="Shape 296"/>
          <p:cNvSpPr>
            <a:spLocks/>
          </p:cNvSpPr>
          <p:nvPr/>
        </p:nvSpPr>
        <p:spPr>
          <a:xfrm>
            <a:off x="4567261"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RTM9</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Feb ‘18</a:t>
            </a:r>
            <a:endParaRPr sz="1067" b="1" dirty="0">
              <a:solidFill>
                <a:srgbClr val="FFFFFF"/>
              </a:solidFill>
              <a:uFillTx/>
              <a:latin typeface="Calibri"/>
              <a:ea typeface="Calibri"/>
              <a:cs typeface="Calibri"/>
              <a:sym typeface="Calibri"/>
            </a:endParaRPr>
          </a:p>
        </p:txBody>
      </p:sp>
      <p:sp>
        <p:nvSpPr>
          <p:cNvPr id="19" name="Shape 296"/>
          <p:cNvSpPr>
            <a:spLocks/>
          </p:cNvSpPr>
          <p:nvPr/>
        </p:nvSpPr>
        <p:spPr>
          <a:xfrm>
            <a:off x="5100668" y="2766812"/>
            <a:ext cx="463296" cy="1307908"/>
          </a:xfrm>
          <a:prstGeom prst="roundRect">
            <a:avLst>
              <a:gd name="adj" fmla="val 16667"/>
            </a:avLst>
          </a:prstGeom>
          <a:solidFill>
            <a:srgbClr val="008000"/>
          </a:solidFill>
          <a:ln w="9525" cap="flat" cmpd="sng">
            <a:solidFill>
              <a:srgbClr val="7C6CB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RTM10</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Apr ‘18</a:t>
            </a:r>
            <a:endParaRPr sz="1067" b="1" dirty="0">
              <a:solidFill>
                <a:srgbClr val="FFFFFF"/>
              </a:solidFill>
              <a:uFillTx/>
              <a:latin typeface="Calibri"/>
              <a:ea typeface="Calibri"/>
              <a:cs typeface="Calibri"/>
              <a:sym typeface="Calibri"/>
            </a:endParaRPr>
          </a:p>
        </p:txBody>
      </p:sp>
      <p:sp>
        <p:nvSpPr>
          <p:cNvPr id="20" name="Shape 296"/>
          <p:cNvSpPr>
            <a:spLocks/>
          </p:cNvSpPr>
          <p:nvPr/>
        </p:nvSpPr>
        <p:spPr>
          <a:xfrm>
            <a:off x="5634075" y="2766812"/>
            <a:ext cx="463296" cy="1307908"/>
          </a:xfrm>
          <a:prstGeom prst="roundRect">
            <a:avLst>
              <a:gd name="adj" fmla="val 16667"/>
            </a:avLst>
          </a:prstGeom>
          <a:solidFill>
            <a:srgbClr val="00800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RTM11</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Jun ‘18</a:t>
            </a:r>
            <a:endParaRPr sz="1467" b="1" dirty="0">
              <a:solidFill>
                <a:srgbClr val="FFFFFF"/>
              </a:solidFill>
              <a:uFillTx/>
              <a:latin typeface="Calibri"/>
              <a:ea typeface="Calibri"/>
              <a:cs typeface="Calibri"/>
              <a:sym typeface="Calibri"/>
            </a:endParaRPr>
          </a:p>
        </p:txBody>
      </p:sp>
      <p:sp>
        <p:nvSpPr>
          <p:cNvPr id="21" name="Shape 296"/>
          <p:cNvSpPr>
            <a:spLocks/>
          </p:cNvSpPr>
          <p:nvPr/>
        </p:nvSpPr>
        <p:spPr>
          <a:xfrm>
            <a:off x="6167481"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RTM12</a:t>
            </a:r>
            <a:endParaRPr sz="1467" dirty="0">
              <a:solidFill>
                <a:srgbClr val="000000"/>
              </a:solidFill>
              <a:uFillTx/>
              <a:latin typeface="Arial" panose="020B0604020202020204"/>
            </a:endParaRPr>
          </a:p>
          <a:p>
            <a:pPr algn="ctr" defTabSz="1219170">
              <a:buClr>
                <a:srgbClr val="FFFFFF"/>
              </a:buClr>
              <a:buSzPts val="1200"/>
            </a:pPr>
            <a:r>
              <a:rPr lang="en-US" sz="1067" b="1" dirty="0">
                <a:solidFill>
                  <a:srgbClr val="FFFFFF"/>
                </a:solidFill>
                <a:uFillTx/>
                <a:latin typeface="Calibri"/>
                <a:ea typeface="Calibri"/>
                <a:cs typeface="Calibri"/>
                <a:sym typeface="Calibri"/>
              </a:rPr>
              <a:t>Apr ‘18</a:t>
            </a:r>
            <a:endParaRPr sz="1067" b="1" dirty="0">
              <a:solidFill>
                <a:srgbClr val="FFFFFF"/>
              </a:solidFill>
              <a:uFillTx/>
              <a:latin typeface="Calibri"/>
              <a:ea typeface="Calibri"/>
              <a:cs typeface="Calibri"/>
              <a:sym typeface="Calibri"/>
            </a:endParaRPr>
          </a:p>
        </p:txBody>
      </p:sp>
      <p:sp>
        <p:nvSpPr>
          <p:cNvPr id="22" name="Shape 296"/>
          <p:cNvSpPr>
            <a:spLocks/>
          </p:cNvSpPr>
          <p:nvPr/>
        </p:nvSpPr>
        <p:spPr>
          <a:xfrm>
            <a:off x="6700888"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RTM13</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Jun ‘18</a:t>
            </a:r>
            <a:endParaRPr sz="1467" b="1" dirty="0">
              <a:solidFill>
                <a:srgbClr val="FFFFFF"/>
              </a:solidFill>
              <a:uFillTx/>
              <a:latin typeface="Calibri"/>
              <a:ea typeface="Calibri"/>
              <a:cs typeface="Calibri"/>
              <a:sym typeface="Calibri"/>
            </a:endParaRPr>
          </a:p>
        </p:txBody>
      </p:sp>
      <p:sp>
        <p:nvSpPr>
          <p:cNvPr id="23" name="Shape 296"/>
          <p:cNvSpPr>
            <a:spLocks/>
          </p:cNvSpPr>
          <p:nvPr/>
        </p:nvSpPr>
        <p:spPr>
          <a:xfrm>
            <a:off x="7234295" y="2766812"/>
            <a:ext cx="463296" cy="1307908"/>
          </a:xfrm>
          <a:prstGeom prst="roundRect">
            <a:avLst>
              <a:gd name="adj" fmla="val 16667"/>
            </a:avLst>
          </a:prstGeom>
          <a:solidFill>
            <a:srgbClr val="008000"/>
          </a:solidFill>
          <a:ln w="9525" cap="flat" cmpd="sng">
            <a:solidFill>
              <a:srgbClr val="7C6CB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RTM14</a:t>
            </a:r>
          </a:p>
          <a:p>
            <a:pPr algn="ctr" defTabSz="1219170">
              <a:buClr>
                <a:srgbClr val="FFFFFF"/>
              </a:buClr>
              <a:buSzPts val="1600"/>
            </a:pPr>
            <a:r>
              <a:rPr lang="en-US" sz="1067" b="1" dirty="0">
                <a:solidFill>
                  <a:srgbClr val="FFFFFF"/>
                </a:solidFill>
                <a:uFillTx/>
                <a:latin typeface="Calibri"/>
                <a:sym typeface="Calibri"/>
              </a:rPr>
              <a:t>Jul ‘18</a:t>
            </a:r>
            <a:endParaRPr sz="1067" dirty="0">
              <a:solidFill>
                <a:srgbClr val="000000"/>
              </a:solidFill>
              <a:uFillTx/>
              <a:latin typeface="Arial" panose="020B0604020202020204"/>
            </a:endParaRPr>
          </a:p>
        </p:txBody>
      </p:sp>
      <p:sp>
        <p:nvSpPr>
          <p:cNvPr id="24" name="Shape 296"/>
          <p:cNvSpPr>
            <a:spLocks/>
          </p:cNvSpPr>
          <p:nvPr/>
        </p:nvSpPr>
        <p:spPr>
          <a:xfrm>
            <a:off x="7767701" y="2766812"/>
            <a:ext cx="463296" cy="1307908"/>
          </a:xfrm>
          <a:prstGeom prst="roundRect">
            <a:avLst>
              <a:gd name="adj" fmla="val 16667"/>
            </a:avLst>
          </a:prstGeom>
          <a:solidFill>
            <a:srgbClr val="008000"/>
          </a:solidFill>
          <a:ln w="9525" cap="flat" cmpd="sng">
            <a:solidFill>
              <a:srgbClr val="7C6CB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RTM15</a:t>
            </a:r>
          </a:p>
          <a:p>
            <a:pPr algn="ctr" defTabSz="1219170">
              <a:buClr>
                <a:srgbClr val="FFFFFF"/>
              </a:buClr>
              <a:buSzPts val="1600"/>
            </a:pPr>
            <a:r>
              <a:rPr lang="en-US" sz="1467" b="1" dirty="0">
                <a:solidFill>
                  <a:srgbClr val="FFFFFF"/>
                </a:solidFill>
                <a:uFillTx/>
                <a:latin typeface="Calibri"/>
                <a:ea typeface="Calibri"/>
                <a:cs typeface="Calibri"/>
                <a:sym typeface="Calibri"/>
              </a:rPr>
              <a:t>Aug ‘18</a:t>
            </a:r>
            <a:endParaRPr sz="1467" b="1" dirty="0">
              <a:solidFill>
                <a:srgbClr val="FFFFFF"/>
              </a:solidFill>
              <a:uFillTx/>
              <a:latin typeface="Calibri"/>
              <a:ea typeface="Calibri"/>
              <a:cs typeface="Calibri"/>
            </a:endParaRPr>
          </a:p>
        </p:txBody>
      </p:sp>
      <p:sp>
        <p:nvSpPr>
          <p:cNvPr id="25" name="Shape 296"/>
          <p:cNvSpPr>
            <a:spLocks/>
          </p:cNvSpPr>
          <p:nvPr/>
        </p:nvSpPr>
        <p:spPr>
          <a:xfrm>
            <a:off x="8301108"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RTM16</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Jul ‘18</a:t>
            </a:r>
            <a:endParaRPr sz="1467" b="1" dirty="0">
              <a:solidFill>
                <a:srgbClr val="FFFFFF"/>
              </a:solidFill>
              <a:uFillTx/>
              <a:latin typeface="Calibri"/>
              <a:ea typeface="Calibri"/>
              <a:cs typeface="Calibri"/>
              <a:sym typeface="Calibri"/>
            </a:endParaRPr>
          </a:p>
        </p:txBody>
      </p:sp>
      <p:sp>
        <p:nvSpPr>
          <p:cNvPr id="26" name="Shape 296"/>
          <p:cNvSpPr>
            <a:spLocks/>
          </p:cNvSpPr>
          <p:nvPr/>
        </p:nvSpPr>
        <p:spPr>
          <a:xfrm>
            <a:off x="8834515" y="2766812"/>
            <a:ext cx="463296" cy="1307908"/>
          </a:xfrm>
          <a:prstGeom prst="roundRect">
            <a:avLst>
              <a:gd name="adj" fmla="val 16667"/>
            </a:avLst>
          </a:prstGeom>
          <a:solidFill>
            <a:srgbClr val="0070C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RTM17</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 Aug ‘18</a:t>
            </a:r>
            <a:endParaRPr sz="1467" b="1" dirty="0">
              <a:solidFill>
                <a:srgbClr val="FFFFFF"/>
              </a:solidFill>
              <a:uFillTx/>
              <a:latin typeface="Calibri"/>
              <a:ea typeface="Calibri"/>
              <a:cs typeface="Calibri"/>
              <a:sym typeface="Calibri"/>
            </a:endParaRPr>
          </a:p>
        </p:txBody>
      </p:sp>
      <p:sp>
        <p:nvSpPr>
          <p:cNvPr id="27" name="Shape 296"/>
          <p:cNvSpPr>
            <a:spLocks/>
          </p:cNvSpPr>
          <p:nvPr/>
        </p:nvSpPr>
        <p:spPr>
          <a:xfrm>
            <a:off x="9367921" y="2766812"/>
            <a:ext cx="463296" cy="1307908"/>
          </a:xfrm>
          <a:prstGeom prst="roundRect">
            <a:avLst>
              <a:gd name="adj" fmla="val 16667"/>
            </a:avLst>
          </a:prstGeom>
          <a:solidFill>
            <a:srgbClr val="008000"/>
          </a:solidFill>
          <a:ln w="9525" cap="flat" cmpd="sng">
            <a:solidFill>
              <a:srgbClr val="7C6CB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RTM18</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 Aug ‘18</a:t>
            </a:r>
            <a:endParaRPr sz="1467" b="1" dirty="0">
              <a:solidFill>
                <a:srgbClr val="FFFFFF"/>
              </a:solidFill>
              <a:uFillTx/>
              <a:latin typeface="Calibri"/>
              <a:ea typeface="Calibri"/>
              <a:cs typeface="Calibri"/>
              <a:sym typeface="Calibri"/>
            </a:endParaRPr>
          </a:p>
        </p:txBody>
      </p:sp>
      <p:sp>
        <p:nvSpPr>
          <p:cNvPr id="28" name="Shape 296"/>
          <p:cNvSpPr>
            <a:spLocks/>
          </p:cNvSpPr>
          <p:nvPr/>
        </p:nvSpPr>
        <p:spPr>
          <a:xfrm>
            <a:off x="9901328" y="2766812"/>
            <a:ext cx="463296" cy="1307908"/>
          </a:xfrm>
          <a:prstGeom prst="roundRect">
            <a:avLst>
              <a:gd name="adj" fmla="val 16667"/>
            </a:avLst>
          </a:prstGeom>
          <a:solidFill>
            <a:srgbClr val="008000"/>
          </a:solidFill>
          <a:ln w="9525" cap="flat" cmpd="sng">
            <a:solidFill>
              <a:srgbClr val="7C6CB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RTM19</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Aug ‘18</a:t>
            </a:r>
            <a:endParaRPr sz="1467" b="1" dirty="0">
              <a:solidFill>
                <a:srgbClr val="FFFFFF"/>
              </a:solidFill>
              <a:uFillTx/>
              <a:latin typeface="Calibri"/>
              <a:ea typeface="Calibri"/>
              <a:cs typeface="Calibri"/>
              <a:sym typeface="Calibri"/>
            </a:endParaRPr>
          </a:p>
        </p:txBody>
      </p:sp>
      <p:sp>
        <p:nvSpPr>
          <p:cNvPr id="29" name="Shape 296"/>
          <p:cNvSpPr>
            <a:spLocks/>
          </p:cNvSpPr>
          <p:nvPr/>
        </p:nvSpPr>
        <p:spPr>
          <a:xfrm>
            <a:off x="10434735" y="2766812"/>
            <a:ext cx="463296" cy="1307908"/>
          </a:xfrm>
          <a:prstGeom prst="roundRect">
            <a:avLst>
              <a:gd name="adj" fmla="val 16667"/>
            </a:avLst>
          </a:prstGeom>
          <a:solidFill>
            <a:srgbClr val="0070C0"/>
          </a:solidFill>
          <a:ln w="28575" cap="flat" cmpd="sng">
            <a:no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RTM20</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 Oct ‘18</a:t>
            </a:r>
            <a:endParaRPr sz="1467" b="1" dirty="0">
              <a:solidFill>
                <a:srgbClr val="FFFFFF"/>
              </a:solidFill>
              <a:uFillTx/>
              <a:latin typeface="Calibri"/>
              <a:ea typeface="Calibri"/>
              <a:cs typeface="Calibri"/>
              <a:sym typeface="Calibri"/>
            </a:endParaRPr>
          </a:p>
        </p:txBody>
      </p:sp>
      <p:sp>
        <p:nvSpPr>
          <p:cNvPr id="30" name="Shape 296"/>
          <p:cNvSpPr>
            <a:spLocks/>
          </p:cNvSpPr>
          <p:nvPr/>
        </p:nvSpPr>
        <p:spPr>
          <a:xfrm>
            <a:off x="10968141" y="2766812"/>
            <a:ext cx="463296" cy="1307908"/>
          </a:xfrm>
          <a:prstGeom prst="roundRect">
            <a:avLst>
              <a:gd name="adj" fmla="val 16667"/>
            </a:avLst>
          </a:prstGeom>
          <a:solidFill>
            <a:srgbClr val="008000"/>
          </a:solidFill>
          <a:ln w="9525" cap="flat" cmpd="sng">
            <a:solidFill>
              <a:srgbClr val="7C6CB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RTM21</a:t>
            </a:r>
            <a:endParaRPr sz="1467" b="1" dirty="0">
              <a:solidFill>
                <a:srgbClr val="FFFFFF"/>
              </a:solidFill>
              <a:uFillTx/>
              <a:latin typeface="Calibri"/>
              <a:ea typeface="Calibri"/>
              <a:cs typeface="Calibri"/>
            </a:endParaRPr>
          </a:p>
          <a:p>
            <a:pPr algn="ctr" defTabSz="1219170">
              <a:buClr>
                <a:srgbClr val="FFFFFF"/>
              </a:buClr>
              <a:buSzPts val="1600"/>
            </a:pPr>
            <a:r>
              <a:rPr lang="en-US" sz="1467" b="1" dirty="0">
                <a:solidFill>
                  <a:srgbClr val="FFFFFF"/>
                </a:solidFill>
                <a:uFillTx/>
                <a:latin typeface="Calibri"/>
                <a:ea typeface="Calibri"/>
                <a:cs typeface="Calibri"/>
                <a:sym typeface="Calibri"/>
              </a:rPr>
              <a:t> </a:t>
            </a:r>
            <a:r>
              <a:rPr lang="en-US" sz="1467" b="1" dirty="0" smtClean="0">
                <a:solidFill>
                  <a:srgbClr val="FFFFFF"/>
                </a:solidFill>
                <a:latin typeface="Calibri"/>
                <a:ea typeface="Calibri"/>
                <a:cs typeface="Calibri"/>
                <a:sym typeface="Calibri"/>
              </a:rPr>
              <a:t>Nov </a:t>
            </a:r>
            <a:r>
              <a:rPr lang="en-US" sz="1467" b="1" dirty="0" smtClean="0">
                <a:solidFill>
                  <a:srgbClr val="FFFFFF"/>
                </a:solidFill>
                <a:uFillTx/>
                <a:latin typeface="Calibri"/>
                <a:ea typeface="Calibri"/>
                <a:cs typeface="Calibri"/>
                <a:sym typeface="Calibri"/>
              </a:rPr>
              <a:t>‘18</a:t>
            </a:r>
            <a:endParaRPr sz="1467" b="1" dirty="0">
              <a:solidFill>
                <a:srgbClr val="FFFFFF"/>
              </a:solidFill>
              <a:uFillTx/>
              <a:latin typeface="Calibri"/>
              <a:ea typeface="Calibri"/>
              <a:cs typeface="Calibri"/>
              <a:sym typeface="Calibri"/>
            </a:endParaRPr>
          </a:p>
        </p:txBody>
      </p:sp>
      <p:sp>
        <p:nvSpPr>
          <p:cNvPr id="31" name="Shape 296"/>
          <p:cNvSpPr>
            <a:spLocks/>
          </p:cNvSpPr>
          <p:nvPr/>
        </p:nvSpPr>
        <p:spPr>
          <a:xfrm>
            <a:off x="11501535" y="2766812"/>
            <a:ext cx="463296" cy="1307908"/>
          </a:xfrm>
          <a:prstGeom prst="roundRect">
            <a:avLst>
              <a:gd name="adj" fmla="val 16667"/>
            </a:avLst>
          </a:prstGeom>
          <a:solidFill>
            <a:srgbClr val="0070C0">
              <a:alpha val="36078"/>
            </a:srgbClr>
          </a:solidFill>
          <a:ln w="28575" cap="flat" cmpd="sng">
            <a:no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latin typeface="Calibri"/>
                <a:ea typeface="Calibri"/>
                <a:cs typeface="Calibri"/>
                <a:sym typeface="Calibri"/>
              </a:rPr>
              <a:t>RTM22</a:t>
            </a:r>
            <a:endParaRPr sz="1467" b="1" dirty="0">
              <a:solidFill>
                <a:srgbClr val="FFFFFF"/>
              </a:solidFill>
              <a:latin typeface="Calibri"/>
              <a:ea typeface="Calibri"/>
              <a:cs typeface="Calibri"/>
            </a:endParaRPr>
          </a:p>
          <a:p>
            <a:pPr algn="ctr" defTabSz="1219170">
              <a:buClr>
                <a:srgbClr val="FFFFFF"/>
              </a:buClr>
              <a:buSzPts val="1600"/>
            </a:pPr>
            <a:r>
              <a:rPr lang="en-US" sz="1467" b="1" dirty="0">
                <a:solidFill>
                  <a:srgbClr val="FFFFFF"/>
                </a:solidFill>
                <a:latin typeface="Calibri"/>
                <a:ea typeface="Calibri"/>
                <a:cs typeface="Calibri"/>
                <a:sym typeface="Calibri"/>
              </a:rPr>
              <a:t>Oct ‘18</a:t>
            </a:r>
            <a:endParaRPr sz="1467" b="1" dirty="0">
              <a:solidFill>
                <a:srgbClr val="FFFFFF"/>
              </a:solidFill>
              <a:latin typeface="Calibri"/>
              <a:ea typeface="Calibri"/>
              <a:cs typeface="Calibri"/>
              <a:sym typeface="Calibri"/>
            </a:endParaRPr>
          </a:p>
        </p:txBody>
      </p:sp>
      <p:sp>
        <p:nvSpPr>
          <p:cNvPr id="32" name="Shape 296"/>
          <p:cNvSpPr>
            <a:spLocks/>
          </p:cNvSpPr>
          <p:nvPr/>
        </p:nvSpPr>
        <p:spPr>
          <a:xfrm>
            <a:off x="300008" y="1222561"/>
            <a:ext cx="463296" cy="1307908"/>
          </a:xfrm>
          <a:prstGeom prst="roundRect">
            <a:avLst>
              <a:gd name="adj" fmla="val 16667"/>
            </a:avLst>
          </a:prstGeom>
          <a:solidFill>
            <a:srgbClr val="00800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ETU1</a:t>
            </a:r>
          </a:p>
          <a:p>
            <a:pPr algn="ctr" defTabSz="1219170">
              <a:buClr>
                <a:srgbClr val="FFFFFF"/>
              </a:buClr>
              <a:buSzPts val="1600"/>
            </a:pPr>
            <a:r>
              <a:rPr lang="en-US" sz="1067" b="1" dirty="0">
                <a:solidFill>
                  <a:srgbClr val="FFFFFF"/>
                </a:solidFill>
                <a:uFillTx/>
                <a:latin typeface="Calibri"/>
                <a:sym typeface="Calibri"/>
              </a:rPr>
              <a:t>Jan ‘17</a:t>
            </a:r>
            <a:endParaRPr sz="1067" dirty="0">
              <a:solidFill>
                <a:srgbClr val="000000"/>
              </a:solidFill>
              <a:uFillTx/>
              <a:latin typeface="Arial" panose="020B0604020202020204"/>
            </a:endParaRPr>
          </a:p>
        </p:txBody>
      </p:sp>
      <p:sp>
        <p:nvSpPr>
          <p:cNvPr id="33" name="Shape 296"/>
          <p:cNvSpPr>
            <a:spLocks/>
          </p:cNvSpPr>
          <p:nvPr/>
        </p:nvSpPr>
        <p:spPr>
          <a:xfrm>
            <a:off x="840455" y="1220341"/>
            <a:ext cx="463296" cy="1307908"/>
          </a:xfrm>
          <a:prstGeom prst="roundRect">
            <a:avLst>
              <a:gd name="adj" fmla="val 16667"/>
            </a:avLst>
          </a:prstGeom>
          <a:solidFill>
            <a:srgbClr val="008000"/>
          </a:solidFill>
          <a:ln w="28575" cap="flat" cmpd="sng">
            <a:solidFill>
              <a:srgbClr val="FF0000"/>
            </a:solidFill>
            <a:prstDash val="solid"/>
            <a:round/>
            <a:headEnd type="none" w="med" len="med"/>
            <a:tailEnd type="none" w="med" len="med"/>
          </a:ln>
          <a:effectLst>
            <a:outerShdw blurRad="40000" dist="23000" dir="5400000" rotWithShape="0">
              <a:srgbClr val="000000">
                <a:alpha val="34900"/>
              </a:srgbClr>
            </a:outerShdw>
          </a:effectLst>
        </p:spPr>
        <p:txBody>
          <a:bodyPr spcFirstLastPara="1" vert="vert" wrap="square" lIns="121900" tIns="60933" rIns="121900" bIns="60933" anchor="ctr" anchorCtr="0">
            <a:noAutofit/>
          </a:bodyPr>
          <a:lstStyle/>
          <a:p>
            <a:pPr algn="ctr" defTabSz="1219170">
              <a:buClr>
                <a:srgbClr val="FFFFFF"/>
              </a:buClr>
              <a:buSzPts val="1600"/>
            </a:pPr>
            <a:r>
              <a:rPr lang="en-US" sz="1467" b="1" dirty="0">
                <a:solidFill>
                  <a:srgbClr val="FFFFFF"/>
                </a:solidFill>
                <a:uFillTx/>
                <a:latin typeface="Calibri"/>
                <a:ea typeface="Calibri"/>
                <a:cs typeface="Calibri"/>
                <a:sym typeface="Calibri"/>
              </a:rPr>
              <a:t>ETU2</a:t>
            </a:r>
          </a:p>
          <a:p>
            <a:pPr algn="ctr" defTabSz="1219170">
              <a:buClr>
                <a:srgbClr val="FFFFFF"/>
              </a:buClr>
              <a:buSzPts val="1600"/>
            </a:pPr>
            <a:r>
              <a:rPr lang="en-US" sz="1067" b="1" dirty="0">
                <a:solidFill>
                  <a:srgbClr val="FFFFFF"/>
                </a:solidFill>
                <a:uFillTx/>
                <a:latin typeface="Calibri"/>
                <a:sym typeface="Calibri"/>
              </a:rPr>
              <a:t>Mar ‘17</a:t>
            </a:r>
            <a:endParaRPr sz="1067" dirty="0">
              <a:solidFill>
                <a:srgbClr val="000000"/>
              </a:solidFill>
              <a:uFillTx/>
              <a:latin typeface="Arial" panose="020B0604020202020204"/>
            </a:endParaRPr>
          </a:p>
        </p:txBody>
      </p:sp>
      <p:sp>
        <p:nvSpPr>
          <p:cNvPr id="34" name="Shape 286"/>
          <p:cNvSpPr txBox="1">
            <a:spLocks/>
          </p:cNvSpPr>
          <p:nvPr/>
        </p:nvSpPr>
        <p:spPr>
          <a:xfrm>
            <a:off x="181733" y="4648953"/>
            <a:ext cx="585487" cy="238852"/>
          </a:xfrm>
          <a:prstGeom prst="rect">
            <a:avLst/>
          </a:prstGeom>
          <a:noFill/>
          <a:ln>
            <a:noFill/>
          </a:ln>
        </p:spPr>
        <p:txBody>
          <a:bodyPr spcFirstLastPara="1" wrap="square" lIns="121900" tIns="60933" rIns="121900" bIns="60933" anchor="ctr" anchorCtr="0">
            <a:noAutofit/>
          </a:bodyPr>
          <a:lstStyle/>
          <a:p>
            <a:pPr algn="ctr" defTabSz="1219170">
              <a:buClr>
                <a:srgbClr val="000000"/>
              </a:buClr>
              <a:buSzPts val="1867"/>
            </a:pPr>
            <a:r>
              <a:rPr lang="en-US" sz="1600" dirty="0">
                <a:solidFill>
                  <a:srgbClr val="000000"/>
                </a:solidFill>
                <a:uFillTx/>
                <a:latin typeface="Calibri"/>
                <a:ea typeface="Calibri"/>
                <a:cs typeface="Calibri"/>
                <a:sym typeface="Calibri"/>
              </a:rPr>
              <a:t>e2v</a:t>
            </a:r>
            <a:endParaRPr sz="1467" dirty="0">
              <a:solidFill>
                <a:srgbClr val="000000"/>
              </a:solidFill>
              <a:uFillTx/>
              <a:latin typeface="Arial" panose="020B0604020202020204"/>
            </a:endParaRPr>
          </a:p>
        </p:txBody>
      </p:sp>
      <p:sp>
        <p:nvSpPr>
          <p:cNvPr id="35" name="Shape 278"/>
          <p:cNvSpPr>
            <a:spLocks/>
          </p:cNvSpPr>
          <p:nvPr/>
        </p:nvSpPr>
        <p:spPr>
          <a:xfrm>
            <a:off x="273795" y="4918827"/>
            <a:ext cx="437600" cy="260400"/>
          </a:xfrm>
          <a:prstGeom prst="rect">
            <a:avLst/>
          </a:prstGeom>
          <a:solidFill>
            <a:srgbClr val="0070C0"/>
          </a:solidFill>
          <a:ln w="9525" cap="flat" cmpd="sng">
            <a:solidFill>
              <a:srgbClr val="7C6CB0"/>
            </a:solidFill>
            <a:prstDash val="solid"/>
            <a:round/>
            <a:headEnd type="none" w="med" len="med"/>
            <a:tailEnd type="none" w="med" len="med"/>
          </a:ln>
          <a:effectLst/>
        </p:spPr>
        <p:txBody>
          <a:bodyPr spcFirstLastPara="1" wrap="square" lIns="121900" tIns="60933" rIns="121900" bIns="60933" anchor="ctr" anchorCtr="0">
            <a:noAutofit/>
          </a:bodyPr>
          <a:lstStyle/>
          <a:p>
            <a:pPr algn="ctr" defTabSz="1219170">
              <a:buClr>
                <a:srgbClr val="FFFFFF"/>
              </a:buClr>
              <a:buSzPts val="1867"/>
            </a:pPr>
            <a:endParaRPr sz="2489">
              <a:solidFill>
                <a:srgbClr val="FFFFFF"/>
              </a:solidFill>
              <a:uFillTx/>
              <a:latin typeface="Calibri"/>
              <a:ea typeface="Calibri"/>
              <a:cs typeface="Calibri"/>
              <a:sym typeface="Calibri"/>
            </a:endParaRPr>
          </a:p>
        </p:txBody>
      </p:sp>
      <p:sp>
        <p:nvSpPr>
          <p:cNvPr id="36" name="Shape 278"/>
          <p:cNvSpPr>
            <a:spLocks/>
          </p:cNvSpPr>
          <p:nvPr/>
        </p:nvSpPr>
        <p:spPr>
          <a:xfrm>
            <a:off x="273795" y="5282368"/>
            <a:ext cx="437600" cy="260400"/>
          </a:xfrm>
          <a:prstGeom prst="rect">
            <a:avLst/>
          </a:prstGeom>
          <a:solidFill>
            <a:srgbClr val="0070C0"/>
          </a:solidFill>
          <a:ln w="19050" cap="flat" cmpd="sng">
            <a:solidFill>
              <a:srgbClr val="FF0000"/>
            </a:solidFill>
            <a:prstDash val="solid"/>
            <a:round/>
            <a:headEnd type="none" w="med" len="med"/>
            <a:tailEnd type="none" w="med" len="med"/>
          </a:ln>
          <a:effectLst/>
        </p:spPr>
        <p:txBody>
          <a:bodyPr spcFirstLastPara="1" wrap="square" lIns="121900" tIns="60933" rIns="121900" bIns="60933" anchor="ctr" anchorCtr="0">
            <a:noAutofit/>
          </a:bodyPr>
          <a:lstStyle/>
          <a:p>
            <a:pPr algn="ctr" defTabSz="1219170">
              <a:buClr>
                <a:srgbClr val="FFFFFF"/>
              </a:buClr>
              <a:buSzPts val="1867"/>
            </a:pPr>
            <a:endParaRPr sz="2489">
              <a:solidFill>
                <a:srgbClr val="FFFFFF"/>
              </a:solidFill>
              <a:uFillTx/>
              <a:latin typeface="Calibri"/>
              <a:ea typeface="Calibri"/>
              <a:cs typeface="Calibri"/>
              <a:sym typeface="Calibri"/>
            </a:endParaRPr>
          </a:p>
        </p:txBody>
      </p:sp>
      <p:sp>
        <p:nvSpPr>
          <p:cNvPr id="37" name="Shape 278"/>
          <p:cNvSpPr>
            <a:spLocks/>
          </p:cNvSpPr>
          <p:nvPr/>
        </p:nvSpPr>
        <p:spPr>
          <a:xfrm>
            <a:off x="273795" y="5655854"/>
            <a:ext cx="437600" cy="260400"/>
          </a:xfrm>
          <a:prstGeom prst="rect">
            <a:avLst/>
          </a:prstGeom>
          <a:solidFill>
            <a:srgbClr val="0070C0">
              <a:alpha val="16078"/>
            </a:srgbClr>
          </a:solidFill>
          <a:ln w="9525" cap="flat" cmpd="sng">
            <a:solidFill>
              <a:srgbClr val="7C6CB0"/>
            </a:solidFill>
            <a:prstDash val="solid"/>
            <a:round/>
            <a:headEnd type="none" w="med" len="med"/>
            <a:tailEnd type="none" w="med" len="med"/>
          </a:ln>
          <a:effectLst/>
        </p:spPr>
        <p:txBody>
          <a:bodyPr spcFirstLastPara="1" wrap="square" lIns="121900" tIns="60933" rIns="121900" bIns="60933" anchor="ctr" anchorCtr="0">
            <a:noAutofit/>
          </a:bodyPr>
          <a:lstStyle/>
          <a:p>
            <a:pPr algn="ctr" defTabSz="1219170">
              <a:buClr>
                <a:srgbClr val="FFFFFF"/>
              </a:buClr>
              <a:buSzPts val="1867"/>
            </a:pPr>
            <a:endParaRPr sz="2489">
              <a:solidFill>
                <a:srgbClr val="FFFFFF"/>
              </a:solidFill>
              <a:uFillTx/>
              <a:latin typeface="Calibri"/>
              <a:ea typeface="Calibri"/>
              <a:cs typeface="Calibri"/>
              <a:sym typeface="Calibri"/>
            </a:endParaRPr>
          </a:p>
        </p:txBody>
      </p:sp>
      <p:sp>
        <p:nvSpPr>
          <p:cNvPr id="38" name="Shape 279"/>
          <p:cNvSpPr>
            <a:spLocks/>
          </p:cNvSpPr>
          <p:nvPr/>
        </p:nvSpPr>
        <p:spPr>
          <a:xfrm>
            <a:off x="869633" y="4918827"/>
            <a:ext cx="437600" cy="260400"/>
          </a:xfrm>
          <a:prstGeom prst="rect">
            <a:avLst/>
          </a:prstGeom>
          <a:solidFill>
            <a:srgbClr val="77933C"/>
          </a:solidFill>
          <a:ln w="9525" cap="flat" cmpd="sng">
            <a:solidFill>
              <a:srgbClr val="7C6CB0"/>
            </a:solidFill>
            <a:prstDash val="solid"/>
            <a:round/>
            <a:headEnd type="none" w="med" len="med"/>
            <a:tailEnd type="none" w="med" len="med"/>
          </a:ln>
        </p:spPr>
        <p:txBody>
          <a:bodyPr spcFirstLastPara="1" wrap="square" lIns="121900" tIns="60933" rIns="121900" bIns="60933" anchor="ctr" anchorCtr="0">
            <a:noAutofit/>
          </a:bodyPr>
          <a:lstStyle/>
          <a:p>
            <a:pPr algn="ctr" defTabSz="1219170">
              <a:buClr>
                <a:srgbClr val="FFFFFF"/>
              </a:buClr>
              <a:buSzPts val="1867"/>
            </a:pPr>
            <a:endParaRPr sz="2489">
              <a:solidFill>
                <a:srgbClr val="FFFFFF"/>
              </a:solidFill>
              <a:uFillTx/>
              <a:latin typeface="Calibri"/>
              <a:ea typeface="Calibri"/>
              <a:cs typeface="Calibri"/>
              <a:sym typeface="Calibri"/>
            </a:endParaRPr>
          </a:p>
        </p:txBody>
      </p:sp>
      <p:sp>
        <p:nvSpPr>
          <p:cNvPr id="39" name="Shape 286"/>
          <p:cNvSpPr txBox="1">
            <a:spLocks/>
          </p:cNvSpPr>
          <p:nvPr/>
        </p:nvSpPr>
        <p:spPr>
          <a:xfrm>
            <a:off x="781335" y="4648953"/>
            <a:ext cx="585487" cy="238852"/>
          </a:xfrm>
          <a:prstGeom prst="rect">
            <a:avLst/>
          </a:prstGeom>
          <a:noFill/>
          <a:ln>
            <a:noFill/>
          </a:ln>
        </p:spPr>
        <p:txBody>
          <a:bodyPr spcFirstLastPara="1" wrap="square" lIns="121900" tIns="60933" rIns="121900" bIns="60933" anchor="ctr" anchorCtr="0">
            <a:noAutofit/>
          </a:bodyPr>
          <a:lstStyle/>
          <a:p>
            <a:pPr algn="ctr" defTabSz="1219170">
              <a:buClr>
                <a:srgbClr val="000000"/>
              </a:buClr>
              <a:buSzPts val="1867"/>
            </a:pPr>
            <a:r>
              <a:rPr lang="en-US" sz="1600" dirty="0">
                <a:solidFill>
                  <a:srgbClr val="000000"/>
                </a:solidFill>
                <a:uFillTx/>
                <a:latin typeface="Calibri"/>
                <a:ea typeface="Calibri"/>
                <a:cs typeface="Calibri"/>
                <a:sym typeface="Calibri"/>
              </a:rPr>
              <a:t>ITL</a:t>
            </a:r>
            <a:endParaRPr sz="1467" dirty="0">
              <a:solidFill>
                <a:srgbClr val="000000"/>
              </a:solidFill>
              <a:uFillTx/>
              <a:latin typeface="Arial" panose="020B0604020202020204"/>
            </a:endParaRPr>
          </a:p>
        </p:txBody>
      </p:sp>
      <p:sp>
        <p:nvSpPr>
          <p:cNvPr id="40" name="Shape 279"/>
          <p:cNvSpPr>
            <a:spLocks/>
          </p:cNvSpPr>
          <p:nvPr/>
        </p:nvSpPr>
        <p:spPr>
          <a:xfrm>
            <a:off x="855277" y="5282368"/>
            <a:ext cx="437600" cy="260400"/>
          </a:xfrm>
          <a:prstGeom prst="rect">
            <a:avLst/>
          </a:prstGeom>
          <a:solidFill>
            <a:srgbClr val="77933C"/>
          </a:solidFill>
          <a:ln w="28575" cap="flat" cmpd="sng">
            <a:solidFill>
              <a:srgbClr val="FF0000"/>
            </a:solidFill>
            <a:prstDash val="solid"/>
            <a:round/>
            <a:headEnd type="none" w="med" len="med"/>
            <a:tailEnd type="none" w="med" len="med"/>
          </a:ln>
        </p:spPr>
        <p:txBody>
          <a:bodyPr spcFirstLastPara="1" wrap="square" lIns="121900" tIns="60933" rIns="121900" bIns="60933" anchor="ctr" anchorCtr="0">
            <a:noAutofit/>
          </a:bodyPr>
          <a:lstStyle/>
          <a:p>
            <a:pPr algn="ctr" defTabSz="1219170">
              <a:buClr>
                <a:srgbClr val="FFFFFF"/>
              </a:buClr>
              <a:buSzPts val="1867"/>
            </a:pPr>
            <a:endParaRPr sz="2489">
              <a:solidFill>
                <a:srgbClr val="FFFFFF"/>
              </a:solidFill>
              <a:uFillTx/>
              <a:latin typeface="Calibri"/>
              <a:ea typeface="Calibri"/>
              <a:cs typeface="Calibri"/>
              <a:sym typeface="Calibri"/>
            </a:endParaRPr>
          </a:p>
        </p:txBody>
      </p:sp>
      <p:sp>
        <p:nvSpPr>
          <p:cNvPr id="41" name="Shape 279"/>
          <p:cNvSpPr>
            <a:spLocks/>
          </p:cNvSpPr>
          <p:nvPr/>
        </p:nvSpPr>
        <p:spPr>
          <a:xfrm>
            <a:off x="855277" y="5655854"/>
            <a:ext cx="437600" cy="260400"/>
          </a:xfrm>
          <a:prstGeom prst="rect">
            <a:avLst/>
          </a:prstGeom>
          <a:solidFill>
            <a:srgbClr val="77933C">
              <a:alpha val="16863"/>
            </a:srgbClr>
          </a:solidFill>
          <a:ln w="9525" cap="flat" cmpd="sng">
            <a:solidFill>
              <a:srgbClr val="7C6CB0"/>
            </a:solidFill>
            <a:prstDash val="solid"/>
            <a:round/>
            <a:headEnd type="none" w="med" len="med"/>
            <a:tailEnd type="none" w="med" len="med"/>
          </a:ln>
        </p:spPr>
        <p:txBody>
          <a:bodyPr spcFirstLastPara="1" wrap="square" lIns="121900" tIns="60933" rIns="121900" bIns="60933" anchor="ctr" anchorCtr="0">
            <a:noAutofit/>
          </a:bodyPr>
          <a:lstStyle/>
          <a:p>
            <a:pPr algn="ctr" defTabSz="1219170">
              <a:buClr>
                <a:srgbClr val="FFFFFF"/>
              </a:buClr>
              <a:buSzPts val="1867"/>
            </a:pPr>
            <a:endParaRPr sz="2489">
              <a:solidFill>
                <a:srgbClr val="FFFFFF"/>
              </a:solidFill>
              <a:uFillTx/>
              <a:latin typeface="Calibri"/>
              <a:ea typeface="Calibri"/>
              <a:cs typeface="Calibri"/>
              <a:sym typeface="Calibri"/>
            </a:endParaRPr>
          </a:p>
        </p:txBody>
      </p:sp>
      <p:sp>
        <p:nvSpPr>
          <p:cNvPr id="42" name="Shape 286"/>
          <p:cNvSpPr txBox="1">
            <a:spLocks/>
          </p:cNvSpPr>
          <p:nvPr/>
        </p:nvSpPr>
        <p:spPr>
          <a:xfrm>
            <a:off x="1366821" y="4648953"/>
            <a:ext cx="925216" cy="238852"/>
          </a:xfrm>
          <a:prstGeom prst="rect">
            <a:avLst/>
          </a:prstGeom>
          <a:noFill/>
          <a:ln>
            <a:noFill/>
          </a:ln>
        </p:spPr>
        <p:txBody>
          <a:bodyPr spcFirstLastPara="1" wrap="square" lIns="121900" tIns="60933" rIns="121900" bIns="60933" anchor="ctr" anchorCtr="0">
            <a:noAutofit/>
          </a:bodyPr>
          <a:lstStyle/>
          <a:p>
            <a:pPr defTabSz="1219170">
              <a:buClr>
                <a:srgbClr val="000000"/>
              </a:buClr>
              <a:buSzPts val="1867"/>
            </a:pPr>
            <a:r>
              <a:rPr lang="en-US" sz="1600" dirty="0">
                <a:solidFill>
                  <a:srgbClr val="000000"/>
                </a:solidFill>
                <a:uFillTx/>
                <a:latin typeface="Calibri"/>
                <a:ea typeface="Calibri"/>
                <a:cs typeface="Calibri"/>
                <a:sym typeface="Calibri"/>
              </a:rPr>
              <a:t>vendor</a:t>
            </a:r>
            <a:endParaRPr sz="1467" dirty="0">
              <a:solidFill>
                <a:srgbClr val="000000"/>
              </a:solidFill>
              <a:uFillTx/>
              <a:latin typeface="Arial" panose="020B0604020202020204"/>
            </a:endParaRPr>
          </a:p>
        </p:txBody>
      </p:sp>
      <p:sp>
        <p:nvSpPr>
          <p:cNvPr id="43" name="Shape 286"/>
          <p:cNvSpPr txBox="1">
            <a:spLocks/>
          </p:cNvSpPr>
          <p:nvPr/>
        </p:nvSpPr>
        <p:spPr>
          <a:xfrm>
            <a:off x="1366821" y="4929602"/>
            <a:ext cx="2273307" cy="238852"/>
          </a:xfrm>
          <a:prstGeom prst="rect">
            <a:avLst/>
          </a:prstGeom>
          <a:noFill/>
          <a:ln>
            <a:noFill/>
          </a:ln>
        </p:spPr>
        <p:txBody>
          <a:bodyPr spcFirstLastPara="1" wrap="square" lIns="121900" tIns="60933" rIns="121900" bIns="60933" anchor="ctr" anchorCtr="0">
            <a:noAutofit/>
          </a:bodyPr>
          <a:lstStyle/>
          <a:p>
            <a:pPr defTabSz="1219170">
              <a:buClr>
                <a:srgbClr val="000000"/>
              </a:buClr>
              <a:buSzPts val="1867"/>
            </a:pPr>
            <a:r>
              <a:rPr lang="en-US" sz="1600" dirty="0">
                <a:solidFill>
                  <a:srgbClr val="000000"/>
                </a:solidFill>
                <a:uFillTx/>
                <a:latin typeface="Calibri"/>
                <a:ea typeface="Calibri"/>
                <a:cs typeface="Calibri"/>
                <a:sym typeface="Calibri"/>
              </a:rPr>
              <a:t>assembled and tested</a:t>
            </a:r>
            <a:endParaRPr sz="1467" dirty="0">
              <a:solidFill>
                <a:srgbClr val="000000"/>
              </a:solidFill>
              <a:uFillTx/>
              <a:latin typeface="Arial" panose="020B0604020202020204"/>
            </a:endParaRPr>
          </a:p>
        </p:txBody>
      </p:sp>
      <p:sp>
        <p:nvSpPr>
          <p:cNvPr id="44" name="Shape 286"/>
          <p:cNvSpPr txBox="1">
            <a:spLocks/>
          </p:cNvSpPr>
          <p:nvPr/>
        </p:nvSpPr>
        <p:spPr>
          <a:xfrm>
            <a:off x="1366821" y="5293144"/>
            <a:ext cx="2273307" cy="238852"/>
          </a:xfrm>
          <a:prstGeom prst="rect">
            <a:avLst/>
          </a:prstGeom>
          <a:noFill/>
          <a:ln>
            <a:noFill/>
          </a:ln>
        </p:spPr>
        <p:txBody>
          <a:bodyPr spcFirstLastPara="1" wrap="square" lIns="121900" tIns="60933" rIns="121900" bIns="60933" anchor="ctr" anchorCtr="0">
            <a:noAutofit/>
          </a:bodyPr>
          <a:lstStyle/>
          <a:p>
            <a:pPr defTabSz="1219170">
              <a:buClr>
                <a:srgbClr val="000000"/>
              </a:buClr>
              <a:buSzPts val="1867"/>
            </a:pPr>
            <a:r>
              <a:rPr lang="en-US" sz="1600" dirty="0">
                <a:solidFill>
                  <a:srgbClr val="000000"/>
                </a:solidFill>
                <a:uFillTx/>
                <a:latin typeface="Calibri"/>
                <a:sym typeface="Calibri"/>
              </a:rPr>
              <a:t>shipped</a:t>
            </a:r>
            <a:endParaRPr sz="1467" dirty="0">
              <a:solidFill>
                <a:srgbClr val="000000"/>
              </a:solidFill>
              <a:uFillTx/>
              <a:latin typeface="Arial" panose="020B0604020202020204"/>
            </a:endParaRPr>
          </a:p>
        </p:txBody>
      </p:sp>
      <p:sp>
        <p:nvSpPr>
          <p:cNvPr id="45" name="Shape 286"/>
          <p:cNvSpPr txBox="1">
            <a:spLocks/>
          </p:cNvSpPr>
          <p:nvPr/>
        </p:nvSpPr>
        <p:spPr>
          <a:xfrm>
            <a:off x="1366821" y="5666629"/>
            <a:ext cx="2273307" cy="238852"/>
          </a:xfrm>
          <a:prstGeom prst="rect">
            <a:avLst/>
          </a:prstGeom>
          <a:noFill/>
          <a:ln>
            <a:noFill/>
          </a:ln>
        </p:spPr>
        <p:txBody>
          <a:bodyPr spcFirstLastPara="1" wrap="square" lIns="121900" tIns="60933" rIns="121900" bIns="60933" anchor="ctr" anchorCtr="0">
            <a:noAutofit/>
          </a:bodyPr>
          <a:lstStyle/>
          <a:p>
            <a:pPr defTabSz="1219170">
              <a:buClr>
                <a:srgbClr val="000000"/>
              </a:buClr>
              <a:buSzPts val="1867"/>
            </a:pPr>
            <a:r>
              <a:rPr lang="en-US" sz="1600" dirty="0">
                <a:solidFill>
                  <a:srgbClr val="000000"/>
                </a:solidFill>
                <a:uFillTx/>
                <a:latin typeface="Calibri"/>
                <a:ea typeface="Calibri"/>
                <a:cs typeface="Calibri"/>
                <a:sym typeface="Calibri"/>
              </a:rPr>
              <a:t>future production</a:t>
            </a:r>
            <a:endParaRPr sz="1467" dirty="0">
              <a:solidFill>
                <a:srgbClr val="000000"/>
              </a:solidFill>
              <a:uFillTx/>
              <a:latin typeface="Arial" panose="020B0604020202020204"/>
            </a:endParaRPr>
          </a:p>
        </p:txBody>
      </p:sp>
      <p:sp>
        <p:nvSpPr>
          <p:cNvPr id="46" name="Rectangle 45"/>
          <p:cNvSpPr>
            <a:spLocks/>
          </p:cNvSpPr>
          <p:nvPr/>
        </p:nvSpPr>
        <p:spPr>
          <a:xfrm>
            <a:off x="13567" y="4228540"/>
            <a:ext cx="3291336" cy="187181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uFillTx/>
              <a:latin typeface="Arial" panose="020B0604020202020204"/>
            </a:endParaRPr>
          </a:p>
        </p:txBody>
      </p:sp>
      <p:cxnSp>
        <p:nvCxnSpPr>
          <p:cNvPr id="47" name="Shape 293"/>
          <p:cNvCxnSpPr/>
          <p:nvPr/>
        </p:nvCxnSpPr>
        <p:spPr>
          <a:xfrm>
            <a:off x="2363524" y="2361729"/>
            <a:ext cx="0" cy="297652"/>
          </a:xfrm>
          <a:prstGeom prst="straightConnector1">
            <a:avLst/>
          </a:prstGeom>
          <a:noFill/>
          <a:ln w="25400" cap="flat" cmpd="sng">
            <a:solidFill>
              <a:schemeClr val="accent1"/>
            </a:solidFill>
            <a:prstDash val="solid"/>
            <a:round/>
            <a:headEnd type="none" w="med" len="med"/>
            <a:tailEnd type="triangle" w="lg" len="lg"/>
          </a:ln>
          <a:effectLst>
            <a:outerShdw blurRad="40000" dist="20000" dir="5400000" rotWithShape="0">
              <a:srgbClr val="000000">
                <a:alpha val="37650"/>
              </a:srgbClr>
            </a:outerShdw>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uFillTx/>
              </a:rPr>
              <a:t>UNIFORMITY</a:t>
            </a:r>
            <a:endParaRPr lang="en-US" dirty="0">
              <a:uFillTx/>
            </a:endParaRPr>
          </a:p>
        </p:txBody>
      </p:sp>
      <p:sp>
        <p:nvSpPr>
          <p:cNvPr id="3" name="Subtitle 2"/>
          <p:cNvSpPr>
            <a:spLocks noGrp="1"/>
          </p:cNvSpPr>
          <p:nvPr>
            <p:ph type="subTitle" idx="1"/>
          </p:nvPr>
        </p:nvSpPr>
        <p:spPr/>
        <p:txBody>
          <a:bodyPr/>
          <a:lstStyle/>
          <a:p>
            <a:endParaRPr lang="en-US">
              <a:uFillTx/>
            </a:endParaRPr>
          </a:p>
        </p:txBody>
      </p:sp>
    </p:spTree>
    <p:extLst>
      <p:ext uri="{BB962C8B-B14F-4D97-AF65-F5344CB8AC3E}">
        <p14:creationId xmlns:p14="http://schemas.microsoft.com/office/powerpoint/2010/main" val="668129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Parameter distributions – 20 rafts, 180 CCDs, 2880 video channels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97" y="649218"/>
            <a:ext cx="10058400" cy="5383368"/>
          </a:xfrm>
          <a:prstGeom prst="rect">
            <a:avLst/>
          </a:prstGeom>
        </p:spPr>
      </p:pic>
    </p:spTree>
    <p:extLst>
      <p:ext uri="{BB962C8B-B14F-4D97-AF65-F5344CB8AC3E}">
        <p14:creationId xmlns:p14="http://schemas.microsoft.com/office/powerpoint/2010/main" val="11833327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smtClean="0"/>
              <a:t>Parameter distributions – 20 rafts, 180 CCDs, 2880 video channels</a:t>
            </a:r>
            <a:endParaRPr lang="en-US" dirty="0"/>
          </a:p>
        </p:txBody>
      </p:sp>
      <p:grpSp>
        <p:nvGrpSpPr>
          <p:cNvPr id="24" name="Group 23"/>
          <p:cNvGrpSpPr/>
          <p:nvPr/>
        </p:nvGrpSpPr>
        <p:grpSpPr>
          <a:xfrm>
            <a:off x="1216494" y="840590"/>
            <a:ext cx="10159608" cy="5553997"/>
            <a:chOff x="1216494" y="840590"/>
            <a:chExt cx="10159608" cy="5553997"/>
          </a:xfrm>
        </p:grpSpPr>
        <p:grpSp>
          <p:nvGrpSpPr>
            <p:cNvPr id="41" name="Group 40"/>
            <p:cNvGrpSpPr/>
            <p:nvPr/>
          </p:nvGrpSpPr>
          <p:grpSpPr>
            <a:xfrm>
              <a:off x="1216494" y="840590"/>
              <a:ext cx="10159608" cy="5553997"/>
              <a:chOff x="1216494" y="840590"/>
              <a:chExt cx="10159608" cy="5553997"/>
            </a:xfrm>
          </p:grpSpPr>
          <p:grpSp>
            <p:nvGrpSpPr>
              <p:cNvPr id="8" name="Group 7"/>
              <p:cNvGrpSpPr/>
              <p:nvPr/>
            </p:nvGrpSpPr>
            <p:grpSpPr>
              <a:xfrm>
                <a:off x="1305187" y="840590"/>
                <a:ext cx="10070915" cy="5312016"/>
                <a:chOff x="1305187" y="840590"/>
                <a:chExt cx="10070915" cy="5312016"/>
              </a:xfrm>
            </p:grpSpPr>
            <p:grpSp>
              <p:nvGrpSpPr>
                <p:cNvPr id="4" name="Group 3"/>
                <p:cNvGrpSpPr/>
                <p:nvPr/>
              </p:nvGrpSpPr>
              <p:grpSpPr>
                <a:xfrm>
                  <a:off x="1305187" y="840590"/>
                  <a:ext cx="10070915" cy="5312016"/>
                  <a:chOff x="1305187" y="840590"/>
                  <a:chExt cx="10070915" cy="5312016"/>
                </a:xfrm>
              </p:grpSpPr>
              <p:pic>
                <p:nvPicPr>
                  <p:cNvPr id="2" name="Picture 1"/>
                  <p:cNvPicPr>
                    <a:picLocks noChangeAspect="1"/>
                  </p:cNvPicPr>
                  <p:nvPr/>
                </p:nvPicPr>
                <p:blipFill>
                  <a:blip r:embed="rId2"/>
                  <a:stretch>
                    <a:fillRect/>
                  </a:stretch>
                </p:blipFill>
                <p:spPr>
                  <a:xfrm>
                    <a:off x="1305187" y="840590"/>
                    <a:ext cx="10070915" cy="5312016"/>
                  </a:xfrm>
                  <a:prstGeom prst="rect">
                    <a:avLst/>
                  </a:prstGeom>
                </p:spPr>
              </p:pic>
              <p:sp>
                <p:nvSpPr>
                  <p:cNvPr id="3" name="Rectangle 2"/>
                  <p:cNvSpPr>
                    <a:spLocks/>
                  </p:cNvSpPr>
                  <p:nvPr/>
                </p:nvSpPr>
                <p:spPr>
                  <a:xfrm>
                    <a:off x="8360229" y="3631474"/>
                    <a:ext cx="2521131" cy="1841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pic>
              <p:nvPicPr>
                <p:cNvPr id="6" name="Picture 5"/>
                <p:cNvPicPr>
                  <a:picLocks noChangeAspect="1"/>
                </p:cNvPicPr>
                <p:nvPr/>
              </p:nvPicPr>
              <p:blipFill>
                <a:blip r:embed="rId3"/>
                <a:stretch>
                  <a:fillRect/>
                </a:stretch>
              </p:blipFill>
              <p:spPr>
                <a:xfrm>
                  <a:off x="8138159" y="3566159"/>
                  <a:ext cx="3014479" cy="2325190"/>
                </a:xfrm>
                <a:prstGeom prst="rect">
                  <a:avLst/>
                </a:prstGeom>
              </p:spPr>
            </p:pic>
            <p:sp>
              <p:nvSpPr>
                <p:cNvPr id="5" name="Rectangle 4"/>
                <p:cNvSpPr>
                  <a:spLocks/>
                </p:cNvSpPr>
                <p:nvPr/>
              </p:nvSpPr>
              <p:spPr>
                <a:xfrm>
                  <a:off x="1724297" y="3331029"/>
                  <a:ext cx="9428341"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7" name="Rectangle 6"/>
                <p:cNvSpPr>
                  <a:spLocks/>
                </p:cNvSpPr>
                <p:nvPr/>
              </p:nvSpPr>
              <p:spPr>
                <a:xfrm>
                  <a:off x="1305187" y="5916167"/>
                  <a:ext cx="9428341"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sp>
            <p:nvSpPr>
              <p:cNvPr id="11" name="TextBox 10"/>
              <p:cNvSpPr txBox="1">
                <a:spLocks/>
              </p:cNvSpPr>
              <p:nvPr/>
            </p:nvSpPr>
            <p:spPr>
              <a:xfrm>
                <a:off x="1489165" y="5618649"/>
                <a:ext cx="3174275" cy="338554"/>
              </a:xfrm>
              <a:prstGeom prst="rect">
                <a:avLst/>
              </a:prstGeom>
              <a:solidFill>
                <a:schemeClr val="bg1"/>
              </a:solidFill>
            </p:spPr>
            <p:txBody>
              <a:bodyPr wrap="square" rtlCol="0">
                <a:spAutoFit/>
              </a:bodyPr>
              <a:lstStyle/>
              <a:p>
                <a:endParaRPr lang="en-US" sz="1600" dirty="0">
                  <a:uFillTx/>
                </a:endParaRPr>
              </a:p>
            </p:txBody>
          </p:sp>
          <p:grpSp>
            <p:nvGrpSpPr>
              <p:cNvPr id="15" name="Group 14"/>
              <p:cNvGrpSpPr/>
              <p:nvPr/>
            </p:nvGrpSpPr>
            <p:grpSpPr>
              <a:xfrm>
                <a:off x="1567539" y="5605586"/>
                <a:ext cx="2749413" cy="355973"/>
                <a:chOff x="1567539" y="5605586"/>
                <a:chExt cx="2749413" cy="355973"/>
              </a:xfrm>
            </p:grpSpPr>
            <p:sp>
              <p:nvSpPr>
                <p:cNvPr id="10" name="TextBox 9"/>
                <p:cNvSpPr txBox="1">
                  <a:spLocks/>
                </p:cNvSpPr>
                <p:nvPr/>
              </p:nvSpPr>
              <p:spPr>
                <a:xfrm>
                  <a:off x="1567539" y="5605586"/>
                  <a:ext cx="470263" cy="338554"/>
                </a:xfrm>
                <a:prstGeom prst="rect">
                  <a:avLst/>
                </a:prstGeom>
                <a:solidFill>
                  <a:schemeClr val="bg1"/>
                </a:solidFill>
              </p:spPr>
              <p:txBody>
                <a:bodyPr wrap="square" rtlCol="0">
                  <a:spAutoFit/>
                </a:bodyPr>
                <a:lstStyle/>
                <a:p>
                  <a:r>
                    <a:rPr lang="en-US" sz="1600" dirty="0" smtClean="0">
                      <a:uFillTx/>
                    </a:rPr>
                    <a:t>0.0</a:t>
                  </a:r>
                  <a:endParaRPr lang="en-US" sz="1600" dirty="0">
                    <a:uFillTx/>
                  </a:endParaRPr>
                </a:p>
              </p:txBody>
            </p:sp>
            <p:sp>
              <p:nvSpPr>
                <p:cNvPr id="12" name="TextBox 11"/>
                <p:cNvSpPr txBox="1">
                  <a:spLocks/>
                </p:cNvSpPr>
                <p:nvPr/>
              </p:nvSpPr>
              <p:spPr>
                <a:xfrm>
                  <a:off x="3091537" y="5614293"/>
                  <a:ext cx="470263" cy="338554"/>
                </a:xfrm>
                <a:prstGeom prst="rect">
                  <a:avLst/>
                </a:prstGeom>
                <a:solidFill>
                  <a:schemeClr val="bg1"/>
                </a:solidFill>
              </p:spPr>
              <p:txBody>
                <a:bodyPr wrap="square" rtlCol="0">
                  <a:spAutoFit/>
                </a:bodyPr>
                <a:lstStyle/>
                <a:p>
                  <a:r>
                    <a:rPr lang="en-US" sz="1600" dirty="0" smtClean="0">
                      <a:uFillTx/>
                    </a:rPr>
                    <a:t>0.2</a:t>
                  </a:r>
                  <a:endParaRPr lang="en-US" sz="1600" dirty="0">
                    <a:uFillTx/>
                  </a:endParaRPr>
                </a:p>
              </p:txBody>
            </p:sp>
            <p:sp>
              <p:nvSpPr>
                <p:cNvPr id="13" name="TextBox 12"/>
                <p:cNvSpPr txBox="1">
                  <a:spLocks/>
                </p:cNvSpPr>
                <p:nvPr/>
              </p:nvSpPr>
              <p:spPr>
                <a:xfrm>
                  <a:off x="2344461" y="5614293"/>
                  <a:ext cx="470263" cy="338554"/>
                </a:xfrm>
                <a:prstGeom prst="rect">
                  <a:avLst/>
                </a:prstGeom>
                <a:solidFill>
                  <a:schemeClr val="bg1"/>
                </a:solidFill>
              </p:spPr>
              <p:txBody>
                <a:bodyPr wrap="square" rtlCol="0">
                  <a:spAutoFit/>
                </a:bodyPr>
                <a:lstStyle/>
                <a:p>
                  <a:r>
                    <a:rPr lang="en-US" sz="1600" dirty="0" smtClean="0">
                      <a:uFillTx/>
                    </a:rPr>
                    <a:t>0.1</a:t>
                  </a:r>
                  <a:endParaRPr lang="en-US" sz="1600" dirty="0">
                    <a:uFillTx/>
                  </a:endParaRPr>
                </a:p>
              </p:txBody>
            </p:sp>
            <p:sp>
              <p:nvSpPr>
                <p:cNvPr id="14" name="TextBox 13"/>
                <p:cNvSpPr txBox="1">
                  <a:spLocks/>
                </p:cNvSpPr>
                <p:nvPr/>
              </p:nvSpPr>
              <p:spPr>
                <a:xfrm>
                  <a:off x="3846689" y="5623005"/>
                  <a:ext cx="470263" cy="338554"/>
                </a:xfrm>
                <a:prstGeom prst="rect">
                  <a:avLst/>
                </a:prstGeom>
                <a:solidFill>
                  <a:schemeClr val="bg1"/>
                </a:solidFill>
              </p:spPr>
              <p:txBody>
                <a:bodyPr wrap="square" rtlCol="0">
                  <a:spAutoFit/>
                </a:bodyPr>
                <a:lstStyle/>
                <a:p>
                  <a:r>
                    <a:rPr lang="en-US" sz="1600" dirty="0" smtClean="0">
                      <a:uFillTx/>
                    </a:rPr>
                    <a:t>0.3</a:t>
                  </a:r>
                  <a:endParaRPr lang="en-US" sz="1600" dirty="0">
                    <a:uFillTx/>
                  </a:endParaRPr>
                </a:p>
              </p:txBody>
            </p:sp>
          </p:grpSp>
          <p:sp>
            <p:nvSpPr>
              <p:cNvPr id="16" name="Rectangle 15"/>
              <p:cNvSpPr>
                <a:spLocks/>
              </p:cNvSpPr>
              <p:nvPr/>
            </p:nvSpPr>
            <p:spPr>
              <a:xfrm>
                <a:off x="8280754" y="5786781"/>
                <a:ext cx="2715126" cy="218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nvGrpSpPr>
              <p:cNvPr id="19" name="Group 18"/>
              <p:cNvGrpSpPr/>
              <p:nvPr/>
            </p:nvGrpSpPr>
            <p:grpSpPr>
              <a:xfrm>
                <a:off x="1216494" y="1287916"/>
                <a:ext cx="545342" cy="1098483"/>
                <a:chOff x="1216494" y="1306285"/>
                <a:chExt cx="545342" cy="1098483"/>
              </a:xfrm>
            </p:grpSpPr>
            <p:sp>
              <p:nvSpPr>
                <p:cNvPr id="17" name="TextBox 16"/>
                <p:cNvSpPr txBox="1">
                  <a:spLocks/>
                </p:cNvSpPr>
                <p:nvPr/>
              </p:nvSpPr>
              <p:spPr>
                <a:xfrm>
                  <a:off x="1216494" y="1306285"/>
                  <a:ext cx="545342" cy="369332"/>
                </a:xfrm>
                <a:prstGeom prst="rect">
                  <a:avLst/>
                </a:prstGeom>
                <a:noFill/>
              </p:spPr>
              <p:txBody>
                <a:bodyPr wrap="none" rtlCol="0">
                  <a:spAutoFit/>
                </a:bodyPr>
                <a:lstStyle/>
                <a:p>
                  <a:r>
                    <a:rPr lang="en-US" b="1" dirty="0" smtClean="0">
                      <a:solidFill>
                        <a:srgbClr val="4472C4"/>
                      </a:solidFill>
                      <a:uFillTx/>
                    </a:rPr>
                    <a:t>E2V</a:t>
                  </a:r>
                  <a:endParaRPr lang="en-US" b="1" dirty="0">
                    <a:solidFill>
                      <a:srgbClr val="4472C4"/>
                    </a:solidFill>
                    <a:uFillTx/>
                  </a:endParaRPr>
                </a:p>
              </p:txBody>
            </p:sp>
            <p:sp>
              <p:nvSpPr>
                <p:cNvPr id="18" name="TextBox 17"/>
                <p:cNvSpPr txBox="1">
                  <a:spLocks/>
                </p:cNvSpPr>
                <p:nvPr/>
              </p:nvSpPr>
              <p:spPr>
                <a:xfrm>
                  <a:off x="1284041" y="2035436"/>
                  <a:ext cx="457176" cy="369332"/>
                </a:xfrm>
                <a:prstGeom prst="rect">
                  <a:avLst/>
                </a:prstGeom>
                <a:noFill/>
              </p:spPr>
              <p:txBody>
                <a:bodyPr wrap="none" rtlCol="0">
                  <a:spAutoFit/>
                </a:bodyPr>
                <a:lstStyle/>
                <a:p>
                  <a:r>
                    <a:rPr lang="en-US" b="1" dirty="0" smtClean="0">
                      <a:solidFill>
                        <a:srgbClr val="ED7D31"/>
                      </a:solidFill>
                      <a:uFillTx/>
                    </a:rPr>
                    <a:t>ITL</a:t>
                  </a:r>
                  <a:endParaRPr lang="en-US" b="1" dirty="0">
                    <a:solidFill>
                      <a:srgbClr val="ED7D31"/>
                    </a:solidFill>
                    <a:uFillTx/>
                  </a:endParaRPr>
                </a:p>
              </p:txBody>
            </p:sp>
          </p:grpSp>
          <p:grpSp>
            <p:nvGrpSpPr>
              <p:cNvPr id="20" name="Group 19"/>
              <p:cNvGrpSpPr/>
              <p:nvPr/>
            </p:nvGrpSpPr>
            <p:grpSpPr>
              <a:xfrm>
                <a:off x="1262981" y="3911985"/>
                <a:ext cx="545342" cy="932243"/>
                <a:chOff x="1216494" y="1306285"/>
                <a:chExt cx="545342" cy="932243"/>
              </a:xfrm>
            </p:grpSpPr>
            <p:sp>
              <p:nvSpPr>
                <p:cNvPr id="21" name="TextBox 20"/>
                <p:cNvSpPr txBox="1">
                  <a:spLocks/>
                </p:cNvSpPr>
                <p:nvPr/>
              </p:nvSpPr>
              <p:spPr>
                <a:xfrm>
                  <a:off x="1216494" y="1306285"/>
                  <a:ext cx="545342" cy="369332"/>
                </a:xfrm>
                <a:prstGeom prst="rect">
                  <a:avLst/>
                </a:prstGeom>
                <a:noFill/>
              </p:spPr>
              <p:txBody>
                <a:bodyPr wrap="none" rtlCol="0">
                  <a:spAutoFit/>
                </a:bodyPr>
                <a:lstStyle>
                  <a:defPPr>
                    <a:defRPr lang="en-US">
                      <a:uFillTx/>
                    </a:defRPr>
                  </a:defPPr>
                  <a:lvl1pPr>
                    <a:defRPr b="1">
                      <a:solidFill>
                        <a:srgbClr val="4472C4"/>
                      </a:solidFill>
                    </a:defRPr>
                  </a:lvl1pPr>
                </a:lstStyle>
                <a:p>
                  <a:r>
                    <a:rPr lang="en-US" dirty="0"/>
                    <a:t>E2V</a:t>
                  </a:r>
                </a:p>
              </p:txBody>
            </p:sp>
            <p:sp>
              <p:nvSpPr>
                <p:cNvPr id="22" name="TextBox 21"/>
                <p:cNvSpPr txBox="1">
                  <a:spLocks/>
                </p:cNvSpPr>
                <p:nvPr/>
              </p:nvSpPr>
              <p:spPr>
                <a:xfrm>
                  <a:off x="1299007" y="1869196"/>
                  <a:ext cx="457176" cy="369332"/>
                </a:xfrm>
                <a:prstGeom prst="rect">
                  <a:avLst/>
                </a:prstGeom>
                <a:noFill/>
              </p:spPr>
              <p:txBody>
                <a:bodyPr wrap="none" rtlCol="0">
                  <a:spAutoFit/>
                </a:bodyPr>
                <a:lstStyle/>
                <a:p>
                  <a:r>
                    <a:rPr lang="en-US" b="1" dirty="0">
                      <a:solidFill>
                        <a:srgbClr val="ED7D31"/>
                      </a:solidFill>
                    </a:rPr>
                    <a:t>ITL</a:t>
                  </a:r>
                </a:p>
              </p:txBody>
            </p:sp>
          </p:grpSp>
          <p:sp>
            <p:nvSpPr>
              <p:cNvPr id="35" name="TextBox 34"/>
              <p:cNvSpPr txBox="1">
                <a:spLocks/>
              </p:cNvSpPr>
              <p:nvPr/>
            </p:nvSpPr>
            <p:spPr>
              <a:xfrm>
                <a:off x="2213827" y="3149343"/>
                <a:ext cx="2135459" cy="338554"/>
              </a:xfrm>
              <a:prstGeom prst="rect">
                <a:avLst/>
              </a:prstGeom>
              <a:noFill/>
            </p:spPr>
            <p:txBody>
              <a:bodyPr wrap="square" rtlCol="0">
                <a:spAutoFit/>
              </a:bodyPr>
              <a:lstStyle/>
              <a:p>
                <a:r>
                  <a:rPr lang="en-US" sz="1600" dirty="0" smtClean="0">
                    <a:uFillTx/>
                  </a:rPr>
                  <a:t>Read noise, e-</a:t>
                </a:r>
                <a:endParaRPr lang="en-US" sz="1600" dirty="0">
                  <a:uFillTx/>
                </a:endParaRPr>
              </a:p>
            </p:txBody>
          </p:sp>
          <p:sp>
            <p:nvSpPr>
              <p:cNvPr id="36" name="TextBox 35"/>
              <p:cNvSpPr txBox="1">
                <a:spLocks/>
              </p:cNvSpPr>
              <p:nvPr/>
            </p:nvSpPr>
            <p:spPr>
              <a:xfrm>
                <a:off x="5501313" y="3149343"/>
                <a:ext cx="2135459" cy="338554"/>
              </a:xfrm>
              <a:prstGeom prst="rect">
                <a:avLst/>
              </a:prstGeom>
              <a:noFill/>
            </p:spPr>
            <p:txBody>
              <a:bodyPr wrap="square" rtlCol="0">
                <a:spAutoFit/>
              </a:bodyPr>
              <a:lstStyle/>
              <a:p>
                <a:r>
                  <a:rPr lang="en-US" sz="1600" dirty="0" smtClean="0">
                    <a:uFillTx/>
                  </a:rPr>
                  <a:t>Gain, e-/ADU</a:t>
                </a:r>
                <a:endParaRPr lang="en-US" sz="1600" dirty="0">
                  <a:uFillTx/>
                </a:endParaRPr>
              </a:p>
            </p:txBody>
          </p:sp>
          <p:sp>
            <p:nvSpPr>
              <p:cNvPr id="37" name="TextBox 36"/>
              <p:cNvSpPr txBox="1">
                <a:spLocks/>
              </p:cNvSpPr>
              <p:nvPr/>
            </p:nvSpPr>
            <p:spPr>
              <a:xfrm>
                <a:off x="8891273" y="3149343"/>
                <a:ext cx="2135459" cy="338554"/>
              </a:xfrm>
              <a:prstGeom prst="rect">
                <a:avLst/>
              </a:prstGeom>
              <a:noFill/>
            </p:spPr>
            <p:txBody>
              <a:bodyPr wrap="square" rtlCol="0">
                <a:spAutoFit/>
              </a:bodyPr>
              <a:lstStyle/>
              <a:p>
                <a:r>
                  <a:rPr lang="en-US" sz="1600" dirty="0" smtClean="0">
                    <a:uFillTx/>
                  </a:rPr>
                  <a:t>Full well, e-</a:t>
                </a:r>
                <a:endParaRPr lang="en-US" sz="1600" dirty="0">
                  <a:uFillTx/>
                </a:endParaRPr>
              </a:p>
            </p:txBody>
          </p:sp>
          <p:sp>
            <p:nvSpPr>
              <p:cNvPr id="38" name="TextBox 37"/>
              <p:cNvSpPr txBox="1">
                <a:spLocks/>
              </p:cNvSpPr>
              <p:nvPr/>
            </p:nvSpPr>
            <p:spPr>
              <a:xfrm>
                <a:off x="1808323" y="5809812"/>
                <a:ext cx="2809871" cy="584775"/>
              </a:xfrm>
              <a:prstGeom prst="rect">
                <a:avLst/>
              </a:prstGeom>
              <a:noFill/>
            </p:spPr>
            <p:txBody>
              <a:bodyPr wrap="square" rtlCol="0">
                <a:spAutoFit/>
              </a:bodyPr>
              <a:lstStyle/>
              <a:p>
                <a:pPr algn="ctr"/>
                <a:r>
                  <a:rPr lang="en-US" sz="1600" dirty="0" smtClean="0">
                    <a:uFillTx/>
                  </a:rPr>
                  <a:t>Dark current (95</a:t>
                </a:r>
                <a:r>
                  <a:rPr lang="en-US" sz="1600" baseline="30000" dirty="0" smtClean="0">
                    <a:uFillTx/>
                  </a:rPr>
                  <a:t>th</a:t>
                </a:r>
                <a:r>
                  <a:rPr lang="en-US" sz="1600" dirty="0" smtClean="0">
                    <a:uFillTx/>
                  </a:rPr>
                  <a:t> %</a:t>
                </a:r>
                <a:r>
                  <a:rPr lang="en-US" sz="1600" dirty="0" err="1" smtClean="0">
                    <a:uFillTx/>
                  </a:rPr>
                  <a:t>ile</a:t>
                </a:r>
                <a:r>
                  <a:rPr lang="en-US" sz="1600" dirty="0" smtClean="0">
                    <a:uFillTx/>
                  </a:rPr>
                  <a:t> @ -90C) e-/pix/s</a:t>
                </a:r>
                <a:endParaRPr lang="en-US" sz="1600" dirty="0">
                  <a:uFillTx/>
                </a:endParaRPr>
              </a:p>
            </p:txBody>
          </p:sp>
          <p:sp>
            <p:nvSpPr>
              <p:cNvPr id="39" name="TextBox 38"/>
              <p:cNvSpPr txBox="1">
                <a:spLocks/>
              </p:cNvSpPr>
              <p:nvPr/>
            </p:nvSpPr>
            <p:spPr>
              <a:xfrm>
                <a:off x="5496957" y="5809812"/>
                <a:ext cx="2135459" cy="338554"/>
              </a:xfrm>
              <a:prstGeom prst="rect">
                <a:avLst/>
              </a:prstGeom>
              <a:noFill/>
            </p:spPr>
            <p:txBody>
              <a:bodyPr wrap="square" rtlCol="0">
                <a:spAutoFit/>
              </a:bodyPr>
              <a:lstStyle/>
              <a:p>
                <a:r>
                  <a:rPr lang="en-US" sz="1600" dirty="0" smtClean="0">
                    <a:uFillTx/>
                  </a:rPr>
                  <a:t>PSF, </a:t>
                </a:r>
                <a:r>
                  <a:rPr lang="en-US" sz="1600" dirty="0" smtClean="0">
                    <a:uFillTx/>
                    <a:latin typeface="Symbol" panose="05050102010706020507" pitchFamily="18" charset="2"/>
                  </a:rPr>
                  <a:t>s</a:t>
                </a:r>
                <a:r>
                  <a:rPr lang="en-US" sz="1600" dirty="0" smtClean="0">
                    <a:uFillTx/>
                  </a:rPr>
                  <a:t> (</a:t>
                </a:r>
                <a:r>
                  <a:rPr lang="en-US" sz="1600" dirty="0" smtClean="0">
                    <a:uFillTx/>
                    <a:latin typeface="Symbol" panose="05050102010706020507" pitchFamily="18" charset="2"/>
                  </a:rPr>
                  <a:t>m</a:t>
                </a:r>
                <a:r>
                  <a:rPr lang="en-US" sz="1600" dirty="0" smtClean="0">
                    <a:uFillTx/>
                  </a:rPr>
                  <a:t>m)</a:t>
                </a:r>
                <a:endParaRPr lang="en-US" sz="1600" dirty="0">
                  <a:uFillTx/>
                </a:endParaRPr>
              </a:p>
            </p:txBody>
          </p:sp>
          <p:sp>
            <p:nvSpPr>
              <p:cNvPr id="40" name="TextBox 39"/>
              <p:cNvSpPr txBox="1">
                <a:spLocks/>
              </p:cNvSpPr>
              <p:nvPr/>
            </p:nvSpPr>
            <p:spPr>
              <a:xfrm>
                <a:off x="8886917" y="5809812"/>
                <a:ext cx="2135459" cy="338554"/>
              </a:xfrm>
              <a:prstGeom prst="rect">
                <a:avLst/>
              </a:prstGeom>
              <a:noFill/>
            </p:spPr>
            <p:txBody>
              <a:bodyPr wrap="square" rtlCol="0">
                <a:spAutoFit/>
              </a:bodyPr>
              <a:lstStyle/>
              <a:p>
                <a:r>
                  <a:rPr lang="en-US" sz="1600" dirty="0" smtClean="0">
                    <a:uFillTx/>
                  </a:rPr>
                  <a:t>Serial CTI, ppm</a:t>
                </a:r>
                <a:endParaRPr lang="en-US" sz="1600" dirty="0">
                  <a:uFillTx/>
                </a:endParaRPr>
              </a:p>
            </p:txBody>
          </p:sp>
        </p:grpSp>
        <p:cxnSp>
          <p:nvCxnSpPr>
            <p:cNvPr id="30" name="Straight Connector 29"/>
            <p:cNvCxnSpPr/>
            <p:nvPr/>
          </p:nvCxnSpPr>
          <p:spPr>
            <a:xfrm flipH="1">
              <a:off x="3033745" y="928048"/>
              <a:ext cx="23353" cy="2101755"/>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10173819" y="957616"/>
              <a:ext cx="23353" cy="2101755"/>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336271" y="3496108"/>
              <a:ext cx="23353" cy="2101755"/>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7062116" y="3591639"/>
              <a:ext cx="23353" cy="2101755"/>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11224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216494" y="840590"/>
            <a:ext cx="10159608" cy="5553997"/>
            <a:chOff x="1216494" y="840590"/>
            <a:chExt cx="10159608" cy="5553997"/>
          </a:xfrm>
        </p:grpSpPr>
        <p:grpSp>
          <p:nvGrpSpPr>
            <p:cNvPr id="8" name="Group 7"/>
            <p:cNvGrpSpPr/>
            <p:nvPr/>
          </p:nvGrpSpPr>
          <p:grpSpPr>
            <a:xfrm>
              <a:off x="1305187" y="840590"/>
              <a:ext cx="10070915" cy="5312016"/>
              <a:chOff x="1305187" y="840590"/>
              <a:chExt cx="10070915" cy="5312016"/>
            </a:xfrm>
          </p:grpSpPr>
          <p:grpSp>
            <p:nvGrpSpPr>
              <p:cNvPr id="4" name="Group 3"/>
              <p:cNvGrpSpPr/>
              <p:nvPr/>
            </p:nvGrpSpPr>
            <p:grpSpPr>
              <a:xfrm>
                <a:off x="1305187" y="840590"/>
                <a:ext cx="10070915" cy="5312016"/>
                <a:chOff x="1305187" y="840590"/>
                <a:chExt cx="10070915" cy="5312016"/>
              </a:xfrm>
            </p:grpSpPr>
            <p:pic>
              <p:nvPicPr>
                <p:cNvPr id="2" name="Picture 1"/>
                <p:cNvPicPr>
                  <a:picLocks noChangeAspect="1"/>
                </p:cNvPicPr>
                <p:nvPr/>
              </p:nvPicPr>
              <p:blipFill>
                <a:blip r:embed="rId2"/>
                <a:stretch>
                  <a:fillRect/>
                </a:stretch>
              </p:blipFill>
              <p:spPr>
                <a:xfrm>
                  <a:off x="1305187" y="840590"/>
                  <a:ext cx="10070915" cy="5312016"/>
                </a:xfrm>
                <a:prstGeom prst="rect">
                  <a:avLst/>
                </a:prstGeom>
              </p:spPr>
            </p:pic>
            <p:sp>
              <p:nvSpPr>
                <p:cNvPr id="3" name="Rectangle 2"/>
                <p:cNvSpPr>
                  <a:spLocks/>
                </p:cNvSpPr>
                <p:nvPr/>
              </p:nvSpPr>
              <p:spPr>
                <a:xfrm>
                  <a:off x="8360229" y="3631474"/>
                  <a:ext cx="2521131" cy="1841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pic>
            <p:nvPicPr>
              <p:cNvPr id="6" name="Picture 5"/>
              <p:cNvPicPr>
                <a:picLocks noChangeAspect="1"/>
              </p:cNvPicPr>
              <p:nvPr/>
            </p:nvPicPr>
            <p:blipFill>
              <a:blip r:embed="rId3"/>
              <a:stretch>
                <a:fillRect/>
              </a:stretch>
            </p:blipFill>
            <p:spPr>
              <a:xfrm>
                <a:off x="8138159" y="3566159"/>
                <a:ext cx="3014479" cy="2325190"/>
              </a:xfrm>
              <a:prstGeom prst="rect">
                <a:avLst/>
              </a:prstGeom>
            </p:spPr>
          </p:pic>
          <p:sp>
            <p:nvSpPr>
              <p:cNvPr id="5" name="Rectangle 4"/>
              <p:cNvSpPr>
                <a:spLocks/>
              </p:cNvSpPr>
              <p:nvPr/>
            </p:nvSpPr>
            <p:spPr>
              <a:xfrm>
                <a:off x="1724297" y="3331029"/>
                <a:ext cx="9428341"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7" name="Rectangle 6"/>
              <p:cNvSpPr>
                <a:spLocks/>
              </p:cNvSpPr>
              <p:nvPr/>
            </p:nvSpPr>
            <p:spPr>
              <a:xfrm>
                <a:off x="1305187" y="5916167"/>
                <a:ext cx="9428341"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sp>
          <p:nvSpPr>
            <p:cNvPr id="11" name="TextBox 10"/>
            <p:cNvSpPr txBox="1">
              <a:spLocks/>
            </p:cNvSpPr>
            <p:nvPr/>
          </p:nvSpPr>
          <p:spPr>
            <a:xfrm>
              <a:off x="1489165" y="5618649"/>
              <a:ext cx="3174275" cy="338554"/>
            </a:xfrm>
            <a:prstGeom prst="rect">
              <a:avLst/>
            </a:prstGeom>
            <a:solidFill>
              <a:schemeClr val="bg1"/>
            </a:solidFill>
          </p:spPr>
          <p:txBody>
            <a:bodyPr wrap="square" rtlCol="0">
              <a:spAutoFit/>
            </a:bodyPr>
            <a:lstStyle/>
            <a:p>
              <a:endParaRPr lang="en-US" sz="1600" dirty="0">
                <a:uFillTx/>
              </a:endParaRPr>
            </a:p>
          </p:txBody>
        </p:sp>
        <p:grpSp>
          <p:nvGrpSpPr>
            <p:cNvPr id="15" name="Group 14"/>
            <p:cNvGrpSpPr/>
            <p:nvPr/>
          </p:nvGrpSpPr>
          <p:grpSpPr>
            <a:xfrm>
              <a:off x="1567539" y="5605586"/>
              <a:ext cx="2749413" cy="355973"/>
              <a:chOff x="1567539" y="5605586"/>
              <a:chExt cx="2749413" cy="355973"/>
            </a:xfrm>
          </p:grpSpPr>
          <p:sp>
            <p:nvSpPr>
              <p:cNvPr id="10" name="TextBox 9"/>
              <p:cNvSpPr txBox="1">
                <a:spLocks/>
              </p:cNvSpPr>
              <p:nvPr/>
            </p:nvSpPr>
            <p:spPr>
              <a:xfrm>
                <a:off x="1567539" y="5605586"/>
                <a:ext cx="470263" cy="338554"/>
              </a:xfrm>
              <a:prstGeom prst="rect">
                <a:avLst/>
              </a:prstGeom>
              <a:solidFill>
                <a:schemeClr val="bg1"/>
              </a:solidFill>
            </p:spPr>
            <p:txBody>
              <a:bodyPr wrap="square" rtlCol="0">
                <a:spAutoFit/>
              </a:bodyPr>
              <a:lstStyle/>
              <a:p>
                <a:r>
                  <a:rPr lang="en-US" sz="1600" dirty="0" smtClean="0">
                    <a:uFillTx/>
                  </a:rPr>
                  <a:t>0.0</a:t>
                </a:r>
                <a:endParaRPr lang="en-US" sz="1600" dirty="0">
                  <a:uFillTx/>
                </a:endParaRPr>
              </a:p>
            </p:txBody>
          </p:sp>
          <p:sp>
            <p:nvSpPr>
              <p:cNvPr id="12" name="TextBox 11"/>
              <p:cNvSpPr txBox="1">
                <a:spLocks/>
              </p:cNvSpPr>
              <p:nvPr/>
            </p:nvSpPr>
            <p:spPr>
              <a:xfrm>
                <a:off x="3091537" y="5614293"/>
                <a:ext cx="470263" cy="338554"/>
              </a:xfrm>
              <a:prstGeom prst="rect">
                <a:avLst/>
              </a:prstGeom>
              <a:solidFill>
                <a:schemeClr val="bg1"/>
              </a:solidFill>
            </p:spPr>
            <p:txBody>
              <a:bodyPr wrap="square" rtlCol="0">
                <a:spAutoFit/>
              </a:bodyPr>
              <a:lstStyle/>
              <a:p>
                <a:r>
                  <a:rPr lang="en-US" sz="1600" dirty="0" smtClean="0">
                    <a:uFillTx/>
                  </a:rPr>
                  <a:t>0.2</a:t>
                </a:r>
                <a:endParaRPr lang="en-US" sz="1600" dirty="0">
                  <a:uFillTx/>
                </a:endParaRPr>
              </a:p>
            </p:txBody>
          </p:sp>
          <p:sp>
            <p:nvSpPr>
              <p:cNvPr id="13" name="TextBox 12"/>
              <p:cNvSpPr txBox="1">
                <a:spLocks/>
              </p:cNvSpPr>
              <p:nvPr/>
            </p:nvSpPr>
            <p:spPr>
              <a:xfrm>
                <a:off x="2344461" y="5614293"/>
                <a:ext cx="470263" cy="338554"/>
              </a:xfrm>
              <a:prstGeom prst="rect">
                <a:avLst/>
              </a:prstGeom>
              <a:solidFill>
                <a:schemeClr val="bg1"/>
              </a:solidFill>
            </p:spPr>
            <p:txBody>
              <a:bodyPr wrap="square" rtlCol="0">
                <a:spAutoFit/>
              </a:bodyPr>
              <a:lstStyle/>
              <a:p>
                <a:r>
                  <a:rPr lang="en-US" sz="1600" dirty="0" smtClean="0">
                    <a:uFillTx/>
                  </a:rPr>
                  <a:t>0.1</a:t>
                </a:r>
                <a:endParaRPr lang="en-US" sz="1600" dirty="0">
                  <a:uFillTx/>
                </a:endParaRPr>
              </a:p>
            </p:txBody>
          </p:sp>
          <p:sp>
            <p:nvSpPr>
              <p:cNvPr id="14" name="TextBox 13"/>
              <p:cNvSpPr txBox="1">
                <a:spLocks/>
              </p:cNvSpPr>
              <p:nvPr/>
            </p:nvSpPr>
            <p:spPr>
              <a:xfrm>
                <a:off x="3846689" y="5623005"/>
                <a:ext cx="470263" cy="338554"/>
              </a:xfrm>
              <a:prstGeom prst="rect">
                <a:avLst/>
              </a:prstGeom>
              <a:solidFill>
                <a:schemeClr val="bg1"/>
              </a:solidFill>
            </p:spPr>
            <p:txBody>
              <a:bodyPr wrap="square" rtlCol="0">
                <a:spAutoFit/>
              </a:bodyPr>
              <a:lstStyle/>
              <a:p>
                <a:r>
                  <a:rPr lang="en-US" sz="1600" dirty="0" smtClean="0">
                    <a:uFillTx/>
                  </a:rPr>
                  <a:t>0.3</a:t>
                </a:r>
                <a:endParaRPr lang="en-US" sz="1600" dirty="0">
                  <a:uFillTx/>
                </a:endParaRPr>
              </a:p>
            </p:txBody>
          </p:sp>
        </p:grpSp>
        <p:sp>
          <p:nvSpPr>
            <p:cNvPr id="16" name="Rectangle 15"/>
            <p:cNvSpPr>
              <a:spLocks/>
            </p:cNvSpPr>
            <p:nvPr/>
          </p:nvSpPr>
          <p:spPr>
            <a:xfrm>
              <a:off x="8280754" y="5786781"/>
              <a:ext cx="2715126" cy="218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nvGrpSpPr>
            <p:cNvPr id="19" name="Group 18"/>
            <p:cNvGrpSpPr/>
            <p:nvPr/>
          </p:nvGrpSpPr>
          <p:grpSpPr>
            <a:xfrm>
              <a:off x="1216494" y="1287916"/>
              <a:ext cx="545342" cy="1098483"/>
              <a:chOff x="1216494" y="1306285"/>
              <a:chExt cx="545342" cy="1098483"/>
            </a:xfrm>
          </p:grpSpPr>
          <p:sp>
            <p:nvSpPr>
              <p:cNvPr id="17" name="TextBox 16"/>
              <p:cNvSpPr txBox="1">
                <a:spLocks/>
              </p:cNvSpPr>
              <p:nvPr/>
            </p:nvSpPr>
            <p:spPr>
              <a:xfrm>
                <a:off x="1216494" y="1306285"/>
                <a:ext cx="545342" cy="369332"/>
              </a:xfrm>
              <a:prstGeom prst="rect">
                <a:avLst/>
              </a:prstGeom>
              <a:noFill/>
            </p:spPr>
            <p:txBody>
              <a:bodyPr wrap="none" rtlCol="0">
                <a:spAutoFit/>
              </a:bodyPr>
              <a:lstStyle/>
              <a:p>
                <a:r>
                  <a:rPr lang="en-US" b="1" dirty="0" smtClean="0">
                    <a:solidFill>
                      <a:srgbClr val="4472C4"/>
                    </a:solidFill>
                    <a:uFillTx/>
                  </a:rPr>
                  <a:t>E2V</a:t>
                </a:r>
                <a:endParaRPr lang="en-US" b="1" dirty="0">
                  <a:solidFill>
                    <a:srgbClr val="4472C4"/>
                  </a:solidFill>
                  <a:uFillTx/>
                </a:endParaRPr>
              </a:p>
            </p:txBody>
          </p:sp>
          <p:sp>
            <p:nvSpPr>
              <p:cNvPr id="18" name="TextBox 17"/>
              <p:cNvSpPr txBox="1">
                <a:spLocks/>
              </p:cNvSpPr>
              <p:nvPr/>
            </p:nvSpPr>
            <p:spPr>
              <a:xfrm>
                <a:off x="1284041" y="2035436"/>
                <a:ext cx="457176" cy="369332"/>
              </a:xfrm>
              <a:prstGeom prst="rect">
                <a:avLst/>
              </a:prstGeom>
              <a:noFill/>
            </p:spPr>
            <p:txBody>
              <a:bodyPr wrap="none" rtlCol="0">
                <a:spAutoFit/>
              </a:bodyPr>
              <a:lstStyle/>
              <a:p>
                <a:r>
                  <a:rPr lang="en-US" b="1" dirty="0" smtClean="0">
                    <a:solidFill>
                      <a:srgbClr val="ED7D31"/>
                    </a:solidFill>
                    <a:uFillTx/>
                  </a:rPr>
                  <a:t>ITL</a:t>
                </a:r>
                <a:endParaRPr lang="en-US" b="1" dirty="0">
                  <a:solidFill>
                    <a:srgbClr val="ED7D31"/>
                  </a:solidFill>
                  <a:uFillTx/>
                </a:endParaRPr>
              </a:p>
            </p:txBody>
          </p:sp>
        </p:grpSp>
        <p:grpSp>
          <p:nvGrpSpPr>
            <p:cNvPr id="20" name="Group 19"/>
            <p:cNvGrpSpPr/>
            <p:nvPr/>
          </p:nvGrpSpPr>
          <p:grpSpPr>
            <a:xfrm>
              <a:off x="1262981" y="3911985"/>
              <a:ext cx="545342" cy="932243"/>
              <a:chOff x="1216494" y="1306285"/>
              <a:chExt cx="545342" cy="932243"/>
            </a:xfrm>
          </p:grpSpPr>
          <p:sp>
            <p:nvSpPr>
              <p:cNvPr id="21" name="TextBox 20"/>
              <p:cNvSpPr txBox="1">
                <a:spLocks/>
              </p:cNvSpPr>
              <p:nvPr/>
            </p:nvSpPr>
            <p:spPr>
              <a:xfrm>
                <a:off x="1216494" y="1306285"/>
                <a:ext cx="545342" cy="369332"/>
              </a:xfrm>
              <a:prstGeom prst="rect">
                <a:avLst/>
              </a:prstGeom>
              <a:noFill/>
            </p:spPr>
            <p:txBody>
              <a:bodyPr wrap="none" rtlCol="0">
                <a:spAutoFit/>
              </a:bodyPr>
              <a:lstStyle>
                <a:defPPr>
                  <a:defRPr lang="en-US">
                    <a:uFillTx/>
                  </a:defRPr>
                </a:defPPr>
                <a:lvl1pPr>
                  <a:defRPr b="1">
                    <a:solidFill>
                      <a:srgbClr val="4472C4"/>
                    </a:solidFill>
                  </a:defRPr>
                </a:lvl1pPr>
              </a:lstStyle>
              <a:p>
                <a:r>
                  <a:rPr lang="en-US" dirty="0"/>
                  <a:t>E2V</a:t>
                </a:r>
              </a:p>
            </p:txBody>
          </p:sp>
          <p:sp>
            <p:nvSpPr>
              <p:cNvPr id="22" name="TextBox 21"/>
              <p:cNvSpPr txBox="1">
                <a:spLocks/>
              </p:cNvSpPr>
              <p:nvPr/>
            </p:nvSpPr>
            <p:spPr>
              <a:xfrm>
                <a:off x="1299007" y="1869196"/>
                <a:ext cx="457176" cy="369332"/>
              </a:xfrm>
              <a:prstGeom prst="rect">
                <a:avLst/>
              </a:prstGeom>
              <a:noFill/>
            </p:spPr>
            <p:txBody>
              <a:bodyPr wrap="none" rtlCol="0">
                <a:spAutoFit/>
              </a:bodyPr>
              <a:lstStyle/>
              <a:p>
                <a:r>
                  <a:rPr lang="en-US" b="1" dirty="0">
                    <a:solidFill>
                      <a:srgbClr val="ED7D31"/>
                    </a:solidFill>
                  </a:rPr>
                  <a:t>ITL</a:t>
                </a:r>
              </a:p>
            </p:txBody>
          </p:sp>
        </p:grpSp>
        <p:sp>
          <p:nvSpPr>
            <p:cNvPr id="35" name="TextBox 34"/>
            <p:cNvSpPr txBox="1">
              <a:spLocks/>
            </p:cNvSpPr>
            <p:nvPr/>
          </p:nvSpPr>
          <p:spPr>
            <a:xfrm>
              <a:off x="2213827" y="3149343"/>
              <a:ext cx="2135459" cy="338554"/>
            </a:xfrm>
            <a:prstGeom prst="rect">
              <a:avLst/>
            </a:prstGeom>
            <a:noFill/>
          </p:spPr>
          <p:txBody>
            <a:bodyPr wrap="square" rtlCol="0">
              <a:spAutoFit/>
            </a:bodyPr>
            <a:lstStyle/>
            <a:p>
              <a:r>
                <a:rPr lang="en-US" sz="1600" dirty="0" smtClean="0">
                  <a:uFillTx/>
                </a:rPr>
                <a:t>Read noise, e-</a:t>
              </a:r>
              <a:endParaRPr lang="en-US" sz="1600" dirty="0">
                <a:uFillTx/>
              </a:endParaRPr>
            </a:p>
          </p:txBody>
        </p:sp>
        <p:sp>
          <p:nvSpPr>
            <p:cNvPr id="36" name="TextBox 35"/>
            <p:cNvSpPr txBox="1">
              <a:spLocks/>
            </p:cNvSpPr>
            <p:nvPr/>
          </p:nvSpPr>
          <p:spPr>
            <a:xfrm>
              <a:off x="5501313" y="3149343"/>
              <a:ext cx="2135459" cy="338554"/>
            </a:xfrm>
            <a:prstGeom prst="rect">
              <a:avLst/>
            </a:prstGeom>
            <a:noFill/>
          </p:spPr>
          <p:txBody>
            <a:bodyPr wrap="square" rtlCol="0">
              <a:spAutoFit/>
            </a:bodyPr>
            <a:lstStyle/>
            <a:p>
              <a:r>
                <a:rPr lang="en-US" sz="1600" dirty="0" smtClean="0">
                  <a:uFillTx/>
                </a:rPr>
                <a:t>Gain, e-/ADU</a:t>
              </a:r>
              <a:endParaRPr lang="en-US" sz="1600" dirty="0">
                <a:uFillTx/>
              </a:endParaRPr>
            </a:p>
          </p:txBody>
        </p:sp>
        <p:sp>
          <p:nvSpPr>
            <p:cNvPr id="37" name="TextBox 36"/>
            <p:cNvSpPr txBox="1">
              <a:spLocks/>
            </p:cNvSpPr>
            <p:nvPr/>
          </p:nvSpPr>
          <p:spPr>
            <a:xfrm>
              <a:off x="8891273" y="3149343"/>
              <a:ext cx="2135459" cy="338554"/>
            </a:xfrm>
            <a:prstGeom prst="rect">
              <a:avLst/>
            </a:prstGeom>
            <a:noFill/>
          </p:spPr>
          <p:txBody>
            <a:bodyPr wrap="square" rtlCol="0">
              <a:spAutoFit/>
            </a:bodyPr>
            <a:lstStyle/>
            <a:p>
              <a:r>
                <a:rPr lang="en-US" sz="1600" dirty="0" smtClean="0">
                  <a:uFillTx/>
                </a:rPr>
                <a:t>Full well, e-</a:t>
              </a:r>
              <a:endParaRPr lang="en-US" sz="1600" dirty="0">
                <a:uFillTx/>
              </a:endParaRPr>
            </a:p>
          </p:txBody>
        </p:sp>
        <p:sp>
          <p:nvSpPr>
            <p:cNvPr id="38" name="TextBox 37"/>
            <p:cNvSpPr txBox="1">
              <a:spLocks/>
            </p:cNvSpPr>
            <p:nvPr/>
          </p:nvSpPr>
          <p:spPr>
            <a:xfrm>
              <a:off x="1808323" y="5809812"/>
              <a:ext cx="2809871" cy="584775"/>
            </a:xfrm>
            <a:prstGeom prst="rect">
              <a:avLst/>
            </a:prstGeom>
            <a:noFill/>
          </p:spPr>
          <p:txBody>
            <a:bodyPr wrap="square" rtlCol="0">
              <a:spAutoFit/>
            </a:bodyPr>
            <a:lstStyle/>
            <a:p>
              <a:pPr algn="ctr"/>
              <a:r>
                <a:rPr lang="en-US" sz="1600" dirty="0" smtClean="0">
                  <a:uFillTx/>
                </a:rPr>
                <a:t>Dark current (95</a:t>
              </a:r>
              <a:r>
                <a:rPr lang="en-US" sz="1600" baseline="30000" dirty="0" smtClean="0">
                  <a:uFillTx/>
                </a:rPr>
                <a:t>th</a:t>
              </a:r>
              <a:r>
                <a:rPr lang="en-US" sz="1600" dirty="0" smtClean="0">
                  <a:uFillTx/>
                </a:rPr>
                <a:t> %</a:t>
              </a:r>
              <a:r>
                <a:rPr lang="en-US" sz="1600" dirty="0" err="1" smtClean="0">
                  <a:uFillTx/>
                </a:rPr>
                <a:t>ile</a:t>
              </a:r>
              <a:r>
                <a:rPr lang="en-US" sz="1600" dirty="0" smtClean="0">
                  <a:uFillTx/>
                </a:rPr>
                <a:t> @ -90C) e-/pix/s</a:t>
              </a:r>
              <a:endParaRPr lang="en-US" sz="1600" dirty="0">
                <a:uFillTx/>
              </a:endParaRPr>
            </a:p>
          </p:txBody>
        </p:sp>
        <p:sp>
          <p:nvSpPr>
            <p:cNvPr id="39" name="TextBox 38"/>
            <p:cNvSpPr txBox="1">
              <a:spLocks/>
            </p:cNvSpPr>
            <p:nvPr/>
          </p:nvSpPr>
          <p:spPr>
            <a:xfrm>
              <a:off x="5496957" y="5809812"/>
              <a:ext cx="2135459" cy="338554"/>
            </a:xfrm>
            <a:prstGeom prst="rect">
              <a:avLst/>
            </a:prstGeom>
            <a:noFill/>
          </p:spPr>
          <p:txBody>
            <a:bodyPr wrap="square" rtlCol="0">
              <a:spAutoFit/>
            </a:bodyPr>
            <a:lstStyle/>
            <a:p>
              <a:r>
                <a:rPr lang="en-US" sz="1600" dirty="0" smtClean="0">
                  <a:uFillTx/>
                </a:rPr>
                <a:t>PSF, </a:t>
              </a:r>
              <a:r>
                <a:rPr lang="en-US" sz="1600" dirty="0" smtClean="0">
                  <a:uFillTx/>
                  <a:latin typeface="Symbol" panose="05050102010706020507" pitchFamily="18" charset="2"/>
                </a:rPr>
                <a:t>s</a:t>
              </a:r>
              <a:r>
                <a:rPr lang="en-US" sz="1600" dirty="0" smtClean="0">
                  <a:uFillTx/>
                </a:rPr>
                <a:t> (</a:t>
              </a:r>
              <a:r>
                <a:rPr lang="en-US" sz="1600" dirty="0" smtClean="0">
                  <a:uFillTx/>
                  <a:latin typeface="Symbol" panose="05050102010706020507" pitchFamily="18" charset="2"/>
                </a:rPr>
                <a:t>m</a:t>
              </a:r>
              <a:r>
                <a:rPr lang="en-US" sz="1600" dirty="0" smtClean="0">
                  <a:uFillTx/>
                </a:rPr>
                <a:t>m)</a:t>
              </a:r>
              <a:endParaRPr lang="en-US" sz="1600" dirty="0">
                <a:uFillTx/>
              </a:endParaRPr>
            </a:p>
          </p:txBody>
        </p:sp>
        <p:sp>
          <p:nvSpPr>
            <p:cNvPr id="40" name="TextBox 39"/>
            <p:cNvSpPr txBox="1">
              <a:spLocks/>
            </p:cNvSpPr>
            <p:nvPr/>
          </p:nvSpPr>
          <p:spPr>
            <a:xfrm>
              <a:off x="8886917" y="5809812"/>
              <a:ext cx="2135459" cy="338554"/>
            </a:xfrm>
            <a:prstGeom prst="rect">
              <a:avLst/>
            </a:prstGeom>
            <a:noFill/>
          </p:spPr>
          <p:txBody>
            <a:bodyPr wrap="square" rtlCol="0">
              <a:spAutoFit/>
            </a:bodyPr>
            <a:lstStyle/>
            <a:p>
              <a:r>
                <a:rPr lang="en-US" sz="1600" dirty="0" smtClean="0">
                  <a:uFillTx/>
                </a:rPr>
                <a:t>Serial CTI, ppm</a:t>
              </a:r>
              <a:endParaRPr lang="en-US" sz="1600" dirty="0">
                <a:uFillTx/>
              </a:endParaRPr>
            </a:p>
          </p:txBody>
        </p:sp>
      </p:grpSp>
      <p:sp>
        <p:nvSpPr>
          <p:cNvPr id="42" name="TextBox 41"/>
          <p:cNvSpPr txBox="1">
            <a:spLocks/>
          </p:cNvSpPr>
          <p:nvPr/>
        </p:nvSpPr>
        <p:spPr>
          <a:xfrm>
            <a:off x="9975211" y="3946598"/>
            <a:ext cx="978408" cy="338554"/>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smtClean="0">
                <a:uFillTx/>
              </a:rPr>
              <a:t>3.1 ±5.7</a:t>
            </a:r>
            <a:endParaRPr lang="en-US" sz="1600" dirty="0">
              <a:uFillTx/>
            </a:endParaRPr>
          </a:p>
        </p:txBody>
      </p:sp>
      <p:sp>
        <p:nvSpPr>
          <p:cNvPr id="43" name="TextBox 42"/>
          <p:cNvSpPr txBox="1">
            <a:spLocks/>
          </p:cNvSpPr>
          <p:nvPr/>
        </p:nvSpPr>
        <p:spPr>
          <a:xfrm>
            <a:off x="9975211" y="4571199"/>
            <a:ext cx="981548" cy="338554"/>
          </a:xfrm>
          <a:prstGeom prst="rect">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smtClean="0">
                <a:uFillTx/>
              </a:rPr>
              <a:t>4.8 ±28.3</a:t>
            </a:r>
            <a:endParaRPr lang="en-US" sz="1600" dirty="0">
              <a:uFillTx/>
            </a:endParaRPr>
          </a:p>
        </p:txBody>
      </p:sp>
      <p:sp>
        <p:nvSpPr>
          <p:cNvPr id="44" name="TextBox 43"/>
          <p:cNvSpPr txBox="1">
            <a:spLocks/>
          </p:cNvSpPr>
          <p:nvPr/>
        </p:nvSpPr>
        <p:spPr>
          <a:xfrm>
            <a:off x="8316680" y="1318694"/>
            <a:ext cx="1035406" cy="338554"/>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smtClean="0">
                <a:uFillTx/>
              </a:rPr>
              <a:t>143 ±8.5</a:t>
            </a:r>
            <a:endParaRPr lang="en-US" sz="1600" dirty="0">
              <a:uFillTx/>
            </a:endParaRPr>
          </a:p>
        </p:txBody>
      </p:sp>
      <p:sp>
        <p:nvSpPr>
          <p:cNvPr id="45" name="TextBox 44"/>
          <p:cNvSpPr txBox="1">
            <a:spLocks/>
          </p:cNvSpPr>
          <p:nvPr/>
        </p:nvSpPr>
        <p:spPr>
          <a:xfrm>
            <a:off x="8316680" y="2016282"/>
            <a:ext cx="1267097" cy="338554"/>
          </a:xfrm>
          <a:prstGeom prst="rect">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smtClean="0">
                <a:uFillTx/>
              </a:rPr>
              <a:t>173 ±33.4</a:t>
            </a:r>
            <a:endParaRPr lang="en-US" sz="1600" dirty="0">
              <a:uFillTx/>
            </a:endParaRPr>
          </a:p>
        </p:txBody>
      </p:sp>
      <p:sp>
        <p:nvSpPr>
          <p:cNvPr id="46" name="TextBox 45"/>
          <p:cNvSpPr txBox="1">
            <a:spLocks/>
          </p:cNvSpPr>
          <p:nvPr/>
        </p:nvSpPr>
        <p:spPr>
          <a:xfrm>
            <a:off x="6612613" y="1317909"/>
            <a:ext cx="1051560" cy="338554"/>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smtClean="0">
                <a:uFillTx/>
              </a:rPr>
              <a:t>0.69 ±0.04</a:t>
            </a:r>
            <a:endParaRPr lang="en-US" sz="1600" dirty="0">
              <a:uFillTx/>
            </a:endParaRPr>
          </a:p>
        </p:txBody>
      </p:sp>
      <p:sp>
        <p:nvSpPr>
          <p:cNvPr id="47" name="TextBox 46"/>
          <p:cNvSpPr txBox="1">
            <a:spLocks/>
          </p:cNvSpPr>
          <p:nvPr/>
        </p:nvSpPr>
        <p:spPr>
          <a:xfrm>
            <a:off x="6612613" y="2016282"/>
            <a:ext cx="1051560" cy="338554"/>
          </a:xfrm>
          <a:prstGeom prst="rect">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smtClean="0">
                <a:uFillTx/>
              </a:rPr>
              <a:t>0.93 ±0.08</a:t>
            </a:r>
            <a:endParaRPr lang="en-US" sz="1600" dirty="0">
              <a:uFillTx/>
            </a:endParaRPr>
          </a:p>
        </p:txBody>
      </p:sp>
      <p:sp>
        <p:nvSpPr>
          <p:cNvPr id="48" name="TextBox 47"/>
          <p:cNvSpPr txBox="1">
            <a:spLocks/>
          </p:cNvSpPr>
          <p:nvPr/>
        </p:nvSpPr>
        <p:spPr>
          <a:xfrm>
            <a:off x="3143699" y="3926180"/>
            <a:ext cx="1280160" cy="338554"/>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smtClean="0">
                <a:uFillTx/>
              </a:rPr>
              <a:t>0.015 ±0.034</a:t>
            </a:r>
            <a:endParaRPr lang="en-US" sz="1600" dirty="0">
              <a:uFillTx/>
            </a:endParaRPr>
          </a:p>
        </p:txBody>
      </p:sp>
      <p:sp>
        <p:nvSpPr>
          <p:cNvPr id="49" name="TextBox 48"/>
          <p:cNvSpPr txBox="1">
            <a:spLocks/>
          </p:cNvSpPr>
          <p:nvPr/>
        </p:nvSpPr>
        <p:spPr>
          <a:xfrm>
            <a:off x="3143699" y="4571199"/>
            <a:ext cx="1280160" cy="338554"/>
          </a:xfrm>
          <a:prstGeom prst="rect">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smtClean="0">
                <a:uFillTx/>
              </a:rPr>
              <a:t>0.054 ±0.046</a:t>
            </a:r>
            <a:endParaRPr lang="en-US" sz="1600" dirty="0">
              <a:uFillTx/>
            </a:endParaRPr>
          </a:p>
        </p:txBody>
      </p:sp>
      <p:sp>
        <p:nvSpPr>
          <p:cNvPr id="50" name="TextBox 49"/>
          <p:cNvSpPr txBox="1">
            <a:spLocks/>
          </p:cNvSpPr>
          <p:nvPr/>
        </p:nvSpPr>
        <p:spPr>
          <a:xfrm>
            <a:off x="6622131" y="3932527"/>
            <a:ext cx="1051560" cy="338554"/>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smtClean="0">
                <a:uFillTx/>
              </a:rPr>
              <a:t>4.09 ±0.15</a:t>
            </a:r>
            <a:endParaRPr lang="en-US" sz="1600" dirty="0">
              <a:uFillTx/>
            </a:endParaRPr>
          </a:p>
        </p:txBody>
      </p:sp>
      <p:sp>
        <p:nvSpPr>
          <p:cNvPr id="51" name="TextBox 50"/>
          <p:cNvSpPr txBox="1">
            <a:spLocks/>
          </p:cNvSpPr>
          <p:nvPr/>
        </p:nvSpPr>
        <p:spPr>
          <a:xfrm>
            <a:off x="6610180" y="4571199"/>
            <a:ext cx="1051560" cy="338554"/>
          </a:xfrm>
          <a:prstGeom prst="rect">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smtClean="0">
                <a:uFillTx/>
              </a:rPr>
              <a:t>4.53 ±0.26</a:t>
            </a:r>
            <a:endParaRPr lang="en-US" sz="1600" dirty="0">
              <a:uFillTx/>
            </a:endParaRPr>
          </a:p>
        </p:txBody>
      </p:sp>
      <p:sp>
        <p:nvSpPr>
          <p:cNvPr id="52" name="TextBox 51"/>
          <p:cNvSpPr txBox="1">
            <a:spLocks/>
          </p:cNvSpPr>
          <p:nvPr/>
        </p:nvSpPr>
        <p:spPr>
          <a:xfrm>
            <a:off x="3291300" y="1348220"/>
            <a:ext cx="1140957" cy="338554"/>
          </a:xfrm>
          <a:prstGeom prst="rect">
            <a:avLst/>
          </a:prstGeom>
          <a:solidFill>
            <a:srgbClr val="4472C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smtClean="0">
                <a:uFillTx/>
              </a:rPr>
              <a:t>4.68 ±0.24</a:t>
            </a:r>
            <a:endParaRPr lang="en-US" sz="1600" dirty="0">
              <a:uFillTx/>
            </a:endParaRPr>
          </a:p>
        </p:txBody>
      </p:sp>
      <p:sp>
        <p:nvSpPr>
          <p:cNvPr id="53" name="TextBox 52"/>
          <p:cNvSpPr txBox="1">
            <a:spLocks/>
          </p:cNvSpPr>
          <p:nvPr/>
        </p:nvSpPr>
        <p:spPr>
          <a:xfrm>
            <a:off x="3291300" y="2016282"/>
            <a:ext cx="1145689" cy="338554"/>
          </a:xfrm>
          <a:prstGeom prst="rect">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smtClean="0">
                <a:uFillTx/>
              </a:rPr>
              <a:t>6.84 ±1.8</a:t>
            </a:r>
            <a:endParaRPr lang="en-US" sz="1600" dirty="0">
              <a:uFillTx/>
            </a:endParaRPr>
          </a:p>
        </p:txBody>
      </p:sp>
      <p:sp>
        <p:nvSpPr>
          <p:cNvPr id="9" name="TextBox 8"/>
          <p:cNvSpPr txBox="1"/>
          <p:nvPr/>
        </p:nvSpPr>
        <p:spPr>
          <a:xfrm>
            <a:off x="9311198" y="6079979"/>
            <a:ext cx="1739579" cy="369332"/>
          </a:xfrm>
          <a:prstGeom prst="rect">
            <a:avLst/>
          </a:prstGeom>
          <a:solidFill>
            <a:srgbClr val="FFFF00"/>
          </a:solidFill>
        </p:spPr>
        <p:txBody>
          <a:bodyPr wrap="none" rtlCol="0">
            <a:spAutoFit/>
          </a:bodyPr>
          <a:lstStyle/>
          <a:p>
            <a:r>
              <a:rPr lang="en-US" b="1" dirty="0" smtClean="0">
                <a:solidFill>
                  <a:srgbClr val="00B050"/>
                </a:solidFill>
              </a:rPr>
              <a:t>&lt;</a:t>
            </a:r>
            <a:r>
              <a:rPr lang="en-US" b="1" dirty="0" err="1" smtClean="0">
                <a:solidFill>
                  <a:srgbClr val="00B050"/>
                </a:solidFill>
                <a:latin typeface="Symbol" panose="05050102010706020507" pitchFamily="18" charset="2"/>
              </a:rPr>
              <a:t>s</a:t>
            </a:r>
            <a:r>
              <a:rPr lang="en-US" b="1" baseline="-25000" dirty="0" err="1" smtClean="0">
                <a:solidFill>
                  <a:srgbClr val="00B050"/>
                </a:solidFill>
              </a:rPr>
              <a:t>ITL</a:t>
            </a:r>
            <a:r>
              <a:rPr lang="en-US" b="1" dirty="0" smtClean="0">
                <a:solidFill>
                  <a:srgbClr val="00B050"/>
                </a:solidFill>
              </a:rPr>
              <a:t>/</a:t>
            </a:r>
            <a:r>
              <a:rPr lang="en-US" b="1" dirty="0" smtClean="0">
                <a:solidFill>
                  <a:srgbClr val="00B050"/>
                </a:solidFill>
                <a:latin typeface="Symbol" panose="05050102010706020507" pitchFamily="18" charset="2"/>
              </a:rPr>
              <a:t>s</a:t>
            </a:r>
            <a:r>
              <a:rPr lang="en-US" b="1" baseline="-25000" dirty="0" smtClean="0">
                <a:solidFill>
                  <a:srgbClr val="00B050"/>
                </a:solidFill>
              </a:rPr>
              <a:t>E2V</a:t>
            </a:r>
            <a:r>
              <a:rPr lang="en-US" b="1" dirty="0" smtClean="0">
                <a:solidFill>
                  <a:srgbClr val="00B050"/>
                </a:solidFill>
              </a:rPr>
              <a:t>&gt; = 3.6</a:t>
            </a:r>
            <a:endParaRPr lang="en-US" b="1" dirty="0">
              <a:solidFill>
                <a:srgbClr val="00B050"/>
              </a:solidFill>
            </a:endParaRPr>
          </a:p>
        </p:txBody>
      </p:sp>
      <p:sp>
        <p:nvSpPr>
          <p:cNvPr id="23" name="Title 22"/>
          <p:cNvSpPr>
            <a:spLocks noGrp="1"/>
          </p:cNvSpPr>
          <p:nvPr>
            <p:ph type="title"/>
          </p:nvPr>
        </p:nvSpPr>
        <p:spPr/>
        <p:txBody>
          <a:bodyPr/>
          <a:lstStyle/>
          <a:p>
            <a:r>
              <a:rPr lang="en-US" dirty="0" smtClean="0"/>
              <a:t>Parameter distributions – 20 rafts, 180 CCDs, 2880 video channels</a:t>
            </a:r>
            <a:endParaRPr lang="en-US" dirty="0"/>
          </a:p>
        </p:txBody>
      </p:sp>
    </p:spTree>
    <p:extLst>
      <p:ext uri="{BB962C8B-B14F-4D97-AF65-F5344CB8AC3E}">
        <p14:creationId xmlns:p14="http://schemas.microsoft.com/office/powerpoint/2010/main" val="391686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Parameter distributions – 20 rafts, 180 CCDs, 2880 video channels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28" y="498848"/>
            <a:ext cx="10452071" cy="5674459"/>
          </a:xfrm>
          <a:prstGeom prst="rect">
            <a:avLst/>
          </a:prstGeom>
        </p:spPr>
      </p:pic>
      <p:sp>
        <p:nvSpPr>
          <p:cNvPr id="6" name="TextBox 5"/>
          <p:cNvSpPr txBox="1">
            <a:spLocks/>
          </p:cNvSpPr>
          <p:nvPr/>
        </p:nvSpPr>
        <p:spPr>
          <a:xfrm>
            <a:off x="3103214" y="725105"/>
            <a:ext cx="829073" cy="369332"/>
          </a:xfrm>
          <a:prstGeom prst="rect">
            <a:avLst/>
          </a:prstGeom>
          <a:noFill/>
        </p:spPr>
        <p:txBody>
          <a:bodyPr wrap="none" rtlCol="0">
            <a:spAutoFit/>
          </a:bodyPr>
          <a:lstStyle/>
          <a:p>
            <a:r>
              <a:rPr lang="en-US" b="1" dirty="0" smtClean="0">
                <a:solidFill>
                  <a:srgbClr val="4472C4"/>
                </a:solidFill>
                <a:uFillTx/>
                <a:sym typeface="Wingdings" panose="05000000000000000000" pitchFamily="2" charset="2"/>
              </a:rPr>
              <a:t> </a:t>
            </a:r>
            <a:r>
              <a:rPr lang="en-US" b="1" dirty="0" smtClean="0">
                <a:solidFill>
                  <a:srgbClr val="4472C4"/>
                </a:solidFill>
                <a:uFillTx/>
              </a:rPr>
              <a:t>E2V</a:t>
            </a:r>
            <a:endParaRPr lang="en-US" b="1" dirty="0">
              <a:solidFill>
                <a:srgbClr val="4472C4"/>
              </a:solidFill>
              <a:uFillTx/>
            </a:endParaRPr>
          </a:p>
        </p:txBody>
      </p:sp>
      <p:sp>
        <p:nvSpPr>
          <p:cNvPr id="7" name="TextBox 6"/>
          <p:cNvSpPr txBox="1">
            <a:spLocks/>
          </p:cNvSpPr>
          <p:nvPr/>
        </p:nvSpPr>
        <p:spPr>
          <a:xfrm>
            <a:off x="4087663" y="725105"/>
            <a:ext cx="683200" cy="369332"/>
          </a:xfrm>
          <a:prstGeom prst="rect">
            <a:avLst/>
          </a:prstGeom>
          <a:noFill/>
        </p:spPr>
        <p:txBody>
          <a:bodyPr wrap="none" rtlCol="0">
            <a:spAutoFit/>
          </a:bodyPr>
          <a:lstStyle/>
          <a:p>
            <a:r>
              <a:rPr lang="en-US" b="1" dirty="0" smtClean="0">
                <a:solidFill>
                  <a:srgbClr val="ED7D31"/>
                </a:solidFill>
                <a:uFillTx/>
              </a:rPr>
              <a:t>ITL</a:t>
            </a:r>
            <a:r>
              <a:rPr lang="en-US" b="1" dirty="0" smtClean="0">
                <a:solidFill>
                  <a:srgbClr val="ED7D31"/>
                </a:solidFill>
                <a:uFillTx/>
                <a:sym typeface="Wingdings" panose="05000000000000000000" pitchFamily="2" charset="2"/>
              </a:rPr>
              <a:t></a:t>
            </a:r>
            <a:endParaRPr lang="en-US" b="1" dirty="0">
              <a:solidFill>
                <a:srgbClr val="ED7D31"/>
              </a:solidFill>
              <a:uFillTx/>
            </a:endParaRPr>
          </a:p>
        </p:txBody>
      </p:sp>
    </p:spTree>
    <p:extLst>
      <p:ext uri="{BB962C8B-B14F-4D97-AF65-F5344CB8AC3E}">
        <p14:creationId xmlns:p14="http://schemas.microsoft.com/office/powerpoint/2010/main" val="909858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2</a:t>
            </a:fld>
            <a:endParaRPr lang="en-US" dirty="0">
              <a:uFillTx/>
            </a:endParaRPr>
          </a:p>
        </p:txBody>
      </p:sp>
      <p:sp>
        <p:nvSpPr>
          <p:cNvPr id="4" name="Content Placeholder 3"/>
          <p:cNvSpPr>
            <a:spLocks noGrp="1"/>
          </p:cNvSpPr>
          <p:nvPr>
            <p:ph idx="1"/>
          </p:nvPr>
        </p:nvSpPr>
        <p:spPr/>
        <p:txBody>
          <a:bodyPr>
            <a:normAutofit/>
          </a:bodyPr>
          <a:lstStyle/>
          <a:p>
            <a:r>
              <a:rPr lang="en-US" sz="2400" dirty="0" smtClean="0"/>
              <a:t>Focal plane</a:t>
            </a:r>
          </a:p>
          <a:p>
            <a:r>
              <a:rPr lang="en-US" sz="2400" dirty="0" smtClean="0"/>
              <a:t>Sensors and rafts</a:t>
            </a:r>
          </a:p>
          <a:p>
            <a:r>
              <a:rPr lang="en-US" sz="2400" dirty="0" smtClean="0"/>
              <a:t>Electro-optic tests</a:t>
            </a:r>
          </a:p>
          <a:p>
            <a:r>
              <a:rPr lang="en-US" sz="2400" dirty="0" smtClean="0"/>
              <a:t>Results</a:t>
            </a:r>
          </a:p>
          <a:p>
            <a:pPr lvl="1"/>
            <a:r>
              <a:rPr lang="en-US" sz="2000" dirty="0" smtClean="0"/>
              <a:t>Uniformity</a:t>
            </a:r>
          </a:p>
          <a:p>
            <a:pPr lvl="1"/>
            <a:r>
              <a:rPr lang="en-US" sz="2000" dirty="0" smtClean="0"/>
              <a:t>Stability</a:t>
            </a:r>
          </a:p>
          <a:p>
            <a:r>
              <a:rPr lang="en-US" sz="2400" dirty="0" smtClean="0"/>
              <a:t>Cadence implications</a:t>
            </a:r>
            <a:endParaRPr lang="en-US" sz="2400" dirty="0"/>
          </a:p>
        </p:txBody>
      </p:sp>
    </p:spTree>
    <p:extLst>
      <p:ext uri="{BB962C8B-B14F-4D97-AF65-F5344CB8AC3E}">
        <p14:creationId xmlns:p14="http://schemas.microsoft.com/office/powerpoint/2010/main" val="75412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efficiency – 20 rafts, 180 CCDs</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20</a:t>
            </a:fld>
            <a:endParaRPr lang="en-US" dirty="0">
              <a:uFillTx/>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59" y="465220"/>
            <a:ext cx="4958652" cy="591791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397" r="7358"/>
          <a:stretch/>
        </p:blipFill>
        <p:spPr>
          <a:xfrm>
            <a:off x="5654841" y="465220"/>
            <a:ext cx="6176781" cy="6256422"/>
          </a:xfrm>
          <a:prstGeom prst="rect">
            <a:avLst/>
          </a:prstGeom>
        </p:spPr>
      </p:pic>
      <p:cxnSp>
        <p:nvCxnSpPr>
          <p:cNvPr id="7" name="Straight Connector 6"/>
          <p:cNvCxnSpPr/>
          <p:nvPr/>
        </p:nvCxnSpPr>
        <p:spPr>
          <a:xfrm>
            <a:off x="1086928" y="1616015"/>
            <a:ext cx="1" cy="437072"/>
          </a:xfrm>
          <a:prstGeom prst="line">
            <a:avLst/>
          </a:prstGeom>
          <a:ln w="28575">
            <a:solidFill>
              <a:srgbClr val="ED7D3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64233" y="669985"/>
            <a:ext cx="1" cy="437072"/>
          </a:xfrm>
          <a:prstGeom prst="line">
            <a:avLst/>
          </a:prstGeom>
          <a:ln w="28575">
            <a:solidFill>
              <a:srgbClr val="ED7D3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05441" y="2590799"/>
            <a:ext cx="1" cy="437072"/>
          </a:xfrm>
          <a:prstGeom prst="line">
            <a:avLst/>
          </a:prstGeom>
          <a:ln w="28575">
            <a:solidFill>
              <a:srgbClr val="ED7D3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39574" y="3562710"/>
            <a:ext cx="1" cy="437072"/>
          </a:xfrm>
          <a:prstGeom prst="line">
            <a:avLst/>
          </a:prstGeom>
          <a:ln w="28575">
            <a:solidFill>
              <a:srgbClr val="ED7D3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495" y="4514491"/>
            <a:ext cx="1" cy="437072"/>
          </a:xfrm>
          <a:prstGeom prst="line">
            <a:avLst/>
          </a:prstGeom>
          <a:ln w="28575">
            <a:solidFill>
              <a:srgbClr val="ED7D3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4233" y="5486401"/>
            <a:ext cx="1" cy="437072"/>
          </a:xfrm>
          <a:prstGeom prst="line">
            <a:avLst/>
          </a:prstGeom>
          <a:ln w="28575">
            <a:solidFill>
              <a:srgbClr val="ED7D3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6234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distributions – 20 rafts, 180 CCDs, 20 baseplates, 600 REB sensors</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21</a:t>
            </a:fld>
            <a:endParaRPr lang="en-US" dirty="0">
              <a:uFillTx/>
            </a:endParaRPr>
          </a:p>
        </p:txBody>
      </p:sp>
      <p:grpSp>
        <p:nvGrpSpPr>
          <p:cNvPr id="10" name="Group 9"/>
          <p:cNvGrpSpPr/>
          <p:nvPr/>
        </p:nvGrpSpPr>
        <p:grpSpPr>
          <a:xfrm>
            <a:off x="6353849" y="3547615"/>
            <a:ext cx="5579532" cy="3098515"/>
            <a:chOff x="6462689" y="650526"/>
            <a:chExt cx="5579532" cy="3098515"/>
          </a:xfrm>
        </p:grpSpPr>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2689" y="650526"/>
              <a:ext cx="5579532" cy="3098515"/>
            </a:xfrm>
            <a:prstGeom prst="rect">
              <a:avLst/>
            </a:prstGeom>
          </p:spPr>
        </p:pic>
        <p:sp>
          <p:nvSpPr>
            <p:cNvPr id="7" name="TextBox 6"/>
            <p:cNvSpPr txBox="1">
              <a:spLocks/>
            </p:cNvSpPr>
            <p:nvPr/>
          </p:nvSpPr>
          <p:spPr>
            <a:xfrm>
              <a:off x="7980259" y="1016746"/>
              <a:ext cx="1078680" cy="307777"/>
            </a:xfrm>
            <a:prstGeom prst="rect">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400" dirty="0" smtClean="0"/>
                <a:t>5.62 </a:t>
              </a:r>
              <a:r>
                <a:rPr lang="en-US" sz="1400" dirty="0" smtClean="0">
                  <a:uFillTx/>
                </a:rPr>
                <a:t>± 0.80 </a:t>
              </a:r>
              <a:endParaRPr lang="en-US" sz="1400" dirty="0">
                <a:uFillTx/>
              </a:endParaRPr>
            </a:p>
          </p:txBody>
        </p:sp>
        <p:sp>
          <p:nvSpPr>
            <p:cNvPr id="8" name="TextBox 7"/>
            <p:cNvSpPr txBox="1">
              <a:spLocks/>
            </p:cNvSpPr>
            <p:nvPr/>
          </p:nvSpPr>
          <p:spPr>
            <a:xfrm>
              <a:off x="9915384" y="1016746"/>
              <a:ext cx="1078681" cy="307777"/>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smtClean="0"/>
                <a:t>1.81 </a:t>
              </a:r>
              <a:r>
                <a:rPr lang="en-US" sz="1400" dirty="0" smtClean="0">
                  <a:uFillTx/>
                </a:rPr>
                <a:t>± 0.59</a:t>
              </a:r>
              <a:endParaRPr lang="en-US" sz="1400" dirty="0">
                <a:uFillTx/>
              </a:endParaRPr>
            </a:p>
          </p:txBody>
        </p:sp>
      </p:grpSp>
      <p:grpSp>
        <p:nvGrpSpPr>
          <p:cNvPr id="19" name="Group 18"/>
          <p:cNvGrpSpPr/>
          <p:nvPr/>
        </p:nvGrpSpPr>
        <p:grpSpPr>
          <a:xfrm>
            <a:off x="496318" y="3456174"/>
            <a:ext cx="5538149" cy="2997650"/>
            <a:chOff x="496318" y="3456174"/>
            <a:chExt cx="5538149" cy="299765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63" y="3456174"/>
              <a:ext cx="5397904" cy="2997650"/>
            </a:xfrm>
            <a:prstGeom prst="rect">
              <a:avLst/>
            </a:prstGeom>
          </p:spPr>
        </p:pic>
        <p:sp>
          <p:nvSpPr>
            <p:cNvPr id="14" name="TextBox 13"/>
            <p:cNvSpPr txBox="1"/>
            <p:nvPr/>
          </p:nvSpPr>
          <p:spPr>
            <a:xfrm rot="16200000">
              <a:off x="-359633" y="4560064"/>
              <a:ext cx="2280520" cy="568617"/>
            </a:xfrm>
            <a:prstGeom prst="rect">
              <a:avLst/>
            </a:prstGeom>
            <a:solidFill>
              <a:schemeClr val="bg1"/>
            </a:solidFill>
          </p:spPr>
          <p:txBody>
            <a:bodyPr wrap="square" rtlCol="0">
              <a:spAutoFit/>
            </a:bodyPr>
            <a:lstStyle/>
            <a:p>
              <a:pPr algn="ctr">
                <a:lnSpc>
                  <a:spcPct val="200000"/>
                </a:lnSpc>
              </a:pPr>
              <a:r>
                <a:rPr lang="en-US" dirty="0" smtClean="0">
                  <a:latin typeface="Arial Black" panose="020B0A04020102020204" pitchFamily="34" charset="0"/>
                </a:rPr>
                <a:t>BASEPLATEs</a:t>
              </a:r>
              <a:endParaRPr lang="en-US" dirty="0">
                <a:latin typeface="Arial Black" panose="020B0A04020102020204" pitchFamily="34" charset="0"/>
              </a:endParaRPr>
            </a:p>
          </p:txBody>
        </p:sp>
      </p:grpSp>
      <p:grpSp>
        <p:nvGrpSpPr>
          <p:cNvPr id="20" name="Group 19"/>
          <p:cNvGrpSpPr/>
          <p:nvPr/>
        </p:nvGrpSpPr>
        <p:grpSpPr>
          <a:xfrm>
            <a:off x="6242597" y="595788"/>
            <a:ext cx="5534069" cy="3121874"/>
            <a:chOff x="6242597" y="517410"/>
            <a:chExt cx="5534069" cy="312187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33" y="517410"/>
              <a:ext cx="5464633" cy="3121874"/>
            </a:xfrm>
            <a:prstGeom prst="rect">
              <a:avLst/>
            </a:prstGeom>
          </p:spPr>
        </p:pic>
        <p:sp>
          <p:nvSpPr>
            <p:cNvPr id="15" name="TextBox 14"/>
            <p:cNvSpPr txBox="1"/>
            <p:nvPr/>
          </p:nvSpPr>
          <p:spPr>
            <a:xfrm rot="16200000">
              <a:off x="5386646" y="1906470"/>
              <a:ext cx="2280520" cy="568617"/>
            </a:xfrm>
            <a:prstGeom prst="rect">
              <a:avLst/>
            </a:prstGeom>
            <a:solidFill>
              <a:schemeClr val="bg1"/>
            </a:solidFill>
          </p:spPr>
          <p:txBody>
            <a:bodyPr wrap="square" rtlCol="0">
              <a:spAutoFit/>
            </a:bodyPr>
            <a:lstStyle/>
            <a:p>
              <a:pPr algn="ctr">
                <a:lnSpc>
                  <a:spcPct val="200000"/>
                </a:lnSpc>
              </a:pPr>
              <a:r>
                <a:rPr lang="en-US" dirty="0" smtClean="0">
                  <a:latin typeface="Arial Black" panose="020B0A04020102020204" pitchFamily="34" charset="0"/>
                </a:rPr>
                <a:t>ELECTRONICS</a:t>
              </a:r>
              <a:endParaRPr lang="en-US" dirty="0">
                <a:latin typeface="Arial Black" panose="020B0A04020102020204" pitchFamily="34" charset="0"/>
              </a:endParaRPr>
            </a:p>
          </p:txBody>
        </p:sp>
      </p:grpSp>
      <p:sp>
        <p:nvSpPr>
          <p:cNvPr id="16" name="TextBox 15"/>
          <p:cNvSpPr txBox="1"/>
          <p:nvPr/>
        </p:nvSpPr>
        <p:spPr>
          <a:xfrm rot="16200000">
            <a:off x="5502739" y="4890781"/>
            <a:ext cx="2280520" cy="523220"/>
          </a:xfrm>
          <a:prstGeom prst="rect">
            <a:avLst/>
          </a:prstGeom>
          <a:solidFill>
            <a:schemeClr val="bg1"/>
          </a:solidFill>
        </p:spPr>
        <p:txBody>
          <a:bodyPr wrap="square" rtlCol="0">
            <a:spAutoFit/>
          </a:bodyPr>
          <a:lstStyle/>
          <a:p>
            <a:pPr algn="ctr">
              <a:lnSpc>
                <a:spcPct val="200000"/>
              </a:lnSpc>
            </a:pPr>
            <a:r>
              <a:rPr lang="en-US" sz="1400" dirty="0" smtClean="0">
                <a:latin typeface="Arial Black" panose="020B0A04020102020204" pitchFamily="34" charset="0"/>
              </a:rPr>
              <a:t>CCDs - BASEPLATEs</a:t>
            </a:r>
            <a:endParaRPr lang="en-US" sz="1400" dirty="0">
              <a:latin typeface="Arial Black" panose="020B0A04020102020204" pitchFamily="34" charset="0"/>
            </a:endParaRPr>
          </a:p>
        </p:txBody>
      </p:sp>
      <p:grpSp>
        <p:nvGrpSpPr>
          <p:cNvPr id="18" name="Group 17"/>
          <p:cNvGrpSpPr/>
          <p:nvPr/>
        </p:nvGrpSpPr>
        <p:grpSpPr>
          <a:xfrm>
            <a:off x="457461" y="657900"/>
            <a:ext cx="5577006" cy="2997650"/>
            <a:chOff x="457461" y="579522"/>
            <a:chExt cx="5577006" cy="2997650"/>
          </a:xfrm>
        </p:grpSpPr>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563" y="579522"/>
              <a:ext cx="5397904" cy="2997650"/>
            </a:xfrm>
            <a:prstGeom prst="rect">
              <a:avLst/>
            </a:prstGeom>
          </p:spPr>
        </p:pic>
        <p:sp>
          <p:nvSpPr>
            <p:cNvPr id="13" name="TextBox 12"/>
            <p:cNvSpPr txBox="1"/>
            <p:nvPr/>
          </p:nvSpPr>
          <p:spPr>
            <a:xfrm rot="16200000">
              <a:off x="-359633" y="1731496"/>
              <a:ext cx="2280520" cy="646331"/>
            </a:xfrm>
            <a:prstGeom prst="rect">
              <a:avLst/>
            </a:prstGeom>
            <a:solidFill>
              <a:schemeClr val="bg1"/>
            </a:solidFill>
          </p:spPr>
          <p:txBody>
            <a:bodyPr wrap="square" rtlCol="0">
              <a:spAutoFit/>
            </a:bodyPr>
            <a:lstStyle/>
            <a:p>
              <a:pPr algn="ctr">
                <a:lnSpc>
                  <a:spcPct val="200000"/>
                </a:lnSpc>
              </a:pPr>
              <a:r>
                <a:rPr lang="en-US" dirty="0" smtClean="0">
                  <a:latin typeface="Arial Black" panose="020B0A04020102020204" pitchFamily="34" charset="0"/>
                </a:rPr>
                <a:t>CCDs</a:t>
              </a:r>
              <a:endParaRPr lang="en-US" dirty="0">
                <a:latin typeface="Arial Black" panose="020B0A04020102020204" pitchFamily="34" charset="0"/>
              </a:endParaRPr>
            </a:p>
          </p:txBody>
        </p:sp>
        <p:sp>
          <p:nvSpPr>
            <p:cNvPr id="17" name="TextBox 16"/>
            <p:cNvSpPr txBox="1"/>
            <p:nvPr/>
          </p:nvSpPr>
          <p:spPr>
            <a:xfrm>
              <a:off x="1538513" y="1021490"/>
              <a:ext cx="1339021" cy="338554"/>
            </a:xfrm>
            <a:prstGeom prst="rect">
              <a:avLst/>
            </a:prstGeom>
          </p:spPr>
          <p:txBody>
            <a:bodyPr wrap="none" rtlCol="0">
              <a:spAutoFit/>
            </a:bodyPr>
            <a:lstStyle/>
            <a:p>
              <a:r>
                <a:rPr lang="en-US" sz="1600" dirty="0" err="1" smtClean="0">
                  <a:solidFill>
                    <a:srgbClr val="00B050"/>
                  </a:solidFill>
                </a:rPr>
                <a:t>setpoint</a:t>
              </a:r>
              <a:r>
                <a:rPr lang="en-US" sz="1600" dirty="0" smtClean="0">
                  <a:solidFill>
                    <a:srgbClr val="00B050"/>
                  </a:solidFill>
                </a:rPr>
                <a:t> = -90</a:t>
              </a:r>
              <a:endParaRPr lang="en-US" sz="1600" dirty="0">
                <a:solidFill>
                  <a:srgbClr val="00B050"/>
                </a:solidFill>
              </a:endParaRPr>
            </a:p>
          </p:txBody>
        </p:sp>
      </p:grpSp>
      <p:sp>
        <p:nvSpPr>
          <p:cNvPr id="21" name="TextBox 20"/>
          <p:cNvSpPr txBox="1"/>
          <p:nvPr/>
        </p:nvSpPr>
        <p:spPr>
          <a:xfrm>
            <a:off x="6955165" y="1090246"/>
            <a:ext cx="2152320" cy="338554"/>
          </a:xfrm>
          <a:prstGeom prst="rect">
            <a:avLst/>
          </a:prstGeom>
        </p:spPr>
        <p:txBody>
          <a:bodyPr wrap="none" rtlCol="0">
            <a:spAutoFit/>
          </a:bodyPr>
          <a:lstStyle/>
          <a:p>
            <a:r>
              <a:rPr lang="en-US" sz="1600" dirty="0" err="1">
                <a:solidFill>
                  <a:srgbClr val="00B050"/>
                </a:solidFill>
              </a:rPr>
              <a:t>c</a:t>
            </a:r>
            <a:r>
              <a:rPr lang="en-US" sz="1600" dirty="0" err="1" smtClean="0">
                <a:solidFill>
                  <a:srgbClr val="00B050"/>
                </a:solidFill>
              </a:rPr>
              <a:t>oldplate</a:t>
            </a:r>
            <a:r>
              <a:rPr lang="en-US" sz="1600" dirty="0" smtClean="0">
                <a:solidFill>
                  <a:srgbClr val="00B050"/>
                </a:solidFill>
              </a:rPr>
              <a:t> </a:t>
            </a:r>
            <a:r>
              <a:rPr lang="en-US" sz="1600" dirty="0" err="1" smtClean="0">
                <a:solidFill>
                  <a:srgbClr val="00B050"/>
                </a:solidFill>
              </a:rPr>
              <a:t>setpoint</a:t>
            </a:r>
            <a:r>
              <a:rPr lang="en-US" sz="1600" dirty="0" smtClean="0">
                <a:solidFill>
                  <a:srgbClr val="00B050"/>
                </a:solidFill>
              </a:rPr>
              <a:t> = -40</a:t>
            </a:r>
            <a:endParaRPr lang="en-US" sz="1600" dirty="0">
              <a:solidFill>
                <a:srgbClr val="00B050"/>
              </a:solidFill>
            </a:endParaRPr>
          </a:p>
        </p:txBody>
      </p:sp>
      <p:sp>
        <p:nvSpPr>
          <p:cNvPr id="22" name="TextBox 21"/>
          <p:cNvSpPr txBox="1"/>
          <p:nvPr/>
        </p:nvSpPr>
        <p:spPr>
          <a:xfrm>
            <a:off x="80877" y="365537"/>
            <a:ext cx="10711543" cy="584775"/>
          </a:xfrm>
          <a:prstGeom prst="rect">
            <a:avLst/>
          </a:prstGeom>
        </p:spPr>
        <p:txBody>
          <a:bodyPr wrap="square" rtlCol="0">
            <a:spAutoFit/>
          </a:bodyPr>
          <a:lstStyle/>
          <a:p>
            <a:r>
              <a:rPr lang="en-US" sz="1600" dirty="0" smtClean="0"/>
              <a:t>CCD temperature set by makeup heaters on baseplate. For most rafts, collected full EO suite at -90C and -100C </a:t>
            </a:r>
            <a:r>
              <a:rPr lang="en-US" sz="1600" dirty="0" err="1" smtClean="0"/>
              <a:t>setpoints</a:t>
            </a:r>
            <a:r>
              <a:rPr lang="en-US" sz="1600" dirty="0" smtClean="0"/>
              <a:t>.</a:t>
            </a:r>
          </a:p>
          <a:p>
            <a:r>
              <a:rPr lang="en-US" sz="1600" dirty="0" smtClean="0"/>
              <a:t>Raft electronics temperatures not actively stabilized and have 15-20C gradients across the long REB boards.</a:t>
            </a:r>
          </a:p>
        </p:txBody>
      </p:sp>
    </p:spTree>
    <p:extLst>
      <p:ext uri="{BB962C8B-B14F-4D97-AF65-F5344CB8AC3E}">
        <p14:creationId xmlns:p14="http://schemas.microsoft.com/office/powerpoint/2010/main" val="2612165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QE dependence on CCD temperature, RTM-4</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22</a:t>
            </a:fld>
            <a:endParaRPr lang="en-US" dirty="0">
              <a:uFillTx/>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533400"/>
            <a:ext cx="4267200"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57600"/>
            <a:ext cx="4267200" cy="3200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533400"/>
            <a:ext cx="4267200" cy="3200400"/>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33400"/>
            <a:ext cx="4267200" cy="32004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6923" y="3657600"/>
            <a:ext cx="4267200" cy="3200400"/>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0071" y="3657600"/>
            <a:ext cx="4267200" cy="3200400"/>
          </a:xfrm>
          <a:prstGeom prst="rect">
            <a:avLst/>
          </a:prstGeom>
          <a:solidFill>
            <a:schemeClr val="bg1"/>
          </a:solidFill>
        </p:spPr>
      </p:pic>
    </p:spTree>
    <p:extLst>
      <p:ext uri="{BB962C8B-B14F-4D97-AF65-F5344CB8AC3E}">
        <p14:creationId xmlns:p14="http://schemas.microsoft.com/office/powerpoint/2010/main" val="2813096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Example: gain and noise dependence on electronics temperature, </a:t>
            </a:r>
            <a:r>
              <a:rPr lang="en-US" dirty="0" smtClean="0">
                <a:uFillTx/>
              </a:rPr>
              <a:t>RTM-9</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23</a:t>
            </a:fld>
            <a:endParaRPr lang="en-US" dirty="0">
              <a:uFillTx/>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11" y="1245357"/>
            <a:ext cx="5909482" cy="443211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48" t="7001" r="7626"/>
          <a:stretch/>
        </p:blipFill>
        <p:spPr>
          <a:xfrm>
            <a:off x="6007129" y="1525819"/>
            <a:ext cx="5677468" cy="4219887"/>
          </a:xfrm>
          <a:prstGeom prst="rect">
            <a:avLst/>
          </a:prstGeom>
        </p:spPr>
      </p:pic>
    </p:spTree>
    <p:extLst>
      <p:ext uri="{BB962C8B-B14F-4D97-AF65-F5344CB8AC3E}">
        <p14:creationId xmlns:p14="http://schemas.microsoft.com/office/powerpoint/2010/main" val="3687333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statistics and temperature coefficients</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24</a:t>
            </a:fld>
            <a:endParaRPr lang="en-US" dirty="0">
              <a:uFillTx/>
            </a:endParaRPr>
          </a:p>
        </p:txBody>
      </p:sp>
      <p:graphicFrame>
        <p:nvGraphicFramePr>
          <p:cNvPr id="4" name="Table 3"/>
          <p:cNvGraphicFramePr>
            <a:graphicFrameLocks noGrp="1"/>
          </p:cNvGraphicFramePr>
          <p:nvPr>
            <p:extLst>
              <p:ext uri="{D42A27DB-BD31-4B8C-83A1-F6EECF244321}">
                <p14:modId xmlns:p14="http://schemas.microsoft.com/office/powerpoint/2010/main" val="1127893907"/>
              </p:ext>
            </p:extLst>
          </p:nvPr>
        </p:nvGraphicFramePr>
        <p:xfrm>
          <a:off x="2062263" y="719666"/>
          <a:ext cx="9080658" cy="5349240"/>
        </p:xfrm>
        <a:graphic>
          <a:graphicData uri="http://schemas.openxmlformats.org/drawingml/2006/table">
            <a:tbl>
              <a:tblPr firstRow="1" bandRow="1">
                <a:tableStyleId>{5C22544A-7EE6-4342-B048-85BDC9FD1C3A}</a:tableStyleId>
              </a:tblPr>
              <a:tblGrid>
                <a:gridCol w="797477">
                  <a:extLst>
                    <a:ext uri="{9D8B030D-6E8A-4147-A177-3AD203B41FA5}">
                      <a16:colId xmlns:a16="http://schemas.microsoft.com/office/drawing/2014/main" val="1163568071"/>
                    </a:ext>
                  </a:extLst>
                </a:gridCol>
                <a:gridCol w="828318">
                  <a:extLst>
                    <a:ext uri="{9D8B030D-6E8A-4147-A177-3AD203B41FA5}">
                      <a16:colId xmlns:a16="http://schemas.microsoft.com/office/drawing/2014/main" val="1276337552"/>
                    </a:ext>
                  </a:extLst>
                </a:gridCol>
                <a:gridCol w="828318">
                  <a:extLst>
                    <a:ext uri="{9D8B030D-6E8A-4147-A177-3AD203B41FA5}">
                      <a16:colId xmlns:a16="http://schemas.microsoft.com/office/drawing/2014/main" val="2013390723"/>
                    </a:ext>
                  </a:extLst>
                </a:gridCol>
                <a:gridCol w="828318">
                  <a:extLst>
                    <a:ext uri="{9D8B030D-6E8A-4147-A177-3AD203B41FA5}">
                      <a16:colId xmlns:a16="http://schemas.microsoft.com/office/drawing/2014/main" val="390145199"/>
                    </a:ext>
                  </a:extLst>
                </a:gridCol>
                <a:gridCol w="828318">
                  <a:extLst>
                    <a:ext uri="{9D8B030D-6E8A-4147-A177-3AD203B41FA5}">
                      <a16:colId xmlns:a16="http://schemas.microsoft.com/office/drawing/2014/main" val="1521560380"/>
                    </a:ext>
                  </a:extLst>
                </a:gridCol>
                <a:gridCol w="828318">
                  <a:extLst>
                    <a:ext uri="{9D8B030D-6E8A-4147-A177-3AD203B41FA5}">
                      <a16:colId xmlns:a16="http://schemas.microsoft.com/office/drawing/2014/main" val="2984138762"/>
                    </a:ext>
                  </a:extLst>
                </a:gridCol>
                <a:gridCol w="611582">
                  <a:extLst>
                    <a:ext uri="{9D8B030D-6E8A-4147-A177-3AD203B41FA5}">
                      <a16:colId xmlns:a16="http://schemas.microsoft.com/office/drawing/2014/main" val="2515503948"/>
                    </a:ext>
                  </a:extLst>
                </a:gridCol>
                <a:gridCol w="1045054">
                  <a:extLst>
                    <a:ext uri="{9D8B030D-6E8A-4147-A177-3AD203B41FA5}">
                      <a16:colId xmlns:a16="http://schemas.microsoft.com/office/drawing/2014/main" val="3329953990"/>
                    </a:ext>
                  </a:extLst>
                </a:gridCol>
                <a:gridCol w="878550">
                  <a:extLst>
                    <a:ext uri="{9D8B030D-6E8A-4147-A177-3AD203B41FA5}">
                      <a16:colId xmlns:a16="http://schemas.microsoft.com/office/drawing/2014/main" val="3850044523"/>
                    </a:ext>
                  </a:extLst>
                </a:gridCol>
                <a:gridCol w="957007">
                  <a:extLst>
                    <a:ext uri="{9D8B030D-6E8A-4147-A177-3AD203B41FA5}">
                      <a16:colId xmlns:a16="http://schemas.microsoft.com/office/drawing/2014/main" val="2308463152"/>
                    </a:ext>
                  </a:extLst>
                </a:gridCol>
                <a:gridCol w="649398">
                  <a:extLst>
                    <a:ext uri="{9D8B030D-6E8A-4147-A177-3AD203B41FA5}">
                      <a16:colId xmlns:a16="http://schemas.microsoft.com/office/drawing/2014/main" val="1461966078"/>
                    </a:ext>
                  </a:extLst>
                </a:gridCol>
              </a:tblGrid>
              <a:tr h="370840">
                <a:tc>
                  <a:txBody>
                    <a:bodyPr/>
                    <a:lstStyle/>
                    <a:p>
                      <a:r>
                        <a:rPr lang="en-US" dirty="0" err="1" smtClean="0"/>
                        <a:t>Pmt</a:t>
                      </a:r>
                      <a:endParaRPr lang="en-US" dirty="0"/>
                    </a:p>
                  </a:txBody>
                  <a:tcPr/>
                </a:tc>
                <a:tc>
                  <a:txBody>
                    <a:bodyPr/>
                    <a:lstStyle/>
                    <a:p>
                      <a:r>
                        <a:rPr lang="en-US" dirty="0" smtClean="0"/>
                        <a:t>&lt;E2V&gt;</a:t>
                      </a:r>
                      <a:endParaRPr lang="en-US" dirty="0"/>
                    </a:p>
                  </a:txBody>
                  <a:tcPr/>
                </a:tc>
                <a:tc>
                  <a:txBody>
                    <a:bodyPr/>
                    <a:lstStyle/>
                    <a:p>
                      <a:r>
                        <a:rPr lang="en-US" dirty="0" smtClean="0"/>
                        <a:t>&lt;ITL&gt;</a:t>
                      </a:r>
                      <a:endParaRPr lang="en-US" dirty="0"/>
                    </a:p>
                  </a:txBody>
                  <a:tcPr/>
                </a:tc>
                <a:tc>
                  <a:txBody>
                    <a:bodyPr/>
                    <a:lstStyle/>
                    <a:p>
                      <a:r>
                        <a:rPr lang="en-US" dirty="0" smtClean="0"/>
                        <a:t>&lt;TOT&gt;</a:t>
                      </a:r>
                      <a:endParaRPr lang="en-US" dirty="0"/>
                    </a:p>
                  </a:txBody>
                  <a:tcPr/>
                </a:tc>
                <a:tc>
                  <a:txBody>
                    <a:bodyPr/>
                    <a:lstStyle/>
                    <a:p>
                      <a:r>
                        <a:rPr lang="en-US" dirty="0" smtClean="0">
                          <a:latin typeface="Symbol" panose="05050102010706020507" pitchFamily="18" charset="2"/>
                        </a:rPr>
                        <a:t>s</a:t>
                      </a:r>
                      <a:r>
                        <a:rPr lang="en-US" baseline="-25000" dirty="0" smtClean="0"/>
                        <a:t>E2V</a:t>
                      </a:r>
                      <a:endParaRPr lang="en-US" baseline="-25000" dirty="0"/>
                    </a:p>
                  </a:txBody>
                  <a:tcPr/>
                </a:tc>
                <a:tc>
                  <a:txBody>
                    <a:bodyPr/>
                    <a:lstStyle/>
                    <a:p>
                      <a:r>
                        <a:rPr lang="en-US" dirty="0" err="1" smtClean="0">
                          <a:latin typeface="Symbol" panose="05050102010706020507" pitchFamily="18" charset="2"/>
                        </a:rPr>
                        <a:t>s</a:t>
                      </a:r>
                      <a:r>
                        <a:rPr lang="en-US" baseline="-25000" dirty="0" err="1" smtClean="0"/>
                        <a:t>ITL</a:t>
                      </a:r>
                      <a:endParaRPr lang="en-US" baseline="-25000" dirty="0"/>
                    </a:p>
                  </a:txBody>
                  <a:tcPr/>
                </a:tc>
                <a:tc>
                  <a:txBody>
                    <a:bodyPr/>
                    <a:lstStyle/>
                    <a:p>
                      <a:r>
                        <a:rPr lang="en-US" dirty="0" err="1" smtClean="0">
                          <a:latin typeface="Symbol" panose="05050102010706020507" pitchFamily="18" charset="2"/>
                        </a:rPr>
                        <a:t>s</a:t>
                      </a:r>
                      <a:r>
                        <a:rPr lang="en-US" baseline="-25000" dirty="0" err="1" smtClean="0"/>
                        <a:t>TOT</a:t>
                      </a:r>
                      <a:endParaRPr lang="en-US" baseline="-25000" dirty="0"/>
                    </a:p>
                  </a:txBody>
                  <a:tcPr/>
                </a:tc>
                <a:tc>
                  <a:txBody>
                    <a:bodyPr/>
                    <a:lstStyle/>
                    <a:p>
                      <a:r>
                        <a:rPr lang="en-US" dirty="0" err="1" smtClean="0"/>
                        <a:t>dp</a:t>
                      </a:r>
                      <a:r>
                        <a:rPr lang="en-US" dirty="0" smtClean="0"/>
                        <a:t>/pdT</a:t>
                      </a:r>
                      <a:r>
                        <a:rPr lang="en-US" baseline="-25000" dirty="0" smtClean="0"/>
                        <a:t>E2V</a:t>
                      </a:r>
                      <a:endParaRPr lang="en-US" baseline="-25000" dirty="0"/>
                    </a:p>
                  </a:txBody>
                  <a:tcPr/>
                </a:tc>
                <a:tc>
                  <a:txBody>
                    <a:bodyPr/>
                    <a:lstStyle/>
                    <a:p>
                      <a:r>
                        <a:rPr lang="en-US" dirty="0" err="1" smtClean="0"/>
                        <a:t>dp</a:t>
                      </a:r>
                      <a:r>
                        <a:rPr lang="en-US" dirty="0" smtClean="0"/>
                        <a:t>/</a:t>
                      </a:r>
                      <a:r>
                        <a:rPr lang="en-US" dirty="0" err="1" smtClean="0"/>
                        <a:t>pdT</a:t>
                      </a:r>
                      <a:r>
                        <a:rPr lang="en-US" baseline="-25000" dirty="0" err="1" smtClean="0"/>
                        <a:t>ITL</a:t>
                      </a:r>
                      <a:endParaRPr lang="en-US" baseline="-25000" dirty="0"/>
                    </a:p>
                  </a:txBody>
                  <a:tcPr/>
                </a:tc>
                <a:tc>
                  <a:txBody>
                    <a:bodyPr/>
                    <a:lstStyle/>
                    <a:p>
                      <a:r>
                        <a:rPr lang="en-US" dirty="0" err="1" smtClean="0"/>
                        <a:t>dp</a:t>
                      </a:r>
                      <a:r>
                        <a:rPr lang="en-US" dirty="0" smtClean="0"/>
                        <a:t>/</a:t>
                      </a:r>
                      <a:r>
                        <a:rPr lang="en-US" dirty="0" err="1" smtClean="0"/>
                        <a:t>pdT</a:t>
                      </a:r>
                      <a:r>
                        <a:rPr lang="en-US" baseline="-25000" dirty="0" err="1" smtClean="0"/>
                        <a:t>TOT</a:t>
                      </a:r>
                      <a:endParaRPr lang="en-US" baseline="-25000" dirty="0"/>
                    </a:p>
                  </a:txBody>
                  <a:tcPr/>
                </a:tc>
                <a:tc>
                  <a:txBody>
                    <a:bodyPr/>
                    <a:lstStyle/>
                    <a:p>
                      <a:r>
                        <a:rPr lang="en-US" dirty="0" smtClean="0"/>
                        <a:t>UNIT</a:t>
                      </a:r>
                      <a:endParaRPr lang="en-US" baseline="-25000" dirty="0"/>
                    </a:p>
                  </a:txBody>
                  <a:tcPr/>
                </a:tc>
                <a:extLst>
                  <a:ext uri="{0D108BD9-81ED-4DB2-BD59-A6C34878D82A}">
                    <a16:rowId xmlns:a16="http://schemas.microsoft.com/office/drawing/2014/main" val="4257782308"/>
                  </a:ext>
                </a:extLst>
              </a:tr>
              <a:tr h="370840">
                <a:tc>
                  <a:txBody>
                    <a:bodyPr/>
                    <a:lstStyle/>
                    <a:p>
                      <a:r>
                        <a:rPr lang="en-US" dirty="0" smtClean="0"/>
                        <a:t>QE-u</a:t>
                      </a:r>
                    </a:p>
                  </a:txBody>
                  <a:tcPr/>
                </a:tc>
                <a:tc>
                  <a:txBody>
                    <a:bodyPr/>
                    <a:lstStyle/>
                    <a:p>
                      <a:r>
                        <a:rPr lang="en-US" dirty="0" smtClean="0"/>
                        <a:t>69.8</a:t>
                      </a:r>
                      <a:endParaRPr lang="en-US" dirty="0"/>
                    </a:p>
                  </a:txBody>
                  <a:tcPr/>
                </a:tc>
                <a:tc>
                  <a:txBody>
                    <a:bodyPr/>
                    <a:lstStyle/>
                    <a:p>
                      <a:r>
                        <a:rPr lang="en-US" dirty="0" smtClean="0"/>
                        <a:t>62.2</a:t>
                      </a:r>
                      <a:endParaRPr lang="en-US" dirty="0"/>
                    </a:p>
                  </a:txBody>
                  <a:tcPr/>
                </a:tc>
                <a:tc>
                  <a:txBody>
                    <a:bodyPr/>
                    <a:lstStyle/>
                    <a:p>
                      <a:r>
                        <a:rPr lang="en-US" dirty="0" smtClean="0"/>
                        <a:t>67.9</a:t>
                      </a:r>
                      <a:endParaRPr lang="en-US" dirty="0"/>
                    </a:p>
                  </a:txBody>
                  <a:tcPr/>
                </a:tc>
                <a:tc>
                  <a:txBody>
                    <a:bodyPr/>
                    <a:lstStyle/>
                    <a:p>
                      <a:r>
                        <a:rPr lang="en-US" dirty="0" smtClean="0"/>
                        <a:t>6.3</a:t>
                      </a:r>
                      <a:endParaRPr lang="en-US" dirty="0"/>
                    </a:p>
                  </a:txBody>
                  <a:tcPr/>
                </a:tc>
                <a:tc>
                  <a:txBody>
                    <a:bodyPr/>
                    <a:lstStyle/>
                    <a:p>
                      <a:r>
                        <a:rPr lang="en-US" dirty="0" smtClean="0"/>
                        <a:t>7.8</a:t>
                      </a:r>
                      <a:endParaRPr lang="en-US" dirty="0"/>
                    </a:p>
                  </a:txBody>
                  <a:tcPr/>
                </a:tc>
                <a:tc>
                  <a:txBody>
                    <a:bodyPr/>
                    <a:lstStyle/>
                    <a:p>
                      <a:r>
                        <a:rPr lang="en-US" dirty="0" smtClean="0"/>
                        <a:t>7.8</a:t>
                      </a:r>
                      <a:endParaRPr lang="en-US" dirty="0"/>
                    </a:p>
                  </a:txBody>
                  <a:tcPr/>
                </a:tc>
                <a:tc>
                  <a:txBody>
                    <a:bodyPr/>
                    <a:lstStyle/>
                    <a:p>
                      <a:r>
                        <a:rPr lang="en-US" dirty="0" smtClean="0"/>
                        <a:t>0.0013</a:t>
                      </a:r>
                      <a:endParaRPr lang="en-US" dirty="0"/>
                    </a:p>
                  </a:txBody>
                  <a:tcPr/>
                </a:tc>
                <a:tc>
                  <a:txBody>
                    <a:bodyPr/>
                    <a:lstStyle/>
                    <a:p>
                      <a:r>
                        <a:rPr lang="en-US" dirty="0" smtClean="0"/>
                        <a:t>0.0050</a:t>
                      </a:r>
                      <a:endParaRPr lang="en-US" dirty="0"/>
                    </a:p>
                  </a:txBody>
                  <a:tcPr/>
                </a:tc>
                <a:tc>
                  <a:txBody>
                    <a:bodyPr/>
                    <a:lstStyle/>
                    <a:p>
                      <a:r>
                        <a:rPr lang="en-US" dirty="0" smtClean="0"/>
                        <a:t>.00137</a:t>
                      </a:r>
                      <a:endParaRPr lang="en-US" dirty="0"/>
                    </a:p>
                  </a:txBody>
                  <a:tcPr/>
                </a:tc>
                <a:tc>
                  <a:txBody>
                    <a:bodyPr/>
                    <a:lstStyle/>
                    <a:p>
                      <a:r>
                        <a:rPr lang="en-US" dirty="0" smtClean="0"/>
                        <a:t>%</a:t>
                      </a:r>
                      <a:endParaRPr lang="en-US" dirty="0"/>
                    </a:p>
                  </a:txBody>
                  <a:tcPr/>
                </a:tc>
                <a:extLst>
                  <a:ext uri="{0D108BD9-81ED-4DB2-BD59-A6C34878D82A}">
                    <a16:rowId xmlns:a16="http://schemas.microsoft.com/office/drawing/2014/main" val="1014508835"/>
                  </a:ext>
                </a:extLst>
              </a:tr>
              <a:tr h="370840">
                <a:tc>
                  <a:txBody>
                    <a:bodyPr/>
                    <a:lstStyle/>
                    <a:p>
                      <a:r>
                        <a:rPr lang="en-US" dirty="0" smtClean="0"/>
                        <a:t>QE-g</a:t>
                      </a:r>
                      <a:endParaRPr lang="en-US" dirty="0"/>
                    </a:p>
                  </a:txBody>
                  <a:tcPr/>
                </a:tc>
                <a:tc>
                  <a:txBody>
                    <a:bodyPr/>
                    <a:lstStyle/>
                    <a:p>
                      <a:r>
                        <a:rPr lang="en-US" dirty="0" smtClean="0"/>
                        <a:t>89.9</a:t>
                      </a:r>
                      <a:endParaRPr lang="en-US" dirty="0"/>
                    </a:p>
                  </a:txBody>
                  <a:tcPr/>
                </a:tc>
                <a:tc>
                  <a:txBody>
                    <a:bodyPr/>
                    <a:lstStyle/>
                    <a:p>
                      <a:r>
                        <a:rPr lang="en-US" dirty="0" smtClean="0"/>
                        <a:t>88.4</a:t>
                      </a:r>
                      <a:endParaRPr lang="en-US" dirty="0"/>
                    </a:p>
                  </a:txBody>
                  <a:tcPr/>
                </a:tc>
                <a:tc>
                  <a:txBody>
                    <a:bodyPr/>
                    <a:lstStyle/>
                    <a:p>
                      <a:r>
                        <a:rPr lang="en-US" dirty="0" smtClean="0"/>
                        <a:t>89.5</a:t>
                      </a:r>
                      <a:endParaRPr lang="en-US" dirty="0"/>
                    </a:p>
                  </a:txBody>
                  <a:tcPr/>
                </a:tc>
                <a:tc>
                  <a:txBody>
                    <a:bodyPr/>
                    <a:lstStyle/>
                    <a:p>
                      <a:r>
                        <a:rPr lang="en-US" dirty="0" smtClean="0"/>
                        <a:t>2.0</a:t>
                      </a:r>
                      <a:endParaRPr lang="en-US" dirty="0"/>
                    </a:p>
                  </a:txBody>
                  <a:tcPr/>
                </a:tc>
                <a:tc>
                  <a:txBody>
                    <a:bodyPr/>
                    <a:lstStyle/>
                    <a:p>
                      <a:r>
                        <a:rPr lang="en-US" dirty="0" smtClean="0"/>
                        <a:t>3.4</a:t>
                      </a:r>
                      <a:endParaRPr lang="en-US" dirty="0"/>
                    </a:p>
                  </a:txBody>
                  <a:tcPr/>
                </a:tc>
                <a:tc>
                  <a:txBody>
                    <a:bodyPr/>
                    <a:lstStyle/>
                    <a:p>
                      <a:r>
                        <a:rPr lang="en-US" dirty="0" smtClean="0"/>
                        <a:t>2.8</a:t>
                      </a:r>
                      <a:endParaRPr lang="en-US" dirty="0"/>
                    </a:p>
                  </a:txBody>
                  <a:tcPr/>
                </a:tc>
                <a:tc>
                  <a:txBody>
                    <a:bodyPr/>
                    <a:lstStyle/>
                    <a:p>
                      <a:r>
                        <a:rPr lang="en-US" dirty="0" smtClean="0"/>
                        <a:t>0.00027</a:t>
                      </a:r>
                      <a:endParaRPr lang="en-US" dirty="0"/>
                    </a:p>
                  </a:txBody>
                  <a:tcPr/>
                </a:tc>
                <a:tc>
                  <a:txBody>
                    <a:bodyPr/>
                    <a:lstStyle/>
                    <a:p>
                      <a:r>
                        <a:rPr lang="en-US" dirty="0" smtClean="0"/>
                        <a:t>-0.00023</a:t>
                      </a:r>
                      <a:endParaRPr lang="en-US" dirty="0"/>
                    </a:p>
                  </a:txBody>
                  <a:tcPr/>
                </a:tc>
                <a:tc>
                  <a:txBody>
                    <a:bodyPr/>
                    <a:lstStyle/>
                    <a:p>
                      <a:r>
                        <a:rPr lang="en-US" dirty="0" smtClean="0"/>
                        <a:t>5.3e-5</a:t>
                      </a:r>
                      <a:endParaRPr lang="en-US" dirty="0"/>
                    </a:p>
                  </a:txBody>
                  <a:tcPr/>
                </a:tc>
                <a:tc>
                  <a:txBody>
                    <a:bodyPr/>
                    <a:lstStyle/>
                    <a:p>
                      <a:r>
                        <a:rPr lang="en-US" dirty="0" smtClean="0"/>
                        <a:t>%</a:t>
                      </a:r>
                      <a:endParaRPr lang="en-US" dirty="0"/>
                    </a:p>
                  </a:txBody>
                  <a:tcPr/>
                </a:tc>
                <a:extLst>
                  <a:ext uri="{0D108BD9-81ED-4DB2-BD59-A6C34878D82A}">
                    <a16:rowId xmlns:a16="http://schemas.microsoft.com/office/drawing/2014/main" val="2190239308"/>
                  </a:ext>
                </a:extLst>
              </a:tr>
              <a:tr h="370840">
                <a:tc>
                  <a:txBody>
                    <a:bodyPr/>
                    <a:lstStyle/>
                    <a:p>
                      <a:r>
                        <a:rPr lang="en-US" dirty="0" smtClean="0"/>
                        <a:t>QE-r</a:t>
                      </a:r>
                      <a:endParaRPr lang="en-US" dirty="0"/>
                    </a:p>
                  </a:txBody>
                  <a:tcPr/>
                </a:tc>
                <a:tc>
                  <a:txBody>
                    <a:bodyPr/>
                    <a:lstStyle/>
                    <a:p>
                      <a:r>
                        <a:rPr lang="en-US" dirty="0" smtClean="0"/>
                        <a:t>95.6</a:t>
                      </a:r>
                      <a:endParaRPr lang="en-US" dirty="0"/>
                    </a:p>
                  </a:txBody>
                  <a:tcPr/>
                </a:tc>
                <a:tc>
                  <a:txBody>
                    <a:bodyPr/>
                    <a:lstStyle/>
                    <a:p>
                      <a:r>
                        <a:rPr lang="en-US" dirty="0" smtClean="0"/>
                        <a:t>94.3</a:t>
                      </a:r>
                      <a:endParaRPr lang="en-US" dirty="0"/>
                    </a:p>
                  </a:txBody>
                  <a:tcPr/>
                </a:tc>
                <a:tc>
                  <a:txBody>
                    <a:bodyPr/>
                    <a:lstStyle/>
                    <a:p>
                      <a:r>
                        <a:rPr lang="en-US" dirty="0" smtClean="0"/>
                        <a:t>95.6</a:t>
                      </a:r>
                      <a:endParaRPr lang="en-US" dirty="0"/>
                    </a:p>
                  </a:txBody>
                  <a:tcPr/>
                </a:tc>
                <a:tc>
                  <a:txBody>
                    <a:bodyPr/>
                    <a:lstStyle/>
                    <a:p>
                      <a:r>
                        <a:rPr lang="en-US" dirty="0" smtClean="0"/>
                        <a:t>2.4</a:t>
                      </a:r>
                      <a:endParaRPr lang="en-US" dirty="0"/>
                    </a:p>
                  </a:txBody>
                  <a:tcPr/>
                </a:tc>
                <a:tc>
                  <a:txBody>
                    <a:bodyPr/>
                    <a:lstStyle/>
                    <a:p>
                      <a:r>
                        <a:rPr lang="en-US" dirty="0" smtClean="0"/>
                        <a:t>3.4</a:t>
                      </a:r>
                      <a:endParaRPr lang="en-US" dirty="0"/>
                    </a:p>
                  </a:txBody>
                  <a:tcPr/>
                </a:tc>
                <a:tc>
                  <a:txBody>
                    <a:bodyPr/>
                    <a:lstStyle/>
                    <a:p>
                      <a:r>
                        <a:rPr lang="en-US" dirty="0" smtClean="0"/>
                        <a:t>3.1</a:t>
                      </a:r>
                      <a:endParaRPr lang="en-US" dirty="0"/>
                    </a:p>
                  </a:txBody>
                  <a:tcPr/>
                </a:tc>
                <a:tc>
                  <a:txBody>
                    <a:bodyPr/>
                    <a:lstStyle/>
                    <a:p>
                      <a:r>
                        <a:rPr lang="en-US" dirty="0" smtClean="0"/>
                        <a:t>-0.00017</a:t>
                      </a:r>
                      <a:endParaRPr lang="en-US" dirty="0"/>
                    </a:p>
                  </a:txBody>
                  <a:tcPr/>
                </a:tc>
                <a:tc>
                  <a:txBody>
                    <a:bodyPr/>
                    <a:lstStyle/>
                    <a:p>
                      <a:r>
                        <a:rPr lang="en-US" dirty="0" smtClean="0"/>
                        <a:t>-0.00011</a:t>
                      </a:r>
                      <a:endParaRPr lang="en-US" dirty="0"/>
                    </a:p>
                  </a:txBody>
                  <a:tcPr/>
                </a:tc>
                <a:tc>
                  <a:txBody>
                    <a:bodyPr/>
                    <a:lstStyle/>
                    <a:p>
                      <a:r>
                        <a:rPr lang="en-US" dirty="0" smtClean="0"/>
                        <a:t>-.00014</a:t>
                      </a:r>
                      <a:endParaRPr lang="en-US" dirty="0"/>
                    </a:p>
                  </a:txBody>
                  <a:tcPr/>
                </a:tc>
                <a:tc>
                  <a:txBody>
                    <a:bodyPr/>
                    <a:lstStyle/>
                    <a:p>
                      <a:r>
                        <a:rPr lang="en-US" dirty="0" smtClean="0"/>
                        <a:t>%</a:t>
                      </a:r>
                      <a:endParaRPr lang="en-US" dirty="0"/>
                    </a:p>
                  </a:txBody>
                  <a:tcPr/>
                </a:tc>
                <a:extLst>
                  <a:ext uri="{0D108BD9-81ED-4DB2-BD59-A6C34878D82A}">
                    <a16:rowId xmlns:a16="http://schemas.microsoft.com/office/drawing/2014/main" val="4021705959"/>
                  </a:ext>
                </a:extLst>
              </a:tr>
              <a:tr h="370840">
                <a:tc>
                  <a:txBody>
                    <a:bodyPr/>
                    <a:lstStyle/>
                    <a:p>
                      <a:r>
                        <a:rPr lang="en-US" dirty="0" smtClean="0"/>
                        <a:t>QE-I</a:t>
                      </a:r>
                      <a:endParaRPr lang="en-US" dirty="0"/>
                    </a:p>
                  </a:txBody>
                  <a:tcPr/>
                </a:tc>
                <a:tc>
                  <a:txBody>
                    <a:bodyPr/>
                    <a:lstStyle/>
                    <a:p>
                      <a:r>
                        <a:rPr lang="en-US" dirty="0" smtClean="0"/>
                        <a:t>95.1</a:t>
                      </a:r>
                      <a:endParaRPr lang="en-US" dirty="0"/>
                    </a:p>
                  </a:txBody>
                  <a:tcPr/>
                </a:tc>
                <a:tc>
                  <a:txBody>
                    <a:bodyPr/>
                    <a:lstStyle/>
                    <a:p>
                      <a:r>
                        <a:rPr lang="en-US" dirty="0" smtClean="0"/>
                        <a:t>99.4</a:t>
                      </a:r>
                      <a:endParaRPr lang="en-US" dirty="0"/>
                    </a:p>
                  </a:txBody>
                  <a:tcPr/>
                </a:tc>
                <a:tc>
                  <a:txBody>
                    <a:bodyPr/>
                    <a:lstStyle/>
                    <a:p>
                      <a:r>
                        <a:rPr lang="en-US" dirty="0" smtClean="0"/>
                        <a:t>98.1</a:t>
                      </a:r>
                      <a:endParaRPr lang="en-US" dirty="0"/>
                    </a:p>
                  </a:txBody>
                  <a:tcPr/>
                </a:tc>
                <a:tc>
                  <a:txBody>
                    <a:bodyPr/>
                    <a:lstStyle/>
                    <a:p>
                      <a:r>
                        <a:rPr lang="en-US" dirty="0" smtClean="0"/>
                        <a:t>3.6</a:t>
                      </a:r>
                      <a:endParaRPr lang="en-US" dirty="0"/>
                    </a:p>
                  </a:txBody>
                  <a:tcPr/>
                </a:tc>
                <a:tc>
                  <a:txBody>
                    <a:bodyPr/>
                    <a:lstStyle/>
                    <a:p>
                      <a:r>
                        <a:rPr lang="en-US" dirty="0" smtClean="0"/>
                        <a:t>4.4</a:t>
                      </a:r>
                      <a:endParaRPr lang="en-US" dirty="0"/>
                    </a:p>
                  </a:txBody>
                  <a:tcPr/>
                </a:tc>
                <a:tc>
                  <a:txBody>
                    <a:bodyPr/>
                    <a:lstStyle/>
                    <a:p>
                      <a:r>
                        <a:rPr lang="en-US" dirty="0" smtClean="0"/>
                        <a:t>4.2</a:t>
                      </a:r>
                      <a:endParaRPr lang="en-US" dirty="0"/>
                    </a:p>
                  </a:txBody>
                  <a:tcPr/>
                </a:tc>
                <a:tc>
                  <a:txBody>
                    <a:bodyPr/>
                    <a:lstStyle/>
                    <a:p>
                      <a:r>
                        <a:rPr lang="en-US" dirty="0" smtClean="0"/>
                        <a:t>-0.00016</a:t>
                      </a:r>
                      <a:endParaRPr lang="en-US" dirty="0"/>
                    </a:p>
                  </a:txBody>
                  <a:tcPr/>
                </a:tc>
                <a:tc>
                  <a:txBody>
                    <a:bodyPr/>
                    <a:lstStyle/>
                    <a:p>
                      <a:r>
                        <a:rPr lang="en-US" dirty="0" smtClean="0"/>
                        <a:t>-0.00016</a:t>
                      </a:r>
                      <a:endParaRPr lang="en-US" dirty="0"/>
                    </a:p>
                  </a:txBody>
                  <a:tcPr/>
                </a:tc>
                <a:tc>
                  <a:txBody>
                    <a:bodyPr/>
                    <a:lstStyle/>
                    <a:p>
                      <a:r>
                        <a:rPr lang="en-US" dirty="0" smtClean="0"/>
                        <a:t>-.00016</a:t>
                      </a:r>
                      <a:endParaRPr lang="en-US" dirty="0"/>
                    </a:p>
                  </a:txBody>
                  <a:tcPr/>
                </a:tc>
                <a:tc>
                  <a:txBody>
                    <a:bodyPr/>
                    <a:lstStyle/>
                    <a:p>
                      <a:r>
                        <a:rPr lang="en-US" dirty="0" smtClean="0"/>
                        <a:t>%</a:t>
                      </a:r>
                      <a:endParaRPr lang="en-US" dirty="0"/>
                    </a:p>
                  </a:txBody>
                  <a:tcPr/>
                </a:tc>
                <a:extLst>
                  <a:ext uri="{0D108BD9-81ED-4DB2-BD59-A6C34878D82A}">
                    <a16:rowId xmlns:a16="http://schemas.microsoft.com/office/drawing/2014/main" val="1458491818"/>
                  </a:ext>
                </a:extLst>
              </a:tr>
              <a:tr h="370840">
                <a:tc>
                  <a:txBody>
                    <a:bodyPr/>
                    <a:lstStyle/>
                    <a:p>
                      <a:r>
                        <a:rPr lang="en-US" dirty="0" smtClean="0"/>
                        <a:t>QE-z</a:t>
                      </a:r>
                      <a:endParaRPr lang="en-US" dirty="0"/>
                    </a:p>
                  </a:txBody>
                  <a:tcPr/>
                </a:tc>
                <a:tc>
                  <a:txBody>
                    <a:bodyPr/>
                    <a:lstStyle/>
                    <a:p>
                      <a:r>
                        <a:rPr lang="en-US" dirty="0" smtClean="0"/>
                        <a:t>84.2</a:t>
                      </a:r>
                      <a:endParaRPr lang="en-US" dirty="0"/>
                    </a:p>
                  </a:txBody>
                  <a:tcPr/>
                </a:tc>
                <a:tc>
                  <a:txBody>
                    <a:bodyPr/>
                    <a:lstStyle/>
                    <a:p>
                      <a:r>
                        <a:rPr lang="en-US" dirty="0" smtClean="0"/>
                        <a:t>92.7</a:t>
                      </a:r>
                      <a:endParaRPr lang="en-US" dirty="0"/>
                    </a:p>
                  </a:txBody>
                  <a:tcPr/>
                </a:tc>
                <a:tc>
                  <a:txBody>
                    <a:bodyPr/>
                    <a:lstStyle/>
                    <a:p>
                      <a:r>
                        <a:rPr lang="en-US" dirty="0" smtClean="0"/>
                        <a:t>86.6</a:t>
                      </a:r>
                      <a:endParaRPr lang="en-US" dirty="0"/>
                    </a:p>
                  </a:txBody>
                  <a:tcPr/>
                </a:tc>
                <a:tc>
                  <a:txBody>
                    <a:bodyPr/>
                    <a:lstStyle/>
                    <a:p>
                      <a:r>
                        <a:rPr lang="en-US" dirty="0" smtClean="0"/>
                        <a:t>2.4</a:t>
                      </a:r>
                      <a:endParaRPr lang="en-US" dirty="0"/>
                    </a:p>
                  </a:txBody>
                  <a:tcPr/>
                </a:tc>
                <a:tc>
                  <a:txBody>
                    <a:bodyPr/>
                    <a:lstStyle/>
                    <a:p>
                      <a:r>
                        <a:rPr lang="en-US" dirty="0" smtClean="0"/>
                        <a:t>4.6</a:t>
                      </a:r>
                      <a:endParaRPr lang="en-US" dirty="0"/>
                    </a:p>
                  </a:txBody>
                  <a:tcPr/>
                </a:tc>
                <a:tc>
                  <a:txBody>
                    <a:bodyPr/>
                    <a:lstStyle/>
                    <a:p>
                      <a:r>
                        <a:rPr lang="en-US" dirty="0" smtClean="0"/>
                        <a:t>5.3</a:t>
                      </a:r>
                      <a:endParaRPr lang="en-US" dirty="0"/>
                    </a:p>
                  </a:txBody>
                  <a:tcPr/>
                </a:tc>
                <a:tc>
                  <a:txBody>
                    <a:bodyPr/>
                    <a:lstStyle/>
                    <a:p>
                      <a:r>
                        <a:rPr lang="en-US" dirty="0" smtClean="0"/>
                        <a:t>0.00088</a:t>
                      </a:r>
                      <a:endParaRPr lang="en-US" dirty="0"/>
                    </a:p>
                  </a:txBody>
                  <a:tcPr/>
                </a:tc>
                <a:tc>
                  <a:txBody>
                    <a:bodyPr/>
                    <a:lstStyle/>
                    <a:p>
                      <a:r>
                        <a:rPr lang="en-US" dirty="0" smtClean="0"/>
                        <a:t>0.00063</a:t>
                      </a:r>
                      <a:endParaRPr lang="en-US" dirty="0"/>
                    </a:p>
                  </a:txBody>
                  <a:tcPr/>
                </a:tc>
                <a:tc>
                  <a:txBody>
                    <a:bodyPr/>
                    <a:lstStyle/>
                    <a:p>
                      <a:r>
                        <a:rPr lang="en-US" dirty="0" smtClean="0"/>
                        <a:t>.00075</a:t>
                      </a:r>
                      <a:endParaRPr lang="en-US" dirty="0"/>
                    </a:p>
                  </a:txBody>
                  <a:tcPr/>
                </a:tc>
                <a:tc>
                  <a:txBody>
                    <a:bodyPr/>
                    <a:lstStyle/>
                    <a:p>
                      <a:r>
                        <a:rPr lang="en-US" dirty="0" smtClean="0"/>
                        <a:t>%</a:t>
                      </a:r>
                      <a:endParaRPr lang="en-US" dirty="0"/>
                    </a:p>
                  </a:txBody>
                  <a:tcPr/>
                </a:tc>
                <a:extLst>
                  <a:ext uri="{0D108BD9-81ED-4DB2-BD59-A6C34878D82A}">
                    <a16:rowId xmlns:a16="http://schemas.microsoft.com/office/drawing/2014/main" val="2832135643"/>
                  </a:ext>
                </a:extLst>
              </a:tr>
              <a:tr h="370840">
                <a:tc>
                  <a:txBody>
                    <a:bodyPr/>
                    <a:lstStyle/>
                    <a:p>
                      <a:r>
                        <a:rPr lang="en-US" dirty="0" smtClean="0"/>
                        <a:t>QE-y</a:t>
                      </a:r>
                      <a:endParaRPr lang="en-US" dirty="0"/>
                    </a:p>
                  </a:txBody>
                  <a:tcPr/>
                </a:tc>
                <a:tc>
                  <a:txBody>
                    <a:bodyPr/>
                    <a:lstStyle/>
                    <a:p>
                      <a:r>
                        <a:rPr lang="en-US" dirty="0" smtClean="0"/>
                        <a:t>25.9</a:t>
                      </a:r>
                      <a:endParaRPr lang="en-US" dirty="0"/>
                    </a:p>
                  </a:txBody>
                  <a:tcPr/>
                </a:tc>
                <a:tc>
                  <a:txBody>
                    <a:bodyPr/>
                    <a:lstStyle/>
                    <a:p>
                      <a:r>
                        <a:rPr lang="en-US" dirty="0" smtClean="0"/>
                        <a:t>31.5</a:t>
                      </a:r>
                      <a:endParaRPr lang="en-US" dirty="0"/>
                    </a:p>
                  </a:txBody>
                  <a:tcPr/>
                </a:tc>
                <a:tc>
                  <a:txBody>
                    <a:bodyPr/>
                    <a:lstStyle/>
                    <a:p>
                      <a:r>
                        <a:rPr lang="en-US" dirty="0" smtClean="0"/>
                        <a:t>28.9</a:t>
                      </a:r>
                      <a:endParaRPr lang="en-US" dirty="0"/>
                    </a:p>
                  </a:txBody>
                  <a:tcPr/>
                </a:tc>
                <a:tc>
                  <a:txBody>
                    <a:bodyPr/>
                    <a:lstStyle/>
                    <a:p>
                      <a:r>
                        <a:rPr lang="en-US" dirty="0" smtClean="0"/>
                        <a:t>3.5</a:t>
                      </a:r>
                      <a:endParaRPr lang="en-US" dirty="0"/>
                    </a:p>
                  </a:txBody>
                  <a:tcPr/>
                </a:tc>
                <a:tc>
                  <a:txBody>
                    <a:bodyPr/>
                    <a:lstStyle/>
                    <a:p>
                      <a:r>
                        <a:rPr lang="en-US" dirty="0" smtClean="0"/>
                        <a:t>4.2</a:t>
                      </a:r>
                      <a:endParaRPr lang="en-US" dirty="0"/>
                    </a:p>
                  </a:txBody>
                  <a:tcPr/>
                </a:tc>
                <a:tc>
                  <a:txBody>
                    <a:bodyPr/>
                    <a:lstStyle/>
                    <a:p>
                      <a:r>
                        <a:rPr lang="en-US" dirty="0" smtClean="0"/>
                        <a:t>4.8</a:t>
                      </a:r>
                      <a:endParaRPr lang="en-US" dirty="0"/>
                    </a:p>
                  </a:txBody>
                  <a:tcPr/>
                </a:tc>
                <a:tc>
                  <a:txBody>
                    <a:bodyPr/>
                    <a:lstStyle/>
                    <a:p>
                      <a:r>
                        <a:rPr lang="en-US" dirty="0" smtClean="0"/>
                        <a:t>0.00506</a:t>
                      </a:r>
                      <a:endParaRPr lang="en-US" dirty="0"/>
                    </a:p>
                  </a:txBody>
                  <a:tcPr/>
                </a:tc>
                <a:tc>
                  <a:txBody>
                    <a:bodyPr/>
                    <a:lstStyle/>
                    <a:p>
                      <a:r>
                        <a:rPr lang="en-US" dirty="0" smtClean="0"/>
                        <a:t>0.0080</a:t>
                      </a:r>
                      <a:endParaRPr lang="en-US" dirty="0"/>
                    </a:p>
                  </a:txBody>
                  <a:tcPr/>
                </a:tc>
                <a:tc>
                  <a:txBody>
                    <a:bodyPr/>
                    <a:lstStyle/>
                    <a:p>
                      <a:r>
                        <a:rPr lang="en-US" dirty="0" smtClean="0"/>
                        <a:t>.0051</a:t>
                      </a:r>
                      <a:endParaRPr lang="en-US" dirty="0"/>
                    </a:p>
                  </a:txBody>
                  <a:tcPr/>
                </a:tc>
                <a:tc>
                  <a:txBody>
                    <a:bodyPr/>
                    <a:lstStyle/>
                    <a:p>
                      <a:r>
                        <a:rPr lang="en-US" dirty="0" smtClean="0"/>
                        <a:t>%</a:t>
                      </a:r>
                      <a:endParaRPr lang="en-US" dirty="0"/>
                    </a:p>
                  </a:txBody>
                  <a:tcPr/>
                </a:tc>
                <a:extLst>
                  <a:ext uri="{0D108BD9-81ED-4DB2-BD59-A6C34878D82A}">
                    <a16:rowId xmlns:a16="http://schemas.microsoft.com/office/drawing/2014/main" val="3206142884"/>
                  </a:ext>
                </a:extLst>
              </a:tr>
              <a:tr h="370840">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dirty="0" smtClean="0"/>
                        <a:t>read noise</a:t>
                      </a:r>
                      <a:endParaRPr lang="en-US" dirty="0"/>
                    </a:p>
                  </a:txBody>
                  <a:tcPr/>
                </a:tc>
                <a:tc>
                  <a:txBody>
                    <a:bodyPr/>
                    <a:lstStyle/>
                    <a:p>
                      <a:r>
                        <a:rPr lang="en-US" dirty="0" smtClean="0"/>
                        <a:t>4.7</a:t>
                      </a:r>
                      <a:endParaRPr lang="en-US" dirty="0"/>
                    </a:p>
                  </a:txBody>
                  <a:tcPr/>
                </a:tc>
                <a:tc>
                  <a:txBody>
                    <a:bodyPr/>
                    <a:lstStyle/>
                    <a:p>
                      <a:r>
                        <a:rPr lang="en-US" dirty="0" smtClean="0"/>
                        <a:t>6.1</a:t>
                      </a:r>
                      <a:endParaRPr lang="en-US" dirty="0"/>
                    </a:p>
                  </a:txBody>
                  <a:tcPr/>
                </a:tc>
                <a:tc>
                  <a:txBody>
                    <a:bodyPr/>
                    <a:lstStyle/>
                    <a:p>
                      <a:r>
                        <a:rPr lang="en-US" dirty="0" smtClean="0"/>
                        <a:t>4.8</a:t>
                      </a:r>
                      <a:endParaRPr lang="en-US" dirty="0"/>
                    </a:p>
                  </a:txBody>
                  <a:tcPr/>
                </a:tc>
                <a:tc>
                  <a:txBody>
                    <a:bodyPr/>
                    <a:lstStyle/>
                    <a:p>
                      <a:r>
                        <a:rPr lang="en-US" dirty="0" smtClean="0"/>
                        <a:t>0.23</a:t>
                      </a:r>
                      <a:endParaRPr lang="en-US" dirty="0"/>
                    </a:p>
                  </a:txBody>
                  <a:tcPr/>
                </a:tc>
                <a:tc>
                  <a:txBody>
                    <a:bodyPr/>
                    <a:lstStyle/>
                    <a:p>
                      <a:r>
                        <a:rPr lang="en-US" dirty="0" smtClean="0"/>
                        <a:t>1.8</a:t>
                      </a:r>
                      <a:endParaRPr lang="en-US" dirty="0"/>
                    </a:p>
                  </a:txBody>
                  <a:tcPr/>
                </a:tc>
                <a:tc>
                  <a:txBody>
                    <a:bodyPr/>
                    <a:lstStyle/>
                    <a:p>
                      <a:r>
                        <a:rPr lang="en-US" dirty="0" smtClean="0"/>
                        <a:t>1.5</a:t>
                      </a:r>
                      <a:endParaRPr lang="en-US" dirty="0"/>
                    </a:p>
                  </a:txBody>
                  <a:tcPr/>
                </a:tc>
                <a:tc>
                  <a:txBody>
                    <a:bodyPr/>
                    <a:lstStyle/>
                    <a:p>
                      <a:r>
                        <a:rPr lang="en-US" dirty="0" smtClean="0"/>
                        <a:t>-0.00035</a:t>
                      </a:r>
                      <a:endParaRPr lang="en-US" dirty="0"/>
                    </a:p>
                  </a:txBody>
                  <a:tcPr/>
                </a:tc>
                <a:tc>
                  <a:txBody>
                    <a:bodyPr/>
                    <a:lstStyle/>
                    <a:p>
                      <a:r>
                        <a:rPr lang="en-US" dirty="0" smtClean="0"/>
                        <a:t>0.0009</a:t>
                      </a:r>
                      <a:endParaRPr lang="en-US" dirty="0"/>
                    </a:p>
                  </a:txBody>
                  <a:tcPr/>
                </a:tc>
                <a:tc>
                  <a:txBody>
                    <a:bodyPr/>
                    <a:lstStyle/>
                    <a:p>
                      <a:r>
                        <a:rPr lang="en-US" dirty="0" smtClean="0"/>
                        <a:t>.00017</a:t>
                      </a:r>
                      <a:endParaRPr lang="en-US" dirty="0"/>
                    </a:p>
                  </a:txBody>
                  <a:tcPr/>
                </a:tc>
                <a:tc>
                  <a:txBody>
                    <a:bodyPr/>
                    <a:lstStyle/>
                    <a:p>
                      <a:r>
                        <a:rPr lang="en-US" dirty="0" smtClean="0"/>
                        <a:t>e-</a:t>
                      </a:r>
                      <a:endParaRPr lang="en-US" dirty="0"/>
                    </a:p>
                  </a:txBody>
                  <a:tcPr/>
                </a:tc>
                <a:extLst>
                  <a:ext uri="{0D108BD9-81ED-4DB2-BD59-A6C34878D82A}">
                    <a16:rowId xmlns:a16="http://schemas.microsoft.com/office/drawing/2014/main" val="772104562"/>
                  </a:ext>
                </a:extLst>
              </a:tr>
              <a:tr h="370840">
                <a:tc>
                  <a:txBody>
                    <a:bodyPr/>
                    <a:lstStyle/>
                    <a:p>
                      <a:r>
                        <a:rPr lang="en-US" dirty="0" smtClean="0"/>
                        <a:t>gain</a:t>
                      </a:r>
                      <a:endParaRPr lang="en-US" dirty="0"/>
                    </a:p>
                  </a:txBody>
                  <a:tcPr/>
                </a:tc>
                <a:tc>
                  <a:txBody>
                    <a:bodyPr/>
                    <a:lstStyle/>
                    <a:p>
                      <a:r>
                        <a:rPr lang="en-US" dirty="0" smtClean="0"/>
                        <a:t>0.69</a:t>
                      </a:r>
                      <a:endParaRPr lang="en-US" dirty="0"/>
                    </a:p>
                  </a:txBody>
                  <a:tcPr/>
                </a:tc>
                <a:tc>
                  <a:txBody>
                    <a:bodyPr/>
                    <a:lstStyle/>
                    <a:p>
                      <a:r>
                        <a:rPr lang="en-US" dirty="0" smtClean="0"/>
                        <a:t>0.94</a:t>
                      </a:r>
                      <a:endParaRPr lang="en-US" dirty="0"/>
                    </a:p>
                  </a:txBody>
                  <a:tcPr/>
                </a:tc>
                <a:tc>
                  <a:txBody>
                    <a:bodyPr/>
                    <a:lstStyle/>
                    <a:p>
                      <a:r>
                        <a:rPr lang="en-US" dirty="0" smtClean="0"/>
                        <a:t>0.71</a:t>
                      </a:r>
                      <a:endParaRPr lang="en-US" dirty="0"/>
                    </a:p>
                  </a:txBody>
                  <a:tcPr/>
                </a:tc>
                <a:tc>
                  <a:txBody>
                    <a:bodyPr/>
                    <a:lstStyle/>
                    <a:p>
                      <a:r>
                        <a:rPr lang="en-US" dirty="0" smtClean="0"/>
                        <a:t>0.034</a:t>
                      </a:r>
                      <a:endParaRPr lang="en-US" dirty="0"/>
                    </a:p>
                  </a:txBody>
                  <a:tcPr/>
                </a:tc>
                <a:tc>
                  <a:txBody>
                    <a:bodyPr/>
                    <a:lstStyle/>
                    <a:p>
                      <a:r>
                        <a:rPr lang="en-US" dirty="0" smtClean="0"/>
                        <a:t>0.11</a:t>
                      </a:r>
                      <a:endParaRPr lang="en-US" dirty="0"/>
                    </a:p>
                  </a:txBody>
                  <a:tcPr/>
                </a:tc>
                <a:tc>
                  <a:txBody>
                    <a:bodyPr/>
                    <a:lstStyle/>
                    <a:p>
                      <a:r>
                        <a:rPr lang="en-US" dirty="0" smtClean="0"/>
                        <a:t>0.14</a:t>
                      </a:r>
                      <a:endParaRPr lang="en-US" dirty="0"/>
                    </a:p>
                  </a:txBody>
                  <a:tcPr/>
                </a:tc>
                <a:tc>
                  <a:txBody>
                    <a:bodyPr/>
                    <a:lstStyle/>
                    <a:p>
                      <a:r>
                        <a:rPr lang="en-US" dirty="0" smtClean="0"/>
                        <a:t>0.00023</a:t>
                      </a:r>
                      <a:endParaRPr lang="en-US" dirty="0"/>
                    </a:p>
                  </a:txBody>
                  <a:tcPr/>
                </a:tc>
                <a:tc>
                  <a:txBody>
                    <a:bodyPr/>
                    <a:lstStyle/>
                    <a:p>
                      <a:r>
                        <a:rPr lang="en-US" dirty="0" smtClean="0"/>
                        <a:t>0.0002</a:t>
                      </a:r>
                      <a:endParaRPr lang="en-US" dirty="0"/>
                    </a:p>
                  </a:txBody>
                  <a:tcPr/>
                </a:tc>
                <a:tc>
                  <a:txBody>
                    <a:bodyPr/>
                    <a:lstStyle/>
                    <a:p>
                      <a:r>
                        <a:rPr lang="en-US" dirty="0" smtClean="0"/>
                        <a:t>.00024</a:t>
                      </a:r>
                      <a:endParaRPr lang="en-US" dirty="0"/>
                    </a:p>
                  </a:txBody>
                  <a:tcPr/>
                </a:tc>
                <a:tc>
                  <a:txBody>
                    <a:bodyPr/>
                    <a:lstStyle/>
                    <a:p>
                      <a:r>
                        <a:rPr lang="en-US" dirty="0" smtClean="0"/>
                        <a:t>e-/ADU</a:t>
                      </a:r>
                      <a:endParaRPr lang="en-US" dirty="0"/>
                    </a:p>
                  </a:txBody>
                  <a:tcPr/>
                </a:tc>
                <a:extLst>
                  <a:ext uri="{0D108BD9-81ED-4DB2-BD59-A6C34878D82A}">
                    <a16:rowId xmlns:a16="http://schemas.microsoft.com/office/drawing/2014/main" val="3027155088"/>
                  </a:ext>
                </a:extLst>
              </a:tr>
              <a:tr h="370840">
                <a:tc>
                  <a:txBody>
                    <a:bodyPr/>
                    <a:lstStyle/>
                    <a:p>
                      <a:r>
                        <a:rPr lang="en-US" dirty="0" smtClean="0"/>
                        <a:t>full well</a:t>
                      </a:r>
                      <a:endParaRPr lang="en-US" dirty="0"/>
                    </a:p>
                  </a:txBody>
                  <a:tcPr/>
                </a:tc>
                <a:tc>
                  <a:txBody>
                    <a:bodyPr/>
                    <a:lstStyle/>
                    <a:p>
                      <a:r>
                        <a:rPr lang="en-US" dirty="0" smtClean="0"/>
                        <a:t>144</a:t>
                      </a:r>
                      <a:endParaRPr lang="en-US" dirty="0"/>
                    </a:p>
                  </a:txBody>
                  <a:tcPr/>
                </a:tc>
                <a:tc>
                  <a:txBody>
                    <a:bodyPr/>
                    <a:lstStyle/>
                    <a:p>
                      <a:r>
                        <a:rPr lang="en-US" dirty="0" smtClean="0"/>
                        <a:t>186</a:t>
                      </a:r>
                      <a:endParaRPr lang="en-US" dirty="0"/>
                    </a:p>
                  </a:txBody>
                  <a:tcPr/>
                </a:tc>
                <a:tc>
                  <a:txBody>
                    <a:bodyPr/>
                    <a:lstStyle/>
                    <a:p>
                      <a:r>
                        <a:rPr lang="en-US" dirty="0" smtClean="0"/>
                        <a:t>147</a:t>
                      </a:r>
                      <a:endParaRPr lang="en-US" dirty="0"/>
                    </a:p>
                  </a:txBody>
                  <a:tcPr/>
                </a:tc>
                <a:tc>
                  <a:txBody>
                    <a:bodyPr/>
                    <a:lstStyle/>
                    <a:p>
                      <a:r>
                        <a:rPr lang="en-US" dirty="0" smtClean="0"/>
                        <a:t>8.0</a:t>
                      </a:r>
                      <a:endParaRPr lang="en-US" dirty="0"/>
                    </a:p>
                  </a:txBody>
                  <a:tcPr/>
                </a:tc>
                <a:tc>
                  <a:txBody>
                    <a:bodyPr/>
                    <a:lstStyle/>
                    <a:p>
                      <a:r>
                        <a:rPr lang="en-US" dirty="0" smtClean="0"/>
                        <a:t>40</a:t>
                      </a:r>
                      <a:endParaRPr lang="en-US" dirty="0"/>
                    </a:p>
                  </a:txBody>
                  <a:tcPr/>
                </a:tc>
                <a:tc>
                  <a:txBody>
                    <a:bodyPr/>
                    <a:lstStyle/>
                    <a:p>
                      <a:r>
                        <a:rPr lang="en-US" dirty="0" smtClean="0"/>
                        <a:t>30</a:t>
                      </a:r>
                      <a:endParaRPr lang="en-US" dirty="0"/>
                    </a:p>
                  </a:txBody>
                  <a:tcPr/>
                </a:tc>
                <a:tc>
                  <a:txBody>
                    <a:bodyPr/>
                    <a:lstStyle/>
                    <a:p>
                      <a:r>
                        <a:rPr lang="en-US" dirty="0" smtClean="0"/>
                        <a:t>nan</a:t>
                      </a:r>
                      <a:endParaRPr lang="en-US" dirty="0"/>
                    </a:p>
                  </a:txBody>
                  <a:tcPr/>
                </a:tc>
                <a:tc>
                  <a:txBody>
                    <a:bodyPr/>
                    <a:lstStyle/>
                    <a:p>
                      <a:r>
                        <a:rPr lang="en-US" dirty="0" smtClean="0"/>
                        <a:t>-0.00017</a:t>
                      </a:r>
                      <a:endParaRPr lang="en-US" dirty="0"/>
                    </a:p>
                  </a:txBody>
                  <a:tcPr/>
                </a:tc>
                <a:tc>
                  <a:txBody>
                    <a:bodyPr/>
                    <a:lstStyle/>
                    <a:p>
                      <a:r>
                        <a:rPr lang="en-US" dirty="0" smtClean="0"/>
                        <a:t>-2.3e-5</a:t>
                      </a:r>
                      <a:endParaRPr lang="en-US" dirty="0"/>
                    </a:p>
                  </a:txBody>
                  <a:tcPr/>
                </a:tc>
                <a:tc>
                  <a:txBody>
                    <a:bodyPr/>
                    <a:lstStyle/>
                    <a:p>
                      <a:r>
                        <a:rPr lang="en-US" dirty="0" err="1" smtClean="0"/>
                        <a:t>ke</a:t>
                      </a:r>
                      <a:r>
                        <a:rPr lang="en-US" dirty="0" smtClean="0"/>
                        <a:t>-</a:t>
                      </a:r>
                      <a:endParaRPr lang="en-US" dirty="0"/>
                    </a:p>
                  </a:txBody>
                  <a:tcPr/>
                </a:tc>
                <a:extLst>
                  <a:ext uri="{0D108BD9-81ED-4DB2-BD59-A6C34878D82A}">
                    <a16:rowId xmlns:a16="http://schemas.microsoft.com/office/drawing/2014/main" val="2280464373"/>
                  </a:ext>
                </a:extLst>
              </a:tr>
              <a:tr h="370840">
                <a:tc>
                  <a:txBody>
                    <a:bodyPr/>
                    <a:lstStyle/>
                    <a:p>
                      <a:r>
                        <a:rPr lang="en-US" dirty="0" smtClean="0"/>
                        <a:t>dark current</a:t>
                      </a:r>
                      <a:endParaRPr lang="en-US" dirty="0"/>
                    </a:p>
                  </a:txBody>
                  <a:tcPr/>
                </a:tc>
                <a:tc>
                  <a:txBody>
                    <a:bodyPr/>
                    <a:lstStyle/>
                    <a:p>
                      <a:r>
                        <a:rPr lang="en-US" dirty="0" smtClean="0"/>
                        <a:t>0.013</a:t>
                      </a:r>
                      <a:endParaRPr lang="en-US" dirty="0"/>
                    </a:p>
                  </a:txBody>
                  <a:tcPr/>
                </a:tc>
                <a:tc>
                  <a:txBody>
                    <a:bodyPr/>
                    <a:lstStyle/>
                    <a:p>
                      <a:r>
                        <a:rPr lang="en-US" dirty="0" smtClean="0"/>
                        <a:t>0.038</a:t>
                      </a:r>
                      <a:endParaRPr lang="en-US" dirty="0"/>
                    </a:p>
                  </a:txBody>
                  <a:tcPr/>
                </a:tc>
                <a:tc>
                  <a:txBody>
                    <a:bodyPr/>
                    <a:lstStyle/>
                    <a:p>
                      <a:r>
                        <a:rPr lang="en-US" dirty="0" smtClean="0"/>
                        <a:t>0.017</a:t>
                      </a:r>
                      <a:endParaRPr lang="en-US" dirty="0"/>
                    </a:p>
                  </a:txBody>
                  <a:tcPr/>
                </a:tc>
                <a:tc>
                  <a:txBody>
                    <a:bodyPr/>
                    <a:lstStyle/>
                    <a:p>
                      <a:r>
                        <a:rPr lang="en-US" dirty="0" smtClean="0"/>
                        <a:t>0.03</a:t>
                      </a:r>
                      <a:endParaRPr lang="en-US" dirty="0"/>
                    </a:p>
                  </a:txBody>
                  <a:tcPr/>
                </a:tc>
                <a:tc>
                  <a:txBody>
                    <a:bodyPr/>
                    <a:lstStyle/>
                    <a:p>
                      <a:r>
                        <a:rPr lang="en-US" dirty="0" smtClean="0"/>
                        <a:t>0.048</a:t>
                      </a:r>
                      <a:endParaRPr lang="en-US" dirty="0"/>
                    </a:p>
                  </a:txBody>
                  <a:tcPr/>
                </a:tc>
                <a:tc>
                  <a:txBody>
                    <a:bodyPr/>
                    <a:lstStyle/>
                    <a:p>
                      <a:r>
                        <a:rPr lang="en-US" dirty="0" smtClean="0"/>
                        <a:t>0.041</a:t>
                      </a:r>
                      <a:endParaRPr lang="en-US" dirty="0"/>
                    </a:p>
                  </a:txBody>
                  <a:tcPr/>
                </a:tc>
                <a:tc>
                  <a:txBody>
                    <a:bodyPr/>
                    <a:lstStyle/>
                    <a:p>
                      <a:r>
                        <a:rPr lang="en-US" dirty="0" smtClean="0"/>
                        <a:t>0.0052</a:t>
                      </a:r>
                      <a:endParaRPr lang="en-US" dirty="0"/>
                    </a:p>
                  </a:txBody>
                  <a:tcPr/>
                </a:tc>
                <a:tc>
                  <a:txBody>
                    <a:bodyPr/>
                    <a:lstStyle/>
                    <a:p>
                      <a:r>
                        <a:rPr lang="en-US" dirty="0" smtClean="0"/>
                        <a:t>-0.002</a:t>
                      </a:r>
                      <a:endParaRPr lang="en-US" dirty="0"/>
                    </a:p>
                  </a:txBody>
                  <a:tcPr/>
                </a:tc>
                <a:tc>
                  <a:txBody>
                    <a:bodyPr/>
                    <a:lstStyle/>
                    <a:p>
                      <a:r>
                        <a:rPr lang="en-US" dirty="0" smtClean="0"/>
                        <a:t>0.0029</a:t>
                      </a:r>
                      <a:endParaRPr lang="en-US" dirty="0"/>
                    </a:p>
                  </a:txBody>
                  <a:tcPr/>
                </a:tc>
                <a:tc>
                  <a:txBody>
                    <a:bodyPr/>
                    <a:lstStyle/>
                    <a:p>
                      <a:r>
                        <a:rPr lang="en-US" dirty="0" smtClean="0"/>
                        <a:t>e-/pix/s</a:t>
                      </a:r>
                      <a:endParaRPr lang="en-US" dirty="0"/>
                    </a:p>
                  </a:txBody>
                  <a:tcPr/>
                </a:tc>
                <a:extLst>
                  <a:ext uri="{0D108BD9-81ED-4DB2-BD59-A6C34878D82A}">
                    <a16:rowId xmlns:a16="http://schemas.microsoft.com/office/drawing/2014/main" val="3267212394"/>
                  </a:ext>
                </a:extLst>
              </a:tr>
              <a:tr h="370840">
                <a:tc>
                  <a:txBody>
                    <a:bodyPr/>
                    <a:lstStyle/>
                    <a:p>
                      <a:r>
                        <a:rPr lang="en-US" dirty="0" smtClean="0"/>
                        <a:t>PSF</a:t>
                      </a:r>
                      <a:endParaRPr lang="en-US" dirty="0"/>
                    </a:p>
                  </a:txBody>
                  <a:tcPr/>
                </a:tc>
                <a:tc>
                  <a:txBody>
                    <a:bodyPr/>
                    <a:lstStyle/>
                    <a:p>
                      <a:r>
                        <a:rPr lang="en-US" dirty="0" smtClean="0"/>
                        <a:t>4.12</a:t>
                      </a:r>
                      <a:endParaRPr lang="en-US" dirty="0"/>
                    </a:p>
                  </a:txBody>
                  <a:tcPr/>
                </a:tc>
                <a:tc>
                  <a:txBody>
                    <a:bodyPr/>
                    <a:lstStyle/>
                    <a:p>
                      <a:r>
                        <a:rPr lang="en-US" dirty="0" smtClean="0"/>
                        <a:t>4.48</a:t>
                      </a:r>
                      <a:endParaRPr lang="en-US" dirty="0"/>
                    </a:p>
                  </a:txBody>
                  <a:tcPr/>
                </a:tc>
                <a:tc>
                  <a:txBody>
                    <a:bodyPr/>
                    <a:lstStyle/>
                    <a:p>
                      <a:r>
                        <a:rPr lang="en-US" dirty="0" smtClean="0"/>
                        <a:t>4.2</a:t>
                      </a:r>
                      <a:endParaRPr lang="en-US" dirty="0"/>
                    </a:p>
                  </a:txBody>
                  <a:tcPr/>
                </a:tc>
                <a:tc>
                  <a:txBody>
                    <a:bodyPr/>
                    <a:lstStyle/>
                    <a:p>
                      <a:r>
                        <a:rPr lang="en-US" dirty="0" smtClean="0"/>
                        <a:t>0.14</a:t>
                      </a:r>
                      <a:endParaRPr lang="en-US" dirty="0"/>
                    </a:p>
                  </a:txBody>
                  <a:tcPr/>
                </a:tc>
                <a:tc>
                  <a:txBody>
                    <a:bodyPr/>
                    <a:lstStyle/>
                    <a:p>
                      <a:r>
                        <a:rPr lang="en-US" dirty="0" smtClean="0"/>
                        <a:t>0.28</a:t>
                      </a:r>
                      <a:endParaRPr lang="en-US" dirty="0"/>
                    </a:p>
                  </a:txBody>
                  <a:tcPr/>
                </a:tc>
                <a:tc>
                  <a:txBody>
                    <a:bodyPr/>
                    <a:lstStyle/>
                    <a:p>
                      <a:r>
                        <a:rPr lang="en-US" dirty="0" smtClean="0"/>
                        <a:t>0.28</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Um</a:t>
                      </a:r>
                      <a:endParaRPr lang="en-US" dirty="0"/>
                    </a:p>
                  </a:txBody>
                  <a:tcPr/>
                </a:tc>
                <a:extLst>
                  <a:ext uri="{0D108BD9-81ED-4DB2-BD59-A6C34878D82A}">
                    <a16:rowId xmlns:a16="http://schemas.microsoft.com/office/drawing/2014/main" val="2335424153"/>
                  </a:ext>
                </a:extLst>
              </a:tr>
              <a:tr h="370840">
                <a:tc>
                  <a:txBody>
                    <a:bodyPr/>
                    <a:lstStyle/>
                    <a:p>
                      <a:r>
                        <a:rPr lang="en-US" dirty="0" smtClean="0"/>
                        <a:t>CTI-serial</a:t>
                      </a:r>
                      <a:endParaRPr lang="en-US" dirty="0"/>
                    </a:p>
                  </a:txBody>
                  <a:tcPr/>
                </a:tc>
                <a:tc>
                  <a:txBody>
                    <a:bodyPr/>
                    <a:lstStyle/>
                    <a:p>
                      <a:r>
                        <a:rPr lang="en-US" dirty="0" smtClean="0"/>
                        <a:t>1.52</a:t>
                      </a:r>
                      <a:endParaRPr lang="en-US" dirty="0"/>
                    </a:p>
                  </a:txBody>
                  <a:tcPr/>
                </a:tc>
                <a:tc>
                  <a:txBody>
                    <a:bodyPr/>
                    <a:lstStyle/>
                    <a:p>
                      <a:r>
                        <a:rPr lang="en-US" dirty="0" smtClean="0"/>
                        <a:t>2.07</a:t>
                      </a:r>
                      <a:endParaRPr lang="en-US" dirty="0"/>
                    </a:p>
                  </a:txBody>
                  <a:tcPr/>
                </a:tc>
                <a:tc>
                  <a:txBody>
                    <a:bodyPr/>
                    <a:lstStyle/>
                    <a:p>
                      <a:r>
                        <a:rPr lang="en-US" dirty="0" smtClean="0"/>
                        <a:t>1.7</a:t>
                      </a:r>
                      <a:endParaRPr lang="en-US" dirty="0"/>
                    </a:p>
                  </a:txBody>
                  <a:tcPr/>
                </a:tc>
                <a:tc>
                  <a:txBody>
                    <a:bodyPr/>
                    <a:lstStyle/>
                    <a:p>
                      <a:r>
                        <a:rPr lang="en-US" dirty="0" smtClean="0"/>
                        <a:t>6.6</a:t>
                      </a:r>
                      <a:endParaRPr lang="en-US" dirty="0"/>
                    </a:p>
                  </a:txBody>
                  <a:tcPr/>
                </a:tc>
                <a:tc>
                  <a:txBody>
                    <a:bodyPr/>
                    <a:lstStyle/>
                    <a:p>
                      <a:r>
                        <a:rPr lang="en-US" dirty="0" smtClean="0"/>
                        <a:t>45</a:t>
                      </a:r>
                      <a:endParaRPr lang="en-US" dirty="0"/>
                    </a:p>
                  </a:txBody>
                  <a:tcPr/>
                </a:tc>
                <a:tc>
                  <a:txBody>
                    <a:bodyPr/>
                    <a:lstStyle/>
                    <a:p>
                      <a:r>
                        <a:rPr lang="en-US" dirty="0" smtClean="0"/>
                        <a:t>27</a:t>
                      </a:r>
                      <a:endParaRPr lang="en-US" dirty="0"/>
                    </a:p>
                  </a:txBody>
                  <a:tcPr/>
                </a:tc>
                <a:tc>
                  <a:txBody>
                    <a:bodyPr/>
                    <a:lstStyle/>
                    <a:p>
                      <a:r>
                        <a:rPr lang="en-US" dirty="0" smtClean="0"/>
                        <a:t>nan</a:t>
                      </a:r>
                      <a:endParaRPr lang="en-US" dirty="0"/>
                    </a:p>
                  </a:txBody>
                  <a:tcPr/>
                </a:tc>
                <a:tc>
                  <a:txBody>
                    <a:bodyPr/>
                    <a:lstStyle/>
                    <a:p>
                      <a:r>
                        <a:rPr lang="en-US" dirty="0" smtClean="0"/>
                        <a:t>nan</a:t>
                      </a:r>
                      <a:endParaRPr lang="en-US" dirty="0"/>
                    </a:p>
                  </a:txBody>
                  <a:tcPr/>
                </a:tc>
                <a:tc>
                  <a:txBody>
                    <a:bodyPr/>
                    <a:lstStyle/>
                    <a:p>
                      <a:r>
                        <a:rPr lang="en-US" dirty="0" smtClean="0"/>
                        <a:t>-.016</a:t>
                      </a:r>
                      <a:endParaRPr lang="en-US" dirty="0"/>
                    </a:p>
                  </a:txBody>
                  <a:tcPr/>
                </a:tc>
                <a:tc>
                  <a:txBody>
                    <a:bodyPr/>
                    <a:lstStyle/>
                    <a:p>
                      <a:r>
                        <a:rPr lang="en-US" dirty="0" smtClean="0"/>
                        <a:t>ppm</a:t>
                      </a:r>
                      <a:endParaRPr lang="en-US" dirty="0"/>
                    </a:p>
                  </a:txBody>
                  <a:tcPr/>
                </a:tc>
                <a:extLst>
                  <a:ext uri="{0D108BD9-81ED-4DB2-BD59-A6C34878D82A}">
                    <a16:rowId xmlns:a16="http://schemas.microsoft.com/office/drawing/2014/main" val="187763686"/>
                  </a:ext>
                </a:extLst>
              </a:tr>
            </a:tbl>
          </a:graphicData>
        </a:graphic>
      </p:graphicFrame>
      <p:cxnSp>
        <p:nvCxnSpPr>
          <p:cNvPr id="10" name="Straight Connector 9"/>
          <p:cNvCxnSpPr/>
          <p:nvPr/>
        </p:nvCxnSpPr>
        <p:spPr>
          <a:xfrm>
            <a:off x="2062263" y="3305038"/>
            <a:ext cx="908065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7642746" y="1105467"/>
            <a:ext cx="1869744" cy="3919191"/>
            <a:chOff x="7642746" y="1105467"/>
            <a:chExt cx="1869744" cy="3919191"/>
          </a:xfrm>
        </p:grpSpPr>
        <p:sp>
          <p:nvSpPr>
            <p:cNvPr id="5" name="Rectangle 4"/>
            <p:cNvSpPr/>
            <p:nvPr/>
          </p:nvSpPr>
          <p:spPr>
            <a:xfrm>
              <a:off x="7642746" y="1105467"/>
              <a:ext cx="1869744" cy="32754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42746" y="2977491"/>
              <a:ext cx="1869744" cy="32754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42746" y="4697111"/>
              <a:ext cx="1869744" cy="32754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35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uFillTx/>
              </a:rPr>
              <a:t>STABILITY</a:t>
            </a:r>
            <a:endParaRPr lang="en-US" dirty="0">
              <a:uFillTx/>
            </a:endParaRPr>
          </a:p>
        </p:txBody>
      </p:sp>
      <p:sp>
        <p:nvSpPr>
          <p:cNvPr id="3" name="Subtitle 2"/>
          <p:cNvSpPr>
            <a:spLocks noGrp="1"/>
          </p:cNvSpPr>
          <p:nvPr>
            <p:ph type="subTitle" idx="1"/>
          </p:nvPr>
        </p:nvSpPr>
        <p:spPr/>
        <p:txBody>
          <a:bodyPr/>
          <a:lstStyle/>
          <a:p>
            <a:endParaRPr lang="en-US">
              <a:uFillTx/>
            </a:endParaRPr>
          </a:p>
        </p:txBody>
      </p:sp>
    </p:spTree>
    <p:extLst>
      <p:ext uri="{BB962C8B-B14F-4D97-AF65-F5344CB8AC3E}">
        <p14:creationId xmlns:p14="http://schemas.microsoft.com/office/powerpoint/2010/main" val="648353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RTM-21, 15-hour gain and offset stability</a:t>
            </a:r>
            <a:endParaRPr lang="en-US" dirty="0"/>
          </a:p>
        </p:txBody>
      </p:sp>
      <p:sp>
        <p:nvSpPr>
          <p:cNvPr id="3" name="Slide Number Placeholder 2"/>
          <p:cNvSpPr>
            <a:spLocks noGrp="1"/>
          </p:cNvSpPr>
          <p:nvPr>
            <p:ph type="sldNum" sz="quarter" idx="10"/>
          </p:nvPr>
        </p:nvSpPr>
        <p:spPr/>
        <p:txBody>
          <a:bodyPr/>
          <a:lstStyle/>
          <a:p>
            <a:r>
              <a:rPr lang="en-US" smtClean="0">
                <a:uFillTx/>
              </a:rPr>
              <a:t>Slide </a:t>
            </a:r>
            <a:fld id="{F59B87D0-9856-4D22-8A47-CD9A0EC044B2}" type="slidenum">
              <a:rPr lang="en-US" smtClean="0">
                <a:uFillTx/>
              </a:rPr>
              <a:pPr/>
              <a:t>26</a:t>
            </a:fld>
            <a:endParaRPr lang="en-US" dirty="0">
              <a:uFillTx/>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66" y="712573"/>
            <a:ext cx="3858912" cy="28797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66" y="3734707"/>
            <a:ext cx="3529808" cy="27052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167" y="728577"/>
            <a:ext cx="3657600" cy="2743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3510966"/>
            <a:ext cx="3657600" cy="2849375"/>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8125" y="3601749"/>
            <a:ext cx="4161682" cy="2758592"/>
          </a:xfrm>
          <a:prstGeom prst="rect">
            <a:avLst/>
          </a:prstGeom>
        </p:spPr>
      </p:pic>
      <p:pic>
        <p:nvPicPr>
          <p:cNvPr id="11" name="Picture 10"/>
          <p:cNvPicPr>
            <a:picLocks/>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3890" y="724715"/>
            <a:ext cx="4160520" cy="2867571"/>
          </a:xfrm>
          <a:prstGeom prst="rect">
            <a:avLst/>
          </a:prstGeom>
        </p:spPr>
      </p:pic>
      <p:sp>
        <p:nvSpPr>
          <p:cNvPr id="13" name="TextBox 12"/>
          <p:cNvSpPr txBox="1"/>
          <p:nvPr/>
        </p:nvSpPr>
        <p:spPr>
          <a:xfrm rot="16200000">
            <a:off x="-864681" y="3163014"/>
            <a:ext cx="2495006" cy="369332"/>
          </a:xfrm>
          <a:prstGeom prst="rect">
            <a:avLst/>
          </a:prstGeom>
        </p:spPr>
        <p:txBody>
          <a:bodyPr wrap="square" rtlCol="0">
            <a:spAutoFit/>
          </a:bodyPr>
          <a:lstStyle/>
          <a:p>
            <a:r>
              <a:rPr lang="en-US" dirty="0" smtClean="0">
                <a:latin typeface="Arial Black" panose="020B0A04020102020204" pitchFamily="34" charset="0"/>
              </a:rPr>
              <a:t>TEMPERATURES</a:t>
            </a:r>
            <a:endParaRPr lang="en-US" dirty="0">
              <a:latin typeface="Arial Black" panose="020B0A04020102020204" pitchFamily="34" charset="0"/>
            </a:endParaRPr>
          </a:p>
        </p:txBody>
      </p:sp>
      <p:sp>
        <p:nvSpPr>
          <p:cNvPr id="14" name="TextBox 13"/>
          <p:cNvSpPr txBox="1"/>
          <p:nvPr/>
        </p:nvSpPr>
        <p:spPr>
          <a:xfrm rot="16200000">
            <a:off x="3669649" y="2000419"/>
            <a:ext cx="2495006" cy="369332"/>
          </a:xfrm>
          <a:prstGeom prst="rect">
            <a:avLst/>
          </a:prstGeom>
        </p:spPr>
        <p:txBody>
          <a:bodyPr wrap="square" rtlCol="0">
            <a:spAutoFit/>
          </a:bodyPr>
          <a:lstStyle/>
          <a:p>
            <a:pPr algn="ctr"/>
            <a:r>
              <a:rPr lang="en-US" dirty="0" smtClean="0">
                <a:latin typeface="Arial Black" panose="020B0A04020102020204" pitchFamily="34" charset="0"/>
              </a:rPr>
              <a:t>GAINS</a:t>
            </a:r>
            <a:endParaRPr lang="en-US" dirty="0">
              <a:latin typeface="Arial Black" panose="020B0A04020102020204" pitchFamily="34" charset="0"/>
            </a:endParaRPr>
          </a:p>
        </p:txBody>
      </p:sp>
      <p:sp>
        <p:nvSpPr>
          <p:cNvPr id="15" name="TextBox 14"/>
          <p:cNvSpPr txBox="1"/>
          <p:nvPr/>
        </p:nvSpPr>
        <p:spPr>
          <a:xfrm rot="16200000">
            <a:off x="3669649" y="4785095"/>
            <a:ext cx="2495006" cy="369332"/>
          </a:xfrm>
          <a:prstGeom prst="rect">
            <a:avLst/>
          </a:prstGeom>
        </p:spPr>
        <p:txBody>
          <a:bodyPr wrap="square" rtlCol="0">
            <a:spAutoFit/>
          </a:bodyPr>
          <a:lstStyle/>
          <a:p>
            <a:pPr algn="ctr"/>
            <a:r>
              <a:rPr lang="en-US" dirty="0" smtClean="0">
                <a:latin typeface="Arial Black" panose="020B0A04020102020204" pitchFamily="34" charset="0"/>
              </a:rPr>
              <a:t>OFFSETS</a:t>
            </a:r>
            <a:endParaRPr lang="en-US" dirty="0">
              <a:latin typeface="Arial Black" panose="020B0A04020102020204" pitchFamily="34" charset="0"/>
            </a:endParaRPr>
          </a:p>
        </p:txBody>
      </p:sp>
      <p:sp>
        <p:nvSpPr>
          <p:cNvPr id="16" name="TextBox 15"/>
          <p:cNvSpPr txBox="1"/>
          <p:nvPr/>
        </p:nvSpPr>
        <p:spPr>
          <a:xfrm>
            <a:off x="10797535" y="6105984"/>
            <a:ext cx="1042273" cy="276999"/>
          </a:xfrm>
          <a:prstGeom prst="rect">
            <a:avLst/>
          </a:prstGeom>
        </p:spPr>
        <p:txBody>
          <a:bodyPr wrap="none" rtlCol="0">
            <a:spAutoFit/>
          </a:bodyPr>
          <a:lstStyle/>
          <a:p>
            <a:r>
              <a:rPr lang="en-US" sz="1200" b="1" dirty="0" smtClean="0">
                <a:solidFill>
                  <a:srgbClr val="008000"/>
                </a:solidFill>
              </a:rPr>
              <a:t>1 ADU ~ 0.7e</a:t>
            </a:r>
            <a:r>
              <a:rPr lang="en-US" sz="1050" b="1" baseline="30000" dirty="0" smtClean="0">
                <a:solidFill>
                  <a:srgbClr val="008000"/>
                </a:solidFill>
              </a:rPr>
              <a:t>-</a:t>
            </a:r>
            <a:endParaRPr lang="en-US" sz="1200" b="1" baseline="30000" dirty="0">
              <a:solidFill>
                <a:srgbClr val="008000"/>
              </a:solidFill>
            </a:endParaRPr>
          </a:p>
        </p:txBody>
      </p:sp>
    </p:spTree>
    <p:extLst>
      <p:ext uri="{BB962C8B-B14F-4D97-AF65-F5344CB8AC3E}">
        <p14:creationId xmlns:p14="http://schemas.microsoft.com/office/powerpoint/2010/main" val="1307836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RTM-21, 15-hour gain and offset stability</a:t>
            </a:r>
            <a:endParaRPr lang="en-US" dirty="0"/>
          </a:p>
        </p:txBody>
      </p:sp>
      <p:sp>
        <p:nvSpPr>
          <p:cNvPr id="3" name="Slide Number Placeholder 2"/>
          <p:cNvSpPr>
            <a:spLocks noGrp="1"/>
          </p:cNvSpPr>
          <p:nvPr>
            <p:ph type="sldNum" sz="quarter" idx="10"/>
          </p:nvPr>
        </p:nvSpPr>
        <p:spPr/>
        <p:txBody>
          <a:bodyPr/>
          <a:lstStyle/>
          <a:p>
            <a:r>
              <a:rPr lang="en-US" smtClean="0">
                <a:uFillTx/>
              </a:rPr>
              <a:t>Slide </a:t>
            </a:r>
            <a:fld id="{F59B87D0-9856-4D22-8A47-CD9A0EC044B2}" type="slidenum">
              <a:rPr lang="en-US" smtClean="0">
                <a:uFillTx/>
              </a:rPr>
              <a:pPr/>
              <a:t>27</a:t>
            </a:fld>
            <a:endParaRPr lang="en-US" dirty="0">
              <a:uFillTx/>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63" y="1768228"/>
            <a:ext cx="4542322" cy="33897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167" y="728577"/>
            <a:ext cx="3657600" cy="2743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3510966"/>
            <a:ext cx="3657600" cy="2849375"/>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8125" y="3601749"/>
            <a:ext cx="4161682" cy="2758592"/>
          </a:xfrm>
          <a:prstGeom prst="rect">
            <a:avLst/>
          </a:prstGeom>
        </p:spPr>
      </p:pic>
      <p:pic>
        <p:nvPicPr>
          <p:cNvPr id="11" name="Picture 10"/>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3890" y="724715"/>
            <a:ext cx="4160520" cy="2867571"/>
          </a:xfrm>
          <a:prstGeom prst="rect">
            <a:avLst/>
          </a:prstGeom>
        </p:spPr>
      </p:pic>
      <p:sp>
        <p:nvSpPr>
          <p:cNvPr id="13" name="TextBox 12"/>
          <p:cNvSpPr txBox="1"/>
          <p:nvPr/>
        </p:nvSpPr>
        <p:spPr>
          <a:xfrm rot="16200000">
            <a:off x="-864681" y="3163014"/>
            <a:ext cx="2495006" cy="369332"/>
          </a:xfrm>
          <a:prstGeom prst="rect">
            <a:avLst/>
          </a:prstGeom>
        </p:spPr>
        <p:txBody>
          <a:bodyPr wrap="square" rtlCol="0">
            <a:spAutoFit/>
          </a:bodyPr>
          <a:lstStyle/>
          <a:p>
            <a:r>
              <a:rPr lang="en-US" dirty="0" smtClean="0">
                <a:latin typeface="Arial Black" panose="020B0A04020102020204" pitchFamily="34" charset="0"/>
              </a:rPr>
              <a:t>TEMPERATURES</a:t>
            </a:r>
            <a:endParaRPr lang="en-US" dirty="0">
              <a:latin typeface="Arial Black" panose="020B0A04020102020204" pitchFamily="34" charset="0"/>
            </a:endParaRPr>
          </a:p>
        </p:txBody>
      </p:sp>
      <p:sp>
        <p:nvSpPr>
          <p:cNvPr id="14" name="TextBox 13"/>
          <p:cNvSpPr txBox="1"/>
          <p:nvPr/>
        </p:nvSpPr>
        <p:spPr>
          <a:xfrm rot="16200000">
            <a:off x="3669649" y="2000419"/>
            <a:ext cx="2495006" cy="369332"/>
          </a:xfrm>
          <a:prstGeom prst="rect">
            <a:avLst/>
          </a:prstGeom>
        </p:spPr>
        <p:txBody>
          <a:bodyPr wrap="square" rtlCol="0">
            <a:spAutoFit/>
          </a:bodyPr>
          <a:lstStyle/>
          <a:p>
            <a:pPr algn="ctr"/>
            <a:r>
              <a:rPr lang="en-US" dirty="0" smtClean="0">
                <a:latin typeface="Arial Black" panose="020B0A04020102020204" pitchFamily="34" charset="0"/>
              </a:rPr>
              <a:t>GAINS</a:t>
            </a:r>
            <a:endParaRPr lang="en-US" dirty="0">
              <a:latin typeface="Arial Black" panose="020B0A04020102020204" pitchFamily="34" charset="0"/>
            </a:endParaRPr>
          </a:p>
        </p:txBody>
      </p:sp>
      <p:sp>
        <p:nvSpPr>
          <p:cNvPr id="15" name="TextBox 14"/>
          <p:cNvSpPr txBox="1"/>
          <p:nvPr/>
        </p:nvSpPr>
        <p:spPr>
          <a:xfrm rot="16200000">
            <a:off x="3669649" y="4785095"/>
            <a:ext cx="2495006" cy="369332"/>
          </a:xfrm>
          <a:prstGeom prst="rect">
            <a:avLst/>
          </a:prstGeom>
        </p:spPr>
        <p:txBody>
          <a:bodyPr wrap="square" rtlCol="0">
            <a:spAutoFit/>
          </a:bodyPr>
          <a:lstStyle/>
          <a:p>
            <a:pPr algn="ctr"/>
            <a:r>
              <a:rPr lang="en-US" dirty="0" smtClean="0">
                <a:latin typeface="Arial Black" panose="020B0A04020102020204" pitchFamily="34" charset="0"/>
              </a:rPr>
              <a:t>OFFSETS</a:t>
            </a:r>
            <a:endParaRPr lang="en-US" dirty="0">
              <a:latin typeface="Arial Black" panose="020B0A04020102020204" pitchFamily="34" charset="0"/>
            </a:endParaRPr>
          </a:p>
        </p:txBody>
      </p:sp>
      <p:sp>
        <p:nvSpPr>
          <p:cNvPr id="16" name="TextBox 15"/>
          <p:cNvSpPr txBox="1"/>
          <p:nvPr/>
        </p:nvSpPr>
        <p:spPr>
          <a:xfrm>
            <a:off x="10797535" y="6105984"/>
            <a:ext cx="1042273" cy="276999"/>
          </a:xfrm>
          <a:prstGeom prst="rect">
            <a:avLst/>
          </a:prstGeom>
        </p:spPr>
        <p:txBody>
          <a:bodyPr wrap="none" rtlCol="0">
            <a:spAutoFit/>
          </a:bodyPr>
          <a:lstStyle/>
          <a:p>
            <a:r>
              <a:rPr lang="en-US" sz="1200" b="1" dirty="0" smtClean="0">
                <a:solidFill>
                  <a:srgbClr val="008000"/>
                </a:solidFill>
              </a:rPr>
              <a:t>1 ADU ~ 0.7e</a:t>
            </a:r>
            <a:r>
              <a:rPr lang="en-US" sz="1050" b="1" baseline="30000" dirty="0" smtClean="0">
                <a:solidFill>
                  <a:srgbClr val="008000"/>
                </a:solidFill>
              </a:rPr>
              <a:t>-</a:t>
            </a:r>
            <a:endParaRPr lang="en-US" sz="1200" b="1" baseline="30000" dirty="0">
              <a:solidFill>
                <a:srgbClr val="008000"/>
              </a:solidFill>
            </a:endParaRPr>
          </a:p>
        </p:txBody>
      </p:sp>
    </p:spTree>
    <p:extLst>
      <p:ext uri="{BB962C8B-B14F-4D97-AF65-F5344CB8AC3E}">
        <p14:creationId xmlns:p14="http://schemas.microsoft.com/office/powerpoint/2010/main" val="4212258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uFillTx/>
              </a:rPr>
              <a:t>CADENCE IMPLICATIONS</a:t>
            </a:r>
            <a:endParaRPr lang="en-US" dirty="0">
              <a:uFillTx/>
            </a:endParaRPr>
          </a:p>
        </p:txBody>
      </p:sp>
      <p:sp>
        <p:nvSpPr>
          <p:cNvPr id="3" name="Subtitle 2"/>
          <p:cNvSpPr>
            <a:spLocks noGrp="1"/>
          </p:cNvSpPr>
          <p:nvPr>
            <p:ph type="subTitle" idx="1"/>
          </p:nvPr>
        </p:nvSpPr>
        <p:spPr/>
        <p:txBody>
          <a:bodyPr/>
          <a:lstStyle/>
          <a:p>
            <a:endParaRPr lang="en-US">
              <a:uFillTx/>
            </a:endParaRPr>
          </a:p>
        </p:txBody>
      </p:sp>
    </p:spTree>
    <p:extLst>
      <p:ext uri="{BB962C8B-B14F-4D97-AF65-F5344CB8AC3E}">
        <p14:creationId xmlns:p14="http://schemas.microsoft.com/office/powerpoint/2010/main" val="745070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LSST dither strategy</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29</a:t>
            </a:fld>
            <a:endParaRPr lang="en-US" dirty="0">
              <a:uFillTx/>
            </a:endParaRPr>
          </a:p>
        </p:txBody>
      </p:sp>
      <p:sp>
        <p:nvSpPr>
          <p:cNvPr id="492" name="TextBox 491"/>
          <p:cNvSpPr txBox="1"/>
          <p:nvPr/>
        </p:nvSpPr>
        <p:spPr>
          <a:xfrm>
            <a:off x="505682" y="619215"/>
            <a:ext cx="3329661" cy="830997"/>
          </a:xfrm>
          <a:prstGeom prst="rect">
            <a:avLst/>
          </a:prstGeom>
        </p:spPr>
        <p:txBody>
          <a:bodyPr wrap="square" rtlCol="0">
            <a:spAutoFit/>
          </a:bodyPr>
          <a:lstStyle/>
          <a:p>
            <a:pPr algn="ctr"/>
            <a:r>
              <a:rPr lang="en-US" sz="2400" dirty="0" smtClean="0"/>
              <a:t>Baseline WFD</a:t>
            </a:r>
          </a:p>
          <a:p>
            <a:pPr algn="ctr"/>
            <a:r>
              <a:rPr lang="en-US" sz="2400" dirty="0" smtClean="0"/>
              <a:t>no dither</a:t>
            </a:r>
            <a:endParaRPr lang="en-US" sz="2400" dirty="0"/>
          </a:p>
        </p:txBody>
      </p:sp>
      <p:sp>
        <p:nvSpPr>
          <p:cNvPr id="493" name="TextBox 492"/>
          <p:cNvSpPr txBox="1"/>
          <p:nvPr/>
        </p:nvSpPr>
        <p:spPr>
          <a:xfrm>
            <a:off x="8347439" y="619215"/>
            <a:ext cx="3329661" cy="1200329"/>
          </a:xfrm>
          <a:prstGeom prst="rect">
            <a:avLst/>
          </a:prstGeom>
        </p:spPr>
        <p:txBody>
          <a:bodyPr wrap="square" rtlCol="0">
            <a:spAutoFit/>
          </a:bodyPr>
          <a:lstStyle/>
          <a:p>
            <a:pPr algn="ctr"/>
            <a:r>
              <a:rPr lang="en-US" sz="2400" dirty="0" smtClean="0"/>
              <a:t>DDF</a:t>
            </a:r>
          </a:p>
          <a:p>
            <a:pPr algn="ctr"/>
            <a:r>
              <a:rPr lang="en-US" sz="2400" dirty="0" smtClean="0"/>
              <a:t>no field dither</a:t>
            </a:r>
          </a:p>
          <a:p>
            <a:pPr algn="ctr"/>
            <a:r>
              <a:rPr lang="en-US" sz="2400" dirty="0"/>
              <a:t>s</a:t>
            </a:r>
            <a:r>
              <a:rPr lang="en-US" sz="2400" dirty="0" smtClean="0"/>
              <a:t>ky rotation</a:t>
            </a:r>
            <a:endParaRPr lang="en-US" sz="2400" dirty="0"/>
          </a:p>
        </p:txBody>
      </p:sp>
      <p:sp>
        <p:nvSpPr>
          <p:cNvPr id="494" name="TextBox 493"/>
          <p:cNvSpPr txBox="1"/>
          <p:nvPr/>
        </p:nvSpPr>
        <p:spPr>
          <a:xfrm>
            <a:off x="4485115" y="619215"/>
            <a:ext cx="3329661" cy="1200329"/>
          </a:xfrm>
          <a:prstGeom prst="rect">
            <a:avLst/>
          </a:prstGeom>
        </p:spPr>
        <p:txBody>
          <a:bodyPr wrap="square" rtlCol="0">
            <a:spAutoFit/>
          </a:bodyPr>
          <a:lstStyle/>
          <a:p>
            <a:pPr algn="ctr"/>
            <a:r>
              <a:rPr lang="en-US" sz="2400" dirty="0" smtClean="0"/>
              <a:t>Modified WFD</a:t>
            </a:r>
          </a:p>
          <a:p>
            <a:pPr algn="ctr"/>
            <a:r>
              <a:rPr lang="en-US" sz="2400" dirty="0" smtClean="0"/>
              <a:t> large field dither </a:t>
            </a:r>
          </a:p>
          <a:p>
            <a:pPr algn="ctr"/>
            <a:r>
              <a:rPr lang="en-US" sz="2400" dirty="0" smtClean="0"/>
              <a:t>sky rotation</a:t>
            </a:r>
            <a:endParaRPr lang="en-US" sz="2400" dirty="0"/>
          </a:p>
        </p:txBody>
      </p:sp>
      <p:pic>
        <p:nvPicPr>
          <p:cNvPr id="984" name="Picture 983"/>
          <p:cNvPicPr>
            <a:picLocks noChangeAspect="1"/>
          </p:cNvPicPr>
          <p:nvPr/>
        </p:nvPicPr>
        <p:blipFill rotWithShape="1">
          <a:blip r:embed="rId2">
            <a:extLst>
              <a:ext uri="{28A0092B-C50C-407E-A947-70E740481C1C}">
                <a14:useLocalDpi xmlns:a14="http://schemas.microsoft.com/office/drawing/2010/main" val="0"/>
              </a:ext>
            </a:extLst>
          </a:blip>
          <a:srcRect l="25833" t="1059" r="25278" b="29523"/>
          <a:stretch/>
        </p:blipFill>
        <p:spPr>
          <a:xfrm>
            <a:off x="4187271" y="1861617"/>
            <a:ext cx="3810000" cy="3570513"/>
          </a:xfrm>
          <a:prstGeom prst="rect">
            <a:avLst/>
          </a:prstGeom>
        </p:spPr>
      </p:pic>
      <p:pic>
        <p:nvPicPr>
          <p:cNvPr id="985" name="Picture 984"/>
          <p:cNvPicPr>
            <a:picLocks noChangeAspect="1"/>
          </p:cNvPicPr>
          <p:nvPr/>
        </p:nvPicPr>
        <p:blipFill rotWithShape="1">
          <a:blip r:embed="rId2">
            <a:extLst>
              <a:ext uri="{28A0092B-C50C-407E-A947-70E740481C1C}">
                <a14:useLocalDpi xmlns:a14="http://schemas.microsoft.com/office/drawing/2010/main" val="0"/>
              </a:ext>
            </a:extLst>
          </a:blip>
          <a:srcRect l="25833" t="1059" r="25278" b="29523"/>
          <a:stretch/>
        </p:blipFill>
        <p:spPr>
          <a:xfrm>
            <a:off x="244470" y="1777684"/>
            <a:ext cx="3810000" cy="3570513"/>
          </a:xfrm>
          <a:prstGeom prst="rect">
            <a:avLst/>
          </a:prstGeom>
        </p:spPr>
      </p:pic>
      <p:grpSp>
        <p:nvGrpSpPr>
          <p:cNvPr id="986" name="Group 985"/>
          <p:cNvGrpSpPr/>
          <p:nvPr/>
        </p:nvGrpSpPr>
        <p:grpSpPr>
          <a:xfrm>
            <a:off x="2176226" y="3788823"/>
            <a:ext cx="2331357" cy="2325199"/>
            <a:chOff x="1456872" y="1407887"/>
            <a:chExt cx="4572000" cy="4572000"/>
          </a:xfrm>
          <a:solidFill>
            <a:srgbClr val="FFFFCC">
              <a:alpha val="32941"/>
            </a:srgbClr>
          </a:solidFill>
        </p:grpSpPr>
        <p:sp>
          <p:nvSpPr>
            <p:cNvPr id="987" name="Rectangle 986"/>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Rectangle 987"/>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Rectangle 988"/>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ectangle 989"/>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Rectangle 990"/>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Rectangle 991"/>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Rectangle 992"/>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Rectangle 993"/>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Rectangle 994"/>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Rectangle 995"/>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ectangle 996"/>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Rectangle 997"/>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Rectangle 998"/>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Rectangle 999"/>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Rectangle 1000"/>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Rectangle 1001"/>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Rectangle 1002"/>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Rectangle 1003"/>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Rectangle 1004"/>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Rectangle 1005"/>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Rectangle 1006"/>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8" name="Picture 1007"/>
          <p:cNvPicPr>
            <a:picLocks noChangeAspect="1"/>
          </p:cNvPicPr>
          <p:nvPr/>
        </p:nvPicPr>
        <p:blipFill rotWithShape="1">
          <a:blip r:embed="rId2">
            <a:extLst>
              <a:ext uri="{28A0092B-C50C-407E-A947-70E740481C1C}">
                <a14:useLocalDpi xmlns:a14="http://schemas.microsoft.com/office/drawing/2010/main" val="0"/>
              </a:ext>
            </a:extLst>
          </a:blip>
          <a:srcRect l="25833" t="1059" r="25278" b="29523"/>
          <a:stretch/>
        </p:blipFill>
        <p:spPr>
          <a:xfrm>
            <a:off x="4270824" y="1777684"/>
            <a:ext cx="3810000" cy="3570513"/>
          </a:xfrm>
          <a:prstGeom prst="rect">
            <a:avLst/>
          </a:prstGeom>
        </p:spPr>
      </p:pic>
      <p:grpSp>
        <p:nvGrpSpPr>
          <p:cNvPr id="1009" name="Group 1008"/>
          <p:cNvGrpSpPr/>
          <p:nvPr/>
        </p:nvGrpSpPr>
        <p:grpSpPr>
          <a:xfrm>
            <a:off x="1700311" y="258226"/>
            <a:ext cx="2331357" cy="2325199"/>
            <a:chOff x="1456872" y="1407887"/>
            <a:chExt cx="4572000" cy="4572000"/>
          </a:xfrm>
          <a:solidFill>
            <a:srgbClr val="FFFFCC">
              <a:alpha val="32941"/>
            </a:srgbClr>
          </a:solidFill>
        </p:grpSpPr>
        <p:sp>
          <p:nvSpPr>
            <p:cNvPr id="1010" name="Rectangle 1009"/>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Rectangle 1010"/>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Rectangle 1011"/>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Rectangle 1012"/>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Rectangle 1013"/>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Rectangle 1014"/>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ectangle 1015"/>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Rectangle 1016"/>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Rectangle 1017"/>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Rectangle 1018"/>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Rectangle 1019"/>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Rectangle 1020"/>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Rectangle 1021"/>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ectangle 1022"/>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1025"/>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ectangle 1029"/>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1030"/>
          <p:cNvPicPr>
            <a:picLocks noChangeAspect="1"/>
          </p:cNvPicPr>
          <p:nvPr/>
        </p:nvPicPr>
        <p:blipFill rotWithShape="1">
          <a:blip r:embed="rId2">
            <a:extLst>
              <a:ext uri="{28A0092B-C50C-407E-A947-70E740481C1C}">
                <a14:useLocalDpi xmlns:a14="http://schemas.microsoft.com/office/drawing/2010/main" val="0"/>
              </a:ext>
            </a:extLst>
          </a:blip>
          <a:srcRect l="25833" t="1059" r="25278" b="29523"/>
          <a:stretch/>
        </p:blipFill>
        <p:spPr>
          <a:xfrm>
            <a:off x="8304892" y="1727131"/>
            <a:ext cx="3810000" cy="3570513"/>
          </a:xfrm>
          <a:prstGeom prst="rect">
            <a:avLst/>
          </a:prstGeom>
        </p:spPr>
      </p:pic>
      <p:grpSp>
        <p:nvGrpSpPr>
          <p:cNvPr id="1032" name="Group 1031"/>
          <p:cNvGrpSpPr/>
          <p:nvPr/>
        </p:nvGrpSpPr>
        <p:grpSpPr>
          <a:xfrm>
            <a:off x="2824661" y="1526021"/>
            <a:ext cx="2331357" cy="2325199"/>
            <a:chOff x="1456872" y="1407887"/>
            <a:chExt cx="4572000" cy="4572000"/>
          </a:xfrm>
          <a:solidFill>
            <a:srgbClr val="FFFFCC">
              <a:alpha val="32941"/>
            </a:srgbClr>
          </a:solidFill>
        </p:grpSpPr>
        <p:sp>
          <p:nvSpPr>
            <p:cNvPr id="1033" name="Rectangle 1032"/>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4" name="Group 1053"/>
          <p:cNvGrpSpPr/>
          <p:nvPr/>
        </p:nvGrpSpPr>
        <p:grpSpPr>
          <a:xfrm>
            <a:off x="980625" y="2331251"/>
            <a:ext cx="2331357" cy="2325199"/>
            <a:chOff x="1456872" y="1407887"/>
            <a:chExt cx="4572000" cy="4572000"/>
          </a:xfrm>
          <a:solidFill>
            <a:srgbClr val="FFFFCC">
              <a:alpha val="32941"/>
            </a:srgbClr>
          </a:solidFill>
        </p:grpSpPr>
        <p:sp>
          <p:nvSpPr>
            <p:cNvPr id="1055" name="Rectangle 1054"/>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057"/>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1062"/>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1069"/>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1073"/>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Rectangle 1074"/>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6" name="Group 1075"/>
          <p:cNvGrpSpPr/>
          <p:nvPr/>
        </p:nvGrpSpPr>
        <p:grpSpPr>
          <a:xfrm>
            <a:off x="-1000372" y="1195141"/>
            <a:ext cx="2331357" cy="2325199"/>
            <a:chOff x="1456872" y="1407887"/>
            <a:chExt cx="4572000" cy="4572000"/>
          </a:xfrm>
          <a:solidFill>
            <a:srgbClr val="FFFFCC">
              <a:alpha val="32941"/>
            </a:srgbClr>
          </a:solidFill>
        </p:grpSpPr>
        <p:sp>
          <p:nvSpPr>
            <p:cNvPr id="1077" name="Rectangle 1076"/>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ectangle 1078"/>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1079"/>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1080"/>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1081"/>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ectangle 1082"/>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ectangle 1083"/>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1084"/>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Rectangle 1085"/>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Rectangle 1086"/>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1087"/>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ectangle 1088"/>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ectangle 1089"/>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1090"/>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1091"/>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Rectangle 1092"/>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ectangle 1093"/>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ectangle 1094"/>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ectangle 1095"/>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ectangle 1096"/>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8" name="Group 1097"/>
          <p:cNvGrpSpPr/>
          <p:nvPr/>
        </p:nvGrpSpPr>
        <p:grpSpPr>
          <a:xfrm>
            <a:off x="-27762" y="904138"/>
            <a:ext cx="2331357" cy="2325199"/>
            <a:chOff x="1456872" y="1407887"/>
            <a:chExt cx="4572000" cy="4572000"/>
          </a:xfrm>
          <a:solidFill>
            <a:srgbClr val="FFFFCC">
              <a:alpha val="32941"/>
            </a:srgbClr>
          </a:solidFill>
        </p:grpSpPr>
        <p:sp>
          <p:nvSpPr>
            <p:cNvPr id="1099" name="Rectangle 1098"/>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Rectangle 1099"/>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1100"/>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1101"/>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Rectangle 1102"/>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ectangle 1103"/>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Rectangle 1104"/>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ectangle 1105"/>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ectangle 1106"/>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ectangle 1107"/>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ectangle 1108"/>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ectangle 1109"/>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1110"/>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1111"/>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Rectangle 1112"/>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Rectangle 1113"/>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Rectangle 1114"/>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Rectangle 1115"/>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Rectangle 1116"/>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Rectangle 1117"/>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Rectangle 1118"/>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0" name="Group 1119"/>
          <p:cNvGrpSpPr/>
          <p:nvPr/>
        </p:nvGrpSpPr>
        <p:grpSpPr>
          <a:xfrm>
            <a:off x="-750011" y="3175733"/>
            <a:ext cx="2331357" cy="2325199"/>
            <a:chOff x="1456872" y="1407887"/>
            <a:chExt cx="4572000" cy="4572000"/>
          </a:xfrm>
          <a:solidFill>
            <a:srgbClr val="FFFFCC">
              <a:alpha val="32941"/>
            </a:srgbClr>
          </a:solidFill>
        </p:grpSpPr>
        <p:sp>
          <p:nvSpPr>
            <p:cNvPr id="1121" name="Rectangle 1120"/>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1121"/>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Rectangle 1122"/>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Rectangle 1123"/>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Rectangle 1124"/>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ectangle 1125"/>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ectangle 1126"/>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ectangle 1127"/>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Rectangle 1128"/>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Rectangle 1129"/>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Rectangle 1130"/>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ectangle 1131"/>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ectangle 1132"/>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Rectangle 1133"/>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Rectangle 1134"/>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Rectangle 1135"/>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Rectangle 1136"/>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Rectangle 1137"/>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ectangle 1138"/>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ectangle 1139"/>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Rectangle 1140"/>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2" name="Group 1141"/>
          <p:cNvGrpSpPr/>
          <p:nvPr/>
        </p:nvGrpSpPr>
        <p:grpSpPr>
          <a:xfrm>
            <a:off x="791398" y="4360748"/>
            <a:ext cx="2331357" cy="2325199"/>
            <a:chOff x="1456872" y="1407887"/>
            <a:chExt cx="4572000" cy="4572000"/>
          </a:xfrm>
          <a:solidFill>
            <a:srgbClr val="FFFFCC">
              <a:alpha val="32941"/>
            </a:srgbClr>
          </a:solidFill>
        </p:grpSpPr>
        <p:sp>
          <p:nvSpPr>
            <p:cNvPr id="1143" name="Rectangle 1142"/>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Rectangle 1143"/>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Rectangle 1144"/>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ectangle 1145"/>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Rectangle 1146"/>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Rectangle 1147"/>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Rectangle 1148"/>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Rectangle 1149"/>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Rectangle 1150"/>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Rectangle 1151"/>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Rectangle 1152"/>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Rectangle 1153"/>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Rectangle 1154"/>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ectangle 1155"/>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Rectangle 1156"/>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ectangle 1157"/>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ectangle 1158"/>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Rectangle 1159"/>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Rectangle 1160"/>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Rectangle 1161"/>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Rectangle 1162"/>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4" name="Group 1163"/>
          <p:cNvGrpSpPr/>
          <p:nvPr/>
        </p:nvGrpSpPr>
        <p:grpSpPr>
          <a:xfrm rot="18750214">
            <a:off x="6007025" y="4368472"/>
            <a:ext cx="2331357" cy="2325199"/>
            <a:chOff x="1456872" y="1407887"/>
            <a:chExt cx="4572000" cy="4572000"/>
          </a:xfrm>
          <a:solidFill>
            <a:srgbClr val="FFFFCC">
              <a:alpha val="32941"/>
            </a:srgbClr>
          </a:solidFill>
        </p:grpSpPr>
        <p:sp>
          <p:nvSpPr>
            <p:cNvPr id="1165" name="Rectangle 1164"/>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Rectangle 1165"/>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Rectangle 1166"/>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Rectangle 1167"/>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ectangle 1168"/>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ectangle 1169"/>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Rectangle 1170"/>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Rectangle 1171"/>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Rectangle 1172"/>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Rectangle 1173"/>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ectangle 1174"/>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Rectangle 1175"/>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Rectangle 1176"/>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Rectangle 1177"/>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Rectangle 1178"/>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Rectangle 1179"/>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ectangle 1180"/>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Rectangle 1181"/>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Rectangle 1182"/>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Rectangle 1183"/>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Rectangle 1184"/>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6" name="Group 1185"/>
          <p:cNvGrpSpPr/>
          <p:nvPr/>
        </p:nvGrpSpPr>
        <p:grpSpPr>
          <a:xfrm rot="1040728">
            <a:off x="4666144" y="1579005"/>
            <a:ext cx="2331357" cy="2325199"/>
            <a:chOff x="1456872" y="1407887"/>
            <a:chExt cx="4572000" cy="4572000"/>
          </a:xfrm>
          <a:solidFill>
            <a:srgbClr val="FFFFCC">
              <a:alpha val="32941"/>
            </a:srgbClr>
          </a:solidFill>
        </p:grpSpPr>
        <p:sp>
          <p:nvSpPr>
            <p:cNvPr id="1187" name="Rectangle 1186"/>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ectangle 1187"/>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Rectangle 1188"/>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Rectangle 1189"/>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Rectangle 1190"/>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2" name="Rectangle 1191"/>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Rectangle 1192"/>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Rectangle 1193"/>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Rectangle 1194"/>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Rectangle 1195"/>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Rectangle 1196"/>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Rectangle 1197"/>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Rectangle 1198"/>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Rectangle 1199"/>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Rectangle 1200"/>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Rectangle 1201"/>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Rectangle 1202"/>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Rectangle 1203"/>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Rectangle 1204"/>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Rectangle 1205"/>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Rectangle 1206"/>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8" name="Group 1207"/>
          <p:cNvGrpSpPr/>
          <p:nvPr/>
        </p:nvGrpSpPr>
        <p:grpSpPr>
          <a:xfrm rot="19389029">
            <a:off x="4451026" y="3230543"/>
            <a:ext cx="2331357" cy="2325199"/>
            <a:chOff x="1456872" y="1407887"/>
            <a:chExt cx="4572000" cy="4572000"/>
          </a:xfrm>
          <a:solidFill>
            <a:srgbClr val="FFFFCC">
              <a:alpha val="32941"/>
            </a:srgbClr>
          </a:solidFill>
        </p:grpSpPr>
        <p:sp>
          <p:nvSpPr>
            <p:cNvPr id="1209" name="Rectangle 1208"/>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0" name="Rectangle 1209"/>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Rectangle 1210"/>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Rectangle 1211"/>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Rectangle 1212"/>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Rectangle 1213"/>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Rectangle 1214"/>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Rectangle 1215"/>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Rectangle 1216"/>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Rectangle 1217"/>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Rectangle 1218"/>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Rectangle 1219"/>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1" name="Rectangle 1220"/>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2" name="Rectangle 1221"/>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Rectangle 1222"/>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Rectangle 1223"/>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Rectangle 1224"/>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Rectangle 1225"/>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7" name="Rectangle 1226"/>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Rectangle 1227"/>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Rectangle 1228"/>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0" name="Group 1229"/>
          <p:cNvGrpSpPr/>
          <p:nvPr/>
        </p:nvGrpSpPr>
        <p:grpSpPr>
          <a:xfrm rot="20771076">
            <a:off x="6031590" y="3623681"/>
            <a:ext cx="2331357" cy="2325199"/>
            <a:chOff x="1456872" y="1407887"/>
            <a:chExt cx="4572000" cy="4572000"/>
          </a:xfrm>
          <a:solidFill>
            <a:srgbClr val="FFFFCC">
              <a:alpha val="32941"/>
            </a:srgbClr>
          </a:solidFill>
        </p:grpSpPr>
        <p:sp>
          <p:nvSpPr>
            <p:cNvPr id="1231" name="Rectangle 1230"/>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Rectangle 1231"/>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Rectangle 1232"/>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Rectangle 1233"/>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 name="Rectangle 1234"/>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Rectangle 1235"/>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Rectangle 1236"/>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Rectangle 1237"/>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Rectangle 1238"/>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Rectangle 1239"/>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Rectangle 1240"/>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Rectangle 1241"/>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Rectangle 1242"/>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Rectangle 1243"/>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Rectangle 1244"/>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Rectangle 1245"/>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Rectangle 1246"/>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Rectangle 1247"/>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Rectangle 1248"/>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Rectangle 1249"/>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1" name="Rectangle 1250"/>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2" name="Group 1251"/>
          <p:cNvGrpSpPr/>
          <p:nvPr/>
        </p:nvGrpSpPr>
        <p:grpSpPr>
          <a:xfrm rot="984010">
            <a:off x="5948038" y="1514615"/>
            <a:ext cx="2331357" cy="2325199"/>
            <a:chOff x="1456872" y="1407887"/>
            <a:chExt cx="4572000" cy="4572000"/>
          </a:xfrm>
          <a:solidFill>
            <a:srgbClr val="FFFFCC">
              <a:alpha val="32941"/>
            </a:srgbClr>
          </a:solidFill>
        </p:grpSpPr>
        <p:sp>
          <p:nvSpPr>
            <p:cNvPr id="1253" name="Rectangle 1252"/>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Rectangle 1253"/>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Rectangle 1254"/>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Rectangle 1255"/>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Rectangle 1256"/>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8" name="Rectangle 1257"/>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Rectangle 1258"/>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Rectangle 1259"/>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ectangle 1260"/>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ectangle 1261"/>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Rectangle 1262"/>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Rectangle 1263"/>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5" name="Rectangle 1264"/>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Rectangle 1265"/>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Rectangle 1266"/>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Rectangle 1267"/>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Rectangle 1268"/>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0" name="Rectangle 1269"/>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1" name="Rectangle 1270"/>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2" name="Rectangle 1271"/>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Rectangle 1272"/>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4" name="Group 1273"/>
          <p:cNvGrpSpPr/>
          <p:nvPr/>
        </p:nvGrpSpPr>
        <p:grpSpPr>
          <a:xfrm rot="21143785">
            <a:off x="4957593" y="3329990"/>
            <a:ext cx="2331357" cy="2325199"/>
            <a:chOff x="1456872" y="1407887"/>
            <a:chExt cx="4572000" cy="4572000"/>
          </a:xfrm>
          <a:solidFill>
            <a:srgbClr val="FFFFCC">
              <a:alpha val="32941"/>
            </a:srgbClr>
          </a:solidFill>
        </p:grpSpPr>
        <p:sp>
          <p:nvSpPr>
            <p:cNvPr id="1275" name="Rectangle 1274"/>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Rectangle 1275"/>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7" name="Rectangle 1276"/>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Rectangle 1277"/>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Rectangle 1278"/>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Rectangle 1279"/>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Rectangle 1280"/>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Rectangle 1281"/>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Rectangle 1282"/>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Rectangle 1283"/>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ectangle 1284"/>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Rectangle 1285"/>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Rectangle 1286"/>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Rectangle 1287"/>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Rectangle 1288"/>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Rectangle 1289"/>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Rectangle 1290"/>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Rectangle 1291"/>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Rectangle 1292"/>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4" name="Rectangle 1293"/>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5" name="Rectangle 1294"/>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6" name="Group 1295"/>
          <p:cNvGrpSpPr/>
          <p:nvPr/>
        </p:nvGrpSpPr>
        <p:grpSpPr>
          <a:xfrm rot="18089373">
            <a:off x="4072803" y="2574162"/>
            <a:ext cx="2331357" cy="2325199"/>
            <a:chOff x="1456872" y="1407887"/>
            <a:chExt cx="4572000" cy="4572000"/>
          </a:xfrm>
          <a:solidFill>
            <a:srgbClr val="FFFFCC">
              <a:alpha val="32941"/>
            </a:srgbClr>
          </a:solidFill>
        </p:grpSpPr>
        <p:sp>
          <p:nvSpPr>
            <p:cNvPr id="1297" name="Rectangle 1296"/>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Rectangle 1297"/>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Rectangle 1298"/>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Rectangle 1299"/>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Rectangle 1300"/>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Rectangle 1301"/>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Rectangle 1302"/>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Rectangle 1303"/>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Rectangle 1304"/>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6" name="Rectangle 1305"/>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7" name="Rectangle 1306"/>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8" name="Rectangle 1307"/>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Rectangle 1308"/>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Rectangle 1309"/>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Rectangle 1310"/>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Rectangle 1311"/>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3" name="Rectangle 1312"/>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4" name="Rectangle 1313"/>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5" name="Rectangle 1314"/>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Rectangle 1315"/>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Rectangle 1316"/>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8" name="Group 1317"/>
          <p:cNvGrpSpPr/>
          <p:nvPr/>
        </p:nvGrpSpPr>
        <p:grpSpPr>
          <a:xfrm>
            <a:off x="8988890" y="2393824"/>
            <a:ext cx="2331357" cy="2325199"/>
            <a:chOff x="1456872" y="1407887"/>
            <a:chExt cx="4572000" cy="4572000"/>
          </a:xfrm>
          <a:solidFill>
            <a:srgbClr val="FFFFCC">
              <a:alpha val="32941"/>
            </a:srgbClr>
          </a:solidFill>
        </p:grpSpPr>
        <p:sp>
          <p:nvSpPr>
            <p:cNvPr id="1319" name="Rectangle 1318"/>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Rectangle 1319"/>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Rectangle 1320"/>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Rectangle 1321"/>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Rectangle 1322"/>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Rectangle 1323"/>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5" name="Rectangle 1324"/>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6" name="Rectangle 1325"/>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7" name="Rectangle 1326"/>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Rectangle 1327"/>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Rectangle 1328"/>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Rectangle 1329"/>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Rectangle 1330"/>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Rectangle 1331"/>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Rectangle 1332"/>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Rectangle 1333"/>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Rectangle 1334"/>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Rectangle 1335"/>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7" name="Rectangle 1336"/>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8" name="Rectangle 1337"/>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9" name="Rectangle 1338"/>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0" name="Group 1339"/>
          <p:cNvGrpSpPr/>
          <p:nvPr/>
        </p:nvGrpSpPr>
        <p:grpSpPr>
          <a:xfrm rot="900000">
            <a:off x="8993237" y="2389464"/>
            <a:ext cx="2331357" cy="2325199"/>
            <a:chOff x="1456872" y="1407887"/>
            <a:chExt cx="4572000" cy="4572000"/>
          </a:xfrm>
          <a:solidFill>
            <a:srgbClr val="FFFFCC">
              <a:alpha val="32941"/>
            </a:srgbClr>
          </a:solidFill>
        </p:grpSpPr>
        <p:sp>
          <p:nvSpPr>
            <p:cNvPr id="1341" name="Rectangle 1340"/>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2" name="Rectangle 1341"/>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Rectangle 1342"/>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4" name="Rectangle 1343"/>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5" name="Rectangle 1344"/>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Rectangle 1345"/>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Rectangle 1346"/>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Rectangle 1347"/>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Rectangle 1348"/>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0" name="Rectangle 1349"/>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 name="Rectangle 1350"/>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2" name="Rectangle 1351"/>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Rectangle 1352"/>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Rectangle 1353"/>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5" name="Rectangle 1354"/>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6" name="Rectangle 1355"/>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7" name="Rectangle 1356"/>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Rectangle 1357"/>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Rectangle 1358"/>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Rectangle 1359"/>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 name="Rectangle 1360"/>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2" name="Group 1361"/>
          <p:cNvGrpSpPr/>
          <p:nvPr/>
        </p:nvGrpSpPr>
        <p:grpSpPr>
          <a:xfrm rot="-2940000">
            <a:off x="8981616" y="2406852"/>
            <a:ext cx="2331357" cy="2325199"/>
            <a:chOff x="1456872" y="1407887"/>
            <a:chExt cx="4572000" cy="4572000"/>
          </a:xfrm>
          <a:solidFill>
            <a:srgbClr val="FFFFCC">
              <a:alpha val="32941"/>
            </a:srgbClr>
          </a:solidFill>
        </p:grpSpPr>
        <p:sp>
          <p:nvSpPr>
            <p:cNvPr id="1363" name="Rectangle 1362"/>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Rectangle 1363"/>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Rectangle 1364"/>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Rectangle 1365"/>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Rectangle 1366"/>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Rectangle 1367"/>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9" name="Rectangle 1368"/>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Rectangle 1369"/>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Rectangle 1370"/>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Rectangle 1371"/>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Rectangle 1372"/>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4" name="Rectangle 1373"/>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5" name="Rectangle 1374"/>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Rectangle 1375"/>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Rectangle 1376"/>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Rectangle 1377"/>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Rectangle 1378"/>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Rectangle 1379"/>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1" name="Rectangle 1380"/>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Rectangle 1381"/>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Rectangle 1382"/>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4" name="Group 1383"/>
          <p:cNvGrpSpPr/>
          <p:nvPr/>
        </p:nvGrpSpPr>
        <p:grpSpPr>
          <a:xfrm rot="6060000">
            <a:off x="9013698" y="2381266"/>
            <a:ext cx="2331357" cy="2325199"/>
            <a:chOff x="1456872" y="1407887"/>
            <a:chExt cx="4572000" cy="4572000"/>
          </a:xfrm>
          <a:solidFill>
            <a:srgbClr val="FFFFCC">
              <a:alpha val="32941"/>
            </a:srgbClr>
          </a:solidFill>
        </p:grpSpPr>
        <p:sp>
          <p:nvSpPr>
            <p:cNvPr id="1385" name="Rectangle 1384"/>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Rectangle 1385"/>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Rectangle 1386"/>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Rectangle 1387"/>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Rectangle 1388"/>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Rectangle 1389"/>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Rectangle 1390"/>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Rectangle 1391"/>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3" name="Rectangle 1392"/>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Rectangle 1393"/>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Rectangle 1394"/>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Rectangle 1395"/>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Rectangle 1396"/>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Rectangle 1397"/>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9" name="Rectangle 1398"/>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0" name="Rectangle 1399"/>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Rectangle 1400"/>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Rectangle 1401"/>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Rectangle 1402"/>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Rectangle 1403"/>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5" name="Rectangle 1404"/>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6" name="Group 1405"/>
          <p:cNvGrpSpPr/>
          <p:nvPr/>
        </p:nvGrpSpPr>
        <p:grpSpPr>
          <a:xfrm rot="2280000">
            <a:off x="8988890" y="2413917"/>
            <a:ext cx="2331357" cy="2325199"/>
            <a:chOff x="1456872" y="1407887"/>
            <a:chExt cx="4572000" cy="4572000"/>
          </a:xfrm>
          <a:solidFill>
            <a:srgbClr val="FFFFCC">
              <a:alpha val="32941"/>
            </a:srgbClr>
          </a:solidFill>
        </p:grpSpPr>
        <p:sp>
          <p:nvSpPr>
            <p:cNvPr id="1407" name="Rectangle 1406"/>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Rectangle 1407"/>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Rectangle 1408"/>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0" name="Rectangle 1409"/>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Rectangle 1410"/>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Rectangle 1411"/>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Rectangle 1412"/>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Rectangle 1413"/>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Rectangle 1414"/>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Rectangle 1415"/>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7" name="Rectangle 1416"/>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Rectangle 1417"/>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Rectangle 1418"/>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Rectangle 1419"/>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Rectangle 1420"/>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Rectangle 1421"/>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Rectangle 1422"/>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Rectangle 1423"/>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Rectangle 1424"/>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Rectangle 1425"/>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Rectangle 1426"/>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8" name="Group 1427"/>
          <p:cNvGrpSpPr/>
          <p:nvPr/>
        </p:nvGrpSpPr>
        <p:grpSpPr>
          <a:xfrm rot="10200000">
            <a:off x="8984632" y="2388331"/>
            <a:ext cx="2331357" cy="2325199"/>
            <a:chOff x="1456872" y="1407887"/>
            <a:chExt cx="4572000" cy="4572000"/>
          </a:xfrm>
          <a:solidFill>
            <a:srgbClr val="FFFFCC">
              <a:alpha val="32941"/>
            </a:srgbClr>
          </a:solidFill>
        </p:grpSpPr>
        <p:sp>
          <p:nvSpPr>
            <p:cNvPr id="1429" name="Rectangle 1428"/>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Rectangle 1429"/>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Rectangle 1430"/>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Rectangle 1431"/>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Rectangle 1432"/>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Rectangle 1433"/>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 name="Rectangle 1434"/>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Rectangle 1435"/>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Rectangle 1436"/>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Rectangle 1437"/>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Rectangle 1438"/>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Rectangle 1439"/>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Rectangle 1440"/>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2" name="Rectangle 1441"/>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Rectangle 1442"/>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Rectangle 1443"/>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Rectangle 1444"/>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Rectangle 1445"/>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Rectangle 1446"/>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 name="Rectangle 1447"/>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Rectangle 1448"/>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0" name="Group 1449"/>
          <p:cNvGrpSpPr/>
          <p:nvPr/>
        </p:nvGrpSpPr>
        <p:grpSpPr>
          <a:xfrm rot="540000">
            <a:off x="8992089" y="2397071"/>
            <a:ext cx="2331357" cy="2325199"/>
            <a:chOff x="1456872" y="1407887"/>
            <a:chExt cx="4572000" cy="4572000"/>
          </a:xfrm>
          <a:solidFill>
            <a:srgbClr val="FFFFCC">
              <a:alpha val="32941"/>
            </a:srgbClr>
          </a:solidFill>
        </p:grpSpPr>
        <p:sp>
          <p:nvSpPr>
            <p:cNvPr id="1451" name="Rectangle 1450"/>
            <p:cNvSpPr/>
            <p:nvPr/>
          </p:nvSpPr>
          <p:spPr>
            <a:xfrm>
              <a:off x="23712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Rectangle 1451"/>
            <p:cNvSpPr/>
            <p:nvPr/>
          </p:nvSpPr>
          <p:spPr>
            <a:xfrm>
              <a:off x="32856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Rectangle 1452"/>
            <p:cNvSpPr/>
            <p:nvPr/>
          </p:nvSpPr>
          <p:spPr>
            <a:xfrm>
              <a:off x="4200072" y="14078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Rectangle 1453"/>
            <p:cNvSpPr/>
            <p:nvPr/>
          </p:nvSpPr>
          <p:spPr>
            <a:xfrm>
              <a:off x="14568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Rectangle 1454"/>
            <p:cNvSpPr/>
            <p:nvPr/>
          </p:nvSpPr>
          <p:spPr>
            <a:xfrm>
              <a:off x="23712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Rectangle 1455"/>
            <p:cNvSpPr/>
            <p:nvPr/>
          </p:nvSpPr>
          <p:spPr>
            <a:xfrm>
              <a:off x="32856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Rectangle 1456"/>
            <p:cNvSpPr/>
            <p:nvPr/>
          </p:nvSpPr>
          <p:spPr>
            <a:xfrm>
              <a:off x="51144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Rectangle 1457"/>
            <p:cNvSpPr/>
            <p:nvPr/>
          </p:nvSpPr>
          <p:spPr>
            <a:xfrm>
              <a:off x="4200072" y="23222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Rectangle 1458"/>
            <p:cNvSpPr/>
            <p:nvPr/>
          </p:nvSpPr>
          <p:spPr>
            <a:xfrm>
              <a:off x="14568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Rectangle 1459"/>
            <p:cNvSpPr/>
            <p:nvPr/>
          </p:nvSpPr>
          <p:spPr>
            <a:xfrm>
              <a:off x="23712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1" name="Rectangle 1460"/>
            <p:cNvSpPr/>
            <p:nvPr/>
          </p:nvSpPr>
          <p:spPr>
            <a:xfrm>
              <a:off x="32856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Rectangle 1461"/>
            <p:cNvSpPr/>
            <p:nvPr/>
          </p:nvSpPr>
          <p:spPr>
            <a:xfrm>
              <a:off x="51144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Rectangle 1462"/>
            <p:cNvSpPr/>
            <p:nvPr/>
          </p:nvSpPr>
          <p:spPr>
            <a:xfrm>
              <a:off x="4200072" y="32366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Rectangle 1463"/>
            <p:cNvSpPr/>
            <p:nvPr/>
          </p:nvSpPr>
          <p:spPr>
            <a:xfrm>
              <a:off x="14568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Rectangle 1464"/>
            <p:cNvSpPr/>
            <p:nvPr/>
          </p:nvSpPr>
          <p:spPr>
            <a:xfrm>
              <a:off x="23712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Rectangle 1465"/>
            <p:cNvSpPr/>
            <p:nvPr/>
          </p:nvSpPr>
          <p:spPr>
            <a:xfrm>
              <a:off x="32856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Rectangle 1466"/>
            <p:cNvSpPr/>
            <p:nvPr/>
          </p:nvSpPr>
          <p:spPr>
            <a:xfrm>
              <a:off x="51144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Rectangle 1467"/>
            <p:cNvSpPr/>
            <p:nvPr/>
          </p:nvSpPr>
          <p:spPr>
            <a:xfrm>
              <a:off x="4200072" y="41510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Rectangle 1468"/>
            <p:cNvSpPr/>
            <p:nvPr/>
          </p:nvSpPr>
          <p:spPr>
            <a:xfrm>
              <a:off x="23712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Rectangle 1469"/>
            <p:cNvSpPr/>
            <p:nvPr/>
          </p:nvSpPr>
          <p:spPr>
            <a:xfrm>
              <a:off x="32856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Rectangle 1470"/>
            <p:cNvSpPr/>
            <p:nvPr/>
          </p:nvSpPr>
          <p:spPr>
            <a:xfrm>
              <a:off x="4200072" y="5065487"/>
              <a:ext cx="914400" cy="9144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2" name="Group 1471"/>
          <p:cNvGrpSpPr/>
          <p:nvPr/>
        </p:nvGrpSpPr>
        <p:grpSpPr>
          <a:xfrm>
            <a:off x="-27912" y="1654875"/>
            <a:ext cx="4306070" cy="4984628"/>
            <a:chOff x="-27912" y="1306533"/>
            <a:chExt cx="4306070" cy="4984628"/>
          </a:xfrm>
        </p:grpSpPr>
        <p:pic>
          <p:nvPicPr>
            <p:cNvPr id="1473" name="Picture 1472"/>
            <p:cNvPicPr>
              <a:picLocks noChangeAspect="1"/>
            </p:cNvPicPr>
            <p:nvPr/>
          </p:nvPicPr>
          <p:blipFill>
            <a:blip r:embed="rId3"/>
            <a:stretch>
              <a:fillRect/>
            </a:stretch>
          </p:blipFill>
          <p:spPr>
            <a:xfrm>
              <a:off x="-27912" y="1306533"/>
              <a:ext cx="4306070" cy="3891027"/>
            </a:xfrm>
            <a:prstGeom prst="rect">
              <a:avLst/>
            </a:prstGeom>
          </p:spPr>
        </p:pic>
        <p:sp>
          <p:nvSpPr>
            <p:cNvPr id="1474" name="TextBox 1473"/>
            <p:cNvSpPr txBox="1"/>
            <p:nvPr/>
          </p:nvSpPr>
          <p:spPr>
            <a:xfrm>
              <a:off x="1233714" y="5921829"/>
              <a:ext cx="1615186" cy="369332"/>
            </a:xfrm>
            <a:prstGeom prst="rect">
              <a:avLst/>
            </a:prstGeom>
            <a:noFill/>
          </p:spPr>
          <p:txBody>
            <a:bodyPr wrap="none" rtlCol="0">
              <a:spAutoFit/>
            </a:bodyPr>
            <a:lstStyle/>
            <a:p>
              <a:r>
                <a:rPr lang="en-US" dirty="0" smtClean="0"/>
                <a:t>Awan </a:t>
              </a:r>
              <a:r>
                <a:rPr lang="en-US" dirty="0" err="1" smtClean="0"/>
                <a:t>ApJ</a:t>
              </a:r>
              <a:r>
                <a:rPr lang="en-US" dirty="0" smtClean="0"/>
                <a:t> 2016</a:t>
              </a:r>
              <a:endParaRPr lang="en-US" dirty="0"/>
            </a:p>
          </p:txBody>
        </p:sp>
      </p:grpSp>
    </p:spTree>
    <p:extLst>
      <p:ext uri="{BB962C8B-B14F-4D97-AF65-F5344CB8AC3E}">
        <p14:creationId xmlns:p14="http://schemas.microsoft.com/office/powerpoint/2010/main" val="11918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9"/>
                                        </p:tgtEl>
                                        <p:attrNameLst>
                                          <p:attrName>style.visibility</p:attrName>
                                        </p:attrNameLst>
                                      </p:cBhvr>
                                      <p:to>
                                        <p:strVal val="visible"/>
                                      </p:to>
                                    </p:set>
                                  </p:childTnLst>
                                  <p:subTnLst>
                                    <p:set>
                                      <p:cBhvr override="childStyle">
                                        <p:cTn dur="1" fill="hold" display="0" masterRel="nextClick" afterEffect="1"/>
                                        <p:tgtEl>
                                          <p:spTgt spid="100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subTnLst>
                                    <p:set>
                                      <p:cBhvr override="childStyle">
                                        <p:cTn dur="1" fill="hold" display="0" masterRel="nextClick" afterEffect="1"/>
                                        <p:tgtEl>
                                          <p:spTgt spid="103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6"/>
                                        </p:tgtEl>
                                        <p:attrNameLst>
                                          <p:attrName>style.visibility</p:attrName>
                                        </p:attrNameLst>
                                      </p:cBhvr>
                                      <p:to>
                                        <p:strVal val="visible"/>
                                      </p:to>
                                    </p:set>
                                  </p:childTnLst>
                                  <p:subTnLst>
                                    <p:set>
                                      <p:cBhvr override="childStyle">
                                        <p:cTn dur="1" fill="hold" display="0" masterRel="nextClick" afterEffect="1"/>
                                        <p:tgtEl>
                                          <p:spTgt spid="98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6"/>
                                        </p:tgtEl>
                                        <p:attrNameLst>
                                          <p:attrName>style.visibility</p:attrName>
                                        </p:attrNameLst>
                                      </p:cBhvr>
                                      <p:to>
                                        <p:strVal val="visible"/>
                                      </p:to>
                                    </p:set>
                                  </p:childTnLst>
                                  <p:subTnLst>
                                    <p:set>
                                      <p:cBhvr override="childStyle">
                                        <p:cTn dur="1" fill="hold" display="0" masterRel="nextClick" afterEffect="1"/>
                                        <p:tgtEl>
                                          <p:spTgt spid="107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
                                        </p:tgtEl>
                                        <p:attrNameLst>
                                          <p:attrName>style.visibility</p:attrName>
                                        </p:attrNameLst>
                                      </p:cBhvr>
                                      <p:to>
                                        <p:strVal val="visible"/>
                                      </p:to>
                                    </p:set>
                                  </p:childTnLst>
                                  <p:subTnLst>
                                    <p:set>
                                      <p:cBhvr override="childStyle">
                                        <p:cTn dur="1" fill="hold" display="0" masterRel="nextClick" afterEffect="1"/>
                                        <p:tgtEl>
                                          <p:spTgt spid="109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0"/>
                                        </p:tgtEl>
                                        <p:attrNameLst>
                                          <p:attrName>style.visibility</p:attrName>
                                        </p:attrNameLst>
                                      </p:cBhvr>
                                      <p:to>
                                        <p:strVal val="visible"/>
                                      </p:to>
                                    </p:set>
                                  </p:childTnLst>
                                  <p:subTnLst>
                                    <p:set>
                                      <p:cBhvr override="childStyle">
                                        <p:cTn dur="1" fill="hold" display="0" masterRel="nextClick" afterEffect="1"/>
                                        <p:tgtEl>
                                          <p:spTgt spid="112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childTnLst>
                                  <p:subTnLst>
                                    <p:set>
                                      <p:cBhvr override="childStyle">
                                        <p:cTn dur="1" fill="hold" display="0" masterRel="nextClick" afterEffect="1"/>
                                        <p:tgtEl>
                                          <p:spTgt spid="114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86"/>
                                        </p:tgtEl>
                                        <p:attrNameLst>
                                          <p:attrName>style.visibility</p:attrName>
                                        </p:attrNameLst>
                                      </p:cBhvr>
                                      <p:to>
                                        <p:strVal val="visible"/>
                                      </p:to>
                                    </p:set>
                                  </p:childTnLst>
                                  <p:subTnLst>
                                    <p:set>
                                      <p:cBhvr override="childStyle">
                                        <p:cTn dur="1" fill="hold" display="0" masterRel="nextClick" afterEffect="1"/>
                                        <p:tgtEl>
                                          <p:spTgt spid="118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8"/>
                                        </p:tgtEl>
                                        <p:attrNameLst>
                                          <p:attrName>style.visibility</p:attrName>
                                        </p:attrNameLst>
                                      </p:cBhvr>
                                      <p:to>
                                        <p:strVal val="visible"/>
                                      </p:to>
                                    </p:set>
                                  </p:childTnLst>
                                  <p:subTnLst>
                                    <p:set>
                                      <p:cBhvr override="childStyle">
                                        <p:cTn dur="1" fill="hold" display="0" masterRel="nextClick" afterEffect="1"/>
                                        <p:tgtEl>
                                          <p:spTgt spid="1208"/>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30"/>
                                        </p:tgtEl>
                                        <p:attrNameLst>
                                          <p:attrName>style.visibility</p:attrName>
                                        </p:attrNameLst>
                                      </p:cBhvr>
                                      <p:to>
                                        <p:strVal val="visible"/>
                                      </p:to>
                                    </p:set>
                                  </p:childTnLst>
                                  <p:subTnLst>
                                    <p:set>
                                      <p:cBhvr override="childStyle">
                                        <p:cTn dur="1" fill="hold" display="0" masterRel="nextClick" afterEffect="1"/>
                                        <p:tgtEl>
                                          <p:spTgt spid="123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64"/>
                                        </p:tgtEl>
                                        <p:attrNameLst>
                                          <p:attrName>style.visibility</p:attrName>
                                        </p:attrNameLst>
                                      </p:cBhvr>
                                      <p:to>
                                        <p:strVal val="visible"/>
                                      </p:to>
                                    </p:set>
                                  </p:childTnLst>
                                  <p:subTnLst>
                                    <p:set>
                                      <p:cBhvr override="childStyle">
                                        <p:cTn dur="1" fill="hold" display="0" masterRel="nextClick" afterEffect="1"/>
                                        <p:tgtEl>
                                          <p:spTgt spid="1164"/>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52"/>
                                        </p:tgtEl>
                                        <p:attrNameLst>
                                          <p:attrName>style.visibility</p:attrName>
                                        </p:attrNameLst>
                                      </p:cBhvr>
                                      <p:to>
                                        <p:strVal val="visible"/>
                                      </p:to>
                                    </p:set>
                                  </p:childTnLst>
                                  <p:subTnLst>
                                    <p:set>
                                      <p:cBhvr override="childStyle">
                                        <p:cTn dur="1" fill="hold" display="0" masterRel="nextClick" afterEffect="1"/>
                                        <p:tgtEl>
                                          <p:spTgt spid="1252"/>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74"/>
                                        </p:tgtEl>
                                        <p:attrNameLst>
                                          <p:attrName>style.visibility</p:attrName>
                                        </p:attrNameLst>
                                      </p:cBhvr>
                                      <p:to>
                                        <p:strVal val="visible"/>
                                      </p:to>
                                    </p:set>
                                  </p:childTnLst>
                                  <p:subTnLst>
                                    <p:set>
                                      <p:cBhvr override="childStyle">
                                        <p:cTn dur="1" fill="hold" display="0" masterRel="nextClick" afterEffect="1"/>
                                        <p:tgtEl>
                                          <p:spTgt spid="1274"/>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96"/>
                                        </p:tgtEl>
                                        <p:attrNameLst>
                                          <p:attrName>style.visibility</p:attrName>
                                        </p:attrNameLst>
                                      </p:cBhvr>
                                      <p:to>
                                        <p:strVal val="visible"/>
                                      </p:to>
                                    </p:set>
                                  </p:childTnLst>
                                  <p:subTnLst>
                                    <p:set>
                                      <p:cBhvr override="childStyle">
                                        <p:cTn dur="1" fill="hold" display="0" masterRel="nextClick" afterEffect="1"/>
                                        <p:tgtEl>
                                          <p:spTgt spid="1296"/>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18"/>
                                        </p:tgtEl>
                                        <p:attrNameLst>
                                          <p:attrName>style.visibility</p:attrName>
                                        </p:attrNameLst>
                                      </p:cBhvr>
                                      <p:to>
                                        <p:strVal val="visible"/>
                                      </p:to>
                                    </p:set>
                                  </p:childTnLst>
                                  <p:subTnLst>
                                    <p:set>
                                      <p:cBhvr override="childStyle">
                                        <p:cTn dur="1" fill="hold" display="0" masterRel="nextClick" afterEffect="1"/>
                                        <p:tgtEl>
                                          <p:spTgt spid="1318"/>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40"/>
                                        </p:tgtEl>
                                        <p:attrNameLst>
                                          <p:attrName>style.visibility</p:attrName>
                                        </p:attrNameLst>
                                      </p:cBhvr>
                                      <p:to>
                                        <p:strVal val="visible"/>
                                      </p:to>
                                    </p:set>
                                  </p:childTnLst>
                                  <p:subTnLst>
                                    <p:set>
                                      <p:cBhvr override="childStyle">
                                        <p:cTn dur="1" fill="hold" display="0" masterRel="nextClick" afterEffect="1"/>
                                        <p:tgtEl>
                                          <p:spTgt spid="1340"/>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62"/>
                                        </p:tgtEl>
                                        <p:attrNameLst>
                                          <p:attrName>style.visibility</p:attrName>
                                        </p:attrNameLst>
                                      </p:cBhvr>
                                      <p:to>
                                        <p:strVal val="visible"/>
                                      </p:to>
                                    </p:set>
                                  </p:childTnLst>
                                  <p:subTnLst>
                                    <p:set>
                                      <p:cBhvr override="childStyle">
                                        <p:cTn dur="1" fill="hold" display="0" masterRel="nextClick" afterEffect="1"/>
                                        <p:tgtEl>
                                          <p:spTgt spid="1362"/>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84"/>
                                        </p:tgtEl>
                                        <p:attrNameLst>
                                          <p:attrName>style.visibility</p:attrName>
                                        </p:attrNameLst>
                                      </p:cBhvr>
                                      <p:to>
                                        <p:strVal val="visible"/>
                                      </p:to>
                                    </p:set>
                                  </p:childTnLst>
                                  <p:subTnLst>
                                    <p:set>
                                      <p:cBhvr override="childStyle">
                                        <p:cTn dur="1" fill="hold" display="0" masterRel="nextClick" afterEffect="1"/>
                                        <p:tgtEl>
                                          <p:spTgt spid="1384"/>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406"/>
                                        </p:tgtEl>
                                        <p:attrNameLst>
                                          <p:attrName>style.visibility</p:attrName>
                                        </p:attrNameLst>
                                      </p:cBhvr>
                                      <p:to>
                                        <p:strVal val="visible"/>
                                      </p:to>
                                    </p:set>
                                  </p:childTnLst>
                                  <p:subTnLst>
                                    <p:set>
                                      <p:cBhvr override="childStyle">
                                        <p:cTn dur="1" fill="hold" display="0" masterRel="nextClick" afterEffect="1"/>
                                        <p:tgtEl>
                                          <p:spTgt spid="1406"/>
                                        </p:tgtEl>
                                        <p:attrNameLst>
                                          <p:attrName>style.visibility</p:attrName>
                                        </p:attrNameLst>
                                      </p:cBhvr>
                                      <p:to>
                                        <p:strVal val="hidden"/>
                                      </p:to>
                                    </p:set>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428"/>
                                        </p:tgtEl>
                                        <p:attrNameLst>
                                          <p:attrName>style.visibility</p:attrName>
                                        </p:attrNameLst>
                                      </p:cBhvr>
                                      <p:to>
                                        <p:strVal val="visible"/>
                                      </p:to>
                                    </p:set>
                                  </p:childTnLst>
                                  <p:subTnLst>
                                    <p:set>
                                      <p:cBhvr override="childStyle">
                                        <p:cTn dur="1" fill="hold" display="0" masterRel="nextClick" afterEffect="1"/>
                                        <p:tgtEl>
                                          <p:spTgt spid="1428"/>
                                        </p:tgtEl>
                                        <p:attrNameLst>
                                          <p:attrName>style.visibility</p:attrName>
                                        </p:attrNameLst>
                                      </p:cBhvr>
                                      <p:to>
                                        <p:strVal val="hidden"/>
                                      </p:to>
                                    </p:set>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450"/>
                                        </p:tgtEl>
                                        <p:attrNameLst>
                                          <p:attrName>style.visibility</p:attrName>
                                        </p:attrNameLst>
                                      </p:cBhvr>
                                      <p:to>
                                        <p:strVal val="visible"/>
                                      </p:to>
                                    </p:set>
                                  </p:childTnLst>
                                  <p:subTnLst>
                                    <p:set>
                                      <p:cBhvr override="childStyle">
                                        <p:cTn dur="1" fill="hold" display="0" masterRel="nextClick" afterEffect="1"/>
                                        <p:tgtEl>
                                          <p:spTgt spid="1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uFillTx/>
              </a:rPr>
              <a:t>FOCAL PLANE, SENSORS, and RAFT TOWERS</a:t>
            </a:r>
            <a:endParaRPr lang="en-US" dirty="0">
              <a:uFillTx/>
            </a:endParaRPr>
          </a:p>
        </p:txBody>
      </p:sp>
      <p:sp>
        <p:nvSpPr>
          <p:cNvPr id="3" name="Subtitle 2"/>
          <p:cNvSpPr>
            <a:spLocks noGrp="1"/>
          </p:cNvSpPr>
          <p:nvPr>
            <p:ph type="subTitle" idx="1"/>
          </p:nvPr>
        </p:nvSpPr>
        <p:spPr/>
        <p:txBody>
          <a:bodyPr/>
          <a:lstStyle/>
          <a:p>
            <a:endParaRPr lang="en-US">
              <a:uFillTx/>
            </a:endParaRPr>
          </a:p>
        </p:txBody>
      </p:sp>
    </p:spTree>
    <p:extLst>
      <p:ext uri="{BB962C8B-B14F-4D97-AF65-F5344CB8AC3E}">
        <p14:creationId xmlns:p14="http://schemas.microsoft.com/office/powerpoint/2010/main" val="1485570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itle 381"/>
          <p:cNvSpPr>
            <a:spLocks noGrp="1"/>
          </p:cNvSpPr>
          <p:nvPr>
            <p:ph type="title"/>
          </p:nvPr>
        </p:nvSpPr>
        <p:spPr/>
        <p:txBody>
          <a:bodyPr/>
          <a:lstStyle/>
          <a:p>
            <a:r>
              <a:rPr lang="en-US" dirty="0" smtClean="0"/>
              <a:t>FPA distribution of rafts </a:t>
            </a:r>
            <a:endParaRPr lang="en-US" dirty="0"/>
          </a:p>
        </p:txBody>
      </p:sp>
      <p:sp>
        <p:nvSpPr>
          <p:cNvPr id="2" name="Slide Number Placeholder 1"/>
          <p:cNvSpPr>
            <a:spLocks noGrp="1"/>
          </p:cNvSpPr>
          <p:nvPr>
            <p:ph type="sldNum" sz="quarter" idx="12"/>
          </p:nvPr>
        </p:nvSpPr>
        <p:spPr/>
        <p:txBody>
          <a:bodyPr/>
          <a:lstStyle/>
          <a:p>
            <a:fld id="{A25467D9-B0C1-4143-B4C7-8A26F7EB58AE}" type="slidenum">
              <a:rPr lang="en-US" smtClean="0">
                <a:solidFill>
                  <a:srgbClr val="000000">
                    <a:tint val="75000"/>
                  </a:srgbClr>
                </a:solidFill>
                <a:uFillTx/>
                <a:latin typeface="Calibri"/>
              </a:rPr>
              <a:pPr/>
              <a:t>30</a:t>
            </a:fld>
            <a:endParaRPr lang="en-US">
              <a:solidFill>
                <a:srgbClr val="000000">
                  <a:tint val="75000"/>
                </a:srgbClr>
              </a:solidFill>
              <a:uFillTx/>
              <a:latin typeface="Calibri"/>
            </a:endParaRPr>
          </a:p>
        </p:txBody>
      </p:sp>
      <p:grpSp>
        <p:nvGrpSpPr>
          <p:cNvPr id="3" name="Group 2"/>
          <p:cNvGrpSpPr/>
          <p:nvPr/>
        </p:nvGrpSpPr>
        <p:grpSpPr>
          <a:xfrm>
            <a:off x="1117597" y="1059549"/>
            <a:ext cx="2275911" cy="2286000"/>
            <a:chOff x="914400" y="914400"/>
            <a:chExt cx="2275911" cy="2286000"/>
          </a:xfrm>
        </p:grpSpPr>
        <p:sp>
          <p:nvSpPr>
            <p:cNvPr id="4" name="Rectangle 3"/>
            <p:cNvSpPr/>
            <p:nvPr/>
          </p:nvSpPr>
          <p:spPr>
            <a:xfrm>
              <a:off x="914400"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77839"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30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02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33111"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4400"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77839"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230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02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33111"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4400"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7783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274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846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28757"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7839"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3065" y="9144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0265"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377839"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23065" y="27432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0265"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rot="1340271">
            <a:off x="1117597" y="1059549"/>
            <a:ext cx="2275911" cy="2286000"/>
            <a:chOff x="914400" y="914400"/>
            <a:chExt cx="2275911" cy="2286000"/>
          </a:xfrm>
        </p:grpSpPr>
        <p:sp>
          <p:nvSpPr>
            <p:cNvPr id="26" name="Rectangle 25"/>
            <p:cNvSpPr/>
            <p:nvPr/>
          </p:nvSpPr>
          <p:spPr>
            <a:xfrm>
              <a:off x="914400"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77839"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8230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2802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733111"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14400"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77839"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8230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2802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733111"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914400"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37783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8274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846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728757"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377839"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823065" y="9144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280265"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77839"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823065" y="27432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280265"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rot="2460632">
            <a:off x="1117597" y="1059549"/>
            <a:ext cx="2275911" cy="2286000"/>
            <a:chOff x="914400" y="914400"/>
            <a:chExt cx="2275911" cy="2286000"/>
          </a:xfrm>
        </p:grpSpPr>
        <p:sp>
          <p:nvSpPr>
            <p:cNvPr id="48" name="Rectangle 47"/>
            <p:cNvSpPr/>
            <p:nvPr/>
          </p:nvSpPr>
          <p:spPr>
            <a:xfrm>
              <a:off x="914400"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377839"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8230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802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733111"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14400"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377839"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8230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2802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733111"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914400"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37783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8274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2846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728757"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377839"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823065" y="9144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280265"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377839"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823065" y="27432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280265"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rot="3629953">
            <a:off x="1117597" y="1059549"/>
            <a:ext cx="2275911" cy="2286000"/>
            <a:chOff x="914400" y="914400"/>
            <a:chExt cx="2275911" cy="2286000"/>
          </a:xfrm>
        </p:grpSpPr>
        <p:sp>
          <p:nvSpPr>
            <p:cNvPr id="70" name="Rectangle 69"/>
            <p:cNvSpPr/>
            <p:nvPr/>
          </p:nvSpPr>
          <p:spPr>
            <a:xfrm>
              <a:off x="914400"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377839"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8230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2802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733111"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914400"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377839"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8230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2802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733111"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914400"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37783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8274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46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728757"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377839"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823065" y="9144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280265"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377839"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823065" y="27432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280265"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rot="4551914">
            <a:off x="1117597" y="1059549"/>
            <a:ext cx="2275911" cy="2286000"/>
            <a:chOff x="914400" y="914400"/>
            <a:chExt cx="2275911" cy="2286000"/>
          </a:xfrm>
        </p:grpSpPr>
        <p:sp>
          <p:nvSpPr>
            <p:cNvPr id="92" name="Rectangle 91"/>
            <p:cNvSpPr/>
            <p:nvPr/>
          </p:nvSpPr>
          <p:spPr>
            <a:xfrm>
              <a:off x="914400"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377839"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8230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2280265" y="13716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2733111" y="13716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914400"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377839"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8230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280265"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733111" y="18288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14400"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37783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8274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284619" y="22860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2728757" y="22860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377839"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823065" y="9144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0265" y="9144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77839"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823065" y="2743200"/>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0265" y="2743200"/>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 name="Picture 112"/>
          <p:cNvPicPr>
            <a:picLocks noChangeAspect="1"/>
          </p:cNvPicPr>
          <p:nvPr/>
        </p:nvPicPr>
        <p:blipFill>
          <a:blip r:embed="rId2"/>
          <a:stretch>
            <a:fillRect/>
          </a:stretch>
        </p:blipFill>
        <p:spPr>
          <a:xfrm>
            <a:off x="4775197" y="1059549"/>
            <a:ext cx="2274005" cy="2286198"/>
          </a:xfrm>
          <a:prstGeom prst="rect">
            <a:avLst/>
          </a:prstGeom>
        </p:spPr>
      </p:pic>
      <p:pic>
        <p:nvPicPr>
          <p:cNvPr id="114" name="Picture 113"/>
          <p:cNvPicPr>
            <a:picLocks noChangeAspect="1"/>
          </p:cNvPicPr>
          <p:nvPr/>
        </p:nvPicPr>
        <p:blipFill>
          <a:blip r:embed="rId2"/>
          <a:stretch>
            <a:fillRect/>
          </a:stretch>
        </p:blipFill>
        <p:spPr>
          <a:xfrm rot="1137006">
            <a:off x="4775197" y="1059549"/>
            <a:ext cx="2274005" cy="2286198"/>
          </a:xfrm>
          <a:prstGeom prst="rect">
            <a:avLst/>
          </a:prstGeom>
        </p:spPr>
      </p:pic>
      <p:pic>
        <p:nvPicPr>
          <p:cNvPr id="115" name="Picture 114"/>
          <p:cNvPicPr>
            <a:picLocks noChangeAspect="1"/>
          </p:cNvPicPr>
          <p:nvPr/>
        </p:nvPicPr>
        <p:blipFill>
          <a:blip r:embed="rId2"/>
          <a:stretch>
            <a:fillRect/>
          </a:stretch>
        </p:blipFill>
        <p:spPr>
          <a:xfrm rot="2707742">
            <a:off x="4775197" y="1059549"/>
            <a:ext cx="2274005" cy="2286198"/>
          </a:xfrm>
          <a:prstGeom prst="rect">
            <a:avLst/>
          </a:prstGeom>
        </p:spPr>
      </p:pic>
      <p:pic>
        <p:nvPicPr>
          <p:cNvPr id="116" name="Picture 115"/>
          <p:cNvPicPr>
            <a:picLocks noChangeAspect="1"/>
          </p:cNvPicPr>
          <p:nvPr/>
        </p:nvPicPr>
        <p:blipFill>
          <a:blip r:embed="rId2"/>
          <a:stretch>
            <a:fillRect/>
          </a:stretch>
        </p:blipFill>
        <p:spPr>
          <a:xfrm rot="9791785">
            <a:off x="4775197" y="1059549"/>
            <a:ext cx="2274005" cy="2286198"/>
          </a:xfrm>
          <a:prstGeom prst="rect">
            <a:avLst/>
          </a:prstGeom>
        </p:spPr>
      </p:pic>
      <p:pic>
        <p:nvPicPr>
          <p:cNvPr id="117" name="Picture 116"/>
          <p:cNvPicPr>
            <a:picLocks noChangeAspect="1"/>
          </p:cNvPicPr>
          <p:nvPr/>
        </p:nvPicPr>
        <p:blipFill>
          <a:blip r:embed="rId2"/>
          <a:stretch>
            <a:fillRect/>
          </a:stretch>
        </p:blipFill>
        <p:spPr>
          <a:xfrm rot="10597545">
            <a:off x="4775197" y="1059549"/>
            <a:ext cx="2274005" cy="2286198"/>
          </a:xfrm>
          <a:prstGeom prst="rect">
            <a:avLst/>
          </a:prstGeom>
        </p:spPr>
      </p:pic>
      <p:grpSp>
        <p:nvGrpSpPr>
          <p:cNvPr id="250" name="Group 249"/>
          <p:cNvGrpSpPr/>
          <p:nvPr/>
        </p:nvGrpSpPr>
        <p:grpSpPr>
          <a:xfrm>
            <a:off x="8432797" y="1059549"/>
            <a:ext cx="2275911" cy="2286000"/>
            <a:chOff x="9162102" y="1002452"/>
            <a:chExt cx="2275911" cy="2286000"/>
          </a:xfrm>
        </p:grpSpPr>
        <p:sp>
          <p:nvSpPr>
            <p:cNvPr id="251" name="Rectangle 250"/>
            <p:cNvSpPr/>
            <p:nvPr/>
          </p:nvSpPr>
          <p:spPr>
            <a:xfrm>
              <a:off x="9162102"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9625541"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100707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105279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10980813" y="14596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p:cNvSpPr/>
            <p:nvPr/>
          </p:nvSpPr>
          <p:spPr>
            <a:xfrm>
              <a:off x="9162102"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9625541"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10070767"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10527967"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10980813"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Rectangle 260"/>
            <p:cNvSpPr/>
            <p:nvPr/>
          </p:nvSpPr>
          <p:spPr>
            <a:xfrm>
              <a:off x="9162102"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962554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10075121" y="23740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1053232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10976459"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9625541" y="10024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100707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105279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9625541"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10070767"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10527967" y="28312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p:cNvGrpSpPr/>
          <p:nvPr/>
        </p:nvGrpSpPr>
        <p:grpSpPr>
          <a:xfrm rot="1399957">
            <a:off x="8432797" y="1059549"/>
            <a:ext cx="2275911" cy="2286000"/>
            <a:chOff x="9162102" y="1002452"/>
            <a:chExt cx="2275911" cy="2286000"/>
          </a:xfrm>
        </p:grpSpPr>
        <p:sp>
          <p:nvSpPr>
            <p:cNvPr id="273" name="Rectangle 272"/>
            <p:cNvSpPr/>
            <p:nvPr/>
          </p:nvSpPr>
          <p:spPr>
            <a:xfrm>
              <a:off x="9162102"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9625541"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p:cNvSpPr/>
            <p:nvPr/>
          </p:nvSpPr>
          <p:spPr>
            <a:xfrm>
              <a:off x="100707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105279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10980813" y="14596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9162102"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9625541"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10070767"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10527967"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10980813"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Rectangle 282"/>
            <p:cNvSpPr/>
            <p:nvPr/>
          </p:nvSpPr>
          <p:spPr>
            <a:xfrm>
              <a:off x="9162102"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962554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10075121" y="23740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1053232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10976459"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9625541" y="10024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100707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a:off x="105279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9625541"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10070767"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0527967" y="28312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p:nvPr/>
        </p:nvGrpSpPr>
        <p:grpSpPr>
          <a:xfrm rot="2158912">
            <a:off x="8432797" y="1059549"/>
            <a:ext cx="2275911" cy="2286000"/>
            <a:chOff x="9162102" y="1002452"/>
            <a:chExt cx="2275911" cy="2286000"/>
          </a:xfrm>
        </p:grpSpPr>
        <p:sp>
          <p:nvSpPr>
            <p:cNvPr id="295" name="Rectangle 294"/>
            <p:cNvSpPr/>
            <p:nvPr/>
          </p:nvSpPr>
          <p:spPr>
            <a:xfrm>
              <a:off x="9162102"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9625541"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100707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105279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10980813" y="14596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9162102"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9625541"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10070767"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10527967"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10980813"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Rectangle 304"/>
            <p:cNvSpPr/>
            <p:nvPr/>
          </p:nvSpPr>
          <p:spPr>
            <a:xfrm>
              <a:off x="9162102"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962554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p:cNvSpPr/>
            <p:nvPr/>
          </p:nvSpPr>
          <p:spPr>
            <a:xfrm>
              <a:off x="10075121" y="23740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1053232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10976459"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625541" y="10024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100707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105279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9625541"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10070767"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10527967" y="28312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p:cNvGrpSpPr/>
          <p:nvPr/>
        </p:nvGrpSpPr>
        <p:grpSpPr>
          <a:xfrm rot="3352698">
            <a:off x="8432797" y="1059549"/>
            <a:ext cx="2275911" cy="2286000"/>
            <a:chOff x="9162102" y="1002452"/>
            <a:chExt cx="2275911" cy="2286000"/>
          </a:xfrm>
        </p:grpSpPr>
        <p:sp>
          <p:nvSpPr>
            <p:cNvPr id="317" name="Rectangle 316"/>
            <p:cNvSpPr/>
            <p:nvPr/>
          </p:nvSpPr>
          <p:spPr>
            <a:xfrm>
              <a:off x="9162102"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p:cNvSpPr/>
            <p:nvPr/>
          </p:nvSpPr>
          <p:spPr>
            <a:xfrm>
              <a:off x="9625541"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100707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105279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10980813" y="14596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9162102"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9625541"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10070767"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10527967"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10980813"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Rectangle 326"/>
            <p:cNvSpPr/>
            <p:nvPr/>
          </p:nvSpPr>
          <p:spPr>
            <a:xfrm>
              <a:off x="9162102"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p:cNvSpPr/>
            <p:nvPr/>
          </p:nvSpPr>
          <p:spPr>
            <a:xfrm>
              <a:off x="962554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p:cNvSpPr/>
            <p:nvPr/>
          </p:nvSpPr>
          <p:spPr>
            <a:xfrm>
              <a:off x="10075121" y="23740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p:cNvSpPr/>
            <p:nvPr/>
          </p:nvSpPr>
          <p:spPr>
            <a:xfrm>
              <a:off x="1053232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10976459"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p:cNvSpPr/>
            <p:nvPr/>
          </p:nvSpPr>
          <p:spPr>
            <a:xfrm>
              <a:off x="9625541" y="10024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p:cNvSpPr/>
            <p:nvPr/>
          </p:nvSpPr>
          <p:spPr>
            <a:xfrm>
              <a:off x="100707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105279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p:cNvSpPr/>
            <p:nvPr/>
          </p:nvSpPr>
          <p:spPr>
            <a:xfrm>
              <a:off x="9625541"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p:cNvSpPr/>
            <p:nvPr/>
          </p:nvSpPr>
          <p:spPr>
            <a:xfrm>
              <a:off x="10070767"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p:cNvSpPr/>
            <p:nvPr/>
          </p:nvSpPr>
          <p:spPr>
            <a:xfrm>
              <a:off x="10527967" y="28312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337"/>
          <p:cNvGrpSpPr/>
          <p:nvPr/>
        </p:nvGrpSpPr>
        <p:grpSpPr>
          <a:xfrm rot="4439960">
            <a:off x="8432797" y="1059549"/>
            <a:ext cx="2275911" cy="2286000"/>
            <a:chOff x="9162102" y="1002452"/>
            <a:chExt cx="2275911" cy="2286000"/>
          </a:xfrm>
        </p:grpSpPr>
        <p:sp>
          <p:nvSpPr>
            <p:cNvPr id="339" name="Rectangle 338"/>
            <p:cNvSpPr/>
            <p:nvPr/>
          </p:nvSpPr>
          <p:spPr>
            <a:xfrm>
              <a:off x="9162102"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p:cNvSpPr/>
            <p:nvPr/>
          </p:nvSpPr>
          <p:spPr>
            <a:xfrm>
              <a:off x="9625541"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100707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p:cNvSpPr/>
            <p:nvPr/>
          </p:nvSpPr>
          <p:spPr>
            <a:xfrm>
              <a:off x="105279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p:cNvSpPr/>
            <p:nvPr/>
          </p:nvSpPr>
          <p:spPr>
            <a:xfrm>
              <a:off x="10980813" y="14596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p:cNvSpPr/>
            <p:nvPr/>
          </p:nvSpPr>
          <p:spPr>
            <a:xfrm>
              <a:off x="9162102"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p:cNvSpPr/>
            <p:nvPr/>
          </p:nvSpPr>
          <p:spPr>
            <a:xfrm>
              <a:off x="9625541"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p:cNvSpPr/>
            <p:nvPr/>
          </p:nvSpPr>
          <p:spPr>
            <a:xfrm>
              <a:off x="10070767"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a:off x="10527967"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10980813"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Rectangle 348"/>
            <p:cNvSpPr/>
            <p:nvPr/>
          </p:nvSpPr>
          <p:spPr>
            <a:xfrm>
              <a:off x="9162102"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962554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10075121" y="23740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1053232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10976459"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625541" y="10024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100707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5279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9625541"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10070767"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527967" y="28312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0" name="Group 359"/>
          <p:cNvGrpSpPr/>
          <p:nvPr/>
        </p:nvGrpSpPr>
        <p:grpSpPr>
          <a:xfrm rot="4889373">
            <a:off x="8432797" y="1059549"/>
            <a:ext cx="2275911" cy="2286000"/>
            <a:chOff x="9162102" y="1002452"/>
            <a:chExt cx="2275911" cy="2286000"/>
          </a:xfrm>
        </p:grpSpPr>
        <p:sp>
          <p:nvSpPr>
            <p:cNvPr id="361" name="Rectangle 360"/>
            <p:cNvSpPr/>
            <p:nvPr/>
          </p:nvSpPr>
          <p:spPr>
            <a:xfrm>
              <a:off x="9162102"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9625541"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0707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p:cNvSpPr/>
            <p:nvPr/>
          </p:nvSpPr>
          <p:spPr>
            <a:xfrm>
              <a:off x="10527967" y="14596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0980813" y="14596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p:cNvSpPr/>
            <p:nvPr/>
          </p:nvSpPr>
          <p:spPr>
            <a:xfrm>
              <a:off x="9162102"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p:cNvSpPr/>
            <p:nvPr/>
          </p:nvSpPr>
          <p:spPr>
            <a:xfrm>
              <a:off x="9625541"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10070767" y="19168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10527967"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980813" y="19168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Rectangle 370"/>
            <p:cNvSpPr/>
            <p:nvPr/>
          </p:nvSpPr>
          <p:spPr>
            <a:xfrm>
              <a:off x="9162102"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62554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10075121" y="23740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10532321"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10976459" y="23740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p:cNvSpPr/>
            <p:nvPr/>
          </p:nvSpPr>
          <p:spPr>
            <a:xfrm>
              <a:off x="9625541" y="10024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100707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p:cNvSpPr/>
            <p:nvPr/>
          </p:nvSpPr>
          <p:spPr>
            <a:xfrm>
              <a:off x="10527967" y="10024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9625541"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10070767" y="2831252"/>
              <a:ext cx="457200" cy="457200"/>
            </a:xfrm>
            <a:prstGeom prst="rect">
              <a:avLst/>
            </a:prstGeom>
            <a:solidFill>
              <a:srgbClr val="5B9BD5">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p:cNvSpPr/>
            <p:nvPr/>
          </p:nvSpPr>
          <p:spPr>
            <a:xfrm>
              <a:off x="10527967" y="2831252"/>
              <a:ext cx="457200" cy="457200"/>
            </a:xfrm>
            <a:prstGeom prst="rect">
              <a:avLst/>
            </a:prstGeom>
            <a:solidFill>
              <a:srgbClr val="FFC0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3" name="TextBox 382"/>
          <p:cNvSpPr txBox="1"/>
          <p:nvPr/>
        </p:nvSpPr>
        <p:spPr>
          <a:xfrm>
            <a:off x="1736789" y="433624"/>
            <a:ext cx="1045479" cy="461665"/>
          </a:xfrm>
          <a:prstGeom prst="rect">
            <a:avLst/>
          </a:prstGeom>
        </p:spPr>
        <p:txBody>
          <a:bodyPr wrap="none" rtlCol="0">
            <a:spAutoFit/>
          </a:bodyPr>
          <a:lstStyle/>
          <a:p>
            <a:r>
              <a:rPr lang="en-US" sz="2400" dirty="0" smtClean="0"/>
              <a:t>“rings”</a:t>
            </a:r>
            <a:endParaRPr lang="en-US" sz="2400" dirty="0"/>
          </a:p>
        </p:txBody>
      </p:sp>
      <p:sp>
        <p:nvSpPr>
          <p:cNvPr id="384" name="TextBox 383"/>
          <p:cNvSpPr txBox="1"/>
          <p:nvPr/>
        </p:nvSpPr>
        <p:spPr>
          <a:xfrm>
            <a:off x="5341524" y="433623"/>
            <a:ext cx="1281761" cy="461665"/>
          </a:xfrm>
          <a:prstGeom prst="rect">
            <a:avLst/>
          </a:prstGeom>
        </p:spPr>
        <p:txBody>
          <a:bodyPr wrap="none" rtlCol="0">
            <a:spAutoFit/>
          </a:bodyPr>
          <a:lstStyle/>
          <a:p>
            <a:r>
              <a:rPr lang="en-US" sz="2400" dirty="0" smtClean="0"/>
              <a:t>“spokes”</a:t>
            </a:r>
            <a:endParaRPr lang="en-US" sz="2400" dirty="0"/>
          </a:p>
        </p:txBody>
      </p:sp>
      <p:sp>
        <p:nvSpPr>
          <p:cNvPr id="385" name="TextBox 384"/>
          <p:cNvSpPr txBox="1"/>
          <p:nvPr/>
        </p:nvSpPr>
        <p:spPr>
          <a:xfrm>
            <a:off x="8836671" y="455563"/>
            <a:ext cx="1420710" cy="461665"/>
          </a:xfrm>
          <a:prstGeom prst="rect">
            <a:avLst/>
          </a:prstGeom>
        </p:spPr>
        <p:txBody>
          <a:bodyPr wrap="none" rtlCol="0">
            <a:spAutoFit/>
          </a:bodyPr>
          <a:lstStyle/>
          <a:p>
            <a:r>
              <a:rPr lang="en-US" sz="2400" dirty="0" smtClean="0"/>
              <a:t>“random”</a:t>
            </a:r>
            <a:endParaRPr lang="en-US" sz="2400" dirty="0"/>
          </a:p>
        </p:txBody>
      </p:sp>
      <p:sp>
        <p:nvSpPr>
          <p:cNvPr id="386" name="TextBox 385"/>
          <p:cNvSpPr txBox="1"/>
          <p:nvPr/>
        </p:nvSpPr>
        <p:spPr>
          <a:xfrm>
            <a:off x="820802" y="3995447"/>
            <a:ext cx="5184012" cy="1015663"/>
          </a:xfrm>
          <a:prstGeom prst="rect">
            <a:avLst/>
          </a:prstGeom>
          <a:solidFill>
            <a:srgbClr val="CCFFCC"/>
          </a:solidFill>
          <a:effectLst>
            <a:outerShdw blurRad="50800" dist="38100" dir="2700000" algn="tl" rotWithShape="0">
              <a:prstClr val="black">
                <a:alpha val="40000"/>
              </a:prstClr>
            </a:outerShdw>
          </a:effectLst>
        </p:spPr>
        <p:txBody>
          <a:bodyPr wrap="square" rtlCol="0">
            <a:spAutoFit/>
          </a:bodyPr>
          <a:lstStyle/>
          <a:p>
            <a:r>
              <a:rPr lang="en-US" sz="2000" dirty="0" smtClean="0"/>
              <a:t>Depending on the arrangement of rafts in the FPA, in DDF cadence objects will experience unequal fraction of visits to ITL and E2V rafts</a:t>
            </a:r>
            <a:endParaRPr lang="en-US" sz="2000" dirty="0"/>
          </a:p>
        </p:txBody>
      </p:sp>
      <p:pic>
        <p:nvPicPr>
          <p:cNvPr id="118" name="Picture 11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44" t="8784" r="5040"/>
          <a:stretch/>
        </p:blipFill>
        <p:spPr>
          <a:xfrm>
            <a:off x="6351085" y="3716307"/>
            <a:ext cx="5263424" cy="3082727"/>
          </a:xfrm>
          <a:prstGeom prst="rect">
            <a:avLst/>
          </a:prstGeom>
          <a:solidFill>
            <a:schemeClr val="bg1"/>
          </a:solidFill>
        </p:spPr>
      </p:pic>
      <p:sp>
        <p:nvSpPr>
          <p:cNvPr id="119" name="TextBox 118"/>
          <p:cNvSpPr txBox="1"/>
          <p:nvPr/>
        </p:nvSpPr>
        <p:spPr>
          <a:xfrm>
            <a:off x="10406904" y="791373"/>
            <a:ext cx="1663175" cy="584775"/>
          </a:xfrm>
          <a:prstGeom prst="rect">
            <a:avLst/>
          </a:prstGeom>
        </p:spPr>
        <p:txBody>
          <a:bodyPr wrap="square" rtlCol="0">
            <a:spAutoFit/>
          </a:bodyPr>
          <a:lstStyle/>
          <a:p>
            <a:r>
              <a:rPr lang="en-US" sz="1600" dirty="0" smtClean="0">
                <a:solidFill>
                  <a:schemeClr val="bg1">
                    <a:lumMod val="65000"/>
                  </a:schemeClr>
                </a:solidFill>
              </a:rPr>
              <a:t>(one of 203,490 possibilities)</a:t>
            </a:r>
            <a:endParaRPr lang="en-US" sz="1600" dirty="0">
              <a:solidFill>
                <a:schemeClr val="bg1">
                  <a:lumMod val="65000"/>
                </a:schemeClr>
              </a:solidFill>
            </a:endParaRPr>
          </a:p>
        </p:txBody>
      </p:sp>
    </p:spTree>
    <p:extLst>
      <p:ext uri="{BB962C8B-B14F-4D97-AF65-F5344CB8AC3E}">
        <p14:creationId xmlns:p14="http://schemas.microsoft.com/office/powerpoint/2010/main" val="11080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31</a:t>
            </a:fld>
            <a:endParaRPr lang="en-US" dirty="0">
              <a:uFillTx/>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121" y="1362452"/>
            <a:ext cx="7095758" cy="4133096"/>
          </a:xfrm>
          <a:prstGeom prst="rect">
            <a:avLst/>
          </a:prstGeom>
        </p:spPr>
      </p:pic>
    </p:spTree>
    <p:extLst>
      <p:ext uri="{BB962C8B-B14F-4D97-AF65-F5344CB8AC3E}">
        <p14:creationId xmlns:p14="http://schemas.microsoft.com/office/powerpoint/2010/main" val="44731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uFillTx/>
                <a:latin typeface="Arial Black" panose="020B0A04020102020204" pitchFamily="34" charset="0"/>
              </a:rPr>
              <a:t>SUMMARY</a:t>
            </a:r>
            <a:endParaRPr lang="en-US" dirty="0">
              <a:uFillTx/>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32</a:t>
            </a:fld>
            <a:endParaRPr lang="en-US" dirty="0">
              <a:uFillTx/>
            </a:endParaRPr>
          </a:p>
        </p:txBody>
      </p:sp>
      <p:sp>
        <p:nvSpPr>
          <p:cNvPr id="2" name="Content Placeholder 1"/>
          <p:cNvSpPr>
            <a:spLocks noGrp="1"/>
          </p:cNvSpPr>
          <p:nvPr>
            <p:ph idx="1"/>
          </p:nvPr>
        </p:nvSpPr>
        <p:spPr/>
        <p:txBody>
          <a:bodyPr>
            <a:normAutofit/>
          </a:bodyPr>
          <a:lstStyle/>
          <a:p>
            <a:r>
              <a:rPr lang="en-US" sz="2400" dirty="0" smtClean="0"/>
              <a:t>All of the LSST science raft towers have been produced and EO performance measured </a:t>
            </a:r>
          </a:p>
          <a:p>
            <a:r>
              <a:rPr lang="en-US" sz="2400" dirty="0" smtClean="0"/>
              <a:t>Key parameters meet requirements at &gt;98% level</a:t>
            </a:r>
          </a:p>
          <a:p>
            <a:r>
              <a:rPr lang="en-US" sz="2400" dirty="0" smtClean="0"/>
              <a:t>Distribution of EO parameters is strongly tied to CCD supplier</a:t>
            </a:r>
          </a:p>
          <a:p>
            <a:pPr lvl="1"/>
            <a:r>
              <a:rPr lang="en-US" sz="2000" dirty="0" smtClean="0"/>
              <a:t>Central value, spread, and temperature coefficient differences </a:t>
            </a:r>
          </a:p>
          <a:p>
            <a:r>
              <a:rPr lang="en-US" sz="2400" dirty="0" smtClean="0"/>
              <a:t>Gain and offset remain stable at 1e-4 level over 15-hour runs in test cryostat</a:t>
            </a:r>
          </a:p>
          <a:p>
            <a:r>
              <a:rPr lang="en-US" sz="2400" dirty="0" smtClean="0"/>
              <a:t>Choice of placement of rafts across the focal plane may impact the survey uniformity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33</a:t>
            </a:fld>
            <a:endParaRPr lang="en-US" dirty="0">
              <a:uFillTx/>
            </a:endParaRPr>
          </a:p>
        </p:txBody>
      </p:sp>
      <p:sp>
        <p:nvSpPr>
          <p:cNvPr id="6" name="TextBox 5"/>
          <p:cNvSpPr txBox="1"/>
          <p:nvPr/>
        </p:nvSpPr>
        <p:spPr>
          <a:xfrm>
            <a:off x="80877" y="740229"/>
            <a:ext cx="4244380" cy="3200400"/>
          </a:xfrm>
          <a:prstGeom prst="rect">
            <a:avLst/>
          </a:prstGeom>
        </p:spPr>
        <p:txBody>
          <a:bodyPr wrap="square" numCol="2" rtlCol="0">
            <a:spAutoFit/>
          </a:bodyPr>
          <a:lstStyle/>
          <a:p>
            <a:r>
              <a:rPr lang="en-US" dirty="0" smtClean="0"/>
              <a:t>Justine </a:t>
            </a:r>
            <a:r>
              <a:rPr lang="en-US" dirty="0" err="1" smtClean="0"/>
              <a:t>Haupt</a:t>
            </a:r>
            <a:endParaRPr lang="en-US" dirty="0" smtClean="0"/>
          </a:p>
          <a:p>
            <a:r>
              <a:rPr lang="en-US" dirty="0" smtClean="0"/>
              <a:t>Ivan </a:t>
            </a:r>
            <a:r>
              <a:rPr lang="en-US" dirty="0" err="1" smtClean="0"/>
              <a:t>Kotov</a:t>
            </a:r>
            <a:endParaRPr lang="en-US" dirty="0" smtClean="0"/>
          </a:p>
          <a:p>
            <a:r>
              <a:rPr lang="en-US" dirty="0" smtClean="0"/>
              <a:t>Andrei </a:t>
            </a:r>
            <a:r>
              <a:rPr lang="en-US" dirty="0" err="1" smtClean="0"/>
              <a:t>Nomerotski</a:t>
            </a:r>
            <a:endParaRPr lang="en-US" dirty="0" smtClean="0"/>
          </a:p>
          <a:p>
            <a:r>
              <a:rPr lang="en-US" dirty="0" err="1" smtClean="0"/>
              <a:t>Guangyu</a:t>
            </a:r>
            <a:r>
              <a:rPr lang="en-US" dirty="0" smtClean="0"/>
              <a:t> Zhang</a:t>
            </a:r>
          </a:p>
          <a:p>
            <a:r>
              <a:rPr lang="en-US" dirty="0" smtClean="0"/>
              <a:t>Peter </a:t>
            </a:r>
            <a:r>
              <a:rPr lang="en-US" dirty="0" err="1" smtClean="0"/>
              <a:t>Takacs</a:t>
            </a:r>
            <a:endParaRPr lang="en-US" dirty="0" smtClean="0"/>
          </a:p>
          <a:p>
            <a:r>
              <a:rPr lang="en-US" dirty="0" smtClean="0"/>
              <a:t>Sven Herrmann</a:t>
            </a:r>
          </a:p>
          <a:p>
            <a:r>
              <a:rPr lang="en-US" dirty="0" smtClean="0"/>
              <a:t>Jim Chiang</a:t>
            </a:r>
          </a:p>
          <a:p>
            <a:r>
              <a:rPr lang="en-US" dirty="0" smtClean="0"/>
              <a:t>Claire </a:t>
            </a:r>
            <a:r>
              <a:rPr lang="en-US" dirty="0" err="1" smtClean="0"/>
              <a:t>Juramy</a:t>
            </a:r>
            <a:r>
              <a:rPr lang="en-US" dirty="0" smtClean="0"/>
              <a:t>-Giles</a:t>
            </a:r>
          </a:p>
          <a:p>
            <a:r>
              <a:rPr lang="en-US" dirty="0" smtClean="0"/>
              <a:t>Pierre </a:t>
            </a:r>
            <a:r>
              <a:rPr lang="en-US" dirty="0" err="1" smtClean="0"/>
              <a:t>Antilogus</a:t>
            </a:r>
            <a:endParaRPr lang="en-US" dirty="0" smtClean="0"/>
          </a:p>
          <a:p>
            <a:r>
              <a:rPr lang="en-US" dirty="0" err="1" smtClean="0"/>
              <a:t>Hye</a:t>
            </a:r>
            <a:r>
              <a:rPr lang="en-US" dirty="0" smtClean="0"/>
              <a:t>-Yun Park</a:t>
            </a:r>
          </a:p>
          <a:p>
            <a:r>
              <a:rPr lang="en-US" dirty="0" smtClean="0"/>
              <a:t>Al </a:t>
            </a:r>
            <a:r>
              <a:rPr lang="en-US" dirty="0" err="1" smtClean="0"/>
              <a:t>DellaPenna</a:t>
            </a:r>
            <a:endParaRPr lang="en-US" dirty="0" smtClean="0"/>
          </a:p>
          <a:p>
            <a:r>
              <a:rPr lang="en-US" dirty="0" smtClean="0"/>
              <a:t>Matthew </a:t>
            </a:r>
            <a:r>
              <a:rPr lang="en-US" dirty="0" err="1" smtClean="0"/>
              <a:t>Rumore</a:t>
            </a:r>
            <a:endParaRPr lang="en-US" dirty="0" smtClean="0"/>
          </a:p>
          <a:p>
            <a:r>
              <a:rPr lang="en-US" dirty="0" smtClean="0"/>
              <a:t>Peter Doherty</a:t>
            </a:r>
          </a:p>
          <a:p>
            <a:r>
              <a:rPr lang="en-US" dirty="0" smtClean="0"/>
              <a:t>John </a:t>
            </a:r>
            <a:r>
              <a:rPr lang="en-US" dirty="0" err="1" smtClean="0"/>
              <a:t>Kuczewski</a:t>
            </a:r>
            <a:endParaRPr lang="en-US" dirty="0" smtClean="0"/>
          </a:p>
          <a:p>
            <a:r>
              <a:rPr lang="en-US" dirty="0" smtClean="0"/>
              <a:t>Wei Lu </a:t>
            </a:r>
          </a:p>
          <a:p>
            <a:r>
              <a:rPr lang="en-US" dirty="0" smtClean="0"/>
              <a:t>Homer Neal</a:t>
            </a:r>
          </a:p>
          <a:p>
            <a:r>
              <a:rPr lang="en-US" dirty="0" smtClean="0"/>
              <a:t>Al </a:t>
            </a:r>
            <a:r>
              <a:rPr lang="en-US" dirty="0" err="1" smtClean="0"/>
              <a:t>DellaPenna</a:t>
            </a:r>
            <a:endParaRPr lang="en-US" dirty="0" smtClean="0"/>
          </a:p>
          <a:p>
            <a:r>
              <a:rPr lang="en-US" dirty="0" smtClean="0"/>
              <a:t>Bill Wahl</a:t>
            </a:r>
          </a:p>
          <a:p>
            <a:r>
              <a:rPr lang="en-US" dirty="0" smtClean="0"/>
              <a:t>Sean Robinson</a:t>
            </a:r>
          </a:p>
          <a:p>
            <a:r>
              <a:rPr lang="en-US" dirty="0" smtClean="0"/>
              <a:t>Brian Walsh</a:t>
            </a:r>
          </a:p>
        </p:txBody>
      </p:sp>
      <p:sp>
        <p:nvSpPr>
          <p:cNvPr id="7" name="Rectangle 3"/>
          <p:cNvSpPr txBox="1">
            <a:spLocks/>
          </p:cNvSpPr>
          <p:nvPr/>
        </p:nvSpPr>
        <p:spPr>
          <a:xfrm>
            <a:off x="239485" y="5297714"/>
            <a:ext cx="7685315" cy="1059542"/>
          </a:xfrm>
          <a:prstGeom prst="rect">
            <a:avLst/>
          </a:prstGeom>
        </p:spPr>
        <p:txBody>
          <a:bodyPr/>
          <a:lstStyle>
            <a:lvl1pPr marL="257175" indent="-257175" algn="l" defTabSz="342900" rtl="0" eaLnBrk="1" latinLnBrk="0" hangingPunct="1">
              <a:spcBef>
                <a:spcPct val="20000"/>
              </a:spcBef>
              <a:buClr>
                <a:srgbClr val="C00000"/>
              </a:buClr>
              <a:buFont typeface="Arial"/>
              <a:buChar char="•"/>
              <a:defRPr sz="1500" kern="1200">
                <a:solidFill>
                  <a:schemeClr val="tx1"/>
                </a:solidFill>
                <a:uFillTx/>
                <a:latin typeface="Arial"/>
                <a:ea typeface="+mn-ea"/>
                <a:cs typeface="Arial"/>
              </a:defRPr>
            </a:lvl1pPr>
            <a:lvl2pPr marL="557213" indent="-214313" algn="l" defTabSz="342900" rtl="0" eaLnBrk="1" latinLnBrk="0" hangingPunct="1">
              <a:spcBef>
                <a:spcPct val="20000"/>
              </a:spcBef>
              <a:buClr>
                <a:srgbClr val="C00000"/>
              </a:buClr>
              <a:buFont typeface="Arial"/>
              <a:buChar char="–"/>
              <a:defRPr sz="1350" kern="1200">
                <a:solidFill>
                  <a:schemeClr val="tx1"/>
                </a:solidFill>
                <a:uFillTx/>
                <a:latin typeface="Arial"/>
                <a:ea typeface="+mn-ea"/>
                <a:cs typeface="Arial"/>
              </a:defRPr>
            </a:lvl2pPr>
            <a:lvl3pPr marL="857250" indent="-171450" algn="l" defTabSz="342900" rtl="0" eaLnBrk="1" latinLnBrk="0" hangingPunct="1">
              <a:spcBef>
                <a:spcPct val="20000"/>
              </a:spcBef>
              <a:buClr>
                <a:srgbClr val="C00000"/>
              </a:buClr>
              <a:buFont typeface="Arial"/>
              <a:buChar char="•"/>
              <a:defRPr sz="1200" kern="1200">
                <a:solidFill>
                  <a:schemeClr val="tx1"/>
                </a:solidFill>
                <a:uFillTx/>
                <a:latin typeface="Arial"/>
                <a:ea typeface="+mn-ea"/>
                <a:cs typeface="Arial"/>
              </a:defRPr>
            </a:lvl3pPr>
            <a:lvl4pPr marL="1200150" indent="-171450" algn="l" defTabSz="342900" rtl="0" eaLnBrk="1" latinLnBrk="0" hangingPunct="1">
              <a:spcBef>
                <a:spcPct val="20000"/>
              </a:spcBef>
              <a:buClr>
                <a:srgbClr val="C00000"/>
              </a:buClr>
              <a:buFont typeface="Arial"/>
              <a:buChar char="–"/>
              <a:defRPr sz="1200" kern="1200">
                <a:solidFill>
                  <a:schemeClr val="tx1"/>
                </a:solidFill>
                <a:uFillTx/>
                <a:latin typeface="Arial"/>
                <a:ea typeface="+mn-ea"/>
                <a:cs typeface="Arial"/>
              </a:defRPr>
            </a:lvl4pPr>
            <a:lvl5pPr marL="1543050" indent="-171450" algn="l" defTabSz="342900" rtl="0" eaLnBrk="1" latinLnBrk="0" hangingPunct="1">
              <a:spcBef>
                <a:spcPct val="20000"/>
              </a:spcBef>
              <a:buClr>
                <a:srgbClr val="C00000"/>
              </a:buClr>
              <a:buFont typeface="Arial"/>
              <a:buChar char="»"/>
              <a:defRPr sz="1200" kern="1200">
                <a:solidFill>
                  <a:schemeClr val="tx1"/>
                </a:solidFill>
                <a:uFillTx/>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uFillTx/>
                <a:latin typeface="+mn-lt"/>
                <a:ea typeface="+mn-ea"/>
                <a:cs typeface="+mn-cs"/>
              </a:defRPr>
            </a:lvl9pPr>
          </a:lstStyle>
          <a:p>
            <a:pPr marL="0" indent="0">
              <a:lnSpc>
                <a:spcPct val="90000"/>
              </a:lnSpc>
              <a:buNone/>
            </a:pPr>
            <a:r>
              <a:rPr lang="en-US" altLang="en-US" sz="1100" dirty="0" smtClean="0">
                <a:solidFill>
                  <a:schemeClr val="bg1">
                    <a:lumMod val="75000"/>
                  </a:schemeClr>
                </a:solidFill>
              </a:rPr>
              <a:t>This presentation has been co-authored by employees of Brookhaven Science Associates, LLC. Portions of this work are supported by the Department of Energy under contract DE-AC02-98CH10886 with Brookhaven National Laboratory.  LSST project activities are supported in part by the National Science Foundation through Governing Cooperative Agreement 0809409 managed by the Association of Universities for Research in Astronomy (AURA), and the Department of Energy under contract DE-AC02-76-SFO0515 with the SLAC National Accelerator Laboratory. Additional LSST funding comes from private donations, grants to universities, and in-kind support from LSSTC Institutional Members.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881" y="740229"/>
            <a:ext cx="7238500" cy="4383314"/>
          </a:xfrm>
          <a:prstGeom prst="rect">
            <a:avLst/>
          </a:prstGeom>
        </p:spPr>
      </p:pic>
    </p:spTree>
    <p:extLst>
      <p:ext uri="{BB962C8B-B14F-4D97-AF65-F5344CB8AC3E}">
        <p14:creationId xmlns:p14="http://schemas.microsoft.com/office/powerpoint/2010/main" val="810671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34</a:t>
            </a:fld>
            <a:endParaRPr lang="en-US" dirty="0">
              <a:uFillTx/>
            </a:endParaRPr>
          </a:p>
        </p:txBody>
      </p:sp>
      <p:sp>
        <p:nvSpPr>
          <p:cNvPr id="5" name="Subtitle 4"/>
          <p:cNvSpPr>
            <a:spLocks noGrp="1"/>
          </p:cNvSpPr>
          <p:nvPr>
            <p:ph type="subTitle" idx="1"/>
          </p:nvPr>
        </p:nvSpPr>
        <p:spPr/>
        <p:txBody>
          <a:bodyPr/>
          <a:lstStyle/>
          <a:p>
            <a:endParaRPr lang="en-US">
              <a:uFillTx/>
            </a:endParaRPr>
          </a:p>
        </p:txBody>
      </p:sp>
      <p:sp>
        <p:nvSpPr>
          <p:cNvPr id="4" name="Title 3"/>
          <p:cNvSpPr>
            <a:spLocks noGrp="1"/>
          </p:cNvSpPr>
          <p:nvPr>
            <p:ph type="title"/>
          </p:nvPr>
        </p:nvSpPr>
        <p:spPr/>
        <p:txBody>
          <a:bodyPr/>
          <a:lstStyle/>
          <a:p>
            <a:r>
              <a:rPr lang="en-US" dirty="0" smtClean="0">
                <a:uFillTx/>
              </a:rPr>
              <a:t>Supplementary Material</a:t>
            </a:r>
            <a:endParaRPr lang="en-US" dirty="0">
              <a:uFillTx/>
            </a:endParaRPr>
          </a:p>
        </p:txBody>
      </p:sp>
    </p:spTree>
    <p:extLst>
      <p:ext uri="{BB962C8B-B14F-4D97-AF65-F5344CB8AC3E}">
        <p14:creationId xmlns:p14="http://schemas.microsoft.com/office/powerpoint/2010/main" val="2124412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Raft electronics</a:t>
            </a:r>
            <a:endParaRPr lang="en-US" dirty="0"/>
          </a:p>
        </p:txBody>
      </p:sp>
      <p:pic>
        <p:nvPicPr>
          <p:cNvPr id="6" name="Picture 2" descr="C:\Users\poc\Google Drive\Presentations 2016\SPIE\Overleaf\Figures\REB_layou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1200" y="3505201"/>
            <a:ext cx="6197600" cy="1833057"/>
          </a:xfrm>
          <a:prstGeom prst="rect">
            <a:avLst/>
          </a:prstGeom>
          <a:noFill/>
          <a:effectLst>
            <a:outerShdw blurRad="50800" dist="38100" dir="2700000" algn="tl" rotWithShape="0">
              <a:prstClr val="black">
                <a:alpha val="40000"/>
              </a:prstClr>
            </a:outerShdw>
          </a:effectLst>
        </p:spPr>
      </p:pic>
      <p:pic>
        <p:nvPicPr>
          <p:cNvPr id="7" name="Picture 3" descr="C:\Users\poc\Google Drive\Presentations 2016\SPIE\Overleaf\Figures\RTM_elx_blockDiagram.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603625"/>
            <a:ext cx="5486400" cy="2807846"/>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2800" y="5395634"/>
            <a:ext cx="6096000" cy="1233767"/>
          </a:xfrm>
          <a:prstGeom prst="rect">
            <a:avLst/>
          </a:prstGeom>
          <a:noFill/>
          <a:ln w="9525">
            <a:noFill/>
            <a:miter lim="800000"/>
            <a:headEnd/>
            <a:tailEnd/>
          </a:ln>
        </p:spPr>
      </p:pic>
      <p:sp>
        <p:nvSpPr>
          <p:cNvPr id="9" name="TextBox 8"/>
          <p:cNvSpPr txBox="1"/>
          <p:nvPr/>
        </p:nvSpPr>
        <p:spPr>
          <a:xfrm>
            <a:off x="508000" y="762000"/>
            <a:ext cx="5181600" cy="4616648"/>
          </a:xfrm>
          <a:prstGeom prst="rect">
            <a:avLst/>
          </a:prstGeom>
          <a:noFill/>
        </p:spPr>
        <p:txBody>
          <a:bodyPr wrap="square" rtlCol="0">
            <a:noAutofit/>
          </a:bodyPr>
          <a:lstStyle/>
          <a:p>
            <a:r>
              <a:rPr lang="en-US" sz="1400" u="sng" dirty="0" smtClean="0"/>
              <a:t>Functions:</a:t>
            </a:r>
          </a:p>
          <a:p>
            <a:pPr>
              <a:buFont typeface="Arial" pitchFamily="34" charset="0"/>
              <a:buChar char="•"/>
            </a:pPr>
            <a:r>
              <a:rPr lang="en-US" sz="1400" dirty="0" smtClean="0"/>
              <a:t> Video CDS processing, dual-slope integration</a:t>
            </a:r>
          </a:p>
          <a:p>
            <a:pPr>
              <a:buFont typeface="Arial" pitchFamily="34" charset="0"/>
              <a:buChar char="•"/>
            </a:pPr>
            <a:r>
              <a:rPr lang="en-US" sz="1400" dirty="0" smtClean="0"/>
              <a:t> 18-bit digitization and serialization</a:t>
            </a:r>
          </a:p>
          <a:p>
            <a:pPr>
              <a:buFont typeface="Arial" pitchFamily="34" charset="0"/>
              <a:buChar char="•"/>
            </a:pPr>
            <a:r>
              <a:rPr lang="en-US" sz="1400" dirty="0" smtClean="0"/>
              <a:t> HV clock and bias generation </a:t>
            </a:r>
          </a:p>
          <a:p>
            <a:pPr>
              <a:buFont typeface="Arial" pitchFamily="34" charset="0"/>
              <a:buChar char="•"/>
            </a:pPr>
            <a:r>
              <a:rPr lang="en-US" sz="1400" dirty="0" smtClean="0"/>
              <a:t> CCD temperature monitoring and control</a:t>
            </a:r>
          </a:p>
          <a:p>
            <a:pPr>
              <a:buFont typeface="Arial" pitchFamily="34" charset="0"/>
              <a:buChar char="•"/>
            </a:pPr>
            <a:r>
              <a:rPr lang="en-US" sz="1400" dirty="0" smtClean="0"/>
              <a:t> Onboard diagnostic features including waveform recorder</a:t>
            </a:r>
          </a:p>
          <a:p>
            <a:pPr>
              <a:buFont typeface="Arial" pitchFamily="34" charset="0"/>
              <a:buChar char="•"/>
            </a:pPr>
            <a:endParaRPr lang="en-US" sz="1400" dirty="0" smtClean="0"/>
          </a:p>
          <a:p>
            <a:r>
              <a:rPr lang="en-US" sz="1400" u="sng" dirty="0" smtClean="0"/>
              <a:t>Implementation</a:t>
            </a:r>
            <a:r>
              <a:rPr lang="en-US" sz="1400" dirty="0" smtClean="0"/>
              <a:t>:</a:t>
            </a:r>
          </a:p>
          <a:p>
            <a:pPr>
              <a:buFont typeface="Arial" pitchFamily="34" charset="0"/>
              <a:buChar char="•"/>
            </a:pPr>
            <a:r>
              <a:rPr lang="en-US" sz="1400" dirty="0" smtClean="0"/>
              <a:t> Three 4” x 16”, 14-layer boards</a:t>
            </a:r>
          </a:p>
          <a:p>
            <a:pPr>
              <a:buFont typeface="Arial" pitchFamily="34" charset="0"/>
              <a:buChar char="•"/>
            </a:pPr>
            <a:r>
              <a:rPr lang="en-US" sz="1400" dirty="0" smtClean="0"/>
              <a:t> Video processing in CMOS ASIC</a:t>
            </a:r>
          </a:p>
          <a:p>
            <a:pPr>
              <a:buFont typeface="Arial" pitchFamily="34" charset="0"/>
              <a:buChar char="•"/>
            </a:pPr>
            <a:r>
              <a:rPr lang="en-US" sz="1400" dirty="0" smtClean="0"/>
              <a:t> 144 video channels</a:t>
            </a:r>
          </a:p>
          <a:p>
            <a:pPr>
              <a:buFont typeface="Arial" pitchFamily="34" charset="0"/>
              <a:buChar char="•"/>
            </a:pPr>
            <a:endParaRPr lang="en-US" sz="1400" dirty="0" smtClean="0"/>
          </a:p>
          <a:p>
            <a:r>
              <a:rPr lang="en-US" sz="1400" u="sng" dirty="0" smtClean="0"/>
              <a:t>Performance</a:t>
            </a:r>
            <a:r>
              <a:rPr lang="en-US" sz="1400" dirty="0" smtClean="0"/>
              <a:t>:</a:t>
            </a:r>
          </a:p>
          <a:p>
            <a:pPr>
              <a:buFont typeface="Arial" pitchFamily="34" charset="0"/>
              <a:buChar char="•"/>
            </a:pPr>
            <a:r>
              <a:rPr lang="en-US" sz="1400" dirty="0" smtClean="0"/>
              <a:t> 72 </a:t>
            </a:r>
            <a:r>
              <a:rPr lang="en-US" sz="1400" dirty="0" err="1" smtClean="0"/>
              <a:t>Mpixels</a:t>
            </a:r>
            <a:r>
              <a:rPr lang="en-US" sz="1400" dirty="0" smtClean="0"/>
              <a:t>/s readout rate, 2.3Gbits/s</a:t>
            </a:r>
          </a:p>
          <a:p>
            <a:pPr>
              <a:buFont typeface="Arial" pitchFamily="34" charset="0"/>
              <a:buChar char="•"/>
            </a:pPr>
            <a:r>
              <a:rPr lang="en-US" sz="1400" dirty="0" smtClean="0"/>
              <a:t> 7e- read noise</a:t>
            </a:r>
          </a:p>
          <a:p>
            <a:pPr>
              <a:buFont typeface="Arial" pitchFamily="34" charset="0"/>
              <a:buChar char="•"/>
            </a:pPr>
            <a:r>
              <a:rPr lang="en-US" sz="1400" dirty="0" smtClean="0"/>
              <a:t> 0.08% crosstalk</a:t>
            </a:r>
          </a:p>
          <a:p>
            <a:pPr>
              <a:buFont typeface="Arial" pitchFamily="34" charset="0"/>
              <a:buChar char="•"/>
            </a:pPr>
            <a:r>
              <a:rPr lang="en-US" sz="1400" dirty="0" smtClean="0"/>
              <a:t> 380mW/channel total power dissipation</a:t>
            </a:r>
          </a:p>
          <a:p>
            <a:endParaRPr lang="en-US" sz="1400" dirty="0" smtClean="0"/>
          </a:p>
          <a:p>
            <a:endParaRPr lang="en-US" sz="1400" dirty="0" smtClean="0"/>
          </a:p>
          <a:p>
            <a:endParaRPr lang="en-US" sz="1400" dirty="0"/>
          </a:p>
        </p:txBody>
      </p:sp>
      <p:sp>
        <p:nvSpPr>
          <p:cNvPr id="10" name="Rectangle 9"/>
          <p:cNvSpPr/>
          <p:nvPr/>
        </p:nvSpPr>
        <p:spPr>
          <a:xfrm>
            <a:off x="508000" y="6172200"/>
            <a:ext cx="4876800" cy="230832"/>
          </a:xfrm>
          <a:prstGeom prst="rect">
            <a:avLst/>
          </a:prstGeom>
        </p:spPr>
        <p:txBody>
          <a:bodyPr wrap="square">
            <a:spAutoFit/>
          </a:bodyPr>
          <a:lstStyle/>
          <a:p>
            <a:r>
              <a:rPr lang="en-US" sz="900" dirty="0" smtClean="0">
                <a:solidFill>
                  <a:srgbClr val="376092"/>
                </a:solidFill>
              </a:rPr>
              <a:t>Russo, S., et al. "The LSST Science Raft Electronics." </a:t>
            </a:r>
            <a:r>
              <a:rPr lang="en-US" sz="900" i="1" dirty="0" smtClean="0">
                <a:solidFill>
                  <a:srgbClr val="376092"/>
                </a:solidFill>
              </a:rPr>
              <a:t>RT2014-19th Real-Time Conference</a:t>
            </a:r>
            <a:r>
              <a:rPr lang="en-US" sz="900" dirty="0" smtClean="0">
                <a:solidFill>
                  <a:srgbClr val="376092"/>
                </a:solidFill>
              </a:rPr>
              <a:t>. 2014.</a:t>
            </a:r>
            <a:endParaRPr lang="en-US" sz="900" dirty="0">
              <a:solidFill>
                <a:srgbClr val="376092"/>
              </a:solidFill>
            </a:endParaRPr>
          </a:p>
        </p:txBody>
      </p:sp>
    </p:spTree>
    <p:extLst>
      <p:ext uri="{BB962C8B-B14F-4D97-AF65-F5344CB8AC3E}">
        <p14:creationId xmlns:p14="http://schemas.microsoft.com/office/powerpoint/2010/main" val="2759983975"/>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Test stand </a:t>
            </a:r>
            <a:r>
              <a:rPr lang="en-US" dirty="0" err="1" smtClean="0">
                <a:uFillTx/>
              </a:rPr>
              <a:t>cryocooler</a:t>
            </a:r>
            <a:r>
              <a:rPr lang="en-US" dirty="0" smtClean="0">
                <a:uFillTx/>
              </a:rPr>
              <a:t> refrigeration capacities</a:t>
            </a:r>
            <a:endParaRPr lang="en-US" dirty="0">
              <a:uFillTx/>
            </a:endParaRPr>
          </a:p>
        </p:txBody>
      </p:sp>
      <p:sp>
        <p:nvSpPr>
          <p:cNvPr id="3" name="Slide Number Placeholder 2"/>
          <p:cNvSpPr>
            <a:spLocks noGrp="1"/>
          </p:cNvSpPr>
          <p:nvPr>
            <p:ph type="sldNum" sz="quarter" idx="10"/>
          </p:nvPr>
        </p:nvSpPr>
        <p:spPr/>
        <p:txBody>
          <a:bodyPr/>
          <a:lstStyle/>
          <a:p>
            <a:r>
              <a:rPr lang="en-US" smtClean="0">
                <a:uFillTx/>
              </a:rPr>
              <a:t>Slide </a:t>
            </a:r>
            <a:fld id="{F59B87D0-9856-4D22-8A47-CD9A0EC044B2}" type="slidenum">
              <a:rPr lang="en-US" smtClean="0">
                <a:uFillTx/>
              </a:rPr>
              <a:pPr/>
              <a:t>36</a:t>
            </a:fld>
            <a:endParaRPr lang="en-US" dirty="0">
              <a:uFillTx/>
            </a:endParaRPr>
          </a:p>
        </p:txBody>
      </p:sp>
      <p:grpSp>
        <p:nvGrpSpPr>
          <p:cNvPr id="54" name="Group 53"/>
          <p:cNvGrpSpPr/>
          <p:nvPr/>
        </p:nvGrpSpPr>
        <p:grpSpPr>
          <a:xfrm>
            <a:off x="1206682" y="1712867"/>
            <a:ext cx="3826387" cy="3118064"/>
            <a:chOff x="1206682" y="1712867"/>
            <a:chExt cx="3826387" cy="3118064"/>
          </a:xfrm>
        </p:grpSpPr>
        <p:pic>
          <p:nvPicPr>
            <p:cNvPr id="30" name="Picture 29"/>
            <p:cNvPicPr>
              <a:picLocks noChangeAspect="1"/>
            </p:cNvPicPr>
            <p:nvPr/>
          </p:nvPicPr>
          <p:blipFill rotWithShape="1">
            <a:blip r:embed="rId2" cstate="print"/>
            <a:srcRect t="9135" b="12300"/>
            <a:stretch/>
          </p:blipFill>
          <p:spPr>
            <a:xfrm>
              <a:off x="1206682" y="2144880"/>
              <a:ext cx="3826387" cy="2686051"/>
            </a:xfrm>
            <a:prstGeom prst="rect">
              <a:avLst/>
            </a:prstGeom>
          </p:spPr>
        </p:pic>
        <p:sp>
          <p:nvSpPr>
            <p:cNvPr id="31" name="TextBox 30"/>
            <p:cNvSpPr txBox="1">
              <a:spLocks/>
            </p:cNvSpPr>
            <p:nvPr/>
          </p:nvSpPr>
          <p:spPr>
            <a:xfrm>
              <a:off x="1435282" y="1712867"/>
              <a:ext cx="2357184" cy="284693"/>
            </a:xfrm>
            <a:prstGeom prst="rect">
              <a:avLst/>
            </a:prstGeom>
            <a:noFill/>
          </p:spPr>
          <p:txBody>
            <a:bodyPr wrap="none" lIns="68580" tIns="34290" rIns="68580" bIns="34290" rtlCol="0">
              <a:spAutoFit/>
            </a:bodyPr>
            <a:lstStyle/>
            <a:p>
              <a:r>
                <a:rPr lang="en-US" dirty="0" smtClean="0">
                  <a:uFillTx/>
                </a:rPr>
                <a:t>Single PT-30 </a:t>
              </a:r>
              <a:r>
                <a:rPr lang="en-US" dirty="0" err="1" smtClean="0">
                  <a:uFillTx/>
                </a:rPr>
                <a:t>cryo</a:t>
              </a:r>
              <a:r>
                <a:rPr lang="en-US" dirty="0" smtClean="0">
                  <a:uFillTx/>
                </a:rPr>
                <a:t> head for RSA</a:t>
              </a:r>
              <a:endParaRPr lang="en-US" dirty="0">
                <a:uFillTx/>
              </a:endParaRPr>
            </a:p>
          </p:txBody>
        </p:sp>
        <p:sp>
          <p:nvSpPr>
            <p:cNvPr id="33" name="Flowchart: Summing Junction 32"/>
            <p:cNvSpPr>
              <a:spLocks/>
            </p:cNvSpPr>
            <p:nvPr/>
          </p:nvSpPr>
          <p:spPr>
            <a:xfrm>
              <a:off x="2702310" y="2683508"/>
              <a:ext cx="137160" cy="137160"/>
            </a:xfrm>
            <a:prstGeom prst="flowChartSummingJuncti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uFillTx/>
              </a:endParaRPr>
            </a:p>
          </p:txBody>
        </p:sp>
        <p:cxnSp>
          <p:nvCxnSpPr>
            <p:cNvPr id="34" name="Straight Connector 33"/>
            <p:cNvCxnSpPr/>
            <p:nvPr/>
          </p:nvCxnSpPr>
          <p:spPr>
            <a:xfrm>
              <a:off x="2759460" y="2830640"/>
              <a:ext cx="0" cy="137171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3" idx="2"/>
            </p:cNvCxnSpPr>
            <p:nvPr/>
          </p:nvCxnSpPr>
          <p:spPr>
            <a:xfrm flipH="1">
              <a:off x="1559310" y="2752088"/>
              <a:ext cx="1143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835332" y="4512308"/>
              <a:ext cx="342900"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Up-Down Arrow 40"/>
            <p:cNvSpPr>
              <a:spLocks/>
            </p:cNvSpPr>
            <p:nvPr/>
          </p:nvSpPr>
          <p:spPr>
            <a:xfrm>
              <a:off x="1549582" y="3434819"/>
              <a:ext cx="171450" cy="220239"/>
            </a:xfrm>
            <a:prstGeom prst="upDownArrow">
              <a:avLst>
                <a:gd name="adj1" fmla="val 25543"/>
                <a:gd name="adj2" fmla="val 4674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uFillTx/>
              </a:endParaRPr>
            </a:p>
          </p:txBody>
        </p:sp>
        <p:cxnSp>
          <p:nvCxnSpPr>
            <p:cNvPr id="42" name="Straight Connector 41"/>
            <p:cNvCxnSpPr/>
            <p:nvPr/>
          </p:nvCxnSpPr>
          <p:spPr>
            <a:xfrm>
              <a:off x="2763108" y="2454908"/>
              <a:ext cx="0" cy="2400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71904" y="2454908"/>
              <a:ext cx="0" cy="2400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763109" y="2569208"/>
              <a:ext cx="386674" cy="0"/>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p:cNvSpPr txBox="1">
              <a:spLocks/>
            </p:cNvSpPr>
            <p:nvPr/>
          </p:nvSpPr>
          <p:spPr>
            <a:xfrm>
              <a:off x="2806882" y="2283458"/>
              <a:ext cx="310021" cy="253916"/>
            </a:xfrm>
            <a:prstGeom prst="rect">
              <a:avLst/>
            </a:prstGeom>
            <a:noFill/>
          </p:spPr>
          <p:txBody>
            <a:bodyPr wrap="none" lIns="68580" tIns="34290" rIns="68580" bIns="34290" rtlCol="0">
              <a:spAutoFit/>
            </a:bodyPr>
            <a:lstStyle/>
            <a:p>
              <a:r>
                <a:rPr lang="en-US" sz="1200" b="1" dirty="0" smtClean="0">
                  <a:solidFill>
                    <a:schemeClr val="accent1">
                      <a:lumMod val="75000"/>
                    </a:schemeClr>
                  </a:solidFill>
                  <a:uFillTx/>
                  <a:latin typeface="Symbol" panose="05050102010706020507" pitchFamily="18" charset="2"/>
                </a:rPr>
                <a:t>D</a:t>
              </a:r>
              <a:r>
                <a:rPr lang="en-US" sz="1200" b="1" dirty="0" smtClean="0">
                  <a:solidFill>
                    <a:schemeClr val="accent1">
                      <a:lumMod val="75000"/>
                    </a:schemeClr>
                  </a:solidFill>
                  <a:uFillTx/>
                </a:rPr>
                <a:t>T</a:t>
              </a:r>
              <a:endParaRPr lang="en-US" sz="1200" b="1" dirty="0">
                <a:solidFill>
                  <a:schemeClr val="accent1">
                    <a:lumMod val="75000"/>
                  </a:schemeClr>
                </a:solidFill>
                <a:uFillTx/>
              </a:endParaRPr>
            </a:p>
          </p:txBody>
        </p:sp>
        <p:sp>
          <p:nvSpPr>
            <p:cNvPr id="46" name="TextBox 45"/>
            <p:cNvSpPr txBox="1">
              <a:spLocks/>
            </p:cNvSpPr>
            <p:nvPr/>
          </p:nvSpPr>
          <p:spPr>
            <a:xfrm>
              <a:off x="1549582" y="3195625"/>
              <a:ext cx="742950" cy="169277"/>
            </a:xfrm>
            <a:prstGeom prst="rect">
              <a:avLst/>
            </a:prstGeom>
            <a:solidFill>
              <a:schemeClr val="bg1"/>
            </a:solidFill>
            <a:ln>
              <a:noFill/>
            </a:ln>
          </p:spPr>
          <p:txBody>
            <a:bodyPr wrap="square" lIns="0" tIns="0" rIns="0" bIns="0" rtlCol="0">
              <a:spAutoFit/>
            </a:bodyPr>
            <a:lstStyle/>
            <a:p>
              <a:r>
                <a:rPr lang="en-US" sz="1100" b="1" dirty="0" smtClean="0">
                  <a:solidFill>
                    <a:schemeClr val="accent1">
                      <a:lumMod val="75000"/>
                    </a:schemeClr>
                  </a:solidFill>
                  <a:uFillTx/>
                </a:rPr>
                <a:t>expected Q</a:t>
              </a:r>
              <a:endParaRPr lang="en-US" sz="1100" b="1" dirty="0">
                <a:solidFill>
                  <a:schemeClr val="accent1">
                    <a:lumMod val="75000"/>
                  </a:schemeClr>
                </a:solidFill>
                <a:uFillTx/>
              </a:endParaRPr>
            </a:p>
          </p:txBody>
        </p:sp>
      </p:grpSp>
      <p:grpSp>
        <p:nvGrpSpPr>
          <p:cNvPr id="53" name="Group 52"/>
          <p:cNvGrpSpPr/>
          <p:nvPr/>
        </p:nvGrpSpPr>
        <p:grpSpPr>
          <a:xfrm>
            <a:off x="6176069" y="1805870"/>
            <a:ext cx="3816542" cy="3118064"/>
            <a:chOff x="5435782" y="1712867"/>
            <a:chExt cx="3816542" cy="3118064"/>
          </a:xfrm>
        </p:grpSpPr>
        <p:pic>
          <p:nvPicPr>
            <p:cNvPr id="29" name="Picture 28"/>
            <p:cNvPicPr>
              <a:picLocks noChangeAspect="1"/>
            </p:cNvPicPr>
            <p:nvPr/>
          </p:nvPicPr>
          <p:blipFill>
            <a:blip r:embed="rId3" cstate="print"/>
            <a:stretch>
              <a:fillRect/>
            </a:stretch>
          </p:blipFill>
          <p:spPr>
            <a:xfrm>
              <a:off x="5435782" y="2112008"/>
              <a:ext cx="3816542" cy="2718923"/>
            </a:xfrm>
            <a:prstGeom prst="rect">
              <a:avLst/>
            </a:prstGeom>
          </p:spPr>
        </p:pic>
        <p:sp>
          <p:nvSpPr>
            <p:cNvPr id="32" name="TextBox 31"/>
            <p:cNvSpPr txBox="1">
              <a:spLocks/>
            </p:cNvSpPr>
            <p:nvPr/>
          </p:nvSpPr>
          <p:spPr>
            <a:xfrm>
              <a:off x="5778682" y="1712867"/>
              <a:ext cx="2778518" cy="284693"/>
            </a:xfrm>
            <a:prstGeom prst="rect">
              <a:avLst/>
            </a:prstGeom>
            <a:noFill/>
          </p:spPr>
          <p:txBody>
            <a:bodyPr wrap="none" lIns="68580" tIns="34290" rIns="68580" bIns="34290" rtlCol="0">
              <a:spAutoFit/>
            </a:bodyPr>
            <a:lstStyle/>
            <a:p>
              <a:r>
                <a:rPr lang="en-US" dirty="0" smtClean="0">
                  <a:uFillTx/>
                </a:rPr>
                <a:t>Dual NF-55 cold head for electronics</a:t>
              </a:r>
              <a:endParaRPr lang="en-US" dirty="0">
                <a:uFillTx/>
              </a:endParaRPr>
            </a:p>
          </p:txBody>
        </p:sp>
        <p:sp>
          <p:nvSpPr>
            <p:cNvPr id="36" name="TextBox 35"/>
            <p:cNvSpPr txBox="1">
              <a:spLocks/>
            </p:cNvSpPr>
            <p:nvPr/>
          </p:nvSpPr>
          <p:spPr>
            <a:xfrm>
              <a:off x="5485273" y="2090331"/>
              <a:ext cx="257523" cy="207749"/>
            </a:xfrm>
            <a:prstGeom prst="rect">
              <a:avLst/>
            </a:prstGeom>
            <a:noFill/>
          </p:spPr>
          <p:txBody>
            <a:bodyPr wrap="none" lIns="68580" tIns="34290" rIns="68580" bIns="34290" rtlCol="0">
              <a:spAutoFit/>
            </a:bodyPr>
            <a:lstStyle/>
            <a:p>
              <a:r>
                <a:rPr lang="en-US" sz="900" dirty="0" smtClean="0">
                  <a:uFillTx/>
                </a:rPr>
                <a:t>2X</a:t>
              </a:r>
              <a:endParaRPr lang="en-US" sz="900" dirty="0">
                <a:uFillTx/>
              </a:endParaRPr>
            </a:p>
          </p:txBody>
        </p:sp>
        <p:sp>
          <p:nvSpPr>
            <p:cNvPr id="38" name="Flowchart: Summing Junction 37"/>
            <p:cNvSpPr>
              <a:spLocks/>
            </p:cNvSpPr>
            <p:nvPr/>
          </p:nvSpPr>
          <p:spPr>
            <a:xfrm>
              <a:off x="7641772" y="2626358"/>
              <a:ext cx="137160" cy="137160"/>
            </a:xfrm>
            <a:prstGeom prst="flowChartSummingJuncti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uFillTx/>
              </a:endParaRPr>
            </a:p>
          </p:txBody>
        </p:sp>
        <p:cxnSp>
          <p:nvCxnSpPr>
            <p:cNvPr id="39" name="Straight Connector 38"/>
            <p:cNvCxnSpPr/>
            <p:nvPr/>
          </p:nvCxnSpPr>
          <p:spPr>
            <a:xfrm flipH="1">
              <a:off x="7702732" y="2694938"/>
              <a:ext cx="19050" cy="153162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2"/>
            </p:cNvCxnSpPr>
            <p:nvPr/>
          </p:nvCxnSpPr>
          <p:spPr>
            <a:xfrm flipH="1">
              <a:off x="5835832" y="2694938"/>
              <a:ext cx="180594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721782" y="3986528"/>
              <a:ext cx="0" cy="2400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407582" y="3986528"/>
              <a:ext cx="0" cy="2400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721782" y="4100828"/>
              <a:ext cx="685800" cy="11430"/>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p:cNvSpPr txBox="1">
              <a:spLocks/>
            </p:cNvSpPr>
            <p:nvPr/>
          </p:nvSpPr>
          <p:spPr>
            <a:xfrm>
              <a:off x="7813814" y="3815078"/>
              <a:ext cx="310021" cy="253916"/>
            </a:xfrm>
            <a:prstGeom prst="rect">
              <a:avLst/>
            </a:prstGeom>
            <a:noFill/>
          </p:spPr>
          <p:txBody>
            <a:bodyPr wrap="none" lIns="68580" tIns="34290" rIns="68580" bIns="34290" rtlCol="0">
              <a:spAutoFit/>
            </a:bodyPr>
            <a:lstStyle/>
            <a:p>
              <a:r>
                <a:rPr lang="en-US" sz="1200" b="1" dirty="0" smtClean="0">
                  <a:solidFill>
                    <a:schemeClr val="accent1">
                      <a:lumMod val="75000"/>
                    </a:schemeClr>
                  </a:solidFill>
                  <a:uFillTx/>
                  <a:latin typeface="Symbol" panose="05050102010706020507" pitchFamily="18" charset="2"/>
                </a:rPr>
                <a:t>D</a:t>
              </a:r>
              <a:r>
                <a:rPr lang="en-US" sz="1200" b="1" dirty="0" smtClean="0">
                  <a:solidFill>
                    <a:schemeClr val="accent1">
                      <a:lumMod val="75000"/>
                    </a:schemeClr>
                  </a:solidFill>
                  <a:uFillTx/>
                </a:rPr>
                <a:t>T</a:t>
              </a:r>
              <a:endParaRPr lang="en-US" sz="1200" b="1" dirty="0">
                <a:solidFill>
                  <a:schemeClr val="accent1">
                    <a:lumMod val="75000"/>
                  </a:schemeClr>
                </a:solidFill>
                <a:uFillTx/>
              </a:endParaRPr>
            </a:p>
          </p:txBody>
        </p:sp>
        <p:sp>
          <p:nvSpPr>
            <p:cNvPr id="51" name="Up-Down Arrow 50"/>
            <p:cNvSpPr>
              <a:spLocks/>
            </p:cNvSpPr>
            <p:nvPr/>
          </p:nvSpPr>
          <p:spPr>
            <a:xfrm>
              <a:off x="5950132" y="3195624"/>
              <a:ext cx="171450" cy="790904"/>
            </a:xfrm>
            <a:prstGeom prst="upDownArrow">
              <a:avLst>
                <a:gd name="adj1" fmla="val 25543"/>
                <a:gd name="adj2" fmla="val 4674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uFillTx/>
              </a:endParaRPr>
            </a:p>
          </p:txBody>
        </p:sp>
        <p:sp>
          <p:nvSpPr>
            <p:cNvPr id="52" name="TextBox 51"/>
            <p:cNvSpPr txBox="1">
              <a:spLocks/>
            </p:cNvSpPr>
            <p:nvPr/>
          </p:nvSpPr>
          <p:spPr>
            <a:xfrm>
              <a:off x="6052881" y="3011926"/>
              <a:ext cx="742950" cy="169277"/>
            </a:xfrm>
            <a:prstGeom prst="rect">
              <a:avLst/>
            </a:prstGeom>
            <a:solidFill>
              <a:schemeClr val="bg1"/>
            </a:solidFill>
            <a:ln>
              <a:noFill/>
            </a:ln>
          </p:spPr>
          <p:txBody>
            <a:bodyPr wrap="square" lIns="0" tIns="0" rIns="0" bIns="0" rtlCol="0">
              <a:spAutoFit/>
            </a:bodyPr>
            <a:lstStyle/>
            <a:p>
              <a:r>
                <a:rPr lang="en-US" sz="1100" b="1" dirty="0" smtClean="0">
                  <a:solidFill>
                    <a:schemeClr val="accent1">
                      <a:lumMod val="75000"/>
                    </a:schemeClr>
                  </a:solidFill>
                  <a:uFillTx/>
                </a:rPr>
                <a:t>expected Q</a:t>
              </a:r>
              <a:endParaRPr lang="en-US" sz="1100" b="1" dirty="0">
                <a:solidFill>
                  <a:schemeClr val="accent1">
                    <a:lumMod val="75000"/>
                  </a:schemeClr>
                </a:solidFill>
                <a:uFillTx/>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Parameter distributions – 20 rafts, 180 CCDs, 2880 video channels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97" y="649218"/>
            <a:ext cx="10058400" cy="5383368"/>
          </a:xfrm>
          <a:prstGeom prst="rect">
            <a:avLst/>
          </a:prstGeom>
        </p:spPr>
      </p:pic>
      <p:grpSp>
        <p:nvGrpSpPr>
          <p:cNvPr id="21" name="Group 20"/>
          <p:cNvGrpSpPr/>
          <p:nvPr/>
        </p:nvGrpSpPr>
        <p:grpSpPr>
          <a:xfrm>
            <a:off x="3073022" y="928048"/>
            <a:ext cx="5734349" cy="4565172"/>
            <a:chOff x="3073022" y="928048"/>
            <a:chExt cx="5734349" cy="4565172"/>
          </a:xfrm>
        </p:grpSpPr>
        <p:cxnSp>
          <p:nvCxnSpPr>
            <p:cNvPr id="5" name="Straight Connector 4"/>
            <p:cNvCxnSpPr/>
            <p:nvPr/>
          </p:nvCxnSpPr>
          <p:spPr>
            <a:xfrm flipH="1">
              <a:off x="3480182" y="928048"/>
              <a:ext cx="13648" cy="1228298"/>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465096" y="2595347"/>
              <a:ext cx="13648" cy="1228298"/>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631144" y="4167119"/>
              <a:ext cx="13648" cy="1228298"/>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8793723" y="2570325"/>
              <a:ext cx="13648" cy="1228298"/>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012442" y="2715903"/>
              <a:ext cx="354842" cy="0"/>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073022" y="1066797"/>
              <a:ext cx="354842" cy="0"/>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8313772" y="2704527"/>
              <a:ext cx="354842" cy="0"/>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205784" y="4383206"/>
              <a:ext cx="354842" cy="0"/>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571412" y="4264922"/>
              <a:ext cx="13648" cy="1228298"/>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643464" y="4264922"/>
              <a:ext cx="13648" cy="1228298"/>
            </a:xfrm>
            <a:prstGeom prst="line">
              <a:avLst/>
            </a:prstGeom>
            <a:ln>
              <a:solidFill>
                <a:srgbClr val="FF9933"/>
              </a:solidFill>
              <a:prstDash val="lgDash"/>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rot="5400000">
              <a:off x="7449276" y="4407884"/>
              <a:ext cx="665375" cy="276999"/>
            </a:xfrm>
            <a:prstGeom prst="rect">
              <a:avLst/>
            </a:prstGeom>
          </p:spPr>
          <p:txBody>
            <a:bodyPr wrap="square" rtlCol="0">
              <a:spAutoFit/>
            </a:bodyPr>
            <a:lstStyle/>
            <a:p>
              <a:r>
                <a:rPr lang="en-US" sz="1200" b="1" dirty="0" smtClean="0">
                  <a:solidFill>
                    <a:srgbClr val="FF9933"/>
                  </a:solidFill>
                </a:rPr>
                <a:t>(if trap)</a:t>
              </a:r>
              <a:endParaRPr lang="en-US" sz="1200" b="1" dirty="0">
                <a:solidFill>
                  <a:srgbClr val="FF9933"/>
                </a:solidFill>
              </a:endParaRPr>
            </a:p>
          </p:txBody>
        </p:sp>
        <p:sp>
          <p:nvSpPr>
            <p:cNvPr id="18" name="TextBox 17"/>
            <p:cNvSpPr txBox="1"/>
            <p:nvPr/>
          </p:nvSpPr>
          <p:spPr>
            <a:xfrm rot="5400000">
              <a:off x="6399533" y="4354507"/>
              <a:ext cx="603820" cy="276999"/>
            </a:xfrm>
            <a:prstGeom prst="rect">
              <a:avLst/>
            </a:prstGeom>
          </p:spPr>
          <p:txBody>
            <a:bodyPr wrap="none" rtlCol="0">
              <a:spAutoFit/>
            </a:bodyPr>
            <a:lstStyle/>
            <a:p>
              <a:r>
                <a:rPr lang="en-US" sz="1200" b="1" dirty="0" smtClean="0">
                  <a:solidFill>
                    <a:srgbClr val="FF9933"/>
                  </a:solidFill>
                </a:rPr>
                <a:t>(if CTI)</a:t>
              </a:r>
              <a:endParaRPr lang="en-US" sz="1200" b="1" dirty="0">
                <a:solidFill>
                  <a:srgbClr val="FF9933"/>
                </a:solidFill>
              </a:endParaRPr>
            </a:p>
          </p:txBody>
        </p:sp>
        <p:cxnSp>
          <p:nvCxnSpPr>
            <p:cNvPr id="19" name="Straight Arrow Connector 18"/>
            <p:cNvCxnSpPr/>
            <p:nvPr/>
          </p:nvCxnSpPr>
          <p:spPr>
            <a:xfrm flipH="1">
              <a:off x="7169634" y="4374103"/>
              <a:ext cx="354842" cy="0"/>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208101" y="4383206"/>
              <a:ext cx="354842" cy="0"/>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0046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Example: gain and noise dependence on electronics temperature, RTM-</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38</a:t>
            </a:fld>
            <a:endParaRPr lang="en-US" dirty="0">
              <a:uFillTx/>
            </a:endParaRPr>
          </a:p>
        </p:txBody>
      </p:sp>
      <p:pic>
        <p:nvPicPr>
          <p:cNvPr id="4" name="Picture 3"/>
          <p:cNvPicPr>
            <a:picLocks noChangeAspect="1"/>
          </p:cNvPicPr>
          <p:nvPr/>
        </p:nvPicPr>
        <p:blipFill>
          <a:blip r:embed="rId2"/>
          <a:stretch>
            <a:fillRect/>
          </a:stretch>
        </p:blipFill>
        <p:spPr>
          <a:xfrm>
            <a:off x="407593" y="1338584"/>
            <a:ext cx="11525788" cy="440907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uFillTx/>
              </a:rPr>
              <a:t>Video sampling-scope </a:t>
            </a:r>
            <a:r>
              <a:rPr lang="en-US" dirty="0" smtClean="0">
                <a:uFillTx/>
              </a:rPr>
              <a:t>mode</a:t>
            </a:r>
            <a:endParaRPr lang="en-US" dirty="0">
              <a:uFillTx/>
            </a:endParaRPr>
          </a:p>
        </p:txBody>
      </p:sp>
      <p:sp>
        <p:nvSpPr>
          <p:cNvPr id="3" name="Slide Number Placeholder 2"/>
          <p:cNvSpPr>
            <a:spLocks noGrp="1"/>
          </p:cNvSpPr>
          <p:nvPr>
            <p:ph type="sldNum" sz="quarter" idx="10"/>
          </p:nvPr>
        </p:nvSpPr>
        <p:spPr>
          <a:xfrm>
            <a:off x="6867032" y="6384384"/>
            <a:ext cx="5324968" cy="237744"/>
          </a:xfrm>
        </p:spPr>
        <p:txBody>
          <a:bodyPr/>
          <a:lstStyle/>
          <a:p>
            <a:r>
              <a:rPr lang="en-US" smtClean="0">
                <a:uFillTx/>
              </a:rPr>
              <a:t>Slide </a:t>
            </a:r>
            <a:fld id="{F59B87D0-9856-4D22-8A47-CD9A0EC044B2}" type="slidenum">
              <a:rPr lang="en-US" smtClean="0">
                <a:uFillTx/>
              </a:rPr>
              <a:pPr/>
              <a:t>39</a:t>
            </a:fld>
            <a:endParaRPr lang="en-US" dirty="0">
              <a:uFillTx/>
            </a:endParaRPr>
          </a:p>
        </p:txBody>
      </p:sp>
      <p:sp>
        <p:nvSpPr>
          <p:cNvPr id="5" name="TextBox 4"/>
          <p:cNvSpPr txBox="1">
            <a:spLocks/>
          </p:cNvSpPr>
          <p:nvPr/>
        </p:nvSpPr>
        <p:spPr>
          <a:xfrm>
            <a:off x="1608415" y="860236"/>
            <a:ext cx="8664309" cy="1477328"/>
          </a:xfrm>
          <a:prstGeom prst="rect">
            <a:avLst/>
          </a:prstGeom>
          <a:noFill/>
        </p:spPr>
        <p:txBody>
          <a:bodyPr wrap="square" rtlCol="0">
            <a:spAutoFit/>
          </a:bodyPr>
          <a:lstStyle/>
          <a:p>
            <a:pPr marL="285750" indent="-285750">
              <a:buFont typeface="Arial" panose="020B0604020202020204" pitchFamily="34" charset="0"/>
              <a:buChar char="•"/>
            </a:pPr>
            <a:r>
              <a:rPr lang="en-US" dirty="0">
                <a:uFillTx/>
              </a:rPr>
              <a:t>Arrange a repetitive CCD output waveform (i.e. dark, flat)</a:t>
            </a:r>
          </a:p>
          <a:p>
            <a:pPr marL="285750" indent="-285750">
              <a:buFont typeface="Arial" panose="020B0604020202020204" pitchFamily="34" charset="0"/>
              <a:buChar char="•"/>
            </a:pPr>
            <a:r>
              <a:rPr lang="en-US" dirty="0">
                <a:uFillTx/>
              </a:rPr>
              <a:t>Acquire one sample per pixel period, incrementing the ADC sampling clock 10ns per pixel</a:t>
            </a:r>
          </a:p>
          <a:p>
            <a:pPr marL="285750" indent="-285750">
              <a:buFont typeface="Arial" panose="020B0604020202020204" pitchFamily="34" charset="0"/>
              <a:buChar char="•"/>
            </a:pPr>
            <a:r>
              <a:rPr lang="en-US" dirty="0">
                <a:uFillTx/>
              </a:rPr>
              <a:t>Combined with “transparent mode” feature of DSI ASIC, creates virtual 100MHz, 18b oscilloscope for probing video channels</a:t>
            </a:r>
          </a:p>
        </p:txBody>
      </p:sp>
      <p:grpSp>
        <p:nvGrpSpPr>
          <p:cNvPr id="6" name="Group 5"/>
          <p:cNvGrpSpPr/>
          <p:nvPr/>
        </p:nvGrpSpPr>
        <p:grpSpPr>
          <a:xfrm>
            <a:off x="3831740" y="2870964"/>
            <a:ext cx="6400800" cy="1447800"/>
            <a:chOff x="950500" y="3276600"/>
            <a:chExt cx="7812500" cy="1447800"/>
          </a:xfrm>
        </p:grpSpPr>
        <p:pic>
          <p:nvPicPr>
            <p:cNvPr id="7" name="Picture 2"/>
            <p:cNvPicPr>
              <a:picLocks noChangeAspect="1" noChangeArrowheads="1"/>
            </p:cNvPicPr>
            <p:nvPr/>
          </p:nvPicPr>
          <p:blipFill>
            <a:blip r:embed="rId2" cstate="print"/>
            <a:srcRect/>
            <a:stretch>
              <a:fillRect/>
            </a:stretch>
          </p:blipFill>
          <p:spPr bwMode="auto">
            <a:xfrm>
              <a:off x="950500" y="3276600"/>
              <a:ext cx="2630900" cy="1073150"/>
            </a:xfrm>
            <a:prstGeom prst="rect">
              <a:avLst/>
            </a:prstGeom>
            <a:noFill/>
            <a:ln w="9525">
              <a:noFill/>
              <a:miter lim="800000"/>
            </a:ln>
            <a:effectLst/>
          </p:spPr>
        </p:pic>
        <p:pic>
          <p:nvPicPr>
            <p:cNvPr id="8" name="Picture 2"/>
            <p:cNvPicPr>
              <a:picLocks noChangeAspect="1" noChangeArrowheads="1"/>
            </p:cNvPicPr>
            <p:nvPr/>
          </p:nvPicPr>
          <p:blipFill>
            <a:blip r:embed="rId2" cstate="print"/>
            <a:srcRect/>
            <a:stretch>
              <a:fillRect/>
            </a:stretch>
          </p:blipFill>
          <p:spPr bwMode="auto">
            <a:xfrm>
              <a:off x="3541300" y="3276600"/>
              <a:ext cx="2630900" cy="1073150"/>
            </a:xfrm>
            <a:prstGeom prst="rect">
              <a:avLst/>
            </a:prstGeom>
            <a:noFill/>
            <a:ln w="9525">
              <a:noFill/>
              <a:miter lim="800000"/>
            </a:ln>
            <a:effectLst/>
          </p:spPr>
        </p:pic>
        <p:pic>
          <p:nvPicPr>
            <p:cNvPr id="9" name="Picture 2"/>
            <p:cNvPicPr>
              <a:picLocks noChangeAspect="1" noChangeArrowheads="1"/>
            </p:cNvPicPr>
            <p:nvPr/>
          </p:nvPicPr>
          <p:blipFill>
            <a:blip r:embed="rId2" cstate="print"/>
            <a:srcRect/>
            <a:stretch>
              <a:fillRect/>
            </a:stretch>
          </p:blipFill>
          <p:spPr bwMode="auto">
            <a:xfrm>
              <a:off x="6132100" y="3276600"/>
              <a:ext cx="2630900" cy="1073150"/>
            </a:xfrm>
            <a:prstGeom prst="rect">
              <a:avLst/>
            </a:prstGeom>
            <a:noFill/>
            <a:ln w="9525">
              <a:noFill/>
              <a:miter lim="800000"/>
            </a:ln>
            <a:effectLst/>
          </p:spPr>
        </p:pic>
        <p:cxnSp>
          <p:nvCxnSpPr>
            <p:cNvPr id="10" name="Straight Arrow Connector 9"/>
            <p:cNvCxnSpPr/>
            <p:nvPr/>
          </p:nvCxnSpPr>
          <p:spPr>
            <a:xfrm flipV="1">
              <a:off x="1045026"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0211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957284"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261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9073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905098"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8217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8123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5-Point Star 17"/>
            <p:cNvSpPr>
              <a:spLocks/>
            </p:cNvSpPr>
            <p:nvPr/>
          </p:nvSpPr>
          <p:spPr>
            <a:xfrm>
              <a:off x="1005116" y="383107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9" name="5-Point Star 18"/>
            <p:cNvSpPr>
              <a:spLocks/>
            </p:cNvSpPr>
            <p:nvPr/>
          </p:nvSpPr>
          <p:spPr>
            <a:xfrm>
              <a:off x="1981200" y="3704302"/>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0" name="5-Point Star 19"/>
            <p:cNvSpPr>
              <a:spLocks/>
            </p:cNvSpPr>
            <p:nvPr/>
          </p:nvSpPr>
          <p:spPr>
            <a:xfrm>
              <a:off x="2917374" y="3619674"/>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1" name="5-Point Star 20"/>
            <p:cNvSpPr>
              <a:spLocks/>
            </p:cNvSpPr>
            <p:nvPr/>
          </p:nvSpPr>
          <p:spPr>
            <a:xfrm>
              <a:off x="3886200" y="35052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2" name="5-Point Star 21"/>
            <p:cNvSpPr>
              <a:spLocks/>
            </p:cNvSpPr>
            <p:nvPr/>
          </p:nvSpPr>
          <p:spPr>
            <a:xfrm>
              <a:off x="5867400" y="38100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3" name="5-Point Star 22"/>
            <p:cNvSpPr>
              <a:spLocks/>
            </p:cNvSpPr>
            <p:nvPr/>
          </p:nvSpPr>
          <p:spPr>
            <a:xfrm>
              <a:off x="4865188" y="3412144"/>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4" name="5-Point Star 23"/>
            <p:cNvSpPr>
              <a:spLocks/>
            </p:cNvSpPr>
            <p:nvPr/>
          </p:nvSpPr>
          <p:spPr>
            <a:xfrm>
              <a:off x="6781800" y="39624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5" name="5-Point Star 24"/>
            <p:cNvSpPr>
              <a:spLocks/>
            </p:cNvSpPr>
            <p:nvPr/>
          </p:nvSpPr>
          <p:spPr>
            <a:xfrm>
              <a:off x="7772400" y="4161154"/>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sp>
        <p:nvSpPr>
          <p:cNvPr id="26" name="TextBox 25"/>
          <p:cNvSpPr txBox="1">
            <a:spLocks/>
          </p:cNvSpPr>
          <p:nvPr/>
        </p:nvSpPr>
        <p:spPr>
          <a:xfrm>
            <a:off x="1612048" y="2476255"/>
            <a:ext cx="6823881" cy="400110"/>
          </a:xfrm>
          <a:prstGeom prst="rect">
            <a:avLst/>
          </a:prstGeom>
          <a:noFill/>
        </p:spPr>
        <p:txBody>
          <a:bodyPr wrap="square" rtlCol="0">
            <a:spAutoFit/>
          </a:bodyPr>
          <a:lstStyle/>
          <a:p>
            <a:r>
              <a:rPr lang="en-US" sz="2000" b="1" dirty="0">
                <a:uFillTx/>
                <a:latin typeface="+mj-lt"/>
              </a:rPr>
              <a:t>(a) ASPIC DSI mode</a:t>
            </a:r>
          </a:p>
        </p:txBody>
      </p:sp>
      <p:pic>
        <p:nvPicPr>
          <p:cNvPr id="27" name="Picture 3"/>
          <p:cNvPicPr>
            <a:picLocks noChangeAspect="1" noChangeArrowheads="1"/>
          </p:cNvPicPr>
          <p:nvPr/>
        </p:nvPicPr>
        <p:blipFill>
          <a:blip r:embed="rId3" cstate="print"/>
          <a:srcRect/>
          <a:stretch>
            <a:fillRect/>
          </a:stretch>
        </p:blipFill>
        <p:spPr bwMode="auto">
          <a:xfrm>
            <a:off x="1592716" y="3120808"/>
            <a:ext cx="1988993" cy="832176"/>
          </a:xfrm>
          <a:prstGeom prst="rect">
            <a:avLst/>
          </a:prstGeom>
          <a:noFill/>
          <a:ln>
            <a:noFill/>
          </a:ln>
          <a:effectLst/>
        </p:spPr>
      </p:pic>
      <p:grpSp>
        <p:nvGrpSpPr>
          <p:cNvPr id="28" name="Group 27"/>
          <p:cNvGrpSpPr/>
          <p:nvPr/>
        </p:nvGrpSpPr>
        <p:grpSpPr>
          <a:xfrm>
            <a:off x="3560551" y="4999274"/>
            <a:ext cx="6400800" cy="1219200"/>
            <a:chOff x="609600" y="5715000"/>
            <a:chExt cx="7812087" cy="1219200"/>
          </a:xfrm>
        </p:grpSpPr>
        <p:pic>
          <p:nvPicPr>
            <p:cNvPr id="29" name="Picture 2"/>
            <p:cNvPicPr>
              <a:picLocks noChangeAspect="1" noChangeArrowheads="1"/>
            </p:cNvPicPr>
            <p:nvPr/>
          </p:nvPicPr>
          <p:blipFill>
            <a:blip r:embed="rId4" cstate="print"/>
            <a:srcRect/>
            <a:stretch>
              <a:fillRect/>
            </a:stretch>
          </p:blipFill>
          <p:spPr bwMode="auto">
            <a:xfrm>
              <a:off x="609600" y="5715000"/>
              <a:ext cx="2630487" cy="1069975"/>
            </a:xfrm>
            <a:prstGeom prst="rect">
              <a:avLst/>
            </a:prstGeom>
            <a:noFill/>
            <a:ln w="9525">
              <a:noFill/>
              <a:miter lim="800000"/>
            </a:ln>
            <a:effectLst/>
          </p:spPr>
        </p:pic>
        <p:pic>
          <p:nvPicPr>
            <p:cNvPr id="30" name="Picture 29"/>
            <p:cNvPicPr>
              <a:picLocks noChangeAspect="1" noChangeArrowheads="1"/>
            </p:cNvPicPr>
            <p:nvPr/>
          </p:nvPicPr>
          <p:blipFill>
            <a:blip r:embed="rId4" cstate="print"/>
            <a:srcRect/>
            <a:stretch>
              <a:fillRect/>
            </a:stretch>
          </p:blipFill>
          <p:spPr bwMode="auto">
            <a:xfrm>
              <a:off x="3200400" y="5715000"/>
              <a:ext cx="2630487" cy="1069975"/>
            </a:xfrm>
            <a:prstGeom prst="rect">
              <a:avLst/>
            </a:prstGeom>
            <a:noFill/>
            <a:ln w="9525">
              <a:noFill/>
              <a:miter lim="800000"/>
            </a:ln>
            <a:effectLst/>
          </p:spPr>
        </p:pic>
        <p:pic>
          <p:nvPicPr>
            <p:cNvPr id="31" name="Picture 2"/>
            <p:cNvPicPr>
              <a:picLocks noChangeAspect="1" noChangeArrowheads="1"/>
            </p:cNvPicPr>
            <p:nvPr/>
          </p:nvPicPr>
          <p:blipFill>
            <a:blip r:embed="rId4" cstate="print"/>
            <a:srcRect/>
            <a:stretch>
              <a:fillRect/>
            </a:stretch>
          </p:blipFill>
          <p:spPr bwMode="auto">
            <a:xfrm>
              <a:off x="5791200" y="5715000"/>
              <a:ext cx="2630487" cy="1069975"/>
            </a:xfrm>
            <a:prstGeom prst="rect">
              <a:avLst/>
            </a:prstGeom>
            <a:noFill/>
            <a:ln w="9525">
              <a:noFill/>
              <a:miter lim="800000"/>
            </a:ln>
            <a:effectLst/>
          </p:spPr>
        </p:pic>
        <p:cxnSp>
          <p:nvCxnSpPr>
            <p:cNvPr id="32" name="Straight Arrow Connector 31"/>
            <p:cNvCxnSpPr/>
            <p:nvPr/>
          </p:nvCxnSpPr>
          <p:spPr>
            <a:xfrm flipV="1">
              <a:off x="1045026"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5-Point Star 32"/>
            <p:cNvSpPr>
              <a:spLocks/>
            </p:cNvSpPr>
            <p:nvPr/>
          </p:nvSpPr>
          <p:spPr>
            <a:xfrm>
              <a:off x="1005116" y="5726091"/>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34" name="Straight Arrow Connector 33"/>
            <p:cNvCxnSpPr/>
            <p:nvPr/>
          </p:nvCxnSpPr>
          <p:spPr>
            <a:xfrm flipV="1">
              <a:off x="20211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5-Point Star 34"/>
            <p:cNvSpPr>
              <a:spLocks/>
            </p:cNvSpPr>
            <p:nvPr/>
          </p:nvSpPr>
          <p:spPr>
            <a:xfrm>
              <a:off x="1981200" y="5910948"/>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36" name="Straight Arrow Connector 35"/>
            <p:cNvCxnSpPr/>
            <p:nvPr/>
          </p:nvCxnSpPr>
          <p:spPr>
            <a:xfrm flipV="1">
              <a:off x="2957284"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5-Point Star 36"/>
            <p:cNvSpPr>
              <a:spLocks/>
            </p:cNvSpPr>
            <p:nvPr/>
          </p:nvSpPr>
          <p:spPr>
            <a:xfrm>
              <a:off x="2917374" y="5910948"/>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38" name="Straight Arrow Connector 37"/>
            <p:cNvCxnSpPr/>
            <p:nvPr/>
          </p:nvCxnSpPr>
          <p:spPr>
            <a:xfrm flipV="1">
              <a:off x="39261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5-Point Star 38"/>
            <p:cNvSpPr>
              <a:spLocks/>
            </p:cNvSpPr>
            <p:nvPr/>
          </p:nvSpPr>
          <p:spPr>
            <a:xfrm>
              <a:off x="3886200" y="5910948"/>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40" name="Straight Arrow Connector 39"/>
            <p:cNvCxnSpPr/>
            <p:nvPr/>
          </p:nvCxnSpPr>
          <p:spPr>
            <a:xfrm flipV="1">
              <a:off x="59073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5-Point Star 40"/>
            <p:cNvSpPr>
              <a:spLocks/>
            </p:cNvSpPr>
            <p:nvPr/>
          </p:nvSpPr>
          <p:spPr>
            <a:xfrm>
              <a:off x="5867400" y="6491516"/>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42" name="Straight Arrow Connector 41"/>
            <p:cNvCxnSpPr/>
            <p:nvPr/>
          </p:nvCxnSpPr>
          <p:spPr>
            <a:xfrm flipV="1">
              <a:off x="4905098"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5-Point Star 42"/>
            <p:cNvSpPr>
              <a:spLocks/>
            </p:cNvSpPr>
            <p:nvPr/>
          </p:nvSpPr>
          <p:spPr>
            <a:xfrm>
              <a:off x="4865188" y="62484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44" name="Straight Arrow Connector 43"/>
            <p:cNvCxnSpPr/>
            <p:nvPr/>
          </p:nvCxnSpPr>
          <p:spPr>
            <a:xfrm flipV="1">
              <a:off x="68217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5-Point Star 44"/>
            <p:cNvSpPr>
              <a:spLocks/>
            </p:cNvSpPr>
            <p:nvPr/>
          </p:nvSpPr>
          <p:spPr>
            <a:xfrm>
              <a:off x="6781800" y="6491516"/>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46" name="Straight Arrow Connector 45"/>
            <p:cNvCxnSpPr/>
            <p:nvPr/>
          </p:nvCxnSpPr>
          <p:spPr>
            <a:xfrm flipV="1">
              <a:off x="78123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5-Point Star 46"/>
            <p:cNvSpPr>
              <a:spLocks/>
            </p:cNvSpPr>
            <p:nvPr/>
          </p:nvSpPr>
          <p:spPr>
            <a:xfrm>
              <a:off x="7772400" y="6491516"/>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sp>
        <p:nvSpPr>
          <p:cNvPr id="48" name="TextBox 47"/>
          <p:cNvSpPr txBox="1">
            <a:spLocks/>
          </p:cNvSpPr>
          <p:nvPr/>
        </p:nvSpPr>
        <p:spPr>
          <a:xfrm>
            <a:off x="1574971" y="4508530"/>
            <a:ext cx="6823881" cy="400110"/>
          </a:xfrm>
          <a:prstGeom prst="rect">
            <a:avLst/>
          </a:prstGeom>
          <a:noFill/>
        </p:spPr>
        <p:txBody>
          <a:bodyPr wrap="square" rtlCol="0">
            <a:spAutoFit/>
          </a:bodyPr>
          <a:lstStyle/>
          <a:p>
            <a:r>
              <a:rPr lang="en-US" sz="2000" b="1" dirty="0">
                <a:uFillTx/>
                <a:latin typeface="+mj-lt"/>
              </a:rPr>
              <a:t>(b) ASPIC Transparent mode – amplified CCD output</a:t>
            </a:r>
          </a:p>
        </p:txBody>
      </p:sp>
      <p:pic>
        <p:nvPicPr>
          <p:cNvPr id="49" name="Picture 4"/>
          <p:cNvPicPr>
            <a:picLocks noChangeAspect="1" noChangeArrowheads="1"/>
          </p:cNvPicPr>
          <p:nvPr/>
        </p:nvPicPr>
        <p:blipFill>
          <a:blip r:embed="rId5" cstate="print"/>
          <a:srcRect/>
          <a:stretch>
            <a:fillRect/>
          </a:stretch>
        </p:blipFill>
        <p:spPr bwMode="auto">
          <a:xfrm>
            <a:off x="1745309" y="5127222"/>
            <a:ext cx="1815242" cy="786452"/>
          </a:xfrm>
          <a:prstGeom prst="rect">
            <a:avLst/>
          </a:prstGeom>
          <a:noFill/>
          <a:ln>
            <a:noFill/>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Focal Plane Layout</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4</a:t>
            </a:fld>
            <a:endParaRPr lang="en-US" dirty="0">
              <a:uFillTx/>
            </a:endParaRPr>
          </a:p>
        </p:txBody>
      </p:sp>
      <p:sp>
        <p:nvSpPr>
          <p:cNvPr id="4" name="Content Placeholder 2"/>
          <p:cNvSpPr txBox="1">
            <a:spLocks/>
          </p:cNvSpPr>
          <p:nvPr/>
        </p:nvSpPr>
        <p:spPr bwMode="auto">
          <a:xfrm>
            <a:off x="4929207" y="654230"/>
            <a:ext cx="3028494" cy="1268752"/>
          </a:xfrm>
          <a:prstGeom prst="rect">
            <a:avLst/>
          </a:prstGeom>
          <a:solidFill>
            <a:srgbClr val="FFFF99"/>
          </a:solidFill>
          <a:ln>
            <a:solidFill>
              <a:schemeClr val="tx1"/>
            </a:solidFill>
          </a:ln>
          <a:effectLst>
            <a:outerShdw blurRad="50800" dist="38100" dir="2700000" algn="tl" rotWithShape="0">
              <a:srgbClr val="000000">
                <a:alpha val="40000"/>
              </a:srgbClr>
            </a:outerShdw>
          </a:effec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uFillTx/>
                <a:latin typeface="Arial" pitchFamily="34" charset="0"/>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uFillTx/>
                <a:latin typeface="Arial" pitchFamily="34" charset="0"/>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uFillTx/>
                <a:latin typeface="Arial" pitchFamily="34" charset="0"/>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uFillTx/>
                <a:latin typeface="Arial" pitchFamily="34" charset="0"/>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uFillTx/>
                <a:latin typeface="Arial"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uFillTx/>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uFillTx/>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uFillTx/>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uFillTx/>
                <a:latin typeface="+mn-lt"/>
                <a:ea typeface="+mn-ea"/>
                <a:cs typeface="+mn-cs"/>
              </a:defRPr>
            </a:lvl9pPr>
          </a:lstStyle>
          <a:p>
            <a:pPr eaLnBrk="1" hangingPunct="1"/>
            <a:r>
              <a:rPr lang="en-US" altLang="en-US" sz="1200" dirty="0" smtClean="0">
                <a:uFillTx/>
              </a:rPr>
              <a:t>3.5° diameter</a:t>
            </a:r>
          </a:p>
          <a:p>
            <a:pPr eaLnBrk="1" hangingPunct="1"/>
            <a:r>
              <a:rPr lang="en-US" altLang="en-US" sz="1200" dirty="0" smtClean="0">
                <a:uFillTx/>
                <a:sym typeface="Symbol" pitchFamily="18" charset="2"/>
              </a:rPr>
              <a:t>0.2” (10</a:t>
            </a:r>
            <a:r>
              <a:rPr lang="en-US" altLang="en-US" sz="1200" dirty="0" smtClean="0">
                <a:uFillTx/>
                <a:latin typeface="Symbol" pitchFamily="18" charset="2"/>
                <a:sym typeface="Symbol" pitchFamily="18" charset="2"/>
              </a:rPr>
              <a:t>m</a:t>
            </a:r>
            <a:r>
              <a:rPr lang="en-US" altLang="en-US" sz="1200" dirty="0" smtClean="0">
                <a:uFillTx/>
                <a:sym typeface="Symbol" pitchFamily="18" charset="2"/>
              </a:rPr>
              <a:t>m) pixels</a:t>
            </a:r>
            <a:r>
              <a:rPr lang="en-US" altLang="en-US" sz="1200" dirty="0" smtClean="0">
                <a:uFillTx/>
              </a:rPr>
              <a:t> </a:t>
            </a:r>
          </a:p>
          <a:p>
            <a:pPr eaLnBrk="1" hangingPunct="1"/>
            <a:r>
              <a:rPr lang="en-US" altLang="en-US" sz="1200" dirty="0" smtClean="0">
                <a:uFillTx/>
              </a:rPr>
              <a:t>189 4K </a:t>
            </a:r>
            <a:r>
              <a:rPr lang="en-US" altLang="en-US" sz="1200" dirty="0" smtClean="0">
                <a:uFillTx/>
                <a:sym typeface="Symbol" pitchFamily="18" charset="2"/>
              </a:rPr>
              <a:t> 4K CCDs</a:t>
            </a:r>
          </a:p>
          <a:p>
            <a:pPr eaLnBrk="1" hangingPunct="1"/>
            <a:r>
              <a:rPr lang="en-US" altLang="en-US" sz="1200" dirty="0" smtClean="0">
                <a:uFillTx/>
                <a:sym typeface="Symbol" pitchFamily="18" charset="2"/>
              </a:rPr>
              <a:t>21 “rafts”</a:t>
            </a:r>
          </a:p>
          <a:p>
            <a:pPr eaLnBrk="1" hangingPunct="1"/>
            <a:r>
              <a:rPr lang="en-US" altLang="en-US" sz="1200" dirty="0" smtClean="0">
                <a:uFillTx/>
                <a:sym typeface="Symbol" pitchFamily="18" charset="2"/>
              </a:rPr>
              <a:t>Fully-butted mosaic (90% fill factor)</a:t>
            </a:r>
            <a:endParaRPr lang="en-US" altLang="en-US" sz="1200" dirty="0">
              <a:uFillTx/>
              <a:sym typeface="Symbol" pitchFamily="18" charset="2"/>
            </a:endParaRPr>
          </a:p>
        </p:txBody>
      </p:sp>
      <p:sp>
        <p:nvSpPr>
          <p:cNvPr id="11" name="Rectangle 10"/>
          <p:cNvSpPr>
            <a:spLocks/>
          </p:cNvSpPr>
          <p:nvPr/>
        </p:nvSpPr>
        <p:spPr>
          <a:xfrm>
            <a:off x="6096000" y="6483727"/>
            <a:ext cx="3048000" cy="369332"/>
          </a:xfrm>
          <a:prstGeom prst="rect">
            <a:avLst/>
          </a:prstGeom>
        </p:spPr>
        <p:txBody>
          <a:bodyPr wrap="square">
            <a:spAutoFit/>
          </a:bodyPr>
          <a:lstStyle/>
          <a:p>
            <a:r>
              <a:rPr lang="en-US" sz="900" dirty="0">
                <a:solidFill>
                  <a:schemeClr val="accent1">
                    <a:lumMod val="75000"/>
                  </a:schemeClr>
                </a:solidFill>
                <a:uFillTx/>
              </a:rPr>
              <a:t>N. Kurita., et al. "</a:t>
            </a:r>
            <a:r>
              <a:rPr lang="en-US" sz="900" b="1" dirty="0">
                <a:uFillTx/>
              </a:rPr>
              <a:t> </a:t>
            </a:r>
            <a:r>
              <a:rPr lang="en-US" sz="900" dirty="0">
                <a:solidFill>
                  <a:schemeClr val="accent1">
                    <a:lumMod val="75000"/>
                  </a:schemeClr>
                </a:solidFill>
                <a:uFillTx/>
              </a:rPr>
              <a:t>Large Synoptic Survey Telescope camera design and construction." SPIE 2016, </a:t>
            </a:r>
            <a:r>
              <a:rPr lang="en-US" sz="900" i="1" dirty="0">
                <a:solidFill>
                  <a:schemeClr val="accent1">
                    <a:lumMod val="75000"/>
                  </a:schemeClr>
                </a:solidFill>
                <a:uFillTx/>
              </a:rPr>
              <a:t>9912-28</a:t>
            </a:r>
            <a:r>
              <a:rPr lang="en-US" sz="900" dirty="0">
                <a:solidFill>
                  <a:schemeClr val="accent1">
                    <a:lumMod val="75000"/>
                  </a:schemeClr>
                </a:solidFill>
                <a:uFillTx/>
              </a:rPr>
              <a:t>.</a:t>
            </a:r>
          </a:p>
        </p:txBody>
      </p:sp>
      <p:grpSp>
        <p:nvGrpSpPr>
          <p:cNvPr id="17" name="Group 16"/>
          <p:cNvGrpSpPr/>
          <p:nvPr/>
        </p:nvGrpSpPr>
        <p:grpSpPr>
          <a:xfrm>
            <a:off x="628797" y="1193269"/>
            <a:ext cx="5093715" cy="4725740"/>
            <a:chOff x="4427538" y="1298575"/>
            <a:chExt cx="4716462" cy="4562475"/>
          </a:xfrm>
        </p:grpSpPr>
        <p:pic>
          <p:nvPicPr>
            <p:cNvPr id="18" name="Picture 2" descr="Focal Plane Layout.jpg"/>
            <p:cNvPicPr>
              <a:picLocks noChangeAspect="1"/>
            </p:cNvPicPr>
            <p:nvPr/>
          </p:nvPicPr>
          <p:blipFill>
            <a:blip r:embed="rId2">
              <a:clrChange>
                <a:clrFrom>
                  <a:srgbClr val="FFFFFF"/>
                </a:clrFrom>
                <a:clrTo>
                  <a:srgbClr val="FFFFFF">
                    <a:alpha val="0"/>
                  </a:srgbClr>
                </a:clrTo>
              </a:clrChange>
            </a:blip>
            <a:srcRect t="6207"/>
            <a:stretch>
              <a:fillRect/>
            </a:stretch>
          </p:blipFill>
          <p:spPr bwMode="auto">
            <a:xfrm>
              <a:off x="4427538" y="1298575"/>
              <a:ext cx="4716462" cy="4562475"/>
            </a:xfrm>
            <a:prstGeom prst="rect">
              <a:avLst/>
            </a:prstGeom>
            <a:noFill/>
            <a:ln>
              <a:noFill/>
            </a:ln>
          </p:spPr>
        </p:pic>
        <p:sp>
          <p:nvSpPr>
            <p:cNvPr id="19" name="Text Box 6"/>
            <p:cNvSpPr txBox="1">
              <a:spLocks noChangeArrowheads="1"/>
            </p:cNvSpPr>
            <p:nvPr/>
          </p:nvSpPr>
          <p:spPr bwMode="auto">
            <a:xfrm>
              <a:off x="8086725" y="5349875"/>
              <a:ext cx="725488" cy="304800"/>
            </a:xfrm>
            <a:prstGeom prst="rect">
              <a:avLst/>
            </a:prstGeom>
            <a:noFill/>
            <a:ln>
              <a:noFill/>
            </a:ln>
          </p:spPr>
          <p:txBody>
            <a:bodyPr wrap="none">
              <a:spAutoFit/>
            </a:bodyPr>
            <a:lstStyle>
              <a:lvl1pPr eaLnBrk="0" hangingPunct="0">
                <a:defRPr>
                  <a:solidFill>
                    <a:schemeClr val="tx1"/>
                  </a:solidFill>
                  <a:uFillTx/>
                  <a:latin typeface="Arial" pitchFamily="34" charset="0"/>
                </a:defRPr>
              </a:lvl1pPr>
              <a:lvl2pPr marL="742950" indent="-285750" eaLnBrk="0" hangingPunct="0">
                <a:defRPr>
                  <a:solidFill>
                    <a:schemeClr val="tx1"/>
                  </a:solidFill>
                  <a:uFillTx/>
                  <a:latin typeface="Arial" pitchFamily="34" charset="0"/>
                </a:defRPr>
              </a:lvl2pPr>
              <a:lvl3pPr marL="1143000" indent="-228600" eaLnBrk="0" hangingPunct="0">
                <a:defRPr>
                  <a:solidFill>
                    <a:schemeClr val="tx1"/>
                  </a:solidFill>
                  <a:uFillTx/>
                  <a:latin typeface="Arial" pitchFamily="34" charset="0"/>
                </a:defRPr>
              </a:lvl3pPr>
              <a:lvl4pPr marL="1600200" indent="-228600" eaLnBrk="0" hangingPunct="0">
                <a:defRPr>
                  <a:solidFill>
                    <a:schemeClr val="tx1"/>
                  </a:solidFill>
                  <a:uFillTx/>
                  <a:latin typeface="Arial" pitchFamily="34" charset="0"/>
                </a:defRPr>
              </a:lvl4pPr>
              <a:lvl5pPr marL="2057400" indent="-228600" eaLnBrk="0" hangingPunct="0">
                <a:defRPr>
                  <a:solidFill>
                    <a:schemeClr val="tx1"/>
                  </a:solidFill>
                  <a:uFillTx/>
                  <a:latin typeface="Arial" pitchFamily="34" charset="0"/>
                </a:defRPr>
              </a:lvl5pPr>
              <a:lvl6pPr marL="2514600" indent="-228600" eaLnBrk="0" fontAlgn="base" hangingPunct="0">
                <a:spcBef>
                  <a:spcPct val="0"/>
                </a:spcBef>
                <a:spcAft>
                  <a:spcPct val="0"/>
                </a:spcAft>
                <a:defRPr>
                  <a:solidFill>
                    <a:schemeClr val="tx1"/>
                  </a:solidFill>
                  <a:uFillTx/>
                  <a:latin typeface="Arial" pitchFamily="34" charset="0"/>
                </a:defRPr>
              </a:lvl6pPr>
              <a:lvl7pPr marL="2971800" indent="-228600" eaLnBrk="0" fontAlgn="base" hangingPunct="0">
                <a:spcBef>
                  <a:spcPct val="0"/>
                </a:spcBef>
                <a:spcAft>
                  <a:spcPct val="0"/>
                </a:spcAft>
                <a:defRPr>
                  <a:solidFill>
                    <a:schemeClr val="tx1"/>
                  </a:solidFill>
                  <a:uFillTx/>
                  <a:latin typeface="Arial" pitchFamily="34" charset="0"/>
                </a:defRPr>
              </a:lvl7pPr>
              <a:lvl8pPr marL="3429000" indent="-228600" eaLnBrk="0" fontAlgn="base" hangingPunct="0">
                <a:spcBef>
                  <a:spcPct val="0"/>
                </a:spcBef>
                <a:spcAft>
                  <a:spcPct val="0"/>
                </a:spcAft>
                <a:defRPr>
                  <a:solidFill>
                    <a:schemeClr val="tx1"/>
                  </a:solidFill>
                  <a:uFillTx/>
                  <a:latin typeface="Arial" pitchFamily="34" charset="0"/>
                </a:defRPr>
              </a:lvl8pPr>
              <a:lvl9pPr marL="3886200" indent="-228600" eaLnBrk="0" fontAlgn="base" hangingPunct="0">
                <a:spcBef>
                  <a:spcPct val="0"/>
                </a:spcBef>
                <a:spcAft>
                  <a:spcPct val="0"/>
                </a:spcAft>
                <a:defRPr>
                  <a:solidFill>
                    <a:schemeClr val="tx1"/>
                  </a:solidFill>
                  <a:uFillTx/>
                  <a:latin typeface="Arial" pitchFamily="34" charset="0"/>
                </a:defRPr>
              </a:lvl9pPr>
            </a:lstStyle>
            <a:p>
              <a:pPr eaLnBrk="1" hangingPunct="1"/>
              <a:r>
                <a:rPr lang="en-US" altLang="en-US" sz="1400" b="1">
                  <a:uFillTx/>
                </a:rPr>
                <a:t>guider</a:t>
              </a:r>
            </a:p>
          </p:txBody>
        </p:sp>
        <p:sp>
          <p:nvSpPr>
            <p:cNvPr id="20" name="Text Box 7"/>
            <p:cNvSpPr txBox="1">
              <a:spLocks noChangeArrowheads="1"/>
            </p:cNvSpPr>
            <p:nvPr/>
          </p:nvSpPr>
          <p:spPr bwMode="auto">
            <a:xfrm>
              <a:off x="8383588" y="4657725"/>
              <a:ext cx="579437" cy="304800"/>
            </a:xfrm>
            <a:prstGeom prst="rect">
              <a:avLst/>
            </a:prstGeom>
            <a:noFill/>
            <a:ln>
              <a:noFill/>
            </a:ln>
          </p:spPr>
          <p:txBody>
            <a:bodyPr wrap="none">
              <a:spAutoFit/>
            </a:bodyPr>
            <a:lstStyle>
              <a:lvl1pPr eaLnBrk="0" hangingPunct="0">
                <a:defRPr>
                  <a:solidFill>
                    <a:schemeClr val="tx1"/>
                  </a:solidFill>
                  <a:uFillTx/>
                  <a:latin typeface="Arial" pitchFamily="34" charset="0"/>
                </a:defRPr>
              </a:lvl1pPr>
              <a:lvl2pPr marL="742950" indent="-285750" eaLnBrk="0" hangingPunct="0">
                <a:defRPr>
                  <a:solidFill>
                    <a:schemeClr val="tx1"/>
                  </a:solidFill>
                  <a:uFillTx/>
                  <a:latin typeface="Arial" pitchFamily="34" charset="0"/>
                </a:defRPr>
              </a:lvl2pPr>
              <a:lvl3pPr marL="1143000" indent="-228600" eaLnBrk="0" hangingPunct="0">
                <a:defRPr>
                  <a:solidFill>
                    <a:schemeClr val="tx1"/>
                  </a:solidFill>
                  <a:uFillTx/>
                  <a:latin typeface="Arial" pitchFamily="34" charset="0"/>
                </a:defRPr>
              </a:lvl3pPr>
              <a:lvl4pPr marL="1600200" indent="-228600" eaLnBrk="0" hangingPunct="0">
                <a:defRPr>
                  <a:solidFill>
                    <a:schemeClr val="tx1"/>
                  </a:solidFill>
                  <a:uFillTx/>
                  <a:latin typeface="Arial" pitchFamily="34" charset="0"/>
                </a:defRPr>
              </a:lvl4pPr>
              <a:lvl5pPr marL="2057400" indent="-228600" eaLnBrk="0" hangingPunct="0">
                <a:defRPr>
                  <a:solidFill>
                    <a:schemeClr val="tx1"/>
                  </a:solidFill>
                  <a:uFillTx/>
                  <a:latin typeface="Arial" pitchFamily="34" charset="0"/>
                </a:defRPr>
              </a:lvl5pPr>
              <a:lvl6pPr marL="2514600" indent="-228600" defTabSz="457200" eaLnBrk="0" fontAlgn="base" hangingPunct="0">
                <a:spcBef>
                  <a:spcPct val="0"/>
                </a:spcBef>
                <a:spcAft>
                  <a:spcPct val="0"/>
                </a:spcAft>
                <a:defRPr>
                  <a:solidFill>
                    <a:schemeClr val="tx1"/>
                  </a:solidFill>
                  <a:uFillTx/>
                  <a:latin typeface="Arial" pitchFamily="34" charset="0"/>
                </a:defRPr>
              </a:lvl6pPr>
              <a:lvl7pPr marL="2971800" indent="-228600" defTabSz="457200" eaLnBrk="0" fontAlgn="base" hangingPunct="0">
                <a:spcBef>
                  <a:spcPct val="0"/>
                </a:spcBef>
                <a:spcAft>
                  <a:spcPct val="0"/>
                </a:spcAft>
                <a:defRPr>
                  <a:solidFill>
                    <a:schemeClr val="tx1"/>
                  </a:solidFill>
                  <a:uFillTx/>
                  <a:latin typeface="Arial" pitchFamily="34" charset="0"/>
                </a:defRPr>
              </a:lvl7pPr>
              <a:lvl8pPr marL="3429000" indent="-228600" defTabSz="457200" eaLnBrk="0" fontAlgn="base" hangingPunct="0">
                <a:spcBef>
                  <a:spcPct val="0"/>
                </a:spcBef>
                <a:spcAft>
                  <a:spcPct val="0"/>
                </a:spcAft>
                <a:defRPr>
                  <a:solidFill>
                    <a:schemeClr val="tx1"/>
                  </a:solidFill>
                  <a:uFillTx/>
                  <a:latin typeface="Arial" pitchFamily="34" charset="0"/>
                </a:defRPr>
              </a:lvl8pPr>
              <a:lvl9pPr marL="3886200" indent="-228600" defTabSz="457200" eaLnBrk="0" fontAlgn="base" hangingPunct="0">
                <a:spcBef>
                  <a:spcPct val="0"/>
                </a:spcBef>
                <a:spcAft>
                  <a:spcPct val="0"/>
                </a:spcAft>
                <a:defRPr>
                  <a:solidFill>
                    <a:schemeClr val="tx1"/>
                  </a:solidFill>
                  <a:uFillTx/>
                  <a:latin typeface="Arial" pitchFamily="34" charset="0"/>
                </a:defRPr>
              </a:lvl9pPr>
            </a:lstStyle>
            <a:p>
              <a:pPr eaLnBrk="1" hangingPunct="1"/>
              <a:r>
                <a:rPr lang="en-US" altLang="en-US" sz="1400" b="1" dirty="0">
                  <a:uFillTx/>
                </a:rPr>
                <a:t>WFS</a:t>
              </a:r>
            </a:p>
          </p:txBody>
        </p:sp>
        <p:sp>
          <p:nvSpPr>
            <p:cNvPr id="21" name="Line 8"/>
            <p:cNvSpPr>
              <a:spLocks noChangeShapeType="1"/>
            </p:cNvSpPr>
            <p:nvPr/>
          </p:nvSpPr>
          <p:spPr bwMode="auto">
            <a:xfrm flipH="1">
              <a:off x="7675563" y="4800600"/>
              <a:ext cx="708025" cy="0"/>
            </a:xfrm>
            <a:prstGeom prst="line">
              <a:avLst/>
            </a:prstGeom>
            <a:noFill/>
            <a:ln w="9525">
              <a:solidFill>
                <a:schemeClr val="tx1"/>
              </a:solidFill>
              <a:round/>
              <a:tailEnd type="triangle" w="med" len="med"/>
            </a:ln>
          </p:spPr>
          <p:txBody>
            <a:bodyPr/>
            <a:lstStyle/>
            <a:p>
              <a:endParaRPr lang="en-US">
                <a:uFillTx/>
              </a:endParaRPr>
            </a:p>
          </p:txBody>
        </p:sp>
        <p:sp>
          <p:nvSpPr>
            <p:cNvPr id="22" name="Line 9"/>
            <p:cNvSpPr>
              <a:spLocks noChangeShapeType="1"/>
            </p:cNvSpPr>
            <p:nvPr/>
          </p:nvSpPr>
          <p:spPr bwMode="auto">
            <a:xfrm flipH="1" flipV="1">
              <a:off x="7675563" y="5118100"/>
              <a:ext cx="487362" cy="280988"/>
            </a:xfrm>
            <a:prstGeom prst="line">
              <a:avLst/>
            </a:prstGeom>
            <a:noFill/>
            <a:ln w="9525">
              <a:solidFill>
                <a:schemeClr val="tx1"/>
              </a:solidFill>
              <a:round/>
              <a:tailEnd type="triangle" w="med" len="med"/>
            </a:ln>
          </p:spPr>
          <p:txBody>
            <a:bodyPr/>
            <a:lstStyle/>
            <a:p>
              <a:endParaRPr lang="en-US">
                <a:uFillTx/>
              </a:endParaRPr>
            </a:p>
          </p:txBody>
        </p:sp>
      </p:grpSp>
      <p:grpSp>
        <p:nvGrpSpPr>
          <p:cNvPr id="27" name="Group 26"/>
          <p:cNvGrpSpPr/>
          <p:nvPr/>
        </p:nvGrpSpPr>
        <p:grpSpPr>
          <a:xfrm>
            <a:off x="4518948" y="1802701"/>
            <a:ext cx="3110358" cy="1757696"/>
            <a:chOff x="4518948" y="1802701"/>
            <a:chExt cx="3110358" cy="1757696"/>
          </a:xfrm>
        </p:grpSpPr>
        <p:pic>
          <p:nvPicPr>
            <p:cNvPr id="2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0187" t="9640" r="10252" b="10798"/>
            <a:stretch/>
          </p:blipFill>
          <p:spPr bwMode="auto">
            <a:xfrm>
              <a:off x="5871611" y="1802701"/>
              <a:ext cx="1757695" cy="175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rapezoid 28"/>
            <p:cNvSpPr/>
            <p:nvPr/>
          </p:nvSpPr>
          <p:spPr>
            <a:xfrm rot="16200000">
              <a:off x="4338110" y="1990554"/>
              <a:ext cx="1722360" cy="1360684"/>
            </a:xfrm>
            <a:prstGeom prst="trapezoid">
              <a:avLst>
                <a:gd name="adj" fmla="val 5225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676" y="1665370"/>
            <a:ext cx="4353947" cy="425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60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en-US" dirty="0" smtClean="0"/>
              <a:t>Virtual sampling scope</a:t>
            </a:r>
            <a:endParaRPr lang="en-US" dirty="0"/>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63" r="133563" b="2439"/>
          <a:stretch/>
        </p:blipFill>
        <p:spPr bwMode="auto">
          <a:xfrm flipH="1">
            <a:off x="422990" y="1139483"/>
            <a:ext cx="1697473" cy="492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13521" y="1394006"/>
            <a:ext cx="1593849"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47015" y="6032681"/>
            <a:ext cx="1307159" cy="400110"/>
          </a:xfrm>
          <a:prstGeom prst="rect">
            <a:avLst/>
          </a:prstGeom>
          <a:noFill/>
        </p:spPr>
        <p:txBody>
          <a:bodyPr wrap="square" rtlCol="0">
            <a:spAutoFit/>
          </a:bodyPr>
          <a:lstStyle/>
          <a:p>
            <a:pPr defTabSz="457200" fontAlgn="base">
              <a:spcBef>
                <a:spcPct val="0"/>
              </a:spcBef>
              <a:spcAft>
                <a:spcPct val="0"/>
              </a:spcAft>
            </a:pPr>
            <a:r>
              <a:rPr lang="en-US" sz="2000" b="1" dirty="0">
                <a:solidFill>
                  <a:prstClr val="black"/>
                </a:solidFill>
              </a:rPr>
              <a:t>Time</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01600" y="1295400"/>
            <a:ext cx="11176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221709" y="1139483"/>
            <a:ext cx="4049724" cy="4826862"/>
            <a:chOff x="3166281" y="1139483"/>
            <a:chExt cx="3037293" cy="4826862"/>
          </a:xfrm>
        </p:grpSpPr>
        <p:sp>
          <p:nvSpPr>
            <p:cNvPr id="5" name="Rectangle 4"/>
            <p:cNvSpPr/>
            <p:nvPr/>
          </p:nvSpPr>
          <p:spPr>
            <a:xfrm>
              <a:off x="3166281" y="1564511"/>
              <a:ext cx="1307592"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5" name="Rectangle 14"/>
            <p:cNvSpPr/>
            <p:nvPr/>
          </p:nvSpPr>
          <p:spPr>
            <a:xfrm>
              <a:off x="4895982" y="1580431"/>
              <a:ext cx="1307592"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0" name="TextBox 9"/>
            <p:cNvSpPr txBox="1"/>
            <p:nvPr/>
          </p:nvSpPr>
          <p:spPr>
            <a:xfrm>
              <a:off x="3166281" y="1139483"/>
              <a:ext cx="3037293" cy="369332"/>
            </a:xfrm>
            <a:prstGeom prst="rect">
              <a:avLst/>
            </a:prstGeom>
            <a:solidFill>
              <a:schemeClr val="bg1"/>
            </a:solidFill>
          </p:spPr>
          <p:txBody>
            <a:bodyPr wrap="square" rtlCol="0">
              <a:spAutoFit/>
            </a:bodyPr>
            <a:lstStyle/>
            <a:p>
              <a:pPr algn="ctr"/>
              <a:r>
                <a:rPr lang="en-US" dirty="0" smtClean="0"/>
                <a:t>Integration windows</a:t>
              </a:r>
              <a:endParaRPr lang="en-US" dirty="0"/>
            </a:p>
          </p:txBody>
        </p:sp>
      </p:grpSp>
      <p:sp>
        <p:nvSpPr>
          <p:cNvPr id="21" name="TextBox 20"/>
          <p:cNvSpPr txBox="1"/>
          <p:nvPr/>
        </p:nvSpPr>
        <p:spPr>
          <a:xfrm>
            <a:off x="2056750" y="838200"/>
            <a:ext cx="4852049" cy="523220"/>
          </a:xfrm>
          <a:prstGeom prst="rect">
            <a:avLst/>
          </a:prstGeom>
          <a:noFill/>
        </p:spPr>
        <p:txBody>
          <a:bodyPr wrap="square" rtlCol="0">
            <a:spAutoFit/>
          </a:bodyPr>
          <a:lstStyle/>
          <a:p>
            <a:r>
              <a:rPr lang="en-US" sz="2800" dirty="0" smtClean="0"/>
              <a:t>Transparent mode</a:t>
            </a:r>
            <a:endParaRPr lang="en-US" sz="2800" dirty="0"/>
          </a:p>
        </p:txBody>
      </p:sp>
      <p:grpSp>
        <p:nvGrpSpPr>
          <p:cNvPr id="20" name="Group 19"/>
          <p:cNvGrpSpPr/>
          <p:nvPr/>
        </p:nvGrpSpPr>
        <p:grpSpPr>
          <a:xfrm>
            <a:off x="1930401" y="1733490"/>
            <a:ext cx="7403231" cy="2705220"/>
            <a:chOff x="1447800" y="1733490"/>
            <a:chExt cx="5552423" cy="2705220"/>
          </a:xfrm>
        </p:grpSpPr>
        <p:sp>
          <p:nvSpPr>
            <p:cNvPr id="17" name="TextBox 16"/>
            <p:cNvSpPr txBox="1"/>
            <p:nvPr/>
          </p:nvSpPr>
          <p:spPr>
            <a:xfrm>
              <a:off x="1447800" y="1733490"/>
              <a:ext cx="2576121" cy="400110"/>
            </a:xfrm>
            <a:prstGeom prst="rect">
              <a:avLst/>
            </a:prstGeom>
            <a:noFill/>
          </p:spPr>
          <p:txBody>
            <a:bodyPr wrap="square" rtlCol="0">
              <a:spAutoFit/>
            </a:bodyPr>
            <a:lstStyle/>
            <a:p>
              <a:r>
                <a:rPr lang="en-US" sz="2000" dirty="0" smtClean="0"/>
                <a:t>Reset feedthrough</a:t>
              </a:r>
              <a:endParaRPr lang="en-US" sz="2000" dirty="0"/>
            </a:p>
          </p:txBody>
        </p:sp>
        <p:sp>
          <p:nvSpPr>
            <p:cNvPr id="24" name="TextBox 23"/>
            <p:cNvSpPr txBox="1"/>
            <p:nvPr/>
          </p:nvSpPr>
          <p:spPr>
            <a:xfrm>
              <a:off x="3200400" y="2430453"/>
              <a:ext cx="1799442" cy="400110"/>
            </a:xfrm>
            <a:prstGeom prst="rect">
              <a:avLst/>
            </a:prstGeom>
            <a:noFill/>
          </p:spPr>
          <p:txBody>
            <a:bodyPr wrap="square" rtlCol="0">
              <a:spAutoFit/>
            </a:bodyPr>
            <a:lstStyle/>
            <a:p>
              <a:r>
                <a:rPr lang="en-US" sz="2000" dirty="0" smtClean="0"/>
                <a:t>Reset level</a:t>
              </a:r>
              <a:endParaRPr lang="en-US" sz="2000" dirty="0"/>
            </a:p>
          </p:txBody>
        </p:sp>
        <p:sp>
          <p:nvSpPr>
            <p:cNvPr id="25" name="TextBox 24"/>
            <p:cNvSpPr txBox="1"/>
            <p:nvPr/>
          </p:nvSpPr>
          <p:spPr>
            <a:xfrm>
              <a:off x="5200781" y="4038600"/>
              <a:ext cx="1799442" cy="400110"/>
            </a:xfrm>
            <a:prstGeom prst="rect">
              <a:avLst/>
            </a:prstGeom>
            <a:noFill/>
          </p:spPr>
          <p:txBody>
            <a:bodyPr wrap="square" rtlCol="0">
              <a:spAutoFit/>
            </a:bodyPr>
            <a:lstStyle/>
            <a:p>
              <a:r>
                <a:rPr lang="en-US" sz="2000" dirty="0" smtClean="0"/>
                <a:t>Video level</a:t>
              </a:r>
              <a:endParaRPr lang="en-US" sz="2000" dirty="0"/>
            </a:p>
          </p:txBody>
        </p:sp>
      </p:grpSp>
      <p:sp>
        <p:nvSpPr>
          <p:cNvPr id="28" name="Rectangle 27"/>
          <p:cNvSpPr/>
          <p:nvPr/>
        </p:nvSpPr>
        <p:spPr>
          <a:xfrm>
            <a:off x="1807369" y="5785659"/>
            <a:ext cx="9201619" cy="269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0273976" y="5728855"/>
            <a:ext cx="1105225" cy="369332"/>
          </a:xfrm>
          <a:prstGeom prst="rect">
            <a:avLst/>
          </a:prstGeom>
          <a:noFill/>
        </p:spPr>
        <p:txBody>
          <a:bodyPr wrap="square" rtlCol="0">
            <a:spAutoFit/>
          </a:bodyPr>
          <a:lstStyle/>
          <a:p>
            <a:r>
              <a:rPr lang="en-US" b="1" dirty="0" smtClean="0"/>
              <a:t>2</a:t>
            </a:r>
            <a:r>
              <a:rPr lang="en-US" b="1" dirty="0" smtClean="0">
                <a:latin typeface="Symbol" panose="05050102010706020507" pitchFamily="18" charset="2"/>
              </a:rPr>
              <a:t>m</a:t>
            </a:r>
            <a:r>
              <a:rPr lang="en-US" b="1" dirty="0" smtClean="0"/>
              <a:t>sec</a:t>
            </a:r>
            <a:endParaRPr lang="en-US" b="1" dirty="0"/>
          </a:p>
        </p:txBody>
      </p:sp>
    </p:spTree>
    <p:extLst>
      <p:ext uri="{BB962C8B-B14F-4D97-AF65-F5344CB8AC3E}">
        <p14:creationId xmlns:p14="http://schemas.microsoft.com/office/powerpoint/2010/main" val="148978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en-US" dirty="0" smtClean="0"/>
              <a:t>Virtual sampling scope</a:t>
            </a:r>
            <a:endParaRPr lang="en-US" dirty="0"/>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63" r="133563" b="2439"/>
          <a:stretch/>
        </p:blipFill>
        <p:spPr bwMode="auto">
          <a:xfrm flipH="1">
            <a:off x="422990" y="1139483"/>
            <a:ext cx="1697473" cy="492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13521" y="1394006"/>
            <a:ext cx="1593849"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53" b="8029"/>
          <a:stretch/>
        </p:blipFill>
        <p:spPr bwMode="auto">
          <a:xfrm flipV="1">
            <a:off x="1792201" y="1496271"/>
            <a:ext cx="9216787" cy="4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21708" y="1564511"/>
            <a:ext cx="1743456"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5" name="Rectangle 14"/>
          <p:cNvSpPr/>
          <p:nvPr/>
        </p:nvSpPr>
        <p:spPr>
          <a:xfrm>
            <a:off x="6527976" y="1580431"/>
            <a:ext cx="1743456"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 name="TextBox 5"/>
          <p:cNvSpPr txBox="1"/>
          <p:nvPr/>
        </p:nvSpPr>
        <p:spPr>
          <a:xfrm>
            <a:off x="5747015" y="6032681"/>
            <a:ext cx="1307159" cy="400110"/>
          </a:xfrm>
          <a:prstGeom prst="rect">
            <a:avLst/>
          </a:prstGeom>
          <a:noFill/>
        </p:spPr>
        <p:txBody>
          <a:bodyPr wrap="square" rtlCol="0">
            <a:spAutoFit/>
          </a:bodyPr>
          <a:lstStyle/>
          <a:p>
            <a:pPr defTabSz="457200" fontAlgn="base">
              <a:spcBef>
                <a:spcPct val="0"/>
              </a:spcBef>
              <a:spcAft>
                <a:spcPct val="0"/>
              </a:spcAft>
            </a:pPr>
            <a:r>
              <a:rPr lang="en-US" sz="2000" b="1" dirty="0">
                <a:solidFill>
                  <a:prstClr val="black"/>
                </a:solidFill>
              </a:rPr>
              <a:t>Time</a:t>
            </a:r>
          </a:p>
        </p:txBody>
      </p:sp>
      <p:grpSp>
        <p:nvGrpSpPr>
          <p:cNvPr id="2" name="Group 1"/>
          <p:cNvGrpSpPr/>
          <p:nvPr/>
        </p:nvGrpSpPr>
        <p:grpSpPr>
          <a:xfrm>
            <a:off x="8425214" y="5005599"/>
            <a:ext cx="2201839" cy="678262"/>
            <a:chOff x="6380327" y="941696"/>
            <a:chExt cx="1651379" cy="764274"/>
          </a:xfrm>
          <a:solidFill>
            <a:schemeClr val="bg1"/>
          </a:solidFill>
        </p:grpSpPr>
        <p:sp>
          <p:nvSpPr>
            <p:cNvPr id="3" name="Rectangle 2"/>
            <p:cNvSpPr/>
            <p:nvPr/>
          </p:nvSpPr>
          <p:spPr>
            <a:xfrm>
              <a:off x="6380327" y="941696"/>
              <a:ext cx="1651379" cy="764274"/>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cxnSp>
          <p:nvCxnSpPr>
            <p:cNvPr id="7" name="Straight Connector 6"/>
            <p:cNvCxnSpPr/>
            <p:nvPr/>
          </p:nvCxnSpPr>
          <p:spPr>
            <a:xfrm flipV="1">
              <a:off x="6578221" y="1146412"/>
              <a:ext cx="395785" cy="13648"/>
            </a:xfrm>
            <a:prstGeom prst="line">
              <a:avLst/>
            </a:prstGeom>
            <a:grpFill/>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578221" y="1421644"/>
              <a:ext cx="395785" cy="13648"/>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055893" y="1250626"/>
              <a:ext cx="600501" cy="416168"/>
            </a:xfrm>
            <a:prstGeom prst="rect">
              <a:avLst/>
            </a:prstGeom>
            <a:grpFill/>
          </p:spPr>
          <p:txBody>
            <a:bodyPr wrap="square" rtlCol="0">
              <a:spAutoFit/>
            </a:bodyPr>
            <a:lstStyle/>
            <a:p>
              <a:pPr defTabSz="457200" fontAlgn="base">
                <a:spcBef>
                  <a:spcPct val="0"/>
                </a:spcBef>
                <a:spcAft>
                  <a:spcPct val="0"/>
                </a:spcAft>
              </a:pPr>
              <a:r>
                <a:rPr lang="en-US" dirty="0">
                  <a:solidFill>
                    <a:prstClr val="black"/>
                  </a:solidFill>
                  <a:latin typeface="Arial" pitchFamily="34" charset="0"/>
                </a:rPr>
                <a:t>DSI</a:t>
              </a:r>
            </a:p>
          </p:txBody>
        </p:sp>
        <p:sp>
          <p:nvSpPr>
            <p:cNvPr id="39" name="TextBox 38"/>
            <p:cNvSpPr txBox="1"/>
            <p:nvPr/>
          </p:nvSpPr>
          <p:spPr>
            <a:xfrm>
              <a:off x="7058165" y="966290"/>
              <a:ext cx="973541" cy="416168"/>
            </a:xfrm>
            <a:prstGeom prst="rect">
              <a:avLst/>
            </a:prstGeom>
            <a:grpFill/>
          </p:spPr>
          <p:txBody>
            <a:bodyPr wrap="square" rtlCol="0">
              <a:spAutoFit/>
            </a:bodyPr>
            <a:lstStyle/>
            <a:p>
              <a:pPr defTabSz="457200" fontAlgn="base">
                <a:spcBef>
                  <a:spcPct val="0"/>
                </a:spcBef>
                <a:spcAft>
                  <a:spcPct val="0"/>
                </a:spcAft>
              </a:pPr>
              <a:r>
                <a:rPr lang="en-US" dirty="0">
                  <a:solidFill>
                    <a:prstClr val="black"/>
                  </a:solidFill>
                  <a:latin typeface="Arial" pitchFamily="34" charset="0"/>
                </a:rPr>
                <a:t>Transp.</a:t>
              </a:r>
            </a:p>
          </p:txBody>
        </p:sp>
      </p:grpSp>
      <p:sp>
        <p:nvSpPr>
          <p:cNvPr id="16" name="Rectangle 15"/>
          <p:cNvSpPr/>
          <p:nvPr/>
        </p:nvSpPr>
        <p:spPr>
          <a:xfrm>
            <a:off x="1930400" y="1552721"/>
            <a:ext cx="8940800" cy="4210769"/>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807369" y="5785659"/>
            <a:ext cx="9201619" cy="269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056750" y="838200"/>
            <a:ext cx="8069887" cy="523220"/>
          </a:xfrm>
          <a:prstGeom prst="rect">
            <a:avLst/>
          </a:prstGeom>
          <a:noFill/>
        </p:spPr>
        <p:txBody>
          <a:bodyPr wrap="square" rtlCol="0">
            <a:spAutoFit/>
          </a:bodyPr>
          <a:lstStyle/>
          <a:p>
            <a:r>
              <a:rPr lang="en-US" sz="2800" dirty="0" smtClean="0"/>
              <a:t>Transparent and DSI modes</a:t>
            </a:r>
            <a:endParaRPr lang="en-US" sz="2800" dirty="0"/>
          </a:p>
        </p:txBody>
      </p:sp>
      <p:sp>
        <p:nvSpPr>
          <p:cNvPr id="19" name="TextBox 18"/>
          <p:cNvSpPr txBox="1"/>
          <p:nvPr/>
        </p:nvSpPr>
        <p:spPr>
          <a:xfrm>
            <a:off x="10273976" y="5728855"/>
            <a:ext cx="1105225" cy="369332"/>
          </a:xfrm>
          <a:prstGeom prst="rect">
            <a:avLst/>
          </a:prstGeom>
          <a:noFill/>
        </p:spPr>
        <p:txBody>
          <a:bodyPr wrap="square" rtlCol="0">
            <a:spAutoFit/>
          </a:bodyPr>
          <a:lstStyle/>
          <a:p>
            <a:r>
              <a:rPr lang="en-US" b="1" dirty="0" smtClean="0"/>
              <a:t>2</a:t>
            </a:r>
            <a:r>
              <a:rPr lang="en-US" b="1" dirty="0" smtClean="0">
                <a:latin typeface="Symbol" panose="05050102010706020507" pitchFamily="18" charset="2"/>
              </a:rPr>
              <a:t>m</a:t>
            </a:r>
            <a:r>
              <a:rPr lang="en-US" b="1" dirty="0" smtClean="0"/>
              <a:t>sec</a:t>
            </a:r>
            <a:endParaRPr lang="en-US" b="1" dirty="0"/>
          </a:p>
        </p:txBody>
      </p:sp>
    </p:spTree>
    <p:extLst>
      <p:ext uri="{BB962C8B-B14F-4D97-AF65-F5344CB8AC3E}">
        <p14:creationId xmlns:p14="http://schemas.microsoft.com/office/powerpoint/2010/main" val="3863825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2" descr="112-05 1x1fullslowX02_1,1_fitSR.tif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717" y="1311276"/>
            <a:ext cx="36576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1"/>
          <p:cNvSpPr>
            <a:spLocks noGrp="1"/>
          </p:cNvSpPr>
          <p:nvPr>
            <p:ph type="title" idx="4294967295"/>
          </p:nvPr>
        </p:nvSpPr>
        <p:spPr>
          <a:xfrm>
            <a:off x="3321051" y="92076"/>
            <a:ext cx="8079316" cy="538163"/>
          </a:xfrm>
        </p:spPr>
        <p:txBody>
          <a:bodyPr/>
          <a:lstStyle/>
          <a:p>
            <a:pPr eaLnBrk="1" hangingPunct="1"/>
            <a:r>
              <a:rPr lang="en-US" dirty="0" smtClean="0">
                <a:ea typeface="ＭＳ Ｐゴシック" pitchFamily="34" charset="-128"/>
              </a:rPr>
              <a:t>Flatness</a:t>
            </a:r>
          </a:p>
        </p:txBody>
      </p:sp>
      <p:sp>
        <p:nvSpPr>
          <p:cNvPr id="48132" name="Rectangle 7"/>
          <p:cNvSpPr>
            <a:spLocks noChangeArrowheads="1"/>
          </p:cNvSpPr>
          <p:nvPr/>
        </p:nvSpPr>
        <p:spPr bwMode="auto">
          <a:xfrm>
            <a:off x="1090085" y="884238"/>
            <a:ext cx="1500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a:t>111-01 CCD250 #021</a:t>
            </a:r>
          </a:p>
        </p:txBody>
      </p:sp>
      <p:pic>
        <p:nvPicPr>
          <p:cNvPr id="48133" name="Picture 5" descr="CCD250#21_01_1,1_fitSR2.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184" y="1311276"/>
            <a:ext cx="3657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CCD250#21_01_1,1_histSR.tif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184" y="4129089"/>
            <a:ext cx="36576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descr="CCD250#035_02_1,1_fitSR.tif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5233" y="1311276"/>
            <a:ext cx="36576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0" descr="CCD250#035_02_1,1_histSR.tif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5233" y="4152901"/>
            <a:ext cx="36576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7"/>
          <p:cNvSpPr>
            <a:spLocks noChangeArrowheads="1"/>
          </p:cNvSpPr>
          <p:nvPr/>
        </p:nvSpPr>
        <p:spPr bwMode="auto">
          <a:xfrm>
            <a:off x="4908551" y="884238"/>
            <a:ext cx="1500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a:t>112-01 CCD250 #035</a:t>
            </a:r>
          </a:p>
        </p:txBody>
      </p:sp>
      <p:pic>
        <p:nvPicPr>
          <p:cNvPr id="48138" name="Picture 13" descr="112-05 1x1fullslowX02_1,1_histSR.tif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4717" y="4133851"/>
            <a:ext cx="36576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7"/>
          <p:cNvSpPr>
            <a:spLocks noChangeArrowheads="1"/>
          </p:cNvSpPr>
          <p:nvPr/>
        </p:nvSpPr>
        <p:spPr bwMode="auto">
          <a:xfrm>
            <a:off x="9076268" y="884238"/>
            <a:ext cx="1152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a:t>112-05 CCD250</a:t>
            </a:r>
          </a:p>
        </p:txBody>
      </p:sp>
      <p:sp>
        <p:nvSpPr>
          <p:cNvPr id="48140" name="TextBox 15"/>
          <p:cNvSpPr txBox="1">
            <a:spLocks noChangeArrowheads="1"/>
          </p:cNvSpPr>
          <p:nvPr/>
        </p:nvSpPr>
        <p:spPr bwMode="auto">
          <a:xfrm>
            <a:off x="213784" y="3500438"/>
            <a:ext cx="12346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600"/>
              <a:t>99% range:</a:t>
            </a:r>
          </a:p>
        </p:txBody>
      </p:sp>
      <p:sp>
        <p:nvSpPr>
          <p:cNvPr id="48141" name="TextBox 16"/>
          <p:cNvSpPr txBox="1">
            <a:spLocks noChangeArrowheads="1"/>
          </p:cNvSpPr>
          <p:nvPr/>
        </p:nvSpPr>
        <p:spPr bwMode="auto">
          <a:xfrm>
            <a:off x="1896534" y="3529013"/>
            <a:ext cx="873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600"/>
              <a:t>1.95μm</a:t>
            </a:r>
          </a:p>
        </p:txBody>
      </p:sp>
      <p:sp>
        <p:nvSpPr>
          <p:cNvPr id="48142" name="TextBox 19"/>
          <p:cNvSpPr txBox="1">
            <a:spLocks noChangeArrowheads="1"/>
          </p:cNvSpPr>
          <p:nvPr/>
        </p:nvSpPr>
        <p:spPr bwMode="auto">
          <a:xfrm>
            <a:off x="5469467" y="3582988"/>
            <a:ext cx="873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600"/>
              <a:t>1.85μm</a:t>
            </a:r>
          </a:p>
        </p:txBody>
      </p:sp>
      <p:sp>
        <p:nvSpPr>
          <p:cNvPr id="48143" name="TextBox 20"/>
          <p:cNvSpPr txBox="1">
            <a:spLocks noChangeArrowheads="1"/>
          </p:cNvSpPr>
          <p:nvPr/>
        </p:nvSpPr>
        <p:spPr bwMode="auto">
          <a:xfrm>
            <a:off x="9207501" y="3575050"/>
            <a:ext cx="873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600"/>
              <a:t>2.37μm</a:t>
            </a:r>
          </a:p>
        </p:txBody>
      </p:sp>
      <p:cxnSp>
        <p:nvCxnSpPr>
          <p:cNvPr id="23" name="Straight Connector 22"/>
          <p:cNvCxnSpPr>
            <a:cxnSpLocks noChangeShapeType="1"/>
          </p:cNvCxnSpPr>
          <p:nvPr/>
        </p:nvCxnSpPr>
        <p:spPr bwMode="auto">
          <a:xfrm>
            <a:off x="2480733" y="5076825"/>
            <a:ext cx="1126067" cy="6350"/>
          </a:xfrm>
          <a:prstGeom prst="line">
            <a:avLst/>
          </a:prstGeom>
          <a:noFill/>
          <a:ln w="76200">
            <a:solidFill>
              <a:srgbClr val="0000FF"/>
            </a:solidFill>
            <a:round/>
            <a:headEnd/>
            <a:tailEnd/>
          </a:ln>
          <a:effectLst>
            <a:outerShdw dist="20000" dir="5400000" rotWithShape="0">
              <a:srgbClr val="808080">
                <a:alpha val="37999"/>
              </a:srgbClr>
            </a:outerShdw>
          </a:effectLst>
        </p:spPr>
      </p:cxnSp>
      <p:sp>
        <p:nvSpPr>
          <p:cNvPr id="48145" name="TextBox 23"/>
          <p:cNvSpPr txBox="1">
            <a:spLocks noChangeArrowheads="1"/>
          </p:cNvSpPr>
          <p:nvPr/>
        </p:nvSpPr>
        <p:spPr bwMode="auto">
          <a:xfrm>
            <a:off x="1727200" y="4892675"/>
            <a:ext cx="5373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a:solidFill>
                  <a:srgbClr val="0000FF"/>
                </a:solidFill>
              </a:rPr>
              <a:t>1μm</a:t>
            </a:r>
          </a:p>
        </p:txBody>
      </p:sp>
      <p:cxnSp>
        <p:nvCxnSpPr>
          <p:cNvPr id="25" name="Straight Connector 24"/>
          <p:cNvCxnSpPr>
            <a:cxnSpLocks noChangeShapeType="1"/>
          </p:cNvCxnSpPr>
          <p:nvPr/>
        </p:nvCxnSpPr>
        <p:spPr bwMode="auto">
          <a:xfrm>
            <a:off x="6358467" y="5318125"/>
            <a:ext cx="1092200" cy="0"/>
          </a:xfrm>
          <a:prstGeom prst="line">
            <a:avLst/>
          </a:prstGeom>
          <a:noFill/>
          <a:ln w="76200">
            <a:solidFill>
              <a:srgbClr val="0000FF"/>
            </a:solidFill>
            <a:round/>
            <a:headEnd/>
            <a:tailEnd/>
          </a:ln>
          <a:effectLst>
            <a:outerShdw dist="20000" dir="5400000" rotWithShape="0">
              <a:srgbClr val="808080">
                <a:alpha val="37999"/>
              </a:srgbClr>
            </a:outerShdw>
          </a:effectLst>
        </p:spPr>
      </p:cxnSp>
      <p:sp>
        <p:nvSpPr>
          <p:cNvPr id="48147" name="TextBox 25"/>
          <p:cNvSpPr txBox="1">
            <a:spLocks noChangeArrowheads="1"/>
          </p:cNvSpPr>
          <p:nvPr/>
        </p:nvSpPr>
        <p:spPr bwMode="auto">
          <a:xfrm>
            <a:off x="5528733" y="5159375"/>
            <a:ext cx="5373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a:solidFill>
                  <a:srgbClr val="0000FF"/>
                </a:solidFill>
              </a:rPr>
              <a:t>1μm</a:t>
            </a:r>
          </a:p>
        </p:txBody>
      </p:sp>
      <p:cxnSp>
        <p:nvCxnSpPr>
          <p:cNvPr id="28" name="Straight Connector 27"/>
          <p:cNvCxnSpPr>
            <a:cxnSpLocks noChangeShapeType="1"/>
          </p:cNvCxnSpPr>
          <p:nvPr/>
        </p:nvCxnSpPr>
        <p:spPr bwMode="auto">
          <a:xfrm>
            <a:off x="9719733" y="4848225"/>
            <a:ext cx="838200" cy="6350"/>
          </a:xfrm>
          <a:prstGeom prst="line">
            <a:avLst/>
          </a:prstGeom>
          <a:noFill/>
          <a:ln w="76200">
            <a:solidFill>
              <a:srgbClr val="0000FF"/>
            </a:solidFill>
            <a:round/>
            <a:headEnd/>
            <a:tailEnd/>
          </a:ln>
          <a:effectLst>
            <a:outerShdw dist="20000" dir="5400000" rotWithShape="0">
              <a:srgbClr val="808080">
                <a:alpha val="37999"/>
              </a:srgbClr>
            </a:outerShdw>
          </a:effectLst>
        </p:spPr>
      </p:cxnSp>
      <p:sp>
        <p:nvSpPr>
          <p:cNvPr id="48149" name="TextBox 28"/>
          <p:cNvSpPr txBox="1">
            <a:spLocks noChangeArrowheads="1"/>
          </p:cNvSpPr>
          <p:nvPr/>
        </p:nvSpPr>
        <p:spPr bwMode="auto">
          <a:xfrm>
            <a:off x="8890000" y="4689475"/>
            <a:ext cx="5373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a:solidFill>
                  <a:srgbClr val="0000FF"/>
                </a:solidFill>
              </a:rPr>
              <a:t>1μm</a:t>
            </a:r>
          </a:p>
        </p:txBody>
      </p:sp>
      <p:sp>
        <p:nvSpPr>
          <p:cNvPr id="2" name="TextBox 1"/>
          <p:cNvSpPr txBox="1"/>
          <p:nvPr/>
        </p:nvSpPr>
        <p:spPr>
          <a:xfrm>
            <a:off x="9158632" y="6261319"/>
            <a:ext cx="1026243" cy="246221"/>
          </a:xfrm>
          <a:prstGeom prst="rect">
            <a:avLst/>
          </a:prstGeom>
          <a:noFill/>
        </p:spPr>
        <p:txBody>
          <a:bodyPr wrap="none" rtlCol="0">
            <a:spAutoFit/>
          </a:bodyPr>
          <a:lstStyle/>
          <a:p>
            <a:r>
              <a:rPr lang="en-US" sz="1000" i="1" dirty="0" smtClean="0">
                <a:solidFill>
                  <a:schemeClr val="accent1">
                    <a:lumMod val="75000"/>
                  </a:schemeClr>
                </a:solidFill>
              </a:rPr>
              <a:t>P.Z. </a:t>
            </a:r>
            <a:r>
              <a:rPr lang="en-US" sz="1000" i="1" dirty="0" err="1" smtClean="0">
                <a:solidFill>
                  <a:schemeClr val="accent1">
                    <a:lumMod val="75000"/>
                  </a:schemeClr>
                </a:solidFill>
              </a:rPr>
              <a:t>Takacs</a:t>
            </a:r>
            <a:r>
              <a:rPr lang="en-US" sz="1000" i="1" dirty="0" smtClean="0">
                <a:solidFill>
                  <a:schemeClr val="accent1">
                    <a:lumMod val="75000"/>
                  </a:schemeClr>
                </a:solidFill>
              </a:rPr>
              <a:t>, BNL</a:t>
            </a:r>
            <a:endParaRPr lang="en-US" sz="1000" i="1" dirty="0">
              <a:solidFill>
                <a:schemeClr val="accent1">
                  <a:lumMod val="75000"/>
                </a:schemeClr>
              </a:solidFill>
            </a:endParaRPr>
          </a:p>
        </p:txBody>
      </p:sp>
    </p:spTree>
    <p:extLst>
      <p:ext uri="{BB962C8B-B14F-4D97-AF65-F5344CB8AC3E}">
        <p14:creationId xmlns:p14="http://schemas.microsoft.com/office/powerpoint/2010/main" val="1995828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43</a:t>
            </a:fld>
            <a:endParaRPr lang="en-US" dirty="0">
              <a:uFillTx/>
            </a:endParaRPr>
          </a:p>
        </p:txBody>
      </p:sp>
      <p:pic>
        <p:nvPicPr>
          <p:cNvPr id="4" name="Picture 3"/>
          <p:cNvPicPr>
            <a:picLocks noChangeAspect="1"/>
          </p:cNvPicPr>
          <p:nvPr/>
        </p:nvPicPr>
        <p:blipFill>
          <a:blip r:embed="rId2" cstate="print"/>
          <a:stretch>
            <a:fillRect/>
          </a:stretch>
        </p:blipFill>
        <p:spPr>
          <a:xfrm>
            <a:off x="2818352" y="2826962"/>
            <a:ext cx="3114673" cy="2316538"/>
          </a:xfrm>
          <a:prstGeom prst="rect">
            <a:avLst/>
          </a:prstGeom>
        </p:spPr>
      </p:pic>
      <p:cxnSp>
        <p:nvCxnSpPr>
          <p:cNvPr id="5" name="Straight Arrow Connector 4"/>
          <p:cNvCxnSpPr/>
          <p:nvPr/>
        </p:nvCxnSpPr>
        <p:spPr>
          <a:xfrm>
            <a:off x="3200400" y="4763552"/>
            <a:ext cx="262465"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980633" y="4701373"/>
            <a:ext cx="309122"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 name="TextBox 6"/>
          <p:cNvSpPr txBox="1">
            <a:spLocks/>
          </p:cNvSpPr>
          <p:nvPr/>
        </p:nvSpPr>
        <p:spPr>
          <a:xfrm>
            <a:off x="2478457" y="4640441"/>
            <a:ext cx="884768" cy="246221"/>
          </a:xfrm>
          <a:prstGeom prst="rect">
            <a:avLst/>
          </a:prstGeom>
          <a:noFill/>
        </p:spPr>
        <p:txBody>
          <a:bodyPr wrap="square" rtlCol="0">
            <a:spAutoFit/>
          </a:bodyPr>
          <a:lstStyle/>
          <a:p>
            <a:r>
              <a:rPr lang="en-US" sz="1000" i="1" dirty="0" smtClean="0">
                <a:uFillTx/>
                <a:latin typeface="Arial Narrow" panose="020B0606020202030204" pitchFamily="34" charset="0"/>
              </a:rPr>
              <a:t>Bias10%FS</a:t>
            </a:r>
            <a:endParaRPr lang="en-US" sz="1000" i="1" dirty="0">
              <a:uFillTx/>
              <a:latin typeface="Arial Narrow" panose="020B0606020202030204" pitchFamily="34" charset="0"/>
            </a:endParaRPr>
          </a:p>
        </p:txBody>
      </p:sp>
      <p:sp>
        <p:nvSpPr>
          <p:cNvPr id="8" name="TextBox 7"/>
          <p:cNvSpPr txBox="1">
            <a:spLocks/>
          </p:cNvSpPr>
          <p:nvPr/>
        </p:nvSpPr>
        <p:spPr>
          <a:xfrm>
            <a:off x="5590512" y="4578262"/>
            <a:ext cx="1028001" cy="246221"/>
          </a:xfrm>
          <a:prstGeom prst="rect">
            <a:avLst/>
          </a:prstGeom>
          <a:noFill/>
        </p:spPr>
        <p:txBody>
          <a:bodyPr wrap="square" rtlCol="0">
            <a:spAutoFit/>
          </a:bodyPr>
          <a:lstStyle/>
          <a:p>
            <a:r>
              <a:rPr lang="en-US" sz="1000" i="1" dirty="0" smtClean="0">
                <a:uFillTx/>
                <a:latin typeface="Arial Narrow" panose="020B0606020202030204" pitchFamily="34" charset="0"/>
              </a:rPr>
              <a:t>max FWC 82%FS</a:t>
            </a:r>
            <a:endParaRPr lang="en-US" sz="1000" i="1" dirty="0">
              <a:uFillTx/>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44</a:t>
            </a:fld>
            <a:endParaRPr lang="en-US" dirty="0">
              <a:uFillTx/>
            </a:endParaRPr>
          </a:p>
        </p:txBody>
      </p:sp>
      <p:pic>
        <p:nvPicPr>
          <p:cNvPr id="4" name="Picture 2"/>
          <p:cNvPicPr>
            <a:picLocks noChangeAspect="1" noChangeArrowheads="1"/>
          </p:cNvPicPr>
          <p:nvPr/>
        </p:nvPicPr>
        <p:blipFill>
          <a:blip r:embed="rId2"/>
          <a:srcRect/>
          <a:stretch>
            <a:fillRect/>
          </a:stretch>
        </p:blipFill>
        <p:spPr bwMode="auto">
          <a:xfrm>
            <a:off x="2159131" y="586874"/>
            <a:ext cx="6450463" cy="5781842"/>
          </a:xfrm>
          <a:prstGeom prst="rect">
            <a:avLst/>
          </a:prstGeom>
          <a:noFill/>
          <a:ln w="9525">
            <a:noFill/>
            <a:miter lim="800000"/>
            <a:headEnd/>
            <a:tailEnd/>
          </a:ln>
        </p:spPr>
      </p:pic>
    </p:spTree>
    <p:extLst>
      <p:ext uri="{BB962C8B-B14F-4D97-AF65-F5344CB8AC3E}">
        <p14:creationId xmlns:p14="http://schemas.microsoft.com/office/powerpoint/2010/main" val="2434561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Specialized diagnostics – video waveform reconstruction</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45</a:t>
            </a:fld>
            <a:endParaRPr lang="en-US" dirty="0">
              <a:uFillTx/>
            </a:endParaRPr>
          </a:p>
        </p:txBody>
      </p:sp>
      <p:pic>
        <p:nvPicPr>
          <p:cNvPr id="2050" name="Picture 2" descr="C:\Users\Paul\Google Drive\Presentations_2017\UCL_20170517\combinedscope-1-11-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296" y="422732"/>
            <a:ext cx="7535710" cy="46373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aul\Google Drive\Presentations_2017\UCL_20170517\allchannels-tm-bi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48" y="699589"/>
            <a:ext cx="3823301" cy="29889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ul\Google Drive\Presentations_2017\UCL_20170517\allchannels-tm-half-fu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449" y="3688492"/>
            <a:ext cx="382330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584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Sensors</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5</a:t>
            </a:fld>
            <a:endParaRPr lang="en-US" dirty="0">
              <a:uFillTx/>
            </a:endParaRPr>
          </a:p>
        </p:txBody>
      </p:sp>
      <p:grpSp>
        <p:nvGrpSpPr>
          <p:cNvPr id="4" name="Group 3"/>
          <p:cNvGrpSpPr/>
          <p:nvPr/>
        </p:nvGrpSpPr>
        <p:grpSpPr>
          <a:xfrm>
            <a:off x="167405" y="709747"/>
            <a:ext cx="6312543" cy="4227138"/>
            <a:chOff x="1755443" y="958232"/>
            <a:chExt cx="8416723" cy="5636184"/>
          </a:xfrm>
        </p:grpSpPr>
        <p:pic>
          <p:nvPicPr>
            <p:cNvPr id="5" name="Picture 8" descr="target1 small"/>
            <p:cNvPicPr>
              <a:picLocks noChangeAspect="1" noChangeArrowheads="1"/>
            </p:cNvPicPr>
            <p:nvPr/>
          </p:nvPicPr>
          <p:blipFill>
            <a:blip r:embed="rId2" cstate="screen"/>
            <a:srcRect/>
            <a:stretch>
              <a:fillRect/>
            </a:stretch>
          </p:blipFill>
          <p:spPr bwMode="auto">
            <a:xfrm>
              <a:off x="7803516" y="1390971"/>
              <a:ext cx="2346960" cy="2286000"/>
            </a:xfrm>
            <a:prstGeom prst="rect">
              <a:avLst/>
            </a:prstGeom>
            <a:noFill/>
            <a:ln>
              <a:noFill/>
            </a:ln>
          </p:spPr>
        </p:pic>
        <p:pic>
          <p:nvPicPr>
            <p:cNvPr id="6" name="Picture 10"/>
            <p:cNvPicPr>
              <a:picLocks noChangeAspect="1" noChangeArrowheads="1"/>
            </p:cNvPicPr>
            <p:nvPr/>
          </p:nvPicPr>
          <p:blipFill rotWithShape="1">
            <a:blip r:embed="rId3" cstate="screen">
              <a:lum contrast="24000"/>
            </a:blip>
            <a:srcRect l="56" t="1505"/>
            <a:stretch/>
          </p:blipFill>
          <p:spPr bwMode="auto">
            <a:xfrm>
              <a:off x="7815908" y="3981771"/>
              <a:ext cx="2356258" cy="2286000"/>
            </a:xfrm>
            <a:prstGeom prst="rect">
              <a:avLst/>
            </a:prstGeom>
            <a:noFill/>
            <a:ln>
              <a:noFill/>
            </a:ln>
          </p:spPr>
        </p:pic>
        <p:pic>
          <p:nvPicPr>
            <p:cNvPr id="7" name="Picture 2"/>
            <p:cNvPicPr>
              <a:picLocks noChangeAspect="1" noChangeArrowheads="1"/>
            </p:cNvPicPr>
            <p:nvPr/>
          </p:nvPicPr>
          <p:blipFill rotWithShape="1">
            <a:blip r:embed="rId4" cstate="screen"/>
            <a:srcRect/>
            <a:stretch/>
          </p:blipFill>
          <p:spPr bwMode="auto">
            <a:xfrm>
              <a:off x="5314596" y="1390971"/>
              <a:ext cx="2425113" cy="2286000"/>
            </a:xfrm>
            <a:prstGeom prst="rect">
              <a:avLst/>
            </a:prstGeom>
            <a:noFill/>
            <a:ln>
              <a:noFill/>
            </a:ln>
            <a:effectLst/>
          </p:spPr>
        </p:pic>
        <p:pic>
          <p:nvPicPr>
            <p:cNvPr id="8" name="Picture 4"/>
            <p:cNvPicPr>
              <a:picLocks noChangeAspect="1" noChangeArrowheads="1"/>
            </p:cNvPicPr>
            <p:nvPr/>
          </p:nvPicPr>
          <p:blipFill rotWithShape="1">
            <a:blip r:embed="rId5" cstate="screen"/>
            <a:srcRect/>
            <a:stretch/>
          </p:blipFill>
          <p:spPr bwMode="auto">
            <a:xfrm>
              <a:off x="5291030" y="3981771"/>
              <a:ext cx="2444750" cy="2286000"/>
            </a:xfrm>
            <a:prstGeom prst="rect">
              <a:avLst/>
            </a:prstGeom>
            <a:noFill/>
            <a:ln>
              <a:noFill/>
            </a:ln>
            <a:effectLst/>
          </p:spPr>
        </p:pic>
        <p:pic>
          <p:nvPicPr>
            <p:cNvPr id="9" name="Picture 8"/>
            <p:cNvPicPr>
              <a:picLocks noChangeAspect="1"/>
            </p:cNvPicPr>
            <p:nvPr/>
          </p:nvPicPr>
          <p:blipFill rotWithShape="1">
            <a:blip r:embed="rId6" cstate="screen"/>
            <a:srcRect l="58586"/>
            <a:stretch/>
          </p:blipFill>
          <p:spPr bwMode="auto">
            <a:xfrm>
              <a:off x="2349837" y="1390971"/>
              <a:ext cx="2843928" cy="2286000"/>
            </a:xfrm>
            <a:prstGeom prst="rect">
              <a:avLst/>
            </a:prstGeom>
            <a:noFill/>
            <a:ln w="9525">
              <a:noFill/>
              <a:miter lim="800000"/>
            </a:ln>
          </p:spPr>
        </p:pic>
        <p:sp>
          <p:nvSpPr>
            <p:cNvPr id="10" name="TextBox 9"/>
            <p:cNvSpPr txBox="1">
              <a:spLocks/>
            </p:cNvSpPr>
            <p:nvPr/>
          </p:nvSpPr>
          <p:spPr>
            <a:xfrm>
              <a:off x="5181104" y="958232"/>
              <a:ext cx="2469223" cy="430887"/>
            </a:xfrm>
            <a:prstGeom prst="rect">
              <a:avLst/>
            </a:prstGeom>
            <a:noFill/>
          </p:spPr>
          <p:txBody>
            <a:bodyPr wrap="none" rtlCol="0">
              <a:spAutoFit/>
            </a:bodyPr>
            <a:lstStyle/>
            <a:p>
              <a:r>
                <a:rPr lang="en-US" sz="1500" b="1" dirty="0">
                  <a:uFillTx/>
                </a:rPr>
                <a:t>Uniform illumination</a:t>
              </a:r>
            </a:p>
          </p:txBody>
        </p:sp>
        <p:sp>
          <p:nvSpPr>
            <p:cNvPr id="11" name="TextBox 10"/>
            <p:cNvSpPr txBox="1">
              <a:spLocks/>
            </p:cNvSpPr>
            <p:nvPr/>
          </p:nvSpPr>
          <p:spPr>
            <a:xfrm>
              <a:off x="7902311" y="958232"/>
              <a:ext cx="2065780" cy="430887"/>
            </a:xfrm>
            <a:prstGeom prst="rect">
              <a:avLst/>
            </a:prstGeom>
            <a:noFill/>
          </p:spPr>
          <p:txBody>
            <a:bodyPr wrap="none" rtlCol="0">
              <a:spAutoFit/>
            </a:bodyPr>
            <a:lstStyle/>
            <a:p>
              <a:r>
                <a:rPr lang="en-US" sz="1500" b="1" dirty="0">
                  <a:uFillTx/>
                </a:rPr>
                <a:t>Test target image</a:t>
              </a:r>
            </a:p>
          </p:txBody>
        </p:sp>
        <p:sp>
          <p:nvSpPr>
            <p:cNvPr id="12" name="TextBox 11"/>
            <p:cNvSpPr txBox="1">
              <a:spLocks/>
            </p:cNvSpPr>
            <p:nvPr/>
          </p:nvSpPr>
          <p:spPr>
            <a:xfrm>
              <a:off x="2607380" y="958232"/>
              <a:ext cx="2162985" cy="430887"/>
            </a:xfrm>
            <a:prstGeom prst="rect">
              <a:avLst/>
            </a:prstGeom>
            <a:noFill/>
          </p:spPr>
          <p:txBody>
            <a:bodyPr wrap="none" rtlCol="0">
              <a:spAutoFit/>
            </a:bodyPr>
            <a:lstStyle/>
            <a:p>
              <a:r>
                <a:rPr lang="en-US" sz="1500" b="1" dirty="0">
                  <a:uFillTx/>
                </a:rPr>
                <a:t>CCD in test fixture</a:t>
              </a:r>
            </a:p>
          </p:txBody>
        </p:sp>
        <p:sp>
          <p:nvSpPr>
            <p:cNvPr id="13" name="TextBox 12"/>
            <p:cNvSpPr txBox="1">
              <a:spLocks/>
            </p:cNvSpPr>
            <p:nvPr/>
          </p:nvSpPr>
          <p:spPr>
            <a:xfrm rot="16200000">
              <a:off x="1113601" y="2356097"/>
              <a:ext cx="1714572" cy="430887"/>
            </a:xfrm>
            <a:prstGeom prst="rect">
              <a:avLst/>
            </a:prstGeom>
            <a:noFill/>
          </p:spPr>
          <p:txBody>
            <a:bodyPr wrap="none" rtlCol="0">
              <a:spAutoFit/>
            </a:bodyPr>
            <a:lstStyle/>
            <a:p>
              <a:r>
                <a:rPr lang="en-US" sz="1500" b="1" dirty="0">
                  <a:uFillTx/>
                </a:rPr>
                <a:t>T-E2v CCD250</a:t>
              </a:r>
            </a:p>
          </p:txBody>
        </p:sp>
        <p:sp>
          <p:nvSpPr>
            <p:cNvPr id="14" name="TextBox 13"/>
            <p:cNvSpPr txBox="1">
              <a:spLocks/>
            </p:cNvSpPr>
            <p:nvPr/>
          </p:nvSpPr>
          <p:spPr>
            <a:xfrm rot="16200000">
              <a:off x="641124" y="4859900"/>
              <a:ext cx="2659532" cy="430887"/>
            </a:xfrm>
            <a:prstGeom prst="rect">
              <a:avLst/>
            </a:prstGeom>
            <a:noFill/>
          </p:spPr>
          <p:txBody>
            <a:bodyPr wrap="none" rtlCol="0">
              <a:spAutoFit/>
            </a:bodyPr>
            <a:lstStyle/>
            <a:p>
              <a:r>
                <a:rPr lang="en-US" sz="1500" b="1" dirty="0">
                  <a:uFillTx/>
                </a:rPr>
                <a:t>T-DALSA/ITL STA3800C</a:t>
              </a:r>
            </a:p>
          </p:txBody>
        </p:sp>
        <p:pic>
          <p:nvPicPr>
            <p:cNvPr id="15" name="Picture 2" descr="\\bnl.gov\bnlfiles\LSST\Pictures\sensor accecptance walk throughs\8-15-2015\DSC_0090.JPG"/>
            <p:cNvPicPr>
              <a:picLocks noChangeAspect="1" noChangeArrowheads="1"/>
            </p:cNvPicPr>
            <p:nvPr/>
          </p:nvPicPr>
          <p:blipFill rotWithShape="1">
            <a:blip r:embed="rId7" cstate="print"/>
            <a:srcRect l="12362" r="8425"/>
            <a:stretch/>
          </p:blipFill>
          <p:spPr bwMode="auto">
            <a:xfrm>
              <a:off x="2487365" y="3981771"/>
              <a:ext cx="2723537" cy="2286000"/>
            </a:xfrm>
            <a:prstGeom prst="rect">
              <a:avLst/>
            </a:prstGeom>
            <a:noFill/>
          </p:spPr>
        </p:pic>
        <p:sp>
          <p:nvSpPr>
            <p:cNvPr id="16" name="TextBox 15"/>
            <p:cNvSpPr txBox="1">
              <a:spLocks/>
            </p:cNvSpPr>
            <p:nvPr/>
          </p:nvSpPr>
          <p:spPr>
            <a:xfrm>
              <a:off x="5356679" y="6255861"/>
              <a:ext cx="1738082" cy="338555"/>
            </a:xfrm>
            <a:prstGeom prst="rect">
              <a:avLst/>
            </a:prstGeom>
            <a:noFill/>
          </p:spPr>
          <p:txBody>
            <a:bodyPr wrap="none" rtlCol="0">
              <a:spAutoFit/>
            </a:bodyPr>
            <a:lstStyle/>
            <a:p>
              <a:r>
                <a:rPr lang="en-US" sz="1050" dirty="0">
                  <a:uFillTx/>
                </a:rPr>
                <a:t>(</a:t>
              </a:r>
              <a:r>
                <a:rPr lang="en-US" sz="1050" dirty="0" err="1">
                  <a:uFillTx/>
                </a:rPr>
                <a:t>overscan</a:t>
              </a:r>
              <a:r>
                <a:rPr lang="en-US" sz="1050" dirty="0">
                  <a:uFillTx/>
                </a:rPr>
                <a:t> displayed)</a:t>
              </a:r>
            </a:p>
          </p:txBody>
        </p:sp>
        <p:sp>
          <p:nvSpPr>
            <p:cNvPr id="17" name="TextBox 16"/>
            <p:cNvSpPr txBox="1">
              <a:spLocks/>
            </p:cNvSpPr>
            <p:nvPr/>
          </p:nvSpPr>
          <p:spPr>
            <a:xfrm>
              <a:off x="7729840" y="6255861"/>
              <a:ext cx="1877010" cy="338555"/>
            </a:xfrm>
            <a:prstGeom prst="rect">
              <a:avLst/>
            </a:prstGeom>
            <a:noFill/>
          </p:spPr>
          <p:txBody>
            <a:bodyPr wrap="none" rtlCol="0">
              <a:spAutoFit/>
            </a:bodyPr>
            <a:lstStyle/>
            <a:p>
              <a:r>
                <a:rPr lang="en-US" sz="1050" dirty="0">
                  <a:uFillTx/>
                </a:rPr>
                <a:t>(</a:t>
              </a:r>
              <a:r>
                <a:rPr lang="en-US" sz="1050" dirty="0" err="1">
                  <a:uFillTx/>
                </a:rPr>
                <a:t>overscan</a:t>
              </a:r>
              <a:r>
                <a:rPr lang="en-US" sz="1050" dirty="0">
                  <a:uFillTx/>
                </a:rPr>
                <a:t> suppressed)</a:t>
              </a:r>
            </a:p>
          </p:txBody>
        </p:sp>
      </p:grpSp>
      <p:sp>
        <p:nvSpPr>
          <p:cNvPr id="24" name="TextBox 23"/>
          <p:cNvSpPr txBox="1">
            <a:spLocks/>
          </p:cNvSpPr>
          <p:nvPr/>
        </p:nvSpPr>
        <p:spPr>
          <a:xfrm>
            <a:off x="8621485" y="1081767"/>
            <a:ext cx="3311895"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uFillTx/>
              </a:rPr>
              <a:t>4 parallel phases</a:t>
            </a:r>
          </a:p>
          <a:p>
            <a:pPr marL="285750" indent="-285750">
              <a:buFont typeface="Arial" panose="020B0604020202020204" pitchFamily="34" charset="0"/>
              <a:buChar char="•"/>
            </a:pPr>
            <a:r>
              <a:rPr lang="en-US" dirty="0" smtClean="0">
                <a:uFillTx/>
              </a:rPr>
              <a:t>2-stage output amplifiers</a:t>
            </a:r>
          </a:p>
          <a:p>
            <a:pPr marL="285750" indent="-285750">
              <a:buFont typeface="Arial" panose="020B0604020202020204" pitchFamily="34" charset="0"/>
              <a:buChar char="•"/>
            </a:pPr>
            <a:r>
              <a:rPr lang="en-US" dirty="0" smtClean="0">
                <a:uFillTx/>
              </a:rPr>
              <a:t>Entrance window: laser-annealed shallow-B </a:t>
            </a:r>
            <a:r>
              <a:rPr lang="en-US" dirty="0" err="1" smtClean="0">
                <a:uFillTx/>
              </a:rPr>
              <a:t>impant</a:t>
            </a:r>
            <a:r>
              <a:rPr lang="en-US" dirty="0" smtClean="0">
                <a:uFillTx/>
              </a:rPr>
              <a:t> </a:t>
            </a:r>
          </a:p>
          <a:p>
            <a:pPr marL="285750" indent="-285750">
              <a:buFont typeface="Arial" panose="020B0604020202020204" pitchFamily="34" charset="0"/>
              <a:buChar char="•"/>
            </a:pPr>
            <a:r>
              <a:rPr lang="en-US" dirty="0" err="1" smtClean="0">
                <a:uFillTx/>
              </a:rPr>
              <a:t>Antiblooming</a:t>
            </a:r>
            <a:r>
              <a:rPr lang="en-US" dirty="0" smtClean="0">
                <a:uFillTx/>
              </a:rPr>
              <a:t> midline stop</a:t>
            </a:r>
          </a:p>
        </p:txBody>
      </p:sp>
      <p:sp>
        <p:nvSpPr>
          <p:cNvPr id="25" name="TextBox 24"/>
          <p:cNvSpPr txBox="1">
            <a:spLocks/>
          </p:cNvSpPr>
          <p:nvPr/>
        </p:nvSpPr>
        <p:spPr>
          <a:xfrm>
            <a:off x="8621484" y="2973478"/>
            <a:ext cx="3311895" cy="1754326"/>
          </a:xfrm>
          <a:prstGeom prst="rect">
            <a:avLst/>
          </a:prstGeom>
          <a:noFill/>
        </p:spPr>
        <p:txBody>
          <a:bodyPr wrap="square" rtlCol="0">
            <a:spAutoFit/>
          </a:bodyPr>
          <a:lstStyle/>
          <a:p>
            <a:pPr marL="285750" indent="-285750">
              <a:buFont typeface="Arial" panose="020B0604020202020204" pitchFamily="34" charset="0"/>
              <a:buChar char="•"/>
            </a:pPr>
            <a:r>
              <a:rPr lang="en-US" dirty="0">
                <a:uFillTx/>
              </a:rPr>
              <a:t>3</a:t>
            </a:r>
            <a:r>
              <a:rPr lang="en-US" dirty="0" smtClean="0">
                <a:uFillTx/>
              </a:rPr>
              <a:t> parallel phases</a:t>
            </a:r>
          </a:p>
          <a:p>
            <a:pPr marL="285750" indent="-285750">
              <a:buFont typeface="Arial" panose="020B0604020202020204" pitchFamily="34" charset="0"/>
              <a:buChar char="•"/>
            </a:pPr>
            <a:r>
              <a:rPr lang="en-US" dirty="0" smtClean="0">
                <a:uFillTx/>
              </a:rPr>
              <a:t>single-stage output amplifier</a:t>
            </a:r>
          </a:p>
          <a:p>
            <a:pPr marL="285750" indent="-285750">
              <a:buFont typeface="Arial" panose="020B0604020202020204" pitchFamily="34" charset="0"/>
              <a:buChar char="•"/>
            </a:pPr>
            <a:r>
              <a:rPr lang="en-US" dirty="0" smtClean="0">
                <a:uFillTx/>
              </a:rPr>
              <a:t>JFET source follower buffer</a:t>
            </a:r>
          </a:p>
          <a:p>
            <a:pPr marL="285750" indent="-285750">
              <a:buFont typeface="Arial" panose="020B0604020202020204" pitchFamily="34" charset="0"/>
              <a:buChar char="•"/>
            </a:pPr>
            <a:r>
              <a:rPr lang="en-US" dirty="0" smtClean="0">
                <a:uFillTx/>
              </a:rPr>
              <a:t>Entrance window: chemisorption process</a:t>
            </a:r>
          </a:p>
          <a:p>
            <a:endParaRPr lang="en-US" dirty="0">
              <a:uFillTx/>
            </a:endParaRPr>
          </a:p>
        </p:txBody>
      </p:sp>
      <p:sp>
        <p:nvSpPr>
          <p:cNvPr id="26" name="TextBox 25"/>
          <p:cNvSpPr txBox="1">
            <a:spLocks/>
          </p:cNvSpPr>
          <p:nvPr/>
        </p:nvSpPr>
        <p:spPr>
          <a:xfrm>
            <a:off x="624727" y="5099610"/>
            <a:ext cx="9890996" cy="1092607"/>
          </a:xfrm>
          <a:prstGeom prst="rect">
            <a:avLst/>
          </a:prstGeom>
          <a:noFill/>
        </p:spPr>
        <p:txBody>
          <a:bodyPr wrap="square" rtlCol="0">
            <a:spAutoFit/>
          </a:bodyPr>
          <a:lstStyle/>
          <a:p>
            <a:pPr>
              <a:spcBef>
                <a:spcPts val="600"/>
              </a:spcBef>
            </a:pPr>
            <a:r>
              <a:rPr lang="en-US" sz="2000" dirty="0" smtClean="0">
                <a:uFillTx/>
              </a:rPr>
              <a:t>Both devices feature: Fully-depleted, high-</a:t>
            </a:r>
            <a:r>
              <a:rPr lang="en-US" sz="2000" dirty="0" smtClean="0">
                <a:uFillTx/>
                <a:latin typeface="Symbol" panose="05050102010706020507" pitchFamily="18" charset="2"/>
              </a:rPr>
              <a:t>r</a:t>
            </a:r>
            <a:r>
              <a:rPr lang="en-US" sz="2000" dirty="0" smtClean="0">
                <a:uFillTx/>
              </a:rPr>
              <a:t> silicon 100</a:t>
            </a:r>
            <a:r>
              <a:rPr lang="en-US" sz="2000" dirty="0" smtClean="0">
                <a:uFillTx/>
                <a:latin typeface="Symbol" panose="05050102010706020507" pitchFamily="18" charset="2"/>
              </a:rPr>
              <a:t>m</a:t>
            </a:r>
            <a:r>
              <a:rPr lang="en-US" sz="2000" dirty="0" smtClean="0">
                <a:uFillTx/>
              </a:rPr>
              <a:t>m thick, 10</a:t>
            </a:r>
            <a:r>
              <a:rPr lang="en-US" sz="2000" dirty="0" smtClean="0">
                <a:uFillTx/>
                <a:latin typeface="Symbol" panose="05050102010706020507" pitchFamily="18" charset="2"/>
              </a:rPr>
              <a:t>m</a:t>
            </a:r>
            <a:r>
              <a:rPr lang="en-US" sz="2000" dirty="0" smtClean="0">
                <a:uFillTx/>
              </a:rPr>
              <a:t>m pixels, 4Kx4K format, 16 independent 512x2K segments, 4-side </a:t>
            </a:r>
            <a:r>
              <a:rPr lang="en-US" sz="2000" dirty="0" err="1" smtClean="0">
                <a:uFillTx/>
              </a:rPr>
              <a:t>buttable</a:t>
            </a:r>
            <a:r>
              <a:rPr lang="en-US" sz="2000" dirty="0" smtClean="0">
                <a:uFillTx/>
              </a:rPr>
              <a:t> packages with &gt;90% fill factor.</a:t>
            </a:r>
          </a:p>
          <a:p>
            <a:pPr>
              <a:spcBef>
                <a:spcPts val="600"/>
              </a:spcBef>
            </a:pPr>
            <a:r>
              <a:rPr lang="en-US" sz="2000" dirty="0" smtClean="0">
                <a:uFillTx/>
              </a:rPr>
              <a:t>Mechanical mount and electrical interface 100% </a:t>
            </a:r>
            <a:r>
              <a:rPr lang="en-US" sz="2000" dirty="0" err="1" smtClean="0">
                <a:uFillTx/>
              </a:rPr>
              <a:t>interchangable</a:t>
            </a:r>
            <a:endParaRPr lang="en-US" sz="2000" dirty="0" smtClean="0">
              <a:uFillTx/>
            </a:endParaRPr>
          </a:p>
        </p:txBody>
      </p:sp>
      <p:grpSp>
        <p:nvGrpSpPr>
          <p:cNvPr id="32" name="Group 31"/>
          <p:cNvGrpSpPr/>
          <p:nvPr/>
        </p:nvGrpSpPr>
        <p:grpSpPr>
          <a:xfrm>
            <a:off x="6553135" y="1062478"/>
            <a:ext cx="1777763" cy="1714500"/>
            <a:chOff x="6553135" y="1062478"/>
            <a:chExt cx="1777763" cy="1714500"/>
          </a:xfrm>
        </p:grpSpPr>
        <p:sp>
          <p:nvSpPr>
            <p:cNvPr id="22" name="Rectangle 21"/>
            <p:cNvSpPr>
              <a:spLocks/>
            </p:cNvSpPr>
            <p:nvPr/>
          </p:nvSpPr>
          <p:spPr>
            <a:xfrm>
              <a:off x="6579972" y="1062478"/>
              <a:ext cx="1750926" cy="17145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uFillTx/>
              </a:endParaRPr>
            </a:p>
          </p:txBody>
        </p:sp>
        <p:pic>
          <p:nvPicPr>
            <p:cNvPr id="23" name="Picture 22"/>
            <p:cNvPicPr>
              <a:picLocks noChangeAspect="1" noChangeArrowheads="1"/>
            </p:cNvPicPr>
            <p:nvPr/>
          </p:nvPicPr>
          <p:blipFill rotWithShape="1">
            <a:blip r:embed="rId8" cstate="print">
              <a:clrChange>
                <a:clrFrom>
                  <a:srgbClr val="FFFFFF"/>
                </a:clrFrom>
                <a:clrTo>
                  <a:srgbClr val="FFFFFF">
                    <a:alpha val="0"/>
                  </a:srgbClr>
                </a:clrTo>
              </a:clrChange>
            </a:blip>
            <a:srcRect l="9478" t="12644" r="21616" b="52309"/>
            <a:stretch/>
          </p:blipFill>
          <p:spPr bwMode="auto">
            <a:xfrm>
              <a:off x="6553135" y="1511430"/>
              <a:ext cx="1762772" cy="896582"/>
            </a:xfrm>
            <a:prstGeom prst="rect">
              <a:avLst/>
            </a:prstGeom>
            <a:noFill/>
            <a:ln>
              <a:noFill/>
            </a:ln>
            <a:effectLst/>
          </p:spPr>
        </p:pic>
        <p:sp>
          <p:nvSpPr>
            <p:cNvPr id="27" name="Rectangle 26"/>
            <p:cNvSpPr/>
            <p:nvPr/>
          </p:nvSpPr>
          <p:spPr>
            <a:xfrm>
              <a:off x="7728143" y="2171474"/>
              <a:ext cx="210312" cy="91440"/>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955240" y="2171474"/>
              <a:ext cx="210312" cy="91440"/>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237463" y="2360051"/>
              <a:ext cx="981359" cy="261610"/>
            </a:xfrm>
            <a:prstGeom prst="rect">
              <a:avLst/>
            </a:prstGeom>
          </p:spPr>
          <p:txBody>
            <a:bodyPr wrap="none" rtlCol="0">
              <a:spAutoFit/>
            </a:bodyPr>
            <a:lstStyle/>
            <a:p>
              <a:r>
                <a:rPr lang="en-US" sz="1100" dirty="0" smtClean="0"/>
                <a:t>annular shims</a:t>
              </a:r>
              <a:endParaRPr lang="en-US" sz="1100" dirty="0"/>
            </a:p>
          </p:txBody>
        </p:sp>
      </p:grpSp>
      <p:grpSp>
        <p:nvGrpSpPr>
          <p:cNvPr id="33" name="Group 32"/>
          <p:cNvGrpSpPr/>
          <p:nvPr/>
        </p:nvGrpSpPr>
        <p:grpSpPr>
          <a:xfrm>
            <a:off x="6553135" y="2977401"/>
            <a:ext cx="1750926" cy="1714500"/>
            <a:chOff x="6553135" y="2977401"/>
            <a:chExt cx="1750926" cy="1714500"/>
          </a:xfrm>
        </p:grpSpPr>
        <p:sp>
          <p:nvSpPr>
            <p:cNvPr id="19" name="Rectangle 18"/>
            <p:cNvSpPr>
              <a:spLocks/>
            </p:cNvSpPr>
            <p:nvPr/>
          </p:nvSpPr>
          <p:spPr>
            <a:xfrm>
              <a:off x="6553135" y="2977401"/>
              <a:ext cx="1750926" cy="17145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uFillTx/>
              </a:endParaRPr>
            </a:p>
          </p:txBody>
        </p:sp>
        <p:pic>
          <p:nvPicPr>
            <p:cNvPr id="20" name="Picture 19"/>
            <p:cNvPicPr>
              <a:picLocks noChangeAspect="1" noChangeArrowheads="1"/>
            </p:cNvPicPr>
            <p:nvPr/>
          </p:nvPicPr>
          <p:blipFill rotWithShape="1">
            <a:blip r:embed="rId8" cstate="print">
              <a:clrChange>
                <a:clrFrom>
                  <a:srgbClr val="FFFFFF"/>
                </a:clrFrom>
                <a:clrTo>
                  <a:srgbClr val="FFFFFF">
                    <a:alpha val="0"/>
                  </a:srgbClr>
                </a:clrTo>
              </a:clrChange>
            </a:blip>
            <a:srcRect l="9483" t="51085" r="19533" b="9115"/>
            <a:stretch/>
          </p:blipFill>
          <p:spPr bwMode="auto">
            <a:xfrm>
              <a:off x="6553135" y="3349001"/>
              <a:ext cx="1732391" cy="971299"/>
            </a:xfrm>
            <a:prstGeom prst="rect">
              <a:avLst/>
            </a:prstGeom>
            <a:noFill/>
            <a:ln>
              <a:noFill/>
            </a:ln>
            <a:effectLst/>
          </p:spPr>
        </p:pic>
        <p:sp>
          <p:nvSpPr>
            <p:cNvPr id="31" name="TextBox 30"/>
            <p:cNvSpPr txBox="1"/>
            <p:nvPr/>
          </p:nvSpPr>
          <p:spPr>
            <a:xfrm>
              <a:off x="6951187" y="4227648"/>
              <a:ext cx="1157389" cy="430887"/>
            </a:xfrm>
            <a:prstGeom prst="rect">
              <a:avLst/>
            </a:prstGeom>
          </p:spPr>
          <p:txBody>
            <a:bodyPr wrap="square" rtlCol="0">
              <a:spAutoFit/>
            </a:bodyPr>
            <a:lstStyle/>
            <a:p>
              <a:r>
                <a:rPr lang="en-US" sz="1100" dirty="0" smtClean="0"/>
                <a:t>plane parallel package body</a:t>
              </a:r>
              <a:endParaRPr lang="en-US" sz="1100" dirty="0"/>
            </a:p>
          </p:txBody>
        </p:sp>
      </p:grpSp>
    </p:spTree>
    <p:extLst>
      <p:ext uri="{BB962C8B-B14F-4D97-AF65-F5344CB8AC3E}">
        <p14:creationId xmlns:p14="http://schemas.microsoft.com/office/powerpoint/2010/main" val="26972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and verification matrix</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6</a:t>
            </a:fld>
            <a:endParaRPr lang="en-US" dirty="0">
              <a:uFillTx/>
            </a:endParaRPr>
          </a:p>
        </p:txBody>
      </p:sp>
      <p:graphicFrame>
        <p:nvGraphicFramePr>
          <p:cNvPr id="4" name="Group 112"/>
          <p:cNvGraphicFramePr>
            <a:graphicFrameLocks noGrp="1"/>
          </p:cNvGraphicFramePr>
          <p:nvPr>
            <p:extLst>
              <p:ext uri="{D42A27DB-BD31-4B8C-83A1-F6EECF244321}">
                <p14:modId xmlns:p14="http://schemas.microsoft.com/office/powerpoint/2010/main" val="3486228646"/>
              </p:ext>
            </p:extLst>
          </p:nvPr>
        </p:nvGraphicFramePr>
        <p:xfrm>
          <a:off x="334297" y="934064"/>
          <a:ext cx="4640826" cy="5482411"/>
        </p:xfrm>
        <a:graphic>
          <a:graphicData uri="http://schemas.openxmlformats.org/drawingml/2006/table">
            <a:tbl>
              <a:tblPr/>
              <a:tblGrid>
                <a:gridCol w="2182761">
                  <a:extLst>
                    <a:ext uri="{9D8B030D-6E8A-4147-A177-3AD203B41FA5}">
                      <a16:colId xmlns:a16="http://schemas.microsoft.com/office/drawing/2014/main" val="20000"/>
                    </a:ext>
                  </a:extLst>
                </a:gridCol>
                <a:gridCol w="859475">
                  <a:extLst>
                    <a:ext uri="{9D8B030D-6E8A-4147-A177-3AD203B41FA5}">
                      <a16:colId xmlns:a16="http://schemas.microsoft.com/office/drawing/2014/main" val="20001"/>
                    </a:ext>
                  </a:extLst>
                </a:gridCol>
                <a:gridCol w="810979">
                  <a:extLst>
                    <a:ext uri="{9D8B030D-6E8A-4147-A177-3AD203B41FA5}">
                      <a16:colId xmlns:a16="http://schemas.microsoft.com/office/drawing/2014/main" val="20003"/>
                    </a:ext>
                  </a:extLst>
                </a:gridCol>
                <a:gridCol w="787611">
                  <a:extLst>
                    <a:ext uri="{9D8B030D-6E8A-4147-A177-3AD203B41FA5}">
                      <a16:colId xmlns:a16="http://schemas.microsoft.com/office/drawing/2014/main" val="20004"/>
                    </a:ext>
                  </a:extLst>
                </a:gridCol>
              </a:tblGrid>
              <a:tr h="3834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Parameter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bg1"/>
                          </a:solidFill>
                          <a:effectLst/>
                          <a:latin typeface="Arial" pitchFamily="34" charset="0"/>
                        </a:rPr>
                        <a:t>Req’t</a:t>
                      </a:r>
                      <a:r>
                        <a:rPr kumimoji="0" lang="en-US" sz="1600" b="1" i="0" u="none" strike="noStrike" cap="none" normalizeH="0" baseline="0" dirty="0" smtClean="0">
                          <a:ln>
                            <a:noFill/>
                          </a:ln>
                          <a:solidFill>
                            <a:schemeClr val="bg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Meas.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bg1"/>
                          </a:solidFill>
                          <a:effectLst/>
                          <a:latin typeface="Arial" pitchFamily="34" charset="0"/>
                        </a:rPr>
                        <a:t>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extLst>
                  <a:ext uri="{0D108BD9-81ED-4DB2-BD59-A6C34878D82A}">
                    <a16:rowId xmlns:a16="http://schemas.microsoft.com/office/drawing/2014/main" val="10000"/>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6"/>
                  </a:ext>
                </a:extLst>
              </a:tr>
              <a:tr h="4355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Diffusion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3.6</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 </a:t>
                      </a:r>
                      <a:r>
                        <a:rPr kumimoji="0" lang="en-US" sz="1200" b="1" i="0" u="none" strike="noStrike" cap="none" normalizeH="0" baseline="0" dirty="0" err="1" smtClean="0">
                          <a:ln>
                            <a:noFill/>
                          </a:ln>
                          <a:solidFill>
                            <a:schemeClr val="tx1"/>
                          </a:solidFill>
                          <a:effectLst/>
                          <a:latin typeface="Arial" pitchFamily="34" charset="0"/>
                        </a:rPr>
                        <a:t>rms</a:t>
                      </a:r>
                      <a:endParaRPr kumimoji="0" lang="en-US" sz="12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10007"/>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Dark current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0.02</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e</a:t>
                      </a:r>
                      <a:r>
                        <a:rPr kumimoji="0" lang="en-US" sz="1200" b="1" i="0" u="none" strike="noStrike" cap="none" normalizeH="0" baseline="30000" dirty="0" smtClean="0">
                          <a:ln>
                            <a:noFill/>
                          </a:ln>
                          <a:solidFill>
                            <a:schemeClr val="tx1"/>
                          </a:solidFill>
                          <a:effectLst/>
                          <a:latin typeface="Arial" pitchFamily="34" charset="0"/>
                        </a:rPr>
                        <a:t>-</a:t>
                      </a:r>
                      <a:r>
                        <a:rPr kumimoji="0" lang="en-US" sz="1200" b="1" i="0" u="none" strike="noStrike" cap="none" normalizeH="0" baseline="0" dirty="0" smtClean="0">
                          <a:ln>
                            <a:noFill/>
                          </a:ln>
                          <a:solidFill>
                            <a:schemeClr val="tx1"/>
                          </a:solidFill>
                          <a:effectLst/>
                          <a:latin typeface="Arial" pitchFamily="34" charset="0"/>
                        </a:rPr>
                        <a:t>/pix/s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116919785"/>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Defects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0.002</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3710688414"/>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Frame read time (16Mpix)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2.0</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Read noise/pixel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4.5</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e- rms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9"/>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CTI (</a:t>
                      </a:r>
                      <a:r>
                        <a:rPr kumimoji="0" lang="en-US" sz="1200" b="1" i="0" u="none" strike="noStrike" cap="none" normalizeH="0" baseline="0" dirty="0" err="1" smtClean="0">
                          <a:ln>
                            <a:noFill/>
                          </a:ln>
                          <a:solidFill>
                            <a:schemeClr val="tx1"/>
                          </a:solidFill>
                          <a:effectLst/>
                          <a:latin typeface="Arial" pitchFamily="34" charset="0"/>
                        </a:rPr>
                        <a:t>ser</a:t>
                      </a:r>
                      <a:r>
                        <a:rPr kumimoji="0" lang="en-US" sz="1200" b="1" i="0" u="none" strike="noStrike" cap="none" normalizeH="0" baseline="0" dirty="0" smtClean="0">
                          <a:ln>
                            <a:noFill/>
                          </a:ln>
                          <a:solidFill>
                            <a:schemeClr val="tx1"/>
                          </a:solidFill>
                          <a:effectLst/>
                          <a:latin typeface="Arial" pitchFamily="34" charset="0"/>
                        </a:rPr>
                        <a:t>/par) at 1ke</a:t>
                      </a:r>
                      <a:r>
                        <a:rPr kumimoji="0" lang="en-US" sz="1200" b="1" i="0" u="none" strike="noStrike" cap="none" normalizeH="0" baseline="30000" dirty="0" smtClean="0">
                          <a:ln>
                            <a:noFill/>
                          </a:ln>
                          <a:solidFill>
                            <a:schemeClr val="tx1"/>
                          </a:solidFill>
                          <a:effectLst/>
                          <a:latin typeface="Arial" pitchFamily="34" charset="0"/>
                        </a:rPr>
                        <a:t>- </a:t>
                      </a:r>
                      <a:r>
                        <a:rPr kumimoji="0" lang="en-US" sz="1200" b="1" i="0" u="none" strike="noStrike" cap="none" normalizeH="0" baseline="0" dirty="0" smtClean="0">
                          <a:ln>
                            <a:noFill/>
                          </a:ln>
                          <a:solidFill>
                            <a:schemeClr val="tx1"/>
                          </a:solidFill>
                          <a:effectLst/>
                          <a:latin typeface="Arial" pitchFamily="34" charset="0"/>
                        </a:rPr>
                        <a:t>signal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3/0.7</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ppm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51155433"/>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Nonlinearity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0.6</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06766568"/>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Video crosstalk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0.08</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0"/>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Pixel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10</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2"/>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Flatness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1.9</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4086078400"/>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pitchFamily="34" charset="0"/>
                        </a:rPr>
                        <a:t>Coplanarity</a:t>
                      </a:r>
                      <a:r>
                        <a:rPr kumimoji="0" lang="en-US" sz="1200" b="1" i="0" u="none" strike="noStrike" cap="none" normalizeH="0" baseline="0" dirty="0" smtClean="0">
                          <a:ln>
                            <a:noFill/>
                          </a:ln>
                          <a:solidFill>
                            <a:schemeClr val="tx1"/>
                          </a:solidFill>
                          <a:effectLst/>
                          <a:latin typeface="Arial" pitchFamily="34" charset="0"/>
                        </a:rPr>
                        <a:t>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pitchFamily="34" charset="0"/>
                        </a:rPr>
                        <a:t>± 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6.3</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3"/>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Inactive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8</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4"/>
                  </a:ext>
                </a:extLst>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44257803"/>
              </p:ext>
            </p:extLst>
          </p:nvPr>
        </p:nvGraphicFramePr>
        <p:xfrm>
          <a:off x="4757738" y="796925"/>
          <a:ext cx="6991350" cy="5610225"/>
        </p:xfrm>
        <a:graphic>
          <a:graphicData uri="http://schemas.openxmlformats.org/presentationml/2006/ole">
            <mc:AlternateContent xmlns:mc="http://schemas.openxmlformats.org/markup-compatibility/2006">
              <mc:Choice xmlns:v="urn:schemas-microsoft-com:vml" Requires="v">
                <p:oleObj spid="_x0000_s1097" name="Worksheet" r:id="rId3" imgW="6391345" imgH="4571910" progId="Excel.Sheet.12">
                  <p:embed/>
                </p:oleObj>
              </mc:Choice>
              <mc:Fallback>
                <p:oleObj name="Worksheet" r:id="rId3" imgW="6391345" imgH="4571910" progId="Excel.Sheet.12">
                  <p:embed/>
                  <p:pic>
                    <p:nvPicPr>
                      <p:cNvPr id="0" name=""/>
                      <p:cNvPicPr>
                        <a:picLocks noChangeAspect="1" noChangeArrowheads="1"/>
                      </p:cNvPicPr>
                      <p:nvPr/>
                    </p:nvPicPr>
                    <p:blipFill>
                      <a:blip r:embed="rId4"/>
                      <a:srcRect/>
                      <a:stretch>
                        <a:fillRect/>
                      </a:stretch>
                    </p:blipFill>
                    <p:spPr bwMode="auto">
                      <a:xfrm>
                        <a:off x="4757738" y="796925"/>
                        <a:ext cx="6991350" cy="5610225"/>
                      </a:xfrm>
                      <a:prstGeom prst="rect">
                        <a:avLst/>
                      </a:prstGeom>
                      <a:noFill/>
                      <a:extLst/>
                    </p:spPr>
                  </p:pic>
                </p:oleObj>
              </mc:Fallback>
            </mc:AlternateContent>
          </a:graphicData>
        </a:graphic>
      </p:graphicFrame>
    </p:spTree>
    <p:extLst>
      <p:ext uri="{BB962C8B-B14F-4D97-AF65-F5344CB8AC3E}">
        <p14:creationId xmlns:p14="http://schemas.microsoft.com/office/powerpoint/2010/main" val="1989776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Focal plane is composed of 21 Science Raft Tower modules (RTM)</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7</a:t>
            </a:fld>
            <a:endParaRPr lang="en-US" dirty="0">
              <a:uFillTx/>
            </a:endParaRPr>
          </a:p>
        </p:txBody>
      </p:sp>
      <p:pic>
        <p:nvPicPr>
          <p:cNvPr id="4" name="Picture 3"/>
          <p:cNvPicPr>
            <a:picLocks noChangeAspect="1"/>
          </p:cNvPicPr>
          <p:nvPr/>
        </p:nvPicPr>
        <p:blipFill rotWithShape="1">
          <a:blip r:embed="rId2" cstate="print"/>
          <a:srcRect l="34323" r="26184"/>
          <a:stretch/>
        </p:blipFill>
        <p:spPr>
          <a:xfrm>
            <a:off x="82496" y="932022"/>
            <a:ext cx="4556392" cy="4888972"/>
          </a:xfrm>
          <a:prstGeom prst="rect">
            <a:avLst/>
          </a:prstGeom>
        </p:spPr>
      </p:pic>
      <p:sp>
        <p:nvSpPr>
          <p:cNvPr id="5" name="Text Box 23"/>
          <p:cNvSpPr txBox="1">
            <a:spLocks noChangeArrowheads="1"/>
          </p:cNvSpPr>
          <p:nvPr/>
        </p:nvSpPr>
        <p:spPr bwMode="auto">
          <a:xfrm>
            <a:off x="8142514" y="5191578"/>
            <a:ext cx="1754006" cy="261610"/>
          </a:xfrm>
          <a:prstGeom prst="rect">
            <a:avLst/>
          </a:prstGeom>
          <a:noFill/>
          <a:ln>
            <a:noFill/>
          </a:ln>
          <a:effectLst/>
        </p:spPr>
        <p:txBody>
          <a:bodyPr wrap="none">
            <a:spAutoFit/>
          </a:bodyPr>
          <a:lstStyle>
            <a:lvl1pPr eaLnBrk="0" hangingPunct="0">
              <a:defRPr>
                <a:solidFill>
                  <a:schemeClr val="tx1"/>
                </a:solidFill>
                <a:uFillTx/>
                <a:latin typeface="Arial" pitchFamily="34" charset="0"/>
              </a:defRPr>
            </a:lvl1pPr>
            <a:lvl2pPr eaLnBrk="0" hangingPunct="0">
              <a:defRPr>
                <a:solidFill>
                  <a:schemeClr val="tx1"/>
                </a:solidFill>
                <a:uFillTx/>
                <a:latin typeface="Arial" pitchFamily="34" charset="0"/>
              </a:defRPr>
            </a:lvl2pPr>
            <a:lvl3pPr eaLnBrk="0" hangingPunct="0">
              <a:defRPr>
                <a:solidFill>
                  <a:schemeClr val="tx1"/>
                </a:solidFill>
                <a:uFillTx/>
                <a:latin typeface="Arial" pitchFamily="34" charset="0"/>
              </a:defRPr>
            </a:lvl3pPr>
            <a:lvl4pPr eaLnBrk="0" hangingPunct="0">
              <a:defRPr>
                <a:solidFill>
                  <a:schemeClr val="tx1"/>
                </a:solidFill>
                <a:uFillTx/>
                <a:latin typeface="Arial" pitchFamily="34" charset="0"/>
              </a:defRPr>
            </a:lvl4pPr>
            <a:lvl5pPr eaLnBrk="0" hangingPunct="0">
              <a:defRPr>
                <a:solidFill>
                  <a:schemeClr val="tx1"/>
                </a:solidFill>
                <a:uFillTx/>
                <a:latin typeface="Arial" pitchFamily="34" charset="0"/>
              </a:defRPr>
            </a:lvl5pPr>
            <a:lvl6pPr eaLnBrk="0" fontAlgn="base" hangingPunct="0">
              <a:spcBef>
                <a:spcPct val="0"/>
              </a:spcBef>
              <a:spcAft>
                <a:spcPct val="0"/>
              </a:spcAft>
              <a:defRPr>
                <a:solidFill>
                  <a:schemeClr val="tx1"/>
                </a:solidFill>
                <a:uFillTx/>
                <a:latin typeface="Arial" pitchFamily="34" charset="0"/>
              </a:defRPr>
            </a:lvl6pPr>
            <a:lvl7pPr eaLnBrk="0" fontAlgn="base" hangingPunct="0">
              <a:spcBef>
                <a:spcPct val="0"/>
              </a:spcBef>
              <a:spcAft>
                <a:spcPct val="0"/>
              </a:spcAft>
              <a:defRPr>
                <a:solidFill>
                  <a:schemeClr val="tx1"/>
                </a:solidFill>
                <a:uFillTx/>
                <a:latin typeface="Arial" pitchFamily="34" charset="0"/>
              </a:defRPr>
            </a:lvl7pPr>
            <a:lvl8pPr eaLnBrk="0" fontAlgn="base" hangingPunct="0">
              <a:spcBef>
                <a:spcPct val="0"/>
              </a:spcBef>
              <a:spcAft>
                <a:spcPct val="0"/>
              </a:spcAft>
              <a:defRPr>
                <a:solidFill>
                  <a:schemeClr val="tx1"/>
                </a:solidFill>
                <a:uFillTx/>
                <a:latin typeface="Arial" pitchFamily="34" charset="0"/>
              </a:defRPr>
            </a:lvl8pPr>
            <a:lvl9pPr eaLnBrk="0" fontAlgn="base" hangingPunct="0">
              <a:spcBef>
                <a:spcPct val="0"/>
              </a:spcBef>
              <a:spcAft>
                <a:spcPct val="0"/>
              </a:spcAft>
              <a:defRPr>
                <a:solidFill>
                  <a:schemeClr val="tx1"/>
                </a:solidFill>
                <a:uFillTx/>
                <a:latin typeface="Arial" pitchFamily="34" charset="0"/>
              </a:defRPr>
            </a:lvl9pPr>
          </a:lstStyle>
          <a:p>
            <a:pPr eaLnBrk="1" hangingPunct="1"/>
            <a:r>
              <a:rPr lang="en-US" sz="1100" i="1" dirty="0">
                <a:uFillTx/>
                <a:latin typeface="Arial Black" pitchFamily="34" charset="0"/>
              </a:rPr>
              <a:t>Photons in – bits out</a:t>
            </a:r>
          </a:p>
        </p:txBody>
      </p:sp>
      <p:sp>
        <p:nvSpPr>
          <p:cNvPr id="6" name="Text Box 28"/>
          <p:cNvSpPr txBox="1">
            <a:spLocks noChangeArrowheads="1"/>
          </p:cNvSpPr>
          <p:nvPr/>
        </p:nvSpPr>
        <p:spPr bwMode="auto">
          <a:xfrm>
            <a:off x="8142514" y="1439122"/>
            <a:ext cx="3614367" cy="360560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137160" tIns="102870" rIns="68580" bIns="102870">
            <a:spAutoFit/>
          </a:bodyPr>
          <a:lstStyle>
            <a:lvl1pPr eaLnBrk="0" hangingPunct="0">
              <a:defRPr>
                <a:solidFill>
                  <a:schemeClr val="tx1"/>
                </a:solidFill>
                <a:uFillTx/>
                <a:latin typeface="Arial" pitchFamily="34" charset="0"/>
              </a:defRPr>
            </a:lvl1pPr>
            <a:lvl2pPr marL="742950" indent="-285750" eaLnBrk="0" hangingPunct="0">
              <a:defRPr>
                <a:solidFill>
                  <a:schemeClr val="tx1"/>
                </a:solidFill>
                <a:uFillTx/>
                <a:latin typeface="Arial" pitchFamily="34" charset="0"/>
              </a:defRPr>
            </a:lvl2pPr>
            <a:lvl3pPr marL="1143000" indent="-228600" eaLnBrk="0" hangingPunct="0">
              <a:defRPr>
                <a:solidFill>
                  <a:schemeClr val="tx1"/>
                </a:solidFill>
                <a:uFillTx/>
                <a:latin typeface="Arial" pitchFamily="34" charset="0"/>
              </a:defRPr>
            </a:lvl3pPr>
            <a:lvl4pPr marL="1600200" indent="-228600" eaLnBrk="0" hangingPunct="0">
              <a:defRPr>
                <a:solidFill>
                  <a:schemeClr val="tx1"/>
                </a:solidFill>
                <a:uFillTx/>
                <a:latin typeface="Arial" pitchFamily="34" charset="0"/>
              </a:defRPr>
            </a:lvl4pPr>
            <a:lvl5pPr marL="2057400" indent="-228600" eaLnBrk="0" hangingPunct="0">
              <a:defRPr>
                <a:solidFill>
                  <a:schemeClr val="tx1"/>
                </a:solidFill>
                <a:uFillTx/>
                <a:latin typeface="Arial" pitchFamily="34" charset="0"/>
              </a:defRPr>
            </a:lvl5pPr>
            <a:lvl6pPr marL="2514600" indent="-228600" eaLnBrk="0" fontAlgn="base" hangingPunct="0">
              <a:spcBef>
                <a:spcPct val="0"/>
              </a:spcBef>
              <a:spcAft>
                <a:spcPct val="0"/>
              </a:spcAft>
              <a:defRPr>
                <a:solidFill>
                  <a:schemeClr val="tx1"/>
                </a:solidFill>
                <a:uFillTx/>
                <a:latin typeface="Arial" pitchFamily="34" charset="0"/>
              </a:defRPr>
            </a:lvl6pPr>
            <a:lvl7pPr marL="2971800" indent="-228600" eaLnBrk="0" fontAlgn="base" hangingPunct="0">
              <a:spcBef>
                <a:spcPct val="0"/>
              </a:spcBef>
              <a:spcAft>
                <a:spcPct val="0"/>
              </a:spcAft>
              <a:defRPr>
                <a:solidFill>
                  <a:schemeClr val="tx1"/>
                </a:solidFill>
                <a:uFillTx/>
                <a:latin typeface="Arial" pitchFamily="34" charset="0"/>
              </a:defRPr>
            </a:lvl7pPr>
            <a:lvl8pPr marL="3429000" indent="-228600" eaLnBrk="0" fontAlgn="base" hangingPunct="0">
              <a:spcBef>
                <a:spcPct val="0"/>
              </a:spcBef>
              <a:spcAft>
                <a:spcPct val="0"/>
              </a:spcAft>
              <a:defRPr>
                <a:solidFill>
                  <a:schemeClr val="tx1"/>
                </a:solidFill>
                <a:uFillTx/>
                <a:latin typeface="Arial" pitchFamily="34" charset="0"/>
              </a:defRPr>
            </a:lvl8pPr>
            <a:lvl9pPr marL="3886200" indent="-228600" eaLnBrk="0" fontAlgn="base" hangingPunct="0">
              <a:spcBef>
                <a:spcPct val="0"/>
              </a:spcBef>
              <a:spcAft>
                <a:spcPct val="0"/>
              </a:spcAft>
              <a:defRPr>
                <a:solidFill>
                  <a:schemeClr val="tx1"/>
                </a:solidFill>
                <a:uFillTx/>
                <a:latin typeface="Arial" pitchFamily="34" charset="0"/>
              </a:defRPr>
            </a:lvl9pPr>
          </a:lstStyle>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Complete 12K x 12K imager</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Support sensors mechanically to meet strict </a:t>
            </a:r>
            <a:r>
              <a:rPr lang="en-US" sz="1600" dirty="0" err="1">
                <a:solidFill>
                  <a:schemeClr val="bg1"/>
                </a:solidFill>
                <a:uFillTx/>
              </a:rPr>
              <a:t>coplanarity</a:t>
            </a:r>
            <a:r>
              <a:rPr lang="en-US" sz="1600" dirty="0">
                <a:solidFill>
                  <a:schemeClr val="bg1"/>
                </a:solidFill>
                <a:uFillTx/>
              </a:rPr>
              <a:t> </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Thermal management of sensors and electronics</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Provide bias, timing, and control signals for CCD operation</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144 video channels with low noise analog signal processing, digitizing, multiplexing of pixel data</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Diagnostics + monitoring</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12.7 x 12.7 x 42cm</a:t>
            </a:r>
            <a:r>
              <a:rPr lang="en-US" sz="1600" baseline="30000" dirty="0">
                <a:solidFill>
                  <a:schemeClr val="bg1"/>
                </a:solidFill>
                <a:uFillTx/>
              </a:rPr>
              <a:t>3</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20 kg</a:t>
            </a:r>
          </a:p>
          <a:p>
            <a:pPr marL="214308" indent="-214308" eaLnBrk="1" hangingPunct="1">
              <a:lnSpc>
                <a:spcPct val="70000"/>
              </a:lnSpc>
              <a:spcBef>
                <a:spcPct val="50000"/>
              </a:spcBef>
              <a:buFont typeface="Arial" panose="020B0604020202020204" pitchFamily="34" charset="0"/>
              <a:buChar char="•"/>
            </a:pPr>
            <a:r>
              <a:rPr lang="en-US" sz="1600" dirty="0">
                <a:solidFill>
                  <a:schemeClr val="bg1"/>
                </a:solidFill>
                <a:uFillTx/>
              </a:rPr>
              <a:t>39W</a:t>
            </a:r>
          </a:p>
        </p:txBody>
      </p:sp>
      <p:pic>
        <p:nvPicPr>
          <p:cNvPr id="9" name="Picture 8"/>
          <p:cNvPicPr>
            <a:picLocks noChangeAspect="1"/>
          </p:cNvPicPr>
          <p:nvPr/>
        </p:nvPicPr>
        <p:blipFill rotWithShape="1">
          <a:blip r:embed="rId2" cstate="print"/>
          <a:srcRect r="65334"/>
          <a:stretch/>
        </p:blipFill>
        <p:spPr>
          <a:xfrm>
            <a:off x="4865011" y="1439122"/>
            <a:ext cx="3277503" cy="400637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Raft tower (partially assembled condition) </a:t>
            </a:r>
            <a:endParaRPr lang="en-US" dirty="0"/>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8</a:t>
            </a:fld>
            <a:endParaRPr lang="en-US" dirty="0">
              <a:uFillTx/>
            </a:endParaRPr>
          </a:p>
        </p:txBody>
      </p:sp>
      <p:pic>
        <p:nvPicPr>
          <p:cNvPr id="4" name="Picture 3"/>
          <p:cNvPicPr>
            <a:picLocks noChangeAspect="1"/>
          </p:cNvPicPr>
          <p:nvPr/>
        </p:nvPicPr>
        <p:blipFill>
          <a:blip r:embed="rId2"/>
          <a:stretch>
            <a:fillRect/>
          </a:stretch>
        </p:blipFill>
        <p:spPr>
          <a:xfrm>
            <a:off x="52254" y="457501"/>
            <a:ext cx="12424190" cy="6462179"/>
          </a:xfrm>
          <a:prstGeom prst="rect">
            <a:avLst/>
          </a:prstGeom>
        </p:spPr>
      </p:pic>
    </p:spTree>
    <p:extLst>
      <p:ext uri="{BB962C8B-B14F-4D97-AF65-F5344CB8AC3E}">
        <p14:creationId xmlns:p14="http://schemas.microsoft.com/office/powerpoint/2010/main" val="940992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Raft tower in grid installatio</a:t>
            </a:r>
            <a:r>
              <a:rPr lang="en-US" dirty="0" smtClean="0"/>
              <a:t>n fixture</a:t>
            </a:r>
            <a:endParaRPr lang="en-US" dirty="0">
              <a:uFillTx/>
            </a:endParaRPr>
          </a:p>
        </p:txBody>
      </p:sp>
      <p:sp>
        <p:nvSpPr>
          <p:cNvPr id="3" name="Slide Number Placeholder 2"/>
          <p:cNvSpPr>
            <a:spLocks noGrp="1"/>
          </p:cNvSpPr>
          <p:nvPr>
            <p:ph type="sldNum" sz="quarter" idx="12"/>
          </p:nvPr>
        </p:nvSpPr>
        <p:spPr/>
        <p:txBody>
          <a:bodyPr/>
          <a:lstStyle/>
          <a:p>
            <a:r>
              <a:rPr lang="en-US" smtClean="0">
                <a:uFillTx/>
              </a:rPr>
              <a:t>Slide </a:t>
            </a:r>
            <a:fld id="{F59B87D0-9856-4D22-8A47-CD9A0EC044B2}" type="slidenum">
              <a:rPr lang="en-US" smtClean="0">
                <a:uFillTx/>
              </a:rPr>
              <a:pPr/>
              <a:t>9</a:t>
            </a:fld>
            <a:endParaRPr lang="en-US" dirty="0">
              <a:uFillTx/>
            </a:endParaRPr>
          </a:p>
        </p:txBody>
      </p:sp>
      <p:pic>
        <p:nvPicPr>
          <p:cNvPr id="4" name="Picture 3"/>
          <p:cNvPicPr>
            <a:picLocks noChangeAspect="1"/>
          </p:cNvPicPr>
          <p:nvPr/>
        </p:nvPicPr>
        <p:blipFill rotWithShape="1">
          <a:blip r:embed="rId2"/>
          <a:srcRect b="14092"/>
          <a:stretch/>
        </p:blipFill>
        <p:spPr>
          <a:xfrm>
            <a:off x="1547426" y="530380"/>
            <a:ext cx="9259911" cy="5966216"/>
          </a:xfrm>
          <a:prstGeom prst="rect">
            <a:avLst/>
          </a:prstGeom>
        </p:spPr>
      </p:pic>
    </p:spTree>
    <p:extLst>
      <p:ext uri="{BB962C8B-B14F-4D97-AF65-F5344CB8AC3E}">
        <p14:creationId xmlns:p14="http://schemas.microsoft.com/office/powerpoint/2010/main" val="1462377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10_SPIE 2012 PPT Template (3)">
  <a:themeElements>
    <a:clrScheme name="10_SPIE 2012 PPT Template (3)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SPIE 2012 PPT Template (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SPIE 2012 PPT Template (3)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1073</TotalTime>
  <Words>1746</Words>
  <Application>Microsoft Office PowerPoint</Application>
  <PresentationFormat>Widescreen</PresentationFormat>
  <Paragraphs>572</Paragraphs>
  <Slides>45</Slides>
  <Notes>0</Notes>
  <HiddenSlides>5</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8" baseType="lpstr">
      <vt:lpstr>ＭＳ Ｐゴシック</vt:lpstr>
      <vt:lpstr>Arial</vt:lpstr>
      <vt:lpstr>Arial Black</vt:lpstr>
      <vt:lpstr>Arial Narrow</vt:lpstr>
      <vt:lpstr>Arial Rounded MT Bold</vt:lpstr>
      <vt:lpstr>Calibri</vt:lpstr>
      <vt:lpstr>Franklin Gothic Medium</vt:lpstr>
      <vt:lpstr>Symbol</vt:lpstr>
      <vt:lpstr>Times New Roman</vt:lpstr>
      <vt:lpstr>Wingdings</vt:lpstr>
      <vt:lpstr>Default Design</vt:lpstr>
      <vt:lpstr>10_SPIE 2012 PPT Template (3)</vt:lpstr>
      <vt:lpstr>Worksheet</vt:lpstr>
      <vt:lpstr>Uniformity and Stability of the LSST Focal Plane</vt:lpstr>
      <vt:lpstr>Outline</vt:lpstr>
      <vt:lpstr>FOCAL PLANE, SENSORS, and RAFT TOWERS</vt:lpstr>
      <vt:lpstr>Focal Plane Layout</vt:lpstr>
      <vt:lpstr>Sensors</vt:lpstr>
      <vt:lpstr>Requirements and verification matrix</vt:lpstr>
      <vt:lpstr>Focal plane is composed of 21 Science Raft Tower modules (RTM)</vt:lpstr>
      <vt:lpstr>Raft tower (partially assembled condition) </vt:lpstr>
      <vt:lpstr>Raft tower in grid installation fixture</vt:lpstr>
      <vt:lpstr>Production flow</vt:lpstr>
      <vt:lpstr>Example outputs:</vt:lpstr>
      <vt:lpstr>EO parameter summary</vt:lpstr>
      <vt:lpstr>Specialized diagnostics – video waveform reconstruction, noise correlations</vt:lpstr>
      <vt:lpstr>LSST Science Raft Tower Module Production Status (Dec. 2018)</vt:lpstr>
      <vt:lpstr>UNIFORMITY</vt:lpstr>
      <vt:lpstr>Parameter distributions – 20 rafts, 180 CCDs, 2880 video channels</vt:lpstr>
      <vt:lpstr>Parameter distributions – 20 rafts, 180 CCDs, 2880 video channels</vt:lpstr>
      <vt:lpstr>Parameter distributions – 20 rafts, 180 CCDs, 2880 video channels</vt:lpstr>
      <vt:lpstr>Parameter distributions – 20 rafts, 180 CCDs, 2880 video channels</vt:lpstr>
      <vt:lpstr>Quantum efficiency – 20 rafts, 180 CCDs</vt:lpstr>
      <vt:lpstr>Temperature distributions – 20 rafts, 180 CCDs, 20 baseplates, 600 REB sensors</vt:lpstr>
      <vt:lpstr>Example: QE dependence on CCD temperature, RTM-4</vt:lpstr>
      <vt:lpstr>Example: gain and noise dependence on electronics temperature, RTM-9</vt:lpstr>
      <vt:lpstr>Parameter statistics and temperature coefficients</vt:lpstr>
      <vt:lpstr>STABILITY</vt:lpstr>
      <vt:lpstr>RTM-21, 15-hour gain and offset stability</vt:lpstr>
      <vt:lpstr>RTM-21, 15-hour gain and offset stability</vt:lpstr>
      <vt:lpstr>CADENCE IMPLICATIONS</vt:lpstr>
      <vt:lpstr>LSST dither strategy</vt:lpstr>
      <vt:lpstr>FPA distribution of rafts </vt:lpstr>
      <vt:lpstr>PowerPoint Presentation</vt:lpstr>
      <vt:lpstr>SUMMARY</vt:lpstr>
      <vt:lpstr>ACKNOWLEDGEMENTS</vt:lpstr>
      <vt:lpstr>Supplementary Material</vt:lpstr>
      <vt:lpstr>Raft electronics</vt:lpstr>
      <vt:lpstr>Test stand cryocooler refrigeration capacities</vt:lpstr>
      <vt:lpstr>Parameter distributions – 20 rafts, 180 CCDs, 2880 video channels</vt:lpstr>
      <vt:lpstr>Example: gain and noise dependence on electronics temperature, RTM-</vt:lpstr>
      <vt:lpstr>Video sampling-scope mode</vt:lpstr>
      <vt:lpstr>Virtual sampling scope</vt:lpstr>
      <vt:lpstr>Virtual sampling scope</vt:lpstr>
      <vt:lpstr>Flatness</vt:lpstr>
      <vt:lpstr>PowerPoint Presentation</vt:lpstr>
      <vt:lpstr>PowerPoint Presentation</vt:lpstr>
      <vt:lpstr>Specialized diagnostics – video waveform reconstruction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O'Connor, Paul</dc:creator>
  <cp:lastModifiedBy>O'Connor, Paul</cp:lastModifiedBy>
  <cp:revision>91</cp:revision>
  <dcterms:created xsi:type="dcterms:W3CDTF">2018-11-21T07:39:41Z</dcterms:created>
  <dcterms:modified xsi:type="dcterms:W3CDTF">2018-12-04T07:27:35Z</dcterms:modified>
</cp:coreProperties>
</file>