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329" r:id="rId4"/>
    <p:sldId id="330" r:id="rId5"/>
    <p:sldId id="327" r:id="rId6"/>
    <p:sldId id="335" r:id="rId7"/>
    <p:sldId id="328" r:id="rId8"/>
    <p:sldId id="338" r:id="rId9"/>
    <p:sldId id="331" r:id="rId10"/>
    <p:sldId id="337" r:id="rId11"/>
    <p:sldId id="270" r:id="rId12"/>
    <p:sldId id="334" r:id="rId13"/>
    <p:sldId id="332" r:id="rId14"/>
    <p:sldId id="333" r:id="rId15"/>
    <p:sldId id="336" r:id="rId16"/>
    <p:sldId id="266"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B49"/>
    <a:srgbClr val="1822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8" autoAdjust="0"/>
    <p:restoredTop sz="86442" autoAdjust="0"/>
  </p:normalViewPr>
  <p:slideViewPr>
    <p:cSldViewPr>
      <p:cViewPr>
        <p:scale>
          <a:sx n="75" d="100"/>
          <a:sy n="75" d="100"/>
        </p:scale>
        <p:origin x="-1064"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1" charset="0"/>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1"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1" charset="0"/>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76E76E-AE89-1243-9161-A2B2C1DD9057}" type="slidenum">
              <a:rPr lang="en-US"/>
              <a:pPr/>
              <a:t>‹#›</a:t>
            </a:fld>
            <a:endParaRPr lang="en-US"/>
          </a:p>
        </p:txBody>
      </p:sp>
    </p:spTree>
    <p:extLst>
      <p:ext uri="{BB962C8B-B14F-4D97-AF65-F5344CB8AC3E}">
        <p14:creationId xmlns:p14="http://schemas.microsoft.com/office/powerpoint/2010/main" val="4224767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6E76E-AE89-1243-9161-A2B2C1DD9057}" type="slidenum">
              <a:rPr lang="en-US" smtClean="0"/>
              <a:pPr/>
              <a:t>6</a:t>
            </a:fld>
            <a:endParaRPr lang="en-US"/>
          </a:p>
        </p:txBody>
      </p:sp>
    </p:spTree>
    <p:extLst>
      <p:ext uri="{BB962C8B-B14F-4D97-AF65-F5344CB8AC3E}">
        <p14:creationId xmlns:p14="http://schemas.microsoft.com/office/powerpoint/2010/main" val="388460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grpSp>
        <p:nvGrpSpPr>
          <p:cNvPr id="6" name="Group 18"/>
          <p:cNvGrpSpPr>
            <a:grpSpLocks/>
          </p:cNvGrpSpPr>
          <p:nvPr/>
        </p:nvGrpSpPr>
        <p:grpSpPr bwMode="auto">
          <a:xfrm>
            <a:off x="0" y="1905000"/>
            <a:ext cx="6172200" cy="2438400"/>
            <a:chOff x="0" y="1200"/>
            <a:chExt cx="3888" cy="1536"/>
          </a:xfrm>
        </p:grpSpPr>
        <p:sp>
          <p:nvSpPr>
            <p:cNvPr id="7" name="Oval 4"/>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latin typeface="Times" pitchFamily="-111" charset="0"/>
                <a:ea typeface="+mn-ea"/>
                <a:cs typeface="+mn-cs"/>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lang="en-US">
                <a:latin typeface="Times" pitchFamily="-111" charset="0"/>
                <a:ea typeface="+mn-ea"/>
                <a:cs typeface="+mn-cs"/>
              </a:endParaRPr>
            </a:p>
          </p:txBody>
        </p:sp>
        <p:sp>
          <p:nvSpPr>
            <p:cNvPr id="9" name="Rectangle 10"/>
            <p:cNvSpPr>
              <a:spLocks noChangeArrowheads="1"/>
            </p:cNvSpPr>
            <p:nvPr userDrawn="1"/>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11" name="Rectangle 16"/>
            <p:cNvSpPr>
              <a:spLocks noChangeArrowheads="1"/>
            </p:cNvSpPr>
            <p:nvPr userDrawn="1"/>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grpSp>
      <p:sp>
        <p:nvSpPr>
          <p:cNvPr id="6149" name="Rectangle 5"/>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6156" name="Rectangle 12"/>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6"/>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3" name="Rectangle 7"/>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4" name="Rectangle 8"/>
          <p:cNvSpPr>
            <a:spLocks noGrp="1" noChangeArrowheads="1"/>
          </p:cNvSpPr>
          <p:nvPr>
            <p:ph type="sldNum" sz="quarter" idx="12"/>
          </p:nvPr>
        </p:nvSpPr>
        <p:spPr>
          <a:xfrm>
            <a:off x="6553200" y="6248400"/>
            <a:ext cx="1905000" cy="457200"/>
          </a:xfrm>
        </p:spPr>
        <p:txBody>
          <a:bodyPr/>
          <a:lstStyle>
            <a:lvl1pPr>
              <a:defRPr/>
            </a:lvl1pPr>
          </a:lstStyle>
          <a:p>
            <a:fld id="{A1FDF02F-9C80-524E-9AD6-A44AAC46ADAD}" type="slidenum">
              <a:rPr lang="en-US"/>
              <a:pPr/>
              <a:t>‹#›</a:t>
            </a:fld>
            <a:endParaRPr lang="en-US"/>
          </a:p>
        </p:txBody>
      </p:sp>
    </p:spTree>
    <p:extLst>
      <p:ext uri="{BB962C8B-B14F-4D97-AF65-F5344CB8AC3E}">
        <p14:creationId xmlns:p14="http://schemas.microsoft.com/office/powerpoint/2010/main" val="120130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03B23A-C157-D448-8977-57F37E7CCAED}" type="slidenum">
              <a:rPr lang="en-US"/>
              <a:pPr/>
              <a:t>‹#›</a:t>
            </a:fld>
            <a:endParaRPr lang="en-US"/>
          </a:p>
        </p:txBody>
      </p:sp>
    </p:spTree>
    <p:extLst>
      <p:ext uri="{BB962C8B-B14F-4D97-AF65-F5344CB8AC3E}">
        <p14:creationId xmlns:p14="http://schemas.microsoft.com/office/powerpoint/2010/main" val="237230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982089-9EB4-9E4F-93E4-3286C7F104A3}" type="slidenum">
              <a:rPr lang="en-US"/>
              <a:pPr/>
              <a:t>‹#›</a:t>
            </a:fld>
            <a:endParaRPr lang="en-US"/>
          </a:p>
        </p:txBody>
      </p:sp>
    </p:spTree>
    <p:extLst>
      <p:ext uri="{BB962C8B-B14F-4D97-AF65-F5344CB8AC3E}">
        <p14:creationId xmlns:p14="http://schemas.microsoft.com/office/powerpoint/2010/main" val="301847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764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0386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850730A-8BAC-6F46-A9EA-3A8A9D8D1C97}" type="slidenum">
              <a:rPr lang="en-US"/>
              <a:pPr/>
              <a:t>‹#›</a:t>
            </a:fld>
            <a:endParaRPr lang="en-US"/>
          </a:p>
        </p:txBody>
      </p:sp>
    </p:spTree>
    <p:extLst>
      <p:ext uri="{BB962C8B-B14F-4D97-AF65-F5344CB8AC3E}">
        <p14:creationId xmlns:p14="http://schemas.microsoft.com/office/powerpoint/2010/main" val="67683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2B4C7A-D3A3-AE48-8BD4-7E950C2CD577}" type="slidenum">
              <a:rPr lang="en-US"/>
              <a:pPr/>
              <a:t>‹#›</a:t>
            </a:fld>
            <a:endParaRPr lang="en-US"/>
          </a:p>
        </p:txBody>
      </p:sp>
    </p:spTree>
    <p:extLst>
      <p:ext uri="{BB962C8B-B14F-4D97-AF65-F5344CB8AC3E}">
        <p14:creationId xmlns:p14="http://schemas.microsoft.com/office/powerpoint/2010/main" val="716766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B0C2B4-AF57-3A47-B0BD-06EB9F62836B}" type="slidenum">
              <a:rPr lang="en-US"/>
              <a:pPr/>
              <a:t>‹#›</a:t>
            </a:fld>
            <a:endParaRPr lang="en-US"/>
          </a:p>
        </p:txBody>
      </p:sp>
    </p:spTree>
    <p:extLst>
      <p:ext uri="{BB962C8B-B14F-4D97-AF65-F5344CB8AC3E}">
        <p14:creationId xmlns:p14="http://schemas.microsoft.com/office/powerpoint/2010/main" val="294177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541AEF-C51E-CC4A-9E3A-74FDD910E648}" type="slidenum">
              <a:rPr lang="en-US"/>
              <a:pPr/>
              <a:t>‹#›</a:t>
            </a:fld>
            <a:endParaRPr lang="en-US"/>
          </a:p>
        </p:txBody>
      </p:sp>
    </p:spTree>
    <p:extLst>
      <p:ext uri="{BB962C8B-B14F-4D97-AF65-F5344CB8AC3E}">
        <p14:creationId xmlns:p14="http://schemas.microsoft.com/office/powerpoint/2010/main" val="386230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C51B5E-C229-5042-8095-B9DB21E53DCF}" type="slidenum">
              <a:rPr lang="en-US"/>
              <a:pPr/>
              <a:t>‹#›</a:t>
            </a:fld>
            <a:endParaRPr lang="en-US"/>
          </a:p>
        </p:txBody>
      </p:sp>
    </p:spTree>
    <p:extLst>
      <p:ext uri="{BB962C8B-B14F-4D97-AF65-F5344CB8AC3E}">
        <p14:creationId xmlns:p14="http://schemas.microsoft.com/office/powerpoint/2010/main" val="84895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F18746-6B3C-EA47-A9F5-1290F62BCE7E}" type="slidenum">
              <a:rPr lang="en-US"/>
              <a:pPr/>
              <a:t>‹#›</a:t>
            </a:fld>
            <a:endParaRPr lang="en-US"/>
          </a:p>
        </p:txBody>
      </p:sp>
    </p:spTree>
    <p:extLst>
      <p:ext uri="{BB962C8B-B14F-4D97-AF65-F5344CB8AC3E}">
        <p14:creationId xmlns:p14="http://schemas.microsoft.com/office/powerpoint/2010/main" val="155037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ADCCF56-EF66-8043-94AD-42F956A8BF42}" type="slidenum">
              <a:rPr lang="en-US"/>
              <a:pPr/>
              <a:t>‹#›</a:t>
            </a:fld>
            <a:endParaRPr lang="en-US"/>
          </a:p>
        </p:txBody>
      </p:sp>
    </p:spTree>
    <p:extLst>
      <p:ext uri="{BB962C8B-B14F-4D97-AF65-F5344CB8AC3E}">
        <p14:creationId xmlns:p14="http://schemas.microsoft.com/office/powerpoint/2010/main" val="149861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835D48A-43C2-7A4D-84D8-E993339C1086}" type="slidenum">
              <a:rPr lang="en-US"/>
              <a:pPr/>
              <a:t>‹#›</a:t>
            </a:fld>
            <a:endParaRPr lang="en-US"/>
          </a:p>
        </p:txBody>
      </p:sp>
    </p:spTree>
    <p:extLst>
      <p:ext uri="{BB962C8B-B14F-4D97-AF65-F5344CB8AC3E}">
        <p14:creationId xmlns:p14="http://schemas.microsoft.com/office/powerpoint/2010/main" val="144087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8AE97F9-CAEF-9F4B-ABBC-35B1D0488871}" type="slidenum">
              <a:rPr lang="en-US"/>
              <a:pPr/>
              <a:t>‹#›</a:t>
            </a:fld>
            <a:endParaRPr lang="en-US"/>
          </a:p>
        </p:txBody>
      </p:sp>
    </p:spTree>
    <p:extLst>
      <p:ext uri="{BB962C8B-B14F-4D97-AF65-F5344CB8AC3E}">
        <p14:creationId xmlns:p14="http://schemas.microsoft.com/office/powerpoint/2010/main" val="105019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2DD575-E444-024E-AD28-259186F8F134}" type="slidenum">
              <a:rPr lang="en-US"/>
              <a:pPr/>
              <a:t>‹#›</a:t>
            </a:fld>
            <a:endParaRPr lang="en-US"/>
          </a:p>
        </p:txBody>
      </p:sp>
    </p:spTree>
    <p:extLst>
      <p:ext uri="{BB962C8B-B14F-4D97-AF65-F5344CB8AC3E}">
        <p14:creationId xmlns:p14="http://schemas.microsoft.com/office/powerpoint/2010/main" val="64402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EAC55C-34C2-414B-8693-DD6A33599589}" type="slidenum">
              <a:rPr lang="en-US"/>
              <a:pPr/>
              <a:t>‹#›</a:t>
            </a:fld>
            <a:endParaRPr lang="en-US"/>
          </a:p>
        </p:txBody>
      </p:sp>
    </p:spTree>
    <p:extLst>
      <p:ext uri="{BB962C8B-B14F-4D97-AF65-F5344CB8AC3E}">
        <p14:creationId xmlns:p14="http://schemas.microsoft.com/office/powerpoint/2010/main" val="2414148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1032" name="Rectangle 8"/>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1028"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Times"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1BE81F6A-B759-F643-B393-D9358D776A65}" type="slidenum">
              <a:rPr lang="en-US"/>
              <a:pPr/>
              <a:t>‹#›</a:t>
            </a:fld>
            <a:endParaRPr lang="en-US"/>
          </a:p>
        </p:txBody>
      </p:sp>
      <p:grpSp>
        <p:nvGrpSpPr>
          <p:cNvPr id="2" name="Group 17"/>
          <p:cNvGrpSpPr>
            <a:grpSpLocks/>
          </p:cNvGrpSpPr>
          <p:nvPr/>
        </p:nvGrpSpPr>
        <p:grpSpPr bwMode="auto">
          <a:xfrm>
            <a:off x="0" y="355600"/>
            <a:ext cx="6172200" cy="2438400"/>
            <a:chOff x="0" y="1200"/>
            <a:chExt cx="3888" cy="1536"/>
          </a:xfrm>
        </p:grpSpPr>
        <p:sp>
          <p:nvSpPr>
            <p:cNvPr id="1042" name="Oval 1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latin typeface="Times" pitchFamily="-111" charset="0"/>
                <a:ea typeface="+mn-ea"/>
                <a:cs typeface="+mn-cs"/>
              </a:endParaRPr>
            </a:p>
          </p:txBody>
        </p:sp>
        <p:sp>
          <p:nvSpPr>
            <p:cNvPr id="1043" name="Oval 1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lang="en-US">
                <a:latin typeface="Times" pitchFamily="-111" charset="0"/>
                <a:ea typeface="+mn-ea"/>
                <a:cs typeface="+mn-cs"/>
              </a:endParaRPr>
            </a:p>
          </p:txBody>
        </p:sp>
        <p:sp>
          <p:nvSpPr>
            <p:cNvPr id="1044" name="Rectangle 20"/>
            <p:cNvSpPr>
              <a:spLocks noChangeArrowheads="1"/>
            </p:cNvSpPr>
            <p:nvPr userDrawn="1"/>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1045" name="Rectangle 2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sp>
          <p:nvSpPr>
            <p:cNvPr id="1046" name="Rectangle 22"/>
            <p:cNvSpPr>
              <a:spLocks noChangeArrowheads="1"/>
            </p:cNvSpPr>
            <p:nvPr userDrawn="1"/>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latin typeface="Times" pitchFamily="-111" charset="0"/>
                <a:ea typeface="+mn-ea"/>
                <a:cs typeface="+mn-cs"/>
              </a:endParaRPr>
            </a:p>
          </p:txBody>
        </p:sp>
      </p:grpSp>
      <p:sp>
        <p:nvSpPr>
          <p:cNvPr id="3" name="Rectangle 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6" name="Rectangle 2"/>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872"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Lst>
  <p:txStyles>
    <p:titleStyle>
      <a:lvl1pPr algn="ctr" rtl="0" eaLnBrk="0" fontAlgn="base" hangingPunct="0">
        <a:spcBef>
          <a:spcPct val="0"/>
        </a:spcBef>
        <a:spcAft>
          <a:spcPct val="0"/>
        </a:spcAft>
        <a:defRPr sz="44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Times" charset="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Times"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Font typeface="Time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Font typeface="Wingdings" charset="0"/>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Font typeface="Wingdings" charset="2"/>
        <a:buChar char="§"/>
        <a:defRPr sz="2000">
          <a:solidFill>
            <a:schemeClr val="tx1"/>
          </a:solidFill>
          <a:latin typeface="+mn-lt"/>
          <a:ea typeface="ＭＳ Ｐゴシック" charset="-128"/>
        </a:defRPr>
      </a:lvl6pPr>
      <a:lvl7pPr marL="2971800" indent="-228600" algn="l" rtl="0" fontAlgn="base">
        <a:spcBef>
          <a:spcPct val="20000"/>
        </a:spcBef>
        <a:spcAft>
          <a:spcPct val="0"/>
        </a:spcAft>
        <a:buFont typeface="Wingdings" charset="2"/>
        <a:buChar char="§"/>
        <a:defRPr sz="2000">
          <a:solidFill>
            <a:schemeClr val="tx1"/>
          </a:solidFill>
          <a:latin typeface="+mn-lt"/>
          <a:ea typeface="ＭＳ Ｐゴシック" charset="-128"/>
        </a:defRPr>
      </a:lvl7pPr>
      <a:lvl8pPr marL="3429000" indent="-228600" algn="l" rtl="0" fontAlgn="base">
        <a:spcBef>
          <a:spcPct val="20000"/>
        </a:spcBef>
        <a:spcAft>
          <a:spcPct val="0"/>
        </a:spcAft>
        <a:buFont typeface="Wingdings" charset="2"/>
        <a:buChar char="§"/>
        <a:defRPr sz="2000">
          <a:solidFill>
            <a:schemeClr val="tx1"/>
          </a:solidFill>
          <a:latin typeface="+mn-lt"/>
          <a:ea typeface="ＭＳ Ｐゴシック" charset="-128"/>
        </a:defRPr>
      </a:lvl8pPr>
      <a:lvl9pPr marL="3886200" indent="-228600" algn="l" rtl="0" fontAlgn="base">
        <a:spcBef>
          <a:spcPct val="20000"/>
        </a:spcBef>
        <a:spcAft>
          <a:spcPct val="0"/>
        </a:spcAft>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533400"/>
            <a:ext cx="8229600" cy="1524000"/>
          </a:xfrm>
        </p:spPr>
        <p:txBody>
          <a:bodyPr/>
          <a:lstStyle/>
          <a:p>
            <a:pPr eaLnBrk="1" hangingPunct="1">
              <a:defRPr/>
            </a:pPr>
            <a:r>
              <a:rPr lang="en-US" sz="3600" dirty="0" smtClean="0">
                <a:solidFill>
                  <a:schemeClr val="tx2">
                    <a:lumMod val="20000"/>
                    <a:lumOff val="80000"/>
                  </a:schemeClr>
                </a:solidFill>
                <a:ea typeface="ＭＳ Ｐゴシック" pitchFamily="-111" charset="-128"/>
                <a:cs typeface="ＭＳ Ｐゴシック" pitchFamily="-111" charset="-128"/>
              </a:rPr>
              <a:t>Some unexpected features of bloomed images in deep depletion TESS CCDs.</a:t>
            </a:r>
          </a:p>
        </p:txBody>
      </p:sp>
      <p:sp>
        <p:nvSpPr>
          <p:cNvPr id="17411" name="Rectangle 3"/>
          <p:cNvSpPr>
            <a:spLocks noGrp="1" noChangeArrowheads="1"/>
          </p:cNvSpPr>
          <p:nvPr>
            <p:ph type="subTitle" idx="1"/>
          </p:nvPr>
        </p:nvSpPr>
        <p:spPr>
          <a:xfrm>
            <a:off x="457200" y="2438400"/>
            <a:ext cx="8229600" cy="685800"/>
          </a:xfrm>
        </p:spPr>
        <p:txBody>
          <a:bodyPr/>
          <a:lstStyle/>
          <a:p>
            <a:pPr eaLnBrk="1" hangingPunct="1"/>
            <a:r>
              <a:rPr lang="en-US" sz="3600" dirty="0" err="1" smtClean="0">
                <a:solidFill>
                  <a:srgbClr val="DADFFC"/>
                </a:solidFill>
                <a:latin typeface="Times" charset="0"/>
                <a:ea typeface="ＭＳ Ｐゴシック" charset="0"/>
                <a:cs typeface="ＭＳ Ｐゴシック" charset="0"/>
              </a:rPr>
              <a:t>G.Prigozhin</a:t>
            </a:r>
            <a:r>
              <a:rPr lang="en-US" sz="3600" dirty="0" smtClean="0">
                <a:solidFill>
                  <a:srgbClr val="DADFFC"/>
                </a:solidFill>
                <a:latin typeface="Times" charset="0"/>
                <a:ea typeface="ＭＳ Ｐゴシック" charset="0"/>
                <a:cs typeface="ＭＳ Ｐゴシック" charset="0"/>
              </a:rPr>
              <a:t>, </a:t>
            </a:r>
          </a:p>
          <a:p>
            <a:pPr eaLnBrk="1" hangingPunct="1"/>
            <a:r>
              <a:rPr lang="en-US" sz="3600" dirty="0" err="1" smtClean="0">
                <a:solidFill>
                  <a:srgbClr val="DADFFC"/>
                </a:solidFill>
                <a:latin typeface="Times" charset="0"/>
                <a:ea typeface="ＭＳ Ｐゴシック" charset="0"/>
                <a:cs typeface="ＭＳ Ｐゴシック" charset="0"/>
              </a:rPr>
              <a:t>J.Villasenor</a:t>
            </a:r>
            <a:r>
              <a:rPr lang="en-US" sz="3600" dirty="0" smtClean="0">
                <a:solidFill>
                  <a:srgbClr val="DADFFC"/>
                </a:solidFill>
                <a:latin typeface="Times" charset="0"/>
                <a:ea typeface="ＭＳ Ｐゴシック" charset="0"/>
                <a:cs typeface="ＭＳ Ｐゴシック" charset="0"/>
              </a:rPr>
              <a:t>, </a:t>
            </a:r>
            <a:r>
              <a:rPr lang="en-US" sz="3600" dirty="0" err="1" smtClean="0">
                <a:solidFill>
                  <a:srgbClr val="DADFFC"/>
                </a:solidFill>
                <a:latin typeface="Times" charset="0"/>
                <a:ea typeface="ＭＳ Ｐゴシック" charset="0"/>
                <a:cs typeface="ＭＳ Ｐゴシック" charset="0"/>
              </a:rPr>
              <a:t>J.Doty</a:t>
            </a:r>
            <a:r>
              <a:rPr lang="en-US" sz="3600" dirty="0" smtClean="0">
                <a:solidFill>
                  <a:srgbClr val="DADFFC"/>
                </a:solidFill>
                <a:latin typeface="Times" charset="0"/>
                <a:ea typeface="ＭＳ Ｐゴシック" charset="0"/>
                <a:cs typeface="ＭＳ Ｐゴシック" charset="0"/>
              </a:rPr>
              <a:t>, </a:t>
            </a:r>
            <a:r>
              <a:rPr lang="en-US" sz="3600" dirty="0" err="1" smtClean="0">
                <a:solidFill>
                  <a:srgbClr val="DADFFC"/>
                </a:solidFill>
                <a:latin typeface="Times" charset="0"/>
                <a:ea typeface="ＭＳ Ｐゴシック" charset="0"/>
                <a:cs typeface="ＭＳ Ｐゴシック" charset="0"/>
              </a:rPr>
              <a:t>B.LaMarr</a:t>
            </a:r>
            <a:r>
              <a:rPr lang="en-US" sz="3600" dirty="0" smtClean="0">
                <a:solidFill>
                  <a:srgbClr val="DADFFC"/>
                </a:solidFill>
                <a:latin typeface="Times" charset="0"/>
                <a:ea typeface="ＭＳ Ｐゴシック" charset="0"/>
                <a:cs typeface="ＭＳ Ｐゴシック" charset="0"/>
              </a:rPr>
              <a:t>, </a:t>
            </a:r>
            <a:r>
              <a:rPr lang="en-US" sz="3600" dirty="0" err="1" smtClean="0">
                <a:solidFill>
                  <a:srgbClr val="DADFFC"/>
                </a:solidFill>
                <a:latin typeface="Times" charset="0"/>
                <a:ea typeface="ＭＳ Ｐゴシック" charset="0"/>
                <a:cs typeface="ＭＳ Ｐゴシック" charset="0"/>
              </a:rPr>
              <a:t>R.Vanderspek</a:t>
            </a:r>
            <a:r>
              <a:rPr lang="en-US" sz="3600" dirty="0" smtClean="0">
                <a:solidFill>
                  <a:srgbClr val="DADFFC"/>
                </a:solidFill>
                <a:latin typeface="Times" charset="0"/>
                <a:ea typeface="ＭＳ Ｐゴシック" charset="0"/>
                <a:cs typeface="ＭＳ Ｐゴシック" charset="0"/>
              </a:rPr>
              <a:t>, </a:t>
            </a:r>
            <a:r>
              <a:rPr lang="en-US" sz="3600" dirty="0" err="1" smtClean="0">
                <a:solidFill>
                  <a:srgbClr val="DADFFC"/>
                </a:solidFill>
                <a:latin typeface="Times" charset="0"/>
                <a:ea typeface="ＭＳ Ｐゴシック" charset="0"/>
                <a:cs typeface="ＭＳ Ｐゴシック" charset="0"/>
              </a:rPr>
              <a:t>G.Ricker</a:t>
            </a:r>
            <a:endParaRPr lang="en-US" sz="3600" baseline="30000" dirty="0">
              <a:solidFill>
                <a:srgbClr val="DADFFC"/>
              </a:solidFill>
              <a:latin typeface="Times" charset="0"/>
              <a:ea typeface="ＭＳ Ｐゴシック" charset="0"/>
              <a:cs typeface="ＭＳ Ｐゴシック" charset="0"/>
            </a:endParaRPr>
          </a:p>
          <a:p>
            <a:pPr eaLnBrk="1" hangingPunct="1"/>
            <a:endParaRPr lang="en-US" dirty="0">
              <a:latin typeface="Times" charset="0"/>
              <a:ea typeface="ＭＳ Ｐゴシック" charset="0"/>
              <a:cs typeface="ＭＳ Ｐゴシック" charset="0"/>
            </a:endParaRPr>
          </a:p>
          <a:p>
            <a:pPr eaLnBrk="1" hangingPunct="1"/>
            <a:r>
              <a:rPr lang="en-US" sz="2400" dirty="0" smtClean="0">
                <a:solidFill>
                  <a:srgbClr val="BADCE2"/>
                </a:solidFill>
                <a:latin typeface="Times" charset="0"/>
                <a:ea typeface="ＭＳ Ｐゴシック" charset="0"/>
                <a:cs typeface="ＭＳ Ｐゴシック" charset="0"/>
              </a:rPr>
              <a:t>MIT </a:t>
            </a:r>
            <a:r>
              <a:rPr lang="en-US" sz="2400" dirty="0" err="1">
                <a:solidFill>
                  <a:srgbClr val="BADCE2"/>
                </a:solidFill>
                <a:latin typeface="Times" charset="0"/>
                <a:ea typeface="ＭＳ Ｐゴシック" charset="0"/>
                <a:cs typeface="ＭＳ Ｐゴシック" charset="0"/>
              </a:rPr>
              <a:t>Kavli</a:t>
            </a:r>
            <a:r>
              <a:rPr lang="en-US" sz="2400" dirty="0">
                <a:solidFill>
                  <a:srgbClr val="BADCE2"/>
                </a:solidFill>
                <a:latin typeface="Times" charset="0"/>
                <a:ea typeface="ＭＳ Ｐゴシック" charset="0"/>
                <a:cs typeface="ＭＳ Ｐゴシック" charset="0"/>
              </a:rPr>
              <a:t> Institute for Astrophysics and Space </a:t>
            </a:r>
            <a:r>
              <a:rPr lang="en-US" sz="2400" dirty="0" smtClean="0">
                <a:solidFill>
                  <a:srgbClr val="BADCE2"/>
                </a:solidFill>
                <a:latin typeface="Times" charset="0"/>
                <a:ea typeface="ＭＳ Ｐゴシック" charset="0"/>
                <a:cs typeface="ＭＳ Ｐゴシック" charset="0"/>
              </a:rPr>
              <a:t>Research</a:t>
            </a:r>
            <a:endParaRPr lang="en-US" sz="2400" dirty="0">
              <a:solidFill>
                <a:srgbClr val="BADCE2"/>
              </a:solidFill>
              <a:latin typeface="Times"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Qualitative explanation of the images in the previous slide</a:t>
            </a:r>
            <a:endParaRPr lang="en-US" sz="3600" dirty="0">
              <a:solidFill>
                <a:schemeClr val="tx1"/>
              </a:solidFill>
            </a:endParaRPr>
          </a:p>
        </p:txBody>
      </p:sp>
      <p:sp>
        <p:nvSpPr>
          <p:cNvPr id="3" name="Content Placeholder 2"/>
          <p:cNvSpPr>
            <a:spLocks noGrp="1"/>
          </p:cNvSpPr>
          <p:nvPr>
            <p:ph idx="1"/>
          </p:nvPr>
        </p:nvSpPr>
        <p:spPr/>
        <p:txBody>
          <a:bodyPr/>
          <a:lstStyle/>
          <a:p>
            <a:r>
              <a:rPr lang="en-US" sz="2400" dirty="0" smtClean="0"/>
              <a:t>During lab calibration with monochromatic sources, we found, not too surprisingly, that at red wavelengths, light can reflect from the opposite surface of a CCD back into the silicon bulk.</a:t>
            </a:r>
          </a:p>
          <a:p>
            <a:r>
              <a:rPr lang="en-US" sz="2400" dirty="0" smtClean="0"/>
              <a:t>For point sources located away from the field center, reflections from the elements of the structure that serve to separate pixels can explain the behavior shown in the previous slide.</a:t>
            </a:r>
          </a:p>
          <a:p>
            <a:endParaRPr lang="en-US" sz="2400" dirty="0"/>
          </a:p>
        </p:txBody>
      </p:sp>
    </p:spTree>
    <p:extLst>
      <p:ext uri="{BB962C8B-B14F-4D97-AF65-F5344CB8AC3E}">
        <p14:creationId xmlns:p14="http://schemas.microsoft.com/office/powerpoint/2010/main" val="183667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3200" dirty="0" smtClean="0">
                <a:solidFill>
                  <a:schemeClr val="tx1"/>
                </a:solidFill>
                <a:ea typeface="ＭＳ Ｐゴシック" pitchFamily="-111" charset="-128"/>
                <a:cs typeface="ＭＳ Ｐゴシック" pitchFamily="-111" charset="-128"/>
              </a:rPr>
              <a:t>Light reflections from CCD back side </a:t>
            </a:r>
          </a:p>
        </p:txBody>
      </p:sp>
      <p:pic>
        <p:nvPicPr>
          <p:cNvPr id="2" name="Picture 1" descr="IMG_14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514600"/>
            <a:ext cx="3860800" cy="2895600"/>
          </a:xfrm>
          <a:prstGeom prst="rect">
            <a:avLst/>
          </a:prstGeom>
        </p:spPr>
      </p:pic>
      <p:pic>
        <p:nvPicPr>
          <p:cNvPr id="3" name="Picture 2" descr="IMG_14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733800"/>
            <a:ext cx="3860800" cy="2895600"/>
          </a:xfrm>
          <a:prstGeom prst="rect">
            <a:avLst/>
          </a:prstGeom>
        </p:spPr>
      </p:pic>
      <p:cxnSp>
        <p:nvCxnSpPr>
          <p:cNvPr id="5" name="Straight Arrow Connector 4"/>
          <p:cNvCxnSpPr/>
          <p:nvPr/>
        </p:nvCxnSpPr>
        <p:spPr bwMode="auto">
          <a:xfrm>
            <a:off x="1219200" y="25908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1371600" y="25908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1524000" y="25908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1676400" y="25908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extBox 6"/>
          <p:cNvSpPr txBox="1"/>
          <p:nvPr/>
        </p:nvSpPr>
        <p:spPr>
          <a:xfrm>
            <a:off x="457200" y="1447800"/>
            <a:ext cx="3733800" cy="707886"/>
          </a:xfrm>
          <a:prstGeom prst="rect">
            <a:avLst/>
          </a:prstGeom>
          <a:noFill/>
        </p:spPr>
        <p:txBody>
          <a:bodyPr wrap="square" rtlCol="0">
            <a:spAutoFit/>
          </a:bodyPr>
          <a:lstStyle/>
          <a:p>
            <a:pPr algn="ctr"/>
            <a:r>
              <a:rPr lang="en-US" sz="2000" dirty="0" smtClean="0"/>
              <a:t>Cross section along column showing gate overlaps</a:t>
            </a:r>
            <a:endParaRPr lang="en-US" sz="2000" dirty="0"/>
          </a:p>
        </p:txBody>
      </p:sp>
      <p:sp>
        <p:nvSpPr>
          <p:cNvPr id="8" name="TextBox 7"/>
          <p:cNvSpPr txBox="1"/>
          <p:nvPr/>
        </p:nvSpPr>
        <p:spPr>
          <a:xfrm>
            <a:off x="1066800" y="2209800"/>
            <a:ext cx="748923" cy="400110"/>
          </a:xfrm>
          <a:prstGeom prst="rect">
            <a:avLst/>
          </a:prstGeom>
          <a:noFill/>
        </p:spPr>
        <p:txBody>
          <a:bodyPr wrap="none" rtlCol="0">
            <a:spAutoFit/>
          </a:bodyPr>
          <a:lstStyle/>
          <a:p>
            <a:r>
              <a:rPr lang="en-US" sz="2000" dirty="0" smtClean="0"/>
              <a:t>Light</a:t>
            </a:r>
            <a:endParaRPr lang="en-US" sz="2000" dirty="0"/>
          </a:p>
        </p:txBody>
      </p:sp>
      <p:sp>
        <p:nvSpPr>
          <p:cNvPr id="14" name="TextBox 13"/>
          <p:cNvSpPr txBox="1"/>
          <p:nvPr/>
        </p:nvSpPr>
        <p:spPr>
          <a:xfrm>
            <a:off x="5181600" y="1600200"/>
            <a:ext cx="3733800" cy="707886"/>
          </a:xfrm>
          <a:prstGeom prst="rect">
            <a:avLst/>
          </a:prstGeom>
          <a:noFill/>
        </p:spPr>
        <p:txBody>
          <a:bodyPr wrap="square" rtlCol="0">
            <a:spAutoFit/>
          </a:bodyPr>
          <a:lstStyle/>
          <a:p>
            <a:pPr algn="ctr"/>
            <a:r>
              <a:rPr lang="en-US" sz="2000" dirty="0" smtClean="0"/>
              <a:t>Cross section along row in channel </a:t>
            </a:r>
            <a:r>
              <a:rPr lang="en-US" sz="2000" dirty="0"/>
              <a:t>s</a:t>
            </a:r>
            <a:r>
              <a:rPr lang="en-US" sz="2000" dirty="0" smtClean="0"/>
              <a:t>top area</a:t>
            </a:r>
            <a:endParaRPr lang="en-US" sz="2000" dirty="0"/>
          </a:p>
        </p:txBody>
      </p:sp>
      <p:cxnSp>
        <p:nvCxnSpPr>
          <p:cNvPr id="15" name="Straight Arrow Connector 14"/>
          <p:cNvCxnSpPr/>
          <p:nvPr/>
        </p:nvCxnSpPr>
        <p:spPr bwMode="auto">
          <a:xfrm flipV="1">
            <a:off x="56388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57912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59436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V="1">
            <a:off x="60960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5486400" y="6400800"/>
            <a:ext cx="748923" cy="400110"/>
          </a:xfrm>
          <a:prstGeom prst="rect">
            <a:avLst/>
          </a:prstGeom>
          <a:noFill/>
        </p:spPr>
        <p:txBody>
          <a:bodyPr wrap="none" rtlCol="0">
            <a:spAutoFit/>
          </a:bodyPr>
          <a:lstStyle/>
          <a:p>
            <a:r>
              <a:rPr lang="en-US" sz="2000" dirty="0" smtClean="0"/>
              <a:t>Light</a:t>
            </a:r>
            <a:endParaRPr lang="en-US" sz="2000" dirty="0"/>
          </a:p>
        </p:txBody>
      </p:sp>
      <p:cxnSp>
        <p:nvCxnSpPr>
          <p:cNvPr id="21" name="Straight Arrow Connector 20"/>
          <p:cNvCxnSpPr/>
          <p:nvPr/>
        </p:nvCxnSpPr>
        <p:spPr bwMode="auto">
          <a:xfrm flipH="1">
            <a:off x="4953000" y="4191000"/>
            <a:ext cx="609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V="1">
            <a:off x="5638800" y="4191000"/>
            <a:ext cx="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1219200" y="33528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533400" y="3505200"/>
            <a:ext cx="6096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6629400" y="4572000"/>
            <a:ext cx="697627" cy="307777"/>
          </a:xfrm>
          <a:prstGeom prst="rect">
            <a:avLst/>
          </a:prstGeom>
          <a:noFill/>
        </p:spPr>
        <p:txBody>
          <a:bodyPr wrap="none" rtlCol="0">
            <a:spAutoFit/>
          </a:bodyPr>
          <a:lstStyle/>
          <a:p>
            <a:r>
              <a:rPr lang="en-US" sz="1400" dirty="0" smtClean="0">
                <a:solidFill>
                  <a:schemeClr val="bg1"/>
                </a:solidFill>
              </a:rPr>
              <a:t>Silicon</a:t>
            </a:r>
            <a:endParaRPr lang="en-US" sz="1400" dirty="0">
              <a:solidFill>
                <a:schemeClr val="bg1"/>
              </a:solidFill>
            </a:endParaRPr>
          </a:p>
        </p:txBody>
      </p:sp>
      <p:sp>
        <p:nvSpPr>
          <p:cNvPr id="32" name="TextBox 31"/>
          <p:cNvSpPr txBox="1"/>
          <p:nvPr/>
        </p:nvSpPr>
        <p:spPr>
          <a:xfrm>
            <a:off x="1905000" y="3810000"/>
            <a:ext cx="697627" cy="307777"/>
          </a:xfrm>
          <a:prstGeom prst="rect">
            <a:avLst/>
          </a:prstGeom>
          <a:noFill/>
        </p:spPr>
        <p:txBody>
          <a:bodyPr wrap="none" rtlCol="0">
            <a:spAutoFit/>
          </a:bodyPr>
          <a:lstStyle/>
          <a:p>
            <a:r>
              <a:rPr lang="en-US" sz="1400" dirty="0" smtClean="0">
                <a:solidFill>
                  <a:schemeClr val="bg1"/>
                </a:solidFill>
              </a:rPr>
              <a:t>Silicon</a:t>
            </a:r>
            <a:endParaRPr lang="en-US" sz="1400" dirty="0">
              <a:solidFill>
                <a:schemeClr val="bg1"/>
              </a:solidFill>
            </a:endParaRPr>
          </a:p>
        </p:txBody>
      </p:sp>
      <p:sp>
        <p:nvSpPr>
          <p:cNvPr id="33" name="TextBox 32"/>
          <p:cNvSpPr txBox="1"/>
          <p:nvPr/>
        </p:nvSpPr>
        <p:spPr>
          <a:xfrm>
            <a:off x="6629400" y="3962400"/>
            <a:ext cx="530915" cy="307777"/>
          </a:xfrm>
          <a:prstGeom prst="rect">
            <a:avLst/>
          </a:prstGeom>
          <a:noFill/>
        </p:spPr>
        <p:txBody>
          <a:bodyPr wrap="none" rtlCol="0">
            <a:spAutoFit/>
          </a:bodyPr>
          <a:lstStyle/>
          <a:p>
            <a:r>
              <a:rPr lang="en-US" sz="1400" dirty="0" smtClean="0">
                <a:solidFill>
                  <a:schemeClr val="bg1"/>
                </a:solidFill>
              </a:rPr>
              <a:t>SiO</a:t>
            </a:r>
            <a:r>
              <a:rPr lang="en-US" sz="1400" baseline="-25000" dirty="0" smtClean="0">
                <a:solidFill>
                  <a:schemeClr val="bg1"/>
                </a:solidFill>
              </a:rPr>
              <a:t>2</a:t>
            </a:r>
            <a:endParaRPr lang="en-US" sz="1400" baseline="-25000" dirty="0">
              <a:solidFill>
                <a:schemeClr val="bg1"/>
              </a:solidFill>
            </a:endParaRPr>
          </a:p>
        </p:txBody>
      </p:sp>
      <p:cxnSp>
        <p:nvCxnSpPr>
          <p:cNvPr id="25" name="Straight Arrow Connector 24"/>
          <p:cNvCxnSpPr/>
          <p:nvPr/>
        </p:nvCxnSpPr>
        <p:spPr bwMode="auto">
          <a:xfrm flipV="1">
            <a:off x="8305800" y="4191000"/>
            <a:ext cx="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8382000" y="4191000"/>
            <a:ext cx="609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78486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80010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81534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flipV="1">
            <a:off x="8305800" y="5486400"/>
            <a:ext cx="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Light reflections from channel stop regions</a:t>
            </a:r>
            <a:endParaRPr lang="en-US" sz="3200" dirty="0">
              <a:solidFill>
                <a:schemeClr val="tx1"/>
              </a:solidFill>
            </a:endParaRPr>
          </a:p>
        </p:txBody>
      </p:sp>
      <p:sp>
        <p:nvSpPr>
          <p:cNvPr id="3" name="TextBox 2"/>
          <p:cNvSpPr txBox="1"/>
          <p:nvPr/>
        </p:nvSpPr>
        <p:spPr>
          <a:xfrm>
            <a:off x="5334000" y="1524000"/>
            <a:ext cx="3581400" cy="2185214"/>
          </a:xfrm>
          <a:prstGeom prst="rect">
            <a:avLst/>
          </a:prstGeom>
          <a:noFill/>
        </p:spPr>
        <p:txBody>
          <a:bodyPr wrap="square" rtlCol="0">
            <a:spAutoFit/>
          </a:bodyPr>
          <a:lstStyle/>
          <a:p>
            <a:pPr marL="91440"/>
            <a:r>
              <a:rPr lang="en-US" sz="1600" dirty="0" smtClean="0"/>
              <a:t>When a star is detected at the periphery of the field of view, reflections to the left and to the right of channel stops become nonsymmetrical. </a:t>
            </a:r>
          </a:p>
          <a:p>
            <a:pPr marL="91440"/>
            <a:endParaRPr lang="en-US" sz="1600" dirty="0" smtClean="0"/>
          </a:p>
          <a:p>
            <a:pPr marL="91440"/>
            <a:r>
              <a:rPr lang="en-US" sz="1600" dirty="0" smtClean="0"/>
              <a:t>When an object is detected near top or bottom of a CCD, </a:t>
            </a:r>
            <a:r>
              <a:rPr lang="en-US" sz="1600" dirty="0" err="1" smtClean="0"/>
              <a:t>refelctions</a:t>
            </a:r>
            <a:r>
              <a:rPr lang="en-US" sz="1600" dirty="0" smtClean="0"/>
              <a:t> from </a:t>
            </a:r>
            <a:r>
              <a:rPr lang="en-US" sz="1600" dirty="0" err="1" smtClean="0"/>
              <a:t>ch</a:t>
            </a:r>
            <a:r>
              <a:rPr lang="en-US" sz="1600" dirty="0" smtClean="0"/>
              <a:t>-stops deviate from horizontal direction,   </a:t>
            </a:r>
            <a:r>
              <a:rPr lang="en-US" dirty="0" smtClean="0"/>
              <a:t> </a:t>
            </a:r>
            <a:endParaRPr lang="en-US" dirty="0"/>
          </a:p>
        </p:txBody>
      </p:sp>
      <p:sp>
        <p:nvSpPr>
          <p:cNvPr id="24" name="Terminator 23"/>
          <p:cNvSpPr/>
          <p:nvPr/>
        </p:nvSpPr>
        <p:spPr bwMode="auto">
          <a:xfrm>
            <a:off x="4495800" y="3124200"/>
            <a:ext cx="304800" cy="2667000"/>
          </a:xfrm>
          <a:prstGeom prst="flowChartTerminator">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8" name="Rectangle 27"/>
          <p:cNvSpPr/>
          <p:nvPr/>
        </p:nvSpPr>
        <p:spPr bwMode="auto">
          <a:xfrm>
            <a:off x="2514600" y="3124200"/>
            <a:ext cx="152400" cy="26670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29" name="Straight Arrow Connector 28"/>
          <p:cNvCxnSpPr/>
          <p:nvPr/>
        </p:nvCxnSpPr>
        <p:spPr bwMode="auto">
          <a:xfrm flipH="1">
            <a:off x="2743200" y="4419600"/>
            <a:ext cx="4191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Sun 33"/>
          <p:cNvSpPr/>
          <p:nvPr/>
        </p:nvSpPr>
        <p:spPr bwMode="auto">
          <a:xfrm>
            <a:off x="7010401" y="4343400"/>
            <a:ext cx="152400" cy="152400"/>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Sun 34"/>
          <p:cNvSpPr/>
          <p:nvPr/>
        </p:nvSpPr>
        <p:spPr bwMode="auto">
          <a:xfrm>
            <a:off x="7010400" y="5867400"/>
            <a:ext cx="152400" cy="152400"/>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cxnSp>
        <p:nvCxnSpPr>
          <p:cNvPr id="36" name="Straight Arrow Connector 35"/>
          <p:cNvCxnSpPr/>
          <p:nvPr/>
        </p:nvCxnSpPr>
        <p:spPr bwMode="auto">
          <a:xfrm flipH="1" flipV="1">
            <a:off x="2743200" y="3200400"/>
            <a:ext cx="4191000" cy="2667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2743200" y="5867400"/>
            <a:ext cx="18288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8" name="TextBox 37"/>
          <p:cNvSpPr txBox="1"/>
          <p:nvPr/>
        </p:nvSpPr>
        <p:spPr>
          <a:xfrm>
            <a:off x="3276600" y="5867400"/>
            <a:ext cx="778153" cy="307777"/>
          </a:xfrm>
          <a:prstGeom prst="rect">
            <a:avLst/>
          </a:prstGeom>
          <a:noFill/>
        </p:spPr>
        <p:txBody>
          <a:bodyPr wrap="none" rtlCol="0">
            <a:spAutoFit/>
          </a:bodyPr>
          <a:lstStyle/>
          <a:p>
            <a:r>
              <a:rPr lang="en-US" sz="1400" dirty="0" smtClean="0"/>
              <a:t>156 mm</a:t>
            </a:r>
            <a:endParaRPr lang="en-US" sz="1400" dirty="0"/>
          </a:p>
        </p:txBody>
      </p:sp>
      <p:cxnSp>
        <p:nvCxnSpPr>
          <p:cNvPr id="39" name="Straight Arrow Connector 38"/>
          <p:cNvCxnSpPr/>
          <p:nvPr/>
        </p:nvCxnSpPr>
        <p:spPr bwMode="auto">
          <a:xfrm>
            <a:off x="1676400" y="3124200"/>
            <a:ext cx="0" cy="26670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0" name="Straight Arrow Connector 39"/>
          <p:cNvCxnSpPr/>
          <p:nvPr/>
        </p:nvCxnSpPr>
        <p:spPr bwMode="auto">
          <a:xfrm>
            <a:off x="2743200" y="3276600"/>
            <a:ext cx="6096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2743200" y="2514600"/>
            <a:ext cx="76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V="1">
            <a:off x="2743200" y="3962400"/>
            <a:ext cx="381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2743200" y="4495800"/>
            <a:ext cx="381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4" name="Picture 43" descr="IMG_14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87034" y="4313766"/>
            <a:ext cx="372533" cy="279400"/>
          </a:xfrm>
          <a:prstGeom prst="rect">
            <a:avLst/>
          </a:prstGeom>
        </p:spPr>
      </p:pic>
      <p:pic>
        <p:nvPicPr>
          <p:cNvPr id="45" name="Picture 44" descr="IMG_14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87034" y="3094566"/>
            <a:ext cx="372533" cy="279400"/>
          </a:xfrm>
          <a:prstGeom prst="rect">
            <a:avLst/>
          </a:prstGeom>
        </p:spPr>
      </p:pic>
      <p:sp>
        <p:nvSpPr>
          <p:cNvPr id="46" name="TextBox 45"/>
          <p:cNvSpPr txBox="1"/>
          <p:nvPr/>
        </p:nvSpPr>
        <p:spPr>
          <a:xfrm rot="16200000">
            <a:off x="1105096" y="4305104"/>
            <a:ext cx="688385" cy="307777"/>
          </a:xfrm>
          <a:prstGeom prst="rect">
            <a:avLst/>
          </a:prstGeom>
          <a:noFill/>
        </p:spPr>
        <p:txBody>
          <a:bodyPr wrap="none" rtlCol="0">
            <a:spAutoFit/>
          </a:bodyPr>
          <a:lstStyle/>
          <a:p>
            <a:r>
              <a:rPr lang="en-US" sz="1400" dirty="0" smtClean="0"/>
              <a:t>31 mm</a:t>
            </a:r>
            <a:endParaRPr lang="en-US" sz="1400" dirty="0"/>
          </a:p>
        </p:txBody>
      </p:sp>
      <p:sp>
        <p:nvSpPr>
          <p:cNvPr id="47" name="TextBox 46"/>
          <p:cNvSpPr txBox="1"/>
          <p:nvPr/>
        </p:nvSpPr>
        <p:spPr>
          <a:xfrm>
            <a:off x="4343400" y="2743200"/>
            <a:ext cx="583513" cy="338554"/>
          </a:xfrm>
          <a:prstGeom prst="rect">
            <a:avLst/>
          </a:prstGeom>
          <a:noFill/>
        </p:spPr>
        <p:txBody>
          <a:bodyPr wrap="none" rtlCol="0">
            <a:spAutoFit/>
          </a:bodyPr>
          <a:lstStyle/>
          <a:p>
            <a:r>
              <a:rPr lang="en-US" sz="1600" dirty="0" smtClean="0"/>
              <a:t>Lens</a:t>
            </a:r>
            <a:endParaRPr lang="en-US" sz="1600" dirty="0"/>
          </a:p>
        </p:txBody>
      </p:sp>
      <p:sp>
        <p:nvSpPr>
          <p:cNvPr id="48" name="TextBox 47"/>
          <p:cNvSpPr txBox="1"/>
          <p:nvPr/>
        </p:nvSpPr>
        <p:spPr>
          <a:xfrm>
            <a:off x="2286000" y="6019800"/>
            <a:ext cx="606556" cy="338554"/>
          </a:xfrm>
          <a:prstGeom prst="rect">
            <a:avLst/>
          </a:prstGeom>
          <a:noFill/>
        </p:spPr>
        <p:txBody>
          <a:bodyPr wrap="none" rtlCol="0">
            <a:spAutoFit/>
          </a:bodyPr>
          <a:lstStyle/>
          <a:p>
            <a:r>
              <a:rPr lang="en-US" sz="1600" dirty="0" smtClean="0"/>
              <a:t>CCD</a:t>
            </a:r>
            <a:endParaRPr lang="en-US" sz="1600" dirty="0"/>
          </a:p>
        </p:txBody>
      </p:sp>
    </p:spTree>
    <p:extLst>
      <p:ext uri="{BB962C8B-B14F-4D97-AF65-F5344CB8AC3E}">
        <p14:creationId xmlns:p14="http://schemas.microsoft.com/office/powerpoint/2010/main" val="282822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Charge distribution along bloomed columns</a:t>
            </a:r>
            <a:endParaRPr lang="en-US" sz="3600" dirty="0">
              <a:solidFill>
                <a:schemeClr val="tx1"/>
              </a:solidFill>
            </a:endParaRPr>
          </a:p>
        </p:txBody>
      </p:sp>
      <p:pic>
        <p:nvPicPr>
          <p:cNvPr id="4" name="Picture 3" descr="cam1ccd1n2e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90800"/>
            <a:ext cx="2781300" cy="2187067"/>
          </a:xfrm>
          <a:prstGeom prst="rect">
            <a:avLst/>
          </a:prstGeom>
        </p:spPr>
      </p:pic>
      <p:pic>
        <p:nvPicPr>
          <p:cNvPr id="5" name="Picture 4" descr="cam1ccd4n3ex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90800"/>
            <a:ext cx="2832100" cy="2183771"/>
          </a:xfrm>
          <a:prstGeom prst="rect">
            <a:avLst/>
          </a:prstGeom>
        </p:spPr>
      </p:pic>
      <p:pic>
        <p:nvPicPr>
          <p:cNvPr id="6" name="Picture 5" descr="cam4ccd1n2ex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590800"/>
            <a:ext cx="2781300" cy="2183653"/>
          </a:xfrm>
          <a:prstGeom prst="rect">
            <a:avLst/>
          </a:prstGeom>
        </p:spPr>
      </p:pic>
      <p:sp>
        <p:nvSpPr>
          <p:cNvPr id="10" name="TextBox 9"/>
          <p:cNvSpPr txBox="1"/>
          <p:nvPr/>
        </p:nvSpPr>
        <p:spPr>
          <a:xfrm>
            <a:off x="838200" y="1524000"/>
            <a:ext cx="7924800" cy="830997"/>
          </a:xfrm>
          <a:prstGeom prst="rect">
            <a:avLst/>
          </a:prstGeom>
          <a:noFill/>
        </p:spPr>
        <p:txBody>
          <a:bodyPr wrap="square" rtlCol="0">
            <a:spAutoFit/>
          </a:bodyPr>
          <a:lstStyle/>
          <a:p>
            <a:r>
              <a:rPr lang="en-US" dirty="0" smtClean="0"/>
              <a:t>Examples from different CCDs  in  different cameras, showing signal distribution along the longest bloomed column</a:t>
            </a:r>
            <a:endParaRPr lang="en-US" dirty="0"/>
          </a:p>
        </p:txBody>
      </p:sp>
      <p:sp>
        <p:nvSpPr>
          <p:cNvPr id="11" name="TextBox 10"/>
          <p:cNvSpPr txBox="1"/>
          <p:nvPr/>
        </p:nvSpPr>
        <p:spPr>
          <a:xfrm>
            <a:off x="762001" y="5105400"/>
            <a:ext cx="7772400" cy="1200328"/>
          </a:xfrm>
          <a:prstGeom prst="rect">
            <a:avLst/>
          </a:prstGeom>
          <a:noFill/>
        </p:spPr>
        <p:txBody>
          <a:bodyPr wrap="square" rtlCol="0">
            <a:spAutoFit/>
          </a:bodyPr>
          <a:lstStyle/>
          <a:p>
            <a:r>
              <a:rPr lang="en-US" dirty="0" smtClean="0"/>
              <a:t>Humps at both ends of the bloomed columns are quite typical.</a:t>
            </a:r>
          </a:p>
          <a:p>
            <a:r>
              <a:rPr lang="en-US" dirty="0" smtClean="0"/>
              <a:t>Light source causing the blooming is in the center </a:t>
            </a:r>
            <a:r>
              <a:rPr lang="mr-IN" dirty="0" smtClean="0"/>
              <a:t>–</a:t>
            </a:r>
            <a:r>
              <a:rPr lang="en-US" dirty="0" smtClean="0"/>
              <a:t> why is signal increasing at the periphery? </a:t>
            </a:r>
            <a:endParaRPr lang="en-US" dirty="0"/>
          </a:p>
        </p:txBody>
      </p:sp>
    </p:spTree>
    <p:extLst>
      <p:ext uri="{BB962C8B-B14F-4D97-AF65-F5344CB8AC3E}">
        <p14:creationId xmlns:p14="http://schemas.microsoft.com/office/powerpoint/2010/main" val="2091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Charge distribution along bloomed columns</a:t>
            </a:r>
            <a:endParaRPr lang="en-US" sz="3600" dirty="0">
              <a:solidFill>
                <a:schemeClr val="tx1"/>
              </a:solidFill>
            </a:endParaRPr>
          </a:p>
        </p:txBody>
      </p:sp>
      <p:pic>
        <p:nvPicPr>
          <p:cNvPr id="4" name="Picture 3" descr="cam1ccd1n2e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90800"/>
            <a:ext cx="2781300" cy="2187067"/>
          </a:xfrm>
          <a:prstGeom prst="rect">
            <a:avLst/>
          </a:prstGeom>
        </p:spPr>
      </p:pic>
      <p:pic>
        <p:nvPicPr>
          <p:cNvPr id="5" name="Picture 4" descr="cam1ccd4n3ex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90800"/>
            <a:ext cx="2832100" cy="2183771"/>
          </a:xfrm>
          <a:prstGeom prst="rect">
            <a:avLst/>
          </a:prstGeom>
        </p:spPr>
      </p:pic>
      <p:pic>
        <p:nvPicPr>
          <p:cNvPr id="6" name="Picture 5" descr="cam4ccd1n2ex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590800"/>
            <a:ext cx="2781300" cy="2183653"/>
          </a:xfrm>
          <a:prstGeom prst="rect">
            <a:avLst/>
          </a:prstGeom>
        </p:spPr>
      </p:pic>
      <p:pic>
        <p:nvPicPr>
          <p:cNvPr id="7" name="Picture 6" descr="cam1ccd1n2ex1fu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590800"/>
            <a:ext cx="2781300" cy="2187067"/>
          </a:xfrm>
          <a:prstGeom prst="rect">
            <a:avLst/>
          </a:prstGeom>
        </p:spPr>
      </p:pic>
      <p:pic>
        <p:nvPicPr>
          <p:cNvPr id="8" name="Picture 7" descr="cam1ccd4n3ex2ful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2590800"/>
            <a:ext cx="2819400" cy="2173978"/>
          </a:xfrm>
          <a:prstGeom prst="rect">
            <a:avLst/>
          </a:prstGeom>
        </p:spPr>
      </p:pic>
      <p:pic>
        <p:nvPicPr>
          <p:cNvPr id="9" name="Picture 8" descr="cam4ccd1n2ex3fu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2590800"/>
            <a:ext cx="2781300" cy="2183653"/>
          </a:xfrm>
          <a:prstGeom prst="rect">
            <a:avLst/>
          </a:prstGeom>
        </p:spPr>
      </p:pic>
      <p:sp>
        <p:nvSpPr>
          <p:cNvPr id="10" name="TextBox 9"/>
          <p:cNvSpPr txBox="1"/>
          <p:nvPr/>
        </p:nvSpPr>
        <p:spPr>
          <a:xfrm>
            <a:off x="1447800" y="1752600"/>
            <a:ext cx="6720409" cy="461665"/>
          </a:xfrm>
          <a:prstGeom prst="rect">
            <a:avLst/>
          </a:prstGeom>
          <a:noFill/>
        </p:spPr>
        <p:txBody>
          <a:bodyPr wrap="none" rtlCol="0">
            <a:spAutoFit/>
          </a:bodyPr>
          <a:lstStyle/>
          <a:p>
            <a:r>
              <a:rPr lang="en-US" dirty="0" smtClean="0"/>
              <a:t>Examples from different CCDs  in  different cameras </a:t>
            </a:r>
            <a:endParaRPr lang="en-US" dirty="0"/>
          </a:p>
        </p:txBody>
      </p:sp>
      <p:sp>
        <p:nvSpPr>
          <p:cNvPr id="11" name="TextBox 10"/>
          <p:cNvSpPr txBox="1"/>
          <p:nvPr/>
        </p:nvSpPr>
        <p:spPr>
          <a:xfrm>
            <a:off x="685800" y="4893608"/>
            <a:ext cx="8001000" cy="1323439"/>
          </a:xfrm>
          <a:prstGeom prst="rect">
            <a:avLst/>
          </a:prstGeom>
          <a:noFill/>
        </p:spPr>
        <p:txBody>
          <a:bodyPr wrap="square" rtlCol="0">
            <a:spAutoFit/>
          </a:bodyPr>
          <a:lstStyle/>
          <a:p>
            <a:r>
              <a:rPr lang="en-US" sz="2000" dirty="0" err="1" smtClean="0"/>
              <a:t>Overplotting</a:t>
            </a:r>
            <a:r>
              <a:rPr lang="en-US" sz="2000" dirty="0" smtClean="0"/>
              <a:t> signal distributions in the adjacent columns helped solving the puzzle.</a:t>
            </a:r>
          </a:p>
          <a:p>
            <a:r>
              <a:rPr lang="en-US" sz="2000" dirty="0" smtClean="0"/>
              <a:t>Hump’s start correlates with signal drop in the adjacent column.  It means that empty potential wells nearby result in increased full well capacity. </a:t>
            </a:r>
            <a:endParaRPr lang="en-US" sz="2000" dirty="0"/>
          </a:p>
        </p:txBody>
      </p:sp>
    </p:spTree>
    <p:extLst>
      <p:ext uri="{BB962C8B-B14F-4D97-AF65-F5344CB8AC3E}">
        <p14:creationId xmlns:p14="http://schemas.microsoft.com/office/powerpoint/2010/main" val="97502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Charge in adjacent pixels has an effect on the charge in the central pixel</a:t>
            </a:r>
            <a:endParaRPr lang="en-US" sz="3200" dirty="0">
              <a:solidFill>
                <a:schemeClr val="tx1"/>
              </a:solidFill>
            </a:endParaRPr>
          </a:p>
        </p:txBody>
      </p:sp>
      <p:sp>
        <p:nvSpPr>
          <p:cNvPr id="4" name="Rounded Rectangle 3"/>
          <p:cNvSpPr/>
          <p:nvPr/>
        </p:nvSpPr>
        <p:spPr bwMode="auto">
          <a:xfrm>
            <a:off x="2514600" y="3352800"/>
            <a:ext cx="914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ounded Rectangle 4"/>
          <p:cNvSpPr/>
          <p:nvPr/>
        </p:nvSpPr>
        <p:spPr bwMode="auto">
          <a:xfrm>
            <a:off x="3810000" y="3352800"/>
            <a:ext cx="914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Rounded Rectangle 5"/>
          <p:cNvSpPr/>
          <p:nvPr/>
        </p:nvSpPr>
        <p:spPr bwMode="auto">
          <a:xfrm>
            <a:off x="5105400" y="3352800"/>
            <a:ext cx="914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Minus 6"/>
          <p:cNvSpPr/>
          <p:nvPr/>
        </p:nvSpPr>
        <p:spPr bwMode="auto">
          <a:xfrm>
            <a:off x="2743200" y="34290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Minus 7"/>
          <p:cNvSpPr/>
          <p:nvPr/>
        </p:nvSpPr>
        <p:spPr bwMode="auto">
          <a:xfrm>
            <a:off x="2895600" y="35814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Minus 8"/>
          <p:cNvSpPr/>
          <p:nvPr/>
        </p:nvSpPr>
        <p:spPr bwMode="auto">
          <a:xfrm>
            <a:off x="3048000" y="34290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Minus 9"/>
          <p:cNvSpPr/>
          <p:nvPr/>
        </p:nvSpPr>
        <p:spPr bwMode="auto">
          <a:xfrm>
            <a:off x="3048000" y="37338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Minus 10"/>
          <p:cNvSpPr/>
          <p:nvPr/>
        </p:nvSpPr>
        <p:spPr bwMode="auto">
          <a:xfrm>
            <a:off x="2743200" y="37338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Minus 11"/>
          <p:cNvSpPr/>
          <p:nvPr/>
        </p:nvSpPr>
        <p:spPr bwMode="auto">
          <a:xfrm>
            <a:off x="3962400" y="34290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Minus 12"/>
          <p:cNvSpPr/>
          <p:nvPr/>
        </p:nvSpPr>
        <p:spPr bwMode="auto">
          <a:xfrm>
            <a:off x="4114800" y="35814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Minus 13"/>
          <p:cNvSpPr/>
          <p:nvPr/>
        </p:nvSpPr>
        <p:spPr bwMode="auto">
          <a:xfrm>
            <a:off x="4267200" y="34290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Minus 14"/>
          <p:cNvSpPr/>
          <p:nvPr/>
        </p:nvSpPr>
        <p:spPr bwMode="auto">
          <a:xfrm>
            <a:off x="4267200" y="37338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Minus 15"/>
          <p:cNvSpPr/>
          <p:nvPr/>
        </p:nvSpPr>
        <p:spPr bwMode="auto">
          <a:xfrm>
            <a:off x="3962400" y="37338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Minus 16"/>
          <p:cNvSpPr/>
          <p:nvPr/>
        </p:nvSpPr>
        <p:spPr bwMode="auto">
          <a:xfrm>
            <a:off x="5334000" y="34290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Minus 17"/>
          <p:cNvSpPr/>
          <p:nvPr/>
        </p:nvSpPr>
        <p:spPr bwMode="auto">
          <a:xfrm>
            <a:off x="5486400" y="35814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Minus 18"/>
          <p:cNvSpPr/>
          <p:nvPr/>
        </p:nvSpPr>
        <p:spPr bwMode="auto">
          <a:xfrm>
            <a:off x="5638800" y="34290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Minus 19"/>
          <p:cNvSpPr/>
          <p:nvPr/>
        </p:nvSpPr>
        <p:spPr bwMode="auto">
          <a:xfrm>
            <a:off x="5638800" y="37338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Minus 20"/>
          <p:cNvSpPr/>
          <p:nvPr/>
        </p:nvSpPr>
        <p:spPr bwMode="auto">
          <a:xfrm>
            <a:off x="5334000" y="3733800"/>
            <a:ext cx="228600" cy="762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Rounded Rectangle 21"/>
          <p:cNvSpPr/>
          <p:nvPr/>
        </p:nvSpPr>
        <p:spPr bwMode="auto">
          <a:xfrm>
            <a:off x="2514600" y="3352800"/>
            <a:ext cx="990600" cy="609600"/>
          </a:xfrm>
          <a:prstGeom prst="round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3" name="Rounded Rectangle 22"/>
          <p:cNvSpPr/>
          <p:nvPr/>
        </p:nvSpPr>
        <p:spPr bwMode="auto">
          <a:xfrm>
            <a:off x="3733800" y="3352800"/>
            <a:ext cx="1066800" cy="609600"/>
          </a:xfrm>
          <a:prstGeom prst="round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Rounded Rectangle 23"/>
          <p:cNvSpPr/>
          <p:nvPr/>
        </p:nvSpPr>
        <p:spPr bwMode="auto">
          <a:xfrm>
            <a:off x="5029200" y="3352800"/>
            <a:ext cx="990600" cy="609600"/>
          </a:xfrm>
          <a:prstGeom prst="round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Rectangle 25"/>
          <p:cNvSpPr/>
          <p:nvPr/>
        </p:nvSpPr>
        <p:spPr bwMode="auto">
          <a:xfrm>
            <a:off x="3657600" y="3124200"/>
            <a:ext cx="1219200" cy="76200"/>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34" name="Straight Connector 33"/>
          <p:cNvCxnSpPr/>
          <p:nvPr/>
        </p:nvCxnSpPr>
        <p:spPr bwMode="auto">
          <a:xfrm>
            <a:off x="4267200" y="2438400"/>
            <a:ext cx="0" cy="685800"/>
          </a:xfrm>
          <a:prstGeom prst="line">
            <a:avLst/>
          </a:prstGeom>
          <a:solidFill>
            <a:schemeClr val="accent1"/>
          </a:solidFill>
          <a:ln w="22225" cap="flat" cmpd="sng" algn="ctr">
            <a:solidFill>
              <a:schemeClr val="accent4">
                <a:lumMod val="50000"/>
              </a:schemeClr>
            </a:solidFill>
            <a:prstDash val="solid"/>
            <a:round/>
            <a:headEnd type="none" w="med" len="med"/>
            <a:tailEnd type="none" w="med" len="med"/>
          </a:ln>
          <a:effectLst/>
        </p:spPr>
      </p:cxnSp>
      <p:sp>
        <p:nvSpPr>
          <p:cNvPr id="36" name="Rectangle 35"/>
          <p:cNvSpPr/>
          <p:nvPr/>
        </p:nvSpPr>
        <p:spPr bwMode="auto">
          <a:xfrm>
            <a:off x="2438400" y="3124200"/>
            <a:ext cx="1143000" cy="76200"/>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37" name="Straight Connector 36"/>
          <p:cNvCxnSpPr/>
          <p:nvPr/>
        </p:nvCxnSpPr>
        <p:spPr bwMode="auto">
          <a:xfrm>
            <a:off x="3048000" y="2438400"/>
            <a:ext cx="0" cy="685800"/>
          </a:xfrm>
          <a:prstGeom prst="line">
            <a:avLst/>
          </a:prstGeom>
          <a:solidFill>
            <a:schemeClr val="accent1"/>
          </a:solidFill>
          <a:ln w="22225" cap="flat" cmpd="sng" algn="ctr">
            <a:solidFill>
              <a:schemeClr val="accent4">
                <a:lumMod val="50000"/>
              </a:schemeClr>
            </a:solidFill>
            <a:prstDash val="solid"/>
            <a:round/>
            <a:headEnd type="none" w="med" len="med"/>
            <a:tailEnd type="none" w="med" len="med"/>
          </a:ln>
          <a:effectLst/>
        </p:spPr>
      </p:cxnSp>
      <p:sp>
        <p:nvSpPr>
          <p:cNvPr id="38" name="Rectangle 37"/>
          <p:cNvSpPr/>
          <p:nvPr/>
        </p:nvSpPr>
        <p:spPr bwMode="auto">
          <a:xfrm>
            <a:off x="4953000" y="3124200"/>
            <a:ext cx="1143000" cy="76200"/>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39" name="Straight Connector 38"/>
          <p:cNvCxnSpPr/>
          <p:nvPr/>
        </p:nvCxnSpPr>
        <p:spPr bwMode="auto">
          <a:xfrm>
            <a:off x="5562600" y="2438400"/>
            <a:ext cx="0" cy="685800"/>
          </a:xfrm>
          <a:prstGeom prst="line">
            <a:avLst/>
          </a:prstGeom>
          <a:solidFill>
            <a:schemeClr val="accent1"/>
          </a:solidFill>
          <a:ln w="22225" cap="flat" cmpd="sng" algn="ctr">
            <a:solidFill>
              <a:schemeClr val="accent4">
                <a:lumMod val="50000"/>
              </a:schemeClr>
            </a:solidFill>
            <a:prstDash val="solid"/>
            <a:round/>
            <a:headEnd type="none" w="med" len="med"/>
            <a:tailEnd type="none" w="med" len="med"/>
          </a:ln>
          <a:effectLst/>
        </p:spPr>
      </p:cxnSp>
      <p:sp>
        <p:nvSpPr>
          <p:cNvPr id="40" name="TextBox 39"/>
          <p:cNvSpPr txBox="1"/>
          <p:nvPr/>
        </p:nvSpPr>
        <p:spPr>
          <a:xfrm>
            <a:off x="2667000" y="1981200"/>
            <a:ext cx="805930" cy="338554"/>
          </a:xfrm>
          <a:prstGeom prst="rect">
            <a:avLst/>
          </a:prstGeom>
          <a:noFill/>
        </p:spPr>
        <p:txBody>
          <a:bodyPr wrap="none" rtlCol="0">
            <a:spAutoFit/>
          </a:bodyPr>
          <a:lstStyle/>
          <a:p>
            <a:r>
              <a:rPr lang="en-US" sz="1600" dirty="0" smtClean="0"/>
              <a:t>Col n-1</a:t>
            </a:r>
            <a:endParaRPr lang="en-US" sz="1600" dirty="0"/>
          </a:p>
        </p:txBody>
      </p:sp>
      <p:sp>
        <p:nvSpPr>
          <p:cNvPr id="41" name="TextBox 40"/>
          <p:cNvSpPr txBox="1"/>
          <p:nvPr/>
        </p:nvSpPr>
        <p:spPr>
          <a:xfrm>
            <a:off x="3962400" y="1981200"/>
            <a:ext cx="635010" cy="338554"/>
          </a:xfrm>
          <a:prstGeom prst="rect">
            <a:avLst/>
          </a:prstGeom>
          <a:noFill/>
        </p:spPr>
        <p:txBody>
          <a:bodyPr wrap="none" rtlCol="0">
            <a:spAutoFit/>
          </a:bodyPr>
          <a:lstStyle/>
          <a:p>
            <a:r>
              <a:rPr lang="en-US" sz="1600" dirty="0" smtClean="0"/>
              <a:t>Col n</a:t>
            </a:r>
            <a:endParaRPr lang="en-US" sz="1600" dirty="0"/>
          </a:p>
        </p:txBody>
      </p:sp>
      <p:sp>
        <p:nvSpPr>
          <p:cNvPr id="42" name="TextBox 41"/>
          <p:cNvSpPr txBox="1"/>
          <p:nvPr/>
        </p:nvSpPr>
        <p:spPr>
          <a:xfrm>
            <a:off x="5181600" y="1981200"/>
            <a:ext cx="853319" cy="338554"/>
          </a:xfrm>
          <a:prstGeom prst="rect">
            <a:avLst/>
          </a:prstGeom>
          <a:noFill/>
        </p:spPr>
        <p:txBody>
          <a:bodyPr wrap="none" rtlCol="0">
            <a:spAutoFit/>
          </a:bodyPr>
          <a:lstStyle/>
          <a:p>
            <a:r>
              <a:rPr lang="en-US" sz="1600" dirty="0" smtClean="0"/>
              <a:t>Col n+1</a:t>
            </a:r>
            <a:endParaRPr lang="en-US" sz="1600" dirty="0"/>
          </a:p>
        </p:txBody>
      </p:sp>
      <p:sp>
        <p:nvSpPr>
          <p:cNvPr id="43" name="TextBox 42"/>
          <p:cNvSpPr txBox="1"/>
          <p:nvPr/>
        </p:nvSpPr>
        <p:spPr>
          <a:xfrm>
            <a:off x="381000" y="4114800"/>
            <a:ext cx="8305800" cy="2923877"/>
          </a:xfrm>
          <a:prstGeom prst="rect">
            <a:avLst/>
          </a:prstGeom>
          <a:noFill/>
        </p:spPr>
        <p:txBody>
          <a:bodyPr wrap="square" rtlCol="0">
            <a:spAutoFit/>
          </a:bodyPr>
          <a:lstStyle/>
          <a:p>
            <a:pPr marL="342900" indent="-342900">
              <a:buFont typeface="Arial"/>
              <a:buChar char="•"/>
            </a:pPr>
            <a:r>
              <a:rPr lang="en-US" sz="2000" dirty="0" smtClean="0"/>
              <a:t>Signal electrons in adjacent columns have slight repulsion effect on signal in central column. The effect is greatly diminished by shielding effect of channel stops, but is, obviously, measurable. It can only happen in deep depletion devices where neutral channel stop regions are not connected with neutral bulk below.</a:t>
            </a:r>
          </a:p>
          <a:p>
            <a:pPr marL="342900" indent="-342900">
              <a:buFont typeface="Arial"/>
              <a:buChar char="•"/>
            </a:pPr>
            <a:r>
              <a:rPr lang="en-US" sz="2000" dirty="0" smtClean="0"/>
              <a:t>This phenomenon is a slightly different incarnation of “brighter-fatter” effect – it is caused by a similar cause – signal charge in one pixel affecting signal in the nearby one. </a:t>
            </a:r>
          </a:p>
          <a:p>
            <a:r>
              <a:rPr lang="en-US" dirty="0" smtClean="0"/>
              <a:t>  </a:t>
            </a:r>
            <a:endParaRPr lang="en-US" dirty="0"/>
          </a:p>
        </p:txBody>
      </p:sp>
    </p:spTree>
    <p:extLst>
      <p:ext uri="{BB962C8B-B14F-4D97-AF65-F5344CB8AC3E}">
        <p14:creationId xmlns:p14="http://schemas.microsoft.com/office/powerpoint/2010/main" val="83643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52400"/>
            <a:ext cx="8915400" cy="914400"/>
          </a:xfrm>
        </p:spPr>
        <p:txBody>
          <a:bodyPr/>
          <a:lstStyle/>
          <a:p>
            <a:pPr eaLnBrk="1" hangingPunct="1"/>
            <a:r>
              <a:rPr lang="en-US" dirty="0">
                <a:solidFill>
                  <a:schemeClr val="tx1"/>
                </a:solidFill>
                <a:latin typeface="Arial" charset="0"/>
                <a:ea typeface="ＭＳ Ｐゴシック" charset="0"/>
                <a:cs typeface="ＭＳ Ｐゴシック" charset="0"/>
              </a:rPr>
              <a:t>Conclusions</a:t>
            </a:r>
          </a:p>
        </p:txBody>
      </p:sp>
      <p:sp>
        <p:nvSpPr>
          <p:cNvPr id="80899" name="Rectangle 3"/>
          <p:cNvSpPr>
            <a:spLocks noGrp="1" noChangeArrowheads="1"/>
          </p:cNvSpPr>
          <p:nvPr>
            <p:ph type="body" idx="1"/>
          </p:nvPr>
        </p:nvSpPr>
        <p:spPr>
          <a:xfrm>
            <a:off x="152400" y="1219200"/>
            <a:ext cx="8839200" cy="4800600"/>
          </a:xfrm>
        </p:spPr>
        <p:txBody>
          <a:bodyPr/>
          <a:lstStyle/>
          <a:p>
            <a:pPr eaLnBrk="1" hangingPunct="1">
              <a:lnSpc>
                <a:spcPct val="90000"/>
              </a:lnSpc>
            </a:pPr>
            <a:endParaRPr lang="en-US" sz="2400" dirty="0">
              <a:latin typeface="Times" charset="0"/>
              <a:ea typeface="ＭＳ Ｐゴシック" charset="0"/>
              <a:cs typeface="ＭＳ Ｐゴシック" charset="0"/>
            </a:endParaRPr>
          </a:p>
          <a:p>
            <a:pPr eaLnBrk="1" hangingPunct="1">
              <a:lnSpc>
                <a:spcPct val="90000"/>
              </a:lnSpc>
            </a:pPr>
            <a:r>
              <a:rPr lang="en-US" sz="1800" dirty="0">
                <a:latin typeface="Times" charset="0"/>
                <a:ea typeface="ＭＳ Ｐゴシック" charset="0"/>
                <a:cs typeface="ＭＳ Ｐゴシック" charset="0"/>
              </a:rPr>
              <a:t>We have studied </a:t>
            </a:r>
            <a:r>
              <a:rPr lang="en-US" sz="1800" dirty="0" smtClean="0">
                <a:latin typeface="Times" charset="0"/>
                <a:ea typeface="ＭＳ Ｐゴシック" charset="0"/>
                <a:cs typeface="ＭＳ Ｐゴシック" charset="0"/>
              </a:rPr>
              <a:t>objects that produce bloomed columns in TESS flight detectors.</a:t>
            </a:r>
            <a:endParaRPr lang="en-US" sz="1800" dirty="0">
              <a:latin typeface="Times" charset="0"/>
              <a:ea typeface="ＭＳ Ｐゴシック" charset="0"/>
              <a:cs typeface="ＭＳ Ｐゴシック" charset="0"/>
            </a:endParaRPr>
          </a:p>
          <a:p>
            <a:pPr eaLnBrk="1" hangingPunct="1">
              <a:lnSpc>
                <a:spcPct val="90000"/>
              </a:lnSpc>
            </a:pPr>
            <a:endParaRPr lang="en-US" sz="1800" dirty="0">
              <a:latin typeface="Times" charset="0"/>
              <a:ea typeface="ＭＳ Ｐゴシック" charset="0"/>
              <a:cs typeface="ＭＳ Ｐゴシック" charset="0"/>
            </a:endParaRPr>
          </a:p>
          <a:p>
            <a:pPr eaLnBrk="1" hangingPunct="1">
              <a:lnSpc>
                <a:spcPct val="90000"/>
              </a:lnSpc>
            </a:pPr>
            <a:r>
              <a:rPr lang="en-US" sz="1800" dirty="0">
                <a:latin typeface="Times" charset="0"/>
                <a:ea typeface="ＭＳ Ｐゴシック" charset="0"/>
                <a:cs typeface="ＭＳ Ｐゴシック" charset="0"/>
              </a:rPr>
              <a:t>We found </a:t>
            </a:r>
            <a:r>
              <a:rPr lang="en-US" sz="1800" dirty="0" smtClean="0">
                <a:latin typeface="Times" charset="0"/>
                <a:ea typeface="ＭＳ Ｐゴシック" charset="0"/>
                <a:cs typeface="ＭＳ Ｐゴシック" charset="0"/>
              </a:rPr>
              <a:t>that bright stars produce reflections from channel stops and from gate structure on the “front” side (where the electrodes are) of the detector. </a:t>
            </a:r>
            <a:endParaRPr lang="en-US" sz="1800" dirty="0">
              <a:latin typeface="Times" charset="0"/>
              <a:ea typeface="ＭＳ Ｐゴシック" charset="0"/>
              <a:cs typeface="ＭＳ Ｐゴシック" charset="0"/>
            </a:endParaRPr>
          </a:p>
          <a:p>
            <a:pPr eaLnBrk="1" hangingPunct="1">
              <a:lnSpc>
                <a:spcPct val="90000"/>
              </a:lnSpc>
            </a:pPr>
            <a:endParaRPr lang="en-US" sz="1800" dirty="0">
              <a:latin typeface="Times" charset="0"/>
              <a:ea typeface="ＭＳ Ｐゴシック" charset="0"/>
              <a:cs typeface="ＭＳ Ｐゴシック" charset="0"/>
            </a:endParaRPr>
          </a:p>
          <a:p>
            <a:pPr eaLnBrk="1" hangingPunct="1">
              <a:lnSpc>
                <a:spcPct val="90000"/>
              </a:lnSpc>
            </a:pPr>
            <a:r>
              <a:rPr lang="en-US" sz="1800" dirty="0" smtClean="0">
                <a:latin typeface="Times" charset="0"/>
                <a:ea typeface="ＭＳ Ｐゴシック" charset="0"/>
                <a:cs typeface="ＭＳ Ｐゴシック" charset="0"/>
              </a:rPr>
              <a:t>Those reflections can be tilted relative to the row and column directions for stars that are not near the center of the field of view.</a:t>
            </a:r>
          </a:p>
          <a:p>
            <a:pPr eaLnBrk="1" hangingPunct="1">
              <a:lnSpc>
                <a:spcPct val="90000"/>
              </a:lnSpc>
            </a:pPr>
            <a:endParaRPr lang="en-US" sz="1800" dirty="0">
              <a:latin typeface="Times" charset="0"/>
              <a:ea typeface="ＭＳ Ｐゴシック" charset="0"/>
              <a:cs typeface="ＭＳ Ｐゴシック" charset="0"/>
            </a:endParaRPr>
          </a:p>
          <a:p>
            <a:pPr eaLnBrk="1" hangingPunct="1">
              <a:lnSpc>
                <a:spcPct val="90000"/>
              </a:lnSpc>
            </a:pPr>
            <a:r>
              <a:rPr lang="en-US" sz="1800" dirty="0" smtClean="0">
                <a:latin typeface="Times" charset="0"/>
                <a:ea typeface="ＭＳ Ｐゴシック" charset="0"/>
                <a:cs typeface="ＭＳ Ｐゴシック" charset="0"/>
              </a:rPr>
              <a:t>Reflections to the left and to the right are nonsymmetrical, again, depending on the location relative to the center of the field of view.</a:t>
            </a:r>
            <a:endParaRPr lang="en-US" sz="1800" dirty="0">
              <a:latin typeface="Times" charset="0"/>
              <a:ea typeface="ＭＳ Ｐゴシック" charset="0"/>
              <a:cs typeface="ＭＳ Ｐゴシック" charset="0"/>
            </a:endParaRPr>
          </a:p>
          <a:p>
            <a:pPr eaLnBrk="1" hangingPunct="1">
              <a:lnSpc>
                <a:spcPct val="90000"/>
              </a:lnSpc>
            </a:pPr>
            <a:endParaRPr lang="en-US" sz="1800" dirty="0">
              <a:latin typeface="Times" charset="0"/>
              <a:ea typeface="ＭＳ Ｐゴシック" charset="0"/>
              <a:cs typeface="ＭＳ Ｐゴシック" charset="0"/>
            </a:endParaRPr>
          </a:p>
          <a:p>
            <a:pPr eaLnBrk="1" hangingPunct="1">
              <a:lnSpc>
                <a:spcPct val="90000"/>
              </a:lnSpc>
            </a:pPr>
            <a:r>
              <a:rPr lang="en-US" sz="1800" dirty="0" smtClean="0">
                <a:latin typeface="Times" charset="0"/>
                <a:ea typeface="ＭＳ Ｐゴシック" charset="0"/>
                <a:cs typeface="ＭＳ Ｐゴシック" charset="0"/>
              </a:rPr>
              <a:t>Signal in bloomed columns forms humps at both ends of the bloomed portion. This phenomenon can be explained by full well capacity dependence on the amount of charge in the adjacent pixels. Empty pixels nearby cause increase of full well, a phenomenon somewhat similar to “brighter-fatter” effect.</a:t>
            </a:r>
            <a:endParaRPr lang="en-US" sz="1800" dirty="0">
              <a:latin typeface="Times" charset="0"/>
              <a:ea typeface="ＭＳ Ｐゴシック" charset="0"/>
              <a:cs typeface="ＭＳ Ｐゴシック" charset="0"/>
            </a:endParaRPr>
          </a:p>
          <a:p>
            <a:pPr eaLnBrk="1" hangingPunct="1">
              <a:lnSpc>
                <a:spcPct val="90000"/>
              </a:lnSpc>
              <a:buFont typeface="Times" charset="0"/>
              <a:buNone/>
            </a:pPr>
            <a:endParaRPr lang="en-US" sz="1800" dirty="0">
              <a:latin typeface="Times"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solidFill>
                  <a:schemeClr val="tx1"/>
                </a:solidFill>
                <a:ea typeface="ＭＳ Ｐゴシック" pitchFamily="-111" charset="-128"/>
                <a:cs typeface="ＭＳ Ｐゴシック" pitchFamily="-111" charset="-128"/>
              </a:rPr>
              <a:t>Outline:</a:t>
            </a:r>
          </a:p>
        </p:txBody>
      </p:sp>
      <p:sp>
        <p:nvSpPr>
          <p:cNvPr id="18435" name="Rectangle 3"/>
          <p:cNvSpPr>
            <a:spLocks noGrp="1" noChangeArrowheads="1"/>
          </p:cNvSpPr>
          <p:nvPr>
            <p:ph type="body" idx="1"/>
          </p:nvPr>
        </p:nvSpPr>
        <p:spPr>
          <a:xfrm>
            <a:off x="1219200" y="1905000"/>
            <a:ext cx="7772400" cy="4953000"/>
          </a:xfrm>
        </p:spPr>
        <p:txBody>
          <a:bodyPr/>
          <a:lstStyle/>
          <a:p>
            <a:pPr eaLnBrk="1" hangingPunct="1"/>
            <a:r>
              <a:rPr lang="en-US" sz="2800" dirty="0" smtClean="0">
                <a:latin typeface="Times" charset="0"/>
                <a:ea typeface="ＭＳ Ｐゴシック" charset="0"/>
                <a:cs typeface="ＭＳ Ｐゴシック" charset="0"/>
              </a:rPr>
              <a:t>What is TESS.</a:t>
            </a:r>
            <a:endParaRPr lang="en-US" sz="2800" dirty="0">
              <a:latin typeface="Times" charset="0"/>
              <a:ea typeface="ＭＳ Ｐゴシック" charset="0"/>
              <a:cs typeface="ＭＳ Ｐゴシック" charset="0"/>
            </a:endParaRPr>
          </a:p>
          <a:p>
            <a:pPr eaLnBrk="1" hangingPunct="1"/>
            <a:r>
              <a:rPr lang="en-US" sz="2800" dirty="0" smtClean="0">
                <a:latin typeface="Times" charset="0"/>
                <a:ea typeface="ＭＳ Ｐゴシック" charset="0"/>
                <a:cs typeface="ＭＳ Ｐゴシック" charset="0"/>
              </a:rPr>
              <a:t>TESS CCDs</a:t>
            </a:r>
            <a:r>
              <a:rPr lang="en-US" sz="2800" dirty="0" smtClean="0">
                <a:latin typeface="Times" charset="0"/>
                <a:ea typeface="ＭＳ Ｐゴシック" charset="0"/>
                <a:cs typeface="ＭＳ Ｐゴシック" charset="0"/>
              </a:rPr>
              <a:t>.</a:t>
            </a:r>
            <a:endParaRPr lang="en-US" sz="2800" dirty="0">
              <a:latin typeface="Times" charset="0"/>
              <a:ea typeface="ＭＳ Ｐゴシック" charset="0"/>
              <a:cs typeface="ＭＳ Ｐゴシック" charset="0"/>
            </a:endParaRPr>
          </a:p>
          <a:p>
            <a:pPr eaLnBrk="1" hangingPunct="1"/>
            <a:r>
              <a:rPr lang="en-US" sz="2800" dirty="0" smtClean="0">
                <a:latin typeface="Times" charset="0"/>
                <a:ea typeface="ＭＳ Ｐゴシック" charset="0"/>
                <a:cs typeface="ＭＳ Ｐゴシック" charset="0"/>
              </a:rPr>
              <a:t>Lab calibration and voltage </a:t>
            </a:r>
            <a:r>
              <a:rPr lang="en-US" sz="2800" dirty="0" smtClean="0">
                <a:latin typeface="Times" charset="0"/>
                <a:ea typeface="ＭＳ Ｐゴシック" charset="0"/>
                <a:cs typeface="ＭＳ Ｐゴシック" charset="0"/>
              </a:rPr>
              <a:t>selection for maintaining charge conservation at blooming.</a:t>
            </a:r>
            <a:endParaRPr lang="en-US" sz="2800" dirty="0">
              <a:latin typeface="Times" charset="0"/>
              <a:ea typeface="ＭＳ Ｐゴシック" charset="0"/>
              <a:cs typeface="ＭＳ Ｐゴシック" charset="0"/>
            </a:endParaRPr>
          </a:p>
          <a:p>
            <a:pPr eaLnBrk="1" hangingPunct="1"/>
            <a:r>
              <a:rPr lang="en-US" sz="2800" dirty="0">
                <a:latin typeface="Times" charset="0"/>
                <a:ea typeface="ＭＳ Ｐゴシック" charset="0"/>
                <a:cs typeface="ＭＳ Ｐゴシック" charset="0"/>
              </a:rPr>
              <a:t>Light reflections from pixel “boundaries”. </a:t>
            </a:r>
            <a:endParaRPr lang="en-US" sz="2800" dirty="0" smtClean="0">
              <a:latin typeface="Times" charset="0"/>
              <a:ea typeface="ＭＳ Ｐゴシック" charset="0"/>
              <a:cs typeface="ＭＳ Ｐゴシック" charset="0"/>
            </a:endParaRPr>
          </a:p>
          <a:p>
            <a:pPr eaLnBrk="1" hangingPunct="1"/>
            <a:r>
              <a:rPr lang="en-US" sz="2800" dirty="0" smtClean="0">
                <a:latin typeface="Times" charset="0"/>
                <a:ea typeface="ＭＳ Ｐゴシック" charset="0"/>
                <a:cs typeface="ＭＳ Ｐゴシック" charset="0"/>
              </a:rPr>
              <a:t> </a:t>
            </a:r>
            <a:r>
              <a:rPr lang="en-US" sz="2800" dirty="0" smtClean="0">
                <a:latin typeface="Times" charset="0"/>
                <a:ea typeface="ＭＳ Ｐゴシック" charset="0"/>
                <a:cs typeface="ＭＳ Ｐゴシック" charset="0"/>
              </a:rPr>
              <a:t>Mystery humps in bloomed columns.</a:t>
            </a:r>
          </a:p>
          <a:p>
            <a:pPr eaLnBrk="1" hangingPunct="1"/>
            <a:r>
              <a:rPr lang="en-US" sz="2800" dirty="0" smtClean="0">
                <a:latin typeface="Times" charset="0"/>
                <a:ea typeface="ＭＳ Ｐゴシック" charset="0"/>
                <a:cs typeface="ＭＳ Ｐゴシック" charset="0"/>
              </a:rPr>
              <a:t>Conclusions</a:t>
            </a:r>
            <a:r>
              <a:rPr lang="en-US" sz="2800" dirty="0">
                <a:latin typeface="Times"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lstStyle/>
          <a:p>
            <a:r>
              <a:rPr lang="en-US" sz="3200" dirty="0" smtClean="0">
                <a:solidFill>
                  <a:schemeClr val="tx1"/>
                </a:solidFill>
              </a:rPr>
              <a:t>TESS: Transiting </a:t>
            </a:r>
            <a:r>
              <a:rPr lang="en-US" sz="3200" dirty="0" err="1" smtClean="0">
                <a:solidFill>
                  <a:schemeClr val="tx1"/>
                </a:solidFill>
              </a:rPr>
              <a:t>Exoplanet</a:t>
            </a:r>
            <a:r>
              <a:rPr lang="en-US" sz="3200" dirty="0" smtClean="0">
                <a:solidFill>
                  <a:schemeClr val="tx1"/>
                </a:solidFill>
              </a:rPr>
              <a:t> Survey Satellite</a:t>
            </a:r>
            <a:endParaRPr lang="en-US" sz="3200" dirty="0">
              <a:solidFill>
                <a:schemeClr val="tx1"/>
              </a:solidFill>
            </a:endParaRPr>
          </a:p>
        </p:txBody>
      </p:sp>
      <p:pic>
        <p:nvPicPr>
          <p:cNvPr id="4" name="Content Placeholder 3" descr="DnBFXAeW4AAm3Ru.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780" t="694" r="542" b="7657"/>
          <a:stretch/>
        </p:blipFill>
        <p:spPr>
          <a:xfrm>
            <a:off x="152400" y="2286000"/>
            <a:ext cx="5105399" cy="4123267"/>
          </a:xfrm>
        </p:spPr>
      </p:pic>
      <p:pic>
        <p:nvPicPr>
          <p:cNvPr id="5" name="Picture 4" descr="JATIS_1_1_014003_f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133600"/>
            <a:ext cx="3657600" cy="1854465"/>
          </a:xfrm>
          <a:prstGeom prst="rect">
            <a:avLst/>
          </a:prstGeom>
        </p:spPr>
      </p:pic>
      <p:pic>
        <p:nvPicPr>
          <p:cNvPr id="6" name="Picture 5" descr="trans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648200"/>
            <a:ext cx="2910348" cy="1981200"/>
          </a:xfrm>
          <a:prstGeom prst="rect">
            <a:avLst/>
          </a:prstGeom>
        </p:spPr>
      </p:pic>
      <p:sp>
        <p:nvSpPr>
          <p:cNvPr id="7" name="TextBox 6"/>
          <p:cNvSpPr txBox="1"/>
          <p:nvPr/>
        </p:nvSpPr>
        <p:spPr>
          <a:xfrm>
            <a:off x="6629400" y="1524000"/>
            <a:ext cx="1569660" cy="461665"/>
          </a:xfrm>
          <a:prstGeom prst="rect">
            <a:avLst/>
          </a:prstGeom>
          <a:noFill/>
        </p:spPr>
        <p:txBody>
          <a:bodyPr wrap="none" rtlCol="0">
            <a:spAutoFit/>
          </a:bodyPr>
          <a:lstStyle/>
          <a:p>
            <a:r>
              <a:rPr lang="en-US" dirty="0" smtClean="0"/>
              <a:t>TESS orbit</a:t>
            </a:r>
            <a:endParaRPr lang="en-US" dirty="0"/>
          </a:p>
        </p:txBody>
      </p:sp>
      <p:sp>
        <p:nvSpPr>
          <p:cNvPr id="8" name="TextBox 7"/>
          <p:cNvSpPr txBox="1"/>
          <p:nvPr/>
        </p:nvSpPr>
        <p:spPr>
          <a:xfrm>
            <a:off x="6019800" y="4114800"/>
            <a:ext cx="2295370" cy="461665"/>
          </a:xfrm>
          <a:prstGeom prst="rect">
            <a:avLst/>
          </a:prstGeom>
          <a:noFill/>
        </p:spPr>
        <p:txBody>
          <a:bodyPr wrap="none" rtlCol="0">
            <a:spAutoFit/>
          </a:bodyPr>
          <a:lstStyle/>
          <a:p>
            <a:r>
              <a:rPr lang="en-US" dirty="0" err="1" smtClean="0"/>
              <a:t>Exoplanet</a:t>
            </a:r>
            <a:r>
              <a:rPr lang="en-US" dirty="0" smtClean="0"/>
              <a:t> search</a:t>
            </a:r>
            <a:endParaRPr lang="en-US" dirty="0"/>
          </a:p>
        </p:txBody>
      </p:sp>
      <p:sp>
        <p:nvSpPr>
          <p:cNvPr id="9" name="TextBox 8"/>
          <p:cNvSpPr txBox="1"/>
          <p:nvPr/>
        </p:nvSpPr>
        <p:spPr>
          <a:xfrm>
            <a:off x="1219200" y="1676400"/>
            <a:ext cx="1697250" cy="461665"/>
          </a:xfrm>
          <a:prstGeom prst="rect">
            <a:avLst/>
          </a:prstGeom>
          <a:noFill/>
        </p:spPr>
        <p:txBody>
          <a:bodyPr wrap="none" rtlCol="0">
            <a:spAutoFit/>
          </a:bodyPr>
          <a:lstStyle/>
          <a:p>
            <a:r>
              <a:rPr lang="en-US" dirty="0" smtClean="0"/>
              <a:t>The satellite</a:t>
            </a:r>
            <a:endParaRPr lang="en-US" dirty="0"/>
          </a:p>
        </p:txBody>
      </p:sp>
    </p:spTree>
    <p:extLst>
      <p:ext uri="{BB962C8B-B14F-4D97-AF65-F5344CB8AC3E}">
        <p14:creationId xmlns:p14="http://schemas.microsoft.com/office/powerpoint/2010/main" val="12931793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685800"/>
          </a:xfrm>
        </p:spPr>
        <p:txBody>
          <a:bodyPr/>
          <a:lstStyle/>
          <a:p>
            <a:r>
              <a:rPr lang="en-US" sz="3600" dirty="0" smtClean="0">
                <a:solidFill>
                  <a:schemeClr val="tx1"/>
                </a:solidFill>
              </a:rPr>
              <a:t>TESS CCDs</a:t>
            </a:r>
            <a:endParaRPr lang="en-US" sz="3600" dirty="0">
              <a:solidFill>
                <a:schemeClr val="tx1"/>
              </a:solidFill>
            </a:endParaRPr>
          </a:p>
        </p:txBody>
      </p:sp>
      <p:pic>
        <p:nvPicPr>
          <p:cNvPr id="5" name="Content Placeholder 4" descr="camera_cross.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7" r="559"/>
          <a:stretch/>
        </p:blipFill>
        <p:spPr>
          <a:xfrm>
            <a:off x="5793739" y="1524000"/>
            <a:ext cx="3265593" cy="2209800"/>
          </a:xfrm>
        </p:spPr>
      </p:pic>
      <p:pic>
        <p:nvPicPr>
          <p:cNvPr id="6" name="Picture 5" descr="TESS_modu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67200"/>
            <a:ext cx="2667000" cy="245030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24430669"/>
              </p:ext>
            </p:extLst>
          </p:nvPr>
        </p:nvGraphicFramePr>
        <p:xfrm>
          <a:off x="685800" y="1676401"/>
          <a:ext cx="4648200" cy="5029199"/>
        </p:xfrm>
        <a:graphic>
          <a:graphicData uri="http://schemas.openxmlformats.org/drawingml/2006/table">
            <a:tbl>
              <a:tblPr firstRow="1" bandRow="1">
                <a:tableStyleId>{616DA210-FB5B-4158-B5E0-FEB733F419BA}</a:tableStyleId>
              </a:tblPr>
              <a:tblGrid>
                <a:gridCol w="1752600"/>
                <a:gridCol w="2895600"/>
              </a:tblGrid>
              <a:tr h="584269">
                <a:tc>
                  <a:txBody>
                    <a:bodyPr/>
                    <a:lstStyle/>
                    <a:p>
                      <a:r>
                        <a:rPr lang="en-US" smtClean="0"/>
                        <a:t>Format</a:t>
                      </a:r>
                      <a:endParaRPr lang="en-US" dirty="0"/>
                    </a:p>
                  </a:txBody>
                  <a:tcPr/>
                </a:tc>
                <a:tc>
                  <a:txBody>
                    <a:bodyPr/>
                    <a:lstStyle/>
                    <a:p>
                      <a:r>
                        <a:rPr lang="en-US" dirty="0" smtClean="0"/>
                        <a:t>2048x2048 pixel</a:t>
                      </a:r>
                      <a:r>
                        <a:rPr lang="en-US" baseline="0" dirty="0" smtClean="0"/>
                        <a:t> frame transfer</a:t>
                      </a:r>
                      <a:endParaRPr lang="en-US" dirty="0"/>
                    </a:p>
                  </a:txBody>
                  <a:tcPr/>
                </a:tc>
              </a:tr>
              <a:tr h="565141">
                <a:tc>
                  <a:txBody>
                    <a:bodyPr/>
                    <a:lstStyle/>
                    <a:p>
                      <a:r>
                        <a:rPr lang="en-US" dirty="0" smtClean="0"/>
                        <a:t>Pixel size</a:t>
                      </a:r>
                      <a:endParaRPr lang="en-US" dirty="0"/>
                    </a:p>
                  </a:txBody>
                  <a:tcPr/>
                </a:tc>
                <a:tc>
                  <a:txBody>
                    <a:bodyPr/>
                    <a:lstStyle/>
                    <a:p>
                      <a:r>
                        <a:rPr lang="en-US" dirty="0" smtClean="0"/>
                        <a:t>15 micron</a:t>
                      </a:r>
                      <a:r>
                        <a:rPr lang="en-US" baseline="0" dirty="0" smtClean="0"/>
                        <a:t> (square)</a:t>
                      </a:r>
                      <a:endParaRPr lang="en-US" dirty="0"/>
                    </a:p>
                  </a:txBody>
                  <a:tcPr/>
                </a:tc>
              </a:tr>
              <a:tr h="565141">
                <a:tc>
                  <a:txBody>
                    <a:bodyPr/>
                    <a:lstStyle/>
                    <a:p>
                      <a:r>
                        <a:rPr lang="en-US" dirty="0" smtClean="0"/>
                        <a:t>Technology</a:t>
                      </a:r>
                      <a:endParaRPr lang="en-US" dirty="0"/>
                    </a:p>
                  </a:txBody>
                  <a:tcPr/>
                </a:tc>
                <a:tc>
                  <a:txBody>
                    <a:bodyPr/>
                    <a:lstStyle/>
                    <a:p>
                      <a:r>
                        <a:rPr lang="en-US" dirty="0" smtClean="0"/>
                        <a:t>3 phase, 3 poly, 2 metal</a:t>
                      </a:r>
                      <a:endParaRPr lang="en-US" dirty="0"/>
                    </a:p>
                  </a:txBody>
                  <a:tcPr/>
                </a:tc>
              </a:tr>
              <a:tr h="565141">
                <a:tc>
                  <a:txBody>
                    <a:bodyPr/>
                    <a:lstStyle/>
                    <a:p>
                      <a:r>
                        <a:rPr lang="en-US" dirty="0" smtClean="0"/>
                        <a:t>Output ports</a:t>
                      </a:r>
                      <a:endParaRPr lang="en-US" dirty="0"/>
                    </a:p>
                  </a:txBody>
                  <a:tcPr/>
                </a:tc>
                <a:tc>
                  <a:txBody>
                    <a:bodyPr/>
                    <a:lstStyle/>
                    <a:p>
                      <a:r>
                        <a:rPr lang="en-US" dirty="0" smtClean="0"/>
                        <a:t>4 single stage SF</a:t>
                      </a:r>
                      <a:endParaRPr lang="en-US" dirty="0"/>
                    </a:p>
                  </a:txBody>
                  <a:tcPr/>
                </a:tc>
              </a:tr>
              <a:tr h="565141">
                <a:tc>
                  <a:txBody>
                    <a:bodyPr/>
                    <a:lstStyle/>
                    <a:p>
                      <a:r>
                        <a:rPr lang="en-US" dirty="0" smtClean="0"/>
                        <a:t>Transfer rate</a:t>
                      </a:r>
                      <a:endParaRPr lang="en-US" dirty="0"/>
                    </a:p>
                  </a:txBody>
                  <a:tcPr/>
                </a:tc>
                <a:tc>
                  <a:txBody>
                    <a:bodyPr/>
                    <a:lstStyle/>
                    <a:p>
                      <a:r>
                        <a:rPr lang="en-US" dirty="0" smtClean="0"/>
                        <a:t>H: 625 kHz;</a:t>
                      </a:r>
                      <a:r>
                        <a:rPr lang="en-US" baseline="0" dirty="0" smtClean="0"/>
                        <a:t>    V: 100 kHz</a:t>
                      </a:r>
                      <a:endParaRPr lang="en-US" dirty="0"/>
                    </a:p>
                  </a:txBody>
                  <a:tcPr/>
                </a:tc>
              </a:tr>
              <a:tr h="565141">
                <a:tc>
                  <a:txBody>
                    <a:bodyPr/>
                    <a:lstStyle/>
                    <a:p>
                      <a:r>
                        <a:rPr lang="en-US" dirty="0" err="1" smtClean="0"/>
                        <a:t>Responsivity</a:t>
                      </a:r>
                      <a:endParaRPr lang="en-US" dirty="0"/>
                    </a:p>
                  </a:txBody>
                  <a:tcPr/>
                </a:tc>
                <a:tc>
                  <a:txBody>
                    <a:bodyPr/>
                    <a:lstStyle/>
                    <a:p>
                      <a:r>
                        <a:rPr lang="en-US" dirty="0" smtClean="0"/>
                        <a:t>8 </a:t>
                      </a:r>
                      <a:r>
                        <a:rPr lang="en-US" dirty="0" err="1" smtClean="0"/>
                        <a:t>μV</a:t>
                      </a:r>
                      <a:r>
                        <a:rPr lang="en-US" dirty="0" smtClean="0"/>
                        <a:t>/electron</a:t>
                      </a:r>
                      <a:endParaRPr lang="en-US" dirty="0"/>
                    </a:p>
                  </a:txBody>
                  <a:tcPr/>
                </a:tc>
              </a:tr>
              <a:tr h="565141">
                <a:tc>
                  <a:txBody>
                    <a:bodyPr/>
                    <a:lstStyle/>
                    <a:p>
                      <a:r>
                        <a:rPr lang="en-US" dirty="0" smtClean="0"/>
                        <a:t>Well capacity</a:t>
                      </a:r>
                      <a:endParaRPr lang="en-US" dirty="0"/>
                    </a:p>
                  </a:txBody>
                  <a:tcPr/>
                </a:tc>
                <a:tc>
                  <a:txBody>
                    <a:bodyPr/>
                    <a:lstStyle/>
                    <a:p>
                      <a:r>
                        <a:rPr lang="en-US" dirty="0" smtClean="0"/>
                        <a:t>~200,000 electrons</a:t>
                      </a:r>
                      <a:endParaRPr lang="en-US" dirty="0"/>
                    </a:p>
                  </a:txBody>
                  <a:tcPr/>
                </a:tc>
              </a:tr>
              <a:tr h="565141">
                <a:tc>
                  <a:txBody>
                    <a:bodyPr/>
                    <a:lstStyle/>
                    <a:p>
                      <a:r>
                        <a:rPr lang="en-US" dirty="0" smtClean="0"/>
                        <a:t>Read noise</a:t>
                      </a:r>
                      <a:endParaRPr lang="en-US" dirty="0"/>
                    </a:p>
                  </a:txBody>
                  <a:tcPr/>
                </a:tc>
                <a:tc>
                  <a:txBody>
                    <a:bodyPr/>
                    <a:lstStyle/>
                    <a:p>
                      <a:r>
                        <a:rPr lang="en-US" dirty="0" smtClean="0"/>
                        <a:t>7-10 electrons</a:t>
                      </a:r>
                      <a:endParaRPr lang="en-US" dirty="0"/>
                    </a:p>
                  </a:txBody>
                  <a:tcPr/>
                </a:tc>
              </a:tr>
              <a:tr h="433132">
                <a:tc>
                  <a:txBody>
                    <a:bodyPr/>
                    <a:lstStyle/>
                    <a:p>
                      <a:r>
                        <a:rPr lang="en-US" dirty="0" smtClean="0"/>
                        <a:t>Device thickness</a:t>
                      </a:r>
                      <a:endParaRPr lang="en-US" dirty="0"/>
                    </a:p>
                  </a:txBody>
                  <a:tcPr/>
                </a:tc>
                <a:tc>
                  <a:txBody>
                    <a:bodyPr/>
                    <a:lstStyle/>
                    <a:p>
                      <a:r>
                        <a:rPr lang="en-US" dirty="0" smtClean="0"/>
                        <a:t>100 microns</a:t>
                      </a:r>
                      <a:endParaRPr lang="en-US" dirty="0"/>
                    </a:p>
                  </a:txBody>
                  <a:tcPr/>
                </a:tc>
              </a:tr>
            </a:tbl>
          </a:graphicData>
        </a:graphic>
      </p:graphicFrame>
      <p:sp>
        <p:nvSpPr>
          <p:cNvPr id="3" name="TextBox 2"/>
          <p:cNvSpPr txBox="1"/>
          <p:nvPr/>
        </p:nvSpPr>
        <p:spPr>
          <a:xfrm>
            <a:off x="6019800" y="1066800"/>
            <a:ext cx="2799865" cy="461665"/>
          </a:xfrm>
          <a:prstGeom prst="rect">
            <a:avLst/>
          </a:prstGeom>
          <a:noFill/>
        </p:spPr>
        <p:txBody>
          <a:bodyPr wrap="none" rtlCol="0">
            <a:spAutoFit/>
          </a:bodyPr>
          <a:lstStyle/>
          <a:p>
            <a:r>
              <a:rPr lang="en-US" dirty="0" smtClean="0"/>
              <a:t>Camera cross section</a:t>
            </a:r>
            <a:endParaRPr lang="en-US" dirty="0"/>
          </a:p>
        </p:txBody>
      </p:sp>
      <p:sp>
        <p:nvSpPr>
          <p:cNvPr id="4" name="TextBox 3"/>
          <p:cNvSpPr txBox="1"/>
          <p:nvPr/>
        </p:nvSpPr>
        <p:spPr>
          <a:xfrm>
            <a:off x="6324600" y="3810000"/>
            <a:ext cx="2244274" cy="461665"/>
          </a:xfrm>
          <a:prstGeom prst="rect">
            <a:avLst/>
          </a:prstGeom>
          <a:noFill/>
        </p:spPr>
        <p:txBody>
          <a:bodyPr wrap="none" rtlCol="0">
            <a:spAutoFit/>
          </a:bodyPr>
          <a:lstStyle/>
          <a:p>
            <a:r>
              <a:rPr lang="en-US" dirty="0" smtClean="0"/>
              <a:t>Detector module</a:t>
            </a:r>
            <a:endParaRPr lang="en-US" dirty="0"/>
          </a:p>
        </p:txBody>
      </p:sp>
      <p:sp>
        <p:nvSpPr>
          <p:cNvPr id="8" name="TextBox 7"/>
          <p:cNvSpPr txBox="1"/>
          <p:nvPr/>
        </p:nvSpPr>
        <p:spPr>
          <a:xfrm>
            <a:off x="1600200" y="1066800"/>
            <a:ext cx="2124350" cy="461665"/>
          </a:xfrm>
          <a:prstGeom prst="rect">
            <a:avLst/>
          </a:prstGeom>
          <a:noFill/>
        </p:spPr>
        <p:txBody>
          <a:bodyPr wrap="none" rtlCol="0">
            <a:spAutoFit/>
          </a:bodyPr>
          <a:lstStyle/>
          <a:p>
            <a:r>
              <a:rPr lang="en-US" dirty="0" smtClean="0"/>
              <a:t>Key parameters</a:t>
            </a:r>
            <a:endParaRPr lang="en-US" dirty="0"/>
          </a:p>
        </p:txBody>
      </p:sp>
    </p:spTree>
    <p:extLst>
      <p:ext uri="{BB962C8B-B14F-4D97-AF65-F5344CB8AC3E}">
        <p14:creationId xmlns:p14="http://schemas.microsoft.com/office/powerpoint/2010/main" val="15191145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933" y="457200"/>
            <a:ext cx="2362200" cy="5867400"/>
          </a:xfrm>
        </p:spPr>
        <p:txBody>
          <a:bodyPr/>
          <a:lstStyle/>
          <a:p>
            <a:pPr eaLnBrk="1" hangingPunct="1">
              <a:defRPr/>
            </a:pPr>
            <a:r>
              <a:rPr lang="en-US" sz="3200" dirty="0" smtClean="0">
                <a:solidFill>
                  <a:schemeClr val="tx1"/>
                </a:solidFill>
                <a:ea typeface="ＭＳ Ｐゴシック" pitchFamily="-111" charset="-128"/>
                <a:cs typeface="ＭＳ Ｐゴシック" pitchFamily="-111" charset="-128"/>
              </a:rPr>
              <a:t>First TESS publicly released  science image, camera 3. Multiple  blooming objects can be seen in the  image. </a:t>
            </a:r>
            <a:endParaRPr lang="en-US" sz="3200" dirty="0">
              <a:solidFill>
                <a:schemeClr val="tx1"/>
              </a:solidFill>
              <a:ea typeface="ＭＳ Ｐゴシック" pitchFamily="-111" charset="-128"/>
              <a:cs typeface="ＭＳ Ｐゴシック" pitchFamily="-111" charset="-128"/>
            </a:endParaRPr>
          </a:p>
        </p:txBody>
      </p:sp>
      <p:pic>
        <p:nvPicPr>
          <p:cNvPr id="2" name="Picture 1" descr="TESS_Fir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052"/>
            <a:ext cx="6705600" cy="6843119"/>
          </a:xfrm>
          <a:prstGeom prst="rect">
            <a:avLst/>
          </a:prstGeom>
        </p:spPr>
      </p:pic>
    </p:spTree>
    <p:extLst>
      <p:ext uri="{BB962C8B-B14F-4D97-AF65-F5344CB8AC3E}">
        <p14:creationId xmlns:p14="http://schemas.microsoft.com/office/powerpoint/2010/main" val="4153630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447800"/>
          </a:xfrm>
        </p:spPr>
        <p:txBody>
          <a:bodyPr/>
          <a:lstStyle/>
          <a:p>
            <a:r>
              <a:rPr lang="en-US" sz="3200" dirty="0" smtClean="0">
                <a:solidFill>
                  <a:schemeClr val="tx1"/>
                </a:solidFill>
              </a:rPr>
              <a:t>First publication (accepted last week) of </a:t>
            </a:r>
            <a:r>
              <a:rPr lang="en-US" sz="3200" dirty="0" err="1" smtClean="0">
                <a:solidFill>
                  <a:schemeClr val="tx1"/>
                </a:solidFill>
              </a:rPr>
              <a:t>exoplanet</a:t>
            </a:r>
            <a:r>
              <a:rPr lang="en-US" sz="3200" dirty="0" smtClean="0">
                <a:solidFill>
                  <a:schemeClr val="tx1"/>
                </a:solidFill>
              </a:rPr>
              <a:t> detection by TESS is based on bloomed source. </a:t>
            </a:r>
            <a:endParaRPr lang="en-US" sz="3200" dirty="0">
              <a:solidFill>
                <a:schemeClr val="tx1"/>
              </a:solidFill>
            </a:endParaRPr>
          </a:p>
        </p:txBody>
      </p:sp>
      <p:pic>
        <p:nvPicPr>
          <p:cNvPr id="4" name="Content Placeholder 3" descr="tess_planet.tiff"/>
          <p:cNvPicPr>
            <a:picLocks noGrp="1" noChangeAspect="1"/>
          </p:cNvPicPr>
          <p:nvPr>
            <p:ph idx="1"/>
          </p:nvPr>
        </p:nvPicPr>
        <p:blipFill>
          <a:blip r:embed="rId3">
            <a:extLst>
              <a:ext uri="{28A0092B-C50C-407E-A947-70E740481C1C}">
                <a14:useLocalDpi xmlns:a14="http://schemas.microsoft.com/office/drawing/2010/main" val="0"/>
              </a:ext>
            </a:extLst>
          </a:blip>
          <a:srcRect l="-6080" r="-6080"/>
          <a:stretch>
            <a:fillRect/>
          </a:stretch>
        </p:blipFill>
        <p:spPr>
          <a:xfrm>
            <a:off x="685800" y="1905000"/>
            <a:ext cx="7901940" cy="4648200"/>
          </a:xfrm>
        </p:spPr>
      </p:pic>
    </p:spTree>
    <p:extLst>
      <p:ext uri="{BB962C8B-B14F-4D97-AF65-F5344CB8AC3E}">
        <p14:creationId xmlns:p14="http://schemas.microsoft.com/office/powerpoint/2010/main" val="232815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19200" y="8467"/>
            <a:ext cx="6248400" cy="609600"/>
          </a:xfrm>
        </p:spPr>
        <p:txBody>
          <a:bodyPr/>
          <a:lstStyle/>
          <a:p>
            <a:pPr eaLnBrk="1" hangingPunct="1">
              <a:defRPr/>
            </a:pP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1" charset="-128"/>
                <a:cs typeface="ＭＳ Ｐゴシック" pitchFamily="-111" charset="-128"/>
              </a:rPr>
              <a:t>Charge conservation measurement</a:t>
            </a:r>
            <a:endPar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1" charset="-128"/>
              <a:cs typeface="ＭＳ Ｐゴシック" pitchFamily="-111" charset="-128"/>
            </a:endParaRPr>
          </a:p>
        </p:txBody>
      </p:sp>
      <p:pic>
        <p:nvPicPr>
          <p:cNvPr id="3" name="Picture 2" descr="20161213_1646_peak_PO6.80V_CCD4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 y="4038600"/>
            <a:ext cx="2810933" cy="2206591"/>
          </a:xfrm>
          <a:prstGeom prst="rect">
            <a:avLst/>
          </a:prstGeom>
        </p:spPr>
      </p:pic>
      <p:pic>
        <p:nvPicPr>
          <p:cNvPr id="8" name="Picture 7" descr="20161213_1646_peak_PO6.60V_CCD4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133" y="4038600"/>
            <a:ext cx="2847001" cy="2234903"/>
          </a:xfrm>
          <a:prstGeom prst="rect">
            <a:avLst/>
          </a:prstGeom>
        </p:spPr>
      </p:pic>
      <p:pic>
        <p:nvPicPr>
          <p:cNvPr id="9" name="Picture 8" descr="20161213_1646_peak_PO6.40V_CCD4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466" y="4038600"/>
            <a:ext cx="2819400" cy="2213236"/>
          </a:xfrm>
          <a:prstGeom prst="rect">
            <a:avLst/>
          </a:prstGeom>
        </p:spPr>
      </p:pic>
      <p:sp>
        <p:nvSpPr>
          <p:cNvPr id="4" name="TextBox 3"/>
          <p:cNvSpPr txBox="1"/>
          <p:nvPr/>
        </p:nvSpPr>
        <p:spPr>
          <a:xfrm>
            <a:off x="381000" y="914400"/>
            <a:ext cx="8534400" cy="3046988"/>
          </a:xfrm>
          <a:prstGeom prst="rect">
            <a:avLst/>
          </a:prstGeom>
          <a:noFill/>
        </p:spPr>
        <p:txBody>
          <a:bodyPr wrap="square" rtlCol="0">
            <a:spAutoFit/>
          </a:bodyPr>
          <a:lstStyle/>
          <a:p>
            <a:pPr marL="285750" indent="-285750">
              <a:buFont typeface="Arial"/>
              <a:buChar char="•"/>
            </a:pPr>
            <a:r>
              <a:rPr lang="en-US" sz="1800" dirty="0" smtClean="0"/>
              <a:t>From the outset, establishing benign charge blooming conditions which would allow full charge collection, was one of the goals of voltage selection for TESS. </a:t>
            </a:r>
          </a:p>
          <a:p>
            <a:pPr marL="285750" indent="-285750">
              <a:buFont typeface="Arial"/>
              <a:buChar char="•"/>
            </a:pPr>
            <a:r>
              <a:rPr lang="en-US" sz="1800" dirty="0" smtClean="0"/>
              <a:t>For each node of each CCD a sequence of measurement was made where pulsed LED illuminated a small spot inside a pixel with number of pulses changing from 1 to 8000. </a:t>
            </a:r>
          </a:p>
          <a:p>
            <a:pPr marL="285750" indent="-285750">
              <a:buFont typeface="Arial"/>
              <a:buChar char="•"/>
            </a:pPr>
            <a:r>
              <a:rPr lang="en-US" sz="1800" dirty="0" smtClean="0"/>
              <a:t>Same </a:t>
            </a:r>
            <a:r>
              <a:rPr lang="en-US" sz="1800" dirty="0" err="1" smtClean="0"/>
              <a:t>mesurement</a:t>
            </a:r>
            <a:r>
              <a:rPr lang="en-US" sz="1800" dirty="0" smtClean="0"/>
              <a:t> was repeated at different gate voltages. Increasing </a:t>
            </a:r>
            <a:r>
              <a:rPr lang="en-US" sz="1800" dirty="0" err="1" smtClean="0"/>
              <a:t>P</a:t>
            </a:r>
            <a:r>
              <a:rPr lang="en-US" sz="1800" baseline="-25000" dirty="0" err="1" smtClean="0"/>
              <a:t>high</a:t>
            </a:r>
            <a:r>
              <a:rPr lang="en-US" sz="1800" baseline="-25000" dirty="0" smtClean="0"/>
              <a:t> </a:t>
            </a:r>
            <a:r>
              <a:rPr lang="en-US" sz="1800" dirty="0" smtClean="0"/>
              <a:t>leads to larger full well, but at some voltage causes signal charge to come close to surface, resulting in charge loss. </a:t>
            </a:r>
          </a:p>
          <a:p>
            <a:pPr marL="285750" indent="-285750">
              <a:buFont typeface="Arial"/>
              <a:buChar char="•"/>
            </a:pPr>
            <a:r>
              <a:rPr lang="en-US" sz="1800" dirty="0" smtClean="0"/>
              <a:t>Knee point in the plots below indicates that signal reached full well capacity. Saturated part of the plot corresponds to charge spilling over along the column and beginning of blooming.</a:t>
            </a:r>
          </a:p>
          <a:p>
            <a:endParaRPr lang="en-US" sz="1800" baseline="-25000" dirty="0"/>
          </a:p>
        </p:txBody>
      </p:sp>
    </p:spTree>
    <p:extLst>
      <p:ext uri="{BB962C8B-B14F-4D97-AF65-F5344CB8AC3E}">
        <p14:creationId xmlns:p14="http://schemas.microsoft.com/office/powerpoint/2010/main" val="41536303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19200" y="8467"/>
            <a:ext cx="6248400" cy="609600"/>
          </a:xfrm>
        </p:spPr>
        <p:txBody>
          <a:bodyPr/>
          <a:lstStyle/>
          <a:p>
            <a:pPr eaLnBrk="1" hangingPunct="1">
              <a:defRPr/>
            </a:pP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1" charset="-128"/>
                <a:cs typeface="ＭＳ Ｐゴシック" pitchFamily="-111" charset="-128"/>
              </a:rPr>
              <a:t>Charge conservation measurement</a:t>
            </a:r>
            <a:endPar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1" charset="-128"/>
              <a:cs typeface="ＭＳ Ｐゴシック" pitchFamily="-111" charset="-128"/>
            </a:endParaRPr>
          </a:p>
        </p:txBody>
      </p:sp>
      <p:pic>
        <p:nvPicPr>
          <p:cNvPr id="2" name="Picture 1" descr="20161213_1646_residuals_PO6.80V_CCD4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4255034"/>
            <a:ext cx="2819400" cy="2234327"/>
          </a:xfrm>
          <a:prstGeom prst="rect">
            <a:avLst/>
          </a:prstGeom>
        </p:spPr>
      </p:pic>
      <p:pic>
        <p:nvPicPr>
          <p:cNvPr id="6" name="Picture 5" descr="20161213_1646_residuals_PO6.40V_CCD4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267" y="4271094"/>
            <a:ext cx="2788452" cy="2209800"/>
          </a:xfrm>
          <a:prstGeom prst="rect">
            <a:avLst/>
          </a:prstGeom>
        </p:spPr>
      </p:pic>
      <p:pic>
        <p:nvPicPr>
          <p:cNvPr id="7" name="Picture 6" descr="20161213_1646_residuals_PO6.60V_CCD4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067" y="4267200"/>
            <a:ext cx="2804050" cy="2222161"/>
          </a:xfrm>
          <a:prstGeom prst="rect">
            <a:avLst/>
          </a:prstGeom>
        </p:spPr>
      </p:pic>
      <p:sp>
        <p:nvSpPr>
          <p:cNvPr id="4" name="TextBox 3"/>
          <p:cNvSpPr txBox="1"/>
          <p:nvPr/>
        </p:nvSpPr>
        <p:spPr>
          <a:xfrm>
            <a:off x="632081" y="838200"/>
            <a:ext cx="7924800" cy="2862323"/>
          </a:xfrm>
          <a:prstGeom prst="rect">
            <a:avLst/>
          </a:prstGeom>
          <a:noFill/>
        </p:spPr>
        <p:txBody>
          <a:bodyPr wrap="square" rtlCol="0">
            <a:spAutoFit/>
          </a:bodyPr>
          <a:lstStyle/>
          <a:p>
            <a:pPr marL="285750" indent="-285750">
              <a:buFont typeface="Arial"/>
              <a:buChar char="•"/>
            </a:pPr>
            <a:r>
              <a:rPr lang="en-US" sz="1800" dirty="0" smtClean="0"/>
              <a:t>For the same data as shown in the previous slide, total charge generated in all pixels surrounding the illuminated one was measured by summing signals, including bloomed columns. Total charge increases almost linearly as a function of number of LED pulses.  </a:t>
            </a:r>
          </a:p>
          <a:p>
            <a:pPr marL="285750" indent="-285750">
              <a:buFont typeface="Arial"/>
              <a:buChar char="•"/>
            </a:pPr>
            <a:r>
              <a:rPr lang="en-US" sz="1800" dirty="0" smtClean="0"/>
              <a:t>A linear fit to this dependence was made at signals below full well transition, and the difference between signal and linear fit is plotted on the figures below. </a:t>
            </a:r>
          </a:p>
          <a:p>
            <a:pPr marL="285750" indent="-285750">
              <a:buFont typeface="Arial"/>
              <a:buChar char="•"/>
            </a:pPr>
            <a:r>
              <a:rPr lang="en-US" sz="1800" dirty="0" smtClean="0"/>
              <a:t>Green vertical line in each plot indicates transition to blooming.</a:t>
            </a:r>
          </a:p>
          <a:p>
            <a:pPr marL="285750" indent="-285750">
              <a:buFont typeface="Arial"/>
              <a:buChar char="•"/>
            </a:pPr>
            <a:r>
              <a:rPr lang="en-US" sz="1800" dirty="0" smtClean="0"/>
              <a:t>High level of parallel voltage was chosen so that charge loss in the blooming regime would stay low. In the case below it was 6.4 Volts. </a:t>
            </a:r>
          </a:p>
          <a:p>
            <a:pPr marL="285750" indent="-285750">
              <a:buFont typeface="Arial"/>
              <a:buChar char="•"/>
            </a:pPr>
            <a:endParaRPr lang="en-US" sz="1800" dirty="0"/>
          </a:p>
        </p:txBody>
      </p:sp>
    </p:spTree>
    <p:extLst>
      <p:ext uri="{BB962C8B-B14F-4D97-AF65-F5344CB8AC3E}">
        <p14:creationId xmlns:p14="http://schemas.microsoft.com/office/powerpoint/2010/main" val="5324146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Bright stars in different parts of camera field of view</a:t>
            </a:r>
            <a:endParaRPr lang="en-US" sz="3600" dirty="0">
              <a:solidFill>
                <a:schemeClr val="tx1"/>
              </a:solidFill>
            </a:endParaRPr>
          </a:p>
        </p:txBody>
      </p:sp>
      <p:pic>
        <p:nvPicPr>
          <p:cNvPr id="4" name="Picture 3" descr="to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752600"/>
            <a:ext cx="860341" cy="1219200"/>
          </a:xfrm>
          <a:prstGeom prst="rect">
            <a:avLst/>
          </a:prstGeom>
        </p:spPr>
      </p:pic>
      <p:pic>
        <p:nvPicPr>
          <p:cNvPr id="5" name="Picture 4" descr="bottom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029200"/>
            <a:ext cx="914400" cy="1734355"/>
          </a:xfrm>
          <a:prstGeom prst="rect">
            <a:avLst/>
          </a:prstGeom>
        </p:spPr>
      </p:pic>
      <p:pic>
        <p:nvPicPr>
          <p:cNvPr id="6" name="Picture 5" descr="cen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352800"/>
            <a:ext cx="885371" cy="1219200"/>
          </a:xfrm>
          <a:prstGeom prst="rect">
            <a:avLst/>
          </a:prstGeom>
        </p:spPr>
      </p:pic>
      <p:pic>
        <p:nvPicPr>
          <p:cNvPr id="7" name="Picture 6" descr="rightVertMusta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81200"/>
            <a:ext cx="2117912" cy="4800600"/>
          </a:xfrm>
          <a:prstGeom prst="rect">
            <a:avLst/>
          </a:prstGeom>
        </p:spPr>
      </p:pic>
      <p:sp>
        <p:nvSpPr>
          <p:cNvPr id="8" name="TextBox 7"/>
          <p:cNvSpPr txBox="1"/>
          <p:nvPr/>
        </p:nvSpPr>
        <p:spPr>
          <a:xfrm>
            <a:off x="6705600" y="1447800"/>
            <a:ext cx="2036735" cy="369332"/>
          </a:xfrm>
          <a:prstGeom prst="rect">
            <a:avLst/>
          </a:prstGeom>
          <a:noFill/>
        </p:spPr>
        <p:txBody>
          <a:bodyPr wrap="none" rtlCol="0">
            <a:spAutoFit/>
          </a:bodyPr>
          <a:lstStyle/>
          <a:p>
            <a:r>
              <a:rPr lang="en-US" sz="1800" dirty="0" smtClean="0"/>
              <a:t>“Vertical” mustache</a:t>
            </a:r>
            <a:endParaRPr lang="en-US" sz="1800" dirty="0"/>
          </a:p>
        </p:txBody>
      </p:sp>
      <p:pic>
        <p:nvPicPr>
          <p:cNvPr id="9" name="Picture 8" descr="right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124200"/>
            <a:ext cx="792003" cy="1828800"/>
          </a:xfrm>
          <a:prstGeom prst="rect">
            <a:avLst/>
          </a:prstGeom>
        </p:spPr>
      </p:pic>
      <p:pic>
        <p:nvPicPr>
          <p:cNvPr id="10" name="Picture 9" descr="left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3200400"/>
            <a:ext cx="944880" cy="1600200"/>
          </a:xfrm>
          <a:prstGeom prst="rect">
            <a:avLst/>
          </a:prstGeom>
        </p:spPr>
      </p:pic>
      <p:sp>
        <p:nvSpPr>
          <p:cNvPr id="12" name="TextBox 11"/>
          <p:cNvSpPr txBox="1"/>
          <p:nvPr/>
        </p:nvSpPr>
        <p:spPr>
          <a:xfrm>
            <a:off x="3200400" y="1447800"/>
            <a:ext cx="540382" cy="369332"/>
          </a:xfrm>
          <a:prstGeom prst="rect">
            <a:avLst/>
          </a:prstGeom>
          <a:noFill/>
        </p:spPr>
        <p:txBody>
          <a:bodyPr wrap="none" rtlCol="0">
            <a:spAutoFit/>
          </a:bodyPr>
          <a:lstStyle/>
          <a:p>
            <a:r>
              <a:rPr lang="en-US" sz="1800" dirty="0" smtClean="0"/>
              <a:t>Top</a:t>
            </a:r>
            <a:endParaRPr lang="en-US" sz="1800" dirty="0"/>
          </a:p>
        </p:txBody>
      </p:sp>
      <p:sp>
        <p:nvSpPr>
          <p:cNvPr id="13" name="TextBox 12"/>
          <p:cNvSpPr txBox="1"/>
          <p:nvPr/>
        </p:nvSpPr>
        <p:spPr>
          <a:xfrm>
            <a:off x="3048000" y="4724400"/>
            <a:ext cx="877276" cy="369332"/>
          </a:xfrm>
          <a:prstGeom prst="rect">
            <a:avLst/>
          </a:prstGeom>
          <a:noFill/>
        </p:spPr>
        <p:txBody>
          <a:bodyPr wrap="none" rtlCol="0">
            <a:spAutoFit/>
          </a:bodyPr>
          <a:lstStyle/>
          <a:p>
            <a:r>
              <a:rPr lang="en-US" sz="1800" dirty="0" smtClean="0"/>
              <a:t>Bottom</a:t>
            </a:r>
            <a:endParaRPr lang="en-US" sz="1800" dirty="0"/>
          </a:p>
        </p:txBody>
      </p:sp>
      <p:sp>
        <p:nvSpPr>
          <p:cNvPr id="14" name="TextBox 13"/>
          <p:cNvSpPr txBox="1"/>
          <p:nvPr/>
        </p:nvSpPr>
        <p:spPr>
          <a:xfrm>
            <a:off x="4648200" y="2819400"/>
            <a:ext cx="697727" cy="369332"/>
          </a:xfrm>
          <a:prstGeom prst="rect">
            <a:avLst/>
          </a:prstGeom>
          <a:noFill/>
        </p:spPr>
        <p:txBody>
          <a:bodyPr wrap="none" rtlCol="0">
            <a:spAutoFit/>
          </a:bodyPr>
          <a:lstStyle/>
          <a:p>
            <a:r>
              <a:rPr lang="en-US" sz="1800" dirty="0" smtClean="0"/>
              <a:t>Right</a:t>
            </a:r>
            <a:endParaRPr lang="en-US" sz="1800" dirty="0"/>
          </a:p>
        </p:txBody>
      </p:sp>
      <p:sp>
        <p:nvSpPr>
          <p:cNvPr id="15" name="TextBox 14"/>
          <p:cNvSpPr txBox="1"/>
          <p:nvPr/>
        </p:nvSpPr>
        <p:spPr>
          <a:xfrm>
            <a:off x="1676400" y="2895600"/>
            <a:ext cx="569387" cy="369332"/>
          </a:xfrm>
          <a:prstGeom prst="rect">
            <a:avLst/>
          </a:prstGeom>
          <a:noFill/>
        </p:spPr>
        <p:txBody>
          <a:bodyPr wrap="none" rtlCol="0">
            <a:spAutoFit/>
          </a:bodyPr>
          <a:lstStyle/>
          <a:p>
            <a:r>
              <a:rPr lang="en-US" sz="1800" dirty="0" smtClean="0"/>
              <a:t>Left</a:t>
            </a:r>
            <a:endParaRPr lang="en-US" sz="1800" dirty="0"/>
          </a:p>
        </p:txBody>
      </p:sp>
    </p:spTree>
    <p:extLst>
      <p:ext uri="{BB962C8B-B14F-4D97-AF65-F5344CB8AC3E}">
        <p14:creationId xmlns:p14="http://schemas.microsoft.com/office/powerpoint/2010/main" val="558580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himmer">
  <a:themeElements>
    <a:clrScheme name="Custom 2">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X:Templates:Presentations:Designs:Shimmer</Template>
  <TotalTime>66019</TotalTime>
  <Words>983</Words>
  <Application>Microsoft Macintosh PowerPoint</Application>
  <PresentationFormat>On-screen Show (4:3)</PresentationFormat>
  <Paragraphs>102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Shimmer</vt:lpstr>
      <vt:lpstr>Some unexpected features of bloomed images in deep depletion TESS CCDs.</vt:lpstr>
      <vt:lpstr>Outline:</vt:lpstr>
      <vt:lpstr>TESS: Transiting Exoplanet Survey Satellite</vt:lpstr>
      <vt:lpstr>TESS CCDs</vt:lpstr>
      <vt:lpstr>First TESS publicly released  science image, camera 3. Multiple  blooming objects can be seen in the  image. </vt:lpstr>
      <vt:lpstr>First publication (accepted last week) of exoplanet detection by TESS is based on bloomed source. </vt:lpstr>
      <vt:lpstr>Charge conservation measurement</vt:lpstr>
      <vt:lpstr>Charge conservation measurement</vt:lpstr>
      <vt:lpstr>Bright stars in different parts of camera field of view</vt:lpstr>
      <vt:lpstr>Qualitative explanation of the images in the previous slide</vt:lpstr>
      <vt:lpstr>Light reflections from CCD back side </vt:lpstr>
      <vt:lpstr>Light reflections from channel stop regions</vt:lpstr>
      <vt:lpstr>Charge distribution along bloomed columns</vt:lpstr>
      <vt:lpstr>Charge distribution along bloomed columns</vt:lpstr>
      <vt:lpstr>Charge in adjacent pixels has an effect on the charge in the central pixel</vt:lpstr>
      <vt:lpstr>Conclusions</vt:lpstr>
    </vt:vector>
  </TitlesOfParts>
  <Company>ž倀Ӭ녨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CCD with low noise charge injection.</dc:title>
  <dc:creator>Gregory Prigozhin</dc:creator>
  <cp:lastModifiedBy>Gregory Prigozhin</cp:lastModifiedBy>
  <cp:revision>155</cp:revision>
  <cp:lastPrinted>2005-06-17T20:29:24Z</cp:lastPrinted>
  <dcterms:created xsi:type="dcterms:W3CDTF">2012-07-01T18:43:50Z</dcterms:created>
  <dcterms:modified xsi:type="dcterms:W3CDTF">2018-12-03T21:59:54Z</dcterms:modified>
</cp:coreProperties>
</file>