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g" ContentType="vide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39"/>
  </p:notesMasterIdLst>
  <p:sldIdLst>
    <p:sldId id="306" r:id="rId5"/>
    <p:sldId id="257" r:id="rId6"/>
    <p:sldId id="258" r:id="rId7"/>
    <p:sldId id="281" r:id="rId8"/>
    <p:sldId id="259" r:id="rId9"/>
    <p:sldId id="260" r:id="rId10"/>
    <p:sldId id="261" r:id="rId11"/>
    <p:sldId id="302" r:id="rId12"/>
    <p:sldId id="262" r:id="rId13"/>
    <p:sldId id="275" r:id="rId14"/>
    <p:sldId id="265" r:id="rId15"/>
    <p:sldId id="277" r:id="rId16"/>
    <p:sldId id="263" r:id="rId17"/>
    <p:sldId id="266" r:id="rId18"/>
    <p:sldId id="276" r:id="rId19"/>
    <p:sldId id="274" r:id="rId20"/>
    <p:sldId id="282" r:id="rId21"/>
    <p:sldId id="283" r:id="rId22"/>
    <p:sldId id="284" r:id="rId23"/>
    <p:sldId id="285" r:id="rId24"/>
    <p:sldId id="267" r:id="rId25"/>
    <p:sldId id="303" r:id="rId26"/>
    <p:sldId id="304" r:id="rId27"/>
    <p:sldId id="305" r:id="rId28"/>
    <p:sldId id="264" r:id="rId29"/>
    <p:sldId id="272" r:id="rId30"/>
    <p:sldId id="273" r:id="rId31"/>
    <p:sldId id="278" r:id="rId32"/>
    <p:sldId id="286" r:id="rId33"/>
    <p:sldId id="292" r:id="rId34"/>
    <p:sldId id="300" r:id="rId35"/>
    <p:sldId id="301" r:id="rId36"/>
    <p:sldId id="279" r:id="rId37"/>
    <p:sldId id="271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2" autoAdjust="0"/>
    <p:restoredTop sz="95638"/>
  </p:normalViewPr>
  <p:slideViewPr>
    <p:cSldViewPr snapToGrid="0" snapToObjects="1">
      <p:cViewPr varScale="1">
        <p:scale>
          <a:sx n="102" d="100"/>
          <a:sy n="102" d="100"/>
        </p:scale>
        <p:origin x="92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765D0-4809-1347-B630-8C2EEAAF8735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A21A-F1D2-7D4C-8398-C9399E5F8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</a:t>
            </a:r>
            <a:r>
              <a:rPr lang="de-DE" dirty="0" err="1"/>
              <a:t>Give</a:t>
            </a:r>
            <a:r>
              <a:rPr lang="de-DE" dirty="0"/>
              <a:t> VERY quick </a:t>
            </a:r>
            <a:r>
              <a:rPr lang="de-DE" dirty="0" err="1"/>
              <a:t>intro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ESO,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US </a:t>
            </a:r>
            <a:r>
              <a:rPr lang="de-DE" dirty="0" err="1"/>
              <a:t>audience</a:t>
            </a:r>
            <a:r>
              <a:rPr lang="de-D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97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Who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? </a:t>
            </a:r>
            <a:r>
              <a:rPr lang="de-DE" dirty="0" err="1"/>
              <a:t>What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do? Core </a:t>
            </a:r>
            <a:r>
              <a:rPr lang="de-DE" dirty="0" err="1"/>
              <a:t>capabilities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3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a massive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detectors</a:t>
            </a:r>
            <a:r>
              <a:rPr lang="de-DE" dirty="0"/>
              <a:t> on </a:t>
            </a:r>
            <a:r>
              <a:rPr lang="de-DE" dirty="0" err="1"/>
              <a:t>many</a:t>
            </a:r>
            <a:r>
              <a:rPr lang="de-DE" dirty="0"/>
              <a:t> different </a:t>
            </a:r>
            <a:r>
              <a:rPr lang="de-DE" dirty="0" err="1"/>
              <a:t>instruments</a:t>
            </a:r>
            <a:r>
              <a:rPr lang="de-DE" dirty="0"/>
              <a:t>......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98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That‘s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own</a:t>
            </a:r>
            <a:r>
              <a:rPr lang="de-DE" dirty="0"/>
              <a:t> </a:t>
            </a:r>
            <a:r>
              <a:rPr lang="de-DE" dirty="0" err="1"/>
              <a:t>controller</a:t>
            </a:r>
            <a:r>
              <a:rPr lang="de-DE" dirty="0"/>
              <a:t>. 1 </a:t>
            </a:r>
            <a:r>
              <a:rPr lang="de-DE" dirty="0" err="1"/>
              <a:t>thing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design, </a:t>
            </a:r>
            <a:r>
              <a:rPr lang="de-DE" dirty="0" err="1"/>
              <a:t>build</a:t>
            </a:r>
            <a:r>
              <a:rPr lang="de-DE" dirty="0"/>
              <a:t>, </a:t>
            </a:r>
            <a:r>
              <a:rPr lang="de-DE" dirty="0" err="1"/>
              <a:t>test</a:t>
            </a:r>
            <a:r>
              <a:rPr lang="de-DE" dirty="0"/>
              <a:t>, </a:t>
            </a:r>
            <a:r>
              <a:rPr lang="de-DE" dirty="0" err="1"/>
              <a:t>characterize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7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17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E.M. George        Dec. 4, 2018        ISPA Pasadena, CA         Public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69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E.M. George        Dec. 4, 2018        ISPA Pasadena, CA         Public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52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E.M. George        Dec. 4, 2018        ISPA Pasadena, CA         Public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22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39248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355976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E.M. George        Dec. 4, 2018        ISPA Pasadena, CA         Public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22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E.M. George        Dec. 4, 2018        ISPA Pasadena, CA         Public</a:t>
            </a:r>
            <a:endParaRPr lang="en-GB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641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E.M. George        Dec. 4, 2018        ISPA Pasadena, CA         Public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904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E.M. George        Dec. 4, 2018        ISPA Pasadena, CA         Public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0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t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122894"/>
            <a:ext cx="8748712" cy="5291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081959"/>
            <a:ext cx="9144000" cy="1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E.M. George       Dec. 4, 2018.       ISPA Pasadena, CA.         Public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/>
          <a:srcRect/>
          <a:stretch/>
        </p:blipFill>
        <p:spPr>
          <a:xfrm>
            <a:off x="0" y="0"/>
            <a:ext cx="825500" cy="1079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26" y="6584400"/>
            <a:ext cx="2658974" cy="82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8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24000" indent="-324000" algn="l" rtl="0" eaLnBrk="1" fontAlgn="base" hangingPunct="1">
        <a:spcBef>
          <a:spcPts val="1200"/>
        </a:spcBef>
        <a:spcAft>
          <a:spcPts val="0"/>
        </a:spcAft>
        <a:buClr>
          <a:srgbClr val="FF0000"/>
        </a:buClr>
        <a:buSzPct val="90000"/>
        <a:buFontTx/>
        <a:buBlip>
          <a:blip r:embed="rId11"/>
        </a:buBlip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ts val="0"/>
        </a:spcAft>
        <a:buClr>
          <a:schemeClr val="accent1"/>
        </a:buClr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wanight.org/newTWAN/photographers_about.asp?photographer=Babak%20A.%20Tafreshi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7/12.231404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mailto:egeorge@eso.or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AA390-B516-A44A-81FD-50DFFCE1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40493"/>
            <a:ext cx="7772400" cy="2159957"/>
          </a:xfrm>
        </p:spPr>
        <p:txBody>
          <a:bodyPr>
            <a:normAutofit fontScale="90000"/>
          </a:bodyPr>
          <a:lstStyle/>
          <a:p>
            <a:r>
              <a:rPr lang="en-US" dirty="0"/>
              <a:t>Detector Systems Engineering for </a:t>
            </a:r>
            <a:br>
              <a:rPr lang="en-US" dirty="0"/>
            </a:br>
            <a:r>
              <a:rPr lang="en-US" dirty="0"/>
              <a:t>Extremely Large Instruments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FFD771-D986-7743-B248-C847901763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E.M. George</a:t>
            </a:r>
          </a:p>
          <a:p>
            <a:r>
              <a:rPr lang="en-US" dirty="0"/>
              <a:t>ESO Detector Systems Group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ISPA  Dec. 4, 2018  Pasadena, CA  Public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5480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0598252-0EEC-0E43-B282-0C2DB1924B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r>
              <a:rPr lang="en-GB" sz="2000" dirty="0"/>
              <a:t>Goal is to achieve 2 µas/year measurement of stellar motion over 10 years </a:t>
            </a:r>
            <a:r>
              <a:rPr lang="en-GB" sz="2000" dirty="0">
                <a:sym typeface="Wingdings" pitchFamily="2" charset="2"/>
              </a:rPr>
              <a:t> Astrometric precision on detector required to be 10</a:t>
            </a:r>
            <a:r>
              <a:rPr lang="en-GB" sz="2000" baseline="30000" dirty="0">
                <a:sym typeface="Wingdings" pitchFamily="2" charset="2"/>
              </a:rPr>
              <a:t>-3 </a:t>
            </a:r>
            <a:r>
              <a:rPr lang="en-GB" sz="2000" dirty="0">
                <a:sym typeface="Wingdings" pitchFamily="2" charset="2"/>
              </a:rPr>
              <a:t>of a pixel.</a:t>
            </a:r>
            <a:endParaRPr lang="en-GB" sz="20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71EB49-D383-004B-AAF2-39471D9D1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6F9434-2E3B-8A4B-954C-E068A181C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D9D96D-6931-F043-8597-F333D0D4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MICADO Science – Dynamics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dense</a:t>
            </a:r>
            <a:r>
              <a:rPr lang="de-DE" dirty="0"/>
              <a:t> stellar </a:t>
            </a:r>
            <a:r>
              <a:rPr lang="de-DE" dirty="0" err="1"/>
              <a:t>systems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95D035-1E56-594D-9FD4-F2E5EB7A6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" y="1947661"/>
            <a:ext cx="8977138" cy="36502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34222A-4107-D044-B78F-A6D3F707FF19}"/>
              </a:ext>
            </a:extLst>
          </p:cNvPr>
          <p:cNvSpPr txBox="1"/>
          <p:nvPr/>
        </p:nvSpPr>
        <p:spPr>
          <a:xfrm>
            <a:off x="169333" y="5650707"/>
            <a:ext cx="649408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SimCADO</a:t>
            </a:r>
            <a:r>
              <a:rPr lang="en-GB" dirty="0"/>
              <a:t> images of an M4-like cluster at 50, 200, &amp; 800 kpc.</a:t>
            </a:r>
            <a:br>
              <a:rPr lang="en-GB" dirty="0"/>
            </a:br>
            <a:r>
              <a:rPr lang="en-GB" dirty="0"/>
              <a:t>Panels are 16” (central detector) and a 1” zoom.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Credit: MICADO consortium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2303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B409CE-D250-A444-9427-D7BAEA3A0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A1EC1C-13A9-6449-BF2D-45A269239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57561-9EF6-9D43-AFAB-2080E44E040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What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r>
              <a:rPr lang="de-DE" b="1" dirty="0"/>
              <a:t> </a:t>
            </a:r>
            <a:r>
              <a:rPr lang="de-DE" b="1" dirty="0" err="1"/>
              <a:t>we</a:t>
            </a:r>
            <a:r>
              <a:rPr lang="de-DE" b="1" dirty="0"/>
              <a:t> </a:t>
            </a:r>
            <a:r>
              <a:rPr lang="de-DE" b="1" dirty="0" err="1"/>
              <a:t>worried</a:t>
            </a:r>
            <a:r>
              <a:rPr lang="de-DE" b="1" dirty="0"/>
              <a:t> </a:t>
            </a:r>
            <a:r>
              <a:rPr lang="de-DE" b="1" dirty="0" err="1"/>
              <a:t>about</a:t>
            </a:r>
            <a:r>
              <a:rPr lang="de-DE" b="1" dirty="0"/>
              <a:t>?</a:t>
            </a:r>
          </a:p>
          <a:p>
            <a:r>
              <a:rPr lang="de-DE" dirty="0"/>
              <a:t>Measurement </a:t>
            </a:r>
            <a:r>
              <a:rPr lang="de-DE" dirty="0" err="1"/>
              <a:t>accuracy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10</a:t>
            </a:r>
            <a:r>
              <a:rPr lang="de-DE" baseline="30000" dirty="0"/>
              <a:t>-3 </a:t>
            </a:r>
            <a:r>
              <a:rPr lang="de-DE" dirty="0"/>
              <a:t>in </a:t>
            </a:r>
            <a:r>
              <a:rPr lang="de-DE" dirty="0" err="1"/>
              <a:t>pixel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Read </a:t>
            </a:r>
            <a:r>
              <a:rPr lang="de-DE" dirty="0" err="1"/>
              <a:t>direction</a:t>
            </a:r>
            <a:endParaRPr lang="de-DE" dirty="0"/>
          </a:p>
          <a:p>
            <a:pPr lvl="1"/>
            <a:r>
              <a:rPr lang="de-DE" dirty="0"/>
              <a:t>Cross-</a:t>
            </a:r>
            <a:r>
              <a:rPr lang="de-DE" dirty="0" err="1"/>
              <a:t>hatch</a:t>
            </a:r>
            <a:r>
              <a:rPr lang="de-DE" dirty="0"/>
              <a:t> (</a:t>
            </a:r>
            <a:r>
              <a:rPr lang="de-DE" dirty="0" err="1"/>
              <a:t>and</a:t>
            </a:r>
            <a:r>
              <a:rPr lang="de-DE" dirty="0"/>
              <a:t> PRNU)</a:t>
            </a:r>
          </a:p>
          <a:p>
            <a:pPr lvl="1"/>
            <a:r>
              <a:rPr lang="de-DE" dirty="0" err="1"/>
              <a:t>Brighter-fatter</a:t>
            </a:r>
            <a:r>
              <a:rPr lang="de-DE" dirty="0"/>
              <a:t> </a:t>
            </a:r>
            <a:r>
              <a:rPr lang="de-DE" dirty="0" err="1"/>
              <a:t>effect</a:t>
            </a:r>
            <a:endParaRPr lang="de-DE" dirty="0"/>
          </a:p>
          <a:p>
            <a:pPr lvl="1"/>
            <a:r>
              <a:rPr lang="de-DE" dirty="0"/>
              <a:t>Non-</a:t>
            </a:r>
            <a:r>
              <a:rPr lang="de-DE" dirty="0" err="1"/>
              <a:t>linearity</a:t>
            </a:r>
            <a:endParaRPr lang="de-DE" dirty="0"/>
          </a:p>
          <a:p>
            <a:pPr lvl="1"/>
            <a:r>
              <a:rPr lang="de-DE" dirty="0"/>
              <a:t>IPC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294335-B9F3-FA47-B747-3483ECF22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MICADO - </a:t>
            </a:r>
            <a:r>
              <a:rPr lang="de-DE" dirty="0" err="1"/>
              <a:t>Astrometry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255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CC669D-4889-7A41-A4E7-D4B216B33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3886B-6422-D940-A151-5AA9E5A2F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D158F3-8660-034B-A63A-497D2087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HIRES Tech </a:t>
            </a:r>
            <a:r>
              <a:rPr lang="de-DE" dirty="0" err="1"/>
              <a:t>Specs</a:t>
            </a:r>
            <a:endParaRPr lang="de-D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90505B-88F8-834B-9349-131F5642CE88}"/>
              </a:ext>
            </a:extLst>
          </p:cNvPr>
          <p:cNvSpPr txBox="1">
            <a:spLocks/>
          </p:cNvSpPr>
          <p:nvPr/>
        </p:nvSpPr>
        <p:spPr bwMode="auto">
          <a:xfrm>
            <a:off x="541867" y="1131005"/>
            <a:ext cx="4078622" cy="527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1800" kern="0" dirty="0"/>
              <a:t>Wavelength range ~0.4-1.8 </a:t>
            </a:r>
            <a:r>
              <a:rPr lang="en-US" sz="1800" kern="0" dirty="0" err="1"/>
              <a:t>μm</a:t>
            </a:r>
            <a:endParaRPr lang="en-US" sz="1800" kern="0" dirty="0"/>
          </a:p>
          <a:p>
            <a:pPr defTabSz="914400"/>
            <a:r>
              <a:rPr lang="en-US" sz="1800" kern="0" dirty="0"/>
              <a:t>Spectral resolving power R &gt; 100,000, Stability ~1m/s</a:t>
            </a:r>
          </a:p>
          <a:p>
            <a:r>
              <a:rPr lang="en-US" sz="1800" dirty="0" err="1"/>
              <a:t>Fibre</a:t>
            </a:r>
            <a:r>
              <a:rPr lang="en-US" sz="1800" dirty="0"/>
              <a:t>-fed echelle spectrograph</a:t>
            </a:r>
          </a:p>
          <a:p>
            <a:r>
              <a:rPr lang="en-GB" sz="1800" dirty="0"/>
              <a:t>4  top priority science cases</a:t>
            </a:r>
          </a:p>
          <a:p>
            <a:pPr lvl="1"/>
            <a:r>
              <a:rPr lang="en-US" sz="1600" dirty="0"/>
              <a:t>Exoplanet atmospheres</a:t>
            </a:r>
          </a:p>
          <a:p>
            <a:pPr lvl="1"/>
            <a:r>
              <a:rPr lang="en-US" sz="1600" dirty="0"/>
              <a:t>Fundamental constants</a:t>
            </a:r>
          </a:p>
          <a:p>
            <a:pPr lvl="1"/>
            <a:r>
              <a:rPr lang="en-US" sz="1600" dirty="0"/>
              <a:t>Exoplanet atmospheres in reflection</a:t>
            </a:r>
          </a:p>
          <a:p>
            <a:pPr lvl="1"/>
            <a:r>
              <a:rPr lang="en-US" sz="1600" dirty="0"/>
              <a:t>The </a:t>
            </a:r>
            <a:r>
              <a:rPr lang="en-US" sz="1600" dirty="0" err="1"/>
              <a:t>Sandage</a:t>
            </a:r>
            <a:r>
              <a:rPr lang="en-US" sz="1600" dirty="0"/>
              <a:t> Test</a:t>
            </a:r>
          </a:p>
          <a:p>
            <a:r>
              <a:rPr lang="en-GB" sz="1800" dirty="0"/>
              <a:t>See also </a:t>
            </a:r>
            <a:r>
              <a:rPr lang="en-GB" sz="1800" dirty="0" err="1"/>
              <a:t>Maiolino</a:t>
            </a:r>
            <a:r>
              <a:rPr lang="en-GB" sz="1800" dirty="0"/>
              <a:t> et al. </a:t>
            </a:r>
            <a:r>
              <a:rPr lang="en-GB" sz="1800" dirty="0" err="1"/>
              <a:t>arXiv</a:t>
            </a:r>
            <a:r>
              <a:rPr lang="en-GB" sz="1800" dirty="0"/>
              <a:t> 1310.3163</a:t>
            </a:r>
          </a:p>
          <a:p>
            <a:endParaRPr lang="en-US" sz="2000" dirty="0"/>
          </a:p>
          <a:p>
            <a:endParaRPr lang="en-US" sz="1800" dirty="0"/>
          </a:p>
          <a:p>
            <a:pPr defTabSz="914400"/>
            <a:endParaRPr lang="en-US" kern="0" dirty="0"/>
          </a:p>
          <a:p>
            <a:pPr defTabSz="914400"/>
            <a:endParaRPr lang="en-GB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EF4F8C-3839-D943-A6E6-5FAB24374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0" y="1131005"/>
            <a:ext cx="3937000" cy="29751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1E8D35-F61E-4548-9C66-B04507FD19BD}"/>
              </a:ext>
            </a:extLst>
          </p:cNvPr>
          <p:cNvSpPr/>
          <p:nvPr/>
        </p:nvSpPr>
        <p:spPr>
          <a:xfrm>
            <a:off x="5117690" y="4427312"/>
            <a:ext cx="4026310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800" b="1" dirty="0"/>
              <a:t>HIRES consortium</a:t>
            </a:r>
            <a:r>
              <a:rPr lang="en-US" sz="800" dirty="0"/>
              <a:t>: Federal Univ. of Rio Grande do Norte, </a:t>
            </a:r>
            <a:r>
              <a:rPr lang="en-US" sz="800" dirty="0" err="1"/>
              <a:t>Mauá</a:t>
            </a:r>
            <a:r>
              <a:rPr lang="en-US" sz="800" dirty="0"/>
              <a:t> Institute of Technology, </a:t>
            </a:r>
            <a:r>
              <a:rPr lang="en-US" sz="800" dirty="0" err="1"/>
              <a:t>Pontificia</a:t>
            </a:r>
            <a:r>
              <a:rPr lang="en-US" sz="800" dirty="0"/>
              <a:t> Univ. </a:t>
            </a:r>
            <a:r>
              <a:rPr lang="en-US" sz="800" dirty="0" err="1"/>
              <a:t>Catolica</a:t>
            </a:r>
            <a:r>
              <a:rPr lang="en-US" sz="800" dirty="0"/>
              <a:t> de Chile, Univ. de Chile, Univ. de Concepcion, Univ. de Antofagasta, Univ. of Copenhagen, Univ. of Aarhus, Danish Technical </a:t>
            </a:r>
            <a:r>
              <a:rPr lang="en-US" sz="800" dirty="0" err="1"/>
              <a:t>University,Laboratoire</a:t>
            </a:r>
            <a:r>
              <a:rPr lang="en-US" sz="800" dirty="0"/>
              <a:t> </a:t>
            </a:r>
            <a:r>
              <a:rPr lang="en-US" sz="800" dirty="0" err="1"/>
              <a:t>d’Astrophysique</a:t>
            </a:r>
            <a:r>
              <a:rPr lang="en-US" sz="800" dirty="0"/>
              <a:t> de Marseille, </a:t>
            </a:r>
            <a:r>
              <a:rPr lang="en-US" sz="800" dirty="0" err="1"/>
              <a:t>Institut</a:t>
            </a:r>
            <a:r>
              <a:rPr lang="en-US" sz="800" dirty="0"/>
              <a:t> de </a:t>
            </a:r>
            <a:r>
              <a:rPr lang="en-US" sz="800" dirty="0" err="1"/>
              <a:t>Planétologie</a:t>
            </a:r>
            <a:r>
              <a:rPr lang="en-US" sz="800" dirty="0"/>
              <a:t> et </a:t>
            </a:r>
            <a:r>
              <a:rPr lang="en-US" sz="800" dirty="0" err="1"/>
              <a:t>d’Astrophysique</a:t>
            </a:r>
            <a:r>
              <a:rPr lang="en-US" sz="800" dirty="0"/>
              <a:t> de Grenoble, </a:t>
            </a:r>
            <a:r>
              <a:rPr lang="en-US" sz="800" dirty="0" err="1"/>
              <a:t>Laboratoire</a:t>
            </a:r>
            <a:r>
              <a:rPr lang="en-US" sz="800" dirty="0"/>
              <a:t> LAGRANGE de </a:t>
            </a:r>
            <a:r>
              <a:rPr lang="en-US" sz="800" dirty="0" err="1"/>
              <a:t>l’Observatoire</a:t>
            </a:r>
            <a:r>
              <a:rPr lang="en-US" sz="800" dirty="0"/>
              <a:t> de la Côte d’Azur, Astrophysics Institute Potsdam, Univ. Göttingen, </a:t>
            </a:r>
            <a:r>
              <a:rPr lang="en-US" sz="800" dirty="0" err="1"/>
              <a:t>Landessternwarte</a:t>
            </a:r>
            <a:r>
              <a:rPr lang="en-US" sz="800" dirty="0"/>
              <a:t> Heidelberg, </a:t>
            </a:r>
            <a:r>
              <a:rPr lang="en-US" sz="800" dirty="0" err="1"/>
              <a:t>Thüringer</a:t>
            </a:r>
            <a:r>
              <a:rPr lang="en-US" sz="800" dirty="0"/>
              <a:t> </a:t>
            </a:r>
            <a:r>
              <a:rPr lang="en-US" sz="800" dirty="0" err="1"/>
              <a:t>Landesternwarte</a:t>
            </a:r>
            <a:r>
              <a:rPr lang="en-US" sz="800" dirty="0"/>
              <a:t> </a:t>
            </a:r>
            <a:r>
              <a:rPr lang="en-US" sz="800" dirty="0" err="1"/>
              <a:t>Tautenburg</a:t>
            </a:r>
            <a:r>
              <a:rPr lang="en-US" sz="800" dirty="0"/>
              <a:t>, Univ. Hamburg, Nicolaus Copernicus Univ. in </a:t>
            </a:r>
            <a:r>
              <a:rPr lang="en-US" sz="800" dirty="0" err="1"/>
              <a:t>Toruń</a:t>
            </a:r>
            <a:r>
              <a:rPr lang="en-US" sz="800" dirty="0"/>
              <a:t>, Inst. </a:t>
            </a:r>
            <a:r>
              <a:rPr lang="en-US" sz="800" dirty="0" err="1"/>
              <a:t>Astrofísica</a:t>
            </a:r>
            <a:r>
              <a:rPr lang="en-US" sz="800" dirty="0"/>
              <a:t> e </a:t>
            </a:r>
            <a:r>
              <a:rPr lang="en-US" sz="800" dirty="0" err="1"/>
              <a:t>Ciências</a:t>
            </a:r>
            <a:r>
              <a:rPr lang="en-US" sz="800" dirty="0"/>
              <a:t> do </a:t>
            </a:r>
            <a:r>
              <a:rPr lang="en-US" sz="800" dirty="0" err="1"/>
              <a:t>Espaço</a:t>
            </a:r>
            <a:r>
              <a:rPr lang="en-US" sz="800" dirty="0"/>
              <a:t>, Inst. </a:t>
            </a:r>
            <a:r>
              <a:rPr lang="en-US" sz="800" dirty="0" err="1"/>
              <a:t>Astrofísica</a:t>
            </a:r>
            <a:r>
              <a:rPr lang="en-US" sz="800" dirty="0"/>
              <a:t> de Canarias, Inst. </a:t>
            </a:r>
            <a:r>
              <a:rPr lang="en-US" sz="800" dirty="0" err="1"/>
              <a:t>Astrofísica</a:t>
            </a:r>
            <a:r>
              <a:rPr lang="en-US" sz="800" dirty="0"/>
              <a:t> de Andalucía , Uppsala Univ., Univ. de Genève, Univ. Bern, Univ. of Cambridge, UK Astronomy Technology Centre, Durham Univ., Heriot-Watt Univ.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F765C9-50E6-A449-8247-4CFC66112020}"/>
              </a:ext>
            </a:extLst>
          </p:cNvPr>
          <p:cNvSpPr txBox="1"/>
          <p:nvPr/>
        </p:nvSpPr>
        <p:spPr>
          <a:xfrm>
            <a:off x="7101517" y="4106113"/>
            <a:ext cx="20424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Image credits:  HIRES consortium</a:t>
            </a:r>
          </a:p>
        </p:txBody>
      </p:sp>
    </p:spTree>
    <p:extLst>
      <p:ext uri="{BB962C8B-B14F-4D97-AF65-F5344CB8AC3E}">
        <p14:creationId xmlns:p14="http://schemas.microsoft.com/office/powerpoint/2010/main" val="2114236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43A70C-D9C8-4244-8B01-985EE2CB8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CF3FD-5BD8-4847-9196-5937F1B67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92CB3E-DB46-5B4E-ABC6-6A88E754D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HIRES </a:t>
            </a:r>
            <a:r>
              <a:rPr lang="de-DE" dirty="0" err="1"/>
              <a:t>science</a:t>
            </a:r>
            <a:endParaRPr lang="de-DE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9127C85-A0CA-0847-8890-49D2B2CB424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8406" y="1131005"/>
            <a:ext cx="8748000" cy="5278663"/>
          </a:xfrm>
        </p:spPr>
        <p:txBody>
          <a:bodyPr/>
          <a:lstStyle/>
          <a:p>
            <a:r>
              <a:rPr lang="en-GB" sz="2000" dirty="0"/>
              <a:t>HIRES radial velocity capabilities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E3E8F3-9706-9940-9AFE-CACFE160E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14" y="1788245"/>
            <a:ext cx="3109053" cy="2108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30E044-58E7-6D46-9338-B3D1AC432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08" y="5036185"/>
            <a:ext cx="3845712" cy="1395243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9270AF7-F3B8-F64C-A5A1-8E7521F58963}"/>
              </a:ext>
            </a:extLst>
          </p:cNvPr>
          <p:cNvSpPr txBox="1">
            <a:spLocks/>
          </p:cNvSpPr>
          <p:nvPr/>
        </p:nvSpPr>
        <p:spPr bwMode="auto">
          <a:xfrm>
            <a:off x="191870" y="4281582"/>
            <a:ext cx="4695305" cy="6609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GB" sz="2000" kern="0" dirty="0"/>
              <a:t>Exoplanet atmospheres in transmission (and reflection)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018CB6-F4B0-E747-AC31-999270FBA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651055"/>
            <a:ext cx="4284406" cy="2615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5842BE-19F5-6A41-AF38-88845243C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417" y="4612044"/>
            <a:ext cx="3845713" cy="16815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658E45-22A2-6147-AE8E-A3CDA888BBCF}"/>
              </a:ext>
            </a:extLst>
          </p:cNvPr>
          <p:cNvSpPr txBox="1"/>
          <p:nvPr/>
        </p:nvSpPr>
        <p:spPr>
          <a:xfrm>
            <a:off x="393689" y="6352062"/>
            <a:ext cx="20424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Image credit:  HIRES consortium</a:t>
            </a:r>
          </a:p>
        </p:txBody>
      </p:sp>
    </p:spTree>
    <p:extLst>
      <p:ext uri="{BB962C8B-B14F-4D97-AF65-F5344CB8AC3E}">
        <p14:creationId xmlns:p14="http://schemas.microsoft.com/office/powerpoint/2010/main" val="3770339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68C8FB-9A90-5745-AB17-C96E9B3F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A7750D-28CE-E64E-9BBC-DD11945E1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5A3F1-411C-F548-903E-D30AFAE6D28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What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r>
              <a:rPr lang="de-DE" b="1" dirty="0"/>
              <a:t> </a:t>
            </a:r>
            <a:r>
              <a:rPr lang="de-DE" b="1" dirty="0" err="1"/>
              <a:t>we</a:t>
            </a:r>
            <a:r>
              <a:rPr lang="de-DE" b="1" dirty="0"/>
              <a:t> </a:t>
            </a:r>
            <a:r>
              <a:rPr lang="de-DE" b="1" dirty="0" err="1"/>
              <a:t>worried</a:t>
            </a:r>
            <a:r>
              <a:rPr lang="de-DE" b="1" dirty="0"/>
              <a:t> </a:t>
            </a:r>
            <a:r>
              <a:rPr lang="de-DE" b="1" dirty="0" err="1"/>
              <a:t>about</a:t>
            </a:r>
            <a:r>
              <a:rPr lang="de-DE" b="1" dirty="0"/>
              <a:t>?</a:t>
            </a:r>
          </a:p>
          <a:p>
            <a:r>
              <a:rPr lang="de-DE" dirty="0" err="1"/>
              <a:t>Spectroscopy</a:t>
            </a:r>
            <a:r>
              <a:rPr lang="de-DE" dirty="0"/>
              <a:t>, </a:t>
            </a:r>
            <a:r>
              <a:rPr lang="de-DE" dirty="0" err="1"/>
              <a:t>requirement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&lt; 1 m/s RV </a:t>
            </a:r>
            <a:r>
              <a:rPr lang="de-DE" dirty="0" err="1"/>
              <a:t>measurements</a:t>
            </a:r>
            <a:r>
              <a:rPr lang="de-DE" dirty="0"/>
              <a:t>.</a:t>
            </a:r>
          </a:p>
          <a:p>
            <a:pPr lvl="1"/>
            <a:r>
              <a:rPr lang="de-DE" dirty="0" err="1"/>
              <a:t>Persistence</a:t>
            </a:r>
            <a:endParaRPr lang="de-DE" dirty="0"/>
          </a:p>
          <a:p>
            <a:pPr lvl="1"/>
            <a:r>
              <a:rPr lang="de-DE" dirty="0"/>
              <a:t>Binary </a:t>
            </a:r>
            <a:r>
              <a:rPr lang="de-DE" dirty="0" err="1"/>
              <a:t>offset</a:t>
            </a:r>
            <a:r>
              <a:rPr lang="de-DE" dirty="0"/>
              <a:t> </a:t>
            </a:r>
            <a:r>
              <a:rPr lang="de-DE" dirty="0" err="1"/>
              <a:t>effect</a:t>
            </a:r>
            <a:endParaRPr lang="de-DE" dirty="0"/>
          </a:p>
          <a:p>
            <a:pPr lvl="1"/>
            <a:r>
              <a:rPr lang="de-DE" dirty="0"/>
              <a:t>PRNU</a:t>
            </a:r>
          </a:p>
          <a:p>
            <a:pPr lvl="1"/>
            <a:r>
              <a:rPr lang="de-DE" dirty="0"/>
              <a:t>Read-</a:t>
            </a:r>
            <a:r>
              <a:rPr lang="de-DE" dirty="0" err="1"/>
              <a:t>direction</a:t>
            </a:r>
            <a:endParaRPr lang="de-DE" dirty="0"/>
          </a:p>
          <a:p>
            <a:pPr lvl="1"/>
            <a:r>
              <a:rPr lang="de-DE" dirty="0"/>
              <a:t>Thermal </a:t>
            </a:r>
            <a:r>
              <a:rPr lang="de-DE" dirty="0" err="1"/>
              <a:t>Stability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detector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A59B00-0A8B-694B-AAE2-FBC574511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HIRES – Precision RV</a:t>
            </a:r>
          </a:p>
        </p:txBody>
      </p:sp>
    </p:spTree>
    <p:extLst>
      <p:ext uri="{BB962C8B-B14F-4D97-AF65-F5344CB8AC3E}">
        <p14:creationId xmlns:p14="http://schemas.microsoft.com/office/powerpoint/2010/main" val="416744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50AA6A0-B08C-834C-B686-8A10306C9528}"/>
              </a:ext>
            </a:extLst>
          </p:cNvPr>
          <p:cNvSpPr txBox="1">
            <a:spLocks/>
          </p:cNvSpPr>
          <p:nvPr/>
        </p:nvSpPr>
        <p:spPr bwMode="auto">
          <a:xfrm>
            <a:off x="393689" y="1131005"/>
            <a:ext cx="5334757" cy="52786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1800" kern="0" dirty="0"/>
              <a:t>Covering optical (0.47μm) to near-IR (2.45μm) with &gt;10 different diffraction gratings!</a:t>
            </a:r>
          </a:p>
          <a:p>
            <a:pPr defTabSz="914400"/>
            <a:r>
              <a:rPr lang="en-US" sz="1800" kern="0" dirty="0"/>
              <a:t>Resolving power from R=3500 to 20000</a:t>
            </a:r>
          </a:p>
          <a:p>
            <a:pPr defTabSz="914400"/>
            <a:r>
              <a:rPr lang="en-US" sz="1800" kern="0" dirty="0"/>
              <a:t>Range of spatial scales with field of views from 9”x6” to 0.8”x0.6” and 32000 </a:t>
            </a:r>
            <a:r>
              <a:rPr lang="en-US" sz="1800" kern="0" dirty="0" err="1"/>
              <a:t>spaxels</a:t>
            </a:r>
            <a:endParaRPr lang="en-US" sz="1800" kern="0" dirty="0"/>
          </a:p>
          <a:p>
            <a:pPr defTabSz="914400"/>
            <a:r>
              <a:rPr lang="en-US" sz="1800" kern="0" dirty="0"/>
              <a:t>From seeing limited observations to the diffraction limit with single conjugate AO (SCAO) and laser tomographic AO (LTAO)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49FDF88-7F6C-C949-8330-8E74B0052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8446" y="2512542"/>
            <a:ext cx="3307569" cy="398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A6CE22-C302-D24B-92AE-F4A267EA533A}"/>
              </a:ext>
            </a:extLst>
          </p:cNvPr>
          <p:cNvSpPr txBox="1"/>
          <p:nvPr/>
        </p:nvSpPr>
        <p:spPr>
          <a:xfrm>
            <a:off x="5728447" y="1211288"/>
            <a:ext cx="330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Quarter view of the HARMONI spectrometer cryostat. </a:t>
            </a:r>
          </a:p>
          <a:p>
            <a:r>
              <a:rPr lang="en-US" dirty="0">
                <a:solidFill>
                  <a:schemeClr val="tx2"/>
                </a:solidFill>
              </a:rPr>
              <a:t>~ 4m in diameter, cooled to ~140K.</a:t>
            </a:r>
          </a:p>
        </p:txBody>
      </p:sp>
      <p:sp>
        <p:nvSpPr>
          <p:cNvPr id="9" name="Footer Placeholder 12">
            <a:extLst>
              <a:ext uri="{FF2B5EF4-FFF2-40B4-BE49-F238E27FC236}">
                <a16:creationId xmlns:a16="http://schemas.microsoft.com/office/drawing/2014/main" id="{797069B7-0012-C141-942C-6C51947DA72A}"/>
              </a:ext>
            </a:extLst>
          </p:cNvPr>
          <p:cNvSpPr txBox="1">
            <a:spLocks/>
          </p:cNvSpPr>
          <p:nvPr/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ELT Instruments, TLC2018, Oct 2018</a:t>
            </a:r>
            <a:endParaRPr lang="en-GB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A931486-A597-4941-98A0-41D5B3EFB9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86672" y="3789599"/>
            <a:ext cx="1963674" cy="2481000"/>
            <a:chOff x="467544" y="16136"/>
            <a:chExt cx="4851400" cy="6134172"/>
          </a:xfrm>
        </p:grpSpPr>
        <p:pic>
          <p:nvPicPr>
            <p:cNvPr id="11" name="Picture 4" descr="Y:\HARMONI\BROUILLON-PVO\Harmoni-LTAO-19Avr16.bmp">
              <a:extLst>
                <a:ext uri="{FF2B5EF4-FFF2-40B4-BE49-F238E27FC236}">
                  <a16:creationId xmlns:a16="http://schemas.microsoft.com/office/drawing/2014/main" id="{1058C0AB-37C4-4C45-A8C1-3DE32424E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600409"/>
              <a:ext cx="4851400" cy="5549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Connecteur droit avec flèche 6">
              <a:extLst>
                <a:ext uri="{FF2B5EF4-FFF2-40B4-BE49-F238E27FC236}">
                  <a16:creationId xmlns:a16="http://schemas.microsoft.com/office/drawing/2014/main" id="{F43A00BE-53B8-8941-AA92-33B58E96A4E4}"/>
                </a:ext>
              </a:extLst>
            </p:cNvPr>
            <p:cNvCxnSpPr/>
            <p:nvPr/>
          </p:nvCxnSpPr>
          <p:spPr>
            <a:xfrm>
              <a:off x="755282" y="598748"/>
              <a:ext cx="4105287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7">
              <a:extLst>
                <a:ext uri="{FF2B5EF4-FFF2-40B4-BE49-F238E27FC236}">
                  <a16:creationId xmlns:a16="http://schemas.microsoft.com/office/drawing/2014/main" id="{308CDAB0-2E7C-A14A-B948-406BAA79C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2224" y="16136"/>
              <a:ext cx="731289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en-US" sz="1400" dirty="0">
                  <a:latin typeface="Symbol" panose="05050102010706020507" pitchFamily="18" charset="2"/>
                </a:rPr>
                <a:t>F </a:t>
              </a:r>
              <a:r>
                <a:rPr lang="fr-FR" altLang="en-US" sz="1400" dirty="0">
                  <a:latin typeface="Arial" panose="020B0604020202020204" pitchFamily="34" charset="0"/>
                </a:rPr>
                <a:t>1600</a:t>
              </a:r>
              <a:endParaRPr lang="en-GB" altLang="en-US" sz="1400" dirty="0">
                <a:latin typeface="Arial" panose="020B060402020202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A14B305-D879-BD47-9848-B46E7F3885E3}"/>
              </a:ext>
            </a:extLst>
          </p:cNvPr>
          <p:cNvSpPr/>
          <p:nvPr/>
        </p:nvSpPr>
        <p:spPr>
          <a:xfrm>
            <a:off x="617159" y="4096287"/>
            <a:ext cx="24810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solidFill>
                  <a:srgbClr val="FF0000"/>
                </a:solidFill>
              </a:rPr>
              <a:t>HARMONI-LTAO</a:t>
            </a:r>
            <a:r>
              <a:rPr lang="en-US" sz="1100" dirty="0"/>
              <a:t> concept uses 6 laser guide stars to deliver diffraction limited images over the full sky visible from ELT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22E2595-A1E5-2C43-B404-36008CAE8391}"/>
              </a:ext>
            </a:extLst>
          </p:cNvPr>
          <p:cNvSpPr txBox="1">
            <a:spLocks/>
          </p:cNvSpPr>
          <p:nvPr/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6CA89A-7F63-7545-9B43-AF7DF332BE1B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BCB489-2BD4-8045-90F7-28BE2318EEED}"/>
              </a:ext>
            </a:extLst>
          </p:cNvPr>
          <p:cNvSpPr txBox="1"/>
          <p:nvPr/>
        </p:nvSpPr>
        <p:spPr>
          <a:xfrm>
            <a:off x="2981772" y="6224718"/>
            <a:ext cx="23067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Image credits:  HARMONI consortium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D685FE-5F11-E544-A597-21044CB45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98C448-318E-1D43-B6B5-013785882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1DF04F-9973-894F-A135-4E78D4AA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HARMONI Tech </a:t>
            </a:r>
            <a:r>
              <a:rPr lang="de-DE" dirty="0" err="1"/>
              <a:t>Specs</a:t>
            </a:r>
            <a:endParaRPr lang="de-D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0BDC55-0B7B-4142-9A11-BE7DD2FB39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46" t="11914" r="9448" b="11608"/>
          <a:stretch/>
        </p:blipFill>
        <p:spPr>
          <a:xfrm>
            <a:off x="453078" y="5117690"/>
            <a:ext cx="2290527" cy="11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23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D88A41-1C23-0848-80AC-003DFFEE7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237BE4-B587-804F-932A-4F3FF196D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2C917F-5D59-0A4A-AA02-A9BAC2AF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HARMONI Science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CB01F1-5436-3B47-B6D3-E3AE44E98764}"/>
              </a:ext>
            </a:extLst>
          </p:cNvPr>
          <p:cNvSpPr txBox="1">
            <a:spLocks/>
          </p:cNvSpPr>
          <p:nvPr/>
        </p:nvSpPr>
        <p:spPr bwMode="auto">
          <a:xfrm>
            <a:off x="62762" y="1131005"/>
            <a:ext cx="8924483" cy="270076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GB" sz="2000" kern="0" dirty="0"/>
              <a:t>Understanding the physical processes governing galaxy formation and evolution by studying individual clumps at z&gt;&gt;1.</a:t>
            </a:r>
          </a:p>
          <a:p>
            <a:pPr defTabSz="914400"/>
            <a:endParaRPr lang="en-GB" sz="2000" kern="0" dirty="0"/>
          </a:p>
          <a:p>
            <a:pPr defTabSz="914400"/>
            <a:endParaRPr lang="en-GB" sz="2000" kern="0" dirty="0"/>
          </a:p>
          <a:p>
            <a:pPr defTabSz="914400"/>
            <a:endParaRPr lang="en-GB" sz="2000" kern="0" dirty="0"/>
          </a:p>
          <a:p>
            <a:pPr defTabSz="914400"/>
            <a:endParaRPr lang="en-GB" sz="2000" kern="0" dirty="0"/>
          </a:p>
          <a:p>
            <a:pPr defTabSz="914400"/>
            <a:endParaRPr lang="en-GB" sz="2000" kern="0" dirty="0"/>
          </a:p>
          <a:p>
            <a:pPr defTabSz="914400"/>
            <a:endParaRPr lang="en-GB" sz="2000" kern="0" dirty="0"/>
          </a:p>
          <a:p>
            <a:pPr defTabSz="914400"/>
            <a:endParaRPr lang="en-GB" sz="2000" kern="0" dirty="0"/>
          </a:p>
          <a:p>
            <a:pPr defTabSz="914400"/>
            <a:r>
              <a:rPr lang="en-GB" sz="2000" kern="0" dirty="0"/>
              <a:t>Close relationship between star-formation rate and stellar mass well established to z~3 .</a:t>
            </a:r>
          </a:p>
          <a:p>
            <a:pPr defTabSz="914400"/>
            <a:r>
              <a:rPr lang="en-GB" sz="2000" kern="0" dirty="0"/>
              <a:t>At earlier times galaxies are more turbulent, clumpy, star-forming, gas-rich.</a:t>
            </a:r>
          </a:p>
        </p:txBody>
      </p:sp>
      <p:pic>
        <p:nvPicPr>
          <p:cNvPr id="7" name="Picture 6" descr="Picture1">
            <a:extLst>
              <a:ext uri="{FF2B5EF4-FFF2-40B4-BE49-F238E27FC236}">
                <a16:creationId xmlns:a16="http://schemas.microsoft.com/office/drawing/2014/main" id="{41E7F18B-1273-BC46-B41E-F30262AAEC0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8" y="1981628"/>
            <a:ext cx="8429035" cy="22320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604D66-AF26-0B4B-822C-CF3C8BAE5233}"/>
              </a:ext>
            </a:extLst>
          </p:cNvPr>
          <p:cNvSpPr/>
          <p:nvPr/>
        </p:nvSpPr>
        <p:spPr>
          <a:xfrm>
            <a:off x="393688" y="4213655"/>
            <a:ext cx="8429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i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5.1:</a:t>
            </a:r>
            <a:r>
              <a:rPr lang="en-GB" sz="1200" i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Different views of a massive z=2.21 SFG revealed by SINFONI+AO observations in the K band and HST J and H band imaging (the cross marks the kinematic centre).  With a PSF FWHM ~0.2</a:t>
            </a:r>
            <a:r>
              <a:rPr lang="en-GB" sz="1200" i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</a:t>
            </a:r>
            <a:r>
              <a:rPr lang="en-GB" sz="1200" i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the data resolve detailed structures on ~1.5kpc scales, notably bright off-centre star-forming clumps in H</a:t>
            </a:r>
            <a:r>
              <a:rPr lang="en-GB" sz="1200" i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n-GB" sz="1200" i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(left panel)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987915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23FF2-AFD5-C544-BE68-847E54FDF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1D0BF8-EFD8-F549-9839-44D4F0CAB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CC929-4BE5-A94D-9B2F-B226A32F3EC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What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r>
              <a:rPr lang="de-DE" b="1" dirty="0"/>
              <a:t> </a:t>
            </a:r>
            <a:r>
              <a:rPr lang="de-DE" b="1" dirty="0" err="1"/>
              <a:t>we</a:t>
            </a:r>
            <a:r>
              <a:rPr lang="de-DE" b="1" dirty="0"/>
              <a:t> </a:t>
            </a:r>
            <a:r>
              <a:rPr lang="de-DE" b="1" dirty="0" err="1"/>
              <a:t>worried</a:t>
            </a:r>
            <a:r>
              <a:rPr lang="de-DE" b="1" dirty="0"/>
              <a:t> </a:t>
            </a:r>
            <a:r>
              <a:rPr lang="de-DE" b="1" dirty="0" err="1"/>
              <a:t>about</a:t>
            </a:r>
            <a:r>
              <a:rPr lang="de-DE" b="1" dirty="0"/>
              <a:t>?</a:t>
            </a:r>
            <a:endParaRPr lang="de-DE" dirty="0"/>
          </a:p>
          <a:p>
            <a:r>
              <a:rPr lang="de-DE" dirty="0" err="1"/>
              <a:t>Faint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continuum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Bias </a:t>
            </a:r>
            <a:r>
              <a:rPr lang="de-DE" dirty="0" err="1"/>
              <a:t>offsets</a:t>
            </a:r>
            <a:endParaRPr lang="de-DE" dirty="0"/>
          </a:p>
          <a:p>
            <a:pPr lvl="1"/>
            <a:r>
              <a:rPr lang="de-DE" baseline="30000" dirty="0"/>
              <a:t>1</a:t>
            </a:r>
            <a:r>
              <a:rPr lang="de-DE" dirty="0"/>
              <a:t>/</a:t>
            </a:r>
            <a:r>
              <a:rPr lang="de-DE" baseline="-25000" dirty="0"/>
              <a:t>f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/</a:t>
            </a:r>
            <a:r>
              <a:rPr lang="de-DE" dirty="0" err="1"/>
              <a:t>banding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 err="1"/>
              <a:t>Many</a:t>
            </a:r>
            <a:r>
              <a:rPr lang="de-DE" dirty="0"/>
              <a:t> different </a:t>
            </a:r>
            <a:r>
              <a:rPr lang="de-DE" dirty="0" err="1"/>
              <a:t>gratings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bright</a:t>
            </a:r>
            <a:r>
              <a:rPr lang="de-DE" dirty="0">
                <a:sym typeface="Wingdings" pitchFamily="2" charset="2"/>
              </a:rPr>
              <a:t> OH </a:t>
            </a:r>
            <a:r>
              <a:rPr lang="de-DE" dirty="0" err="1">
                <a:sym typeface="Wingdings" pitchFamily="2" charset="2"/>
              </a:rPr>
              <a:t>lines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move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from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setup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to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setup</a:t>
            </a:r>
            <a:r>
              <a:rPr lang="de-DE" dirty="0">
                <a:sym typeface="Wingdings" pitchFamily="2" charset="2"/>
              </a:rPr>
              <a:t>.</a:t>
            </a:r>
          </a:p>
          <a:p>
            <a:pPr lvl="1"/>
            <a:r>
              <a:rPr lang="de-DE" dirty="0" err="1">
                <a:sym typeface="Wingdings" pitchFamily="2" charset="2"/>
              </a:rPr>
              <a:t>Persistence</a:t>
            </a:r>
            <a:endParaRPr lang="de-DE" dirty="0">
              <a:sym typeface="Wingdings" pitchFamily="2" charset="2"/>
            </a:endParaRPr>
          </a:p>
          <a:p>
            <a:pPr marL="457200" lvl="1" indent="0">
              <a:buNone/>
            </a:pPr>
            <a:endParaRPr lang="de-DE" dirty="0">
              <a:sym typeface="Wingdings" pitchFamily="2" charset="2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6162D2-EEE0-9643-8D21-62CF1EA4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HARMONI – </a:t>
            </a:r>
            <a:r>
              <a:rPr lang="de-DE" dirty="0" err="1"/>
              <a:t>faint</a:t>
            </a:r>
            <a:r>
              <a:rPr lang="de-DE" dirty="0"/>
              <a:t> </a:t>
            </a:r>
            <a:r>
              <a:rPr lang="de-DE" dirty="0" err="1"/>
              <a:t>spectroscopy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97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121A27-7C23-0C47-BA99-07D5A75CA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0A036B-5A02-6048-A74D-89520B9DE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3A670E-700F-6A47-A4E5-CA8BEEADD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Bias </a:t>
            </a:r>
            <a:r>
              <a:rPr lang="de-DE" dirty="0" err="1"/>
              <a:t>offsets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A8E67D-6B0F-A542-A03A-3FA5B4E8E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23" y="2232416"/>
            <a:ext cx="8372145" cy="28866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36180F-60AE-C745-8622-978D7C7EDD4C}"/>
              </a:ext>
            </a:extLst>
          </p:cNvPr>
          <p:cNvSpPr txBox="1"/>
          <p:nvPr/>
        </p:nvSpPr>
        <p:spPr>
          <a:xfrm>
            <a:off x="2800344" y="5119062"/>
            <a:ext cx="3407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credit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: KMOS/Trevor Mendel</a:t>
            </a:r>
          </a:p>
        </p:txBody>
      </p:sp>
    </p:spTree>
    <p:extLst>
      <p:ext uri="{BB962C8B-B14F-4D97-AF65-F5344CB8AC3E}">
        <p14:creationId xmlns:p14="http://schemas.microsoft.com/office/powerpoint/2010/main" val="2494501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A3EA68-23F7-2249-9822-FCFA2280F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D074E-3A13-8D47-AF9C-9BD8389CF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A490A3-5030-9E4D-B3EE-2669751D4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Bias </a:t>
            </a:r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/>
              <a:t>Fluctutations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B2FEB-CC60-554E-A508-657018BD2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441"/>
          <a:stretch/>
        </p:blipFill>
        <p:spPr>
          <a:xfrm>
            <a:off x="69634" y="1870365"/>
            <a:ext cx="4915513" cy="4100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7A1459-5D29-D74C-82AC-76A27A1806B0}"/>
              </a:ext>
            </a:extLst>
          </p:cNvPr>
          <p:cNvSpPr txBox="1"/>
          <p:nvPr/>
        </p:nvSpPr>
        <p:spPr>
          <a:xfrm>
            <a:off x="5113866" y="1542599"/>
            <a:ext cx="40301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Stability requirement to get &lt; 1 e- Picture frame in 99% pixels:</a:t>
            </a:r>
          </a:p>
          <a:p>
            <a:endParaRPr lang="en-US" sz="2400" dirty="0"/>
          </a:p>
          <a:p>
            <a:r>
              <a:rPr lang="en-US" sz="2400" dirty="0"/>
              <a:t>No reference  pixel subtraction: </a:t>
            </a:r>
            <a:r>
              <a:rPr lang="en-US" sz="2400" dirty="0">
                <a:solidFill>
                  <a:srgbClr val="FF0000"/>
                </a:solidFill>
              </a:rPr>
              <a:t>&lt; 3 µV RMS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With reference pixel subtraction: </a:t>
            </a:r>
            <a:r>
              <a:rPr lang="en-US" sz="2400" dirty="0">
                <a:solidFill>
                  <a:srgbClr val="FF0000"/>
                </a:solidFill>
              </a:rPr>
              <a:t>&lt; 15 µV RMS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8D23F-E760-5849-A24B-877150B9C7CB}"/>
              </a:ext>
            </a:extLst>
          </p:cNvPr>
          <p:cNvSpPr txBox="1"/>
          <p:nvPr/>
        </p:nvSpPr>
        <p:spPr>
          <a:xfrm>
            <a:off x="5113866" y="5158422"/>
            <a:ext cx="4030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Wingdings" pitchFamily="2" charset="2"/>
              </a:rPr>
              <a:t> NGC2 design for ELT will use these numbers as design goals.</a:t>
            </a:r>
            <a:endParaRPr lang="en-US" sz="2400" b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906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9A485-6C11-4063-8414-321CC0516B8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3689" y="1052421"/>
            <a:ext cx="8750311" cy="5405526"/>
          </a:xfrm>
        </p:spPr>
        <p:txBody>
          <a:bodyPr/>
          <a:lstStyle/>
          <a:p>
            <a:pPr defTabSz="914400"/>
            <a:r>
              <a:rPr lang="en-GB" sz="2400" dirty="0"/>
              <a:t>Mission</a:t>
            </a:r>
          </a:p>
          <a:p>
            <a:pPr lvl="1" defTabSz="914400"/>
            <a:r>
              <a:rPr lang="en-GB" sz="1800" dirty="0"/>
              <a:t>Develop and operate world-class observing facilities to serve the astronomical research community.</a:t>
            </a:r>
          </a:p>
          <a:p>
            <a:pPr lvl="1" defTabSz="914400"/>
            <a:r>
              <a:rPr lang="en-GB" sz="1800" dirty="0"/>
              <a:t>Hosting </a:t>
            </a:r>
            <a:r>
              <a:rPr lang="en-GB" sz="1800" b="1" dirty="0">
                <a:solidFill>
                  <a:srgbClr val="FF0000"/>
                </a:solidFill>
              </a:rPr>
              <a:t>22 telescopes </a:t>
            </a:r>
            <a:r>
              <a:rPr lang="en-GB" sz="1800" dirty="0"/>
              <a:t>and </a:t>
            </a:r>
            <a:r>
              <a:rPr lang="en-GB" sz="1800" b="1" dirty="0">
                <a:solidFill>
                  <a:srgbClr val="FF0000"/>
                </a:solidFill>
              </a:rPr>
              <a:t>41 scientific instruments </a:t>
            </a:r>
            <a:r>
              <a:rPr lang="en-GB" sz="1800" dirty="0"/>
              <a:t>+ more in development.</a:t>
            </a:r>
          </a:p>
          <a:p>
            <a:pPr lvl="1" defTabSz="914400"/>
            <a:r>
              <a:rPr lang="en-GB" sz="1800" dirty="0"/>
              <a:t>Partner in additional observatories (e.g. ALMA)</a:t>
            </a:r>
            <a:endParaRPr lang="en-GB" sz="2400" dirty="0"/>
          </a:p>
          <a:p>
            <a:pPr defTabSz="914400"/>
            <a:r>
              <a:rPr lang="en-GB" sz="2400" dirty="0"/>
              <a:t>Intergovernmental treaty-level organization</a:t>
            </a:r>
          </a:p>
          <a:p>
            <a:pPr lvl="1" defTabSz="914400"/>
            <a:r>
              <a:rPr lang="en-GB" sz="1800" dirty="0"/>
              <a:t>Founded in 1962, by 5 countries</a:t>
            </a:r>
          </a:p>
          <a:p>
            <a:pPr lvl="1" defTabSz="914400"/>
            <a:r>
              <a:rPr lang="en-GB" sz="1800" dirty="0"/>
              <a:t>Currently 16 Member States</a:t>
            </a:r>
          </a:p>
          <a:p>
            <a:pPr lvl="1" defTabSz="914400"/>
            <a:r>
              <a:rPr lang="en-GB" sz="1800" dirty="0"/>
              <a:t>~700 staff (44 nationalities)</a:t>
            </a: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EE545D-76E8-4608-B61F-28E30CB3C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E1FF48-FD92-4842-8AE0-20B32EFB1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18C21A-7467-4353-8C3A-3D0F243F0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ESO?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6ED71E-C549-4452-9AB1-5C1C48EC0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10587"/>
            <a:ext cx="9144000" cy="1783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6FEF8D-1601-49CA-B2F1-6C64BDC29660}"/>
              </a:ext>
            </a:extLst>
          </p:cNvPr>
          <p:cNvSpPr txBox="1"/>
          <p:nvPr/>
        </p:nvSpPr>
        <p:spPr>
          <a:xfrm>
            <a:off x="7415212" y="4710587"/>
            <a:ext cx="1935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Photo: ESO/Babak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Tafreshi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21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87F869-4C5A-EB42-BA32-9E73D68A4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15A3CE-FB25-A74D-B682-FE9AC9A05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04EBA9-9878-4443-92B8-C779E9A9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Bias </a:t>
            </a:r>
            <a:r>
              <a:rPr lang="de-DE" dirty="0" err="1"/>
              <a:t>offset</a:t>
            </a:r>
            <a:r>
              <a:rPr lang="de-DE" dirty="0"/>
              <a:t> </a:t>
            </a:r>
            <a:r>
              <a:rPr lang="de-DE" dirty="0" err="1"/>
              <a:t>correction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746E43-622E-E843-8542-DD4750214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66" y="1204266"/>
            <a:ext cx="2591799" cy="2591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E4E6CF-E10D-E146-AAEE-EFD505A36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028" y="1204267"/>
            <a:ext cx="2588052" cy="2588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1DB5F6-ACBF-8146-B25C-ED83AEB79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443" y="1204267"/>
            <a:ext cx="2599292" cy="25992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39C095-DDBF-8846-BD69-711E31B141EB}"/>
              </a:ext>
            </a:extLst>
          </p:cNvPr>
          <p:cNvSpPr txBox="1"/>
          <p:nvPr/>
        </p:nvSpPr>
        <p:spPr>
          <a:xfrm>
            <a:off x="1097596" y="333851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dPix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dRefpix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2FF55-F44D-7844-957E-9D83A927B601}"/>
              </a:ext>
            </a:extLst>
          </p:cNvPr>
          <p:cNvSpPr txBox="1"/>
          <p:nvPr/>
        </p:nvSpPr>
        <p:spPr>
          <a:xfrm>
            <a:off x="3911108" y="330624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dPix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dRefpix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E66843-894E-8C42-97E7-3ABEFD792AAB}"/>
              </a:ext>
            </a:extLst>
          </p:cNvPr>
          <p:cNvSpPr txBox="1"/>
          <p:nvPr/>
        </p:nvSpPr>
        <p:spPr>
          <a:xfrm>
            <a:off x="6716143" y="330624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dPix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dRefpix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FBBF6C-4BBE-0241-A598-38F9C5EC4B4A}"/>
              </a:ext>
            </a:extLst>
          </p:cNvPr>
          <p:cNvSpPr txBox="1"/>
          <p:nvPr/>
        </p:nvSpPr>
        <p:spPr>
          <a:xfrm>
            <a:off x="1187974" y="125130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Detector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3165ED-177B-D249-8739-300429EDA1B1}"/>
              </a:ext>
            </a:extLst>
          </p:cNvPr>
          <p:cNvSpPr txBox="1"/>
          <p:nvPr/>
        </p:nvSpPr>
        <p:spPr>
          <a:xfrm>
            <a:off x="4023186" y="125130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Detector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B16876-51D5-9F4E-865E-CC11D66A5B3D}"/>
              </a:ext>
            </a:extLst>
          </p:cNvPr>
          <p:cNvSpPr txBox="1"/>
          <p:nvPr/>
        </p:nvSpPr>
        <p:spPr>
          <a:xfrm>
            <a:off x="6831559" y="125130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Detector 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F97F0C-CC8F-FA42-92B4-A956BF358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49" y="3861188"/>
            <a:ext cx="3240000" cy="25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99C92E-9D3A-FD49-A578-58CAF0DC8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65" y="3850599"/>
            <a:ext cx="3240000" cy="259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2A2FCC-CC14-3940-A81F-DF26D179ED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43" y="3840010"/>
            <a:ext cx="324000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48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9DC683-7325-D84C-9CA0-46F2248D6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848C4E-2BC4-514C-80B9-A89860E57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B752F5-720E-FB44-AD85-EA53C7789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Persistence</a:t>
            </a:r>
            <a:r>
              <a:rPr lang="de-DE" dirty="0"/>
              <a:t> </a:t>
            </a:r>
            <a:r>
              <a:rPr lang="de-DE" dirty="0" err="1"/>
              <a:t>maps</a:t>
            </a:r>
            <a:r>
              <a:rPr lang="de-DE" dirty="0"/>
              <a:t> (H2RG)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25F636-7BBF-9542-B47B-C91D1A1B3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737" y="4147207"/>
            <a:ext cx="2345266" cy="2330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C18129-F830-454E-A84A-929E537B1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695" y="4147207"/>
            <a:ext cx="2337897" cy="2330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36997-7766-F844-B856-2BACDC838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1" y="1775942"/>
            <a:ext cx="6398398" cy="23258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698C77-994E-2540-85C5-2FD281B2ACC8}"/>
              </a:ext>
            </a:extLst>
          </p:cNvPr>
          <p:cNvSpPr txBox="1"/>
          <p:nvPr/>
        </p:nvSpPr>
        <p:spPr>
          <a:xfrm>
            <a:off x="480134" y="5173994"/>
            <a:ext cx="138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#G18853 (5.3um)</a:t>
            </a:r>
            <a:endParaRPr lang="en-GB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CFB89-316E-CB47-90F0-9D933CB7FA4E}"/>
              </a:ext>
            </a:extLst>
          </p:cNvPr>
          <p:cNvSpPr txBox="1"/>
          <p:nvPr/>
        </p:nvSpPr>
        <p:spPr>
          <a:xfrm>
            <a:off x="6851592" y="5166437"/>
            <a:ext cx="138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#G18832 (2.5um)</a:t>
            </a:r>
            <a:endParaRPr lang="en-GB" sz="1200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60AF4627-6A56-2440-915B-C3E3E931EB32}"/>
              </a:ext>
            </a:extLst>
          </p:cNvPr>
          <p:cNvSpPr/>
          <p:nvPr/>
        </p:nvSpPr>
        <p:spPr bwMode="auto">
          <a:xfrm>
            <a:off x="7679267" y="2657119"/>
            <a:ext cx="321733" cy="1016000"/>
          </a:xfrm>
          <a:prstGeom prst="rightBrace">
            <a:avLst>
              <a:gd name="adj1" fmla="val 47807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E905F3-4870-2341-A7C1-639BCC9247F1}"/>
              </a:ext>
            </a:extLst>
          </p:cNvPr>
          <p:cNvSpPr txBox="1"/>
          <p:nvPr/>
        </p:nvSpPr>
        <p:spPr>
          <a:xfrm>
            <a:off x="8001000" y="3026619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5.3um</a:t>
            </a:r>
            <a:endParaRPr lang="en-GB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36E119-55D8-DC45-A78C-4928F4D260A1}"/>
              </a:ext>
            </a:extLst>
          </p:cNvPr>
          <p:cNvSpPr txBox="1"/>
          <p:nvPr/>
        </p:nvSpPr>
        <p:spPr>
          <a:xfrm>
            <a:off x="1041401" y="1084244"/>
            <a:ext cx="773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differences from detector to detector. Typically up to 1.5% of the </a:t>
            </a:r>
          </a:p>
          <a:p>
            <a:r>
              <a:rPr lang="en-US" dirty="0" err="1"/>
              <a:t>photocharge</a:t>
            </a:r>
            <a:r>
              <a:rPr lang="en-US" dirty="0"/>
              <a:t> can be stored in traps. </a:t>
            </a:r>
          </a:p>
        </p:txBody>
      </p:sp>
    </p:spTree>
    <p:extLst>
      <p:ext uri="{BB962C8B-B14F-4D97-AF65-F5344CB8AC3E}">
        <p14:creationId xmlns:p14="http://schemas.microsoft.com/office/powerpoint/2010/main" val="4077711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94CFC86-559B-6A40-95F0-DDC4C89F1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562" y="-450936"/>
            <a:ext cx="9144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42ED2E-9011-2142-9596-0FEEAE302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3F14AA-8DD1-0F45-B362-A0D379D0B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2EA8A3-9C68-B541-A857-6F093EE6C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Charge </a:t>
            </a:r>
            <a:r>
              <a:rPr lang="de-DE" dirty="0" err="1"/>
              <a:t>trapping</a:t>
            </a:r>
            <a:endParaRPr lang="de-D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2EEAB7-CE67-9742-894D-E7EE52A96514}"/>
              </a:ext>
            </a:extLst>
          </p:cNvPr>
          <p:cNvSpPr/>
          <p:nvPr/>
        </p:nvSpPr>
        <p:spPr bwMode="auto">
          <a:xfrm>
            <a:off x="3514386" y="3570232"/>
            <a:ext cx="1341120" cy="132588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6409EC-E24D-AA4A-8DAA-AB5C24324691}"/>
              </a:ext>
            </a:extLst>
          </p:cNvPr>
          <p:cNvSpPr/>
          <p:nvPr/>
        </p:nvSpPr>
        <p:spPr bwMode="auto">
          <a:xfrm>
            <a:off x="5373666" y="3478792"/>
            <a:ext cx="1341120" cy="132588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F4C53B-D46C-2146-B83D-0576C5334AA9}"/>
              </a:ext>
            </a:extLst>
          </p:cNvPr>
          <p:cNvCxnSpPr>
            <a:endCxn id="7" idx="3"/>
          </p:cNvCxnSpPr>
          <p:nvPr/>
        </p:nvCxnSpPr>
        <p:spPr bwMode="auto">
          <a:xfrm flipV="1">
            <a:off x="2218986" y="4701941"/>
            <a:ext cx="1491802" cy="7732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6626AA-F22C-784E-8FA0-05C18D1F5F8C}"/>
              </a:ext>
            </a:extLst>
          </p:cNvPr>
          <p:cNvCxnSpPr/>
          <p:nvPr/>
        </p:nvCxnSpPr>
        <p:spPr bwMode="auto">
          <a:xfrm flipH="1" flipV="1">
            <a:off x="6318546" y="4701941"/>
            <a:ext cx="609600" cy="6970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E9DF81-2C03-F442-A6D7-0159E6E199EA}"/>
                  </a:ext>
                </a:extLst>
              </p:cNvPr>
              <p:cNvSpPr txBox="1"/>
              <p:nvPr/>
            </p:nvSpPr>
            <p:spPr>
              <a:xfrm>
                <a:off x="7122456" y="5399032"/>
                <a:ext cx="1140953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𝑑𝑒𝑡𝑟𝑎𝑝𝑝𝑖𝑛𝑔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E9DF81-2C03-F442-A6D7-0159E6E19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456" y="5399032"/>
                <a:ext cx="1140953" cy="299569"/>
              </a:xfrm>
              <a:prstGeom prst="rect">
                <a:avLst/>
              </a:prstGeom>
              <a:blipFill>
                <a:blip r:embed="rId4"/>
                <a:stretch>
                  <a:fillRect l="-1099" r="-1099" b="-2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8A0276-1DB5-1940-8AEC-7204F2898507}"/>
                  </a:ext>
                </a:extLst>
              </p:cNvPr>
              <p:cNvSpPr txBox="1"/>
              <p:nvPr/>
            </p:nvSpPr>
            <p:spPr>
              <a:xfrm>
                <a:off x="1071620" y="5536192"/>
                <a:ext cx="2294731" cy="5590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𝑡𝑟𝑎𝑝𝑝𝑖𝑛𝑔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.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𝑑𝑒𝑡𝑟𝑎𝑝𝑝𝑖𝑛𝑔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𝑡𝑟𝑎𝑝𝑝𝑖𝑛𝑔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𝑑𝑒𝑡𝑟𝑎𝑝𝑝𝑖𝑛𝑔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8A0276-1DB5-1940-8AEC-7204F2898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620" y="5536192"/>
                <a:ext cx="2294731" cy="559064"/>
              </a:xfrm>
              <a:prstGeom prst="rect">
                <a:avLst/>
              </a:prstGeom>
              <a:blipFill>
                <a:blip r:embed="rId5"/>
                <a:stretch>
                  <a:fillRect l="-552" t="-17778" r="-552" b="-11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7726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86B3F0-1D74-CC42-9127-9C05642CC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DDD90A-2EDD-EB4E-8640-35494CA4C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BDA0CA-D2B9-D54B-A50D-63895319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Charge </a:t>
            </a:r>
            <a:r>
              <a:rPr lang="de-DE" dirty="0" err="1"/>
              <a:t>detrapping</a:t>
            </a:r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B7E70E-7182-8643-8940-67D67A609D12}"/>
              </a:ext>
            </a:extLst>
          </p:cNvPr>
          <p:cNvSpPr txBox="1"/>
          <p:nvPr/>
        </p:nvSpPr>
        <p:spPr>
          <a:xfrm>
            <a:off x="2535731" y="1167724"/>
            <a:ext cx="391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Memory effect of previous exposure.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A568673-51E4-CF4D-A4C3-D03938D0E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67278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5AFA76-C60F-994E-B7EC-F2543F24D75C}"/>
              </a:ext>
            </a:extLst>
          </p:cNvPr>
          <p:cNvSpPr/>
          <p:nvPr/>
        </p:nvSpPr>
        <p:spPr bwMode="auto">
          <a:xfrm>
            <a:off x="7132320" y="2331720"/>
            <a:ext cx="1798320" cy="40843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61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F6B5CE-71FE-074E-9ACD-020805D64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575893-7202-A54D-ADAF-48BEA7F35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E08F8C-20EE-A949-A730-84C31EC84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Detrapping</a:t>
            </a:r>
            <a:r>
              <a:rPr lang="de-DE" dirty="0"/>
              <a:t> time </a:t>
            </a:r>
            <a:r>
              <a:rPr lang="de-DE" dirty="0" err="1"/>
              <a:t>constants</a:t>
            </a:r>
            <a:endParaRPr lang="de-D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8EF4D4-7E96-6041-969E-F7DDA0513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889" y="116772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45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446C1E-2DB9-2742-A1EC-8611321D0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A56323-99AA-2446-B26F-6223D37E7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45B034-48D1-E045-8064-4D18B5791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Persistence</a:t>
            </a:r>
            <a:r>
              <a:rPr lang="de-DE" dirty="0"/>
              <a:t> </a:t>
            </a:r>
            <a:r>
              <a:rPr lang="de-DE" dirty="0" err="1"/>
              <a:t>Processor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A82F8-8140-FC4E-86DE-A036E59D2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52" y="1276349"/>
            <a:ext cx="6077135" cy="3845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31DAC2-D513-BE45-AC2E-45661D550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646" y="5030661"/>
            <a:ext cx="4574573" cy="1147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F50E73-E12E-4443-8586-B98CC5A8797E}"/>
              </a:ext>
            </a:extLst>
          </p:cNvPr>
          <p:cNvSpPr txBox="1"/>
          <p:nvPr/>
        </p:nvSpPr>
        <p:spPr>
          <a:xfrm>
            <a:off x="321669" y="1383373"/>
            <a:ext cx="26593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Trap time constants are first characterized. The processor then keeps a running total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of the charge trapped in each pixel for each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time-constant bin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9D451C-59F2-F94F-9BE9-43670FFB7399}"/>
              </a:ext>
            </a:extLst>
          </p:cNvPr>
          <p:cNvSpPr txBox="1"/>
          <p:nvPr/>
        </p:nvSpPr>
        <p:spPr>
          <a:xfrm>
            <a:off x="3156387" y="6038342"/>
            <a:ext cx="2566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Digital filter representation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6A9AB-DF61-FB49-95D4-9F84193180A9}"/>
              </a:ext>
            </a:extLst>
          </p:cNvPr>
          <p:cNvSpPr txBox="1"/>
          <p:nvPr/>
        </p:nvSpPr>
        <p:spPr>
          <a:xfrm>
            <a:off x="6063498" y="2107507"/>
            <a:ext cx="2651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5 trap time constants used.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0F799F-16DA-B847-A651-F3AF25313F88}"/>
              </a:ext>
            </a:extLst>
          </p:cNvPr>
          <p:cNvSpPr/>
          <p:nvPr/>
        </p:nvSpPr>
        <p:spPr bwMode="auto">
          <a:xfrm>
            <a:off x="3780536" y="5621528"/>
            <a:ext cx="246888" cy="24180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6F7AB6-6F55-A443-B074-F2A1F8DF8CF8}"/>
              </a:ext>
            </a:extLst>
          </p:cNvPr>
          <p:cNvCxnSpPr/>
          <p:nvPr/>
        </p:nvCxnSpPr>
        <p:spPr bwMode="auto">
          <a:xfrm flipV="1">
            <a:off x="3271520" y="5791200"/>
            <a:ext cx="509016" cy="721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14D999-BF25-0542-937B-46AFC95D8BCB}"/>
              </a:ext>
            </a:extLst>
          </p:cNvPr>
          <p:cNvSpPr txBox="1"/>
          <p:nvPr/>
        </p:nvSpPr>
        <p:spPr>
          <a:xfrm>
            <a:off x="2337646" y="5697190"/>
            <a:ext cx="1023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Trap density</a:t>
            </a:r>
          </a:p>
        </p:txBody>
      </p:sp>
    </p:spTree>
    <p:extLst>
      <p:ext uri="{BB962C8B-B14F-4D97-AF65-F5344CB8AC3E}">
        <p14:creationId xmlns:p14="http://schemas.microsoft.com/office/powerpoint/2010/main" val="4219373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E28A0D-1F92-EB4A-8808-D8A1CB955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47F39-3DE9-6549-BAD2-86D95CC02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353E3B-1922-6345-8288-2EBB19BDE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Persistence</a:t>
            </a:r>
            <a:r>
              <a:rPr lang="de-DE" dirty="0"/>
              <a:t> Model </a:t>
            </a:r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9F908F-420E-B742-8ADA-A9926C34CAA6}"/>
              </a:ext>
            </a:extLst>
          </p:cNvPr>
          <p:cNvSpPr txBox="1"/>
          <p:nvPr/>
        </p:nvSpPr>
        <p:spPr>
          <a:xfrm>
            <a:off x="1041401" y="1243924"/>
            <a:ext cx="773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Predicts decay of trapped charge (i.e. persistence signal)  following a </a:t>
            </a:r>
          </a:p>
          <a:p>
            <a:r>
              <a:rPr lang="en-US" dirty="0"/>
              <a:t>typical observation sequence.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F506FE-11F7-944D-9ED5-563F27A29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5373"/>
            <a:ext cx="8321040" cy="37663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1CBA90-80DF-6E46-BAEE-97BD3D679C99}"/>
              </a:ext>
            </a:extLst>
          </p:cNvPr>
          <p:cNvSpPr txBox="1"/>
          <p:nvPr/>
        </p:nvSpPr>
        <p:spPr>
          <a:xfrm>
            <a:off x="2292263" y="5952797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Paper in </a:t>
            </a:r>
            <a:r>
              <a:rPr lang="de-DE" b="1" dirty="0" err="1"/>
              <a:t>Prep</a:t>
            </a:r>
            <a:r>
              <a:rPr lang="de-DE" b="1" dirty="0"/>
              <a:t>. Look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it</a:t>
            </a:r>
            <a:r>
              <a:rPr lang="de-DE" b="1" dirty="0"/>
              <a:t> in </a:t>
            </a:r>
            <a:r>
              <a:rPr lang="de-DE" b="1" dirty="0" err="1"/>
              <a:t>early</a:t>
            </a:r>
            <a:r>
              <a:rPr lang="de-DE" b="1" dirty="0"/>
              <a:t> 2019!</a:t>
            </a:r>
          </a:p>
        </p:txBody>
      </p:sp>
    </p:spTree>
    <p:extLst>
      <p:ext uri="{BB962C8B-B14F-4D97-AF65-F5344CB8AC3E}">
        <p14:creationId xmlns:p14="http://schemas.microsoft.com/office/powerpoint/2010/main" val="293794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478857-2A8F-904B-AC90-9E481371CD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D6EF00-526E-984D-B17A-FEA0E750E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60144C-1A3C-5D4D-B039-6CFFAC86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Persistence</a:t>
            </a:r>
            <a:r>
              <a:rPr lang="de-DE" dirty="0"/>
              <a:t> Model </a:t>
            </a:r>
            <a:r>
              <a:rPr lang="de-DE" dirty="0" err="1"/>
              <a:t>Results</a:t>
            </a:r>
            <a:endParaRPr lang="de-DE" dirty="0"/>
          </a:p>
        </p:txBody>
      </p:sp>
      <p:pic>
        <p:nvPicPr>
          <p:cNvPr id="6" name="BOTH_converted.mpg">
            <a:hlinkClick r:id="" action="ppaction://media"/>
            <a:extLst>
              <a:ext uri="{FF2B5EF4-FFF2-40B4-BE49-F238E27FC236}">
                <a16:creationId xmlns:a16="http://schemas.microsoft.com/office/drawing/2014/main" id="{EC18E37A-A666-A641-91ED-8E9B416F2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7723" y="1785257"/>
            <a:ext cx="4933818" cy="3907974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DBFBAEE3-BC6C-2848-8069-CB90321E875D}"/>
              </a:ext>
            </a:extLst>
          </p:cNvPr>
          <p:cNvSpPr/>
          <p:nvPr/>
        </p:nvSpPr>
        <p:spPr bwMode="auto">
          <a:xfrm flipH="1">
            <a:off x="1664049" y="1785256"/>
            <a:ext cx="423677" cy="1557867"/>
          </a:xfrm>
          <a:prstGeom prst="rightBrace">
            <a:avLst>
              <a:gd name="adj1" fmla="val 4679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4C057307-4F29-C14A-BF5A-7DD3725931AE}"/>
              </a:ext>
            </a:extLst>
          </p:cNvPr>
          <p:cNvSpPr/>
          <p:nvPr/>
        </p:nvSpPr>
        <p:spPr bwMode="auto">
          <a:xfrm flipH="1">
            <a:off x="1664046" y="4134154"/>
            <a:ext cx="423677" cy="1557867"/>
          </a:xfrm>
          <a:prstGeom prst="rightBrace">
            <a:avLst>
              <a:gd name="adj1" fmla="val 4679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67CC0-8A9E-8C4A-9E05-72C487B210D7}"/>
              </a:ext>
            </a:extLst>
          </p:cNvPr>
          <p:cNvSpPr txBox="1"/>
          <p:nvPr/>
        </p:nvSpPr>
        <p:spPr>
          <a:xfrm>
            <a:off x="352459" y="2238342"/>
            <a:ext cx="128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Corrected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model</a:t>
            </a: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FC07B6-0BFA-E64D-8A40-1CD5C2A1619F}"/>
              </a:ext>
            </a:extLst>
          </p:cNvPr>
          <p:cNvSpPr txBox="1"/>
          <p:nvPr/>
        </p:nvSpPr>
        <p:spPr>
          <a:xfrm>
            <a:off x="664829" y="469615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/>
              <a:t>Raw</a:t>
            </a:r>
            <a:endParaRPr lang="en-GB" b="1" dirty="0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AB9361A2-3827-E144-AC6D-0FF3642F86E1}"/>
              </a:ext>
            </a:extLst>
          </p:cNvPr>
          <p:cNvSpPr/>
          <p:nvPr/>
        </p:nvSpPr>
        <p:spPr bwMode="auto">
          <a:xfrm>
            <a:off x="7036836" y="4134153"/>
            <a:ext cx="330200" cy="778933"/>
          </a:xfrm>
          <a:prstGeom prst="rightBrace">
            <a:avLst>
              <a:gd name="adj1" fmla="val 2701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268463-350B-3A4E-95B1-86F273808759}"/>
              </a:ext>
            </a:extLst>
          </p:cNvPr>
          <p:cNvSpPr txBox="1"/>
          <p:nvPr/>
        </p:nvSpPr>
        <p:spPr>
          <a:xfrm>
            <a:off x="7603675" y="4981105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Previously</a:t>
            </a:r>
            <a:endParaRPr lang="en-GB" dirty="0"/>
          </a:p>
          <a:p>
            <a:r>
              <a:rPr lang="es-ES" dirty="0" err="1"/>
              <a:t>illuminated</a:t>
            </a:r>
            <a:endParaRPr lang="es-E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8F8352-D545-9047-9C9D-3504DE90D247}"/>
              </a:ext>
            </a:extLst>
          </p:cNvPr>
          <p:cNvSpPr txBox="1"/>
          <p:nvPr/>
        </p:nvSpPr>
        <p:spPr>
          <a:xfrm>
            <a:off x="7603674" y="4266755"/>
            <a:ext cx="128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Dark</a:t>
            </a:r>
            <a:r>
              <a:rPr lang="es-ES" dirty="0"/>
              <a:t> </a:t>
            </a:r>
            <a:r>
              <a:rPr lang="es-ES" dirty="0" err="1"/>
              <a:t>reference</a:t>
            </a:r>
            <a:r>
              <a:rPr lang="es-E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52C8D1-6C75-714D-905C-461EA51E9872}"/>
              </a:ext>
            </a:extLst>
          </p:cNvPr>
          <p:cNvSpPr txBox="1"/>
          <p:nvPr/>
        </p:nvSpPr>
        <p:spPr>
          <a:xfrm>
            <a:off x="2051382" y="1211962"/>
            <a:ext cx="500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Correcting</a:t>
            </a:r>
            <a:r>
              <a:rPr lang="es-ES" dirty="0"/>
              <a:t> </a:t>
            </a:r>
            <a:r>
              <a:rPr lang="es-ES" dirty="0" err="1"/>
              <a:t>persistence</a:t>
            </a:r>
            <a:r>
              <a:rPr lang="es-ES" dirty="0"/>
              <a:t> </a:t>
            </a:r>
            <a:r>
              <a:rPr lang="es-ES" dirty="0" err="1"/>
              <a:t>over</a:t>
            </a:r>
            <a:r>
              <a:rPr lang="es-ES" dirty="0"/>
              <a:t> 8500s in ERIS-NIX</a:t>
            </a:r>
            <a:endParaRPr lang="en-GB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9BF5B754-5CD7-2846-8126-25C79B747675}"/>
              </a:ext>
            </a:extLst>
          </p:cNvPr>
          <p:cNvSpPr/>
          <p:nvPr/>
        </p:nvSpPr>
        <p:spPr bwMode="auto">
          <a:xfrm>
            <a:off x="7036836" y="4919135"/>
            <a:ext cx="330200" cy="770273"/>
          </a:xfrm>
          <a:prstGeom prst="rightBrace">
            <a:avLst>
              <a:gd name="adj1" fmla="val 2701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C5790D80-0939-8B47-A610-C415F0E2F017}"/>
              </a:ext>
            </a:extLst>
          </p:cNvPr>
          <p:cNvSpPr/>
          <p:nvPr/>
        </p:nvSpPr>
        <p:spPr bwMode="auto">
          <a:xfrm>
            <a:off x="7036836" y="1793754"/>
            <a:ext cx="330200" cy="778933"/>
          </a:xfrm>
          <a:prstGeom prst="rightBrace">
            <a:avLst>
              <a:gd name="adj1" fmla="val 2701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A3D100-2CA1-1842-86D4-D5706B6BF12C}"/>
              </a:ext>
            </a:extLst>
          </p:cNvPr>
          <p:cNvSpPr txBox="1"/>
          <p:nvPr/>
        </p:nvSpPr>
        <p:spPr>
          <a:xfrm>
            <a:off x="7603675" y="2640706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Previously</a:t>
            </a:r>
            <a:endParaRPr lang="en-GB" dirty="0"/>
          </a:p>
          <a:p>
            <a:r>
              <a:rPr lang="es-ES" dirty="0" err="1"/>
              <a:t>illuminated</a:t>
            </a:r>
            <a:endParaRPr lang="es-E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72267F-2CB3-C14E-B7C5-CC02048729D3}"/>
              </a:ext>
            </a:extLst>
          </p:cNvPr>
          <p:cNvSpPr txBox="1"/>
          <p:nvPr/>
        </p:nvSpPr>
        <p:spPr>
          <a:xfrm>
            <a:off x="7603674" y="1926356"/>
            <a:ext cx="128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Dark</a:t>
            </a:r>
            <a:r>
              <a:rPr lang="es-ES" dirty="0"/>
              <a:t> </a:t>
            </a:r>
            <a:r>
              <a:rPr lang="es-ES" dirty="0" err="1"/>
              <a:t>reference</a:t>
            </a:r>
            <a:r>
              <a:rPr lang="es-ES" dirty="0"/>
              <a:t> 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0E8A643E-9CD2-2048-97B9-9C22B68017F3}"/>
              </a:ext>
            </a:extLst>
          </p:cNvPr>
          <p:cNvSpPr/>
          <p:nvPr/>
        </p:nvSpPr>
        <p:spPr bwMode="auto">
          <a:xfrm>
            <a:off x="7036836" y="2578736"/>
            <a:ext cx="330200" cy="770273"/>
          </a:xfrm>
          <a:prstGeom prst="rightBrace">
            <a:avLst>
              <a:gd name="adj1" fmla="val 2701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10AD5A-A1FD-0D47-A5E6-622FA853847C}"/>
              </a:ext>
            </a:extLst>
          </p:cNvPr>
          <p:cNvSpPr txBox="1"/>
          <p:nvPr/>
        </p:nvSpPr>
        <p:spPr>
          <a:xfrm>
            <a:off x="0" y="5994738"/>
            <a:ext cx="922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ERIS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archiving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images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22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52650E-67F5-B949-9DED-70A77B6091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FC3077-5E0B-2F48-A95A-B37725526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A60E7A3-E504-C748-A9AD-88F465DDA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ELT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Characterization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90ED64-7684-5048-BAB2-ACD16691C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" y="1299942"/>
            <a:ext cx="4755044" cy="2955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EDE834-59F0-804A-B932-1C43A55D2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8" y="4562174"/>
            <a:ext cx="3409258" cy="19053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CB1F68-87E9-1E45-BA92-FB1498899249}"/>
              </a:ext>
            </a:extLst>
          </p:cNvPr>
          <p:cNvSpPr/>
          <p:nvPr/>
        </p:nvSpPr>
        <p:spPr>
          <a:xfrm>
            <a:off x="4767688" y="1316368"/>
            <a:ext cx="442749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FIAT – </a:t>
            </a:r>
            <a:r>
              <a:rPr lang="en-US" sz="2400" i="1" dirty="0">
                <a:solidFill>
                  <a:srgbClr val="FF0000"/>
                </a:solidFill>
              </a:rPr>
              <a:t>F</a:t>
            </a:r>
            <a:r>
              <a:rPr lang="en-US" dirty="0"/>
              <a:t>acility for </a:t>
            </a:r>
            <a:r>
              <a:rPr lang="en-US" sz="2400" i="1" dirty="0">
                <a:solidFill>
                  <a:srgbClr val="FF0000"/>
                </a:solidFill>
              </a:rPr>
              <a:t>I</a:t>
            </a:r>
            <a:r>
              <a:rPr lang="en-US" dirty="0"/>
              <a:t>nfrared </a:t>
            </a:r>
            <a:r>
              <a:rPr lang="en-US" sz="2400" i="1" dirty="0">
                <a:solidFill>
                  <a:srgbClr val="FF0000"/>
                </a:solidFill>
              </a:rPr>
              <a:t>A</a:t>
            </a:r>
            <a:r>
              <a:rPr lang="en-US" dirty="0"/>
              <a:t>rray </a:t>
            </a:r>
            <a:r>
              <a:rPr lang="en-US" sz="2400" i="1" dirty="0">
                <a:solidFill>
                  <a:srgbClr val="FF0000"/>
                </a:solidFill>
              </a:rPr>
              <a:t>T</a:t>
            </a:r>
            <a:r>
              <a:rPr lang="en-US" dirty="0"/>
              <a:t>esting</a:t>
            </a:r>
          </a:p>
          <a:p>
            <a:endParaRPr lang="en-US" dirty="0"/>
          </a:p>
          <a:p>
            <a:r>
              <a:rPr lang="en-US" dirty="0"/>
              <a:t>- 2 x H4RG mounting possible</a:t>
            </a:r>
          </a:p>
          <a:p>
            <a:r>
              <a:rPr lang="en-US" dirty="0"/>
              <a:t>- Also operation of MWIR detectors, 30K - - Low thermal background, cold stop design</a:t>
            </a:r>
          </a:p>
          <a:p>
            <a:r>
              <a:rPr lang="en-US" dirty="0"/>
              <a:t>- </a:t>
            </a:r>
            <a:r>
              <a:rPr lang="en-US" b="1" dirty="0"/>
              <a:t>All data archived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PLC controlled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Filter and ND wheels, cold shutter slide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measure detector reflectance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Sub-pixel scanning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External black body, internal calibration diodes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Complete turn-around in 1 day</a:t>
            </a:r>
          </a:p>
        </p:txBody>
      </p:sp>
    </p:spTree>
    <p:extLst>
      <p:ext uri="{BB962C8B-B14F-4D97-AF65-F5344CB8AC3E}">
        <p14:creationId xmlns:p14="http://schemas.microsoft.com/office/powerpoint/2010/main" val="4058820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B41238-7773-3444-9FC1-62387F47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88" y="1170484"/>
            <a:ext cx="3823009" cy="528270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52650E-67F5-B949-9DED-70A77B6091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FC3077-5E0B-2F48-A95A-B37725526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A60E7A3-E504-C748-A9AD-88F465DDA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ELT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Characterization</a:t>
            </a:r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CB1F68-87E9-1E45-BA92-FB1498899249}"/>
              </a:ext>
            </a:extLst>
          </p:cNvPr>
          <p:cNvSpPr/>
          <p:nvPr/>
        </p:nvSpPr>
        <p:spPr>
          <a:xfrm>
            <a:off x="4767688" y="1316368"/>
            <a:ext cx="442749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FIAT – </a:t>
            </a:r>
            <a:r>
              <a:rPr lang="en-US" sz="2400" i="1" dirty="0">
                <a:solidFill>
                  <a:srgbClr val="FF0000"/>
                </a:solidFill>
              </a:rPr>
              <a:t>F</a:t>
            </a:r>
            <a:r>
              <a:rPr lang="en-US" dirty="0"/>
              <a:t>acility for </a:t>
            </a:r>
            <a:r>
              <a:rPr lang="en-US" sz="2400" i="1" dirty="0">
                <a:solidFill>
                  <a:srgbClr val="FF0000"/>
                </a:solidFill>
              </a:rPr>
              <a:t>I</a:t>
            </a:r>
            <a:r>
              <a:rPr lang="en-US" dirty="0"/>
              <a:t>nfrared </a:t>
            </a:r>
            <a:r>
              <a:rPr lang="en-US" sz="2400" i="1" dirty="0">
                <a:solidFill>
                  <a:srgbClr val="FF0000"/>
                </a:solidFill>
              </a:rPr>
              <a:t>A</a:t>
            </a:r>
            <a:r>
              <a:rPr lang="en-US" dirty="0"/>
              <a:t>rray </a:t>
            </a:r>
            <a:r>
              <a:rPr lang="en-US" sz="2400" i="1" dirty="0">
                <a:solidFill>
                  <a:srgbClr val="FF0000"/>
                </a:solidFill>
              </a:rPr>
              <a:t>T</a:t>
            </a:r>
            <a:r>
              <a:rPr lang="en-US" dirty="0"/>
              <a:t>esting</a:t>
            </a:r>
          </a:p>
          <a:p>
            <a:endParaRPr lang="en-US" dirty="0"/>
          </a:p>
          <a:p>
            <a:r>
              <a:rPr lang="en-US" dirty="0"/>
              <a:t>- 2 x H4RG mounting possible</a:t>
            </a:r>
          </a:p>
          <a:p>
            <a:r>
              <a:rPr lang="en-US" dirty="0"/>
              <a:t>- Also operation of MWIR detectors, 30K - - Low thermal background, cold stop design</a:t>
            </a:r>
          </a:p>
          <a:p>
            <a:r>
              <a:rPr lang="en-US" dirty="0"/>
              <a:t>- </a:t>
            </a:r>
            <a:r>
              <a:rPr lang="en-US" b="1" dirty="0"/>
              <a:t>All data archived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PLC controlled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Filter and ND wheels, cold shutter slide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measure detector reflectance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Sub-pixel scanning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External black body, internal calibration diodes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Complete turn-around in 1 day</a:t>
            </a:r>
          </a:p>
        </p:txBody>
      </p:sp>
    </p:spTree>
    <p:extLst>
      <p:ext uri="{BB962C8B-B14F-4D97-AF65-F5344CB8AC3E}">
        <p14:creationId xmlns:p14="http://schemas.microsoft.com/office/powerpoint/2010/main" val="676399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A6A238-C832-4D1C-8C14-7EEA16A10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33B83-5C07-43FD-93AB-DE0B9D437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FE38F0-B55F-4BE2-A886-85178C0F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ESO Detector Systems Group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3F4DEAB-FE5A-45D6-9A1A-2BB5CCDD914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701" y="2562857"/>
            <a:ext cx="9028597" cy="3861427"/>
          </a:xfrm>
        </p:spPr>
        <p:txBody>
          <a:bodyPr>
            <a:normAutofit/>
          </a:bodyPr>
          <a:lstStyle/>
          <a:p>
            <a:r>
              <a:rPr lang="en-US" dirty="0"/>
              <a:t>Currently 15 strong: mix of physicists, FPGA/ electronics/detector engineers, plus students and fellows.</a:t>
            </a:r>
          </a:p>
          <a:p>
            <a:r>
              <a:rPr lang="en-US" dirty="0"/>
              <a:t>We design, build, characterize, deliver, and support detector systems at ESO’s observatories.</a:t>
            </a:r>
          </a:p>
          <a:p>
            <a:pPr lvl="1"/>
            <a:r>
              <a:rPr lang="en-US" sz="2000" dirty="0"/>
              <a:t>Full system design: software, electronics, mechanics, detectors, etc.</a:t>
            </a:r>
          </a:p>
          <a:p>
            <a:pPr lvl="1"/>
            <a:r>
              <a:rPr lang="en-US" sz="2000" dirty="0"/>
              <a:t>Many detector technologies covering Visible to Mid-infrared.</a:t>
            </a:r>
          </a:p>
          <a:p>
            <a:pPr lvl="1"/>
            <a:r>
              <a:rPr lang="en-US" sz="2000" dirty="0"/>
              <a:t>Scientific and AO detector systems.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75FBCF-4DBB-4BEC-AC04-74715E153BF0}"/>
              </a:ext>
            </a:extLst>
          </p:cNvPr>
          <p:cNvGrpSpPr/>
          <p:nvPr/>
        </p:nvGrpSpPr>
        <p:grpSpPr>
          <a:xfrm>
            <a:off x="8247" y="1131763"/>
            <a:ext cx="6614631" cy="1336492"/>
            <a:chOff x="127620" y="1349782"/>
            <a:chExt cx="6614631" cy="13364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58B0A56-BB83-453B-82A7-40591ED030B6}"/>
                </a:ext>
              </a:extLst>
            </p:cNvPr>
            <p:cNvGrpSpPr/>
            <p:nvPr/>
          </p:nvGrpSpPr>
          <p:grpSpPr>
            <a:xfrm>
              <a:off x="127620" y="1380925"/>
              <a:ext cx="562163" cy="1191280"/>
              <a:chOff x="114996" y="1380925"/>
              <a:chExt cx="562163" cy="119128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7F6D5D2-A60A-43DD-B746-EA4E5E25E6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996" y="1380925"/>
                <a:ext cx="562163" cy="843245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DC0287-ED64-41E9-9F00-51EA9AEC043A}"/>
                  </a:ext>
                </a:extLst>
              </p:cNvPr>
              <p:cNvSpPr txBox="1"/>
              <p:nvPr/>
            </p:nvSpPr>
            <p:spPr>
              <a:xfrm>
                <a:off x="139461" y="2233651"/>
                <a:ext cx="5063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Derek Ives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41223F-5C5C-47E9-99EC-586C223C919B}"/>
                </a:ext>
              </a:extLst>
            </p:cNvPr>
            <p:cNvGrpSpPr/>
            <p:nvPr/>
          </p:nvGrpSpPr>
          <p:grpSpPr>
            <a:xfrm>
              <a:off x="4285015" y="1349782"/>
              <a:ext cx="596370" cy="1228656"/>
              <a:chOff x="541522" y="1355368"/>
              <a:chExt cx="596370" cy="1228656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EC779DB-F6FB-4183-B520-ED50BCF2A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674" y="1355368"/>
                <a:ext cx="583218" cy="87482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02F07E3-FFE5-4008-B9FC-ABAFF0F0F229}"/>
                  </a:ext>
                </a:extLst>
              </p:cNvPr>
              <p:cNvSpPr txBox="1"/>
              <p:nvPr/>
            </p:nvSpPr>
            <p:spPr>
              <a:xfrm>
                <a:off x="541522" y="2245470"/>
                <a:ext cx="5699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Olaf Iwert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7216ADB-43D9-475F-A19E-BB6380CE3707}"/>
                </a:ext>
              </a:extLst>
            </p:cNvPr>
            <p:cNvGrpSpPr/>
            <p:nvPr/>
          </p:nvGrpSpPr>
          <p:grpSpPr>
            <a:xfrm>
              <a:off x="2415650" y="1373172"/>
              <a:ext cx="683271" cy="1313102"/>
              <a:chOff x="1662638" y="1378758"/>
              <a:chExt cx="683271" cy="131310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22D30EB-5A98-4F87-80BD-A5F31EF5D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3621" y="1378758"/>
                <a:ext cx="563878" cy="845817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38F560-A21F-4E6C-8B27-2F872A2B0B07}"/>
                  </a:ext>
                </a:extLst>
              </p:cNvPr>
              <p:cNvSpPr txBox="1"/>
              <p:nvPr/>
            </p:nvSpPr>
            <p:spPr>
              <a:xfrm>
                <a:off x="1662638" y="2230195"/>
                <a:ext cx="6832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Domingo Alvarez Mendez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5EA5FAA-3044-4034-B834-C0BE0B83BE75}"/>
                </a:ext>
              </a:extLst>
            </p:cNvPr>
            <p:cNvGrpSpPr/>
            <p:nvPr/>
          </p:nvGrpSpPr>
          <p:grpSpPr>
            <a:xfrm>
              <a:off x="6058980" y="1363880"/>
              <a:ext cx="683271" cy="1210145"/>
              <a:chOff x="2370780" y="1381875"/>
              <a:chExt cx="683271" cy="121014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F8198BF-BA7E-419E-B2A3-33BDA09C0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7747" y="1381875"/>
                <a:ext cx="569339" cy="85401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9186308-6202-4C3E-B4EA-9B7C78C3680E}"/>
                  </a:ext>
                </a:extLst>
              </p:cNvPr>
              <p:cNvSpPr txBox="1"/>
              <p:nvPr/>
            </p:nvSpPr>
            <p:spPr>
              <a:xfrm>
                <a:off x="2370780" y="2253466"/>
                <a:ext cx="6832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Leander Mehrgan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45BE2DE-F892-455C-AA7F-FC0ED47F0072}"/>
                </a:ext>
              </a:extLst>
            </p:cNvPr>
            <p:cNvGrpSpPr/>
            <p:nvPr/>
          </p:nvGrpSpPr>
          <p:grpSpPr>
            <a:xfrm>
              <a:off x="4867180" y="1355617"/>
              <a:ext cx="683271" cy="1214135"/>
              <a:chOff x="4101675" y="1361201"/>
              <a:chExt cx="683271" cy="121413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6897105-03F8-47EF-8524-06EBB453B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0858" y="1361201"/>
                <a:ext cx="551289" cy="862273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0B35090-756C-46B8-A5D1-153685A7D521}"/>
                  </a:ext>
                </a:extLst>
              </p:cNvPr>
              <p:cNvSpPr txBox="1"/>
              <p:nvPr/>
            </p:nvSpPr>
            <p:spPr>
              <a:xfrm>
                <a:off x="4101675" y="2236782"/>
                <a:ext cx="6832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Javier Reyes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2E63CF-F9B2-48A9-9B8A-448E6D954792}"/>
                </a:ext>
              </a:extLst>
            </p:cNvPr>
            <p:cNvGrpSpPr/>
            <p:nvPr/>
          </p:nvGrpSpPr>
          <p:grpSpPr>
            <a:xfrm>
              <a:off x="5432676" y="1362761"/>
              <a:ext cx="683271" cy="1220923"/>
              <a:chOff x="4685919" y="1368345"/>
              <a:chExt cx="683271" cy="122092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1CCDC66-7B2F-4D30-82F5-202CAE3168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30" r="13775"/>
              <a:stretch/>
            </p:blipFill>
            <p:spPr>
              <a:xfrm>
                <a:off x="4759642" y="1368345"/>
                <a:ext cx="567957" cy="855129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9C012F-4F60-48FC-9613-37BBE88052C0}"/>
                  </a:ext>
                </a:extLst>
              </p:cNvPr>
              <p:cNvSpPr txBox="1"/>
              <p:nvPr/>
            </p:nvSpPr>
            <p:spPr>
              <a:xfrm>
                <a:off x="4685919" y="2250714"/>
                <a:ext cx="6832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Mark Downing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A9E5D8-5832-4553-A6F1-E815AF444C03}"/>
              </a:ext>
            </a:extLst>
          </p:cNvPr>
          <p:cNvGrpSpPr/>
          <p:nvPr/>
        </p:nvGrpSpPr>
        <p:grpSpPr>
          <a:xfrm>
            <a:off x="1713756" y="1123672"/>
            <a:ext cx="5564179" cy="1315680"/>
            <a:chOff x="1833129" y="1341691"/>
            <a:chExt cx="5564179" cy="131568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BAB1FAD-5021-41C3-B4F9-00A63F69659D}"/>
                </a:ext>
              </a:extLst>
            </p:cNvPr>
            <p:cNvGrpSpPr/>
            <p:nvPr/>
          </p:nvGrpSpPr>
          <p:grpSpPr>
            <a:xfrm>
              <a:off x="3055546" y="1373172"/>
              <a:ext cx="579618" cy="1205266"/>
              <a:chOff x="2230016" y="3879030"/>
              <a:chExt cx="579618" cy="120526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6F86A7F-8994-4CEE-B263-97FEB759DE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6445" y="3879030"/>
                <a:ext cx="563189" cy="844718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F3327B8-96CC-4354-80A4-068039D80F72}"/>
                  </a:ext>
                </a:extLst>
              </p:cNvPr>
              <p:cNvSpPr txBox="1"/>
              <p:nvPr/>
            </p:nvSpPr>
            <p:spPr>
              <a:xfrm>
                <a:off x="2230016" y="4745742"/>
                <a:ext cx="55545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Liz George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3CFE26-0FFB-41C5-9275-BA7AE713EDA9}"/>
                </a:ext>
              </a:extLst>
            </p:cNvPr>
            <p:cNvGrpSpPr/>
            <p:nvPr/>
          </p:nvGrpSpPr>
          <p:grpSpPr>
            <a:xfrm>
              <a:off x="6714037" y="1341691"/>
              <a:ext cx="683271" cy="1225000"/>
              <a:chOff x="2947937" y="3859960"/>
              <a:chExt cx="683271" cy="12250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463C0D5-4DEE-4F3B-8BEC-BE8F0928B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1340" y="3859960"/>
                <a:ext cx="584865" cy="877298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F29EF59-83DC-4908-A694-32E45A969249}"/>
                  </a:ext>
                </a:extLst>
              </p:cNvPr>
              <p:cNvSpPr txBox="1"/>
              <p:nvPr/>
            </p:nvSpPr>
            <p:spPr>
              <a:xfrm>
                <a:off x="2947937" y="4746406"/>
                <a:ext cx="68327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Matthias Seidel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2CAC62E-9C54-4343-BFB3-2A7D449318DE}"/>
                </a:ext>
              </a:extLst>
            </p:cNvPr>
            <p:cNvGrpSpPr/>
            <p:nvPr/>
          </p:nvGrpSpPr>
          <p:grpSpPr>
            <a:xfrm>
              <a:off x="3555381" y="1341691"/>
              <a:ext cx="838471" cy="1315680"/>
              <a:chOff x="5652022" y="3846457"/>
              <a:chExt cx="838471" cy="131568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65CA1AA-D745-4D2E-9753-BEF83AAC5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9034" y="3846457"/>
                <a:ext cx="591020" cy="886446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D843909-DD98-4685-A24B-E731532E39F9}"/>
                  </a:ext>
                </a:extLst>
              </p:cNvPr>
              <p:cNvSpPr txBox="1"/>
              <p:nvPr/>
            </p:nvSpPr>
            <p:spPr>
              <a:xfrm>
                <a:off x="5652022" y="4700472"/>
                <a:ext cx="83847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Christopher Mandla </a:t>
                </a:r>
              </a:p>
              <a:p>
                <a:pPr algn="ctr"/>
                <a:r>
                  <a:rPr lang="en-US" sz="800" dirty="0"/>
                  <a:t>(PhD student)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0A4D542-5CEF-4B4A-A09E-AF95F45B945D}"/>
                </a:ext>
              </a:extLst>
            </p:cNvPr>
            <p:cNvGrpSpPr/>
            <p:nvPr/>
          </p:nvGrpSpPr>
          <p:grpSpPr>
            <a:xfrm>
              <a:off x="1833129" y="1375744"/>
              <a:ext cx="683271" cy="1190947"/>
              <a:chOff x="6911151" y="3876018"/>
              <a:chExt cx="683271" cy="1190947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D4C36D8-C55E-4676-9736-69ED51B10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1384" y="3876018"/>
                <a:ext cx="563189" cy="843245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207E725-C164-4218-BCB1-0EDC9F5FFF83}"/>
                  </a:ext>
                </a:extLst>
              </p:cNvPr>
              <p:cNvSpPr txBox="1"/>
              <p:nvPr/>
            </p:nvSpPr>
            <p:spPr>
              <a:xfrm>
                <a:off x="6911151" y="4728411"/>
                <a:ext cx="68327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Joshua Hopgood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B62FF5-03B5-4F20-9CEA-272FC21A3C90}"/>
              </a:ext>
            </a:extLst>
          </p:cNvPr>
          <p:cNvGrpSpPr/>
          <p:nvPr/>
        </p:nvGrpSpPr>
        <p:grpSpPr>
          <a:xfrm>
            <a:off x="528974" y="1167910"/>
            <a:ext cx="1294581" cy="1191479"/>
            <a:chOff x="648347" y="1385929"/>
            <a:chExt cx="1294581" cy="119147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C365610-3DBE-4085-8986-5BDE1D40705F}"/>
                </a:ext>
              </a:extLst>
            </p:cNvPr>
            <p:cNvGrpSpPr/>
            <p:nvPr/>
          </p:nvGrpSpPr>
          <p:grpSpPr>
            <a:xfrm>
              <a:off x="648347" y="1385929"/>
              <a:ext cx="683271" cy="1184158"/>
              <a:chOff x="575928" y="3889119"/>
              <a:chExt cx="683271" cy="1184158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B2B174F-89F2-4AF5-AFB9-7D846580C2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7" r="6822"/>
              <a:stretch/>
            </p:blipFill>
            <p:spPr>
              <a:xfrm>
                <a:off x="649771" y="3889119"/>
                <a:ext cx="543064" cy="843470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53A9D93-3BD2-4683-8F96-AE2798430DD3}"/>
                  </a:ext>
                </a:extLst>
              </p:cNvPr>
              <p:cNvSpPr txBox="1"/>
              <p:nvPr/>
            </p:nvSpPr>
            <p:spPr>
              <a:xfrm>
                <a:off x="575928" y="4734723"/>
                <a:ext cx="68327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Simon Tulloch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918758B-5E93-4D7D-BDDB-E7966D470241}"/>
                </a:ext>
              </a:extLst>
            </p:cNvPr>
            <p:cNvSpPr txBox="1"/>
            <p:nvPr/>
          </p:nvSpPr>
          <p:spPr>
            <a:xfrm>
              <a:off x="1259657" y="2238854"/>
              <a:ext cx="68327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Naidu Bezawada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CF4EC28-CE2F-420D-8F29-8EE012438A34}"/>
              </a:ext>
            </a:extLst>
          </p:cNvPr>
          <p:cNvSpPr txBox="1"/>
          <p:nvPr/>
        </p:nvSpPr>
        <p:spPr>
          <a:xfrm>
            <a:off x="7813479" y="2003806"/>
            <a:ext cx="683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Roland Reiss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C05FB0D-A2D5-44E8-9BC3-C6B4C0DB93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4610" y="1169338"/>
            <a:ext cx="543065" cy="83685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30E164A-ADAA-4407-B373-CF0E47D5DE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0947" y="1117952"/>
            <a:ext cx="584865" cy="8772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95D57B8-28B2-4546-AB82-9DBF71612E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7989" y="1110846"/>
            <a:ext cx="592509" cy="88876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396FCF2-408E-48BF-ACF3-5E28A92318FC}"/>
              </a:ext>
            </a:extLst>
          </p:cNvPr>
          <p:cNvSpPr txBox="1"/>
          <p:nvPr/>
        </p:nvSpPr>
        <p:spPr>
          <a:xfrm>
            <a:off x="7165184" y="2003806"/>
            <a:ext cx="683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Benoit Serra (Fellow)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9D490B1-3B1B-4ED2-BC63-61FC33E373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8855" y="1110845"/>
            <a:ext cx="653042" cy="88440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7C4FEA-BE27-4801-B855-EB63FCBBBCD0}"/>
              </a:ext>
            </a:extLst>
          </p:cNvPr>
          <p:cNvSpPr txBox="1"/>
          <p:nvPr/>
        </p:nvSpPr>
        <p:spPr>
          <a:xfrm>
            <a:off x="8444026" y="2013179"/>
            <a:ext cx="683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Gert Finger (Emeritus)</a:t>
            </a:r>
          </a:p>
        </p:txBody>
      </p:sp>
    </p:spTree>
    <p:extLst>
      <p:ext uri="{BB962C8B-B14F-4D97-AF65-F5344CB8AC3E}">
        <p14:creationId xmlns:p14="http://schemas.microsoft.com/office/powerpoint/2010/main" val="2990896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D85CD-5A28-40ED-A64E-3F160390E7C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3300" dirty="0"/>
              <a:t> Comprehensive</a:t>
            </a:r>
          </a:p>
          <a:p>
            <a:r>
              <a:rPr lang="en-US" sz="3300" dirty="0"/>
              <a:t>Standardized</a:t>
            </a:r>
          </a:p>
          <a:p>
            <a:r>
              <a:rPr lang="en-US" sz="3300" dirty="0"/>
              <a:t> Searchable/Linkable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philosophy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731400" y="2924332"/>
            <a:ext cx="1339454" cy="3000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Picture Frame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731400" y="3315820"/>
            <a:ext cx="1339454" cy="3000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Channel offsets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731400" y="4067156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Dark Current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731400" y="4450263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Linearity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731400" y="3688565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Cross-talk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731400" y="2524343"/>
            <a:ext cx="1339454" cy="3000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IPC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5280020" y="4347781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Read noise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5283491" y="3964019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Full well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283491" y="3575712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Persistence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5283491" y="3004132"/>
            <a:ext cx="1339454" cy="47376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Reciprocity Failure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5283491" y="2256406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QE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5283491" y="2627045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Cosmetics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5287607" y="4741573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E3DFA1-D786-9A42-9161-237E17D9284F}"/>
              </a:ext>
            </a:extLst>
          </p:cNvPr>
          <p:cNvSpPr/>
          <p:nvPr/>
        </p:nvSpPr>
        <p:spPr bwMode="auto">
          <a:xfrm>
            <a:off x="6731400" y="2098235"/>
            <a:ext cx="1339454" cy="3000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PRNU</a:t>
            </a:r>
          </a:p>
        </p:txBody>
      </p:sp>
    </p:spTree>
    <p:extLst>
      <p:ext uri="{BB962C8B-B14F-4D97-AF65-F5344CB8AC3E}">
        <p14:creationId xmlns:p14="http://schemas.microsoft.com/office/powerpoint/2010/main" val="285342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a Detector </a:t>
            </a:r>
            <a:r>
              <a:rPr lang="en-US" dirty="0"/>
              <a:t>Model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921919" y="2877982"/>
            <a:ext cx="1339454" cy="52506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Bias Voltage Variations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731400" y="2924332"/>
            <a:ext cx="1339454" cy="3000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Picture Frame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731400" y="3315820"/>
            <a:ext cx="1339454" cy="3000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Channel offsets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731400" y="3712117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“Epoxy” pattern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921919" y="3450065"/>
            <a:ext cx="1339454" cy="52506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Temperature Variations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915161" y="4016555"/>
            <a:ext cx="1339454" cy="30920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Temperature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921919" y="4378841"/>
            <a:ext cx="1339454" cy="30920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Bias voltages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6731400" y="4474355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Dark Current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036627" y="4454939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Read noise</a:t>
            </a:r>
          </a:p>
        </p:txBody>
      </p:sp>
      <p:cxnSp>
        <p:nvCxnSpPr>
          <p:cNvPr id="26" name="Straight Connector 25"/>
          <p:cNvCxnSpPr>
            <a:stCxn id="25" idx="3"/>
            <a:endCxn id="19" idx="1"/>
          </p:cNvCxnSpPr>
          <p:nvPr/>
        </p:nvCxnSpPr>
        <p:spPr bwMode="auto">
          <a:xfrm flipV="1">
            <a:off x="2376080" y="4533444"/>
            <a:ext cx="1545839" cy="667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25" idx="3"/>
            <a:endCxn id="7" idx="1"/>
          </p:cNvCxnSpPr>
          <p:nvPr/>
        </p:nvCxnSpPr>
        <p:spPr bwMode="auto">
          <a:xfrm flipV="1">
            <a:off x="2376080" y="3140514"/>
            <a:ext cx="1545839" cy="14596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3921919" y="2568102"/>
            <a:ext cx="1339454" cy="27266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Read Speed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3911782" y="4731006"/>
            <a:ext cx="1339454" cy="27266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Exposure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3930151" y="5061899"/>
            <a:ext cx="1339454" cy="27266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Fluence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3921919" y="2252808"/>
            <a:ext cx="1339454" cy="27266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Wavelength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1040098" y="4071177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Full well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040098" y="3682870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Persistence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1040098" y="3111290"/>
            <a:ext cx="1339454" cy="47376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Reciprocity Failure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1040098" y="2363563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QE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1040098" y="2734203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Cosmetics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6731400" y="4857462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Linearity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6731400" y="4095764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Cross-talk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6731400" y="2524343"/>
            <a:ext cx="1339454" cy="3000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IPC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3911782" y="1714334"/>
            <a:ext cx="1339454" cy="495606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Reference </a:t>
            </a:r>
            <a:r>
              <a:rPr lang="en-US" sz="13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pixel correction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cxnSp>
        <p:nvCxnSpPr>
          <p:cNvPr id="43" name="Straight Connector 42"/>
          <p:cNvCxnSpPr>
            <a:stCxn id="25" idx="3"/>
            <a:endCxn id="42" idx="1"/>
          </p:cNvCxnSpPr>
          <p:nvPr/>
        </p:nvCxnSpPr>
        <p:spPr bwMode="auto">
          <a:xfrm flipV="1">
            <a:off x="2376081" y="1962138"/>
            <a:ext cx="1535702" cy="26380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37" idx="3"/>
            <a:endCxn id="33" idx="1"/>
          </p:cNvCxnSpPr>
          <p:nvPr/>
        </p:nvCxnSpPr>
        <p:spPr bwMode="auto">
          <a:xfrm flipV="1">
            <a:off x="2379551" y="2389139"/>
            <a:ext cx="1542368" cy="1196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38" idx="3"/>
            <a:endCxn id="18" idx="1"/>
          </p:cNvCxnSpPr>
          <p:nvPr/>
        </p:nvCxnSpPr>
        <p:spPr bwMode="auto">
          <a:xfrm>
            <a:off x="2379551" y="2879450"/>
            <a:ext cx="1535610" cy="12917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36" idx="3"/>
            <a:endCxn id="32" idx="1"/>
          </p:cNvCxnSpPr>
          <p:nvPr/>
        </p:nvCxnSpPr>
        <p:spPr bwMode="auto">
          <a:xfrm>
            <a:off x="2379551" y="3348173"/>
            <a:ext cx="1550600" cy="18500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36" idx="3"/>
            <a:endCxn id="31" idx="1"/>
          </p:cNvCxnSpPr>
          <p:nvPr/>
        </p:nvCxnSpPr>
        <p:spPr bwMode="auto">
          <a:xfrm>
            <a:off x="2379552" y="3348173"/>
            <a:ext cx="1532231" cy="15191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>
            <a:stCxn id="35" idx="3"/>
            <a:endCxn id="18" idx="1"/>
          </p:cNvCxnSpPr>
          <p:nvPr/>
        </p:nvCxnSpPr>
        <p:spPr bwMode="auto">
          <a:xfrm>
            <a:off x="2379551" y="3828118"/>
            <a:ext cx="1535610" cy="343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35" idx="3"/>
            <a:endCxn id="19" idx="1"/>
          </p:cNvCxnSpPr>
          <p:nvPr/>
        </p:nvCxnSpPr>
        <p:spPr bwMode="auto">
          <a:xfrm>
            <a:off x="2379551" y="3828118"/>
            <a:ext cx="1542368" cy="7053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stCxn id="35" idx="3"/>
            <a:endCxn id="31" idx="1"/>
          </p:cNvCxnSpPr>
          <p:nvPr/>
        </p:nvCxnSpPr>
        <p:spPr bwMode="auto">
          <a:xfrm>
            <a:off x="2379552" y="3828118"/>
            <a:ext cx="1532231" cy="10392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>
            <a:stCxn id="35" idx="3"/>
            <a:endCxn id="32" idx="1"/>
          </p:cNvCxnSpPr>
          <p:nvPr/>
        </p:nvCxnSpPr>
        <p:spPr bwMode="auto">
          <a:xfrm>
            <a:off x="2379551" y="3828117"/>
            <a:ext cx="1550600" cy="13701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19" idx="3"/>
            <a:endCxn id="41" idx="1"/>
          </p:cNvCxnSpPr>
          <p:nvPr/>
        </p:nvCxnSpPr>
        <p:spPr bwMode="auto">
          <a:xfrm flipV="1">
            <a:off x="5261373" y="2674349"/>
            <a:ext cx="1470028" cy="18590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31" idx="3"/>
            <a:endCxn id="39" idx="1"/>
          </p:cNvCxnSpPr>
          <p:nvPr/>
        </p:nvCxnSpPr>
        <p:spPr bwMode="auto">
          <a:xfrm>
            <a:off x="5251236" y="4867337"/>
            <a:ext cx="1480164" cy="1353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>
            <a:stCxn id="32" idx="3"/>
            <a:endCxn id="39" idx="1"/>
          </p:cNvCxnSpPr>
          <p:nvPr/>
        </p:nvCxnSpPr>
        <p:spPr bwMode="auto">
          <a:xfrm flipV="1">
            <a:off x="5269605" y="5002709"/>
            <a:ext cx="1461796" cy="195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18" idx="3"/>
            <a:endCxn id="20" idx="1"/>
          </p:cNvCxnSpPr>
          <p:nvPr/>
        </p:nvCxnSpPr>
        <p:spPr bwMode="auto">
          <a:xfrm>
            <a:off x="5254615" y="4171158"/>
            <a:ext cx="1476785" cy="4484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30" idx="3"/>
            <a:endCxn id="40" idx="1"/>
          </p:cNvCxnSpPr>
          <p:nvPr/>
        </p:nvCxnSpPr>
        <p:spPr bwMode="auto">
          <a:xfrm>
            <a:off x="5261373" y="2704433"/>
            <a:ext cx="1470028" cy="15365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19" idx="3"/>
            <a:endCxn id="40" idx="1"/>
          </p:cNvCxnSpPr>
          <p:nvPr/>
        </p:nvCxnSpPr>
        <p:spPr bwMode="auto">
          <a:xfrm flipV="1">
            <a:off x="5261373" y="4241012"/>
            <a:ext cx="1470028" cy="2924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>
            <a:stCxn id="14" idx="3"/>
            <a:endCxn id="13" idx="1"/>
          </p:cNvCxnSpPr>
          <p:nvPr/>
        </p:nvCxnSpPr>
        <p:spPr bwMode="auto">
          <a:xfrm>
            <a:off x="5261373" y="3712597"/>
            <a:ext cx="1470028" cy="1447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>
            <a:stCxn id="7" idx="3"/>
            <a:endCxn id="8" idx="1"/>
          </p:cNvCxnSpPr>
          <p:nvPr/>
        </p:nvCxnSpPr>
        <p:spPr bwMode="auto">
          <a:xfrm flipV="1">
            <a:off x="5261373" y="3074337"/>
            <a:ext cx="1470028" cy="661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7" idx="3"/>
            <a:endCxn id="12" idx="1"/>
          </p:cNvCxnSpPr>
          <p:nvPr/>
        </p:nvCxnSpPr>
        <p:spPr bwMode="auto">
          <a:xfrm>
            <a:off x="5261373" y="3140514"/>
            <a:ext cx="1470028" cy="3253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Arc 85"/>
          <p:cNvSpPr/>
          <p:nvPr/>
        </p:nvSpPr>
        <p:spPr bwMode="auto">
          <a:xfrm>
            <a:off x="7668519" y="3851826"/>
            <a:ext cx="796825" cy="748361"/>
          </a:xfrm>
          <a:prstGeom prst="arc">
            <a:avLst>
              <a:gd name="adj1" fmla="val 16200000"/>
              <a:gd name="adj2" fmla="val 541464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i="1">
              <a:latin typeface="Arial" charset="0"/>
            </a:endParaRPr>
          </a:p>
        </p:txBody>
      </p:sp>
      <p:cxnSp>
        <p:nvCxnSpPr>
          <p:cNvPr id="87" name="Straight Connector 86"/>
          <p:cNvCxnSpPr>
            <a:stCxn id="19" idx="3"/>
            <a:endCxn id="39" idx="1"/>
          </p:cNvCxnSpPr>
          <p:nvPr/>
        </p:nvCxnSpPr>
        <p:spPr bwMode="auto">
          <a:xfrm>
            <a:off x="5261373" y="4533443"/>
            <a:ext cx="1470028" cy="4692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30" idx="1"/>
            <a:endCxn id="25" idx="3"/>
          </p:cNvCxnSpPr>
          <p:nvPr/>
        </p:nvCxnSpPr>
        <p:spPr bwMode="auto">
          <a:xfrm flipH="1">
            <a:off x="2376080" y="2704433"/>
            <a:ext cx="1545839" cy="18957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3" name="Rectangle 112"/>
          <p:cNvSpPr/>
          <p:nvPr/>
        </p:nvSpPr>
        <p:spPr bwMode="auto">
          <a:xfrm>
            <a:off x="6727477" y="2156450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ACN</a:t>
            </a:r>
          </a:p>
        </p:txBody>
      </p:sp>
      <p:cxnSp>
        <p:nvCxnSpPr>
          <p:cNvPr id="114" name="Straight Connector 113"/>
          <p:cNvCxnSpPr>
            <a:stCxn id="42" idx="3"/>
            <a:endCxn id="113" idx="1"/>
          </p:cNvCxnSpPr>
          <p:nvPr/>
        </p:nvCxnSpPr>
        <p:spPr bwMode="auto">
          <a:xfrm>
            <a:off x="5251236" y="1962138"/>
            <a:ext cx="1476242" cy="3395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7" idx="3"/>
            <a:endCxn id="113" idx="1"/>
          </p:cNvCxnSpPr>
          <p:nvPr/>
        </p:nvCxnSpPr>
        <p:spPr bwMode="auto">
          <a:xfrm flipV="1">
            <a:off x="5261373" y="2301697"/>
            <a:ext cx="1466105" cy="8388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0" name="Rectangle 119"/>
          <p:cNvSpPr/>
          <p:nvPr/>
        </p:nvSpPr>
        <p:spPr bwMode="auto">
          <a:xfrm>
            <a:off x="3930151" y="5401196"/>
            <a:ext cx="1339454" cy="27266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1044214" y="4848731"/>
            <a:ext cx="1339454" cy="290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?</a:t>
            </a:r>
          </a:p>
        </p:txBody>
      </p:sp>
      <p:cxnSp>
        <p:nvCxnSpPr>
          <p:cNvPr id="122" name="Straight Connector 121"/>
          <p:cNvCxnSpPr>
            <a:endCxn id="120" idx="1"/>
          </p:cNvCxnSpPr>
          <p:nvPr/>
        </p:nvCxnSpPr>
        <p:spPr bwMode="auto">
          <a:xfrm>
            <a:off x="2371319" y="4978810"/>
            <a:ext cx="1558832" cy="5587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TextBox 123"/>
          <p:cNvSpPr txBox="1"/>
          <p:nvPr/>
        </p:nvSpPr>
        <p:spPr>
          <a:xfrm>
            <a:off x="2993032" y="511986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?</a:t>
            </a:r>
            <a:endParaRPr lang="en-US" sz="1350" dirty="0"/>
          </a:p>
        </p:txBody>
      </p:sp>
      <p:cxnSp>
        <p:nvCxnSpPr>
          <p:cNvPr id="126" name="Straight Connector 125"/>
          <p:cNvCxnSpPr>
            <a:stCxn id="35" idx="3"/>
            <a:endCxn id="33" idx="1"/>
          </p:cNvCxnSpPr>
          <p:nvPr/>
        </p:nvCxnSpPr>
        <p:spPr bwMode="auto">
          <a:xfrm flipV="1">
            <a:off x="2379551" y="2389138"/>
            <a:ext cx="1542368" cy="14389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9" name="TextBox 128"/>
          <p:cNvSpPr txBox="1"/>
          <p:nvPr/>
        </p:nvSpPr>
        <p:spPr>
          <a:xfrm>
            <a:off x="2993032" y="3041770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?</a:t>
            </a:r>
            <a:endParaRPr lang="en-US" sz="1350" dirty="0"/>
          </a:p>
        </p:txBody>
      </p:sp>
      <p:sp>
        <p:nvSpPr>
          <p:cNvPr id="130" name="Arc 129"/>
          <p:cNvSpPr/>
          <p:nvPr/>
        </p:nvSpPr>
        <p:spPr bwMode="auto">
          <a:xfrm flipH="1">
            <a:off x="779553" y="3345208"/>
            <a:ext cx="506320" cy="482909"/>
          </a:xfrm>
          <a:prstGeom prst="arc">
            <a:avLst>
              <a:gd name="adj1" fmla="val 16200000"/>
              <a:gd name="adj2" fmla="val 541464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i="1">
              <a:latin typeface="Arial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50292" y="3446557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?</a:t>
            </a:r>
            <a:endParaRPr lang="en-US" sz="1350" dirty="0"/>
          </a:p>
        </p:txBody>
      </p:sp>
      <p:cxnSp>
        <p:nvCxnSpPr>
          <p:cNvPr id="132" name="Straight Connector 131"/>
          <p:cNvCxnSpPr>
            <a:stCxn id="34" idx="3"/>
            <a:endCxn id="19" idx="1"/>
          </p:cNvCxnSpPr>
          <p:nvPr/>
        </p:nvCxnSpPr>
        <p:spPr bwMode="auto">
          <a:xfrm>
            <a:off x="2379551" y="4216424"/>
            <a:ext cx="1542368" cy="3170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31" idx="3"/>
            <a:endCxn id="41" idx="1"/>
          </p:cNvCxnSpPr>
          <p:nvPr/>
        </p:nvCxnSpPr>
        <p:spPr bwMode="auto">
          <a:xfrm flipV="1">
            <a:off x="5251236" y="2674349"/>
            <a:ext cx="1480164" cy="2192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02B72A8-20E4-C342-9A47-C97A524210DB}"/>
              </a:ext>
            </a:extLst>
          </p:cNvPr>
          <p:cNvSpPr txBox="1"/>
          <p:nvPr/>
        </p:nvSpPr>
        <p:spPr>
          <a:xfrm>
            <a:off x="621833" y="5977560"/>
            <a:ext cx="7956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See e.g. </a:t>
            </a:r>
            <a:r>
              <a:rPr lang="de-DE" dirty="0" err="1"/>
              <a:t>PyXel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ESA: </a:t>
            </a:r>
            <a:r>
              <a:rPr lang="de-DE" u="sng" dirty="0">
                <a:hlinkClick r:id="rId3"/>
              </a:rPr>
              <a:t>https://doi.org/10.1117/12.2314047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4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8" grpId="0" animBg="1"/>
      <p:bldP spid="19" grpId="0" animBg="1"/>
      <p:bldP spid="30" grpId="0" animBg="1"/>
      <p:bldP spid="31" grpId="0" animBg="1"/>
      <p:bldP spid="32" grpId="0" animBg="1"/>
      <p:bldP spid="33" grpId="0" animBg="1"/>
      <p:bldP spid="42" grpId="0" animBg="1"/>
      <p:bldP spid="86" grpId="0" animBg="1"/>
      <p:bldP spid="120" grpId="0" animBg="1"/>
      <p:bldP spid="124" grpId="0"/>
      <p:bldP spid="129" grpId="0"/>
      <p:bldP spid="130" grpId="0" animBg="1"/>
      <p:bldP spid="131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766916-92CB-2D40-A20F-4C11EE9A7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419887-E2DE-C349-B9CA-D8243AEE3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F4A58D-C228-B94F-8091-0A1EDAAEB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Pipeline </a:t>
            </a:r>
            <a:r>
              <a:rPr lang="de-DE" dirty="0" err="1"/>
              <a:t>correction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6F772E-9D67-D74E-8FB3-E99964A81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91781"/>
            <a:ext cx="5940648" cy="5176414"/>
          </a:xfrm>
          <a:prstGeom prst="rect">
            <a:avLst/>
          </a:prstGeom>
        </p:spPr>
      </p:pic>
      <p:sp>
        <p:nvSpPr>
          <p:cNvPr id="7" name="Donut 6">
            <a:extLst>
              <a:ext uri="{FF2B5EF4-FFF2-40B4-BE49-F238E27FC236}">
                <a16:creationId xmlns:a16="http://schemas.microsoft.com/office/drawing/2014/main" id="{AA6F5A0F-9A79-BE48-9967-4EA0F312951A}"/>
              </a:ext>
            </a:extLst>
          </p:cNvPr>
          <p:cNvSpPr/>
          <p:nvPr/>
        </p:nvSpPr>
        <p:spPr>
          <a:xfrm>
            <a:off x="1987364" y="2434781"/>
            <a:ext cx="1440160" cy="369168"/>
          </a:xfrm>
          <a:prstGeom prst="donut">
            <a:avLst>
              <a:gd name="adj" fmla="val 3771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7CE72399-F499-CB44-B3F1-11FFC4941E15}"/>
              </a:ext>
            </a:extLst>
          </p:cNvPr>
          <p:cNvSpPr/>
          <p:nvPr/>
        </p:nvSpPr>
        <p:spPr>
          <a:xfrm>
            <a:off x="5659772" y="2218757"/>
            <a:ext cx="1440160" cy="369168"/>
          </a:xfrm>
          <a:prstGeom prst="donut">
            <a:avLst>
              <a:gd name="adj" fmla="val 3771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05449-0BC1-844E-8CD3-9FB1D18A77AC}"/>
              </a:ext>
            </a:extLst>
          </p:cNvPr>
          <p:cNvSpPr txBox="1"/>
          <p:nvPr/>
        </p:nvSpPr>
        <p:spPr>
          <a:xfrm>
            <a:off x="381000" y="2008446"/>
            <a:ext cx="1186327" cy="523220"/>
          </a:xfrm>
          <a:prstGeom prst="rect">
            <a:avLst/>
          </a:prstGeom>
          <a:solidFill>
            <a:schemeClr val="accent6"/>
          </a:solidFill>
          <a:ln cap="flat">
            <a:solidFill>
              <a:schemeClr val="tx1"/>
            </a:solidFill>
            <a:round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Persistence map?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DCD45C-9A98-1C4F-8515-E4AAE4463EBA}"/>
              </a:ext>
            </a:extLst>
          </p:cNvPr>
          <p:cNvSpPr txBox="1"/>
          <p:nvPr/>
        </p:nvSpPr>
        <p:spPr>
          <a:xfrm>
            <a:off x="381000" y="2589884"/>
            <a:ext cx="1301614" cy="523220"/>
          </a:xfrm>
          <a:prstGeom prst="rect">
            <a:avLst/>
          </a:prstGeom>
          <a:solidFill>
            <a:schemeClr val="accent6"/>
          </a:solidFill>
          <a:ln cap="flat">
            <a:solidFill>
              <a:schemeClr val="tx1"/>
            </a:solidFill>
            <a:round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Picture Frame map?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08A987-BDC1-0B4C-A7D3-1BB78D0CAB4B}"/>
              </a:ext>
            </a:extLst>
          </p:cNvPr>
          <p:cNvSpPr txBox="1"/>
          <p:nvPr/>
        </p:nvSpPr>
        <p:spPr>
          <a:xfrm>
            <a:off x="7423464" y="1570407"/>
            <a:ext cx="1547541" cy="523220"/>
          </a:xfrm>
          <a:prstGeom prst="rect">
            <a:avLst/>
          </a:prstGeom>
          <a:solidFill>
            <a:schemeClr val="accent6"/>
          </a:solidFill>
          <a:ln cap="flat">
            <a:solidFill>
              <a:schemeClr val="tx1"/>
            </a:solidFill>
            <a:round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Reference pixel</a:t>
            </a:r>
          </a:p>
          <a:p>
            <a:pPr algn="ctr"/>
            <a:r>
              <a:rPr lang="en-US" sz="1400" dirty="0"/>
              <a:t>correction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BC1F70-4FDB-F44D-A188-60AE890AF5F5}"/>
              </a:ext>
            </a:extLst>
          </p:cNvPr>
          <p:cNvCxnSpPr/>
          <p:nvPr/>
        </p:nvCxnSpPr>
        <p:spPr>
          <a:xfrm>
            <a:off x="1584900" y="2162334"/>
            <a:ext cx="538828" cy="27244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049A60-315B-FF4D-AACB-FA775261C996}"/>
              </a:ext>
            </a:extLst>
          </p:cNvPr>
          <p:cNvCxnSpPr/>
          <p:nvPr/>
        </p:nvCxnSpPr>
        <p:spPr>
          <a:xfrm flipV="1">
            <a:off x="1724758" y="2682786"/>
            <a:ext cx="262606" cy="6247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DC87956-2286-604A-884E-C781F5540F44}"/>
              </a:ext>
            </a:extLst>
          </p:cNvPr>
          <p:cNvCxnSpPr>
            <a:cxnSpLocks/>
          </p:cNvCxnSpPr>
          <p:nvPr/>
        </p:nvCxnSpPr>
        <p:spPr>
          <a:xfrm flipH="1">
            <a:off x="6379853" y="1832017"/>
            <a:ext cx="947704" cy="1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0EB3344-FB3B-A547-A4D7-7AFF19B67201}"/>
              </a:ext>
            </a:extLst>
          </p:cNvPr>
          <p:cNvSpPr txBox="1"/>
          <p:nvPr/>
        </p:nvSpPr>
        <p:spPr>
          <a:xfrm>
            <a:off x="247135" y="3156805"/>
            <a:ext cx="1102143" cy="307777"/>
          </a:xfrm>
          <a:prstGeom prst="rect">
            <a:avLst/>
          </a:prstGeom>
          <a:solidFill>
            <a:schemeClr val="accent6"/>
          </a:solidFill>
          <a:ln cap="flat">
            <a:solidFill>
              <a:schemeClr val="tx1"/>
            </a:solidFill>
            <a:round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Cross talk?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FD0CEF-EC8A-9141-BEA9-DB82BBA9FAF1}"/>
              </a:ext>
            </a:extLst>
          </p:cNvPr>
          <p:cNvCxnSpPr/>
          <p:nvPr/>
        </p:nvCxnSpPr>
        <p:spPr>
          <a:xfrm flipV="1">
            <a:off x="1463823" y="2820257"/>
            <a:ext cx="657721" cy="49043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9CD06FB-3005-B847-AB1B-B33617457A2E}"/>
              </a:ext>
            </a:extLst>
          </p:cNvPr>
          <p:cNvSpPr txBox="1"/>
          <p:nvPr/>
        </p:nvSpPr>
        <p:spPr>
          <a:xfrm>
            <a:off x="125077" y="3583461"/>
            <a:ext cx="1471878" cy="307777"/>
          </a:xfrm>
          <a:prstGeom prst="rect">
            <a:avLst/>
          </a:prstGeom>
          <a:solidFill>
            <a:schemeClr val="accent6"/>
          </a:solidFill>
          <a:ln cap="flat">
            <a:solidFill>
              <a:schemeClr val="tx1"/>
            </a:solidFill>
            <a:round/>
          </a:ln>
        </p:spPr>
        <p:txBody>
          <a:bodyPr wrap="none" rtlCol="0">
            <a:spAutoFit/>
          </a:bodyPr>
          <a:lstStyle/>
          <a:p>
            <a:r>
              <a:rPr lang="en-US" sz="1400"/>
              <a:t>Amplifier offsets?</a:t>
            </a:r>
            <a:endParaRPr lang="en-US" sz="14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8F78C5A-4033-8349-90A3-41164ACA6E28}"/>
              </a:ext>
            </a:extLst>
          </p:cNvPr>
          <p:cNvCxnSpPr/>
          <p:nvPr/>
        </p:nvCxnSpPr>
        <p:spPr>
          <a:xfrm flipV="1">
            <a:off x="1649143" y="2842881"/>
            <a:ext cx="668762" cy="89414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6687F26-589E-074B-8E3B-8C98D95E5CD5}"/>
              </a:ext>
            </a:extLst>
          </p:cNvPr>
          <p:cNvSpPr txBox="1"/>
          <p:nvPr/>
        </p:nvSpPr>
        <p:spPr>
          <a:xfrm>
            <a:off x="247136" y="5577276"/>
            <a:ext cx="5106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ELT </a:t>
            </a:r>
            <a:r>
              <a:rPr lang="de-DE" b="1" dirty="0" err="1"/>
              <a:t>working</a:t>
            </a:r>
            <a:r>
              <a:rPr lang="de-DE" b="1" dirty="0"/>
              <a:t> </a:t>
            </a:r>
            <a:r>
              <a:rPr lang="de-DE" b="1" dirty="0" err="1"/>
              <a:t>group</a:t>
            </a:r>
            <a:r>
              <a:rPr lang="de-DE" b="1" dirty="0"/>
              <a:t> on </a:t>
            </a:r>
            <a:r>
              <a:rPr lang="de-DE" b="1" dirty="0" err="1"/>
              <a:t>detectors</a:t>
            </a:r>
            <a:r>
              <a:rPr lang="de-DE" b="1" dirty="0"/>
              <a:t>: </a:t>
            </a:r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correct</a:t>
            </a:r>
            <a:r>
              <a:rPr lang="de-DE" dirty="0"/>
              <a:t>,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,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4565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C0BBAF-9348-024E-8DB5-99EBBF390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F97CFB-EF56-774B-A89D-2B280E3E6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D0AAE-44B0-3243-9D65-B6FF64C2CA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 err="1"/>
              <a:t>Almost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known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effect</a:t>
            </a:r>
            <a:r>
              <a:rPr lang="de-DE" dirty="0"/>
              <a:t> </a:t>
            </a:r>
            <a:r>
              <a:rPr lang="de-DE" dirty="0" err="1"/>
              <a:t>affects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ELT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detectors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wide</a:t>
            </a:r>
            <a:r>
              <a:rPr lang="de-DE" dirty="0"/>
              <a:t> </a:t>
            </a:r>
            <a:r>
              <a:rPr lang="de-DE" dirty="0" err="1"/>
              <a:t>variey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.</a:t>
            </a:r>
          </a:p>
          <a:p>
            <a:r>
              <a:rPr lang="de-DE" dirty="0" err="1"/>
              <a:t>Scientists</a:t>
            </a:r>
            <a:r>
              <a:rPr lang="de-DE" dirty="0"/>
              <a:t>, </a:t>
            </a:r>
            <a:r>
              <a:rPr lang="de-DE" dirty="0" err="1"/>
              <a:t>detector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electronics</a:t>
            </a:r>
            <a:r>
              <a:rPr lang="de-DE" dirty="0"/>
              <a:t> </a:t>
            </a:r>
            <a:r>
              <a:rPr lang="de-DE" dirty="0" err="1"/>
              <a:t>engineers</a:t>
            </a:r>
            <a:r>
              <a:rPr lang="de-DE" dirty="0"/>
              <a:t> </a:t>
            </a:r>
            <a:r>
              <a:rPr lang="de-DE" dirty="0" err="1"/>
              <a:t>collaborate</a:t>
            </a:r>
            <a:r>
              <a:rPr lang="de-DE" dirty="0"/>
              <a:t> </a:t>
            </a:r>
            <a:r>
              <a:rPr lang="de-DE" dirty="0" err="1"/>
              <a:t>closely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Continuously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hardware</a:t>
            </a:r>
            <a:r>
              <a:rPr lang="de-DE" dirty="0"/>
              <a:t> (e.g. </a:t>
            </a:r>
            <a:r>
              <a:rPr lang="de-DE" dirty="0" err="1"/>
              <a:t>controller</a:t>
            </a:r>
            <a:r>
              <a:rPr lang="de-DE" dirty="0"/>
              <a:t>)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.</a:t>
            </a:r>
          </a:p>
          <a:p>
            <a:pPr lvl="1"/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characterization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.</a:t>
            </a:r>
          </a:p>
          <a:p>
            <a:pPr lvl="1"/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</a:t>
            </a:r>
          </a:p>
          <a:p>
            <a:pPr lvl="2"/>
            <a:r>
              <a:rPr lang="de-DE" dirty="0" err="1"/>
              <a:t>assess</a:t>
            </a:r>
            <a:r>
              <a:rPr lang="de-DE" dirty="0"/>
              <a:t> </a:t>
            </a:r>
            <a:r>
              <a:rPr lang="de-DE" dirty="0" err="1"/>
              <a:t>impact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on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cases</a:t>
            </a:r>
            <a:endParaRPr lang="de-DE" dirty="0"/>
          </a:p>
          <a:p>
            <a:pPr lvl="2"/>
            <a:r>
              <a:rPr lang="de-DE" dirty="0"/>
              <a:t>plan operational </a:t>
            </a:r>
            <a:r>
              <a:rPr lang="de-DE" dirty="0" err="1"/>
              <a:t>concepts</a:t>
            </a:r>
            <a:endParaRPr lang="de-DE" dirty="0"/>
          </a:p>
          <a:p>
            <a:pPr lvl="2"/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de-DE" dirty="0" err="1"/>
              <a:t>calibration</a:t>
            </a:r>
            <a:r>
              <a:rPr lang="de-DE" dirty="0"/>
              <a:t>/</a:t>
            </a:r>
            <a:r>
              <a:rPr lang="de-DE" dirty="0" err="1"/>
              <a:t>pipeline</a:t>
            </a:r>
            <a:r>
              <a:rPr lang="de-DE" dirty="0"/>
              <a:t> </a:t>
            </a:r>
            <a:r>
              <a:rPr lang="de-DE" dirty="0" err="1"/>
              <a:t>corrections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C34729-1C3C-A445-B1C4-A9AFBD90C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452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9CA7F4-7A1A-7349-AF24-E7E77BEA9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CE4D57-8369-F947-B326-CDFF42C6E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F6203-6822-C049-9ED5-134CE7D9A66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like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systematics</a:t>
            </a:r>
            <a:r>
              <a:rPr lang="de-DE" dirty="0"/>
              <a:t>: </a:t>
            </a:r>
            <a:r>
              <a:rPr lang="de-DE" sz="2400" dirty="0">
                <a:hlinkClick r:id="rId2"/>
              </a:rPr>
              <a:t>egeorge@eso.org</a:t>
            </a:r>
            <a:r>
              <a:rPr lang="de-DE" sz="2400" dirty="0"/>
              <a:t> Twitter: @</a:t>
            </a:r>
            <a:r>
              <a:rPr lang="de-DE" sz="2400" dirty="0" err="1"/>
              <a:t>egroegzil</a:t>
            </a:r>
            <a:endParaRPr lang="de-DE" dirty="0"/>
          </a:p>
          <a:p>
            <a:r>
              <a:rPr lang="de-DE" dirty="0"/>
              <a:t>Content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ESO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group</a:t>
            </a:r>
            <a:endParaRPr lang="de-DE" dirty="0"/>
          </a:p>
          <a:p>
            <a:pPr lvl="1"/>
            <a:r>
              <a:rPr lang="de-DE" dirty="0"/>
              <a:t>Susanne Ramsay (ELT Instruments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lead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HARMONI, MICADO, </a:t>
            </a:r>
            <a:r>
              <a:rPr lang="de-DE" dirty="0" err="1"/>
              <a:t>and</a:t>
            </a:r>
            <a:r>
              <a:rPr lang="de-DE" dirty="0"/>
              <a:t> METIS </a:t>
            </a:r>
            <a:r>
              <a:rPr lang="de-DE" dirty="0" err="1"/>
              <a:t>scientists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consortia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490295-B84D-6348-8668-FC8816B0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thanks</a:t>
            </a:r>
            <a:r>
              <a:rPr lang="de-DE" dirty="0"/>
              <a:t>!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E07A8B8-7662-2847-90E8-4011310EBB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55"/>
          <a:stretch>
            <a:fillRect/>
          </a:stretch>
        </p:blipFill>
        <p:spPr bwMode="auto">
          <a:xfrm>
            <a:off x="-27535" y="4106865"/>
            <a:ext cx="9180513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82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039690-CAA1-E944-B333-AEFA78B5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962626-5F36-AE46-9A12-080CB1DBF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208947-2D42-A54F-8B7D-CA6B81AC7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Operational (Science) </a:t>
            </a:r>
            <a:r>
              <a:rPr lang="de-DE" dirty="0" err="1"/>
              <a:t>Detectors</a:t>
            </a:r>
            <a:r>
              <a:rPr lang="de-DE" dirty="0"/>
              <a:t> at ESO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archive</a:t>
            </a:r>
            <a:endParaRPr lang="de-DE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A61640C-B129-A441-B0E3-A0740C8CC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121342"/>
              </p:ext>
            </p:extLst>
          </p:nvPr>
        </p:nvGraphicFramePr>
        <p:xfrm>
          <a:off x="217713" y="1369877"/>
          <a:ext cx="4299857" cy="3916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3405">
                  <a:extLst>
                    <a:ext uri="{9D8B030D-6E8A-4147-A177-3AD203B41FA5}">
                      <a16:colId xmlns:a16="http://schemas.microsoft.com/office/drawing/2014/main" val="3055492031"/>
                    </a:ext>
                  </a:extLst>
                </a:gridCol>
                <a:gridCol w="2776452">
                  <a:extLst>
                    <a:ext uri="{9D8B030D-6E8A-4147-A177-3AD203B41FA5}">
                      <a16:colId xmlns:a16="http://schemas.microsoft.com/office/drawing/2014/main" val="460892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IR </a:t>
                      </a:r>
                      <a:r>
                        <a:rPr lang="de-DE" sz="1600" dirty="0" err="1"/>
                        <a:t>detector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764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SINFONI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1x H2RG (2x2k)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980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HAWKI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4x H2RG (2x2k)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132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X-SHOOTER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1x H2RG (2x2k)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19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SPHERE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2x H2RG (2x2k)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273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GRAVITY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2x H2RG (2x2k)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338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MATISSE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1x H2RG (2x2k), </a:t>
                      </a:r>
                    </a:p>
                    <a:p>
                      <a:r>
                        <a:rPr lang="de-DE" sz="1600" dirty="0"/>
                        <a:t>1x AQUARIUS (1kx1k)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501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KMOS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3x H2RG (2x2k)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893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VIRCAM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16x VIRGO2K </a:t>
                      </a:r>
                      <a:r>
                        <a:rPr lang="de-DE" sz="1600" dirty="0"/>
                        <a:t>(2x2k)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6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VISIR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1x AQUARIUS (1kx1k)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8862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0CA4443-149E-6B42-BACD-AB886C973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8373"/>
              </p:ext>
            </p:extLst>
          </p:nvPr>
        </p:nvGraphicFramePr>
        <p:xfrm>
          <a:off x="4680857" y="1381624"/>
          <a:ext cx="4303260" cy="4495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81948">
                  <a:extLst>
                    <a:ext uri="{9D8B030D-6E8A-4147-A177-3AD203B41FA5}">
                      <a16:colId xmlns:a16="http://schemas.microsoft.com/office/drawing/2014/main" val="3316284046"/>
                    </a:ext>
                  </a:extLst>
                </a:gridCol>
                <a:gridCol w="2821312">
                  <a:extLst>
                    <a:ext uri="{9D8B030D-6E8A-4147-A177-3AD203B41FA5}">
                      <a16:colId xmlns:a16="http://schemas.microsoft.com/office/drawing/2014/main" val="139340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VIS </a:t>
                      </a:r>
                      <a:r>
                        <a:rPr lang="de-DE" sz="1600" dirty="0" err="1"/>
                        <a:t>detector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585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ESPRESSO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2x CCD-290 (9x9k)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420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MUSE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24x CCD231-84 (4x4k)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424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X-SHOOTER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1x CCD84-42 (4x2k)</a:t>
                      </a:r>
                    </a:p>
                    <a:p>
                      <a:r>
                        <a:rPr lang="de-DE" sz="1600" dirty="0"/>
                        <a:t>1x CCD MIT/LL CCD ID20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439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SPHERE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2x CCD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280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FORS1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2x CCD84-42 (4x2k)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956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FORS2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1x CCD (4x2k)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619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OMEGACAM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32x CCD-44-82 (4x2k)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436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UVES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1x CCD-20, 1x CCD-40, 1x CCD (4x2k)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48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VIRCAM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x CCD42-40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238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VIMOS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1x CCD (2x2k)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51745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431C809-57C8-864D-BA08-D4618719CE5D}"/>
              </a:ext>
            </a:extLst>
          </p:cNvPr>
          <p:cNvSpPr txBox="1"/>
          <p:nvPr/>
        </p:nvSpPr>
        <p:spPr>
          <a:xfrm>
            <a:off x="217712" y="5497689"/>
            <a:ext cx="4299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 &gt;20 </a:t>
            </a:r>
            <a:r>
              <a:rPr lang="de-DE" dirty="0" err="1"/>
              <a:t>detectors</a:t>
            </a:r>
            <a:r>
              <a:rPr lang="de-DE" dirty="0"/>
              <a:t> </a:t>
            </a:r>
            <a:r>
              <a:rPr lang="de-DE" dirty="0" err="1"/>
              <a:t>coming</a:t>
            </a:r>
            <a:r>
              <a:rPr lang="de-DE" dirty="0"/>
              <a:t> in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VLT </a:t>
            </a:r>
            <a:r>
              <a:rPr lang="de-DE" dirty="0" err="1"/>
              <a:t>instruments</a:t>
            </a:r>
            <a:r>
              <a:rPr lang="de-DE" dirty="0"/>
              <a:t>! </a:t>
            </a:r>
          </a:p>
          <a:p>
            <a:r>
              <a:rPr lang="de-DE" dirty="0"/>
              <a:t>(e.g. MOONS, 4MOST)</a:t>
            </a:r>
          </a:p>
        </p:txBody>
      </p:sp>
    </p:spTree>
    <p:extLst>
      <p:ext uri="{BB962C8B-B14F-4D97-AF65-F5344CB8AC3E}">
        <p14:creationId xmlns:p14="http://schemas.microsoft.com/office/powerpoint/2010/main" val="1086559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53B19B-393C-4733-BB8F-5ED88240B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32072C-D6AF-4025-9460-EF8D5233B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079B4D-4E9A-4FBF-9C77-CEABCA959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NGC use at ESO</a:t>
            </a:r>
          </a:p>
        </p:txBody>
      </p:sp>
      <p:grpSp>
        <p:nvGrpSpPr>
          <p:cNvPr id="6" name="Group 96">
            <a:extLst>
              <a:ext uri="{FF2B5EF4-FFF2-40B4-BE49-F238E27FC236}">
                <a16:creationId xmlns:a16="http://schemas.microsoft.com/office/drawing/2014/main" id="{B859084B-6764-3941-9D60-4C2CA47A6A0B}"/>
              </a:ext>
            </a:extLst>
          </p:cNvPr>
          <p:cNvGrpSpPr>
            <a:grpSpLocks/>
          </p:cNvGrpSpPr>
          <p:nvPr/>
        </p:nvGrpSpPr>
        <p:grpSpPr bwMode="auto">
          <a:xfrm>
            <a:off x="810574" y="3795486"/>
            <a:ext cx="2159000" cy="2141537"/>
            <a:chOff x="0" y="4528127"/>
            <a:chExt cx="2159224" cy="2141233"/>
          </a:xfrm>
        </p:grpSpPr>
        <p:grpSp>
          <p:nvGrpSpPr>
            <p:cNvPr id="7" name="Group 33">
              <a:extLst>
                <a:ext uri="{FF2B5EF4-FFF2-40B4-BE49-F238E27FC236}">
                  <a16:creationId xmlns:a16="http://schemas.microsoft.com/office/drawing/2014/main" id="{44896203-5DD9-C342-A727-1982EB49E2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3608" y="5517232"/>
              <a:ext cx="1115616" cy="1152128"/>
              <a:chOff x="609600" y="1981200"/>
              <a:chExt cx="1708150" cy="1752600"/>
            </a:xfrm>
          </p:grpSpPr>
          <p:pic>
            <p:nvPicPr>
              <p:cNvPr id="11" name="Picture 19" descr="kmos-arms.jpg">
                <a:extLst>
                  <a:ext uri="{FF2B5EF4-FFF2-40B4-BE49-F238E27FC236}">
                    <a16:creationId xmlns:a16="http://schemas.microsoft.com/office/drawing/2014/main" id="{8CC050FC-92A2-CD4D-99D5-3468A3842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" y="2590800"/>
                <a:ext cx="170815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20" descr="kmos_logo.jpg">
                <a:extLst>
                  <a:ext uri="{FF2B5EF4-FFF2-40B4-BE49-F238E27FC236}">
                    <a16:creationId xmlns:a16="http://schemas.microsoft.com/office/drawing/2014/main" id="{B78EAE13-CA8E-BB46-8207-E2F92ADCE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1981200"/>
                <a:ext cx="1295400" cy="712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37">
              <a:extLst>
                <a:ext uri="{FF2B5EF4-FFF2-40B4-BE49-F238E27FC236}">
                  <a16:creationId xmlns:a16="http://schemas.microsoft.com/office/drawing/2014/main" id="{B3878559-3D48-584E-A235-7375D5DEB0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528127"/>
              <a:ext cx="1557536" cy="989107"/>
              <a:chOff x="6553200" y="4112661"/>
              <a:chExt cx="2133600" cy="1916664"/>
            </a:xfrm>
          </p:grpSpPr>
          <p:pic>
            <p:nvPicPr>
              <p:cNvPr id="9" name="Picture 24" descr="gravity_b1">
                <a:extLst>
                  <a:ext uri="{FF2B5EF4-FFF2-40B4-BE49-F238E27FC236}">
                    <a16:creationId xmlns:a16="http://schemas.microsoft.com/office/drawing/2014/main" id="{3D153CA2-5978-2B49-90D1-58416AFA0D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4267200"/>
                <a:ext cx="2133600" cy="176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 Box 9">
                <a:extLst>
                  <a:ext uri="{FF2B5EF4-FFF2-40B4-BE49-F238E27FC236}">
                    <a16:creationId xmlns:a16="http://schemas.microsoft.com/office/drawing/2014/main" id="{F74BF54F-FACC-2E4B-BC50-36698D4673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2967" y="4111655"/>
                <a:ext cx="1296154" cy="710677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90000" rIns="90000" bIns="90000" anchor="ctr">
                <a:spAutoFit/>
              </a:bodyPr>
              <a:lstStyle>
                <a:lvl1pPr marL="358775" indent="-179388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ts val="600"/>
                  </a:spcBef>
                </a:pPr>
                <a:r>
                  <a:rPr lang="en-US" alt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GRAVITY</a:t>
                </a:r>
              </a:p>
            </p:txBody>
          </p:sp>
        </p:grpSp>
      </p:grpSp>
      <p:grpSp>
        <p:nvGrpSpPr>
          <p:cNvPr id="13" name="Group 22">
            <a:extLst>
              <a:ext uri="{FF2B5EF4-FFF2-40B4-BE49-F238E27FC236}">
                <a16:creationId xmlns:a16="http://schemas.microsoft.com/office/drawing/2014/main" id="{7ADBEA2C-E70A-424D-A541-09DB2ABC6DFD}"/>
              </a:ext>
            </a:extLst>
          </p:cNvPr>
          <p:cNvGrpSpPr>
            <a:grpSpLocks/>
          </p:cNvGrpSpPr>
          <p:nvPr/>
        </p:nvGrpSpPr>
        <p:grpSpPr bwMode="auto">
          <a:xfrm>
            <a:off x="3115624" y="5035323"/>
            <a:ext cx="1368425" cy="1239838"/>
            <a:chOff x="4932040" y="4474330"/>
            <a:chExt cx="2160240" cy="2056554"/>
          </a:xfrm>
        </p:grpSpPr>
        <p:pic>
          <p:nvPicPr>
            <p:cNvPr id="14" name="Picture 20" descr="http://www.eso.org/sci/facilities/develop/instruments/sphere/img/sphereScheme.jpg">
              <a:extLst>
                <a:ext uri="{FF2B5EF4-FFF2-40B4-BE49-F238E27FC236}">
                  <a16:creationId xmlns:a16="http://schemas.microsoft.com/office/drawing/2014/main" id="{12204257-FD75-CF4E-8EFC-B6F791BDE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4869160"/>
              <a:ext cx="2160240" cy="1661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9">
              <a:extLst>
                <a:ext uri="{FF2B5EF4-FFF2-40B4-BE49-F238E27FC236}">
                  <a16:creationId xmlns:a16="http://schemas.microsoft.com/office/drawing/2014/main" id="{7022742A-7C48-6F43-9BD4-EB0944AAE6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7733" y="4474330"/>
              <a:ext cx="1456031" cy="607881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90000" rIns="90000" bIns="90000">
              <a:spAutoFit/>
            </a:bodyPr>
            <a:lstStyle>
              <a:lvl1pPr marL="358775" indent="-17938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600"/>
                </a:spcBef>
              </a:pPr>
              <a:r>
                <a:rPr lang="en-US" altLang="en-US" sz="1200" b="1" dirty="0">
                  <a:solidFill>
                    <a:srgbClr val="00B05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SPHERE</a:t>
              </a:r>
            </a:p>
          </p:txBody>
        </p:sp>
      </p:grpSp>
      <p:cxnSp>
        <p:nvCxnSpPr>
          <p:cNvPr id="16" name="Straight Arrow Connector 55">
            <a:extLst>
              <a:ext uri="{FF2B5EF4-FFF2-40B4-BE49-F238E27FC236}">
                <a16:creationId xmlns:a16="http://schemas.microsoft.com/office/drawing/2014/main" id="{C9876E05-AAD9-494C-AE64-95852B45B67C}"/>
              </a:ext>
            </a:extLst>
          </p:cNvPr>
          <p:cNvCxnSpPr>
            <a:cxnSpLocks noChangeShapeType="1"/>
            <a:endCxn id="15" idx="0"/>
          </p:cNvCxnSpPr>
          <p:nvPr/>
        </p:nvCxnSpPr>
        <p:spPr bwMode="auto">
          <a:xfrm flipH="1">
            <a:off x="3756974" y="4243161"/>
            <a:ext cx="461963" cy="792162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FF94D570-28C3-C244-82FA-F8C1943940C6}"/>
              </a:ext>
            </a:extLst>
          </p:cNvPr>
          <p:cNvGrpSpPr>
            <a:grpSpLocks/>
          </p:cNvGrpSpPr>
          <p:nvPr/>
        </p:nvGrpSpPr>
        <p:grpSpPr bwMode="auto">
          <a:xfrm>
            <a:off x="4899974" y="5146448"/>
            <a:ext cx="1736725" cy="1079500"/>
            <a:chOff x="3429000" y="4419600"/>
            <a:chExt cx="2519363" cy="1820863"/>
          </a:xfrm>
        </p:grpSpPr>
        <p:pic>
          <p:nvPicPr>
            <p:cNvPr id="18" name="Picture 16" descr="http://muse.univ-lyon1.fr/IMG/jpg/MUSE_sept_2013_24.jpg">
              <a:extLst>
                <a:ext uri="{FF2B5EF4-FFF2-40B4-BE49-F238E27FC236}">
                  <a16:creationId xmlns:a16="http://schemas.microsoft.com/office/drawing/2014/main" id="{C8F8360A-9DF2-6240-9B24-D718388EB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564063"/>
              <a:ext cx="2519363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A290E75F-8200-4E42-8EF2-FE2B3A87D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568" y="4419141"/>
              <a:ext cx="1140035" cy="61829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90000" rIns="90000" bIns="90000">
              <a:spAutoFit/>
            </a:bodyPr>
            <a:lstStyle>
              <a:lvl1pPr marL="358775" indent="-17938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600"/>
                </a:spcBef>
              </a:pPr>
              <a:r>
                <a:rPr lang="en-US" altLang="en-US" sz="1200" b="1" dirty="0">
                  <a:solidFill>
                    <a:srgbClr val="0000FF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MUSE</a:t>
              </a:r>
            </a:p>
          </p:txBody>
        </p:sp>
      </p:grpSp>
      <p:pic>
        <p:nvPicPr>
          <p:cNvPr id="20" name="Picture 21" descr="espresso_logo.png">
            <a:extLst>
              <a:ext uri="{FF2B5EF4-FFF2-40B4-BE49-F238E27FC236}">
                <a16:creationId xmlns:a16="http://schemas.microsoft.com/office/drawing/2014/main" id="{3A95025A-9B13-7E40-AC5C-29873789DC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974" y="4973411"/>
            <a:ext cx="1716088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57">
            <a:extLst>
              <a:ext uri="{FF2B5EF4-FFF2-40B4-BE49-F238E27FC236}">
                <a16:creationId xmlns:a16="http://schemas.microsoft.com/office/drawing/2014/main" id="{113ADA41-471A-AA4B-955A-B21091F0C262}"/>
              </a:ext>
            </a:extLst>
          </p:cNvPr>
          <p:cNvCxnSpPr>
            <a:cxnSpLocks noChangeShapeType="1"/>
            <a:endCxn id="19" idx="0"/>
          </p:cNvCxnSpPr>
          <p:nvPr/>
        </p:nvCxnSpPr>
        <p:spPr bwMode="auto">
          <a:xfrm>
            <a:off x="5188899" y="4254273"/>
            <a:ext cx="598488" cy="89217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9">
            <a:extLst>
              <a:ext uri="{FF2B5EF4-FFF2-40B4-BE49-F238E27FC236}">
                <a16:creationId xmlns:a16="http://schemas.microsoft.com/office/drawing/2014/main" id="{E1CA3857-8001-5B43-B16A-50073269E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662" y="4498748"/>
            <a:ext cx="935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>
            <a:lvl1pPr marL="358775" indent="-179388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Visible</a:t>
            </a:r>
          </a:p>
        </p:txBody>
      </p:sp>
      <p:cxnSp>
        <p:nvCxnSpPr>
          <p:cNvPr id="23" name="Straight Arrow Connector 75">
            <a:extLst>
              <a:ext uri="{FF2B5EF4-FFF2-40B4-BE49-F238E27FC236}">
                <a16:creationId xmlns:a16="http://schemas.microsoft.com/office/drawing/2014/main" id="{B185A90E-FD39-0D41-B7C9-9D48BBB7DC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27037" y="4092348"/>
            <a:ext cx="1692275" cy="10795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52">
            <a:extLst>
              <a:ext uri="{FF2B5EF4-FFF2-40B4-BE49-F238E27FC236}">
                <a16:creationId xmlns:a16="http://schemas.microsoft.com/office/drawing/2014/main" id="{54BC04B3-E819-ED40-9BDE-1A477FFB737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367912" y="2884261"/>
            <a:ext cx="1682750" cy="57785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" name="Group 68">
            <a:extLst>
              <a:ext uri="{FF2B5EF4-FFF2-40B4-BE49-F238E27FC236}">
                <a16:creationId xmlns:a16="http://schemas.microsoft.com/office/drawing/2014/main" id="{44342D50-3C31-0541-9C3B-6CF1B7EA1410}"/>
              </a:ext>
            </a:extLst>
          </p:cNvPr>
          <p:cNvGrpSpPr>
            <a:grpSpLocks/>
          </p:cNvGrpSpPr>
          <p:nvPr/>
        </p:nvGrpSpPr>
        <p:grpSpPr bwMode="auto">
          <a:xfrm>
            <a:off x="1099499" y="2381023"/>
            <a:ext cx="935038" cy="930275"/>
            <a:chOff x="1115616" y="3645024"/>
            <a:chExt cx="936104" cy="930162"/>
          </a:xfrm>
        </p:grpSpPr>
        <p:pic>
          <p:nvPicPr>
            <p:cNvPr id="26" name="Picture 1" descr="D:\temp\screenshot\screenshot.2.jpg">
              <a:extLst>
                <a:ext uri="{FF2B5EF4-FFF2-40B4-BE49-F238E27FC236}">
                  <a16:creationId xmlns:a16="http://schemas.microsoft.com/office/drawing/2014/main" id="{C8783DE1-AB00-6648-9FB2-0BE0BC774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3861048"/>
              <a:ext cx="792088" cy="71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9">
              <a:extLst>
                <a:ext uri="{FF2B5EF4-FFF2-40B4-BE49-F238E27FC236}">
                  <a16:creationId xmlns:a16="http://schemas.microsoft.com/office/drawing/2014/main" id="{63FA56E0-86EC-6049-B6D6-4CC333B72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5616" y="3645024"/>
              <a:ext cx="936104" cy="21602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AQUARIUS</a:t>
              </a:r>
              <a:endParaRPr lang="en-US" altLang="en-US" sz="12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 Box 9">
            <a:extLst>
              <a:ext uri="{FF2B5EF4-FFF2-40B4-BE49-F238E27FC236}">
                <a16:creationId xmlns:a16="http://schemas.microsoft.com/office/drawing/2014/main" id="{5CFFCEBA-B7C3-7548-9B77-BFC3A4F32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924" y="2884261"/>
            <a:ext cx="936625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>
            <a:lvl1pPr marL="358775" indent="-179388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MID-IR</a:t>
            </a:r>
            <a:endParaRPr lang="en-US" sz="1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9" name="Straight Arrow Connector 52">
            <a:extLst>
              <a:ext uri="{FF2B5EF4-FFF2-40B4-BE49-F238E27FC236}">
                <a16:creationId xmlns:a16="http://schemas.microsoft.com/office/drawing/2014/main" id="{D6C56D4E-BA01-4046-A3FE-CD643D70F51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539362" y="3614511"/>
            <a:ext cx="1520825" cy="1112837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 Box 9">
            <a:extLst>
              <a:ext uri="{FF2B5EF4-FFF2-40B4-BE49-F238E27FC236}">
                <a16:creationId xmlns:a16="http://schemas.microsoft.com/office/drawing/2014/main" id="{F0D13193-0EAB-4C45-A423-BE1F2EAA9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237" y="3944711"/>
            <a:ext cx="936625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>
            <a:lvl1pPr marL="358775" indent="-179388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NIR</a:t>
            </a:r>
            <a:endParaRPr lang="en-US" sz="1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1" name="Group 40">
            <a:extLst>
              <a:ext uri="{FF2B5EF4-FFF2-40B4-BE49-F238E27FC236}">
                <a16:creationId xmlns:a16="http://schemas.microsoft.com/office/drawing/2014/main" id="{044374E3-811F-A645-89F3-0FAA7DCCFD68}"/>
              </a:ext>
            </a:extLst>
          </p:cNvPr>
          <p:cNvGrpSpPr>
            <a:grpSpLocks/>
          </p:cNvGrpSpPr>
          <p:nvPr/>
        </p:nvGrpSpPr>
        <p:grpSpPr bwMode="auto">
          <a:xfrm>
            <a:off x="7363774" y="3317648"/>
            <a:ext cx="1231900" cy="854075"/>
            <a:chOff x="6933961" y="1219200"/>
            <a:chExt cx="1448040" cy="1283503"/>
          </a:xfrm>
        </p:grpSpPr>
        <p:pic>
          <p:nvPicPr>
            <p:cNvPr id="32" name="Picture 22" descr="selex_b1">
              <a:extLst>
                <a:ext uri="{FF2B5EF4-FFF2-40B4-BE49-F238E27FC236}">
                  <a16:creationId xmlns:a16="http://schemas.microsoft.com/office/drawing/2014/main" id="{1E45E8BF-5AB8-5644-8014-5060ABC94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1219200"/>
              <a:ext cx="1241425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9">
              <a:extLst>
                <a:ext uri="{FF2B5EF4-FFF2-40B4-BE49-F238E27FC236}">
                  <a16:creationId xmlns:a16="http://schemas.microsoft.com/office/drawing/2014/main" id="{0B76007D-ED98-8548-A9C5-2337DBD568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3961" y="1906280"/>
              <a:ext cx="1448040" cy="596423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90000" rIns="90000" bIns="90000">
              <a:spAutoFit/>
            </a:bodyPr>
            <a:lstStyle>
              <a:lvl1pPr marL="358775" indent="-179388" eaLnBrk="0" hangingPunct="0">
                <a:defRPr sz="2400">
                  <a:solidFill>
                    <a:schemeClr val="tx1"/>
                  </a:solidFill>
                  <a:latin typeface="Arial" charset="0"/>
                  <a:cs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cs typeface="Times New Roman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cs typeface="Times New Roman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cs typeface="Times New Roman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cs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Times New Roman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defRPr/>
              </a:pPr>
              <a:r>
                <a:rPr lang="en-U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SAPHIRA</a:t>
              </a:r>
            </a:p>
          </p:txBody>
        </p:sp>
      </p:grpSp>
      <p:cxnSp>
        <p:nvCxnSpPr>
          <p:cNvPr id="34" name="Straight Arrow Connector 62">
            <a:extLst>
              <a:ext uri="{FF2B5EF4-FFF2-40B4-BE49-F238E27FC236}">
                <a16:creationId xmlns:a16="http://schemas.microsoft.com/office/drawing/2014/main" id="{64D3A985-2799-C446-9D93-01B8E32B5750}"/>
              </a:ext>
            </a:extLst>
          </p:cNvPr>
          <p:cNvCxnSpPr>
            <a:cxnSpLocks noChangeShapeType="1"/>
            <a:stCxn id="45" idx="3"/>
          </p:cNvCxnSpPr>
          <p:nvPr/>
        </p:nvCxnSpPr>
        <p:spPr bwMode="auto">
          <a:xfrm>
            <a:off x="5527037" y="3678011"/>
            <a:ext cx="1692275" cy="144462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 Box 9">
            <a:extLst>
              <a:ext uri="{FF2B5EF4-FFF2-40B4-BE49-F238E27FC236}">
                <a16:creationId xmlns:a16="http://schemas.microsoft.com/office/drawing/2014/main" id="{6B18964B-E412-0F45-BF41-016CE2E5C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587" y="3460523"/>
            <a:ext cx="9366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>
            <a:lvl1pPr marL="358775" indent="-179388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NIR WFS</a:t>
            </a:r>
          </a:p>
        </p:txBody>
      </p:sp>
      <p:grpSp>
        <p:nvGrpSpPr>
          <p:cNvPr id="36" name="Group 79">
            <a:extLst>
              <a:ext uri="{FF2B5EF4-FFF2-40B4-BE49-F238E27FC236}">
                <a16:creationId xmlns:a16="http://schemas.microsoft.com/office/drawing/2014/main" id="{202E3D00-1486-0C46-A447-42BE48B5A2AF}"/>
              </a:ext>
            </a:extLst>
          </p:cNvPr>
          <p:cNvGrpSpPr>
            <a:grpSpLocks/>
          </p:cNvGrpSpPr>
          <p:nvPr/>
        </p:nvGrpSpPr>
        <p:grpSpPr bwMode="auto">
          <a:xfrm>
            <a:off x="6636699" y="1866673"/>
            <a:ext cx="1038225" cy="1235075"/>
            <a:chOff x="6796922" y="1978150"/>
            <a:chExt cx="1038617" cy="1234826"/>
          </a:xfrm>
        </p:grpSpPr>
        <p:pic>
          <p:nvPicPr>
            <p:cNvPr id="37" name="Picture 2" descr="C:\Users\xsngcpt\Downloads\MATISSE_Optical_path.jpg">
              <a:extLst>
                <a:ext uri="{FF2B5EF4-FFF2-40B4-BE49-F238E27FC236}">
                  <a16:creationId xmlns:a16="http://schemas.microsoft.com/office/drawing/2014/main" id="{A613011F-30BF-8346-AF91-9C85B8406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922" y="2344863"/>
              <a:ext cx="1038617" cy="86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 Box 9">
              <a:extLst>
                <a:ext uri="{FF2B5EF4-FFF2-40B4-BE49-F238E27FC236}">
                  <a16:creationId xmlns:a16="http://schemas.microsoft.com/office/drawing/2014/main" id="{6673F82B-5BA2-0C47-A289-8D75C87178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6922" y="1978150"/>
              <a:ext cx="946150" cy="366713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90000" rIns="90000" bIns="90000" anchor="ctr">
              <a:spAutoFit/>
            </a:bodyPr>
            <a:lstStyle>
              <a:lvl1pPr marL="358775" indent="-17938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600"/>
                </a:spcBef>
              </a:pPr>
              <a:r>
                <a:rPr lang="en-US" alt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MATISSE</a:t>
              </a:r>
            </a:p>
          </p:txBody>
        </p:sp>
      </p:grpSp>
      <p:cxnSp>
        <p:nvCxnSpPr>
          <p:cNvPr id="39" name="Straight Arrow Connector 52">
            <a:extLst>
              <a:ext uri="{FF2B5EF4-FFF2-40B4-BE49-F238E27FC236}">
                <a16:creationId xmlns:a16="http://schemas.microsoft.com/office/drawing/2014/main" id="{D791CA98-6299-7548-9409-BA54AA9DAB8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320662" y="2165123"/>
            <a:ext cx="1316037" cy="93662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Text Box 9">
            <a:extLst>
              <a:ext uri="{FF2B5EF4-FFF2-40B4-BE49-F238E27FC236}">
                <a16:creationId xmlns:a16="http://schemas.microsoft.com/office/drawing/2014/main" id="{1C2ABFEA-C072-3B41-8E38-F16C2BF73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274" y="2349273"/>
            <a:ext cx="9366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>
            <a:lvl1pPr marL="358775" indent="-179388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MID-IR</a:t>
            </a:r>
            <a:endParaRPr lang="en-US" sz="1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446DFC87-DF41-D44F-AE8A-5235A9484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074" y="2666773"/>
            <a:ext cx="9366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>
            <a:lvl1pPr marL="358775" indent="-179388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NIR</a:t>
            </a:r>
            <a:endParaRPr lang="en-US" sz="1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2" name="Group 81">
            <a:extLst>
              <a:ext uri="{FF2B5EF4-FFF2-40B4-BE49-F238E27FC236}">
                <a16:creationId xmlns:a16="http://schemas.microsoft.com/office/drawing/2014/main" id="{E572C5F6-E4DC-F643-A67F-47CD7B97FEC0}"/>
              </a:ext>
            </a:extLst>
          </p:cNvPr>
          <p:cNvGrpSpPr>
            <a:grpSpLocks/>
          </p:cNvGrpSpPr>
          <p:nvPr/>
        </p:nvGrpSpPr>
        <p:grpSpPr bwMode="auto">
          <a:xfrm>
            <a:off x="2002787" y="1750786"/>
            <a:ext cx="1550987" cy="1133475"/>
            <a:chOff x="2164450" y="1862841"/>
            <a:chExt cx="1550841" cy="1132647"/>
          </a:xfrm>
        </p:grpSpPr>
        <p:pic>
          <p:nvPicPr>
            <p:cNvPr id="43" name="Picture 5" descr="opto-mech-spectrometer">
              <a:extLst>
                <a:ext uri="{FF2B5EF4-FFF2-40B4-BE49-F238E27FC236}">
                  <a16:creationId xmlns:a16="http://schemas.microsoft.com/office/drawing/2014/main" id="{6B8587BD-D4F2-8C4D-94FE-1508AE41C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450" y="1862841"/>
              <a:ext cx="810124" cy="1132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 Box 9">
              <a:extLst>
                <a:ext uri="{FF2B5EF4-FFF2-40B4-BE49-F238E27FC236}">
                  <a16:creationId xmlns:a16="http://schemas.microsoft.com/office/drawing/2014/main" id="{048F36BF-9E73-1241-9F7F-057FFBB77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8948" y="2035997"/>
              <a:ext cx="806343" cy="36642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90000" rIns="90000" bIns="90000" anchor="ctr">
              <a:spAutoFit/>
            </a:bodyPr>
            <a:lstStyle>
              <a:lvl1pPr marL="358775" indent="-17938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600"/>
                </a:spcBef>
              </a:pPr>
              <a:r>
                <a:rPr lang="en-US" alt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VISIR</a:t>
              </a:r>
            </a:p>
          </p:txBody>
        </p:sp>
      </p:grpSp>
      <p:sp>
        <p:nvSpPr>
          <p:cNvPr id="45" name="Rectangle 3">
            <a:extLst>
              <a:ext uri="{FF2B5EF4-FFF2-40B4-BE49-F238E27FC236}">
                <a16:creationId xmlns:a16="http://schemas.microsoft.com/office/drawing/2014/main" id="{25DB0246-F16D-7741-AEC6-C3566D068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0662" y="3101748"/>
            <a:ext cx="1476375" cy="1152525"/>
          </a:xfrm>
          <a:prstGeom prst="rect">
            <a:avLst/>
          </a:prstGeom>
          <a:gradFill rotWithShape="0">
            <a:gsLst>
              <a:gs pos="0">
                <a:srgbClr val="FAFD00"/>
              </a:gs>
              <a:gs pos="100000">
                <a:srgbClr val="747500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/>
              <a:t>NGC</a:t>
            </a:r>
          </a:p>
        </p:txBody>
      </p:sp>
      <p:sp>
        <p:nvSpPr>
          <p:cNvPr id="46" name="Text Box 9">
            <a:extLst>
              <a:ext uri="{FF2B5EF4-FFF2-40B4-BE49-F238E27FC236}">
                <a16:creationId xmlns:a16="http://schemas.microsoft.com/office/drawing/2014/main" id="{5665C681-12F8-6844-9C1E-1385B1ACD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5549" y="4619398"/>
            <a:ext cx="935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>
            <a:lvl1pPr marL="358775" indent="-179388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Visible</a:t>
            </a:r>
          </a:p>
        </p:txBody>
      </p:sp>
      <p:sp>
        <p:nvSpPr>
          <p:cNvPr id="47" name="Text Box 9">
            <a:extLst>
              <a:ext uri="{FF2B5EF4-FFF2-40B4-BE49-F238E27FC236}">
                <a16:creationId xmlns:a16="http://schemas.microsoft.com/office/drawing/2014/main" id="{1EA084D9-FA24-A54B-A79C-036970DEF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237" y="4389211"/>
            <a:ext cx="936625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>
            <a:lvl1pPr marL="358775" indent="-179388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NIR</a:t>
            </a:r>
            <a:endParaRPr lang="en-US" sz="1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 Box 9">
            <a:extLst>
              <a:ext uri="{FF2B5EF4-FFF2-40B4-BE49-F238E27FC236}">
                <a16:creationId xmlns:a16="http://schemas.microsoft.com/office/drawing/2014/main" id="{FD1D26C2-BF71-3B41-A1E2-46635F7C1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9574" y="4676548"/>
            <a:ext cx="936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Visible WFS</a:t>
            </a:r>
          </a:p>
        </p:txBody>
      </p:sp>
      <p:grpSp>
        <p:nvGrpSpPr>
          <p:cNvPr id="49" name="Group 80">
            <a:extLst>
              <a:ext uri="{FF2B5EF4-FFF2-40B4-BE49-F238E27FC236}">
                <a16:creationId xmlns:a16="http://schemas.microsoft.com/office/drawing/2014/main" id="{D231D773-37E5-9442-B872-E6A3FD2BDCCB}"/>
              </a:ext>
            </a:extLst>
          </p:cNvPr>
          <p:cNvGrpSpPr>
            <a:grpSpLocks/>
          </p:cNvGrpSpPr>
          <p:nvPr/>
        </p:nvGrpSpPr>
        <p:grpSpPr bwMode="auto">
          <a:xfrm>
            <a:off x="3906199" y="1684111"/>
            <a:ext cx="1793875" cy="1055687"/>
            <a:chOff x="4067341" y="1794938"/>
            <a:chExt cx="1792956" cy="1056817"/>
          </a:xfrm>
        </p:grpSpPr>
        <p:pic>
          <p:nvPicPr>
            <p:cNvPr id="50" name="Picture 3" descr="C:\Users\xsngcpt\Downloads\GALACSI_optics_2.jpg">
              <a:extLst>
                <a:ext uri="{FF2B5EF4-FFF2-40B4-BE49-F238E27FC236}">
                  <a16:creationId xmlns:a16="http://schemas.microsoft.com/office/drawing/2014/main" id="{E6E085DA-3831-B34D-B393-25AF72CF1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9168" y="2134036"/>
              <a:ext cx="927560" cy="717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 Box 9">
              <a:extLst>
                <a:ext uri="{FF2B5EF4-FFF2-40B4-BE49-F238E27FC236}">
                  <a16:creationId xmlns:a16="http://schemas.microsoft.com/office/drawing/2014/main" id="{38478ECE-3F7A-CE42-8429-E257A54B3F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341" y="1794938"/>
              <a:ext cx="1792956" cy="36642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90000" rIns="90000" bIns="90000" anchor="ctr">
              <a:spAutoFit/>
            </a:bodyPr>
            <a:lstStyle>
              <a:lvl1pPr marL="358775" indent="-179388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600"/>
                </a:spcBef>
              </a:pPr>
              <a:r>
                <a:rPr lang="en-US" altLang="en-US" sz="1200" b="1" dirty="0">
                  <a:solidFill>
                    <a:srgbClr val="00B05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GALACSI / GRAAL</a:t>
              </a:r>
            </a:p>
          </p:txBody>
        </p:sp>
      </p:grpSp>
      <p:cxnSp>
        <p:nvCxnSpPr>
          <p:cNvPr id="52" name="Straight Arrow Connector 55">
            <a:extLst>
              <a:ext uri="{FF2B5EF4-FFF2-40B4-BE49-F238E27FC236}">
                <a16:creationId xmlns:a16="http://schemas.microsoft.com/office/drawing/2014/main" id="{387EDC3C-DA11-8A45-A8B5-09A52B532B6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682487" y="2739798"/>
            <a:ext cx="38100" cy="36195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Text Box 9">
            <a:extLst>
              <a:ext uri="{FF2B5EF4-FFF2-40B4-BE49-F238E27FC236}">
                <a16:creationId xmlns:a16="http://schemas.microsoft.com/office/drawing/2014/main" id="{48A60586-74A4-7149-B5E4-769E79C80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937" y="2776311"/>
            <a:ext cx="935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>
            <a:lvl1pPr marL="358775" indent="-179388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</a:t>
            </a:r>
          </a:p>
        </p:txBody>
      </p:sp>
    </p:spTree>
    <p:extLst>
      <p:ext uri="{BB962C8B-B14F-4D97-AF65-F5344CB8AC3E}">
        <p14:creationId xmlns:p14="http://schemas.microsoft.com/office/powerpoint/2010/main" val="3893666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BACAC4-F72A-46B1-A63F-6C8E11EAF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</p:spPr>
        <p:txBody>
          <a:bodyPr/>
          <a:lstStyle/>
          <a:p>
            <a:r>
              <a:rPr lang="en-US" dirty="0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966C55-4B17-46FF-A8E6-0CC8F114C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402BEB-54F2-402F-A71B-F486C38F1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ELT Science Cases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9E3B53-BA79-5048-98D5-EAB997497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012378"/>
              </p:ext>
            </p:extLst>
          </p:nvPr>
        </p:nvGraphicFramePr>
        <p:xfrm>
          <a:off x="4253340" y="1138200"/>
          <a:ext cx="4875420" cy="528802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37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7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8026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Planets and Stars</a:t>
                      </a:r>
                    </a:p>
                    <a:p>
                      <a:pPr algn="l"/>
                      <a:r>
                        <a:rPr lang="en-US" sz="900" u="sng"/>
                        <a:t>Comets</a:t>
                      </a:r>
                    </a:p>
                    <a:p>
                      <a:pPr algn="l"/>
                      <a:r>
                        <a:rPr lang="en-US" sz="900"/>
                        <a:t>Intra- and Extra- solar-system comets</a:t>
                      </a:r>
                    </a:p>
                    <a:p>
                      <a:pPr algn="l"/>
                      <a:r>
                        <a:rPr lang="en-US" sz="900" u="sng"/>
                        <a:t>Extrasolar planets:</a:t>
                      </a:r>
                    </a:p>
                    <a:p>
                      <a:pPr algn="l"/>
                      <a:r>
                        <a:rPr lang="en-US" sz="900" u="none"/>
                        <a:t>- Atmospheric characterization</a:t>
                      </a:r>
                    </a:p>
                    <a:p>
                      <a:pPr algn="l"/>
                      <a:r>
                        <a:rPr lang="en-US" sz="900"/>
                        <a:t>- imaging</a:t>
                      </a:r>
                    </a:p>
                    <a:p>
                      <a:pPr algn="l"/>
                      <a:r>
                        <a:rPr lang="en-US" sz="900"/>
                        <a:t>- radial velocities</a:t>
                      </a:r>
                    </a:p>
                    <a:p>
                      <a:pPr algn="l"/>
                      <a:r>
                        <a:rPr lang="en-US" sz="900"/>
                        <a:t>Free-floating planets</a:t>
                      </a:r>
                    </a:p>
                    <a:p>
                      <a:pPr algn="l"/>
                      <a:r>
                        <a:rPr lang="en-US" sz="900" u="sng"/>
                        <a:t>Stellar clusters (inc. Galactic Centre)</a:t>
                      </a:r>
                    </a:p>
                    <a:p>
                      <a:pPr algn="l"/>
                      <a:r>
                        <a:rPr lang="en-US" sz="900"/>
                        <a:t>Magnetic fields in star formation regions</a:t>
                      </a:r>
                    </a:p>
                    <a:p>
                      <a:pPr algn="l"/>
                      <a:r>
                        <a:rPr lang="en-US" sz="900"/>
                        <a:t>Origin of massive stars</a:t>
                      </a:r>
                    </a:p>
                    <a:p>
                      <a:pPr algn="l"/>
                      <a:r>
                        <a:rPr lang="en-US" sz="900"/>
                        <a:t>LMC field star population</a:t>
                      </a:r>
                    </a:p>
                    <a:p>
                      <a:pPr algn="l"/>
                      <a:r>
                        <a:rPr lang="en-US" sz="900"/>
                        <a:t>- astrometery</a:t>
                      </a:r>
                    </a:p>
                    <a:p>
                      <a:pPr algn="l"/>
                      <a:r>
                        <a:rPr lang="en-US" sz="900" u="sng"/>
                        <a:t>Circumstellar disks, young and debris</a:t>
                      </a:r>
                    </a:p>
                    <a:p>
                      <a:pPr algn="l"/>
                      <a:r>
                        <a:rPr lang="en-US" sz="900"/>
                        <a:t>Stellar remnants</a:t>
                      </a:r>
                    </a:p>
                    <a:p>
                      <a:pPr algn="l"/>
                      <a:r>
                        <a:rPr lang="en-US" sz="900"/>
                        <a:t>Asteroseismology</a:t>
                      </a:r>
                    </a:p>
                    <a:p>
                      <a:pPr algn="ctr"/>
                      <a:endParaRPr lang="en-US" sz="1100"/>
                    </a:p>
                    <a:p>
                      <a:pPr algn="ctr"/>
                      <a:r>
                        <a:rPr lang="en-US" sz="1600"/>
                        <a:t> Stars and Galaxies</a:t>
                      </a:r>
                    </a:p>
                    <a:p>
                      <a:pPr algn="l"/>
                      <a:r>
                        <a:rPr lang="en-US" sz="1000" u="sng"/>
                        <a:t>I</a:t>
                      </a:r>
                      <a:r>
                        <a:rPr lang="en-US" sz="900" u="sng"/>
                        <a:t>ntracluster population</a:t>
                      </a:r>
                    </a:p>
                    <a:p>
                      <a:pPr algn="l"/>
                      <a:r>
                        <a:rPr lang="en-US" sz="900"/>
                        <a:t>- Colour-Magnitude diagrams</a:t>
                      </a:r>
                    </a:p>
                    <a:p>
                      <a:pPr algn="l"/>
                      <a:r>
                        <a:rPr lang="en-US" sz="900"/>
                        <a:t>- Spectroscopy of IRGB stars</a:t>
                      </a:r>
                    </a:p>
                    <a:p>
                      <a:pPr algn="l"/>
                      <a:r>
                        <a:rPr lang="en-US" sz="900"/>
                        <a:t>Planetary nebulae and galaxies</a:t>
                      </a:r>
                    </a:p>
                    <a:p>
                      <a:pPr algn="l"/>
                      <a:r>
                        <a:rPr lang="en-US" sz="900"/>
                        <a:t>Stellar clusters and the evolution of galaxies</a:t>
                      </a:r>
                    </a:p>
                    <a:p>
                      <a:pPr algn="l"/>
                      <a:r>
                        <a:rPr lang="en-US" sz="900" u="sng"/>
                        <a:t>Resolved stellar populations:</a:t>
                      </a:r>
                    </a:p>
                    <a:p>
                      <a:pPr algn="l"/>
                      <a:r>
                        <a:rPr lang="en-US" sz="900"/>
                        <a:t>- Colour-Magnitude diagram Virgo</a:t>
                      </a:r>
                    </a:p>
                    <a:p>
                      <a:pPr algn="l"/>
                      <a:r>
                        <a:rPr lang="en-US" sz="900"/>
                        <a:t>- abundances &amp; kinematics Sculptor galaxies</a:t>
                      </a:r>
                    </a:p>
                    <a:p>
                      <a:pPr algn="l"/>
                      <a:r>
                        <a:rPr lang="en-US" sz="900"/>
                        <a:t>- abundances &amp; kinematics M31- CenA</a:t>
                      </a:r>
                    </a:p>
                    <a:p>
                      <a:pPr algn="l"/>
                      <a:r>
                        <a:rPr lang="en-US" sz="900"/>
                        <a:t>Spectral observations of star clusters:</a:t>
                      </a:r>
                    </a:p>
                    <a:p>
                      <a:pPr algn="l"/>
                      <a:r>
                        <a:rPr lang="en-US" sz="900"/>
                        <a:t>- internal kinematics &amp; chemical abundances</a:t>
                      </a:r>
                    </a:p>
                    <a:p>
                      <a:pPr algn="l"/>
                      <a:r>
                        <a:rPr lang="en-US" sz="900"/>
                        <a:t>- ages and metallicities of star cluster systems</a:t>
                      </a:r>
                      <a:endParaRPr lang="en-US" sz="900" dirty="0"/>
                    </a:p>
                  </a:txBody>
                  <a:tcPr marL="80930" marR="80930" marT="40465" marB="4046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Young, massive star clusters</a:t>
                      </a:r>
                    </a:p>
                    <a:p>
                      <a:pPr algn="l"/>
                      <a:r>
                        <a:rPr lang="en-US" sz="900" dirty="0"/>
                        <a:t>- imaging</a:t>
                      </a:r>
                    </a:p>
                    <a:p>
                      <a:pPr algn="l"/>
                      <a:r>
                        <a:rPr lang="en-US" sz="900" dirty="0"/>
                        <a:t>- spectroscopy</a:t>
                      </a:r>
                    </a:p>
                    <a:p>
                      <a:pPr algn="l"/>
                      <a:r>
                        <a:rPr lang="en-US" sz="900" dirty="0"/>
                        <a:t>The IMF throughout the Local Group</a:t>
                      </a:r>
                    </a:p>
                    <a:p>
                      <a:pPr algn="l"/>
                      <a:r>
                        <a:rPr lang="en-US" sz="900" u="sng" dirty="0"/>
                        <a:t>Star formation history through Supernovae</a:t>
                      </a:r>
                    </a:p>
                    <a:p>
                      <a:pPr algn="l"/>
                      <a:r>
                        <a:rPr lang="en-US" sz="900" dirty="0"/>
                        <a:t>- search, light curves, spectroscopy</a:t>
                      </a:r>
                    </a:p>
                    <a:p>
                      <a:pPr algn="l"/>
                      <a:r>
                        <a:rPr lang="en-US" sz="900" u="sng" dirty="0"/>
                        <a:t>Black holes/AGN</a:t>
                      </a:r>
                    </a:p>
                    <a:p>
                      <a:pPr algn="l"/>
                      <a:endParaRPr lang="en-US" sz="1100" dirty="0"/>
                    </a:p>
                    <a:p>
                      <a:pPr algn="ctr"/>
                      <a:r>
                        <a:rPr lang="en-US" sz="1600" dirty="0"/>
                        <a:t> Galaxies and Cosmology</a:t>
                      </a:r>
                    </a:p>
                    <a:p>
                      <a:pPr algn="l"/>
                      <a:r>
                        <a:rPr lang="en-US" sz="900" dirty="0"/>
                        <a:t>Dark energy: Type </a:t>
                      </a:r>
                      <a:r>
                        <a:rPr lang="en-US" sz="900" dirty="0" err="1"/>
                        <a:t>Ia</a:t>
                      </a:r>
                      <a:r>
                        <a:rPr lang="en-US" sz="900" dirty="0"/>
                        <a:t> </a:t>
                      </a:r>
                      <a:r>
                        <a:rPr lang="en-US" sz="900" dirty="0" err="1"/>
                        <a:t>SNe</a:t>
                      </a:r>
                      <a:r>
                        <a:rPr lang="en-US" sz="900" dirty="0"/>
                        <a:t> as distance indicators</a:t>
                      </a:r>
                    </a:p>
                    <a:p>
                      <a:pPr algn="l"/>
                      <a:r>
                        <a:rPr lang="en-US" sz="900" dirty="0"/>
                        <a:t>- search, light curves, spectroscopy</a:t>
                      </a:r>
                    </a:p>
                    <a:p>
                      <a:pPr algn="l"/>
                      <a:r>
                        <a:rPr lang="en-US" sz="900" u="sng" dirty="0"/>
                        <a:t>Dynamical measurement of universal expansion</a:t>
                      </a:r>
                    </a:p>
                    <a:p>
                      <a:pPr algn="l"/>
                      <a:r>
                        <a:rPr lang="en-US" sz="900" dirty="0"/>
                        <a:t>Constraining fundamental constants</a:t>
                      </a:r>
                    </a:p>
                    <a:p>
                      <a:pPr algn="l"/>
                      <a:r>
                        <a:rPr lang="en-US" sz="900" u="sng" dirty="0"/>
                        <a:t>First light - the highest redshift galaxies</a:t>
                      </a:r>
                    </a:p>
                    <a:p>
                      <a:pPr algn="l"/>
                      <a:r>
                        <a:rPr lang="en-US" sz="900" dirty="0"/>
                        <a:t>Galaxies and AGN at the end of reionization</a:t>
                      </a:r>
                    </a:p>
                    <a:p>
                      <a:pPr algn="l"/>
                      <a:r>
                        <a:rPr lang="en-US" sz="900" dirty="0"/>
                        <a:t>Probing reionization: GRBs and quasars</a:t>
                      </a:r>
                    </a:p>
                    <a:p>
                      <a:pPr algn="l"/>
                      <a:r>
                        <a:rPr lang="en-US" sz="900" u="sng" dirty="0"/>
                        <a:t>Metallicity of the low-density IGM</a:t>
                      </a:r>
                    </a:p>
                    <a:p>
                      <a:pPr algn="l"/>
                      <a:r>
                        <a:rPr lang="en-US" sz="900" dirty="0"/>
                        <a:t>IGM tomography</a:t>
                      </a:r>
                    </a:p>
                    <a:p>
                      <a:pPr algn="l"/>
                      <a:r>
                        <a:rPr lang="en-US" sz="900" dirty="0"/>
                        <a:t>- bright LBGs and quasars</a:t>
                      </a:r>
                    </a:p>
                    <a:p>
                      <a:pPr algn="l"/>
                      <a:r>
                        <a:rPr lang="en-US" sz="900" dirty="0"/>
                        <a:t>- faint LBGs</a:t>
                      </a:r>
                    </a:p>
                    <a:p>
                      <a:pPr algn="l"/>
                      <a:r>
                        <a:rPr lang="en-US" sz="900" dirty="0"/>
                        <a:t>Galaxy formation and evolution:</a:t>
                      </a:r>
                    </a:p>
                    <a:p>
                      <a:pPr algn="l"/>
                      <a:r>
                        <a:rPr lang="en-US" sz="900" u="sng" dirty="0"/>
                        <a:t>Physics of high-z galaxies</a:t>
                      </a:r>
                    </a:p>
                    <a:p>
                      <a:pPr algn="l"/>
                      <a:r>
                        <a:rPr lang="en-US" sz="900" dirty="0"/>
                        <a:t>- integrated spectroscopy</a:t>
                      </a:r>
                    </a:p>
                    <a:p>
                      <a:pPr algn="l"/>
                      <a:r>
                        <a:rPr lang="en-US" sz="900" dirty="0"/>
                        <a:t>- high resolution imaging</a:t>
                      </a:r>
                    </a:p>
                    <a:p>
                      <a:pPr algn="l"/>
                      <a:r>
                        <a:rPr lang="en-US" sz="900" dirty="0"/>
                        <a:t>- high spatial resolution spectroscopy</a:t>
                      </a:r>
                    </a:p>
                    <a:p>
                      <a:pPr algn="l"/>
                      <a:r>
                        <a:rPr lang="en-US" sz="900" dirty="0"/>
                        <a:t>Gravitational lensing</a:t>
                      </a:r>
                    </a:p>
                    <a:p>
                      <a:pPr algn="l"/>
                      <a:r>
                        <a:rPr lang="en-US" sz="900" dirty="0"/>
                        <a:t>Deep Galaxy Studies at z=2-5</a:t>
                      </a:r>
                    </a:p>
                    <a:p>
                      <a:pPr algn="ctr"/>
                      <a:endParaRPr lang="en-US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0930" marR="80930" marT="40465" marB="4046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6">
            <a:extLst>
              <a:ext uri="{FF2B5EF4-FFF2-40B4-BE49-F238E27FC236}">
                <a16:creationId xmlns:a16="http://schemas.microsoft.com/office/drawing/2014/main" id="{52125B61-38FE-0043-AFAA-75340F8C0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" y="1566224"/>
            <a:ext cx="1892588" cy="26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880A2F7B-7BCF-904B-9AEC-C9058E604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13" y="2473025"/>
            <a:ext cx="2007803" cy="283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570CECD-3289-E845-8FC4-6B9B45967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53" y="4660090"/>
            <a:ext cx="1766136" cy="176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3825BE2C-B5AD-C641-9F3F-B82CEC39339F}"/>
              </a:ext>
            </a:extLst>
          </p:cNvPr>
          <p:cNvSpPr txBox="1">
            <a:spLocks/>
          </p:cNvSpPr>
          <p:nvPr/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6CA89A-7F63-7545-9B43-AF7DF332BE1B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523561-C06D-434F-8608-A98F66BAEAF2}"/>
              </a:ext>
            </a:extLst>
          </p:cNvPr>
          <p:cNvSpPr/>
          <p:nvPr/>
        </p:nvSpPr>
        <p:spPr bwMode="auto">
          <a:xfrm>
            <a:off x="4253340" y="1292777"/>
            <a:ext cx="2435054" cy="220259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CBE513-C859-194F-8DC6-A5522BD749D6}"/>
              </a:ext>
            </a:extLst>
          </p:cNvPr>
          <p:cNvSpPr txBox="1"/>
          <p:nvPr/>
        </p:nvSpPr>
        <p:spPr>
          <a:xfrm>
            <a:off x="4234989" y="2475136"/>
            <a:ext cx="24350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/>
              <a:t>Radial </a:t>
            </a:r>
            <a:r>
              <a:rPr lang="de-DE" sz="2400" b="1" dirty="0" err="1"/>
              <a:t>Velocity</a:t>
            </a:r>
            <a:endParaRPr lang="de-DE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7CDDBB-C510-C842-8D2F-957B673F21CA}"/>
              </a:ext>
            </a:extLst>
          </p:cNvPr>
          <p:cNvSpPr txBox="1"/>
          <p:nvPr/>
        </p:nvSpPr>
        <p:spPr>
          <a:xfrm>
            <a:off x="4234989" y="3244922"/>
            <a:ext cx="24350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Astrometry</a:t>
            </a:r>
            <a:endParaRPr lang="de-DE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CB2F28-ABAC-2E4E-8744-30F45BD8EA81}"/>
              </a:ext>
            </a:extLst>
          </p:cNvPr>
          <p:cNvSpPr txBox="1"/>
          <p:nvPr/>
        </p:nvSpPr>
        <p:spPr>
          <a:xfrm>
            <a:off x="6688394" y="4775489"/>
            <a:ext cx="24350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/>
              <a:t>High Resolution </a:t>
            </a:r>
            <a:r>
              <a:rPr lang="de-DE" sz="2400" b="1" dirty="0" err="1"/>
              <a:t>Spectroscopy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0184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6C5C9B-BB91-4A07-99BE-D4946B491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41D81C-881E-42D4-BCAF-35A18A057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8B5CA9-7F45-4652-8A01-3ABC967B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ELT science detectors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DCA5DC-4EA3-40E8-92AB-488E40312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473353"/>
              </p:ext>
            </p:extLst>
          </p:nvPr>
        </p:nvGraphicFramePr>
        <p:xfrm>
          <a:off x="1725212" y="2251948"/>
          <a:ext cx="6543207" cy="4159499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499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3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6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3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599">
                <a:tc>
                  <a:txBody>
                    <a:bodyPr/>
                    <a:lstStyle/>
                    <a:p>
                      <a:r>
                        <a:rPr lang="en-US" sz="1400" dirty="0"/>
                        <a:t>Instrument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Number of Detectors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Pixel format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Wavelength µm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r>
                        <a:rPr lang="en-US" sz="1800" dirty="0"/>
                        <a:t>MICADO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9 H4RG (2.5 µm)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4kx4k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0.8-2.5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r>
                        <a:rPr lang="en-US" sz="1800" dirty="0"/>
                        <a:t>HARMONI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8 H4RG (2.5 µm)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4kx4k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0.8-2.45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4 TBD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4kx4k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0.47-0.95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r>
                        <a:rPr lang="en-US" sz="1800" dirty="0"/>
                        <a:t>METIS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1 AQUARIUS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1kx1k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5-14(28)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5 H2RG (5.3 µm)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2kx2k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3-5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r>
                        <a:rPr lang="en-US" sz="1800" dirty="0"/>
                        <a:t>ELT-MOS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5 TBD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4kx4k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0.6-1.7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6 TBD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6kx6k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0.37-1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r>
                        <a:rPr lang="en-US" sz="1800" dirty="0"/>
                        <a:t>ELT-HIRES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4 TBD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4kx4k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0.8-2.45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5 TBD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9kx9k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0.3-0.8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r>
                        <a:rPr lang="en-US" sz="1800" dirty="0"/>
                        <a:t>ELT-PCS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4 TBD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4kx4k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0.95-1.65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8 TBD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4kx2k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0.6-0.9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Left Brace 6">
            <a:extLst>
              <a:ext uri="{FF2B5EF4-FFF2-40B4-BE49-F238E27FC236}">
                <a16:creationId xmlns:a16="http://schemas.microsoft.com/office/drawing/2014/main" id="{AEB55246-B34D-44D0-979B-3AAC7CB227F3}"/>
              </a:ext>
            </a:extLst>
          </p:cNvPr>
          <p:cNvSpPr/>
          <p:nvPr/>
        </p:nvSpPr>
        <p:spPr bwMode="auto">
          <a:xfrm>
            <a:off x="1500360" y="2659135"/>
            <a:ext cx="194872" cy="1229193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D17EE1-75EF-4732-BAF6-631EDC77E1CE}"/>
              </a:ext>
            </a:extLst>
          </p:cNvPr>
          <p:cNvSpPr txBox="1"/>
          <p:nvPr/>
        </p:nvSpPr>
        <p:spPr>
          <a:xfrm>
            <a:off x="346653" y="2901753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</a:t>
            </a:r>
            <a:r>
              <a:rPr lang="en-US" baseline="30000" dirty="0"/>
              <a:t>st</a:t>
            </a:r>
            <a:endParaRPr lang="en-US" dirty="0"/>
          </a:p>
          <a:p>
            <a:pPr algn="r"/>
            <a:r>
              <a:rPr lang="en-US" dirty="0"/>
              <a:t>generation</a:t>
            </a:r>
            <a:endParaRPr lang="en-GB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1C139DA-C068-3F4F-9A79-94D7F65AEF3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r>
              <a:rPr lang="de-DE" dirty="0"/>
              <a:t>59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detectors</a:t>
            </a:r>
            <a:r>
              <a:rPr lang="de-DE" dirty="0"/>
              <a:t> on ELT, </a:t>
            </a:r>
            <a:r>
              <a:rPr lang="de-DE" dirty="0" err="1"/>
              <a:t>wavelength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0.37-28 µm, </a:t>
            </a:r>
            <a:r>
              <a:rPr lang="de-DE" dirty="0" err="1"/>
              <a:t>serving</a:t>
            </a:r>
            <a:r>
              <a:rPr lang="de-DE" dirty="0"/>
              <a:t> </a:t>
            </a:r>
            <a:r>
              <a:rPr lang="de-DE" dirty="0" err="1"/>
              <a:t>tens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different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672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719231-1323-B640-9DD2-E026569D4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9501E9-B609-9847-950B-3AF24A3DA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C5BF42-2CAC-C64B-96E7-67489F1E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MICADO-MAORY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B57B2E-1D5C-A446-89FD-FE6A57195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746" y="1951253"/>
            <a:ext cx="5468983" cy="38431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4C07B9-727D-2A4E-9965-0CFA88FFC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53" y="2935942"/>
            <a:ext cx="2421547" cy="297966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5AA50F-6F4D-D742-BCE2-B4912FD9CB01}"/>
              </a:ext>
            </a:extLst>
          </p:cNvPr>
          <p:cNvCxnSpPr>
            <a:cxnSpLocks/>
          </p:cNvCxnSpPr>
          <p:nvPr/>
        </p:nvCxnSpPr>
        <p:spPr bwMode="auto">
          <a:xfrm flipV="1">
            <a:off x="2532405" y="3457494"/>
            <a:ext cx="1628079" cy="8057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3075618-BDFB-6D47-A96B-046729746D95}"/>
              </a:ext>
            </a:extLst>
          </p:cNvPr>
          <p:cNvSpPr txBox="1"/>
          <p:nvPr/>
        </p:nvSpPr>
        <p:spPr>
          <a:xfrm rot="20040000">
            <a:off x="2465615" y="3391932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Pre-focal station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2450E-DA67-604A-8877-50046E1ED4F3}"/>
              </a:ext>
            </a:extLst>
          </p:cNvPr>
          <p:cNvSpPr/>
          <p:nvPr/>
        </p:nvSpPr>
        <p:spPr bwMode="auto">
          <a:xfrm>
            <a:off x="4718047" y="1911894"/>
            <a:ext cx="3927458" cy="182024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Content Placeholder 21">
            <a:extLst>
              <a:ext uri="{FF2B5EF4-FFF2-40B4-BE49-F238E27FC236}">
                <a16:creationId xmlns:a16="http://schemas.microsoft.com/office/drawing/2014/main" id="{C387F17A-9DD8-8745-A04F-409F4F90E657}"/>
              </a:ext>
            </a:extLst>
          </p:cNvPr>
          <p:cNvSpPr txBox="1">
            <a:spLocks/>
          </p:cNvSpPr>
          <p:nvPr/>
        </p:nvSpPr>
        <p:spPr bwMode="auto">
          <a:xfrm>
            <a:off x="7311552" y="2831367"/>
            <a:ext cx="1333953" cy="4542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n-GB" sz="1800" kern="0" dirty="0"/>
              <a:t>MAORY</a:t>
            </a:r>
          </a:p>
        </p:txBody>
      </p:sp>
      <p:sp>
        <p:nvSpPr>
          <p:cNvPr id="17" name="Content Placeholder 21">
            <a:extLst>
              <a:ext uri="{FF2B5EF4-FFF2-40B4-BE49-F238E27FC236}">
                <a16:creationId xmlns:a16="http://schemas.microsoft.com/office/drawing/2014/main" id="{EC5C1FF5-4B05-5E47-BBC9-99389754B86D}"/>
              </a:ext>
            </a:extLst>
          </p:cNvPr>
          <p:cNvSpPr txBox="1">
            <a:spLocks/>
          </p:cNvSpPr>
          <p:nvPr/>
        </p:nvSpPr>
        <p:spPr bwMode="auto">
          <a:xfrm>
            <a:off x="5842000" y="5340174"/>
            <a:ext cx="1333953" cy="4542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n-GB" sz="1800" kern="0" dirty="0"/>
              <a:t>MICADO</a:t>
            </a:r>
          </a:p>
        </p:txBody>
      </p:sp>
    </p:spTree>
    <p:extLst>
      <p:ext uri="{BB962C8B-B14F-4D97-AF65-F5344CB8AC3E}">
        <p14:creationId xmlns:p14="http://schemas.microsoft.com/office/powerpoint/2010/main" val="415743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8E8E50-5C88-2C45-AD24-EA2119EC6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E.M. George        Dec. 4, 2018        ISPA Pasadena, CA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3AF312-4B58-B943-A473-CCA42EC5E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313AF3-2263-FC44-BDB7-7CD2780D3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MICADO- MAORY Tech </a:t>
            </a:r>
            <a:r>
              <a:rPr lang="de-DE" dirty="0" err="1"/>
              <a:t>Specs</a:t>
            </a:r>
            <a:endParaRPr lang="de-DE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E8FDC7D-3D03-454B-82EB-1807A437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9110" y="1131005"/>
            <a:ext cx="5277610" cy="5278663"/>
          </a:xfrm>
        </p:spPr>
        <p:txBody>
          <a:bodyPr/>
          <a:lstStyle/>
          <a:p>
            <a:r>
              <a:rPr lang="en-GB" sz="2000" dirty="0"/>
              <a:t>Imaging from 0.8-2.4µm, &gt; 30 filters</a:t>
            </a:r>
          </a:p>
          <a:p>
            <a:r>
              <a:rPr lang="en-GB" sz="2000" dirty="0"/>
              <a:t>MAORY LGS, conjugated at 4 + 16 km.</a:t>
            </a:r>
          </a:p>
          <a:p>
            <a:r>
              <a:rPr lang="en-GB" sz="2000" dirty="0"/>
              <a:t>Pixel scales of 4mas (</a:t>
            </a:r>
            <a:r>
              <a:rPr lang="en-GB" sz="2000" dirty="0" err="1"/>
              <a:t>FoV</a:t>
            </a:r>
            <a:r>
              <a:rPr lang="en-GB" sz="2000" dirty="0"/>
              <a:t> ~53”) and 1.5mas (</a:t>
            </a:r>
            <a:r>
              <a:rPr lang="en-GB" sz="2000" dirty="0" err="1"/>
              <a:t>FoV</a:t>
            </a:r>
            <a:r>
              <a:rPr lang="en-GB" sz="2000" dirty="0"/>
              <a:t> ~20”)</a:t>
            </a:r>
          </a:p>
          <a:p>
            <a:r>
              <a:rPr lang="en-US" sz="2000" dirty="0"/>
              <a:t>Astrometric imaging to 50µas precision</a:t>
            </a:r>
          </a:p>
          <a:p>
            <a:r>
              <a:rPr lang="en-US" sz="2000" dirty="0"/>
              <a:t>Photometric accuracy 0.02mag (0.01mag)</a:t>
            </a:r>
          </a:p>
          <a:p>
            <a:r>
              <a:rPr lang="en-GB" sz="2000" dirty="0"/>
              <a:t>Coronagraph plus single conjugate AO</a:t>
            </a:r>
          </a:p>
          <a:p>
            <a:r>
              <a:rPr lang="en-GB" sz="2000" dirty="0"/>
              <a:t>Spectroscopy for single compact objects</a:t>
            </a:r>
          </a:p>
          <a:p>
            <a:pPr lvl="1"/>
            <a:r>
              <a:rPr lang="en-GB" sz="1600" dirty="0"/>
              <a:t>two settings (0.8-1.44µm and 1.21-2.4µm)  at spectral resolving power up to 20,000.</a:t>
            </a:r>
          </a:p>
          <a:p>
            <a:pPr lvl="1"/>
            <a:r>
              <a:rPr lang="en-US" sz="1600" dirty="0"/>
              <a:t>Baseline 3arcsec slit;  &gt;16mas width</a:t>
            </a:r>
            <a:endParaRPr lang="en-GB" sz="2000" dirty="0"/>
          </a:p>
          <a:p>
            <a:r>
              <a:rPr lang="en-GB" sz="2000" dirty="0"/>
              <a:t>5</a:t>
            </a:r>
            <a:r>
              <a:rPr lang="el-GR" sz="2000" dirty="0"/>
              <a:t>σ</a:t>
            </a:r>
            <a:r>
              <a:rPr lang="en-US" sz="2000" dirty="0"/>
              <a:t>, 5hr sensitivity (MAORY </a:t>
            </a:r>
            <a:r>
              <a:rPr lang="en-US" sz="2000" dirty="0" err="1"/>
              <a:t>Strehl</a:t>
            </a:r>
            <a:r>
              <a:rPr lang="en-US" sz="2000" dirty="0"/>
              <a:t> = 60%): </a:t>
            </a:r>
            <a:r>
              <a:rPr lang="en-US" sz="2000" dirty="0">
                <a:solidFill>
                  <a:srgbClr val="0064DC"/>
                </a:solidFill>
              </a:rPr>
              <a:t>K</a:t>
            </a:r>
            <a:r>
              <a:rPr lang="en-US" sz="2000" baseline="-25000" dirty="0">
                <a:solidFill>
                  <a:srgbClr val="0064DC"/>
                </a:solidFill>
              </a:rPr>
              <a:t>AB</a:t>
            </a:r>
            <a:r>
              <a:rPr lang="en-US" sz="2000" dirty="0">
                <a:solidFill>
                  <a:srgbClr val="0064DC"/>
                </a:solidFill>
              </a:rPr>
              <a:t> ~ 29.5 (38%) H</a:t>
            </a:r>
            <a:r>
              <a:rPr lang="en-US" sz="2000" baseline="-25000" dirty="0">
                <a:solidFill>
                  <a:srgbClr val="0064DC"/>
                </a:solidFill>
              </a:rPr>
              <a:t>AB</a:t>
            </a:r>
            <a:r>
              <a:rPr lang="en-US" sz="2000" dirty="0">
                <a:solidFill>
                  <a:srgbClr val="0064DC"/>
                </a:solidFill>
              </a:rPr>
              <a:t> ~ 30.4 (19%) J</a:t>
            </a:r>
            <a:r>
              <a:rPr lang="en-US" sz="2000" baseline="-25000" dirty="0">
                <a:solidFill>
                  <a:srgbClr val="0064DC"/>
                </a:solidFill>
              </a:rPr>
              <a:t>AB</a:t>
            </a:r>
            <a:r>
              <a:rPr lang="en-US" sz="2000" dirty="0">
                <a:solidFill>
                  <a:srgbClr val="0064DC"/>
                </a:solidFill>
              </a:rPr>
              <a:t> ~ 29.7 (5%) </a:t>
            </a:r>
          </a:p>
          <a:p>
            <a:pPr lvl="1"/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E5DC3D-C5C1-C84B-B480-CB1CF97F72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4" y="1181561"/>
            <a:ext cx="3382364" cy="48273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8067A3-4B4F-2049-826A-610290820578}"/>
              </a:ext>
            </a:extLst>
          </p:cNvPr>
          <p:cNvSpPr txBox="1"/>
          <p:nvPr/>
        </p:nvSpPr>
        <p:spPr>
          <a:xfrm>
            <a:off x="5841999" y="5989419"/>
            <a:ext cx="30298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Image credit:  MICADO consortium: </a:t>
            </a:r>
            <a:r>
              <a:rPr lang="en-US" sz="900" dirty="0"/>
              <a:t>PI: </a:t>
            </a:r>
            <a:r>
              <a:rPr lang="en-US" sz="900" b="1" dirty="0"/>
              <a:t>R. Davies</a:t>
            </a:r>
            <a:r>
              <a:rPr lang="en-US" sz="900" dirty="0"/>
              <a:t>, MPE, MPIA,  USM,  NOVA, IAG, CNRS, INAF, A*, ESO </a:t>
            </a:r>
          </a:p>
          <a:p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22663935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ESO">
      <a:dk1>
        <a:srgbClr val="000000"/>
      </a:dk1>
      <a:lt1>
        <a:sysClr val="window" lastClr="FFFFFF"/>
      </a:lt1>
      <a:dk2>
        <a:srgbClr val="1F6CB4"/>
      </a:dk2>
      <a:lt2>
        <a:srgbClr val="EEECE1"/>
      </a:lt2>
      <a:accent1>
        <a:srgbClr val="3A6CB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31ADE6F7-F539-5E4E-857D-DB5662241493}" vid="{619FA0FF-A86C-DA49-BBC4-7D1D2EAD3E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2408B93DF40BA108CD2988DD55F" ma:contentTypeVersion="2" ma:contentTypeDescription="Create a new document." ma:contentTypeScope="" ma:versionID="0df1f75800124b8710582673894150d0">
  <xsd:schema xmlns:xsd="http://www.w3.org/2001/XMLSchema" xmlns:xs="http://www.w3.org/2001/XMLSchema" xmlns:p="http://schemas.microsoft.com/office/2006/metadata/properties" xmlns:ns3="fe6bf98e-3663-4d33-9299-74b2d3a86f36" targetNamespace="http://schemas.microsoft.com/office/2006/metadata/properties" ma:root="true" ma:fieldsID="264aebd59b55cf4b0c486b778e6c0fc7" ns3:_="">
    <xsd:import namespace="fe6bf98e-3663-4d33-9299-74b2d3a86f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f98e-3663-4d33-9299-74b2d3a8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DDB58B-840D-4625-8126-FFD9D3F770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2AD29B-D4DB-4F39-98CD-A659600F68CB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e6bf98e-3663-4d33-9299-74b2d3a86f36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78482DC-F63D-4F72-99C2-7E2EDBBEE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bf98e-3663-4d33-9299-74b2d3a86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1327</TotalTime>
  <Words>2706</Words>
  <Application>Microsoft Macintosh PowerPoint</Application>
  <PresentationFormat>On-screen Show (4:3)</PresentationFormat>
  <Paragraphs>529</Paragraphs>
  <Slides>34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ＭＳ Ｐゴシック</vt:lpstr>
      <vt:lpstr>ＭＳ Ｐゴシック</vt:lpstr>
      <vt:lpstr>Arial</vt:lpstr>
      <vt:lpstr>Calibri</vt:lpstr>
      <vt:lpstr>Cambria Math</vt:lpstr>
      <vt:lpstr>Helvetica</vt:lpstr>
      <vt:lpstr>Symbol</vt:lpstr>
      <vt:lpstr>Times New Roman</vt:lpstr>
      <vt:lpstr>Wingdings</vt:lpstr>
      <vt:lpstr>Default Theme</vt:lpstr>
      <vt:lpstr>Detector Systems Engineering for  Extremely Large Instruments</vt:lpstr>
      <vt:lpstr>What is ESO?</vt:lpstr>
      <vt:lpstr>ESO Detector Systems Group</vt:lpstr>
      <vt:lpstr>Operational (Science) Detectors at ESO with data in the archive</vt:lpstr>
      <vt:lpstr>NGC use at ESO</vt:lpstr>
      <vt:lpstr>ELT Science Cases</vt:lpstr>
      <vt:lpstr>ELT science detectors</vt:lpstr>
      <vt:lpstr>MICADO-MAORY</vt:lpstr>
      <vt:lpstr>MICADO- MAORY Tech Specs</vt:lpstr>
      <vt:lpstr>MICADO Science – Dynamics of dense stellar systems</vt:lpstr>
      <vt:lpstr>MICADO - Astrometry</vt:lpstr>
      <vt:lpstr>HIRES Tech Specs</vt:lpstr>
      <vt:lpstr>HIRES science</vt:lpstr>
      <vt:lpstr>HIRES – Precision RV</vt:lpstr>
      <vt:lpstr>HARMONI Tech Specs</vt:lpstr>
      <vt:lpstr>HARMONI Science</vt:lpstr>
      <vt:lpstr>HARMONI – faint spectroscopy</vt:lpstr>
      <vt:lpstr>Bias offsets</vt:lpstr>
      <vt:lpstr>Bias Voltage Fluctutations</vt:lpstr>
      <vt:lpstr>Bias offset correction</vt:lpstr>
      <vt:lpstr>Persistence maps (H2RG)</vt:lpstr>
      <vt:lpstr>Charge trapping</vt:lpstr>
      <vt:lpstr>Charge detrapping</vt:lpstr>
      <vt:lpstr>Detrapping time constants</vt:lpstr>
      <vt:lpstr>Persistence Processor</vt:lpstr>
      <vt:lpstr>Persistence Model Results</vt:lpstr>
      <vt:lpstr>Persistence Model Results</vt:lpstr>
      <vt:lpstr>ELT Detector Characterization</vt:lpstr>
      <vt:lpstr>ELT Detector Characterization</vt:lpstr>
      <vt:lpstr>Testing philosophy</vt:lpstr>
      <vt:lpstr>Building a Detector Model</vt:lpstr>
      <vt:lpstr>Pipeline correction</vt:lpstr>
      <vt:lpstr>Conclusion</vt:lpstr>
      <vt:lpstr>Many thanks!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83</cp:revision>
  <dcterms:created xsi:type="dcterms:W3CDTF">2018-03-15T13:09:55Z</dcterms:created>
  <dcterms:modified xsi:type="dcterms:W3CDTF">2018-12-04T22:49:11Z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0x010100CB16D2408B93DF40BA108CD2988DD55F</vt:lpwstr>
  </property>
</Properties>
</file>