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tiff" ContentType="image/tiff"/>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21"/>
  </p:notesMasterIdLst>
  <p:handoutMasterIdLst>
    <p:handoutMasterId r:id="rId22"/>
  </p:handoutMasterIdLst>
  <p:sldIdLst>
    <p:sldId id="475" r:id="rId2"/>
    <p:sldId id="835" r:id="rId3"/>
    <p:sldId id="589" r:id="rId4"/>
    <p:sldId id="822" r:id="rId5"/>
    <p:sldId id="832" r:id="rId6"/>
    <p:sldId id="833" r:id="rId7"/>
    <p:sldId id="837" r:id="rId8"/>
    <p:sldId id="824" r:id="rId9"/>
    <p:sldId id="736" r:id="rId10"/>
    <p:sldId id="735" r:id="rId11"/>
    <p:sldId id="731" r:id="rId12"/>
    <p:sldId id="826" r:id="rId13"/>
    <p:sldId id="836" r:id="rId14"/>
    <p:sldId id="810" r:id="rId15"/>
    <p:sldId id="776" r:id="rId16"/>
    <p:sldId id="816" r:id="rId17"/>
    <p:sldId id="818" r:id="rId18"/>
    <p:sldId id="819" r:id="rId19"/>
    <p:sldId id="742" r:id="rId20"/>
  </p:sldIdLst>
  <p:sldSz cx="12188825" cy="6858000"/>
  <p:notesSz cx="70104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15:guide id="1" orient="horz" pos="2920">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8787"/>
    <a:srgbClr val="FF7F00"/>
    <a:srgbClr val="244972"/>
    <a:srgbClr val="222222"/>
    <a:srgbClr val="1F1F1C"/>
    <a:srgbClr val="FCFAFD"/>
    <a:srgbClr val="FCF9FF"/>
    <a:srgbClr val="292929"/>
    <a:srgbClr val="1F2438"/>
    <a:srgbClr val="030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82" autoAdjust="0"/>
    <p:restoredTop sz="88998" autoAdjust="0"/>
  </p:normalViewPr>
  <p:slideViewPr>
    <p:cSldViewPr snapToGrid="0">
      <p:cViewPr varScale="1">
        <p:scale>
          <a:sx n="90" d="100"/>
          <a:sy n="90" d="100"/>
        </p:scale>
        <p:origin x="353" y="45"/>
      </p:cViewPr>
      <p:guideLst>
        <p:guide orient="horz" pos="2160"/>
        <p:guide pos="3839"/>
      </p:guideLst>
    </p:cSldViewPr>
  </p:slideViewPr>
  <p:notesTextViewPr>
    <p:cViewPr>
      <p:scale>
        <a:sx n="3" d="2"/>
        <a:sy n="3" d="2"/>
      </p:scale>
      <p:origin x="0" y="0"/>
    </p:cViewPr>
  </p:notesTextViewPr>
  <p:sorterViewPr>
    <p:cViewPr>
      <p:scale>
        <a:sx n="66" d="100"/>
        <a:sy n="66" d="100"/>
      </p:scale>
      <p:origin x="0" y="0"/>
    </p:cViewPr>
  </p:sorterViewPr>
  <p:notesViewPr>
    <p:cSldViewPr snapToGrid="0" showGuides="1">
      <p:cViewPr varScale="1">
        <p:scale>
          <a:sx n="117" d="100"/>
          <a:sy n="117" d="100"/>
        </p:scale>
        <p:origin x="4974" y="90"/>
      </p:cViewPr>
      <p:guideLst>
        <p:guide orient="horz" pos="2920"/>
        <p:guide pos="2208"/>
      </p:guideLst>
    </p:cSldViewPr>
  </p:notes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3550"/>
          </a:xfrm>
          <a:prstGeom prst="rect">
            <a:avLst/>
          </a:prstGeom>
        </p:spPr>
        <p:txBody>
          <a:bodyPr vert="horz" lIns="91440" tIns="45720" rIns="91440" bIns="45720" rtlCol="0"/>
          <a:lstStyle>
            <a:lvl1pPr algn="r">
              <a:defRPr sz="1200"/>
            </a:lvl1pPr>
          </a:lstStyle>
          <a:p>
            <a:fld id="{2151C11E-1A00-48AF-8C08-97C362C67874}" type="datetimeFigureOut">
              <a:rPr lang="en-US" smtClean="0"/>
              <a:pPr/>
              <a:t>12/3/2018</a:t>
            </a:fld>
            <a:endParaRPr lang="en-US"/>
          </a:p>
        </p:txBody>
      </p:sp>
      <p:sp>
        <p:nvSpPr>
          <p:cNvPr id="4" name="Footer Placeholder 3"/>
          <p:cNvSpPr>
            <a:spLocks noGrp="1"/>
          </p:cNvSpPr>
          <p:nvPr>
            <p:ph type="ftr" sz="quarter" idx="2"/>
          </p:nvPr>
        </p:nvSpPr>
        <p:spPr>
          <a:xfrm>
            <a:off x="0" y="8805863"/>
            <a:ext cx="3038475"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05863"/>
            <a:ext cx="3038475" cy="463550"/>
          </a:xfrm>
          <a:prstGeom prst="rect">
            <a:avLst/>
          </a:prstGeom>
        </p:spPr>
        <p:txBody>
          <a:bodyPr vert="horz" lIns="91440" tIns="45720" rIns="91440" bIns="45720" rtlCol="0" anchor="b"/>
          <a:lstStyle>
            <a:lvl1pPr algn="r">
              <a:defRPr sz="1200"/>
            </a:lvl1pPr>
          </a:lstStyle>
          <a:p>
            <a:fld id="{2AFFDF9B-F3F5-4382-A25B-4EAA3B410B8E}" type="slidenum">
              <a:rPr lang="en-US" smtClean="0"/>
              <a:pPr/>
              <a:t>‹#›</a:t>
            </a:fld>
            <a:endParaRPr lang="en-US"/>
          </a:p>
        </p:txBody>
      </p:sp>
    </p:spTree>
    <p:extLst>
      <p:ext uri="{BB962C8B-B14F-4D97-AF65-F5344CB8AC3E}">
        <p14:creationId xmlns:p14="http://schemas.microsoft.com/office/powerpoint/2010/main" val="40988951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550"/>
          </a:xfrm>
          <a:prstGeom prst="rect">
            <a:avLst/>
          </a:prstGeom>
        </p:spPr>
        <p:txBody>
          <a:bodyPr vert="horz" lIns="93018" tIns="46510" rIns="93018" bIns="46510" rtlCol="0"/>
          <a:lstStyle>
            <a:lvl1pPr algn="l">
              <a:defRPr sz="1200">
                <a:latin typeface="Arial" pitchFamily="34" charset="0"/>
              </a:defRPr>
            </a:lvl1pPr>
          </a:lstStyle>
          <a:p>
            <a:endParaRPr lang="en-US" dirty="0"/>
          </a:p>
        </p:txBody>
      </p:sp>
      <p:sp>
        <p:nvSpPr>
          <p:cNvPr id="3" name="Date Placeholder 2"/>
          <p:cNvSpPr>
            <a:spLocks noGrp="1"/>
          </p:cNvSpPr>
          <p:nvPr>
            <p:ph type="dt" idx="1"/>
          </p:nvPr>
        </p:nvSpPr>
        <p:spPr>
          <a:xfrm>
            <a:off x="3970938" y="0"/>
            <a:ext cx="3037840" cy="463550"/>
          </a:xfrm>
          <a:prstGeom prst="rect">
            <a:avLst/>
          </a:prstGeom>
        </p:spPr>
        <p:txBody>
          <a:bodyPr vert="horz" lIns="93018" tIns="46510" rIns="93018" bIns="46510" rtlCol="0"/>
          <a:lstStyle>
            <a:lvl1pPr algn="r">
              <a:defRPr sz="1200">
                <a:latin typeface="Arial" pitchFamily="34" charset="0"/>
              </a:defRPr>
            </a:lvl1pPr>
          </a:lstStyle>
          <a:p>
            <a:fld id="{8C7BB64C-82E2-466C-9C50-B2DA6307AB11}" type="datetimeFigureOut">
              <a:rPr lang="en-US" smtClean="0"/>
              <a:pPr/>
              <a:t>12/3/2018</a:t>
            </a:fld>
            <a:endParaRPr lang="en-US" dirty="0"/>
          </a:p>
        </p:txBody>
      </p:sp>
      <p:sp>
        <p:nvSpPr>
          <p:cNvPr id="4" name="Slide Image Placeholder 3"/>
          <p:cNvSpPr>
            <a:spLocks noGrp="1" noRot="1" noChangeAspect="1"/>
          </p:cNvSpPr>
          <p:nvPr>
            <p:ph type="sldImg" idx="2"/>
          </p:nvPr>
        </p:nvSpPr>
        <p:spPr>
          <a:xfrm>
            <a:off x="415925" y="696913"/>
            <a:ext cx="6178550" cy="3476625"/>
          </a:xfrm>
          <a:prstGeom prst="rect">
            <a:avLst/>
          </a:prstGeom>
          <a:noFill/>
          <a:ln w="12700">
            <a:solidFill>
              <a:prstClr val="black"/>
            </a:solidFill>
          </a:ln>
        </p:spPr>
        <p:txBody>
          <a:bodyPr vert="horz" lIns="93018" tIns="46510" rIns="93018" bIns="46510" rtlCol="0" anchor="ctr"/>
          <a:lstStyle/>
          <a:p>
            <a:endParaRPr lang="en-US" dirty="0"/>
          </a:p>
        </p:txBody>
      </p:sp>
      <p:sp>
        <p:nvSpPr>
          <p:cNvPr id="5" name="Notes Placeholder 4"/>
          <p:cNvSpPr>
            <a:spLocks noGrp="1"/>
          </p:cNvSpPr>
          <p:nvPr>
            <p:ph type="body" sz="quarter" idx="3"/>
          </p:nvPr>
        </p:nvSpPr>
        <p:spPr>
          <a:xfrm>
            <a:off x="701040" y="4403725"/>
            <a:ext cx="5608320" cy="4171950"/>
          </a:xfrm>
          <a:prstGeom prst="rect">
            <a:avLst/>
          </a:prstGeom>
        </p:spPr>
        <p:txBody>
          <a:bodyPr vert="horz" lIns="93018" tIns="46510" rIns="93018" bIns="465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05842"/>
            <a:ext cx="3037840" cy="463550"/>
          </a:xfrm>
          <a:prstGeom prst="rect">
            <a:avLst/>
          </a:prstGeom>
        </p:spPr>
        <p:txBody>
          <a:bodyPr vert="horz" lIns="93018" tIns="46510" rIns="93018" bIns="46510" rtlCol="0" anchor="b"/>
          <a:lstStyle>
            <a:lvl1pPr algn="l">
              <a:defRPr sz="1200">
                <a:latin typeface="Arial" pitchFamily="34" charset="0"/>
              </a:defRPr>
            </a:lvl1pPr>
          </a:lstStyle>
          <a:p>
            <a:endParaRPr lang="en-US" dirty="0"/>
          </a:p>
        </p:txBody>
      </p:sp>
      <p:sp>
        <p:nvSpPr>
          <p:cNvPr id="7" name="Slide Number Placeholder 6"/>
          <p:cNvSpPr>
            <a:spLocks noGrp="1"/>
          </p:cNvSpPr>
          <p:nvPr>
            <p:ph type="sldNum" sz="quarter" idx="5"/>
          </p:nvPr>
        </p:nvSpPr>
        <p:spPr>
          <a:xfrm>
            <a:off x="3970938" y="8805842"/>
            <a:ext cx="3037840" cy="463550"/>
          </a:xfrm>
          <a:prstGeom prst="rect">
            <a:avLst/>
          </a:prstGeom>
        </p:spPr>
        <p:txBody>
          <a:bodyPr vert="horz" lIns="93018" tIns="46510" rIns="93018" bIns="46510" rtlCol="0" anchor="b"/>
          <a:lstStyle>
            <a:lvl1pPr algn="r">
              <a:defRPr sz="1200">
                <a:latin typeface="Arial" pitchFamily="34" charset="0"/>
              </a:defRPr>
            </a:lvl1pPr>
          </a:lstStyle>
          <a:p>
            <a:fld id="{A778FBA5-F957-4CE9-A734-9CFA9C4F5603}" type="slidenum">
              <a:rPr lang="en-US" smtClean="0"/>
              <a:pPr/>
              <a:t>‹#›</a:t>
            </a:fld>
            <a:endParaRPr lang="en-US" dirty="0"/>
          </a:p>
        </p:txBody>
      </p:sp>
    </p:spTree>
    <p:extLst>
      <p:ext uri="{BB962C8B-B14F-4D97-AF65-F5344CB8AC3E}">
        <p14:creationId xmlns:p14="http://schemas.microsoft.com/office/powerpoint/2010/main" val="1823802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2</a:t>
            </a:fld>
            <a:endParaRPr lang="en-US" dirty="0"/>
          </a:p>
        </p:txBody>
      </p:sp>
    </p:spTree>
    <p:extLst>
      <p:ext uri="{BB962C8B-B14F-4D97-AF65-F5344CB8AC3E}">
        <p14:creationId xmlns:p14="http://schemas.microsoft.com/office/powerpoint/2010/main" val="2175467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18</a:t>
            </a:fld>
            <a:endParaRPr lang="en-US" dirty="0"/>
          </a:p>
        </p:txBody>
      </p:sp>
    </p:spTree>
    <p:extLst>
      <p:ext uri="{BB962C8B-B14F-4D97-AF65-F5344CB8AC3E}">
        <p14:creationId xmlns:p14="http://schemas.microsoft.com/office/powerpoint/2010/main" val="3325580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Grp="1" noChangeArrowheads="1"/>
          </p:cNvSpPr>
          <p:nvPr>
            <p:ph type="sldNum" sz="quarter" idx="5"/>
          </p:nvPr>
        </p:nvSpPr>
        <p:spPr>
          <a:noFill/>
        </p:spPr>
        <p:txBody>
          <a:bodyPr/>
          <a:lstStyle/>
          <a:p>
            <a:fld id="{12B79543-1F54-4C6E-A7DF-DD1576D49062}" type="slidenum">
              <a:rPr lang="en-US"/>
              <a:pPr/>
              <a:t>3</a:t>
            </a:fld>
            <a:endParaRPr lang="en-US"/>
          </a:p>
        </p:txBody>
      </p:sp>
      <p:sp>
        <p:nvSpPr>
          <p:cNvPr id="30723" name="Rectangle 2"/>
          <p:cNvSpPr>
            <a:spLocks noGrp="1" noRot="1" noChangeAspect="1" noChangeArrowheads="1" noTextEdit="1"/>
          </p:cNvSpPr>
          <p:nvPr>
            <p:ph type="sldImg"/>
          </p:nvPr>
        </p:nvSpPr>
        <p:spPr>
          <a:xfrm>
            <a:off x="419100" y="703263"/>
            <a:ext cx="6170613" cy="3473450"/>
          </a:xfrm>
          <a:ln/>
        </p:spPr>
      </p:sp>
      <p:sp>
        <p:nvSpPr>
          <p:cNvPr id="30724" name="Rectangle 3"/>
          <p:cNvSpPr>
            <a:spLocks noGrp="1" noChangeArrowheads="1"/>
          </p:cNvSpPr>
          <p:nvPr>
            <p:ph type="body" idx="1"/>
          </p:nvPr>
        </p:nvSpPr>
        <p:spPr>
          <a:xfrm>
            <a:off x="929853" y="4415790"/>
            <a:ext cx="5147451" cy="4181767"/>
          </a:xfrm>
          <a:noFill/>
          <a:ln/>
        </p:spPr>
        <p:txBody>
          <a:bodyPr/>
          <a:lstStyle/>
          <a:p>
            <a:endParaRPr lang="en-US" dirty="0" smtClean="0"/>
          </a:p>
        </p:txBody>
      </p:sp>
    </p:spTree>
    <p:extLst>
      <p:ext uri="{BB962C8B-B14F-4D97-AF65-F5344CB8AC3E}">
        <p14:creationId xmlns:p14="http://schemas.microsoft.com/office/powerpoint/2010/main" val="1861306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5</a:t>
            </a:fld>
            <a:endParaRPr lang="en-US" dirty="0"/>
          </a:p>
        </p:txBody>
      </p:sp>
    </p:spTree>
    <p:extLst>
      <p:ext uri="{BB962C8B-B14F-4D97-AF65-F5344CB8AC3E}">
        <p14:creationId xmlns:p14="http://schemas.microsoft.com/office/powerpoint/2010/main" val="3019128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9</a:t>
            </a:fld>
            <a:endParaRPr lang="en-US" dirty="0"/>
          </a:p>
        </p:txBody>
      </p:sp>
    </p:spTree>
    <p:extLst>
      <p:ext uri="{BB962C8B-B14F-4D97-AF65-F5344CB8AC3E}">
        <p14:creationId xmlns:p14="http://schemas.microsoft.com/office/powerpoint/2010/main" val="649846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10</a:t>
            </a:fld>
            <a:endParaRPr lang="en-US" dirty="0"/>
          </a:p>
        </p:txBody>
      </p:sp>
    </p:spTree>
    <p:extLst>
      <p:ext uri="{BB962C8B-B14F-4D97-AF65-F5344CB8AC3E}">
        <p14:creationId xmlns:p14="http://schemas.microsoft.com/office/powerpoint/2010/main" val="597855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13</a:t>
            </a:fld>
            <a:endParaRPr lang="en-US" dirty="0"/>
          </a:p>
        </p:txBody>
      </p:sp>
    </p:spTree>
    <p:extLst>
      <p:ext uri="{BB962C8B-B14F-4D97-AF65-F5344CB8AC3E}">
        <p14:creationId xmlns:p14="http://schemas.microsoft.com/office/powerpoint/2010/main" val="2867228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p:txBody>
      </p:sp>
      <p:sp>
        <p:nvSpPr>
          <p:cNvPr id="4" name="Slide Number Placeholder 3"/>
          <p:cNvSpPr>
            <a:spLocks noGrp="1"/>
          </p:cNvSpPr>
          <p:nvPr>
            <p:ph type="sldNum" sz="quarter" idx="10"/>
          </p:nvPr>
        </p:nvSpPr>
        <p:spPr/>
        <p:txBody>
          <a:bodyPr/>
          <a:lstStyle/>
          <a:p>
            <a:fld id="{A778FBA5-F957-4CE9-A734-9CFA9C4F5603}" type="slidenum">
              <a:rPr lang="en-US" smtClean="0"/>
              <a:pPr/>
              <a:t>14</a:t>
            </a:fld>
            <a:endParaRPr lang="en-US" dirty="0"/>
          </a:p>
        </p:txBody>
      </p:sp>
    </p:spTree>
    <p:extLst>
      <p:ext uri="{BB962C8B-B14F-4D97-AF65-F5344CB8AC3E}">
        <p14:creationId xmlns:p14="http://schemas.microsoft.com/office/powerpoint/2010/main" val="1782360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4F727E-3270-4710-B8C1-43C1199FF5E2}" type="slidenum">
              <a:rPr lang="en-US" smtClean="0"/>
              <a:t>15</a:t>
            </a:fld>
            <a:endParaRPr lang="en-US"/>
          </a:p>
        </p:txBody>
      </p:sp>
    </p:spTree>
    <p:extLst>
      <p:ext uri="{BB962C8B-B14F-4D97-AF65-F5344CB8AC3E}">
        <p14:creationId xmlns:p14="http://schemas.microsoft.com/office/powerpoint/2010/main" val="3495426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17</a:t>
            </a:fld>
            <a:endParaRPr lang="en-US" dirty="0"/>
          </a:p>
        </p:txBody>
      </p:sp>
    </p:spTree>
    <p:extLst>
      <p:ext uri="{BB962C8B-B14F-4D97-AF65-F5344CB8AC3E}">
        <p14:creationId xmlns:p14="http://schemas.microsoft.com/office/powerpoint/2010/main" val="29784551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7"/>
          <p:cNvSpPr>
            <a:spLocks noGrp="1" noChangeArrowheads="1"/>
          </p:cNvSpPr>
          <p:nvPr>
            <p:ph type="subTitle" idx="1"/>
          </p:nvPr>
        </p:nvSpPr>
        <p:spPr>
          <a:xfrm>
            <a:off x="1108076" y="3011559"/>
            <a:ext cx="9972674" cy="1792224"/>
          </a:xfrm>
          <a:prstGeom prst="rect">
            <a:avLst/>
          </a:prstGeom>
        </p:spPr>
        <p:txBody>
          <a:bodyPr lIns="91440" tIns="45720" rIns="91440" bIns="45720" anchor="ctr"/>
          <a:lstStyle>
            <a:lvl1pPr marL="0" indent="0" algn="ctr">
              <a:lnSpc>
                <a:spcPct val="100000"/>
              </a:lnSpc>
              <a:spcBef>
                <a:spcPts val="0"/>
              </a:spcBef>
              <a:spcAft>
                <a:spcPts val="2400"/>
              </a:spcAft>
              <a:buFont typeface="Arial" charset="0"/>
              <a:buNone/>
              <a:defRPr sz="2200">
                <a:solidFill>
                  <a:sysClr val="windowText" lastClr="000000"/>
                </a:solidFill>
              </a:defRPr>
            </a:lvl1pPr>
          </a:lstStyle>
          <a:p>
            <a:r>
              <a:rPr lang="en-US" smtClean="0"/>
              <a:t>Click to edit Master subtitle style</a:t>
            </a:r>
            <a:endParaRPr lang="en-US" dirty="0"/>
          </a:p>
        </p:txBody>
      </p:sp>
      <p:sp>
        <p:nvSpPr>
          <p:cNvPr id="6" name="Title Placeholder 1"/>
          <p:cNvSpPr>
            <a:spLocks noGrp="1"/>
          </p:cNvSpPr>
          <p:nvPr>
            <p:ph type="ctrTitle"/>
          </p:nvPr>
        </p:nvSpPr>
        <p:spPr>
          <a:xfrm>
            <a:off x="1108076" y="1385454"/>
            <a:ext cx="9972674" cy="1294671"/>
          </a:xfrm>
        </p:spPr>
        <p:txBody>
          <a:bodyPr anchor="b" anchorCtr="0"/>
          <a:lstStyle>
            <a:lvl1pPr algn="ctr">
              <a:lnSpc>
                <a:spcPct val="100000"/>
              </a:lnSpc>
              <a:spcBef>
                <a:spcPts val="0"/>
              </a:spcBef>
              <a:spcAft>
                <a:spcPts val="600"/>
              </a:spcAft>
              <a:defRPr sz="3600" smtClean="0"/>
            </a:lvl1pPr>
          </a:lstStyle>
          <a:p>
            <a:r>
              <a:rPr lang="en-US" smtClean="0"/>
              <a:t>Click to edit Master title style</a:t>
            </a:r>
            <a:endParaRPr dirty="0" smtClean="0"/>
          </a:p>
        </p:txBody>
      </p:sp>
      <p:cxnSp>
        <p:nvCxnSpPr>
          <p:cNvPr id="12" name="Straight Connector 12"/>
          <p:cNvCxnSpPr>
            <a:cxnSpLocks noChangeShapeType="1"/>
          </p:cNvCxnSpPr>
          <p:nvPr userDrawn="1"/>
        </p:nvCxnSpPr>
        <p:spPr bwMode="auto">
          <a:xfrm>
            <a:off x="0" y="950913"/>
            <a:ext cx="12188825" cy="0"/>
          </a:xfrm>
          <a:prstGeom prst="line">
            <a:avLst/>
          </a:prstGeom>
          <a:noFill/>
          <a:ln w="22225" algn="ctr">
            <a:solidFill>
              <a:schemeClr val="accent4"/>
            </a:solidFill>
            <a:round/>
            <a:headEnd type="none" w="sm" len="sm"/>
            <a:tailEnd type="none" w="sm" len="sm"/>
          </a:ln>
        </p:spPr>
      </p:cxnSp>
      <p:cxnSp>
        <p:nvCxnSpPr>
          <p:cNvPr id="13" name="Straight Connector 12"/>
          <p:cNvCxnSpPr>
            <a:cxnSpLocks noChangeShapeType="1"/>
          </p:cNvCxnSpPr>
          <p:nvPr userDrawn="1"/>
        </p:nvCxnSpPr>
        <p:spPr bwMode="auto">
          <a:xfrm>
            <a:off x="0" y="6354186"/>
            <a:ext cx="12188825" cy="0"/>
          </a:xfrm>
          <a:prstGeom prst="line">
            <a:avLst/>
          </a:prstGeom>
          <a:noFill/>
          <a:ln w="22225" algn="ctr">
            <a:solidFill>
              <a:schemeClr val="accent4"/>
            </a:solidFill>
            <a:round/>
            <a:headEnd type="none" w="sm" len="sm"/>
            <a:tailEnd type="none" w="sm" len="sm"/>
          </a:ln>
        </p:spPr>
      </p:cxnSp>
      <p:pic>
        <p:nvPicPr>
          <p:cNvPr id="7" name="Picture 6" descr="LL_Logo_blue.png"/>
          <p:cNvPicPr>
            <a:picLocks noChangeAspect="1"/>
          </p:cNvPicPr>
          <p:nvPr userDrawn="1"/>
        </p:nvPicPr>
        <p:blipFill>
          <a:blip r:embed="rId2" cstate="print"/>
          <a:stretch>
            <a:fillRect/>
          </a:stretch>
        </p:blipFill>
        <p:spPr>
          <a:xfrm>
            <a:off x="4380277" y="5111496"/>
            <a:ext cx="3428272" cy="345245"/>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hart Placeholder 3"/>
          <p:cNvSpPr>
            <a:spLocks noGrp="1"/>
          </p:cNvSpPr>
          <p:nvPr>
            <p:ph type="chart" sz="quarter" idx="10"/>
          </p:nvPr>
        </p:nvSpPr>
        <p:spPr>
          <a:xfrm>
            <a:off x="1786193" y="1700213"/>
            <a:ext cx="8604125" cy="3943350"/>
          </a:xfrm>
          <a:prstGeom prst="rect">
            <a:avLst/>
          </a:prstGeom>
          <a:ln w="12700">
            <a:solidFill>
              <a:schemeClr val="tx1"/>
            </a:solidFill>
          </a:ln>
        </p:spPr>
        <p:txBody>
          <a:bodyPr/>
          <a:lstStyle>
            <a:lvl1pPr marL="0" indent="0">
              <a:buFontTx/>
              <a:buNone/>
              <a:defRPr/>
            </a:lvl1pPr>
          </a:lstStyle>
          <a:p>
            <a:r>
              <a:rPr lang="en-US" smtClean="0"/>
              <a:t>Click icon to add chart</a:t>
            </a:r>
            <a:endParaRPr lang="en-US"/>
          </a:p>
        </p:txBody>
      </p:sp>
      <p:sp>
        <p:nvSpPr>
          <p:cNvPr id="5" name="Text Placeholder 3"/>
          <p:cNvSpPr>
            <a:spLocks noGrp="1"/>
          </p:cNvSpPr>
          <p:nvPr>
            <p:ph type="body" sz="half" idx="2"/>
          </p:nvPr>
        </p:nvSpPr>
        <p:spPr>
          <a:xfrm>
            <a:off x="1791758" y="5706497"/>
            <a:ext cx="8605310"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Text Placeholder 3"/>
          <p:cNvSpPr>
            <a:spLocks noGrp="1"/>
          </p:cNvSpPr>
          <p:nvPr>
            <p:ph type="body" sz="half" idx="11"/>
          </p:nvPr>
        </p:nvSpPr>
        <p:spPr>
          <a:xfrm>
            <a:off x="1791758" y="1249252"/>
            <a:ext cx="8605310" cy="377390"/>
          </a:xfrm>
          <a:prstGeom prst="rect">
            <a:avLst/>
          </a:prstGeom>
        </p:spPr>
        <p:txBody>
          <a:bodyPr anchor="b"/>
          <a:lstStyle>
            <a:lvl1pPr marL="0" indent="0" algn="ctr">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633819" y="1289304"/>
            <a:ext cx="5314328" cy="4828032"/>
          </a:xfrm>
          <a:prstGeom prst="rect">
            <a:avLst/>
          </a:prstGeom>
        </p:spPr>
        <p:txBody>
          <a:bodyPr/>
          <a:lstStyle>
            <a:lvl1pPr marL="237744" indent="-237744">
              <a:lnSpc>
                <a:spcPct val="90000"/>
              </a:lnSpc>
              <a:spcBef>
                <a:spcPts val="1200"/>
              </a:spcBef>
              <a:buSzPct val="100000"/>
              <a:buFont typeface="Arial"/>
              <a:buChar char="•"/>
              <a:defRPr/>
            </a:lvl1pPr>
            <a:lvl2pPr marL="539496" indent="-256032">
              <a:lnSpc>
                <a:spcPct val="90000"/>
              </a:lnSpc>
              <a:spcBef>
                <a:spcPts val="600"/>
              </a:spcBef>
              <a:defRPr/>
            </a:lvl2pPr>
            <a:lvl3pPr marL="758952" indent="-182880">
              <a:lnSpc>
                <a:spcPct val="90000"/>
              </a:lnSpc>
              <a:spcBef>
                <a:spcPts val="600"/>
              </a:spcBef>
              <a:buSzPct val="90000"/>
              <a:buFont typeface="Wingdings" charset="2"/>
              <a:buChar char="§"/>
              <a:defRPr/>
            </a:lvl3pPr>
            <a:lvl4pPr marL="1033272" indent="0">
              <a:lnSpc>
                <a:spcPct val="90000"/>
              </a:lnSpc>
              <a:spcBef>
                <a:spcPts val="600"/>
              </a:spcBef>
              <a:buFontTx/>
              <a:buNone/>
              <a:defRPr/>
            </a:lvl4pPr>
            <a:lvl5pPr marL="1261872" indent="0">
              <a:lnSpc>
                <a:spcPct val="90000"/>
              </a:lnSpc>
              <a:spcBef>
                <a:spcPts val="60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0"/>
          </p:nvPr>
        </p:nvSpPr>
        <p:spPr>
          <a:xfrm>
            <a:off x="6216301" y="1289304"/>
            <a:ext cx="5314328" cy="4828032"/>
          </a:xfrm>
          <a:prstGeom prst="rect">
            <a:avLst/>
          </a:prstGeom>
        </p:spPr>
        <p:txBody>
          <a:bodyPr/>
          <a:lstStyle>
            <a:lvl1pPr marL="237744" indent="-237744">
              <a:lnSpc>
                <a:spcPct val="90000"/>
              </a:lnSpc>
              <a:spcBef>
                <a:spcPts val="1200"/>
              </a:spcBef>
              <a:buSzPct val="100000"/>
              <a:buFont typeface="Arial"/>
              <a:buChar char="•"/>
              <a:defRPr/>
            </a:lvl1pPr>
            <a:lvl2pPr marL="539496" indent="-256032">
              <a:lnSpc>
                <a:spcPct val="90000"/>
              </a:lnSpc>
              <a:spcBef>
                <a:spcPts val="600"/>
              </a:spcBef>
              <a:defRPr/>
            </a:lvl2pPr>
            <a:lvl3pPr marL="758952" indent="-182880">
              <a:lnSpc>
                <a:spcPct val="90000"/>
              </a:lnSpc>
              <a:spcBef>
                <a:spcPts val="600"/>
              </a:spcBef>
              <a:buSzPct val="90000"/>
              <a:buFont typeface="Wingdings" charset="2"/>
              <a:buChar char="§"/>
              <a:defRPr/>
            </a:lvl3pPr>
            <a:lvl4pPr marL="1033272" indent="0">
              <a:lnSpc>
                <a:spcPct val="90000"/>
              </a:lnSpc>
              <a:spcBef>
                <a:spcPts val="600"/>
              </a:spcBef>
              <a:buFontTx/>
              <a:buNone/>
              <a:defRPr/>
            </a:lvl4pPr>
            <a:lvl5pPr marL="1261872" indent="0">
              <a:lnSpc>
                <a:spcPct val="90000"/>
              </a:lnSpc>
              <a:spcBef>
                <a:spcPts val="60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03197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293094"/>
            <a:ext cx="10915522"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3" y="1293094"/>
            <a:ext cx="5317368"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dirty="0"/>
          </a:p>
        </p:txBody>
      </p:sp>
      <p:sp>
        <p:nvSpPr>
          <p:cNvPr id="6" name="Content Placeholder 7"/>
          <p:cNvSpPr>
            <a:spLocks noGrp="1"/>
          </p:cNvSpPr>
          <p:nvPr>
            <p:ph sz="quarter" idx="11"/>
          </p:nvPr>
        </p:nvSpPr>
        <p:spPr>
          <a:xfrm>
            <a:off x="6218828" y="1293094"/>
            <a:ext cx="5317368"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1588">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293094"/>
            <a:ext cx="10915522"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4"/>
          <p:cNvSpPr>
            <a:spLocks noGrp="1"/>
          </p:cNvSpPr>
          <p:nvPr>
            <p:ph type="title"/>
          </p:nvPr>
        </p:nvSpPr>
        <p:spPr>
          <a:xfrm>
            <a:off x="1253710" y="145148"/>
            <a:ext cx="9681406" cy="464455"/>
          </a:xfrm>
        </p:spPr>
        <p:txBody>
          <a:bodyPr/>
          <a:lstStyle/>
          <a:p>
            <a:r>
              <a:rPr lang="en-US" smtClean="0"/>
              <a:t>Click to edit Master title style</a:t>
            </a:r>
            <a:endParaRPr lang="en-US" dirty="0"/>
          </a:p>
        </p:txBody>
      </p:sp>
      <p:sp>
        <p:nvSpPr>
          <p:cNvPr id="9" name="Text Placeholder 8"/>
          <p:cNvSpPr>
            <a:spLocks noGrp="1"/>
          </p:cNvSpPr>
          <p:nvPr>
            <p:ph type="body" sz="quarter" idx="11" hasCustomPrompt="1"/>
          </p:nvPr>
        </p:nvSpPr>
        <p:spPr>
          <a:xfrm>
            <a:off x="1253710" y="593819"/>
            <a:ext cx="9681317" cy="296863"/>
          </a:xfrm>
          <a:prstGeom prst="rect">
            <a:avLst/>
          </a:prstGeom>
        </p:spPr>
        <p:txBody>
          <a:bodyPr/>
          <a:lstStyle>
            <a:lvl1pPr marL="0" indent="0" algn="ctr">
              <a:lnSpc>
                <a:spcPts val="2400"/>
              </a:lnSpc>
              <a:buNone/>
              <a:defRPr sz="2400"/>
            </a:lvl1pPr>
          </a:lstStyle>
          <a:p>
            <a:pPr lvl="0"/>
            <a:r>
              <a:rPr lang="en-US" dirty="0" smtClean="0"/>
              <a:t>Click to add Subtitle</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680754"/>
            <a:ext cx="10915522" cy="4442955"/>
          </a:xfrm>
          <a:prstGeom prst="rect">
            <a:avLst/>
          </a:prstGeom>
        </p:spPr>
        <p:txBody>
          <a:bodyPr anchor="t" anchorCtr="1"/>
          <a:lstStyle>
            <a:lvl1pPr>
              <a:lnSpc>
                <a:spcPct val="90000"/>
              </a:lnSpc>
              <a:spcBef>
                <a:spcPts val="1500"/>
              </a:spcBef>
              <a:spcAft>
                <a:spcPts val="0"/>
              </a:spcAft>
              <a:defRPr/>
            </a:lvl1pPr>
            <a:lvl2pPr marL="539750" indent="-255588">
              <a:lnSpc>
                <a:spcPct val="90000"/>
              </a:lnSpc>
              <a:spcBef>
                <a:spcPts val="1500"/>
              </a:spcBef>
              <a:spcAft>
                <a:spcPts val="0"/>
              </a:spcAft>
              <a:defRPr sz="1800"/>
            </a:lvl2pPr>
            <a:lvl3pPr marL="757238" indent="-184150">
              <a:lnSpc>
                <a:spcPct val="90000"/>
              </a:lnSpc>
              <a:spcBef>
                <a:spcPts val="1500"/>
              </a:spcBef>
              <a:spcAft>
                <a:spcPts val="0"/>
              </a:spcAft>
              <a:buSzPct val="90000"/>
              <a:buFont typeface="Arial" pitchFamily="34" charset="0"/>
              <a:buChar char="•"/>
              <a:defRPr/>
            </a:lvl3pPr>
            <a:lvl4pPr marL="1033272" indent="0">
              <a:lnSpc>
                <a:spcPct val="90000"/>
              </a:lnSpc>
              <a:spcBef>
                <a:spcPts val="1500"/>
              </a:spcBef>
              <a:spcAft>
                <a:spcPts val="0"/>
              </a:spcAft>
              <a:buFontTx/>
              <a:buNone/>
              <a:defRPr/>
            </a:lvl4pPr>
            <a:lvl5pPr marL="1261872" indent="0">
              <a:lnSpc>
                <a:spcPct val="90000"/>
              </a:lnSpc>
              <a:spcBef>
                <a:spcPts val="1500"/>
              </a:spcBef>
              <a:spcAft>
                <a:spcPts val="0"/>
              </a:spcAft>
              <a:buSzPct val="85000"/>
              <a:buFontTx/>
              <a:buNone/>
              <a:defRPr sz="1200"/>
            </a:lvl5pPr>
            <a:lvl6pPr>
              <a:buFont typeface="Arial" pitchFamily="34" charset="0"/>
              <a:buChar cha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4"/>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112648" y="1768104"/>
            <a:ext cx="7958522" cy="3773711"/>
          </a:xfrm>
          <a:prstGeom prst="rect">
            <a:avLst/>
          </a:prstGeom>
          <a:ln w="12700">
            <a:solidFill>
              <a:schemeClr val="tx1"/>
            </a:solidFill>
          </a:ln>
        </p:spPr>
        <p:txBody>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2112648" y="5603133"/>
            <a:ext cx="7958522"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9" name="Text Placeholder 3"/>
          <p:cNvSpPr>
            <a:spLocks noGrp="1"/>
          </p:cNvSpPr>
          <p:nvPr>
            <p:ph type="body" sz="half" idx="10"/>
          </p:nvPr>
        </p:nvSpPr>
        <p:spPr>
          <a:xfrm>
            <a:off x="2112648" y="1312860"/>
            <a:ext cx="7958522" cy="377390"/>
          </a:xfrm>
          <a:prstGeom prst="rect">
            <a:avLst/>
          </a:prstGeom>
        </p:spPr>
        <p:txBody>
          <a:bodyPr anchor="b"/>
          <a:lstStyle>
            <a:lvl1pPr marL="0" indent="0" algn="ctr">
              <a:lnSpc>
                <a:spcPts val="2000"/>
              </a:lnSpc>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Media Placeholder 3"/>
          <p:cNvSpPr>
            <a:spLocks noGrp="1"/>
          </p:cNvSpPr>
          <p:nvPr>
            <p:ph type="media" sz="quarter" idx="10"/>
          </p:nvPr>
        </p:nvSpPr>
        <p:spPr>
          <a:xfrm>
            <a:off x="2314841" y="1828800"/>
            <a:ext cx="7581449" cy="3343275"/>
          </a:xfrm>
          <a:prstGeom prst="rect">
            <a:avLst/>
          </a:prstGeom>
          <a:ln w="12700">
            <a:solidFill>
              <a:schemeClr val="tx1"/>
            </a:solidFill>
          </a:ln>
        </p:spPr>
        <p:txBody>
          <a:bodyPr/>
          <a:lstStyle>
            <a:lvl1pPr marL="0" indent="0">
              <a:buFontTx/>
              <a:buNone/>
              <a:defRPr/>
            </a:lvl1pPr>
          </a:lstStyle>
          <a:p>
            <a:r>
              <a:rPr lang="en-US" smtClean="0"/>
              <a:t>Click icon to add media</a:t>
            </a:r>
            <a:endParaRPr lang="en-US" dirty="0"/>
          </a:p>
        </p:txBody>
      </p:sp>
      <p:sp>
        <p:nvSpPr>
          <p:cNvPr id="5" name="Text Placeholder 3"/>
          <p:cNvSpPr>
            <a:spLocks noGrp="1"/>
          </p:cNvSpPr>
          <p:nvPr>
            <p:ph type="body" sz="half" idx="2"/>
          </p:nvPr>
        </p:nvSpPr>
        <p:spPr>
          <a:xfrm>
            <a:off x="2315877" y="5229437"/>
            <a:ext cx="7581449"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Text Placeholder 3"/>
          <p:cNvSpPr>
            <a:spLocks noGrp="1"/>
          </p:cNvSpPr>
          <p:nvPr>
            <p:ph type="body" sz="half" idx="11"/>
          </p:nvPr>
        </p:nvSpPr>
        <p:spPr>
          <a:xfrm>
            <a:off x="2315877" y="1368517"/>
            <a:ext cx="7581449" cy="377390"/>
          </a:xfrm>
          <a:prstGeom prst="rect">
            <a:avLst/>
          </a:prstGeom>
        </p:spPr>
        <p:txBody>
          <a:bodyPr anchor="b"/>
          <a:lstStyle>
            <a:lvl1pPr marL="0" indent="0" algn="ctr">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3710" y="136771"/>
            <a:ext cx="9681406" cy="816989"/>
          </a:xfrm>
          <a:prstGeom prst="rect">
            <a:avLst/>
          </a:prstGeom>
        </p:spPr>
        <p:txBody>
          <a:bodyPr vert="horz" lIns="91440" tIns="45720" rIns="91440" bIns="45720" rtlCol="0" anchor="ctr">
            <a:noAutofit/>
          </a:bodyPr>
          <a:lstStyle/>
          <a:p>
            <a:r>
              <a:rPr lang="en-US" smtClean="0"/>
              <a:t>Click to edit Master title style</a:t>
            </a:r>
            <a:endParaRPr lang="en-US" dirty="0"/>
          </a:p>
        </p:txBody>
      </p:sp>
      <p:cxnSp>
        <p:nvCxnSpPr>
          <p:cNvPr id="18" name="Straight Connector 12"/>
          <p:cNvCxnSpPr>
            <a:cxnSpLocks noChangeShapeType="1"/>
          </p:cNvCxnSpPr>
          <p:nvPr/>
        </p:nvCxnSpPr>
        <p:spPr bwMode="auto">
          <a:xfrm>
            <a:off x="0" y="950913"/>
            <a:ext cx="12188825" cy="0"/>
          </a:xfrm>
          <a:prstGeom prst="line">
            <a:avLst/>
          </a:prstGeom>
          <a:noFill/>
          <a:ln w="22225" algn="ctr">
            <a:solidFill>
              <a:schemeClr val="accent4"/>
            </a:solidFill>
            <a:round/>
            <a:headEnd type="none" w="sm" len="sm"/>
            <a:tailEnd type="none" w="sm" len="sm"/>
          </a:ln>
        </p:spPr>
      </p:cxnSp>
      <p:cxnSp>
        <p:nvCxnSpPr>
          <p:cNvPr id="13" name="Straight Connector 12"/>
          <p:cNvCxnSpPr>
            <a:cxnSpLocks noChangeShapeType="1"/>
          </p:cNvCxnSpPr>
          <p:nvPr/>
        </p:nvCxnSpPr>
        <p:spPr bwMode="auto">
          <a:xfrm>
            <a:off x="0" y="6354186"/>
            <a:ext cx="12188825" cy="0"/>
          </a:xfrm>
          <a:prstGeom prst="line">
            <a:avLst/>
          </a:prstGeom>
          <a:noFill/>
          <a:ln w="22225" algn="ctr">
            <a:solidFill>
              <a:schemeClr val="accent4"/>
            </a:solidFill>
            <a:round/>
            <a:headEnd type="none" w="sm" len="sm"/>
            <a:tailEnd type="none" w="sm" len="sm"/>
          </a:ln>
        </p:spPr>
      </p:cxnSp>
      <p:sp>
        <p:nvSpPr>
          <p:cNvPr id="10" name="Rectangle 1032"/>
          <p:cNvSpPr>
            <a:spLocks noChangeArrowheads="1"/>
          </p:cNvSpPr>
          <p:nvPr/>
        </p:nvSpPr>
        <p:spPr bwMode="auto">
          <a:xfrm>
            <a:off x="429270" y="6451134"/>
            <a:ext cx="1450470" cy="219456"/>
          </a:xfrm>
          <a:prstGeom prst="rect">
            <a:avLst/>
          </a:prstGeom>
          <a:noFill/>
          <a:ln w="9525">
            <a:noFill/>
            <a:miter lim="800000"/>
            <a:headEnd/>
            <a:tailEnd/>
          </a:ln>
          <a:effectLst/>
        </p:spPr>
        <p:txBody>
          <a:bodyPr wrap="square" lIns="45720" tIns="0" rIns="0" bIns="0"/>
          <a:lstStyle/>
          <a:p>
            <a:pPr>
              <a:defRPr/>
            </a:pPr>
            <a:r>
              <a:rPr lang="en-US" sz="700" dirty="0" smtClean="0">
                <a:solidFill>
                  <a:srgbClr val="000000"/>
                </a:solidFill>
                <a:cs typeface="Arial" pitchFamily="34" charset="0"/>
              </a:rPr>
              <a:t>CCD Developments - </a:t>
            </a:r>
            <a:fld id="{6A829F23-F466-44AA-A5B9-24580D3A690E}" type="slidenum">
              <a:rPr lang="en-US" sz="700" smtClean="0">
                <a:solidFill>
                  <a:srgbClr val="000000"/>
                </a:solidFill>
                <a:cs typeface="Arial" pitchFamily="34" charset="0"/>
              </a:rPr>
              <a:pPr>
                <a:defRPr/>
              </a:pPr>
              <a:t>‹#›</a:t>
            </a:fld>
            <a:endParaRPr lang="en-US" sz="700" dirty="0" smtClean="0">
              <a:solidFill>
                <a:srgbClr val="000000"/>
              </a:solidFill>
              <a:cs typeface="Arial" pitchFamily="34" charset="0"/>
            </a:endParaRPr>
          </a:p>
          <a:p>
            <a:pPr>
              <a:defRPr/>
            </a:pPr>
            <a:r>
              <a:rPr lang="en-US" sz="700" dirty="0" smtClean="0">
                <a:solidFill>
                  <a:srgbClr val="000000"/>
                </a:solidFill>
                <a:cs typeface="Arial" pitchFamily="34" charset="0"/>
              </a:rPr>
              <a:t>CWL  12/4/18</a:t>
            </a:r>
          </a:p>
        </p:txBody>
      </p:sp>
      <p:pic>
        <p:nvPicPr>
          <p:cNvPr id="8" name="Content Placeholder 3" descr="LL_Logo_alone_blue.png"/>
          <p:cNvPicPr>
            <a:picLocks noChangeAspect="1"/>
          </p:cNvPicPr>
          <p:nvPr/>
        </p:nvPicPr>
        <p:blipFill>
          <a:blip r:embed="rId13" cstate="print"/>
          <a:stretch>
            <a:fillRect/>
          </a:stretch>
        </p:blipFill>
        <p:spPr>
          <a:xfrm>
            <a:off x="487553" y="246889"/>
            <a:ext cx="548524" cy="531083"/>
          </a:xfrm>
          <a:prstGeom prst="rect">
            <a:avLst/>
          </a:prstGeom>
        </p:spPr>
      </p:pic>
      <p:pic>
        <p:nvPicPr>
          <p:cNvPr id="9" name="Picture 8" descr="LL_Logo_blue_nomark.png"/>
          <p:cNvPicPr>
            <a:picLocks noChangeAspect="1"/>
          </p:cNvPicPr>
          <p:nvPr/>
        </p:nvPicPr>
        <p:blipFill>
          <a:blip r:embed="rId14" cstate="print"/>
          <a:stretch>
            <a:fillRect/>
          </a:stretch>
        </p:blipFill>
        <p:spPr>
          <a:xfrm>
            <a:off x="9681997" y="6473952"/>
            <a:ext cx="2007097" cy="228224"/>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94" r:id="rId3"/>
    <p:sldLayoutId id="2147483689" r:id="rId4"/>
    <p:sldLayoutId id="2147483695" r:id="rId5"/>
    <p:sldLayoutId id="2147483692" r:id="rId6"/>
    <p:sldLayoutId id="2147483693" r:id="rId7"/>
    <p:sldLayoutId id="2147483676" r:id="rId8"/>
    <p:sldLayoutId id="2147483690" r:id="rId9"/>
    <p:sldLayoutId id="2147483691" r:id="rId10"/>
    <p:sldLayoutId id="2147483696" r:id="rId11"/>
  </p:sldLayoutIdLst>
  <p:timing>
    <p:tnLst>
      <p:par>
        <p:cTn id="1" dur="indefinite" restart="never" nodeType="tmRoot"/>
      </p:par>
    </p:tnLst>
  </p:timing>
  <p:txStyles>
    <p:titleStyle>
      <a:lvl1pPr algn="ctr" eaLnBrk="1" hangingPunct="1">
        <a:lnSpc>
          <a:spcPts val="2800"/>
        </a:lnSpc>
        <a:defRPr sz="2800" b="1">
          <a:latin typeface="Arial" pitchFamily="34" charset="0"/>
          <a:cs typeface="Arial" pitchFamily="34" charset="0"/>
        </a:defRPr>
      </a:lvl1pPr>
    </p:titleStyle>
    <p:bodyStyle>
      <a:lvl1pPr marL="233363" indent="-233363"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1pPr>
      <a:lvl2pPr marL="509588" indent="-225425"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2pPr>
      <a:lvl3pPr marL="854075" indent="-223838" algn="l" eaLnBrk="1" hangingPunct="1">
        <a:lnSpc>
          <a:spcPts val="2000"/>
        </a:lnSpc>
        <a:spcBef>
          <a:spcPts val="300"/>
        </a:spcBef>
        <a:spcAft>
          <a:spcPts val="600"/>
        </a:spcAft>
        <a:buFont typeface="Arial" pitchFamily="34" charset="0"/>
        <a:buChar char="•"/>
        <a:defRPr sz="1600" b="1">
          <a:latin typeface="Arial" pitchFamily="34" charset="0"/>
          <a:cs typeface="Arial" pitchFamily="34" charset="0"/>
        </a:defRPr>
      </a:lvl3pPr>
      <a:lvl4pPr marL="1035050" indent="-180975" algn="l" eaLnBrk="1" hangingPunct="1">
        <a:lnSpc>
          <a:spcPts val="2000"/>
        </a:lnSpc>
        <a:spcBef>
          <a:spcPts val="300"/>
        </a:spcBef>
        <a:spcAft>
          <a:spcPts val="600"/>
        </a:spcAft>
        <a:buFont typeface="Courier New" pitchFamily="49" charset="0"/>
        <a:buChar char="o"/>
        <a:defRPr sz="1400" b="1">
          <a:latin typeface="Arial" pitchFamily="34" charset="0"/>
          <a:cs typeface="Arial" pitchFamily="34" charset="0"/>
        </a:defRPr>
      </a:lvl4pPr>
      <a:lvl5pPr marL="796925" indent="0" algn="l" eaLnBrk="1" hangingPunct="1">
        <a:spcBef>
          <a:spcPts val="600"/>
        </a:spcBef>
        <a:defRPr sz="1600" b="1">
          <a:latin typeface="Arial" pitchFamily="34" charset="0"/>
          <a:cs typeface="Arial" pitchFamily="34" charset="0"/>
        </a:defRPr>
      </a:lvl5pPr>
      <a:lvl6pPr marL="1147763" indent="0" algn="l" eaLnBrk="1" hangingPunct="1">
        <a:spcBef>
          <a:spcPts val="600"/>
        </a:spcBef>
        <a:defRPr sz="1400" b="1">
          <a:latin typeface="Arial" pitchFamily="34" charset="0"/>
          <a:cs typeface="Arial" pitchFamily="34" charset="0"/>
        </a:defRPr>
      </a:lvl6pPr>
      <a:lvl7pPr marL="1319213" indent="-179388" algn="l" eaLnBrk="1" hangingPunct="1">
        <a:lnSpc>
          <a:spcPts val="2000"/>
        </a:lnSpc>
        <a:spcBef>
          <a:spcPts val="300"/>
        </a:spcBef>
        <a:spcAft>
          <a:spcPts val="600"/>
        </a:spcAft>
        <a:buFont typeface="Arial" pitchFamily="34" charset="0"/>
        <a:buChar char="•"/>
        <a:defRPr sz="1200" b="1">
          <a:latin typeface="Arial" pitchFamily="34" charset="0"/>
          <a:cs typeface="Arial" pitchFamily="34" charset="0"/>
        </a:defRPr>
      </a:lvl7pPr>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image" Target="../media/image31.t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34.tif"/></Relationships>
</file>

<file path=ppt/slides/_rels/slide14.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8.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37.tif"/><Relationship Id="rId5" Type="http://schemas.openxmlformats.org/officeDocument/2006/relationships/image" Target="../media/image36.tif"/><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41.tif"/></Relationships>
</file>

<file path=ppt/slides/_rels/slide18.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42.tif"/></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tiff"/><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gif"/><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7.t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tif"/><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98231" y="3011559"/>
            <a:ext cx="11394831" cy="1792224"/>
          </a:xfrm>
        </p:spPr>
        <p:txBody>
          <a:bodyPr/>
          <a:lstStyle/>
          <a:p>
            <a:pPr>
              <a:spcAft>
                <a:spcPts val="1200"/>
              </a:spcAft>
            </a:pPr>
            <a:r>
              <a:rPr lang="en-US" sz="1800" dirty="0" smtClean="0"/>
              <a:t>C. Leitz, B. Burke, </a:t>
            </a:r>
            <a:r>
              <a:rPr lang="en-US" sz="1800" dirty="0"/>
              <a:t>V. </a:t>
            </a:r>
            <a:r>
              <a:rPr lang="en-US" sz="1800" dirty="0" smtClean="0"/>
              <a:t>Suntharalingam, M. Cooper</a:t>
            </a:r>
            <a:r>
              <a:rPr lang="en-US" sz="1800" dirty="0"/>
              <a:t>, </a:t>
            </a:r>
            <a:r>
              <a:rPr lang="en-US" sz="1800" dirty="0" smtClean="0"/>
              <a:t>M</a:t>
            </a:r>
            <a:r>
              <a:rPr lang="en-US" sz="1800" dirty="0"/>
              <a:t>. Zhu, K. Ryu, S</a:t>
            </a:r>
            <a:r>
              <a:rPr lang="en-US" sz="1800" dirty="0" smtClean="0"/>
              <a:t>. Rabe, D. Young, R. Lambert, </a:t>
            </a:r>
            <a:r>
              <a:rPr lang="en-US" sz="1800" dirty="0"/>
              <a:t>H</a:t>
            </a:r>
            <a:r>
              <a:rPr lang="en-US" sz="1800" dirty="0" smtClean="0"/>
              <a:t>. </a:t>
            </a:r>
            <a:r>
              <a:rPr lang="en-US" sz="1800" dirty="0"/>
              <a:t>Clark, </a:t>
            </a:r>
            <a:r>
              <a:rPr lang="en-US" sz="1800" dirty="0" smtClean="0"/>
              <a:t>B. Felton, D. O’Mara, R. Reich, X. Chen, D. Schuette (MITLL)</a:t>
            </a:r>
          </a:p>
          <a:p>
            <a:pPr>
              <a:spcAft>
                <a:spcPts val="0"/>
              </a:spcAft>
            </a:pPr>
            <a:r>
              <a:rPr lang="en-US" altLang="en-US" sz="1800" dirty="0"/>
              <a:t>M. Bautz, G. </a:t>
            </a:r>
            <a:r>
              <a:rPr lang="en-US" altLang="en-US" sz="1800" dirty="0" smtClean="0"/>
              <a:t>Prigozhin, B</a:t>
            </a:r>
            <a:r>
              <a:rPr lang="en-US" altLang="en-US" sz="1800" dirty="0"/>
              <a:t>. </a:t>
            </a:r>
            <a:r>
              <a:rPr lang="en-US" altLang="en-US" sz="1800" dirty="0" err="1" smtClean="0"/>
              <a:t>LaMarr</a:t>
            </a:r>
            <a:r>
              <a:rPr lang="en-US" altLang="en-US" sz="1800" dirty="0" smtClean="0"/>
              <a:t> (</a:t>
            </a:r>
            <a:r>
              <a:rPr lang="en-US" altLang="en-US" sz="1800" dirty="0"/>
              <a:t>MIT-MKI</a:t>
            </a:r>
            <a:r>
              <a:rPr lang="en-US" altLang="en-US" sz="1800" dirty="0" smtClean="0"/>
              <a:t>)</a:t>
            </a:r>
            <a:endParaRPr lang="en-US" sz="1800" dirty="0" smtClean="0">
              <a:solidFill>
                <a:srgbClr val="C00000"/>
              </a:solidFill>
            </a:endParaRPr>
          </a:p>
          <a:p>
            <a:pPr>
              <a:spcAft>
                <a:spcPts val="1200"/>
              </a:spcAft>
            </a:pPr>
            <a:r>
              <a:rPr lang="en-US" sz="1800" dirty="0" smtClean="0"/>
              <a:t>christopher.leitz@ll.mit.edu</a:t>
            </a:r>
          </a:p>
          <a:p>
            <a:pPr>
              <a:spcAft>
                <a:spcPts val="0"/>
              </a:spcAft>
            </a:pPr>
            <a:r>
              <a:rPr lang="en-US" sz="1800" dirty="0" smtClean="0"/>
              <a:t>4 December 2018</a:t>
            </a:r>
            <a:endParaRPr lang="en-US" sz="1800" dirty="0"/>
          </a:p>
          <a:p>
            <a:pPr>
              <a:spcBef>
                <a:spcPts val="300"/>
              </a:spcBef>
              <a:spcAft>
                <a:spcPts val="0"/>
              </a:spcAft>
            </a:pPr>
            <a:endParaRPr lang="en-US" sz="2000" dirty="0"/>
          </a:p>
        </p:txBody>
      </p:sp>
      <p:sp>
        <p:nvSpPr>
          <p:cNvPr id="3" name="Title 2"/>
          <p:cNvSpPr>
            <a:spLocks noGrp="1"/>
          </p:cNvSpPr>
          <p:nvPr>
            <p:ph type="ctrTitle"/>
          </p:nvPr>
        </p:nvSpPr>
        <p:spPr/>
        <p:txBody>
          <a:bodyPr/>
          <a:lstStyle/>
          <a:p>
            <a:r>
              <a:rPr lang="en-US" sz="3200" dirty="0" smtClean="0"/>
              <a:t>Advances in Charge-Coupled Devices at MIT Lincoln Laboratory</a:t>
            </a:r>
            <a:endParaRPr lang="en-US" sz="3200" dirty="0"/>
          </a:p>
        </p:txBody>
      </p:sp>
      <p:sp>
        <p:nvSpPr>
          <p:cNvPr id="5" name="Rectangle 4"/>
          <p:cNvSpPr/>
          <p:nvPr/>
        </p:nvSpPr>
        <p:spPr>
          <a:xfrm>
            <a:off x="-1" y="5200467"/>
            <a:ext cx="9870141" cy="1200329"/>
          </a:xfrm>
          <a:prstGeom prst="rect">
            <a:avLst/>
          </a:prstGeom>
        </p:spPr>
        <p:txBody>
          <a:bodyPr wrap="square">
            <a:spAutoFit/>
          </a:bodyPr>
          <a:lstStyle/>
          <a:p>
            <a:r>
              <a:rPr lang="en-US" sz="800" dirty="0">
                <a:latin typeface="+mj-lt"/>
                <a:ea typeface="Times New Roman" panose="02020603050405020304" pitchFamily="18" charset="0"/>
              </a:rPr>
              <a:t>DISTRIBUTION STATEMENT A. Approved for public release. Distribution is unlimited.</a:t>
            </a:r>
          </a:p>
          <a:p>
            <a:endParaRPr lang="en-US" sz="800" dirty="0">
              <a:latin typeface="+mj-lt"/>
              <a:ea typeface="Times New Roman" panose="02020603050405020304" pitchFamily="18" charset="0"/>
            </a:endParaRPr>
          </a:p>
          <a:p>
            <a:r>
              <a:rPr lang="en-US" sz="800" dirty="0">
                <a:latin typeface="+mj-lt"/>
                <a:ea typeface="Times New Roman" panose="02020603050405020304" pitchFamily="18" charset="0"/>
              </a:rPr>
              <a:t>This material is based upon work supported by the Assistant Secretary of Defense for Research and Engineering under Air Force Contract No. FA8702-15-D-0001. Any opinions, findings, conclusions or recommendations expressed in this material are those of the author(s) and do not necessarily reflect the views of the Assistant Secretary of Defense for Research and Engineering.</a:t>
            </a:r>
          </a:p>
          <a:p>
            <a:endParaRPr lang="en-US" sz="800" dirty="0">
              <a:latin typeface="+mj-lt"/>
              <a:ea typeface="Times New Roman" panose="02020603050405020304" pitchFamily="18" charset="0"/>
            </a:endParaRPr>
          </a:p>
          <a:p>
            <a:r>
              <a:rPr lang="en-US" sz="800" dirty="0">
                <a:latin typeface="+mj-lt"/>
                <a:ea typeface="Times New Roman" panose="02020603050405020304" pitchFamily="18" charset="0"/>
              </a:rPr>
              <a:t>© 2018 Massachusetts Institute of Technology.</a:t>
            </a:r>
          </a:p>
          <a:p>
            <a:endParaRPr lang="en-US" sz="800" dirty="0">
              <a:latin typeface="+mj-lt"/>
              <a:ea typeface="Times New Roman" panose="02020603050405020304" pitchFamily="18" charset="0"/>
            </a:endParaRPr>
          </a:p>
          <a:p>
            <a:r>
              <a:rPr lang="en-US" sz="800" dirty="0">
                <a:latin typeface="+mj-lt"/>
                <a:ea typeface="Times New Roman" panose="02020603050405020304" pitchFamily="18" charset="0"/>
              </a:rPr>
              <a:t>Delivered to the U.S. Government with Unlimited Rights, as defined in DFARS Part 252.227-7013 or 7014 (Feb 2014). Notwithstanding any copyright notice, U.S. Government rights in this work are defined by DFARS 252.227-7013 or DFARS 252.227-7014 as detailed above. Use of this work other than as specifically authorized by the U.S. Government may violate any copyrights that exist in this </a:t>
            </a:r>
            <a:r>
              <a:rPr lang="en-US" sz="800" dirty="0" smtClean="0">
                <a:latin typeface="+mj-lt"/>
                <a:ea typeface="Times New Roman" panose="02020603050405020304" pitchFamily="18" charset="0"/>
              </a:rPr>
              <a:t>work.</a:t>
            </a:r>
            <a:endParaRPr lang="en-US" sz="800" dirty="0">
              <a:latin typeface="+mj-lt"/>
            </a:endParaRPr>
          </a:p>
        </p:txBody>
      </p:sp>
    </p:spTree>
    <p:extLst>
      <p:ext uri="{BB962C8B-B14F-4D97-AF65-F5344CB8AC3E}">
        <p14:creationId xmlns:p14="http://schemas.microsoft.com/office/powerpoint/2010/main" val="36303439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MBE Back-Surface Passivation</a:t>
            </a:r>
            <a:endParaRPr lang="en-US" dirty="0"/>
          </a:p>
        </p:txBody>
      </p:sp>
      <p:sp>
        <p:nvSpPr>
          <p:cNvPr id="15" name="Rectangle 14"/>
          <p:cNvSpPr/>
          <p:nvPr/>
        </p:nvSpPr>
        <p:spPr>
          <a:xfrm>
            <a:off x="364355" y="1048719"/>
            <a:ext cx="5653857" cy="5199680"/>
          </a:xfrm>
          <a:prstGeom prst="rect">
            <a:avLst/>
          </a:prstGeom>
          <a:no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solidFill>
                <a:schemeClr val="tx1"/>
              </a:solidFill>
            </a:endParaRPr>
          </a:p>
        </p:txBody>
      </p:sp>
      <p:sp>
        <p:nvSpPr>
          <p:cNvPr id="18" name="Rectangle 17"/>
          <p:cNvSpPr/>
          <p:nvPr/>
        </p:nvSpPr>
        <p:spPr>
          <a:xfrm>
            <a:off x="364354" y="1048717"/>
            <a:ext cx="5653857" cy="408033"/>
          </a:xfrm>
          <a:prstGeom prst="rect">
            <a:avLst/>
          </a:prstGeom>
          <a:solidFill>
            <a:srgbClr val="24497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Molecular-Beam </a:t>
            </a:r>
            <a:r>
              <a:rPr lang="en-US" b="1" dirty="0"/>
              <a:t>Epitaxy (</a:t>
            </a:r>
            <a:r>
              <a:rPr lang="en-US" b="1" dirty="0" smtClean="0"/>
              <a:t>MBE</a:t>
            </a:r>
            <a:r>
              <a:rPr lang="en-US" sz="1800" b="1" dirty="0" smtClean="0"/>
              <a:t>)</a:t>
            </a:r>
            <a:endParaRPr lang="en-US" sz="1800" b="1" dirty="0"/>
          </a:p>
        </p:txBody>
      </p:sp>
      <p:pic>
        <p:nvPicPr>
          <p:cNvPr id="21" name="Picture 20" descr="502128-03D_smal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054" y="1655016"/>
            <a:ext cx="4439386" cy="2958834"/>
          </a:xfrm>
          <a:prstGeom prst="rect">
            <a:avLst/>
          </a:prstGeom>
          <a:ln w="19050">
            <a:solidFill>
              <a:schemeClr val="tx1"/>
            </a:solidFill>
          </a:ln>
          <a:effectLst>
            <a:outerShdw blurRad="50800" dist="38100" dir="2700000" algn="tl" rotWithShape="0">
              <a:prstClr val="black">
                <a:alpha val="40000"/>
              </a:prstClr>
            </a:outerShdw>
          </a:effectLst>
        </p:spPr>
      </p:pic>
      <p:sp>
        <p:nvSpPr>
          <p:cNvPr id="24" name="TextBox 23"/>
          <p:cNvSpPr txBox="1"/>
          <p:nvPr/>
        </p:nvSpPr>
        <p:spPr>
          <a:xfrm>
            <a:off x="907442" y="4745037"/>
            <a:ext cx="5069745" cy="1272143"/>
          </a:xfrm>
          <a:prstGeom prst="rect">
            <a:avLst/>
          </a:prstGeom>
          <a:noFill/>
          <a:ln w="12700">
            <a:noFill/>
          </a:ln>
        </p:spPr>
        <p:txBody>
          <a:bodyPr wrap="square" rtlCol="0">
            <a:spAutoFit/>
          </a:bodyPr>
          <a:lstStyle/>
          <a:p>
            <a:pPr marL="228600" indent="-228600">
              <a:lnSpc>
                <a:spcPts val="2300"/>
              </a:lnSpc>
              <a:buFont typeface="Arial" pitchFamily="34" charset="0"/>
              <a:buChar char="•"/>
            </a:pPr>
            <a:r>
              <a:rPr lang="en-US" sz="1400" b="1" dirty="0" smtClean="0"/>
              <a:t>“Atomic spray painting” used to grow boron-doped silicon one atomic layer at a time</a:t>
            </a:r>
          </a:p>
          <a:p>
            <a:pPr marL="228600" indent="-228600">
              <a:lnSpc>
                <a:spcPts val="2300"/>
              </a:lnSpc>
              <a:buFont typeface="Arial" pitchFamily="34" charset="0"/>
              <a:buChar char="•"/>
            </a:pPr>
            <a:r>
              <a:rPr lang="en-US" sz="1400" b="1" dirty="0" smtClean="0"/>
              <a:t>Thin dead layer, uniform passivation </a:t>
            </a:r>
          </a:p>
          <a:p>
            <a:pPr marL="228600" indent="-228600">
              <a:lnSpc>
                <a:spcPts val="2300"/>
              </a:lnSpc>
              <a:buFont typeface="Arial" pitchFamily="34" charset="0"/>
              <a:buChar char="•"/>
            </a:pPr>
            <a:r>
              <a:rPr lang="en-US" sz="1400" b="1" dirty="0" smtClean="0">
                <a:solidFill>
                  <a:srgbClr val="C00000"/>
                </a:solidFill>
              </a:rPr>
              <a:t>Requires direct wafer bonding, ≥ 400°C growth</a:t>
            </a:r>
            <a:endParaRPr lang="en-US" sz="1400" b="1" dirty="0">
              <a:solidFill>
                <a:srgbClr val="C00000"/>
              </a:solidFill>
            </a:endParaRPr>
          </a:p>
        </p:txBody>
      </p:sp>
      <p:grpSp>
        <p:nvGrpSpPr>
          <p:cNvPr id="2" name="Group 1"/>
          <p:cNvGrpSpPr/>
          <p:nvPr/>
        </p:nvGrpSpPr>
        <p:grpSpPr>
          <a:xfrm>
            <a:off x="6019721" y="1048717"/>
            <a:ext cx="5653858" cy="5199682"/>
            <a:chOff x="6019721" y="1048717"/>
            <a:chExt cx="5653858" cy="5199682"/>
          </a:xfrm>
        </p:grpSpPr>
        <p:sp>
          <p:nvSpPr>
            <p:cNvPr id="23" name="Rectangle 22"/>
            <p:cNvSpPr/>
            <p:nvPr/>
          </p:nvSpPr>
          <p:spPr>
            <a:xfrm>
              <a:off x="6019722" y="1048719"/>
              <a:ext cx="5653857" cy="5199680"/>
            </a:xfrm>
            <a:prstGeom prst="rect">
              <a:avLst/>
            </a:prstGeom>
            <a:no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solidFill>
                  <a:schemeClr val="tx1"/>
                </a:solidFill>
              </a:endParaRPr>
            </a:p>
          </p:txBody>
        </p:sp>
        <p:sp>
          <p:nvSpPr>
            <p:cNvPr id="25" name="Rectangle 24"/>
            <p:cNvSpPr/>
            <p:nvPr/>
          </p:nvSpPr>
          <p:spPr>
            <a:xfrm>
              <a:off x="6019721" y="1048717"/>
              <a:ext cx="5653857" cy="408033"/>
            </a:xfrm>
            <a:prstGeom prst="rect">
              <a:avLst/>
            </a:prstGeom>
            <a:solidFill>
              <a:srgbClr val="24497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t>MBE-Compatible Direct Bonding Process</a:t>
              </a:r>
              <a:endParaRPr lang="en-US" sz="1800" b="1" dirty="0"/>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1476" r="1579"/>
            <a:stretch/>
          </p:blipFill>
          <p:spPr>
            <a:xfrm>
              <a:off x="6549763" y="1819759"/>
              <a:ext cx="1828800" cy="1828800"/>
            </a:xfrm>
            <a:prstGeom prst="rect">
              <a:avLst/>
            </a:prstGeom>
          </p:spPr>
        </p:pic>
        <p:pic>
          <p:nvPicPr>
            <p:cNvPr id="22" name="Content Placeholder 9"/>
            <p:cNvPicPr>
              <a:picLocks noChangeAspect="1"/>
            </p:cNvPicPr>
            <p:nvPr/>
          </p:nvPicPr>
          <p:blipFill rotWithShape="1">
            <a:blip r:embed="rId5" cstate="print">
              <a:extLst>
                <a:ext uri="{28A0092B-C50C-407E-A947-70E740481C1C}">
                  <a14:useLocalDpi xmlns:a14="http://schemas.microsoft.com/office/drawing/2010/main" val="0"/>
                </a:ext>
              </a:extLst>
            </a:blip>
            <a:srcRect l="15387" t="901" r="13460" b="1313"/>
            <a:stretch/>
          </p:blipFill>
          <p:spPr>
            <a:xfrm>
              <a:off x="6605501" y="3901932"/>
              <a:ext cx="1828800" cy="1828800"/>
            </a:xfrm>
            <a:prstGeom prst="ellipse">
              <a:avLst/>
            </a:prstGeom>
          </p:spPr>
        </p:pic>
        <p:sp>
          <p:nvSpPr>
            <p:cNvPr id="28" name="TextBox 27"/>
            <p:cNvSpPr txBox="1"/>
            <p:nvPr/>
          </p:nvSpPr>
          <p:spPr>
            <a:xfrm>
              <a:off x="8509252" y="2043269"/>
              <a:ext cx="2928243" cy="1272143"/>
            </a:xfrm>
            <a:prstGeom prst="rect">
              <a:avLst/>
            </a:prstGeom>
            <a:noFill/>
            <a:ln w="12700">
              <a:noFill/>
            </a:ln>
          </p:spPr>
          <p:txBody>
            <a:bodyPr wrap="square" rtlCol="0">
              <a:spAutoFit/>
            </a:bodyPr>
            <a:lstStyle/>
            <a:p>
              <a:pPr marL="228600" indent="-228600">
                <a:lnSpc>
                  <a:spcPts val="2300"/>
                </a:lnSpc>
                <a:buFont typeface="Arial" pitchFamily="34" charset="0"/>
                <a:buChar char="•"/>
              </a:pPr>
              <a:r>
                <a:rPr lang="en-US" sz="1400" b="1" dirty="0" smtClean="0"/>
                <a:t>Default process for PECVD SiO</a:t>
              </a:r>
              <a:r>
                <a:rPr lang="en-US" sz="1400" b="1" baseline="-25000" dirty="0" smtClean="0"/>
                <a:t>2</a:t>
              </a:r>
              <a:r>
                <a:rPr lang="en-US" sz="1400" b="1" dirty="0" smtClean="0"/>
                <a:t> deposition results in large bonding voids at MBE growth temperature</a:t>
              </a:r>
              <a:endParaRPr lang="en-US" sz="1400" b="1" dirty="0">
                <a:solidFill>
                  <a:srgbClr val="C00000"/>
                </a:solidFill>
              </a:endParaRPr>
            </a:p>
          </p:txBody>
        </p:sp>
        <p:sp>
          <p:nvSpPr>
            <p:cNvPr id="29" name="TextBox 28"/>
            <p:cNvSpPr txBox="1"/>
            <p:nvPr/>
          </p:nvSpPr>
          <p:spPr>
            <a:xfrm>
              <a:off x="8589818" y="4032784"/>
              <a:ext cx="2928243" cy="1567096"/>
            </a:xfrm>
            <a:prstGeom prst="rect">
              <a:avLst/>
            </a:prstGeom>
            <a:noFill/>
            <a:ln w="12700">
              <a:noFill/>
            </a:ln>
          </p:spPr>
          <p:txBody>
            <a:bodyPr wrap="square" rtlCol="0">
              <a:spAutoFit/>
            </a:bodyPr>
            <a:lstStyle/>
            <a:p>
              <a:pPr marL="228600" indent="-228600">
                <a:lnSpc>
                  <a:spcPts val="2300"/>
                </a:lnSpc>
                <a:buFont typeface="Arial" pitchFamily="34" charset="0"/>
                <a:buChar char="•"/>
              </a:pPr>
              <a:r>
                <a:rPr lang="en-US" sz="1400" b="1" dirty="0" smtClean="0"/>
                <a:t>New SiO</a:t>
              </a:r>
              <a:r>
                <a:rPr lang="en-US" sz="1400" b="1" baseline="-25000" dirty="0" smtClean="0"/>
                <a:t>2</a:t>
              </a:r>
              <a:r>
                <a:rPr lang="en-US" sz="1400" b="1" dirty="0" smtClean="0"/>
                <a:t> deposition process enables MBE growth on 200-mm diameter wafers without need for H</a:t>
              </a:r>
              <a:r>
                <a:rPr lang="en-US" sz="1400" b="1" baseline="-25000" dirty="0" smtClean="0"/>
                <a:t>2</a:t>
              </a:r>
              <a:r>
                <a:rPr lang="en-US" sz="1400" b="1" dirty="0" smtClean="0"/>
                <a:t> vents or modified FI process</a:t>
              </a:r>
              <a:endParaRPr lang="en-US" sz="1400" b="1" dirty="0">
                <a:solidFill>
                  <a:srgbClr val="C00000"/>
                </a:solidFill>
              </a:endParaRPr>
            </a:p>
          </p:txBody>
        </p:sp>
      </p:grpSp>
      <p:sp>
        <p:nvSpPr>
          <p:cNvPr id="13" name="TextBox 12"/>
          <p:cNvSpPr txBox="1"/>
          <p:nvPr/>
        </p:nvSpPr>
        <p:spPr>
          <a:xfrm>
            <a:off x="1737360" y="6400573"/>
            <a:ext cx="7251895" cy="230832"/>
          </a:xfrm>
          <a:prstGeom prst="rect">
            <a:avLst/>
          </a:prstGeom>
          <a:noFill/>
        </p:spPr>
        <p:txBody>
          <a:bodyPr wrap="square" rtlCol="0">
            <a:spAutoFit/>
          </a:bodyPr>
          <a:lstStyle/>
          <a:p>
            <a:r>
              <a:rPr lang="en-US" sz="900" dirty="0" smtClean="0">
                <a:latin typeface="+mj-lt"/>
              </a:rPr>
              <a:t>K. Ryu, et al., </a:t>
            </a:r>
            <a:r>
              <a:rPr lang="en-US" sz="900" i="1" dirty="0" smtClean="0">
                <a:latin typeface="+mj-lt"/>
              </a:rPr>
              <a:t>Proc. SPIE</a:t>
            </a:r>
            <a:r>
              <a:rPr lang="en-US" sz="900" dirty="0" smtClean="0">
                <a:latin typeface="+mj-lt"/>
              </a:rPr>
              <a:t> </a:t>
            </a:r>
            <a:r>
              <a:rPr lang="en-US" sz="900" b="1" dirty="0" smtClean="0">
                <a:latin typeface="+mj-lt"/>
              </a:rPr>
              <a:t>10699</a:t>
            </a:r>
            <a:r>
              <a:rPr lang="en-US" sz="900" dirty="0" smtClean="0">
                <a:latin typeface="+mj-lt"/>
              </a:rPr>
              <a:t> (2018).</a:t>
            </a:r>
          </a:p>
        </p:txBody>
      </p:sp>
    </p:spTree>
    <p:extLst>
      <p:ext uri="{BB962C8B-B14F-4D97-AF65-F5344CB8AC3E}">
        <p14:creationId xmlns:p14="http://schemas.microsoft.com/office/powerpoint/2010/main" val="3005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MBE-Passivated CCDs</a:t>
            </a:r>
            <a:endParaRPr lang="en-US" dirty="0"/>
          </a:p>
        </p:txBody>
      </p:sp>
      <p:cxnSp>
        <p:nvCxnSpPr>
          <p:cNvPr id="9" name="Straight Arrow Connector 8"/>
          <p:cNvCxnSpPr/>
          <p:nvPr/>
        </p:nvCxnSpPr>
        <p:spPr>
          <a:xfrm>
            <a:off x="1046272" y="5360747"/>
            <a:ext cx="3657600"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460640" y="5227742"/>
            <a:ext cx="853119" cy="307777"/>
          </a:xfrm>
          <a:prstGeom prst="rect">
            <a:avLst/>
          </a:prstGeom>
          <a:solidFill>
            <a:schemeClr val="bg1"/>
          </a:solidFill>
        </p:spPr>
        <p:txBody>
          <a:bodyPr wrap="none" rtlCol="0">
            <a:spAutoFit/>
          </a:bodyPr>
          <a:lstStyle/>
          <a:p>
            <a:pPr algn="ctr"/>
            <a:r>
              <a:rPr lang="en-US" sz="1400" b="1" dirty="0" smtClean="0"/>
              <a:t>200 mm</a:t>
            </a:r>
            <a:endParaRPr lang="en-US" sz="1400" b="1" dirty="0"/>
          </a:p>
        </p:txBody>
      </p:sp>
      <p:sp>
        <p:nvSpPr>
          <p:cNvPr id="22" name="Rectangle 21"/>
          <p:cNvSpPr/>
          <p:nvPr/>
        </p:nvSpPr>
        <p:spPr>
          <a:xfrm>
            <a:off x="530609" y="1048719"/>
            <a:ext cx="4639995" cy="4545097"/>
          </a:xfrm>
          <a:prstGeom prst="rect">
            <a:avLst/>
          </a:prstGeom>
          <a:no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solidFill>
                <a:schemeClr val="tx1"/>
              </a:solidFill>
            </a:endParaRPr>
          </a:p>
        </p:txBody>
      </p:sp>
      <p:sp>
        <p:nvSpPr>
          <p:cNvPr id="23" name="Rectangle 22"/>
          <p:cNvSpPr/>
          <p:nvPr/>
        </p:nvSpPr>
        <p:spPr>
          <a:xfrm>
            <a:off x="530608" y="1048717"/>
            <a:ext cx="4639995" cy="408033"/>
          </a:xfrm>
          <a:prstGeom prst="rect">
            <a:avLst/>
          </a:prstGeom>
          <a:solidFill>
            <a:srgbClr val="24497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t>Post-MBE Wafer Photo</a:t>
            </a:r>
            <a:endParaRPr lang="en-US" sz="1800" b="1" dirty="0"/>
          </a:p>
        </p:txBody>
      </p:sp>
      <p:sp>
        <p:nvSpPr>
          <p:cNvPr id="32" name="TextBox 31"/>
          <p:cNvSpPr txBox="1"/>
          <p:nvPr/>
        </p:nvSpPr>
        <p:spPr>
          <a:xfrm>
            <a:off x="1459345" y="5671500"/>
            <a:ext cx="9133378" cy="584775"/>
          </a:xfrm>
          <a:prstGeom prst="rect">
            <a:avLst/>
          </a:prstGeom>
          <a:solidFill>
            <a:srgbClr val="EBFFFF"/>
          </a:solidFill>
          <a:ln w="12700">
            <a:solidFill>
              <a:schemeClr val="tx1"/>
            </a:solidFill>
          </a:ln>
          <a:effectLst>
            <a:outerShdw blurRad="50800" dist="38100" dir="2700000" algn="tl" rotWithShape="0">
              <a:prstClr val="black">
                <a:alpha val="40000"/>
              </a:prstClr>
            </a:outerShdw>
          </a:effectLst>
        </p:spPr>
        <p:txBody>
          <a:bodyPr wrap="square" rtlCol="0" anchor="ctr">
            <a:spAutoFit/>
          </a:bodyPr>
          <a:lstStyle>
            <a:defPPr>
              <a:defRPr lang="en-US"/>
            </a:defPPr>
            <a:lvl1pPr algn="ctr">
              <a:defRPr sz="1400" b="1"/>
            </a:lvl1pPr>
          </a:lstStyle>
          <a:p>
            <a:r>
              <a:rPr lang="en-US" sz="1600" dirty="0" smtClean="0"/>
              <a:t>Devices with MBE passivation show reflection-limited QE in UV.  Currently running single-poly CCDs through MBE process for characterization of soft X-ray energy resolution.</a:t>
            </a:r>
            <a:endParaRPr lang="en-US" sz="1600" dirty="0"/>
          </a:p>
        </p:txBody>
      </p:sp>
      <p:sp>
        <p:nvSpPr>
          <p:cNvPr id="24" name="TextBox 23"/>
          <p:cNvSpPr txBox="1"/>
          <p:nvPr/>
        </p:nvSpPr>
        <p:spPr>
          <a:xfrm>
            <a:off x="1737360" y="6400573"/>
            <a:ext cx="7251895" cy="230832"/>
          </a:xfrm>
          <a:prstGeom prst="rect">
            <a:avLst/>
          </a:prstGeom>
          <a:noFill/>
        </p:spPr>
        <p:txBody>
          <a:bodyPr wrap="square" rtlCol="0">
            <a:spAutoFit/>
          </a:bodyPr>
          <a:lstStyle/>
          <a:p>
            <a:r>
              <a:rPr lang="en-US" sz="900" dirty="0" smtClean="0">
                <a:latin typeface="+mj-lt"/>
              </a:rPr>
              <a:t>K. Ryu, et al., </a:t>
            </a:r>
            <a:r>
              <a:rPr lang="en-US" sz="900" i="1" dirty="0" smtClean="0">
                <a:latin typeface="+mj-lt"/>
              </a:rPr>
              <a:t>Proc. SPIE</a:t>
            </a:r>
            <a:r>
              <a:rPr lang="en-US" sz="900" dirty="0" smtClean="0">
                <a:latin typeface="+mj-lt"/>
              </a:rPr>
              <a:t> </a:t>
            </a:r>
            <a:r>
              <a:rPr lang="en-US" sz="900" b="1" dirty="0" smtClean="0">
                <a:latin typeface="+mj-lt"/>
              </a:rPr>
              <a:t>10699</a:t>
            </a:r>
            <a:r>
              <a:rPr lang="en-US" sz="900" dirty="0" smtClean="0">
                <a:latin typeface="+mj-lt"/>
              </a:rPr>
              <a:t> (2018).</a:t>
            </a:r>
          </a:p>
        </p:txBody>
      </p:sp>
      <p:grpSp>
        <p:nvGrpSpPr>
          <p:cNvPr id="13" name="Group 12"/>
          <p:cNvGrpSpPr/>
          <p:nvPr/>
        </p:nvGrpSpPr>
        <p:grpSpPr>
          <a:xfrm>
            <a:off x="5170602" y="1048715"/>
            <a:ext cx="6307888" cy="4545099"/>
            <a:chOff x="5170602" y="1048715"/>
            <a:chExt cx="6307888" cy="4545099"/>
          </a:xfrm>
        </p:grpSpPr>
        <p:sp>
          <p:nvSpPr>
            <p:cNvPr id="28" name="Rectangle 27"/>
            <p:cNvSpPr/>
            <p:nvPr/>
          </p:nvSpPr>
          <p:spPr>
            <a:xfrm>
              <a:off x="5170603" y="1048717"/>
              <a:ext cx="6307887" cy="4545097"/>
            </a:xfrm>
            <a:prstGeom prst="rect">
              <a:avLst/>
            </a:prstGeom>
            <a:no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solidFill>
                  <a:schemeClr val="tx1"/>
                </a:solidFill>
              </a:endParaRPr>
            </a:p>
          </p:txBody>
        </p:sp>
        <p:sp>
          <p:nvSpPr>
            <p:cNvPr id="29" name="Rectangle 28"/>
            <p:cNvSpPr/>
            <p:nvPr/>
          </p:nvSpPr>
          <p:spPr>
            <a:xfrm>
              <a:off x="5170602" y="1048715"/>
              <a:ext cx="6307887" cy="408033"/>
            </a:xfrm>
            <a:prstGeom prst="rect">
              <a:avLst/>
            </a:prstGeom>
            <a:solidFill>
              <a:srgbClr val="24497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t>Quantum Efficiency Comparison</a:t>
              </a:r>
              <a:endParaRPr lang="en-US" sz="18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9634" y="1601046"/>
              <a:ext cx="5449824" cy="3846576"/>
            </a:xfrm>
            <a:prstGeom prst="rect">
              <a:avLst/>
            </a:prstGeom>
          </p:spPr>
        </p:pic>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067" y="1513446"/>
            <a:ext cx="3651504" cy="3657600"/>
          </a:xfrm>
          <a:prstGeom prst="rect">
            <a:avLst/>
          </a:prstGeom>
        </p:spPr>
      </p:pic>
    </p:spTree>
    <p:extLst>
      <p:ext uri="{BB962C8B-B14F-4D97-AF65-F5344CB8AC3E}">
        <p14:creationId xmlns:p14="http://schemas.microsoft.com/office/powerpoint/2010/main" val="112609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Large-format CCDs running at low clock voltage</a:t>
            </a:r>
          </a:p>
          <a:p>
            <a:r>
              <a:rPr lang="en-US" dirty="0"/>
              <a:t>Wafer-scale direct bonding for molecular-beam epitaxy back surface passivation</a:t>
            </a:r>
          </a:p>
          <a:p>
            <a:r>
              <a:rPr lang="en-US" dirty="0"/>
              <a:t>CCDs built on bulk germanium</a:t>
            </a:r>
          </a:p>
        </p:txBody>
      </p:sp>
      <p:sp>
        <p:nvSpPr>
          <p:cNvPr id="3" name="Title 2"/>
          <p:cNvSpPr>
            <a:spLocks noGrp="1"/>
          </p:cNvSpPr>
          <p:nvPr>
            <p:ph type="title"/>
          </p:nvPr>
        </p:nvSpPr>
        <p:spPr/>
        <p:txBody>
          <a:bodyPr/>
          <a:lstStyle/>
          <a:p>
            <a:r>
              <a:rPr lang="en-US" dirty="0" smtClean="0"/>
              <a:t>Outline</a:t>
            </a:r>
            <a:endParaRPr lang="en-US" dirty="0"/>
          </a:p>
        </p:txBody>
      </p:sp>
      <p:sp>
        <p:nvSpPr>
          <p:cNvPr id="4" name="Right Arrow 3"/>
          <p:cNvSpPr/>
          <p:nvPr/>
        </p:nvSpPr>
        <p:spPr>
          <a:xfrm>
            <a:off x="256309" y="2181267"/>
            <a:ext cx="376773" cy="270163"/>
          </a:xfrm>
          <a:prstGeom prst="rightArrow">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Tree>
    <p:extLst>
      <p:ext uri="{BB962C8B-B14F-4D97-AF65-F5344CB8AC3E}">
        <p14:creationId xmlns:p14="http://schemas.microsoft.com/office/powerpoint/2010/main" val="4517859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4355" y="1048719"/>
            <a:ext cx="5653857" cy="5199680"/>
          </a:xfrm>
          <a:prstGeom prst="rect">
            <a:avLst/>
          </a:prstGeom>
          <a:no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solidFill>
                <a:schemeClr val="tx1"/>
              </a:solidFill>
            </a:endParaRPr>
          </a:p>
        </p:txBody>
      </p:sp>
      <p:sp>
        <p:nvSpPr>
          <p:cNvPr id="6" name="Rectangle 5"/>
          <p:cNvSpPr/>
          <p:nvPr/>
        </p:nvSpPr>
        <p:spPr>
          <a:xfrm>
            <a:off x="364354" y="1048717"/>
            <a:ext cx="5653857" cy="408033"/>
          </a:xfrm>
          <a:prstGeom prst="rect">
            <a:avLst/>
          </a:prstGeom>
          <a:solidFill>
            <a:srgbClr val="24497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Broadband </a:t>
            </a:r>
            <a:r>
              <a:rPr lang="en-US" sz="1800" b="1" dirty="0" smtClean="0"/>
              <a:t>sensitivity</a:t>
            </a:r>
            <a:endParaRPr lang="en-US" sz="1800" b="1" dirty="0"/>
          </a:p>
        </p:txBody>
      </p:sp>
      <p:sp>
        <p:nvSpPr>
          <p:cNvPr id="3" name="Title 2"/>
          <p:cNvSpPr>
            <a:spLocks noGrp="1"/>
          </p:cNvSpPr>
          <p:nvPr>
            <p:ph type="title"/>
          </p:nvPr>
        </p:nvSpPr>
        <p:spPr>
          <a:xfrm>
            <a:off x="1255449" y="176784"/>
            <a:ext cx="9677927" cy="813816"/>
          </a:xfrm>
        </p:spPr>
        <p:txBody>
          <a:bodyPr/>
          <a:lstStyle/>
          <a:p>
            <a:r>
              <a:rPr lang="en-US" dirty="0"/>
              <a:t>Opportunity for </a:t>
            </a:r>
            <a:r>
              <a:rPr lang="en-US" dirty="0" smtClean="0"/>
              <a:t>Large-Format, Broadband Imaging </a:t>
            </a:r>
            <a:r>
              <a:rPr lang="en-US" dirty="0"/>
              <a:t>with </a:t>
            </a:r>
            <a:r>
              <a:rPr lang="en-US" dirty="0" smtClean="0"/>
              <a:t>Germanium</a:t>
            </a:r>
            <a:endParaRPr lang="en-US" dirty="0"/>
          </a:p>
        </p:txBody>
      </p:sp>
      <p:grpSp>
        <p:nvGrpSpPr>
          <p:cNvPr id="2" name="Group 1"/>
          <p:cNvGrpSpPr/>
          <p:nvPr/>
        </p:nvGrpSpPr>
        <p:grpSpPr>
          <a:xfrm>
            <a:off x="6018211" y="1048715"/>
            <a:ext cx="5799717" cy="5199684"/>
            <a:chOff x="6018211" y="1048715"/>
            <a:chExt cx="5799717" cy="5199684"/>
          </a:xfrm>
        </p:grpSpPr>
        <p:pic>
          <p:nvPicPr>
            <p:cNvPr id="35" name="Picture 34"/>
            <p:cNvPicPr>
              <a:picLocks noChangeAspect="1"/>
            </p:cNvPicPr>
            <p:nvPr/>
          </p:nvPicPr>
          <p:blipFill rotWithShape="1">
            <a:blip r:embed="rId3" cstate="print">
              <a:extLst>
                <a:ext uri="{28A0092B-C50C-407E-A947-70E740481C1C}">
                  <a14:useLocalDpi xmlns:a14="http://schemas.microsoft.com/office/drawing/2010/main" val="0"/>
                </a:ext>
              </a:extLst>
            </a:blip>
            <a:srcRect l="6105" t="5480" r="8872" b="8949"/>
            <a:stretch/>
          </p:blipFill>
          <p:spPr>
            <a:xfrm>
              <a:off x="7107694" y="1501214"/>
              <a:ext cx="3419576" cy="3419856"/>
            </a:xfrm>
            <a:prstGeom prst="ellipse">
              <a:avLst/>
            </a:prstGeom>
          </p:spPr>
        </p:pic>
        <p:sp>
          <p:nvSpPr>
            <p:cNvPr id="7" name="Rectangle 6"/>
            <p:cNvSpPr/>
            <p:nvPr/>
          </p:nvSpPr>
          <p:spPr>
            <a:xfrm>
              <a:off x="6018212" y="1048716"/>
              <a:ext cx="5799716" cy="5199683"/>
            </a:xfrm>
            <a:prstGeom prst="rect">
              <a:avLst/>
            </a:prstGeom>
            <a:no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solidFill>
                  <a:schemeClr val="tx1"/>
                </a:solidFill>
              </a:endParaRPr>
            </a:p>
          </p:txBody>
        </p:sp>
        <p:sp>
          <p:nvSpPr>
            <p:cNvPr id="8" name="Rectangle 7"/>
            <p:cNvSpPr/>
            <p:nvPr/>
          </p:nvSpPr>
          <p:spPr>
            <a:xfrm>
              <a:off x="6018211" y="1048715"/>
              <a:ext cx="5799715" cy="408033"/>
            </a:xfrm>
            <a:prstGeom prst="rect">
              <a:avLst/>
            </a:prstGeom>
            <a:solidFill>
              <a:srgbClr val="24497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t>…in a large format</a:t>
              </a:r>
              <a:endParaRPr lang="en-US" sz="1800" b="1" dirty="0"/>
            </a:p>
          </p:txBody>
        </p:sp>
        <p:cxnSp>
          <p:nvCxnSpPr>
            <p:cNvPr id="23" name="Straight Arrow Connector 22"/>
            <p:cNvCxnSpPr/>
            <p:nvPr/>
          </p:nvCxnSpPr>
          <p:spPr>
            <a:xfrm>
              <a:off x="7107694" y="5033924"/>
              <a:ext cx="341494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366995" y="4939455"/>
              <a:ext cx="914400" cy="282225"/>
            </a:xfrm>
            <a:prstGeom prst="rect">
              <a:avLst/>
            </a:prstGeom>
            <a:solidFill>
              <a:schemeClr val="bg1"/>
            </a:solidFill>
          </p:spPr>
          <p:txBody>
            <a:bodyPr wrap="square" rtlCol="0">
              <a:spAutoFit/>
            </a:bodyPr>
            <a:lstStyle/>
            <a:p>
              <a:pPr algn="ctr"/>
              <a:r>
                <a:rPr lang="en-US" sz="1200" b="1" dirty="0"/>
                <a:t>200 mm</a:t>
              </a:r>
            </a:p>
          </p:txBody>
        </p:sp>
        <p:sp>
          <p:nvSpPr>
            <p:cNvPr id="34" name="TextBox 33"/>
            <p:cNvSpPr txBox="1"/>
            <p:nvPr/>
          </p:nvSpPr>
          <p:spPr>
            <a:xfrm>
              <a:off x="6204559" y="5223149"/>
              <a:ext cx="5423669" cy="915443"/>
            </a:xfrm>
            <a:prstGeom prst="rect">
              <a:avLst/>
            </a:prstGeom>
            <a:noFill/>
            <a:ln w="12700">
              <a:noFill/>
            </a:ln>
          </p:spPr>
          <p:txBody>
            <a:bodyPr wrap="square" rtlCol="0">
              <a:spAutoFit/>
            </a:bodyPr>
            <a:lstStyle/>
            <a:p>
              <a:pPr marL="230188" indent="-230188">
                <a:lnSpc>
                  <a:spcPts val="2000"/>
                </a:lnSpc>
                <a:spcAft>
                  <a:spcPts val="300"/>
                </a:spcAft>
                <a:buFont typeface="Arial" pitchFamily="34" charset="0"/>
                <a:buChar char="•"/>
              </a:pPr>
              <a:r>
                <a:rPr lang="en-US" sz="1400" b="1" dirty="0"/>
                <a:t>Large-diameter wafers, compatible with Si CCD tool set</a:t>
              </a:r>
            </a:p>
            <a:p>
              <a:pPr marL="230188" indent="-230188">
                <a:lnSpc>
                  <a:spcPts val="2000"/>
                </a:lnSpc>
                <a:spcAft>
                  <a:spcPts val="300"/>
                </a:spcAft>
                <a:buFont typeface="Arial" pitchFamily="34" charset="0"/>
                <a:buChar char="•"/>
              </a:pPr>
              <a:r>
                <a:rPr lang="en-US" sz="1400" b="1" dirty="0"/>
                <a:t>Monolithic detectors </a:t>
              </a:r>
              <a:r>
                <a:rPr lang="en-US" sz="1400" b="1" dirty="0">
                  <a:sym typeface="Wingdings" panose="05000000000000000000" pitchFamily="2" charset="2"/>
                </a:rPr>
                <a:t> n</a:t>
              </a:r>
              <a:r>
                <a:rPr lang="en-US" sz="1400" b="1" dirty="0"/>
                <a:t>o bump-bonding, small pixels</a:t>
              </a:r>
            </a:p>
            <a:p>
              <a:pPr marL="230188" indent="-230188">
                <a:lnSpc>
                  <a:spcPts val="2000"/>
                </a:lnSpc>
                <a:spcAft>
                  <a:spcPts val="300"/>
                </a:spcAft>
                <a:buFont typeface="Arial" pitchFamily="34" charset="0"/>
                <a:buChar char="•"/>
              </a:pPr>
              <a:r>
                <a:rPr lang="en-US" sz="1400" b="1" dirty="0"/>
                <a:t>Potentially lower read noise than Si CCDs</a:t>
              </a: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81" y="1420262"/>
            <a:ext cx="5425440" cy="4797552"/>
          </a:xfrm>
          <a:prstGeom prst="rect">
            <a:avLst/>
          </a:prstGeom>
        </p:spPr>
      </p:pic>
    </p:spTree>
    <p:extLst>
      <p:ext uri="{BB962C8B-B14F-4D97-AF65-F5344CB8AC3E}">
        <p14:creationId xmlns:p14="http://schemas.microsoft.com/office/powerpoint/2010/main" val="271887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Germanium CCD Fabrication</a:t>
            </a:r>
            <a:endParaRPr lang="en-US" sz="2400" dirty="0"/>
          </a:p>
        </p:txBody>
      </p:sp>
      <p:sp>
        <p:nvSpPr>
          <p:cNvPr id="62" name="TextBox 61"/>
          <p:cNvSpPr txBox="1"/>
          <p:nvPr/>
        </p:nvSpPr>
        <p:spPr>
          <a:xfrm>
            <a:off x="2226087" y="1187875"/>
            <a:ext cx="1653017" cy="400110"/>
          </a:xfrm>
          <a:prstGeom prst="rect">
            <a:avLst/>
          </a:prstGeom>
          <a:noFill/>
        </p:spPr>
        <p:txBody>
          <a:bodyPr wrap="none" rtlCol="0">
            <a:spAutoFit/>
          </a:bodyPr>
          <a:lstStyle/>
          <a:p>
            <a:pPr algn="ctr"/>
            <a:r>
              <a:rPr lang="en-US" sz="2000" b="1" i="1" u="sng" dirty="0" smtClean="0"/>
              <a:t>Silicon CCD</a:t>
            </a:r>
            <a:endParaRPr lang="en-US" sz="2000" b="1" i="1" u="sng" dirty="0"/>
          </a:p>
        </p:txBody>
      </p:sp>
      <p:sp>
        <p:nvSpPr>
          <p:cNvPr id="63" name="TextBox 62"/>
          <p:cNvSpPr txBox="1"/>
          <p:nvPr/>
        </p:nvSpPr>
        <p:spPr>
          <a:xfrm>
            <a:off x="7414554" y="1187875"/>
            <a:ext cx="2236511" cy="400110"/>
          </a:xfrm>
          <a:prstGeom prst="rect">
            <a:avLst/>
          </a:prstGeom>
          <a:noFill/>
        </p:spPr>
        <p:txBody>
          <a:bodyPr wrap="none" rtlCol="0">
            <a:spAutoFit/>
          </a:bodyPr>
          <a:lstStyle/>
          <a:p>
            <a:pPr algn="ctr"/>
            <a:r>
              <a:rPr lang="en-US" sz="2000" b="1" i="1" u="sng" dirty="0" smtClean="0"/>
              <a:t>Germanium CCD</a:t>
            </a:r>
            <a:endParaRPr lang="en-US" sz="2000" b="1" i="1" u="sng" dirty="0"/>
          </a:p>
        </p:txBody>
      </p:sp>
      <p:grpSp>
        <p:nvGrpSpPr>
          <p:cNvPr id="3" name="Group 2"/>
          <p:cNvGrpSpPr>
            <a:grpSpLocks noChangeAspect="1"/>
          </p:cNvGrpSpPr>
          <p:nvPr/>
        </p:nvGrpSpPr>
        <p:grpSpPr>
          <a:xfrm>
            <a:off x="1354589" y="1700262"/>
            <a:ext cx="3806358" cy="1667675"/>
            <a:chOff x="1380841" y="2267410"/>
            <a:chExt cx="2638996" cy="1541225"/>
          </a:xfrm>
        </p:grpSpPr>
        <p:grpSp>
          <p:nvGrpSpPr>
            <p:cNvPr id="7" name="Group 6"/>
            <p:cNvGrpSpPr/>
            <p:nvPr/>
          </p:nvGrpSpPr>
          <p:grpSpPr>
            <a:xfrm>
              <a:off x="1380841" y="2534211"/>
              <a:ext cx="2638996" cy="1274424"/>
              <a:chOff x="1380841" y="2534211"/>
              <a:chExt cx="2638996" cy="1274424"/>
            </a:xfrm>
          </p:grpSpPr>
          <p:grpSp>
            <p:nvGrpSpPr>
              <p:cNvPr id="9" name="Group 8"/>
              <p:cNvGrpSpPr/>
              <p:nvPr/>
            </p:nvGrpSpPr>
            <p:grpSpPr>
              <a:xfrm>
                <a:off x="1427779" y="2901852"/>
                <a:ext cx="2592058" cy="906783"/>
                <a:chOff x="1427779" y="2901852"/>
                <a:chExt cx="2592058" cy="906783"/>
              </a:xfrm>
            </p:grpSpPr>
            <p:sp>
              <p:nvSpPr>
                <p:cNvPr id="19" name="Rectangle 18"/>
                <p:cNvSpPr/>
                <p:nvPr/>
              </p:nvSpPr>
              <p:spPr bwMode="auto">
                <a:xfrm>
                  <a:off x="1449235" y="2944195"/>
                  <a:ext cx="2468880" cy="337125"/>
                </a:xfrm>
                <a:prstGeom prst="rect">
                  <a:avLst/>
                </a:prstGeom>
                <a:solidFill>
                  <a:srgbClr val="B2B2B2"/>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Rectangle 19"/>
                <p:cNvSpPr/>
                <p:nvPr/>
              </p:nvSpPr>
              <p:spPr bwMode="auto">
                <a:xfrm>
                  <a:off x="1449235" y="3281245"/>
                  <a:ext cx="2468880" cy="527390"/>
                </a:xfrm>
                <a:prstGeom prst="rect">
                  <a:avLst/>
                </a:prstGeom>
                <a:solidFill>
                  <a:srgbClr val="D2DCF2"/>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Rectangle 20"/>
                <p:cNvSpPr/>
                <p:nvPr/>
              </p:nvSpPr>
              <p:spPr bwMode="auto">
                <a:xfrm>
                  <a:off x="1524969" y="3145831"/>
                  <a:ext cx="365760" cy="62974"/>
                </a:xfrm>
                <a:prstGeom prst="rect">
                  <a:avLst/>
                </a:prstGeom>
                <a:solidFill>
                  <a:srgbClr val="D2DCF2"/>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Rectangle 21"/>
                <p:cNvSpPr/>
                <p:nvPr/>
              </p:nvSpPr>
              <p:spPr bwMode="auto">
                <a:xfrm>
                  <a:off x="2964704" y="3145831"/>
                  <a:ext cx="365760" cy="62974"/>
                </a:xfrm>
                <a:prstGeom prst="rect">
                  <a:avLst/>
                </a:prstGeom>
                <a:solidFill>
                  <a:srgbClr val="D2DCF2"/>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3" name="Group 22"/>
                <p:cNvGrpSpPr/>
                <p:nvPr/>
              </p:nvGrpSpPr>
              <p:grpSpPr>
                <a:xfrm>
                  <a:off x="1853170" y="3021163"/>
                  <a:ext cx="531002" cy="187642"/>
                  <a:chOff x="3261424" y="3642718"/>
                  <a:chExt cx="531002" cy="187642"/>
                </a:xfrm>
              </p:grpSpPr>
              <p:sp>
                <p:nvSpPr>
                  <p:cNvPr id="39" name="Rectangle 38"/>
                  <p:cNvSpPr/>
                  <p:nvPr/>
                </p:nvSpPr>
                <p:spPr bwMode="auto">
                  <a:xfrm>
                    <a:off x="3261424" y="3643313"/>
                    <a:ext cx="182880" cy="62974"/>
                  </a:xfrm>
                  <a:prstGeom prst="rect">
                    <a:avLst/>
                  </a:prstGeom>
                  <a:solidFill>
                    <a:srgbClr val="D2DCF2"/>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0" name="Rectangle 39"/>
                  <p:cNvSpPr/>
                  <p:nvPr/>
                </p:nvSpPr>
                <p:spPr bwMode="auto">
                  <a:xfrm>
                    <a:off x="3380946" y="3767386"/>
                    <a:ext cx="411480" cy="62974"/>
                  </a:xfrm>
                  <a:prstGeom prst="rect">
                    <a:avLst/>
                  </a:prstGeom>
                  <a:solidFill>
                    <a:srgbClr val="D2DCF2"/>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Rectangle 40"/>
                  <p:cNvSpPr/>
                  <p:nvPr/>
                </p:nvSpPr>
                <p:spPr bwMode="auto">
                  <a:xfrm>
                    <a:off x="3380054" y="3642718"/>
                    <a:ext cx="64008" cy="182880"/>
                  </a:xfrm>
                  <a:prstGeom prst="rect">
                    <a:avLst/>
                  </a:prstGeom>
                  <a:solidFill>
                    <a:srgbClr val="D2DCF2"/>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4" name="Group 23"/>
                <p:cNvGrpSpPr/>
                <p:nvPr/>
              </p:nvGrpSpPr>
              <p:grpSpPr>
                <a:xfrm>
                  <a:off x="3295016" y="3023360"/>
                  <a:ext cx="533383" cy="187047"/>
                  <a:chOff x="3261424" y="3643313"/>
                  <a:chExt cx="533383" cy="187047"/>
                </a:xfrm>
              </p:grpSpPr>
              <p:sp>
                <p:nvSpPr>
                  <p:cNvPr id="36" name="Rectangle 35"/>
                  <p:cNvSpPr/>
                  <p:nvPr/>
                </p:nvSpPr>
                <p:spPr bwMode="auto">
                  <a:xfrm>
                    <a:off x="3261424" y="3643313"/>
                    <a:ext cx="182880" cy="62974"/>
                  </a:xfrm>
                  <a:prstGeom prst="rect">
                    <a:avLst/>
                  </a:prstGeom>
                  <a:solidFill>
                    <a:srgbClr val="D2DCF2"/>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7" name="Rectangle 36"/>
                  <p:cNvSpPr/>
                  <p:nvPr/>
                </p:nvSpPr>
                <p:spPr bwMode="auto">
                  <a:xfrm>
                    <a:off x="3383327" y="3767386"/>
                    <a:ext cx="411480" cy="62974"/>
                  </a:xfrm>
                  <a:prstGeom prst="rect">
                    <a:avLst/>
                  </a:prstGeom>
                  <a:solidFill>
                    <a:srgbClr val="D2DCF2"/>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8" name="Rectangle 37"/>
                  <p:cNvSpPr/>
                  <p:nvPr/>
                </p:nvSpPr>
                <p:spPr bwMode="auto">
                  <a:xfrm>
                    <a:off x="3382435" y="3647480"/>
                    <a:ext cx="64008" cy="182880"/>
                  </a:xfrm>
                  <a:prstGeom prst="rect">
                    <a:avLst/>
                  </a:prstGeom>
                  <a:solidFill>
                    <a:srgbClr val="D2DCF2"/>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5" name="Rectangle 24"/>
                <p:cNvSpPr/>
                <p:nvPr/>
              </p:nvSpPr>
              <p:spPr bwMode="auto">
                <a:xfrm>
                  <a:off x="2473189" y="3145831"/>
                  <a:ext cx="411480" cy="62974"/>
                </a:xfrm>
                <a:prstGeom prst="rect">
                  <a:avLst/>
                </a:prstGeom>
                <a:solidFill>
                  <a:srgbClr val="D2DCF2"/>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Rectangle 25"/>
                <p:cNvSpPr/>
                <p:nvPr/>
              </p:nvSpPr>
              <p:spPr bwMode="auto">
                <a:xfrm flipH="1">
                  <a:off x="2822561" y="3025924"/>
                  <a:ext cx="64008" cy="182880"/>
                </a:xfrm>
                <a:prstGeom prst="rect">
                  <a:avLst/>
                </a:prstGeom>
                <a:solidFill>
                  <a:srgbClr val="D2DCF2"/>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Rectangle 26"/>
                <p:cNvSpPr/>
                <p:nvPr/>
              </p:nvSpPr>
              <p:spPr bwMode="auto">
                <a:xfrm flipH="1">
                  <a:off x="2468404" y="3025924"/>
                  <a:ext cx="64008" cy="182880"/>
                </a:xfrm>
                <a:prstGeom prst="rect">
                  <a:avLst/>
                </a:prstGeom>
                <a:solidFill>
                  <a:srgbClr val="D2DCF2"/>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Rectangle 27"/>
                <p:cNvSpPr/>
                <p:nvPr/>
              </p:nvSpPr>
              <p:spPr bwMode="auto">
                <a:xfrm>
                  <a:off x="2349532" y="3021758"/>
                  <a:ext cx="182880" cy="62974"/>
                </a:xfrm>
                <a:prstGeom prst="rect">
                  <a:avLst/>
                </a:prstGeom>
                <a:solidFill>
                  <a:srgbClr val="D2DCF2"/>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Rectangle 28"/>
                <p:cNvSpPr/>
                <p:nvPr/>
              </p:nvSpPr>
              <p:spPr bwMode="auto">
                <a:xfrm>
                  <a:off x="2823673" y="3023296"/>
                  <a:ext cx="182880" cy="62974"/>
                </a:xfrm>
                <a:prstGeom prst="rect">
                  <a:avLst/>
                </a:prstGeom>
                <a:solidFill>
                  <a:srgbClr val="D2DCF2"/>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Rectangle 29"/>
                <p:cNvSpPr/>
                <p:nvPr/>
              </p:nvSpPr>
              <p:spPr bwMode="auto">
                <a:xfrm>
                  <a:off x="1449235" y="3211077"/>
                  <a:ext cx="2468880" cy="36576"/>
                </a:xfrm>
                <a:prstGeom prst="rect">
                  <a:avLst/>
                </a:prstGeom>
                <a:solidFill>
                  <a:schemeClr val="bg1">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Rectangle 30"/>
                <p:cNvSpPr/>
                <p:nvPr/>
              </p:nvSpPr>
              <p:spPr>
                <a:xfrm>
                  <a:off x="1427779" y="2904244"/>
                  <a:ext cx="357212" cy="180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2" name="Rectangle 31"/>
                <p:cNvSpPr/>
                <p:nvPr/>
              </p:nvSpPr>
              <p:spPr>
                <a:xfrm>
                  <a:off x="2110038" y="2905846"/>
                  <a:ext cx="164592"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3" name="Rectangle 32"/>
                <p:cNvSpPr/>
                <p:nvPr/>
              </p:nvSpPr>
              <p:spPr>
                <a:xfrm>
                  <a:off x="3562637" y="2901852"/>
                  <a:ext cx="45720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4" name="Rectangle 33"/>
                <p:cNvSpPr/>
                <p:nvPr/>
              </p:nvSpPr>
              <p:spPr>
                <a:xfrm>
                  <a:off x="3078494" y="2903454"/>
                  <a:ext cx="146304"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5" name="Rectangle 34"/>
                <p:cNvSpPr/>
                <p:nvPr/>
              </p:nvSpPr>
              <p:spPr>
                <a:xfrm>
                  <a:off x="2610791" y="2903454"/>
                  <a:ext cx="13716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10" name="TextBox 9"/>
              <p:cNvSpPr txBox="1"/>
              <p:nvPr/>
            </p:nvSpPr>
            <p:spPr>
              <a:xfrm>
                <a:off x="1380841" y="2534211"/>
                <a:ext cx="547023" cy="312883"/>
              </a:xfrm>
              <a:prstGeom prst="rect">
                <a:avLst/>
              </a:prstGeom>
              <a:noFill/>
            </p:spPr>
            <p:txBody>
              <a:bodyPr wrap="none" rtlCol="0">
                <a:spAutoFit/>
              </a:bodyPr>
              <a:lstStyle/>
              <a:p>
                <a:r>
                  <a:rPr lang="en-US" sz="1600" b="1" dirty="0" smtClean="0">
                    <a:latin typeface="Arial" panose="020B0604020202020204" pitchFamily="34" charset="0"/>
                    <a:cs typeface="Arial" panose="020B0604020202020204" pitchFamily="34" charset="0"/>
                  </a:rPr>
                  <a:t>Poly 1</a:t>
                </a:r>
                <a:endParaRPr lang="en-US" sz="1600" b="1" dirty="0">
                  <a:latin typeface="Arial" panose="020B0604020202020204" pitchFamily="34" charset="0"/>
                  <a:cs typeface="Arial" panose="020B0604020202020204" pitchFamily="34" charset="0"/>
                </a:endParaRPr>
              </a:p>
            </p:txBody>
          </p:sp>
          <p:sp>
            <p:nvSpPr>
              <p:cNvPr id="11" name="TextBox 10"/>
              <p:cNvSpPr txBox="1"/>
              <p:nvPr/>
            </p:nvSpPr>
            <p:spPr>
              <a:xfrm>
                <a:off x="2174661" y="2565227"/>
                <a:ext cx="547023" cy="312883"/>
              </a:xfrm>
              <a:prstGeom prst="rect">
                <a:avLst/>
              </a:prstGeom>
              <a:noFill/>
            </p:spPr>
            <p:txBody>
              <a:bodyPr wrap="none" rtlCol="0">
                <a:spAutoFit/>
              </a:bodyPr>
              <a:lstStyle/>
              <a:p>
                <a:r>
                  <a:rPr lang="en-US" sz="1600" b="1" dirty="0" smtClean="0">
                    <a:latin typeface="Arial" panose="020B0604020202020204" pitchFamily="34" charset="0"/>
                    <a:cs typeface="Arial" panose="020B0604020202020204" pitchFamily="34" charset="0"/>
                  </a:rPr>
                  <a:t>Poly 2</a:t>
                </a:r>
                <a:endParaRPr lang="en-US" sz="1600" b="1" dirty="0">
                  <a:latin typeface="Arial" panose="020B0604020202020204" pitchFamily="34" charset="0"/>
                  <a:cs typeface="Arial" panose="020B0604020202020204" pitchFamily="34" charset="0"/>
                </a:endParaRPr>
              </a:p>
            </p:txBody>
          </p:sp>
          <p:sp>
            <p:nvSpPr>
              <p:cNvPr id="12" name="TextBox 11"/>
              <p:cNvSpPr txBox="1"/>
              <p:nvPr/>
            </p:nvSpPr>
            <p:spPr>
              <a:xfrm>
                <a:off x="3164757" y="2642716"/>
                <a:ext cx="547023" cy="312884"/>
              </a:xfrm>
              <a:prstGeom prst="rect">
                <a:avLst/>
              </a:prstGeom>
              <a:noFill/>
            </p:spPr>
            <p:txBody>
              <a:bodyPr wrap="none" rtlCol="0">
                <a:spAutoFit/>
              </a:bodyPr>
              <a:lstStyle/>
              <a:p>
                <a:r>
                  <a:rPr lang="en-US" sz="1600" b="1" dirty="0" smtClean="0">
                    <a:latin typeface="Arial" panose="020B0604020202020204" pitchFamily="34" charset="0"/>
                    <a:cs typeface="Arial" panose="020B0604020202020204" pitchFamily="34" charset="0"/>
                  </a:rPr>
                  <a:t>Poly 3</a:t>
                </a:r>
                <a:endParaRPr lang="en-US" sz="1400" b="1" dirty="0">
                  <a:latin typeface="Arial" panose="020B0604020202020204" pitchFamily="34" charset="0"/>
                  <a:cs typeface="Arial" panose="020B0604020202020204" pitchFamily="34" charset="0"/>
                </a:endParaRPr>
              </a:p>
            </p:txBody>
          </p:sp>
          <p:cxnSp>
            <p:nvCxnSpPr>
              <p:cNvPr id="13" name="Straight Arrow Connector 12"/>
              <p:cNvCxnSpPr/>
              <p:nvPr/>
            </p:nvCxnSpPr>
            <p:spPr>
              <a:xfrm>
                <a:off x="1638754" y="2839648"/>
                <a:ext cx="0" cy="30297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113684" y="2839648"/>
                <a:ext cx="270488" cy="28209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890457" y="2839648"/>
                <a:ext cx="334341" cy="1836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2422007" y="3200399"/>
                <a:ext cx="43405" cy="36576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869692" y="3200400"/>
                <a:ext cx="45720" cy="36576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674538" y="3487753"/>
                <a:ext cx="1566160" cy="312884"/>
              </a:xfrm>
              <a:prstGeom prst="rect">
                <a:avLst/>
              </a:prstGeom>
              <a:noFill/>
            </p:spPr>
            <p:txBody>
              <a:bodyPr wrap="none" rtlCol="0">
                <a:spAutoFit/>
              </a:bodyPr>
              <a:lstStyle/>
              <a:p>
                <a:r>
                  <a:rPr lang="en-US" sz="1600" b="1" dirty="0" smtClean="0">
                    <a:latin typeface="Arial" panose="020B0604020202020204" pitchFamily="34" charset="0"/>
                    <a:cs typeface="Arial" panose="020B0604020202020204" pitchFamily="34" charset="0"/>
                  </a:rPr>
                  <a:t>Gap Between Phases</a:t>
                </a:r>
                <a:endParaRPr lang="en-US" sz="1600" b="1" dirty="0">
                  <a:latin typeface="Arial" panose="020B0604020202020204" pitchFamily="34" charset="0"/>
                  <a:cs typeface="Arial" panose="020B0604020202020204" pitchFamily="34" charset="0"/>
                </a:endParaRPr>
              </a:p>
            </p:txBody>
          </p:sp>
        </p:grpSp>
        <p:cxnSp>
          <p:nvCxnSpPr>
            <p:cNvPr id="5" name="Straight Arrow Connector 4"/>
            <p:cNvCxnSpPr/>
            <p:nvPr/>
          </p:nvCxnSpPr>
          <p:spPr>
            <a:xfrm flipH="1">
              <a:off x="2682798" y="2565227"/>
              <a:ext cx="395696" cy="55374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524729" y="2267410"/>
              <a:ext cx="1148280" cy="312884"/>
            </a:xfrm>
            <a:prstGeom prst="rect">
              <a:avLst/>
            </a:prstGeom>
            <a:noFill/>
          </p:spPr>
          <p:txBody>
            <a:bodyPr wrap="none" rtlCol="0">
              <a:spAutoFit/>
            </a:bodyPr>
            <a:lstStyle/>
            <a:p>
              <a:r>
                <a:rPr lang="en-US" sz="1600" b="1" dirty="0" smtClean="0">
                  <a:latin typeface="Arial" panose="020B0604020202020204" pitchFamily="34" charset="0"/>
                  <a:cs typeface="Arial" panose="020B0604020202020204" pitchFamily="34" charset="0"/>
                </a:rPr>
                <a:t>Silicon Dioxide</a:t>
              </a:r>
              <a:endParaRPr lang="en-US" sz="1600" b="1" dirty="0">
                <a:latin typeface="Arial" panose="020B0604020202020204" pitchFamily="34" charset="0"/>
                <a:cs typeface="Arial" panose="020B0604020202020204" pitchFamily="34" charset="0"/>
              </a:endParaRPr>
            </a:p>
          </p:txBody>
        </p:sp>
      </p:grpSp>
      <p:grpSp>
        <p:nvGrpSpPr>
          <p:cNvPr id="42" name="Group 41"/>
          <p:cNvGrpSpPr>
            <a:grpSpLocks noChangeAspect="1"/>
          </p:cNvGrpSpPr>
          <p:nvPr/>
        </p:nvGrpSpPr>
        <p:grpSpPr>
          <a:xfrm>
            <a:off x="6775669" y="2026838"/>
            <a:ext cx="3560991" cy="1308372"/>
            <a:chOff x="4482399" y="2608433"/>
            <a:chExt cx="2468880" cy="1209166"/>
          </a:xfrm>
        </p:grpSpPr>
        <p:grpSp>
          <p:nvGrpSpPr>
            <p:cNvPr id="47" name="Group 46"/>
            <p:cNvGrpSpPr/>
            <p:nvPr/>
          </p:nvGrpSpPr>
          <p:grpSpPr>
            <a:xfrm>
              <a:off x="4482399" y="3152050"/>
              <a:ext cx="2468880" cy="665549"/>
              <a:chOff x="4482399" y="3152050"/>
              <a:chExt cx="2468880" cy="665549"/>
            </a:xfrm>
          </p:grpSpPr>
          <p:sp>
            <p:nvSpPr>
              <p:cNvPr id="49" name="Rectangle 48"/>
              <p:cNvSpPr/>
              <p:nvPr/>
            </p:nvSpPr>
            <p:spPr bwMode="auto">
              <a:xfrm>
                <a:off x="4482399" y="3226161"/>
                <a:ext cx="2468880" cy="51955"/>
              </a:xfrm>
              <a:prstGeom prst="rect">
                <a:avLst/>
              </a:prstGeom>
              <a:solidFill>
                <a:srgbClr val="B2B2B2"/>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0" name="Rectangle 49"/>
              <p:cNvSpPr/>
              <p:nvPr/>
            </p:nvSpPr>
            <p:spPr bwMode="auto">
              <a:xfrm>
                <a:off x="4482399" y="3278041"/>
                <a:ext cx="2468880" cy="527390"/>
              </a:xfrm>
              <a:prstGeom prst="rect">
                <a:avLst/>
              </a:prstGeom>
              <a:solidFill>
                <a:schemeClr val="accent5">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1" name="Rectangle 50"/>
              <p:cNvSpPr/>
              <p:nvPr/>
            </p:nvSpPr>
            <p:spPr bwMode="auto">
              <a:xfrm>
                <a:off x="4658135" y="3152050"/>
                <a:ext cx="365760" cy="6297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2" name="Rectangle 51"/>
              <p:cNvSpPr/>
              <p:nvPr/>
            </p:nvSpPr>
            <p:spPr bwMode="auto">
              <a:xfrm>
                <a:off x="5088220" y="3152050"/>
                <a:ext cx="365760" cy="6297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3" name="Rectangle 52"/>
              <p:cNvSpPr/>
              <p:nvPr/>
            </p:nvSpPr>
            <p:spPr bwMode="auto">
              <a:xfrm>
                <a:off x="4482399" y="3207873"/>
                <a:ext cx="2468880" cy="36576"/>
              </a:xfrm>
              <a:prstGeom prst="rect">
                <a:avLst/>
              </a:prstGeom>
              <a:solidFill>
                <a:schemeClr val="bg1">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4" name="Rectangle 53"/>
              <p:cNvSpPr/>
              <p:nvPr/>
            </p:nvSpPr>
            <p:spPr bwMode="auto">
              <a:xfrm>
                <a:off x="5517766" y="3152050"/>
                <a:ext cx="365760" cy="6297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5" name="Rectangle 54"/>
              <p:cNvSpPr/>
              <p:nvPr/>
            </p:nvSpPr>
            <p:spPr bwMode="auto">
              <a:xfrm>
                <a:off x="5947851" y="3152050"/>
                <a:ext cx="365760" cy="6297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6" name="Rectangle 55"/>
              <p:cNvSpPr/>
              <p:nvPr/>
            </p:nvSpPr>
            <p:spPr bwMode="auto">
              <a:xfrm>
                <a:off x="6382159" y="3152050"/>
                <a:ext cx="365760" cy="6297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cxnSp>
            <p:nvCxnSpPr>
              <p:cNvPr id="57" name="Straight Arrow Connector 56"/>
              <p:cNvCxnSpPr/>
              <p:nvPr/>
            </p:nvCxnSpPr>
            <p:spPr>
              <a:xfrm flipH="1" flipV="1">
                <a:off x="5471044" y="3200400"/>
                <a:ext cx="43405" cy="36576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5874439" y="3202043"/>
                <a:ext cx="45720" cy="36576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765407" y="3504716"/>
                <a:ext cx="2179642" cy="312883"/>
              </a:xfrm>
              <a:prstGeom prst="rect">
                <a:avLst/>
              </a:prstGeom>
              <a:noFill/>
            </p:spPr>
            <p:txBody>
              <a:bodyPr wrap="none" rtlCol="0">
                <a:spAutoFit/>
              </a:bodyPr>
              <a:lstStyle/>
              <a:p>
                <a:r>
                  <a:rPr lang="en-US" sz="1600" b="1" dirty="0" smtClean="0">
                    <a:latin typeface="Arial" panose="020B0604020202020204" pitchFamily="34" charset="0"/>
                    <a:cs typeface="Arial" panose="020B0604020202020204" pitchFamily="34" charset="0"/>
                  </a:rPr>
                  <a:t>~200 nm Gap Between Phases</a:t>
                </a:r>
                <a:endParaRPr lang="en-US" sz="1600" b="1" dirty="0">
                  <a:latin typeface="Arial" panose="020B0604020202020204" pitchFamily="34" charset="0"/>
                  <a:cs typeface="Arial" panose="020B0604020202020204" pitchFamily="34" charset="0"/>
                </a:endParaRPr>
              </a:p>
            </p:txBody>
          </p:sp>
        </p:grpSp>
        <p:sp>
          <p:nvSpPr>
            <p:cNvPr id="44" name="TextBox 43"/>
            <p:cNvSpPr txBox="1"/>
            <p:nvPr/>
          </p:nvSpPr>
          <p:spPr>
            <a:xfrm>
              <a:off x="4920471" y="2608433"/>
              <a:ext cx="1399097" cy="312883"/>
            </a:xfrm>
            <a:prstGeom prst="rect">
              <a:avLst/>
            </a:prstGeom>
            <a:noFill/>
          </p:spPr>
          <p:txBody>
            <a:bodyPr wrap="none" rtlCol="0">
              <a:spAutoFit/>
            </a:bodyPr>
            <a:lstStyle/>
            <a:p>
              <a:r>
                <a:rPr lang="en-US" sz="1600" b="1" dirty="0" err="1" smtClean="0">
                  <a:latin typeface="Arial" panose="020B0604020202020204" pitchFamily="34" charset="0"/>
                  <a:cs typeface="Arial" panose="020B0604020202020204" pitchFamily="34" charset="0"/>
                </a:rPr>
                <a:t>TiN</a:t>
              </a:r>
              <a:r>
                <a:rPr lang="en-US" sz="1600" b="1" dirty="0" smtClean="0">
                  <a:latin typeface="Arial" panose="020B0604020202020204" pitchFamily="34" charset="0"/>
                  <a:cs typeface="Arial" panose="020B0604020202020204" pitchFamily="34" charset="0"/>
                </a:rPr>
                <a:t> Gate Electrode</a:t>
              </a:r>
              <a:endParaRPr lang="en-US" sz="1600" b="1" dirty="0">
                <a:latin typeface="Arial" panose="020B0604020202020204" pitchFamily="34" charset="0"/>
                <a:cs typeface="Arial" panose="020B0604020202020204" pitchFamily="34" charset="0"/>
              </a:endParaRPr>
            </a:p>
          </p:txBody>
        </p:sp>
        <p:cxnSp>
          <p:nvCxnSpPr>
            <p:cNvPr id="45" name="Straight Arrow Connector 44"/>
            <p:cNvCxnSpPr/>
            <p:nvPr/>
          </p:nvCxnSpPr>
          <p:spPr>
            <a:xfrm flipH="1">
              <a:off x="5266244" y="2902951"/>
              <a:ext cx="146569" cy="24117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5980047" y="2907195"/>
              <a:ext cx="146304" cy="2377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4" name="TextBox 63"/>
          <p:cNvSpPr txBox="1"/>
          <p:nvPr/>
        </p:nvSpPr>
        <p:spPr>
          <a:xfrm>
            <a:off x="5142713" y="2403452"/>
            <a:ext cx="1584154" cy="584775"/>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Gate Dielectric</a:t>
            </a:r>
            <a:endParaRPr lang="en-US" sz="1600" b="1" dirty="0">
              <a:latin typeface="Arial" panose="020B0604020202020204" pitchFamily="34" charset="0"/>
              <a:cs typeface="Arial" panose="020B0604020202020204" pitchFamily="34" charset="0"/>
            </a:endParaRPr>
          </a:p>
        </p:txBody>
      </p:sp>
      <p:cxnSp>
        <p:nvCxnSpPr>
          <p:cNvPr id="66" name="Straight Arrow Connector 65"/>
          <p:cNvCxnSpPr/>
          <p:nvPr/>
        </p:nvCxnSpPr>
        <p:spPr>
          <a:xfrm>
            <a:off x="6361202" y="2701322"/>
            <a:ext cx="36566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flipV="1">
            <a:off x="5027368" y="2724758"/>
            <a:ext cx="36566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716" y="3877912"/>
            <a:ext cx="10058400" cy="1938968"/>
          </a:xfrm>
          <a:prstGeom prst="rect">
            <a:avLst/>
          </a:prstGeom>
        </p:spPr>
      </p:pic>
    </p:spTree>
    <p:extLst>
      <p:ext uri="{BB962C8B-B14F-4D97-AF65-F5344CB8AC3E}">
        <p14:creationId xmlns:p14="http://schemas.microsoft.com/office/powerpoint/2010/main" val="67008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011525" y="1161213"/>
            <a:ext cx="5658820" cy="4385893"/>
            <a:chOff x="6011525" y="1161213"/>
            <a:chExt cx="5658820" cy="4385893"/>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8121" y="1706626"/>
              <a:ext cx="5602224" cy="3840480"/>
            </a:xfrm>
            <a:prstGeom prst="rect">
              <a:avLst/>
            </a:prstGeom>
          </p:spPr>
        </p:pic>
        <p:sp>
          <p:nvSpPr>
            <p:cNvPr id="71" name="Rectangle 70"/>
            <p:cNvSpPr/>
            <p:nvPr/>
          </p:nvSpPr>
          <p:spPr>
            <a:xfrm>
              <a:off x="6014869" y="1161215"/>
              <a:ext cx="5650513" cy="4360354"/>
            </a:xfrm>
            <a:prstGeom prst="rect">
              <a:avLst/>
            </a:prstGeom>
            <a:no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solidFill>
                  <a:schemeClr val="tx1"/>
                </a:solidFill>
              </a:endParaRPr>
            </a:p>
          </p:txBody>
        </p:sp>
        <p:sp>
          <p:nvSpPr>
            <p:cNvPr id="72" name="Rectangle 71"/>
            <p:cNvSpPr/>
            <p:nvPr/>
          </p:nvSpPr>
          <p:spPr>
            <a:xfrm>
              <a:off x="6011525" y="1161213"/>
              <a:ext cx="5653857" cy="365760"/>
            </a:xfrm>
            <a:prstGeom prst="rect">
              <a:avLst/>
            </a:prstGeom>
            <a:solidFill>
              <a:srgbClr val="24497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Histogram of Single </a:t>
              </a:r>
              <a:r>
                <a:rPr lang="en-US" b="1" baseline="30000" dirty="0" smtClean="0"/>
                <a:t>109</a:t>
              </a:r>
              <a:r>
                <a:rPr lang="en-US" b="1" dirty="0" smtClean="0"/>
                <a:t>Cd Events &amp; Imaging</a:t>
              </a:r>
              <a:endParaRPr lang="en-US" b="1" dirty="0"/>
            </a:p>
          </p:txBody>
        </p:sp>
      </p:grpSp>
      <p:sp>
        <p:nvSpPr>
          <p:cNvPr id="2" name="Title 1"/>
          <p:cNvSpPr>
            <a:spLocks noGrp="1"/>
          </p:cNvSpPr>
          <p:nvPr>
            <p:ph type="title"/>
          </p:nvPr>
        </p:nvSpPr>
        <p:spPr/>
        <p:txBody>
          <a:bodyPr/>
          <a:lstStyle/>
          <a:p>
            <a:r>
              <a:rPr lang="en-US" dirty="0" smtClean="0"/>
              <a:t>Prototype Germanium CCDs</a:t>
            </a:r>
            <a:endParaRPr lang="en-US" sz="3200" i="1" dirty="0"/>
          </a:p>
        </p:txBody>
      </p:sp>
      <p:grpSp>
        <p:nvGrpSpPr>
          <p:cNvPr id="8" name="Group 7"/>
          <p:cNvGrpSpPr/>
          <p:nvPr/>
        </p:nvGrpSpPr>
        <p:grpSpPr>
          <a:xfrm>
            <a:off x="364354" y="1161213"/>
            <a:ext cx="5653857" cy="4419542"/>
            <a:chOff x="364354" y="1161213"/>
            <a:chExt cx="5653857" cy="4419542"/>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50" y="1484243"/>
              <a:ext cx="5321808" cy="4096512"/>
            </a:xfrm>
            <a:prstGeom prst="rect">
              <a:avLst/>
            </a:prstGeom>
          </p:spPr>
        </p:pic>
        <p:sp>
          <p:nvSpPr>
            <p:cNvPr id="19" name="Rectangle 18"/>
            <p:cNvSpPr/>
            <p:nvPr/>
          </p:nvSpPr>
          <p:spPr>
            <a:xfrm>
              <a:off x="364355" y="1161213"/>
              <a:ext cx="5650513" cy="4360355"/>
            </a:xfrm>
            <a:prstGeom prst="rect">
              <a:avLst/>
            </a:prstGeom>
            <a:no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solidFill>
                  <a:schemeClr val="tx1"/>
                </a:solidFill>
              </a:endParaRPr>
            </a:p>
          </p:txBody>
        </p:sp>
        <p:sp>
          <p:nvSpPr>
            <p:cNvPr id="20" name="Rectangle 19"/>
            <p:cNvSpPr/>
            <p:nvPr/>
          </p:nvSpPr>
          <p:spPr>
            <a:xfrm>
              <a:off x="364354" y="1162017"/>
              <a:ext cx="5653857" cy="365760"/>
            </a:xfrm>
            <a:prstGeom prst="rect">
              <a:avLst/>
            </a:prstGeom>
            <a:solidFill>
              <a:srgbClr val="24497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t>32 × 32 Pixel Array Dark Response</a:t>
              </a:r>
              <a:endParaRPr lang="en-US" sz="1800" b="1" dirty="0"/>
            </a:p>
          </p:txBody>
        </p:sp>
      </p:grpSp>
      <p:sp>
        <p:nvSpPr>
          <p:cNvPr id="69" name="Rectangle 68"/>
          <p:cNvSpPr/>
          <p:nvPr/>
        </p:nvSpPr>
        <p:spPr>
          <a:xfrm>
            <a:off x="1410586" y="5676288"/>
            <a:ext cx="9319360" cy="369332"/>
          </a:xfrm>
          <a:prstGeom prst="rect">
            <a:avLst/>
          </a:prstGeom>
          <a:solidFill>
            <a:srgbClr val="EBFFFF"/>
          </a:solidFill>
          <a:ln w="12700">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US" b="1" dirty="0" smtClean="0"/>
              <a:t>Pixel arrays up to 128 × 128 demonstrated, device performance rapidly improving</a:t>
            </a:r>
            <a:endParaRPr lang="en-US" b="1" dirty="0">
              <a:solidFill>
                <a:schemeClr val="tx1"/>
              </a:solidFill>
            </a:endParaRPr>
          </a:p>
        </p:txBody>
      </p:sp>
      <p:pic>
        <p:nvPicPr>
          <p:cNvPr id="4" name="G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914390" y="1987110"/>
            <a:ext cx="1362677" cy="1362677"/>
          </a:xfrm>
          <a:prstGeom prst="rect">
            <a:avLst/>
          </a:prstGeom>
        </p:spPr>
      </p:pic>
    </p:spTree>
    <p:extLst>
      <p:ext uri="{BB962C8B-B14F-4D97-AF65-F5344CB8AC3E}">
        <p14:creationId xmlns:p14="http://schemas.microsoft.com/office/powerpoint/2010/main" val="12717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10000"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childTnLst>
        </p:cTn>
      </p:par>
    </p:tnLst>
    <p:bldLst>
      <p:bldP spid="6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of Charge-Transfer Efficiency in Germanium CCDs (1024-pixel linear devices)</a:t>
            </a:r>
            <a:endParaRPr lang="en-US" dirty="0"/>
          </a:p>
        </p:txBody>
      </p:sp>
      <p:sp>
        <p:nvSpPr>
          <p:cNvPr id="16" name="TextBox 15"/>
          <p:cNvSpPr txBox="1"/>
          <p:nvPr/>
        </p:nvSpPr>
        <p:spPr>
          <a:xfrm>
            <a:off x="6726941" y="4586295"/>
            <a:ext cx="5017854" cy="1323439"/>
          </a:xfrm>
          <a:prstGeom prst="rect">
            <a:avLst/>
          </a:prstGeom>
          <a:noFill/>
        </p:spPr>
        <p:txBody>
          <a:bodyPr wrap="square" rtlCol="0">
            <a:spAutoFit/>
          </a:bodyPr>
          <a:lstStyle/>
          <a:p>
            <a:pPr marL="228600" indent="-228600">
              <a:buFont typeface="Arial" panose="020B0604020202020204" pitchFamily="34" charset="0"/>
              <a:buChar char="•"/>
            </a:pPr>
            <a:r>
              <a:rPr lang="en-US" sz="1600" b="1" dirty="0" smtClean="0"/>
              <a:t>Explore dynamics of charge trapping by injecting groups of pulses, varying spacing between groups</a:t>
            </a:r>
          </a:p>
          <a:p>
            <a:pPr marL="228600" indent="-228600">
              <a:buFont typeface="Arial" panose="020B0604020202020204" pitchFamily="34" charset="0"/>
              <a:buChar char="•"/>
            </a:pPr>
            <a:r>
              <a:rPr lang="en-US" sz="1600" b="1" dirty="0" smtClean="0"/>
              <a:t>We observed charge deficit was more prominent than trailing charge</a:t>
            </a:r>
          </a:p>
        </p:txBody>
      </p:sp>
      <p:grpSp>
        <p:nvGrpSpPr>
          <p:cNvPr id="63" name="Group 62"/>
          <p:cNvGrpSpPr/>
          <p:nvPr/>
        </p:nvGrpSpPr>
        <p:grpSpPr>
          <a:xfrm>
            <a:off x="828197" y="4237895"/>
            <a:ext cx="5593946" cy="2089026"/>
            <a:chOff x="5940524" y="4219511"/>
            <a:chExt cx="5593946" cy="2089026"/>
          </a:xfrm>
        </p:grpSpPr>
        <p:cxnSp>
          <p:nvCxnSpPr>
            <p:cNvPr id="20" name="Straight Arrow Connector 19"/>
            <p:cNvCxnSpPr/>
            <p:nvPr/>
          </p:nvCxnSpPr>
          <p:spPr>
            <a:xfrm flipV="1">
              <a:off x="6289964" y="4354840"/>
              <a:ext cx="0" cy="16459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289964" y="5993832"/>
              <a:ext cx="4831406" cy="69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16200000">
              <a:off x="5733577" y="4956054"/>
              <a:ext cx="721672" cy="307777"/>
            </a:xfrm>
            <a:prstGeom prst="rect">
              <a:avLst/>
            </a:prstGeom>
            <a:noFill/>
          </p:spPr>
          <p:txBody>
            <a:bodyPr wrap="none" rtlCol="0">
              <a:spAutoFit/>
            </a:bodyPr>
            <a:lstStyle/>
            <a:p>
              <a:pPr algn="ctr"/>
              <a:r>
                <a:rPr lang="en-US" sz="1400" b="1" dirty="0" smtClean="0"/>
                <a:t>Signal</a:t>
              </a:r>
              <a:endParaRPr lang="en-US" sz="1400" b="1" dirty="0"/>
            </a:p>
          </p:txBody>
        </p:sp>
        <p:sp>
          <p:nvSpPr>
            <p:cNvPr id="25" name="TextBox 24"/>
            <p:cNvSpPr txBox="1"/>
            <p:nvPr/>
          </p:nvSpPr>
          <p:spPr>
            <a:xfrm>
              <a:off x="8018504" y="6000760"/>
              <a:ext cx="1636987" cy="307777"/>
            </a:xfrm>
            <a:prstGeom prst="rect">
              <a:avLst/>
            </a:prstGeom>
            <a:noFill/>
          </p:spPr>
          <p:txBody>
            <a:bodyPr wrap="none" rtlCol="0">
              <a:spAutoFit/>
            </a:bodyPr>
            <a:lstStyle/>
            <a:p>
              <a:pPr algn="ctr"/>
              <a:r>
                <a:rPr lang="en-US" sz="1400" b="1" dirty="0" smtClean="0"/>
                <a:t>No. Clock Cycles</a:t>
              </a:r>
              <a:endParaRPr lang="en-US" sz="1400" b="1" dirty="0"/>
            </a:p>
          </p:txBody>
        </p:sp>
        <p:sp>
          <p:nvSpPr>
            <p:cNvPr id="26" name="Rectangle 25"/>
            <p:cNvSpPr/>
            <p:nvPr/>
          </p:nvSpPr>
          <p:spPr>
            <a:xfrm>
              <a:off x="6770717" y="4538062"/>
              <a:ext cx="36576" cy="14630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27" name="Rectangle 26"/>
            <p:cNvSpPr/>
            <p:nvPr/>
          </p:nvSpPr>
          <p:spPr>
            <a:xfrm>
              <a:off x="6862157" y="4538062"/>
              <a:ext cx="36576" cy="14630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28" name="Rectangle 27"/>
            <p:cNvSpPr/>
            <p:nvPr/>
          </p:nvSpPr>
          <p:spPr>
            <a:xfrm>
              <a:off x="6953597" y="4538062"/>
              <a:ext cx="36576" cy="14630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29" name="Rectangle 28"/>
            <p:cNvSpPr/>
            <p:nvPr/>
          </p:nvSpPr>
          <p:spPr>
            <a:xfrm>
              <a:off x="7045037" y="4538062"/>
              <a:ext cx="36576" cy="14630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30" name="Rectangle 29"/>
            <p:cNvSpPr/>
            <p:nvPr/>
          </p:nvSpPr>
          <p:spPr>
            <a:xfrm>
              <a:off x="7136477" y="4538062"/>
              <a:ext cx="36576" cy="14630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32" name="Rectangle 31"/>
            <p:cNvSpPr/>
            <p:nvPr/>
          </p:nvSpPr>
          <p:spPr>
            <a:xfrm>
              <a:off x="7227917" y="4538062"/>
              <a:ext cx="36576" cy="14630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33" name="Rectangle 32"/>
            <p:cNvSpPr/>
            <p:nvPr/>
          </p:nvSpPr>
          <p:spPr>
            <a:xfrm>
              <a:off x="7730052" y="4538062"/>
              <a:ext cx="36576" cy="14630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34" name="Rectangle 33"/>
            <p:cNvSpPr/>
            <p:nvPr/>
          </p:nvSpPr>
          <p:spPr>
            <a:xfrm>
              <a:off x="7821492" y="4538062"/>
              <a:ext cx="36576" cy="14630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35" name="Rectangle 34"/>
            <p:cNvSpPr/>
            <p:nvPr/>
          </p:nvSpPr>
          <p:spPr>
            <a:xfrm>
              <a:off x="7912932" y="4538062"/>
              <a:ext cx="36576" cy="14630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36" name="Rectangle 35"/>
            <p:cNvSpPr/>
            <p:nvPr/>
          </p:nvSpPr>
          <p:spPr>
            <a:xfrm>
              <a:off x="8004372" y="4538062"/>
              <a:ext cx="36576" cy="14630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37" name="Rectangle 36"/>
            <p:cNvSpPr/>
            <p:nvPr/>
          </p:nvSpPr>
          <p:spPr>
            <a:xfrm>
              <a:off x="8095812" y="4538062"/>
              <a:ext cx="36576" cy="14630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38" name="Rectangle 37"/>
            <p:cNvSpPr/>
            <p:nvPr/>
          </p:nvSpPr>
          <p:spPr>
            <a:xfrm>
              <a:off x="8187252" y="4538062"/>
              <a:ext cx="36576" cy="14630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39" name="Rectangle 38"/>
            <p:cNvSpPr/>
            <p:nvPr/>
          </p:nvSpPr>
          <p:spPr>
            <a:xfrm>
              <a:off x="9324205" y="4620845"/>
              <a:ext cx="36576" cy="137160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40" name="Rectangle 39"/>
            <p:cNvSpPr/>
            <p:nvPr/>
          </p:nvSpPr>
          <p:spPr>
            <a:xfrm>
              <a:off x="9415645" y="4530792"/>
              <a:ext cx="36576" cy="14630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41" name="Rectangle 40"/>
            <p:cNvSpPr/>
            <p:nvPr/>
          </p:nvSpPr>
          <p:spPr>
            <a:xfrm>
              <a:off x="9507085" y="4530792"/>
              <a:ext cx="36576" cy="14630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42" name="Rectangle 41"/>
            <p:cNvSpPr/>
            <p:nvPr/>
          </p:nvSpPr>
          <p:spPr>
            <a:xfrm>
              <a:off x="9598525" y="4530792"/>
              <a:ext cx="36576" cy="14630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43" name="Rectangle 42"/>
            <p:cNvSpPr/>
            <p:nvPr/>
          </p:nvSpPr>
          <p:spPr>
            <a:xfrm>
              <a:off x="9689965" y="4530792"/>
              <a:ext cx="36576" cy="14630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44" name="Rectangle 43"/>
            <p:cNvSpPr/>
            <p:nvPr/>
          </p:nvSpPr>
          <p:spPr>
            <a:xfrm>
              <a:off x="9781405" y="4530792"/>
              <a:ext cx="36576" cy="14630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45" name="Rectangle 44"/>
            <p:cNvSpPr/>
            <p:nvPr/>
          </p:nvSpPr>
          <p:spPr>
            <a:xfrm>
              <a:off x="10264147" y="4620504"/>
              <a:ext cx="36576" cy="137160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46" name="Rectangle 45"/>
            <p:cNvSpPr/>
            <p:nvPr/>
          </p:nvSpPr>
          <p:spPr>
            <a:xfrm>
              <a:off x="10355587" y="4530450"/>
              <a:ext cx="36576" cy="14630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47" name="Rectangle 46"/>
            <p:cNvSpPr/>
            <p:nvPr/>
          </p:nvSpPr>
          <p:spPr>
            <a:xfrm>
              <a:off x="10447027" y="4530450"/>
              <a:ext cx="36576" cy="14630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48" name="Rectangle 47"/>
            <p:cNvSpPr/>
            <p:nvPr/>
          </p:nvSpPr>
          <p:spPr>
            <a:xfrm>
              <a:off x="10538467" y="4530450"/>
              <a:ext cx="36576" cy="14630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49" name="Rectangle 48"/>
            <p:cNvSpPr/>
            <p:nvPr/>
          </p:nvSpPr>
          <p:spPr>
            <a:xfrm>
              <a:off x="10629907" y="4530450"/>
              <a:ext cx="36576" cy="14630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50" name="Rectangle 49"/>
            <p:cNvSpPr/>
            <p:nvPr/>
          </p:nvSpPr>
          <p:spPr>
            <a:xfrm>
              <a:off x="10721347" y="4530450"/>
              <a:ext cx="36576" cy="14630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51" name="Rectangle 50"/>
            <p:cNvSpPr/>
            <p:nvPr/>
          </p:nvSpPr>
          <p:spPr>
            <a:xfrm>
              <a:off x="9870080" y="5900661"/>
              <a:ext cx="36576" cy="914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52" name="Rectangle 51"/>
            <p:cNvSpPr/>
            <p:nvPr/>
          </p:nvSpPr>
          <p:spPr>
            <a:xfrm>
              <a:off x="10805263" y="5907589"/>
              <a:ext cx="36576" cy="914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
          <p:nvSpPr>
            <p:cNvPr id="53" name="TextBox 52"/>
            <p:cNvSpPr txBox="1"/>
            <p:nvPr/>
          </p:nvSpPr>
          <p:spPr>
            <a:xfrm>
              <a:off x="6977641" y="4225659"/>
              <a:ext cx="944489" cy="276999"/>
            </a:xfrm>
            <a:prstGeom prst="rect">
              <a:avLst/>
            </a:prstGeom>
            <a:noFill/>
          </p:spPr>
          <p:txBody>
            <a:bodyPr wrap="none" rtlCol="0">
              <a:spAutoFit/>
            </a:bodyPr>
            <a:lstStyle/>
            <a:p>
              <a:pPr algn="ctr"/>
              <a:r>
                <a:rPr lang="en-US" sz="1200" b="1" i="1" dirty="0" smtClean="0"/>
                <a:t>Ideal Case</a:t>
              </a:r>
              <a:endParaRPr lang="en-US" sz="1200" b="1" i="1" dirty="0"/>
            </a:p>
          </p:txBody>
        </p:sp>
        <p:sp>
          <p:nvSpPr>
            <p:cNvPr id="54" name="TextBox 53"/>
            <p:cNvSpPr txBox="1"/>
            <p:nvPr/>
          </p:nvSpPr>
          <p:spPr>
            <a:xfrm>
              <a:off x="9435195" y="4219511"/>
              <a:ext cx="1301959" cy="276999"/>
            </a:xfrm>
            <a:prstGeom prst="rect">
              <a:avLst/>
            </a:prstGeom>
            <a:noFill/>
          </p:spPr>
          <p:txBody>
            <a:bodyPr wrap="none" rtlCol="0">
              <a:spAutoFit/>
            </a:bodyPr>
            <a:lstStyle/>
            <a:p>
              <a:pPr algn="ctr"/>
              <a:r>
                <a:rPr lang="en-US" sz="1200" b="1" i="1" dirty="0" smtClean="0"/>
                <a:t>Observed Case</a:t>
              </a:r>
              <a:endParaRPr lang="en-US" sz="1200" b="1" i="1" dirty="0"/>
            </a:p>
          </p:txBody>
        </p:sp>
        <p:sp>
          <p:nvSpPr>
            <p:cNvPr id="55" name="TextBox 54"/>
            <p:cNvSpPr txBox="1"/>
            <p:nvPr/>
          </p:nvSpPr>
          <p:spPr>
            <a:xfrm>
              <a:off x="8540182" y="4375621"/>
              <a:ext cx="688560" cy="430887"/>
            </a:xfrm>
            <a:prstGeom prst="rect">
              <a:avLst/>
            </a:prstGeom>
            <a:noFill/>
          </p:spPr>
          <p:txBody>
            <a:bodyPr wrap="square" rtlCol="0">
              <a:spAutoFit/>
            </a:bodyPr>
            <a:lstStyle/>
            <a:p>
              <a:pPr algn="ctr"/>
              <a:r>
                <a:rPr lang="en-US" sz="1100" b="1" dirty="0" smtClean="0"/>
                <a:t>Charge Deficit</a:t>
              </a:r>
              <a:endParaRPr lang="en-US" sz="1100" b="1" dirty="0"/>
            </a:p>
          </p:txBody>
        </p:sp>
        <p:cxnSp>
          <p:nvCxnSpPr>
            <p:cNvPr id="59" name="Straight Arrow Connector 58"/>
            <p:cNvCxnSpPr/>
            <p:nvPr/>
          </p:nvCxnSpPr>
          <p:spPr>
            <a:xfrm>
              <a:off x="9146097" y="4524218"/>
              <a:ext cx="196396" cy="7377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10831075" y="5763491"/>
              <a:ext cx="98694" cy="10097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10825246" y="5412019"/>
              <a:ext cx="709224" cy="430887"/>
            </a:xfrm>
            <a:prstGeom prst="rect">
              <a:avLst/>
            </a:prstGeom>
            <a:noFill/>
          </p:spPr>
          <p:txBody>
            <a:bodyPr wrap="square" rtlCol="0">
              <a:spAutoFit/>
            </a:bodyPr>
            <a:lstStyle/>
            <a:p>
              <a:pPr algn="ctr"/>
              <a:r>
                <a:rPr lang="en-US" sz="1100" b="1" dirty="0" smtClean="0"/>
                <a:t>Trailing Charge</a:t>
              </a:r>
              <a:endParaRPr lang="en-US" sz="1100" b="1" dirty="0"/>
            </a:p>
          </p:txBody>
        </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331" y="1169423"/>
            <a:ext cx="10058400" cy="2767390"/>
          </a:xfrm>
          <a:prstGeom prst="rect">
            <a:avLst/>
          </a:prstGeom>
        </p:spPr>
      </p:pic>
    </p:spTree>
    <p:extLst>
      <p:ext uri="{BB962C8B-B14F-4D97-AF65-F5344CB8AC3E}">
        <p14:creationId xmlns:p14="http://schemas.microsoft.com/office/powerpoint/2010/main" val="397469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55449" y="176784"/>
            <a:ext cx="9677927" cy="813816"/>
          </a:xfrm>
        </p:spPr>
        <p:txBody>
          <a:bodyPr/>
          <a:lstStyle/>
          <a:p>
            <a:r>
              <a:rPr lang="en-US" dirty="0" smtClean="0"/>
              <a:t>Charge Trapping Dynamics</a:t>
            </a:r>
            <a:endParaRPr lang="en-US" dirty="0"/>
          </a:p>
        </p:txBody>
      </p:sp>
      <p:sp>
        <p:nvSpPr>
          <p:cNvPr id="28" name="Rectangle 27"/>
          <p:cNvSpPr/>
          <p:nvPr/>
        </p:nvSpPr>
        <p:spPr>
          <a:xfrm>
            <a:off x="1255449" y="5888529"/>
            <a:ext cx="9545382" cy="369332"/>
          </a:xfrm>
          <a:prstGeom prst="rect">
            <a:avLst/>
          </a:prstGeom>
          <a:solidFill>
            <a:srgbClr val="EBFFFF"/>
          </a:solidFill>
          <a:ln w="12700">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US" b="1" dirty="0" smtClean="0"/>
              <a:t>Surprising result suggests metallic contamination is currently limiting CTE of Ge CCD</a:t>
            </a:r>
            <a:endParaRPr lang="en-US" b="1" dirty="0">
              <a:solidFill>
                <a:schemeClr val="tx1"/>
              </a:solidFill>
            </a:endParaRPr>
          </a:p>
        </p:txBody>
      </p:sp>
      <p:sp>
        <p:nvSpPr>
          <p:cNvPr id="23" name="TextBox 22"/>
          <p:cNvSpPr txBox="1"/>
          <p:nvPr/>
        </p:nvSpPr>
        <p:spPr>
          <a:xfrm>
            <a:off x="1877178" y="6445441"/>
            <a:ext cx="3807453" cy="230832"/>
          </a:xfrm>
          <a:prstGeom prst="rect">
            <a:avLst/>
          </a:prstGeom>
          <a:noFill/>
        </p:spPr>
        <p:txBody>
          <a:bodyPr wrap="none" rtlCol="0">
            <a:spAutoFit/>
          </a:bodyPr>
          <a:lstStyle/>
          <a:p>
            <a:pPr algn="ctr"/>
            <a:r>
              <a:rPr lang="en-US" sz="900" dirty="0" smtClean="0"/>
              <a:t>A.M. Mohsen &amp; M.F. </a:t>
            </a:r>
            <a:r>
              <a:rPr lang="en-US" sz="900" dirty="0" err="1" smtClean="0"/>
              <a:t>Tompsett</a:t>
            </a:r>
            <a:r>
              <a:rPr lang="en-US" sz="900" dirty="0" smtClean="0"/>
              <a:t>, </a:t>
            </a:r>
            <a:r>
              <a:rPr lang="en-US" sz="900" i="1" dirty="0" smtClean="0"/>
              <a:t>IEEE Trans. Elec. Dev.</a:t>
            </a:r>
            <a:r>
              <a:rPr lang="en-US" sz="900" dirty="0" smtClean="0"/>
              <a:t> </a:t>
            </a:r>
            <a:r>
              <a:rPr lang="en-US" sz="900" b="1" dirty="0" smtClean="0"/>
              <a:t>21</a:t>
            </a:r>
            <a:r>
              <a:rPr lang="en-US" sz="900" dirty="0" smtClean="0"/>
              <a:t> (1974) 701. </a:t>
            </a:r>
            <a:endParaRPr lang="en-US" sz="900" dirty="0"/>
          </a:p>
        </p:txBody>
      </p:sp>
      <p:grpSp>
        <p:nvGrpSpPr>
          <p:cNvPr id="11" name="Group 10"/>
          <p:cNvGrpSpPr/>
          <p:nvPr/>
        </p:nvGrpSpPr>
        <p:grpSpPr>
          <a:xfrm>
            <a:off x="362993" y="1048717"/>
            <a:ext cx="5655219" cy="4735556"/>
            <a:chOff x="362993" y="1048717"/>
            <a:chExt cx="5655219" cy="4735556"/>
          </a:xfrm>
        </p:grpSpPr>
        <p:sp>
          <p:nvSpPr>
            <p:cNvPr id="5" name="Rectangle 4"/>
            <p:cNvSpPr/>
            <p:nvPr/>
          </p:nvSpPr>
          <p:spPr>
            <a:xfrm>
              <a:off x="364355" y="1048719"/>
              <a:ext cx="5653857" cy="4735554"/>
            </a:xfrm>
            <a:prstGeom prst="rect">
              <a:avLst/>
            </a:prstGeom>
            <a:no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solidFill>
                  <a:schemeClr val="tx1"/>
                </a:solidFill>
              </a:endParaRPr>
            </a:p>
          </p:txBody>
        </p:sp>
        <p:sp>
          <p:nvSpPr>
            <p:cNvPr id="6" name="Rectangle 5"/>
            <p:cNvSpPr/>
            <p:nvPr/>
          </p:nvSpPr>
          <p:spPr>
            <a:xfrm>
              <a:off x="362993" y="1048717"/>
              <a:ext cx="5653857" cy="408033"/>
            </a:xfrm>
            <a:prstGeom prst="rect">
              <a:avLst/>
            </a:prstGeom>
            <a:solidFill>
              <a:srgbClr val="24497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t>Theory: </a:t>
              </a:r>
              <a:r>
                <a:rPr lang="en-US" sz="1400" b="1" i="1" dirty="0" smtClean="0"/>
                <a:t>Charge Deficit </a:t>
              </a:r>
              <a:r>
                <a:rPr lang="en-US" sz="1400" b="1" i="1" dirty="0"/>
                <a:t>for different Bulk Trap Emission </a:t>
              </a:r>
              <a:r>
                <a:rPr lang="en-US" sz="1400" b="1" i="1" dirty="0" smtClean="0"/>
                <a:t>Times</a:t>
              </a:r>
              <a:endParaRPr lang="en-US" sz="1400" b="1" i="1" dirty="0"/>
            </a:p>
          </p:txBody>
        </p:sp>
        <p:sp>
          <p:nvSpPr>
            <p:cNvPr id="17" name="TextBox 16"/>
            <p:cNvSpPr txBox="1"/>
            <p:nvPr/>
          </p:nvSpPr>
          <p:spPr>
            <a:xfrm>
              <a:off x="429490" y="5128120"/>
              <a:ext cx="5555287" cy="584775"/>
            </a:xfrm>
            <a:prstGeom prst="rect">
              <a:avLst/>
            </a:prstGeom>
            <a:noFill/>
          </p:spPr>
          <p:txBody>
            <a:bodyPr wrap="square" rtlCol="0">
              <a:spAutoFit/>
            </a:bodyPr>
            <a:lstStyle/>
            <a:p>
              <a:pPr marL="228600" indent="-228600">
                <a:buFont typeface="Arial" panose="020B0604020202020204" pitchFamily="34" charset="0"/>
                <a:buChar char="•"/>
              </a:pPr>
              <a:r>
                <a:rPr lang="en-US" sz="1600" b="1" dirty="0" smtClean="0"/>
                <a:t>Measuring charge deficit vs. spacing between pulse groups yields insight into trapping dynamics [1]</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775" y="1561006"/>
              <a:ext cx="4943856" cy="3462528"/>
            </a:xfrm>
            <a:prstGeom prst="rect">
              <a:avLst/>
            </a:prstGeom>
          </p:spPr>
        </p:pic>
      </p:grpSp>
      <p:grpSp>
        <p:nvGrpSpPr>
          <p:cNvPr id="13" name="Group 12"/>
          <p:cNvGrpSpPr/>
          <p:nvPr/>
        </p:nvGrpSpPr>
        <p:grpSpPr>
          <a:xfrm>
            <a:off x="6018211" y="1048715"/>
            <a:ext cx="5799717" cy="4735558"/>
            <a:chOff x="6018211" y="1048715"/>
            <a:chExt cx="5799717" cy="4735558"/>
          </a:xfrm>
        </p:grpSpPr>
        <p:sp>
          <p:nvSpPr>
            <p:cNvPr id="7" name="Rectangle 6"/>
            <p:cNvSpPr/>
            <p:nvPr/>
          </p:nvSpPr>
          <p:spPr>
            <a:xfrm>
              <a:off x="6018212" y="1048716"/>
              <a:ext cx="5799716" cy="4735557"/>
            </a:xfrm>
            <a:prstGeom prst="rect">
              <a:avLst/>
            </a:prstGeom>
            <a:no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solidFill>
                  <a:schemeClr val="tx1"/>
                </a:solidFill>
              </a:endParaRPr>
            </a:p>
          </p:txBody>
        </p:sp>
        <p:sp>
          <p:nvSpPr>
            <p:cNvPr id="8" name="Rectangle 7"/>
            <p:cNvSpPr/>
            <p:nvPr/>
          </p:nvSpPr>
          <p:spPr>
            <a:xfrm>
              <a:off x="6018211" y="1048715"/>
              <a:ext cx="5799715" cy="408033"/>
            </a:xfrm>
            <a:prstGeom prst="rect">
              <a:avLst/>
            </a:prstGeom>
            <a:solidFill>
              <a:srgbClr val="24497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t>Experiment: </a:t>
              </a:r>
              <a:r>
                <a:rPr lang="en-US" sz="1400" b="1" i="1" dirty="0" smtClean="0"/>
                <a:t>Charge Deficit </a:t>
              </a:r>
              <a:r>
                <a:rPr lang="en-US" sz="1400" b="1" i="1" dirty="0"/>
                <a:t>Measurements on 1024-pixel Ge CCD</a:t>
              </a:r>
            </a:p>
          </p:txBody>
        </p:sp>
        <p:sp>
          <p:nvSpPr>
            <p:cNvPr id="27" name="TextBox 26"/>
            <p:cNvSpPr txBox="1"/>
            <p:nvPr/>
          </p:nvSpPr>
          <p:spPr>
            <a:xfrm>
              <a:off x="6049912" y="5143958"/>
              <a:ext cx="5622158" cy="584775"/>
            </a:xfrm>
            <a:prstGeom prst="rect">
              <a:avLst/>
            </a:prstGeom>
            <a:noFill/>
          </p:spPr>
          <p:txBody>
            <a:bodyPr wrap="square" rtlCol="0">
              <a:spAutoFit/>
            </a:bodyPr>
            <a:lstStyle/>
            <a:p>
              <a:pPr marL="228600" indent="-228600">
                <a:buFont typeface="Arial" panose="020B0604020202020204" pitchFamily="34" charset="0"/>
                <a:buChar char="•"/>
              </a:pPr>
              <a:r>
                <a:rPr lang="en-US" sz="1600" b="1" dirty="0" smtClean="0"/>
                <a:t>Observed pulse deficit due to slow (~ </a:t>
              </a:r>
              <a:r>
                <a:rPr lang="en-US" sz="1600" b="1" dirty="0" err="1" smtClean="0"/>
                <a:t>ms</a:t>
              </a:r>
              <a:r>
                <a:rPr lang="en-US" sz="1600" b="1" dirty="0" smtClean="0"/>
                <a:t>) </a:t>
              </a:r>
              <a:r>
                <a:rPr lang="en-US" sz="1600" b="1" u="sng" dirty="0" smtClean="0">
                  <a:solidFill>
                    <a:srgbClr val="C00000"/>
                  </a:solidFill>
                </a:rPr>
                <a:t>bulk</a:t>
              </a:r>
              <a:r>
                <a:rPr lang="en-US" sz="1600" b="1" dirty="0" smtClean="0"/>
                <a:t> traps</a:t>
              </a:r>
            </a:p>
            <a:p>
              <a:pPr marL="228600" indent="-228600">
                <a:buFont typeface="Arial" panose="020B0604020202020204" pitchFamily="34" charset="0"/>
                <a:buChar char="•"/>
              </a:pPr>
              <a:r>
                <a:rPr lang="en-US" sz="1600" b="1" dirty="0" smtClean="0"/>
                <a:t>Emission times follow Arrhenius relation (E</a:t>
              </a:r>
              <a:r>
                <a:rPr lang="en-US" sz="1600" b="1" baseline="-25000" dirty="0" smtClean="0"/>
                <a:t>A</a:t>
              </a:r>
              <a:r>
                <a:rPr lang="en-US" sz="1600" b="1" dirty="0" smtClean="0"/>
                <a:t> ~ 0.2 eV)</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6357" y="1571078"/>
              <a:ext cx="5315712" cy="3468624"/>
            </a:xfrm>
            <a:prstGeom prst="rect">
              <a:avLst/>
            </a:prstGeom>
          </p:spPr>
        </p:pic>
      </p:grpSp>
    </p:spTree>
    <p:extLst>
      <p:ext uri="{BB962C8B-B14F-4D97-AF65-F5344CB8AC3E}">
        <p14:creationId xmlns:p14="http://schemas.microsoft.com/office/powerpoint/2010/main" val="409904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4355" y="1048719"/>
            <a:ext cx="5932536" cy="4638572"/>
          </a:xfrm>
          <a:prstGeom prst="rect">
            <a:avLst/>
          </a:prstGeom>
          <a:no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solidFill>
                <a:schemeClr val="tx1"/>
              </a:solidFill>
            </a:endParaRPr>
          </a:p>
        </p:txBody>
      </p:sp>
      <p:sp>
        <p:nvSpPr>
          <p:cNvPr id="6" name="Rectangle 5"/>
          <p:cNvSpPr/>
          <p:nvPr/>
        </p:nvSpPr>
        <p:spPr>
          <a:xfrm>
            <a:off x="362993" y="1048717"/>
            <a:ext cx="5933898" cy="408033"/>
          </a:xfrm>
          <a:prstGeom prst="rect">
            <a:avLst/>
          </a:prstGeom>
          <a:solidFill>
            <a:srgbClr val="24497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t>Calculated Charge-Transfer Efficiency</a:t>
            </a:r>
            <a:endParaRPr lang="en-US" b="1" i="1" dirty="0"/>
          </a:p>
        </p:txBody>
      </p:sp>
      <p:sp>
        <p:nvSpPr>
          <p:cNvPr id="3" name="Title 2"/>
          <p:cNvSpPr>
            <a:spLocks noGrp="1"/>
          </p:cNvSpPr>
          <p:nvPr>
            <p:ph type="title"/>
          </p:nvPr>
        </p:nvSpPr>
        <p:spPr>
          <a:xfrm>
            <a:off x="1255449" y="176784"/>
            <a:ext cx="9677927" cy="813816"/>
          </a:xfrm>
        </p:spPr>
        <p:txBody>
          <a:bodyPr/>
          <a:lstStyle/>
          <a:p>
            <a:r>
              <a:rPr lang="en-US" dirty="0" smtClean="0"/>
              <a:t>CTE Estimates for Germanium CCD</a:t>
            </a:r>
            <a:endParaRPr lang="en-US" dirty="0"/>
          </a:p>
        </p:txBody>
      </p:sp>
      <p:sp>
        <p:nvSpPr>
          <p:cNvPr id="23" name="Rectangle 22"/>
          <p:cNvSpPr/>
          <p:nvPr/>
        </p:nvSpPr>
        <p:spPr>
          <a:xfrm>
            <a:off x="1134485" y="5855159"/>
            <a:ext cx="9919854" cy="369332"/>
          </a:xfrm>
          <a:prstGeom prst="rect">
            <a:avLst/>
          </a:prstGeom>
          <a:solidFill>
            <a:srgbClr val="EBFFFF"/>
          </a:solidFill>
          <a:ln w="12700">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US" b="1" dirty="0" smtClean="0"/>
              <a:t>Exploring paths to CTE improvement through </a:t>
            </a:r>
            <a:r>
              <a:rPr lang="en-US" b="1" dirty="0" err="1" smtClean="0"/>
              <a:t>gettering</a:t>
            </a:r>
            <a:r>
              <a:rPr lang="en-US" b="1" dirty="0" smtClean="0"/>
              <a:t> and more aggressive wet cleans</a:t>
            </a:r>
            <a:endParaRPr lang="en-US" b="1" dirty="0">
              <a:solidFill>
                <a:schemeClr val="tx1"/>
              </a:solidFill>
            </a:endParaRPr>
          </a:p>
        </p:txBody>
      </p:sp>
      <mc:AlternateContent xmlns:mc="http://schemas.openxmlformats.org/markup-compatibility/2006" xmlns:a14="http://schemas.microsoft.com/office/drawing/2010/main">
        <mc:Choice Requires="a14">
          <p:sp>
            <p:nvSpPr>
              <p:cNvPr id="28" name="TextBox 27"/>
              <p:cNvSpPr txBox="1"/>
              <p:nvPr/>
            </p:nvSpPr>
            <p:spPr>
              <a:xfrm>
                <a:off x="6528280" y="1120234"/>
                <a:ext cx="5511320" cy="3754426"/>
              </a:xfrm>
              <a:prstGeom prst="rect">
                <a:avLst/>
              </a:prstGeom>
              <a:noFill/>
            </p:spPr>
            <p:txBody>
              <a:bodyPr wrap="square" rtlCol="0">
                <a:spAutoFit/>
              </a:bodyPr>
              <a:lstStyle/>
              <a:p>
                <a:pPr marL="228600" indent="-228600">
                  <a:spcAft>
                    <a:spcPts val="300"/>
                  </a:spcAft>
                  <a:buFont typeface="Arial" panose="020B0604020202020204" pitchFamily="34" charset="0"/>
                  <a:buChar char="•"/>
                </a:pPr>
                <a:r>
                  <a:rPr lang="en-US" sz="1600" b="1" dirty="0" smtClean="0"/>
                  <a:t>Calculated CTE through two techniques:</a:t>
                </a:r>
              </a:p>
              <a:p>
                <a:pPr marL="685800" lvl="1" indent="-228600">
                  <a:spcAft>
                    <a:spcPts val="300"/>
                  </a:spcAft>
                  <a:buFont typeface="Arial" panose="020B0604020202020204" pitchFamily="34" charset="0"/>
                  <a:buChar char="-"/>
                </a:pPr>
                <a:endParaRPr lang="en-US" sz="1400" b="1" dirty="0" smtClean="0"/>
              </a:p>
              <a:p>
                <a:pPr marL="228600" lvl="1">
                  <a:spcAft>
                    <a:spcPts val="300"/>
                  </a:spcAft>
                </a:pPr>
                <a:r>
                  <a:rPr lang="en-US" sz="1400" b="1" dirty="0" smtClean="0"/>
                  <a:t>First pixel edge response (FPER), analyzing charge deficit:</a:t>
                </a:r>
              </a:p>
              <a:p>
                <a:pPr marL="685800" lvl="1" indent="-228600">
                  <a:spcAft>
                    <a:spcPts val="300"/>
                  </a:spcAft>
                  <a:buFont typeface="Arial" panose="020B0604020202020204" pitchFamily="34" charset="0"/>
                  <a:buChar char="-"/>
                </a:pPr>
                <a:endParaRPr lang="en-US" sz="1400" b="1" dirty="0" smtClean="0"/>
              </a:p>
              <a:p>
                <a:pPr marL="228600" lvl="1">
                  <a:spcAft>
                    <a:spcPts val="300"/>
                  </a:spcAft>
                </a:pPr>
                <a14:m>
                  <m:oMathPara xmlns:m="http://schemas.openxmlformats.org/officeDocument/2006/math">
                    <m:oMathParaPr>
                      <m:jc m:val="center"/>
                    </m:oMathParaPr>
                    <m:oMath xmlns:m="http://schemas.openxmlformats.org/officeDocument/2006/math">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𝑪𝑻𝑬</m:t>
                          </m:r>
                        </m:e>
                        <m:sub>
                          <m:r>
                            <a:rPr lang="en-US" sz="1400" b="1" i="1" smtClean="0">
                              <a:latin typeface="Cambria Math" panose="02040503050406030204" pitchFamily="18" charset="0"/>
                            </a:rPr>
                            <m:t>𝑭𝑷𝑬𝑹</m:t>
                          </m:r>
                        </m:sub>
                      </m:sSub>
                      <m:r>
                        <a:rPr lang="en-US" sz="1400" b="1" i="1" smtClean="0">
                          <a:latin typeface="Cambria Math" panose="02040503050406030204" pitchFamily="18" charset="0"/>
                        </a:rPr>
                        <m:t>=</m:t>
                      </m:r>
                      <m:r>
                        <a:rPr lang="en-US" sz="1400" b="1" i="1" smtClean="0">
                          <a:latin typeface="Cambria Math" panose="02040503050406030204" pitchFamily="18" charset="0"/>
                        </a:rPr>
                        <m:t>𝟏</m:t>
                      </m:r>
                      <m:r>
                        <a:rPr lang="en-US" sz="1400" b="1" i="1" smtClean="0">
                          <a:latin typeface="Cambria Math" panose="02040503050406030204" pitchFamily="18" charset="0"/>
                        </a:rPr>
                        <m:t> − </m:t>
                      </m:r>
                      <m:f>
                        <m:fPr>
                          <m:ctrlPr>
                            <a:rPr lang="en-US" sz="1400" b="1" i="1" smtClean="0">
                              <a:latin typeface="Cambria Math" panose="02040503050406030204" pitchFamily="18" charset="0"/>
                            </a:rPr>
                          </m:ctrlPr>
                        </m:fPr>
                        <m:num>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𝑺</m:t>
                              </m:r>
                            </m:e>
                            <m:sub>
                              <m:r>
                                <a:rPr lang="en-US" sz="1400" b="1" i="1" smtClean="0">
                                  <a:latin typeface="Cambria Math" panose="02040503050406030204" pitchFamily="18" charset="0"/>
                                </a:rPr>
                                <m:t>𝑫</m:t>
                              </m:r>
                            </m:sub>
                          </m:sSub>
                        </m:num>
                        <m:den>
                          <m:r>
                            <a:rPr lang="en-US" sz="1400" b="1" i="1" smtClean="0">
                              <a:latin typeface="Cambria Math" panose="02040503050406030204" pitchFamily="18" charset="0"/>
                            </a:rPr>
                            <m:t>𝑺</m:t>
                          </m:r>
                          <m:r>
                            <a:rPr lang="en-US" sz="1400" b="1" i="1" smtClean="0">
                              <a:latin typeface="Cambria Math" panose="02040503050406030204" pitchFamily="18" charset="0"/>
                            </a:rPr>
                            <m:t>(</m:t>
                          </m:r>
                          <m:sSup>
                            <m:sSupPr>
                              <m:ctrlPr>
                                <a:rPr lang="en-US" sz="1400" b="1" i="1" smtClean="0">
                                  <a:latin typeface="Cambria Math" panose="02040503050406030204" pitchFamily="18" charset="0"/>
                                </a:rPr>
                              </m:ctrlPr>
                            </m:sSupPr>
                            <m:e>
                              <m:r>
                                <a:rPr lang="en-US" sz="1400" b="1" i="1" smtClean="0">
                                  <a:latin typeface="Cambria Math" panose="02040503050406030204" pitchFamily="18" charset="0"/>
                                </a:rPr>
                                <m:t>𝒆</m:t>
                              </m:r>
                            </m:e>
                            <m:sup>
                              <m:r>
                                <a:rPr lang="en-US" sz="1400" b="1" i="1" smtClean="0">
                                  <a:latin typeface="Cambria Math" panose="02040503050406030204" pitchFamily="18" charset="0"/>
                                </a:rPr>
                                <m:t>−</m:t>
                              </m:r>
                            </m:sup>
                          </m:sSup>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m:t>
                              </m:r>
                              <m:r>
                                <a:rPr lang="en-US" sz="1400" b="1" i="1" smtClean="0">
                                  <a:latin typeface="Cambria Math" panose="02040503050406030204" pitchFamily="18" charset="0"/>
                                </a:rPr>
                                <m:t>𝑵</m:t>
                              </m:r>
                            </m:e>
                            <m:sub>
                              <m:r>
                                <a:rPr lang="en-US" sz="1400" b="1" i="1" smtClean="0">
                                  <a:latin typeface="Cambria Math" panose="02040503050406030204" pitchFamily="18" charset="0"/>
                                </a:rPr>
                                <m:t>𝑷</m:t>
                              </m:r>
                            </m:sub>
                          </m:sSub>
                        </m:den>
                      </m:f>
                      <m:r>
                        <a:rPr lang="en-US" sz="1400" b="1" i="1" smtClean="0">
                          <a:latin typeface="Cambria Math" panose="02040503050406030204" pitchFamily="18" charset="0"/>
                        </a:rPr>
                        <m:t>=</m:t>
                      </m:r>
                      <m:r>
                        <a:rPr lang="en-US" sz="1400" b="1" i="1" smtClean="0">
                          <a:latin typeface="Cambria Math" panose="02040503050406030204" pitchFamily="18" charset="0"/>
                        </a:rPr>
                        <m:t>𝟏</m:t>
                      </m:r>
                      <m:r>
                        <a:rPr lang="en-US" sz="1400" b="1" i="1" smtClean="0">
                          <a:latin typeface="Cambria Math" panose="02040503050406030204" pitchFamily="18" charset="0"/>
                        </a:rPr>
                        <m:t>− </m:t>
                      </m:r>
                      <m:f>
                        <m:fPr>
                          <m:ctrlPr>
                            <a:rPr lang="en-US" sz="1400" b="1" i="1">
                              <a:latin typeface="Cambria Math" panose="02040503050406030204" pitchFamily="18" charset="0"/>
                            </a:rPr>
                          </m:ctrlPr>
                        </m:fPr>
                        <m:num>
                          <m:r>
                            <a:rPr lang="en-US" sz="1400" b="1" i="1" smtClean="0">
                              <a:latin typeface="Cambria Math" panose="02040503050406030204" pitchFamily="18" charset="0"/>
                            </a:rPr>
                            <m:t>𝑵𝒐𝒓𝒎𝒂𝒍𝒊𝒛𝒆𝒅</m:t>
                          </m:r>
                          <m:r>
                            <a:rPr lang="en-US" sz="1400" b="1" i="1" smtClean="0">
                              <a:latin typeface="Cambria Math" panose="02040503050406030204" pitchFamily="18" charset="0"/>
                            </a:rPr>
                            <m:t> </m:t>
                          </m:r>
                          <m:r>
                            <a:rPr lang="en-US" sz="1400" b="1" i="1" smtClean="0">
                              <a:latin typeface="Cambria Math" panose="02040503050406030204" pitchFamily="18" charset="0"/>
                            </a:rPr>
                            <m:t>𝑷𝒖𝒍𝒔𝒆</m:t>
                          </m:r>
                          <m:r>
                            <a:rPr lang="en-US" sz="1400" b="1" i="1" smtClean="0">
                              <a:latin typeface="Cambria Math" panose="02040503050406030204" pitchFamily="18" charset="0"/>
                            </a:rPr>
                            <m:t> </m:t>
                          </m:r>
                          <m:r>
                            <a:rPr lang="en-US" sz="1400" b="1" i="1" smtClean="0">
                              <a:latin typeface="Cambria Math" panose="02040503050406030204" pitchFamily="18" charset="0"/>
                            </a:rPr>
                            <m:t>𝑫𝒆𝒇𝒊𝒄𝒊𝒕</m:t>
                          </m:r>
                        </m:num>
                        <m:den>
                          <m:r>
                            <a:rPr lang="en-US" sz="1400" b="1" i="1" smtClean="0">
                              <a:latin typeface="Cambria Math" panose="02040503050406030204" pitchFamily="18" charset="0"/>
                            </a:rPr>
                            <m:t>𝟏𝟎𝟐𝟒</m:t>
                          </m:r>
                        </m:den>
                      </m:f>
                    </m:oMath>
                  </m:oMathPara>
                </a14:m>
                <a:endParaRPr lang="en-US" sz="1400" b="1" dirty="0"/>
              </a:p>
              <a:p>
                <a:pPr marL="228600" lvl="1">
                  <a:spcAft>
                    <a:spcPts val="300"/>
                  </a:spcAft>
                </a:pPr>
                <a:endParaRPr lang="en-US" sz="1400" b="1" dirty="0" smtClean="0"/>
              </a:p>
              <a:p>
                <a:pPr marL="228600" lvl="1">
                  <a:spcAft>
                    <a:spcPts val="300"/>
                  </a:spcAft>
                </a:pPr>
                <a:r>
                  <a:rPr lang="en-US" sz="1400" b="1" dirty="0" smtClean="0"/>
                  <a:t>(First) trailing charge:</a:t>
                </a:r>
              </a:p>
              <a:p>
                <a:pPr marL="228600" lvl="1">
                  <a:spcAft>
                    <a:spcPts val="300"/>
                  </a:spcAft>
                </a:pPr>
                <a:endParaRPr lang="en-US" sz="1400" b="1" dirty="0"/>
              </a:p>
              <a:p>
                <a:pPr marL="228600">
                  <a:spcAft>
                    <a:spcPts val="300"/>
                  </a:spcAft>
                </a:pPr>
                <a14:m>
                  <m:oMathPara xmlns:m="http://schemas.openxmlformats.org/officeDocument/2006/math">
                    <m:oMathParaPr>
                      <m:jc m:val="left"/>
                    </m:oMathParaPr>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𝑺</m:t>
                          </m:r>
                        </m:e>
                        <m:sub>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𝑵</m:t>
                              </m:r>
                            </m:e>
                            <m:sub>
                              <m:r>
                                <a:rPr lang="en-US" sz="1600" b="1" i="1" smtClean="0">
                                  <a:latin typeface="Cambria Math" panose="02040503050406030204" pitchFamily="18" charset="0"/>
                                </a:rPr>
                                <m:t>𝑷</m:t>
                              </m:r>
                            </m:sub>
                          </m:sSub>
                          <m:r>
                            <a:rPr lang="en-US" sz="1600" b="1" i="1" smtClean="0">
                              <a:latin typeface="Cambria Math" panose="02040503050406030204" pitchFamily="18" charset="0"/>
                            </a:rPr>
                            <m:t>+</m:t>
                          </m:r>
                          <m:r>
                            <a:rPr lang="en-US" sz="1600" b="1" i="1" smtClean="0">
                              <a:latin typeface="Cambria Math" panose="02040503050406030204" pitchFamily="18" charset="0"/>
                            </a:rPr>
                            <m:t>𝟏</m:t>
                          </m:r>
                        </m:sub>
                      </m:sSub>
                      <m:r>
                        <a:rPr lang="en-US" sz="1600" b="1" i="1">
                          <a:latin typeface="Cambria Math" panose="02040503050406030204" pitchFamily="18" charset="0"/>
                        </a:rPr>
                        <m:t>=</m:t>
                      </m:r>
                      <m:r>
                        <a:rPr lang="en-US" sz="1600" b="1" i="1">
                          <a:latin typeface="Cambria Math" panose="02040503050406030204" pitchFamily="18" charset="0"/>
                        </a:rPr>
                        <m:t>𝑺</m:t>
                      </m:r>
                      <m:d>
                        <m:dPr>
                          <m:ctrlPr>
                            <a:rPr lang="en-US" sz="1600" b="1" i="1">
                              <a:latin typeface="Cambria Math" panose="02040503050406030204" pitchFamily="18" charset="0"/>
                            </a:rPr>
                          </m:ctrlPr>
                        </m:dPr>
                        <m:e>
                          <m:sSup>
                            <m:sSupPr>
                              <m:ctrlPr>
                                <a:rPr lang="en-US" sz="1600" b="1" i="1">
                                  <a:latin typeface="Cambria Math" panose="02040503050406030204" pitchFamily="18" charset="0"/>
                                </a:rPr>
                              </m:ctrlPr>
                            </m:sSupPr>
                            <m:e>
                              <m:r>
                                <a:rPr lang="en-US" sz="1600" b="1" i="1">
                                  <a:latin typeface="Cambria Math" panose="02040503050406030204" pitchFamily="18" charset="0"/>
                                </a:rPr>
                                <m:t>𝒆</m:t>
                              </m:r>
                            </m:e>
                            <m:sup>
                              <m:r>
                                <a:rPr lang="en-US" sz="1600" b="1" i="1">
                                  <a:latin typeface="Cambria Math" panose="02040503050406030204" pitchFamily="18" charset="0"/>
                                </a:rPr>
                                <m:t>−</m:t>
                              </m:r>
                            </m:sup>
                          </m:sSup>
                        </m:e>
                      </m:d>
                      <m:sSub>
                        <m:sSubPr>
                          <m:ctrlPr>
                            <a:rPr lang="en-US" sz="1600" b="1" i="1">
                              <a:latin typeface="Cambria Math" panose="02040503050406030204" pitchFamily="18" charset="0"/>
                            </a:rPr>
                          </m:ctrlPr>
                        </m:sSubPr>
                        <m:e>
                          <m:r>
                            <a:rPr lang="en-US" sz="1600" b="1" i="1">
                              <a:latin typeface="Cambria Math" panose="02040503050406030204" pitchFamily="18" charset="0"/>
                            </a:rPr>
                            <m:t>𝑵</m:t>
                          </m:r>
                        </m:e>
                        <m:sub>
                          <m:r>
                            <a:rPr lang="en-US" sz="1600" b="1" i="1">
                              <a:latin typeface="Cambria Math" panose="02040503050406030204" pitchFamily="18" charset="0"/>
                            </a:rPr>
                            <m:t>𝑷</m:t>
                          </m:r>
                        </m:sub>
                      </m:sSub>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rPr>
                        <m:t>𝑪𝑻𝑰</m:t>
                      </m:r>
                      <m:r>
                        <a:rPr lang="en-US" sz="1600" b="1" i="1">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rPr>
                        <m:t>𝒆𝒙𝒑</m:t>
                      </m:r>
                      <m:d>
                        <m:dPr>
                          <m:ctrlPr>
                            <a:rPr lang="en-US" sz="1600" b="1" i="1" smtClean="0">
                              <a:latin typeface="Cambria Math" panose="02040503050406030204" pitchFamily="18" charset="0"/>
                            </a:rPr>
                          </m:ctrlPr>
                        </m:dPr>
                        <m:e>
                          <m:r>
                            <a:rPr lang="en-US" sz="1600" b="1" i="1" smtClean="0">
                              <a:latin typeface="Cambria Math" panose="02040503050406030204" pitchFamily="18" charset="0"/>
                            </a:rPr>
                            <m:t>−</m:t>
                          </m:r>
                          <m:sSub>
                            <m:sSubPr>
                              <m:ctrlPr>
                                <a:rPr lang="en-US" sz="1600" b="1" i="1">
                                  <a:latin typeface="Cambria Math" panose="02040503050406030204" pitchFamily="18" charset="0"/>
                                </a:rPr>
                              </m:ctrlPr>
                            </m:sSubPr>
                            <m:e>
                              <m:r>
                                <a:rPr lang="en-US" sz="1600" b="1" i="1">
                                  <a:latin typeface="Cambria Math" panose="02040503050406030204" pitchFamily="18" charset="0"/>
                                </a:rPr>
                                <m:t>𝑵</m:t>
                              </m:r>
                            </m:e>
                            <m:sub>
                              <m:r>
                                <a:rPr lang="en-US" sz="1600" b="1" i="1">
                                  <a:latin typeface="Cambria Math" panose="02040503050406030204" pitchFamily="18" charset="0"/>
                                </a:rPr>
                                <m:t>𝑷</m:t>
                              </m:r>
                            </m:sub>
                          </m:sSub>
                          <m:r>
                            <a:rPr lang="en-US" sz="1600" b="1" i="1" smtClean="0">
                              <a:latin typeface="Cambria Math" panose="02040503050406030204" pitchFamily="18" charset="0"/>
                            </a:rPr>
                            <m:t>𝑪𝑻𝑰</m:t>
                          </m:r>
                        </m:e>
                      </m:d>
                    </m:oMath>
                  </m:oMathPara>
                </a14:m>
                <a:endParaRPr lang="en-US" sz="1600" b="1" i="1" dirty="0" smtClean="0">
                  <a:latin typeface="Cambria Math" panose="02040503050406030204" pitchFamily="18" charset="0"/>
                </a:endParaRPr>
              </a:p>
              <a:p>
                <a:pPr marL="228600">
                  <a:spcAft>
                    <a:spcPts val="300"/>
                  </a:spcAft>
                </a:pPr>
                <a14:m>
                  <m:oMath xmlns:m="http://schemas.openxmlformats.org/officeDocument/2006/math">
                    <m:r>
                      <a:rPr lang="en-US" sz="1600" b="1" i="1" smtClean="0">
                        <a:latin typeface="Cambria Math" panose="02040503050406030204" pitchFamily="18" charset="0"/>
                      </a:rPr>
                      <m:t>=</m:t>
                    </m:r>
                    <m:r>
                      <a:rPr lang="en-US" sz="1600" b="1" i="1" smtClean="0">
                        <a:latin typeface="Cambria Math" panose="02040503050406030204" pitchFamily="18" charset="0"/>
                      </a:rPr>
                      <m:t>𝟏𝟎𝟐𝟒</m:t>
                    </m:r>
                    <m:r>
                      <a:rPr lang="en-US" sz="1600" b="1" i="1" smtClean="0">
                        <a:latin typeface="Cambria Math" panose="02040503050406030204" pitchFamily="18" charset="0"/>
                        <a:ea typeface="Cambria Math" panose="02040503050406030204" pitchFamily="18" charset="0"/>
                      </a:rPr>
                      <m:t>×</m:t>
                    </m:r>
                    <m:r>
                      <a:rPr lang="en-US" sz="1600" b="1" i="1">
                        <a:latin typeface="Cambria Math" panose="02040503050406030204" pitchFamily="18" charset="0"/>
                      </a:rPr>
                      <m:t>𝑺</m:t>
                    </m:r>
                    <m:d>
                      <m:dPr>
                        <m:ctrlPr>
                          <a:rPr lang="en-US" sz="1600" b="1" i="1">
                            <a:latin typeface="Cambria Math" panose="02040503050406030204" pitchFamily="18" charset="0"/>
                          </a:rPr>
                        </m:ctrlPr>
                      </m:dPr>
                      <m:e>
                        <m:sSup>
                          <m:sSupPr>
                            <m:ctrlPr>
                              <a:rPr lang="en-US" sz="1600" b="1" i="1">
                                <a:latin typeface="Cambria Math" panose="02040503050406030204" pitchFamily="18" charset="0"/>
                              </a:rPr>
                            </m:ctrlPr>
                          </m:sSupPr>
                          <m:e>
                            <m:r>
                              <a:rPr lang="en-US" sz="1600" b="1" i="1">
                                <a:latin typeface="Cambria Math" panose="02040503050406030204" pitchFamily="18" charset="0"/>
                              </a:rPr>
                              <m:t>𝒆</m:t>
                            </m:r>
                          </m:e>
                          <m:sup>
                            <m:r>
                              <a:rPr lang="en-US" sz="1600" b="1" i="1">
                                <a:latin typeface="Cambria Math" panose="02040503050406030204" pitchFamily="18" charset="0"/>
                              </a:rPr>
                              <m:t>−</m:t>
                            </m:r>
                          </m:sup>
                        </m:sSup>
                      </m:e>
                    </m:d>
                  </m:oMath>
                </a14:m>
                <a:r>
                  <a:rPr lang="en-US" sz="1600" b="1" dirty="0">
                    <a:ea typeface="Cambria Math" panose="02040503050406030204" pitchFamily="18" charset="0"/>
                  </a:rPr>
                  <a:t> </a:t>
                </a:r>
                <a14:m>
                  <m:oMath xmlns:m="http://schemas.openxmlformats.org/officeDocument/2006/math">
                    <m:r>
                      <a:rPr lang="en-US" sz="1600" b="1" i="1">
                        <a:latin typeface="Cambria Math" panose="02040503050406030204" pitchFamily="18" charset="0"/>
                        <a:ea typeface="Cambria Math" panose="02040503050406030204" pitchFamily="18" charset="0"/>
                      </a:rPr>
                      <m:t>×</m:t>
                    </m:r>
                    <m:r>
                      <a:rPr lang="en-US" sz="1600" b="1" i="0" smtClean="0">
                        <a:latin typeface="Cambria Math" panose="02040503050406030204" pitchFamily="18" charset="0"/>
                        <a:ea typeface="Cambria Math" panose="02040503050406030204" pitchFamily="18" charset="0"/>
                      </a:rPr>
                      <m:t>𝐂𝐓𝐈</m:t>
                    </m:r>
                    <m:r>
                      <a:rPr lang="en-US" sz="1600" b="1" i="1">
                        <a:latin typeface="Cambria Math" panose="02040503050406030204" pitchFamily="18" charset="0"/>
                        <a:ea typeface="Cambria Math" panose="02040503050406030204" pitchFamily="18" charset="0"/>
                      </a:rPr>
                      <m:t>×</m:t>
                    </m:r>
                    <m:r>
                      <a:rPr lang="en-US" sz="1600" b="1" i="1">
                        <a:latin typeface="Cambria Math" panose="02040503050406030204" pitchFamily="18" charset="0"/>
                      </a:rPr>
                      <m:t>𝒆𝒙𝒑</m:t>
                    </m:r>
                    <m:d>
                      <m:dPr>
                        <m:ctrlPr>
                          <a:rPr lang="en-US" sz="1600" b="1" i="1">
                            <a:latin typeface="Cambria Math" panose="02040503050406030204" pitchFamily="18" charset="0"/>
                          </a:rPr>
                        </m:ctrlPr>
                      </m:dPr>
                      <m:e>
                        <m:r>
                          <a:rPr lang="en-US" sz="1600" b="1" i="1">
                            <a:latin typeface="Cambria Math" panose="02040503050406030204" pitchFamily="18" charset="0"/>
                          </a:rPr>
                          <m:t>−</m:t>
                        </m:r>
                        <m:r>
                          <a:rPr lang="en-US" sz="1600" b="1" i="1" smtClean="0">
                            <a:latin typeface="Cambria Math" panose="02040503050406030204" pitchFamily="18" charset="0"/>
                          </a:rPr>
                          <m:t>𝟏𝟎𝟐𝟒</m:t>
                        </m:r>
                        <m:r>
                          <a:rPr lang="en-US" sz="1600" b="1" i="1" smtClean="0">
                            <a:latin typeface="Cambria Math" panose="02040503050406030204" pitchFamily="18" charset="0"/>
                            <a:ea typeface="Cambria Math" panose="02040503050406030204" pitchFamily="18" charset="0"/>
                          </a:rPr>
                          <m:t>×</m:t>
                        </m:r>
                        <m:r>
                          <a:rPr lang="en-US" sz="1600" b="1" i="1">
                            <a:latin typeface="Cambria Math" panose="02040503050406030204" pitchFamily="18" charset="0"/>
                          </a:rPr>
                          <m:t>𝑪𝑻𝑰</m:t>
                        </m:r>
                      </m:e>
                    </m:d>
                  </m:oMath>
                </a14:m>
                <a:endParaRPr lang="en-US" sz="1600" b="1" dirty="0"/>
              </a:p>
              <a:p>
                <a:pPr marL="228600" indent="-228600">
                  <a:spcAft>
                    <a:spcPts val="300"/>
                  </a:spcAft>
                  <a:buFont typeface="Arial" panose="020B0604020202020204" pitchFamily="34" charset="0"/>
                  <a:buChar char="•"/>
                </a:pPr>
                <a:endParaRPr lang="en-US" sz="1600" b="1" dirty="0" smtClean="0"/>
              </a:p>
              <a:p>
                <a:pPr marL="228600" indent="-228600">
                  <a:spcAft>
                    <a:spcPts val="300"/>
                  </a:spcAft>
                  <a:buFont typeface="Arial" panose="020B0604020202020204" pitchFamily="34" charset="0"/>
                  <a:buChar char="•"/>
                </a:pPr>
                <a:r>
                  <a:rPr lang="en-US" sz="1600" b="1" dirty="0" smtClean="0"/>
                  <a:t>Generally, CTE is in the 99.9x% range, up from first reports in the 98.5% range</a:t>
                </a:r>
                <a:endParaRPr lang="en-US" sz="1400" b="1" dirty="0"/>
              </a:p>
            </p:txBody>
          </p:sp>
        </mc:Choice>
        <mc:Fallback xmlns="">
          <p:sp>
            <p:nvSpPr>
              <p:cNvPr id="28" name="TextBox 27"/>
              <p:cNvSpPr txBox="1">
                <a:spLocks noRot="1" noChangeAspect="1" noMove="1" noResize="1" noEditPoints="1" noAdjustHandles="1" noChangeArrowheads="1" noChangeShapeType="1" noTextEdit="1"/>
              </p:cNvSpPr>
              <p:nvPr/>
            </p:nvSpPr>
            <p:spPr>
              <a:xfrm>
                <a:off x="6528280" y="1120234"/>
                <a:ext cx="5511320" cy="3754426"/>
              </a:xfrm>
              <a:prstGeom prst="rect">
                <a:avLst/>
              </a:prstGeom>
              <a:blipFill>
                <a:blip r:embed="rId3"/>
                <a:stretch>
                  <a:fillRect l="-442" t="-487" b="-1136"/>
                </a:stretch>
              </a:blipFill>
            </p:spPr>
            <p:txBody>
              <a:bodyPr/>
              <a:lstStyle/>
              <a:p>
                <a:r>
                  <a:rPr lang="en-US">
                    <a:noFill/>
                  </a:rPr>
                  <a:t> </a:t>
                </a:r>
              </a:p>
            </p:txBody>
          </p:sp>
        </mc:Fallback>
      </mc:AlternateContent>
      <p:sp>
        <p:nvSpPr>
          <p:cNvPr id="2" name="Rounded Rectangle 1"/>
          <p:cNvSpPr/>
          <p:nvPr/>
        </p:nvSpPr>
        <p:spPr>
          <a:xfrm>
            <a:off x="7038110" y="5004295"/>
            <a:ext cx="4384964" cy="592941"/>
          </a:xfrm>
          <a:prstGeom prst="roundRect">
            <a:avLst/>
          </a:prstGeom>
          <a:solidFill>
            <a:schemeClr val="bg1">
              <a:lumMod val="95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smtClean="0">
                <a:solidFill>
                  <a:schemeClr val="tx1"/>
                </a:solidFill>
              </a:rPr>
              <a:t>S</a:t>
            </a:r>
            <a:r>
              <a:rPr lang="en-US" sz="1400" b="1" i="1" baseline="-25000" dirty="0" smtClean="0">
                <a:solidFill>
                  <a:schemeClr val="tx1"/>
                </a:solidFill>
              </a:rPr>
              <a:t>D</a:t>
            </a:r>
            <a:r>
              <a:rPr lang="en-US" sz="1400" b="1" dirty="0" smtClean="0">
                <a:solidFill>
                  <a:schemeClr val="tx1"/>
                </a:solidFill>
              </a:rPr>
              <a:t> = charge loss, </a:t>
            </a:r>
            <a:r>
              <a:rPr lang="en-US" sz="1400" b="1" i="1" dirty="0" smtClean="0">
                <a:solidFill>
                  <a:schemeClr val="tx1"/>
                </a:solidFill>
              </a:rPr>
              <a:t>S(e</a:t>
            </a:r>
            <a:r>
              <a:rPr lang="en-US" sz="1400" b="1" i="1" baseline="30000" dirty="0" smtClean="0">
                <a:solidFill>
                  <a:schemeClr val="tx1"/>
                </a:solidFill>
              </a:rPr>
              <a:t>-</a:t>
            </a:r>
            <a:r>
              <a:rPr lang="en-US" sz="1400" b="1" i="1" dirty="0" smtClean="0">
                <a:solidFill>
                  <a:schemeClr val="tx1"/>
                </a:solidFill>
              </a:rPr>
              <a:t>)</a:t>
            </a:r>
            <a:r>
              <a:rPr lang="en-US" sz="1400" b="1" dirty="0" smtClean="0">
                <a:solidFill>
                  <a:schemeClr val="tx1"/>
                </a:solidFill>
              </a:rPr>
              <a:t> average charge level, </a:t>
            </a:r>
            <a:r>
              <a:rPr lang="en-US" sz="1400" b="1" i="1" dirty="0" smtClean="0">
                <a:solidFill>
                  <a:schemeClr val="tx1"/>
                </a:solidFill>
              </a:rPr>
              <a:t>N</a:t>
            </a:r>
            <a:r>
              <a:rPr lang="en-US" sz="1400" b="1" i="1" baseline="-25000" dirty="0" smtClean="0">
                <a:solidFill>
                  <a:schemeClr val="tx1"/>
                </a:solidFill>
              </a:rPr>
              <a:t>P</a:t>
            </a:r>
            <a:r>
              <a:rPr lang="en-US" sz="1400" b="1" dirty="0" smtClean="0">
                <a:solidFill>
                  <a:schemeClr val="tx1"/>
                </a:solidFill>
              </a:rPr>
              <a:t> = number of transfers</a:t>
            </a:r>
          </a:p>
        </p:txBody>
      </p:sp>
      <p:sp>
        <p:nvSpPr>
          <p:cNvPr id="10" name="TextBox 9"/>
          <p:cNvSpPr txBox="1"/>
          <p:nvPr/>
        </p:nvSpPr>
        <p:spPr>
          <a:xfrm>
            <a:off x="2087761" y="6402802"/>
            <a:ext cx="5686172" cy="230832"/>
          </a:xfrm>
          <a:prstGeom prst="rect">
            <a:avLst/>
          </a:prstGeom>
          <a:noFill/>
        </p:spPr>
        <p:txBody>
          <a:bodyPr wrap="none" rtlCol="0">
            <a:spAutoFit/>
          </a:bodyPr>
          <a:lstStyle/>
          <a:p>
            <a:pPr algn="ctr"/>
            <a:r>
              <a:rPr lang="en-US" sz="900" dirty="0" smtClean="0"/>
              <a:t>J.R. </a:t>
            </a:r>
            <a:r>
              <a:rPr lang="en-US" sz="900" dirty="0" err="1" smtClean="0"/>
              <a:t>Janesick</a:t>
            </a:r>
            <a:r>
              <a:rPr lang="en-US" sz="900" dirty="0" smtClean="0"/>
              <a:t>, </a:t>
            </a:r>
            <a:r>
              <a:rPr lang="en-US" sz="900" i="1" dirty="0" smtClean="0"/>
              <a:t>Scientific Charge-Coupled Devices</a:t>
            </a:r>
            <a:r>
              <a:rPr lang="en-US" sz="900" dirty="0" smtClean="0"/>
              <a:t>, SPIE Press, Bellingham, Washington (2000), p 387, 429.</a:t>
            </a:r>
            <a:endParaRPr lang="en-US" sz="9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394" y="1670068"/>
            <a:ext cx="5644896" cy="3803904"/>
          </a:xfrm>
          <a:prstGeom prst="rect">
            <a:avLst/>
          </a:prstGeom>
        </p:spPr>
      </p:pic>
    </p:spTree>
    <p:extLst>
      <p:ext uri="{BB962C8B-B14F-4D97-AF65-F5344CB8AC3E}">
        <p14:creationId xmlns:p14="http://schemas.microsoft.com/office/powerpoint/2010/main" val="352170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dirty="0"/>
              <a:t>MIT Lincoln Laboratory has a long history of delivering imaging devices to the DoD and scientific communities</a:t>
            </a:r>
          </a:p>
          <a:p>
            <a:r>
              <a:rPr lang="en-US" dirty="0"/>
              <a:t>The CCD offers unique advantages and is well-suited to challenging imaging applications</a:t>
            </a:r>
          </a:p>
          <a:p>
            <a:r>
              <a:rPr lang="en-US" dirty="0"/>
              <a:t>We continue to improve CCDs by expanding the capabilities and sensitivity of these </a:t>
            </a:r>
            <a:r>
              <a:rPr lang="en-US" dirty="0" smtClean="0"/>
              <a:t>devices</a:t>
            </a:r>
            <a:endParaRPr lang="en-US" dirty="0"/>
          </a:p>
        </p:txBody>
      </p:sp>
      <p:sp>
        <p:nvSpPr>
          <p:cNvPr id="2" name="Title 1"/>
          <p:cNvSpPr>
            <a:spLocks noGrp="1"/>
          </p:cNvSpPr>
          <p:nvPr>
            <p:ph type="title"/>
          </p:nvPr>
        </p:nvSpPr>
        <p:spPr/>
        <p:txBody>
          <a:bodyPr/>
          <a:lstStyle/>
          <a:p>
            <a:r>
              <a:rPr lang="en-US" dirty="0" smtClean="0"/>
              <a:t>Summary</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265144997"/>
              </p:ext>
            </p:extLst>
          </p:nvPr>
        </p:nvGraphicFramePr>
        <p:xfrm>
          <a:off x="604443" y="3708402"/>
          <a:ext cx="10972800" cy="2286000"/>
        </p:xfrm>
        <a:graphic>
          <a:graphicData uri="http://schemas.openxmlformats.org/drawingml/2006/table">
            <a:tbl>
              <a:tblPr firstRow="1" bandRow="1">
                <a:tableStyleId>{5940675A-B579-460E-94D1-54222C63F5DA}</a:tableStyleId>
              </a:tblPr>
              <a:tblGrid>
                <a:gridCol w="3657600">
                  <a:extLst>
                    <a:ext uri="{9D8B030D-6E8A-4147-A177-3AD203B41FA5}">
                      <a16:colId xmlns:a16="http://schemas.microsoft.com/office/drawing/2014/main" val="24433507"/>
                    </a:ext>
                  </a:extLst>
                </a:gridCol>
                <a:gridCol w="3657600">
                  <a:extLst>
                    <a:ext uri="{9D8B030D-6E8A-4147-A177-3AD203B41FA5}">
                      <a16:colId xmlns:a16="http://schemas.microsoft.com/office/drawing/2014/main" val="3128653895"/>
                    </a:ext>
                  </a:extLst>
                </a:gridCol>
                <a:gridCol w="3657600">
                  <a:extLst>
                    <a:ext uri="{9D8B030D-6E8A-4147-A177-3AD203B41FA5}">
                      <a16:colId xmlns:a16="http://schemas.microsoft.com/office/drawing/2014/main" val="1525410238"/>
                    </a:ext>
                  </a:extLst>
                </a:gridCol>
              </a:tblGrid>
              <a:tr h="370840">
                <a:tc>
                  <a:txBody>
                    <a:bodyPr/>
                    <a:lstStyle/>
                    <a:p>
                      <a:pPr algn="ctr"/>
                      <a:endParaRPr lang="en-US" b="1" dirty="0" smtClean="0"/>
                    </a:p>
                    <a:p>
                      <a:pPr algn="ctr"/>
                      <a:endParaRPr lang="en-US" b="1" dirty="0" smtClean="0"/>
                    </a:p>
                    <a:p>
                      <a:pPr algn="ctr"/>
                      <a:endParaRPr lang="en-US" b="1" dirty="0" smtClean="0"/>
                    </a:p>
                    <a:p>
                      <a:pPr algn="ctr"/>
                      <a:endParaRPr lang="en-US" b="1" dirty="0" smtClean="0"/>
                    </a:p>
                    <a:p>
                      <a:pPr algn="ctr"/>
                      <a:endParaRPr lang="en-US" b="1" dirty="0" smtClean="0"/>
                    </a:p>
                    <a:p>
                      <a:pPr algn="ctr"/>
                      <a:endParaRPr lang="en-US" b="1" dirty="0" smtClean="0"/>
                    </a:p>
                    <a:p>
                      <a:pPr algn="ctr"/>
                      <a:r>
                        <a:rPr lang="en-US" b="1" dirty="0" smtClean="0"/>
                        <a:t>Large-format CCDs running at low clock voltages</a:t>
                      </a:r>
                      <a:endParaRPr lang="en-US"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b="1" dirty="0" smtClean="0"/>
                    </a:p>
                    <a:p>
                      <a:pPr algn="ctr"/>
                      <a:endParaRPr lang="en-US" b="1" dirty="0" smtClean="0"/>
                    </a:p>
                    <a:p>
                      <a:pPr algn="ctr"/>
                      <a:endParaRPr lang="en-US" b="1" dirty="0" smtClean="0"/>
                    </a:p>
                    <a:p>
                      <a:pPr algn="ctr"/>
                      <a:endParaRPr lang="en-US" b="1" dirty="0" smtClean="0"/>
                    </a:p>
                    <a:p>
                      <a:pPr algn="ctr"/>
                      <a:endParaRPr lang="en-US" b="1" dirty="0" smtClean="0"/>
                    </a:p>
                    <a:p>
                      <a:pPr algn="ctr"/>
                      <a:endParaRPr lang="en-US" b="1" dirty="0" smtClean="0"/>
                    </a:p>
                    <a:p>
                      <a:pPr algn="ctr"/>
                      <a:r>
                        <a:rPr lang="en-US" b="1" dirty="0" smtClean="0"/>
                        <a:t>MBE-passivated devices for soft X-ray,</a:t>
                      </a:r>
                      <a:r>
                        <a:rPr lang="en-US" b="1" baseline="0" dirty="0" smtClean="0"/>
                        <a:t> UV sensitivity</a:t>
                      </a:r>
                      <a:endParaRPr lang="en-US"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b="1" dirty="0" smtClean="0"/>
                    </a:p>
                    <a:p>
                      <a:pPr algn="ctr"/>
                      <a:endParaRPr lang="en-US" b="1" dirty="0" smtClean="0"/>
                    </a:p>
                    <a:p>
                      <a:pPr algn="ctr"/>
                      <a:endParaRPr lang="en-US" b="1" dirty="0" smtClean="0"/>
                    </a:p>
                    <a:p>
                      <a:pPr algn="ctr"/>
                      <a:endParaRPr lang="en-US" b="1" dirty="0" smtClean="0"/>
                    </a:p>
                    <a:p>
                      <a:pPr algn="ctr"/>
                      <a:endParaRPr lang="en-US" b="1" dirty="0" smtClean="0"/>
                    </a:p>
                    <a:p>
                      <a:pPr algn="ctr"/>
                      <a:endParaRPr lang="en-US" b="1" dirty="0" smtClean="0"/>
                    </a:p>
                    <a:p>
                      <a:pPr algn="ctr"/>
                      <a:r>
                        <a:rPr lang="en-US" b="1" dirty="0" smtClean="0"/>
                        <a:t>Germanium</a:t>
                      </a:r>
                      <a:r>
                        <a:rPr lang="en-US" b="1" baseline="0" dirty="0" smtClean="0"/>
                        <a:t> imagers for wider spectral response</a:t>
                      </a:r>
                      <a:endParaRPr lang="en-US"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14655359"/>
                  </a:ext>
                </a:extLst>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3710" y="3445164"/>
            <a:ext cx="2385161" cy="182880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2456" t="4988" r="22446" b="12902"/>
          <a:stretch/>
        </p:blipFill>
        <p:spPr>
          <a:xfrm>
            <a:off x="5233238" y="3445164"/>
            <a:ext cx="1828800" cy="1828800"/>
          </a:xfrm>
          <a:prstGeom prst="ellipse">
            <a:avLst/>
          </a:prstGeom>
        </p:spPr>
      </p:pic>
      <p:pic>
        <p:nvPicPr>
          <p:cNvPr id="8" name="Picture 7" descr="Y:\confocal\Images\Group87.8\Rabe\32x32 Array 6-1-17\32x3200016.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0000"/>
                    </a14:imgEffect>
                    <a14:imgEffect>
                      <a14:brightnessContrast bright="18000" contrast="-51000"/>
                    </a14:imgEffect>
                  </a14:imgLayer>
                </a14:imgProps>
              </a:ext>
              <a:ext uri="{28A0092B-C50C-407E-A947-70E740481C1C}">
                <a14:useLocalDpi xmlns:a14="http://schemas.microsoft.com/office/drawing/2010/main" val="0"/>
              </a:ext>
            </a:extLst>
          </a:blip>
          <a:srcRect/>
          <a:stretch>
            <a:fillRect/>
          </a:stretch>
        </p:blipFill>
        <p:spPr bwMode="auto">
          <a:xfrm>
            <a:off x="8656405" y="3445164"/>
            <a:ext cx="2438346" cy="1828800"/>
          </a:xfrm>
          <a:prstGeom prst="rect">
            <a:avLst/>
          </a:prstGeom>
          <a:noFill/>
          <a:ln w="190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0754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Unique </a:t>
            </a:r>
            <a:r>
              <a:rPr lang="en-US" dirty="0"/>
              <a:t>Focal </a:t>
            </a:r>
            <a:r>
              <a:rPr lang="en-US" dirty="0" smtClean="0"/>
              <a:t>Planes in </a:t>
            </a:r>
            <a:r>
              <a:rPr lang="en-US" dirty="0"/>
              <a:t>Support of </a:t>
            </a:r>
            <a:r>
              <a:rPr lang="en-US" dirty="0" smtClean="0"/>
              <a:t>National Security and Science</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65789" y="4101568"/>
            <a:ext cx="2078292" cy="1169039"/>
          </a:xfrm>
          <a:prstGeom prst="rect">
            <a:avLst/>
          </a:prstGeom>
        </p:spPr>
      </p:pic>
      <p:grpSp>
        <p:nvGrpSpPr>
          <p:cNvPr id="4" name="Group 20"/>
          <p:cNvGrpSpPr/>
          <p:nvPr/>
        </p:nvGrpSpPr>
        <p:grpSpPr>
          <a:xfrm>
            <a:off x="6556992" y="4244216"/>
            <a:ext cx="1900926" cy="2006859"/>
            <a:chOff x="4470400" y="1168402"/>
            <a:chExt cx="2194560" cy="2389699"/>
          </a:xfrm>
          <a:effectLst>
            <a:outerShdw blurRad="50800" dist="38100" dir="2700000">
              <a:srgbClr val="000000">
                <a:alpha val="43000"/>
              </a:srgbClr>
            </a:outerShdw>
          </a:effectLst>
        </p:grpSpPr>
        <p:sp>
          <p:nvSpPr>
            <p:cNvPr id="5" name="TextBox 4"/>
            <p:cNvSpPr txBox="1"/>
            <p:nvPr/>
          </p:nvSpPr>
          <p:spPr>
            <a:xfrm>
              <a:off x="4470400" y="2935069"/>
              <a:ext cx="2194560" cy="623032"/>
            </a:xfrm>
            <a:prstGeom prst="rect">
              <a:avLst/>
            </a:prstGeom>
            <a:solidFill>
              <a:schemeClr val="tx1">
                <a:lumMod val="65000"/>
                <a:lumOff val="35000"/>
              </a:schemeClr>
            </a:solidFill>
          </p:spPr>
          <p:txBody>
            <a:bodyPr wrap="square" rtlCol="0">
              <a:spAutoFit/>
            </a:bodyPr>
            <a:lstStyle/>
            <a:p>
              <a:pPr algn="ctr"/>
              <a:r>
                <a:rPr lang="en-US" sz="1400" b="1" dirty="0" smtClean="0">
                  <a:solidFill>
                    <a:schemeClr val="bg1"/>
                  </a:solidFill>
                  <a:latin typeface="Arial"/>
                  <a:cs typeface="Arial"/>
                </a:rPr>
                <a:t>National Ignition Facility (LLNL)</a:t>
              </a:r>
              <a:endParaRPr lang="en-US" sz="1400" b="1" dirty="0">
                <a:solidFill>
                  <a:schemeClr val="bg1"/>
                </a:solidFill>
                <a:latin typeface="Arial"/>
                <a:cs typeface="Arial"/>
              </a:endParaRPr>
            </a:p>
          </p:txBody>
        </p:sp>
        <p:pic>
          <p:nvPicPr>
            <p:cNvPr id="6" name="Picture 5" descr="nif-target-chamber-llnl.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70400" y="1168402"/>
              <a:ext cx="2194560" cy="1788899"/>
            </a:xfrm>
            <a:prstGeom prst="rect">
              <a:avLst/>
            </a:prstGeom>
          </p:spPr>
        </p:pic>
        <p:pic>
          <p:nvPicPr>
            <p:cNvPr id="7" name="Picture 6" descr="llnl.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00881" y="2529840"/>
              <a:ext cx="380002" cy="386080"/>
            </a:xfrm>
            <a:prstGeom prst="rect">
              <a:avLst/>
            </a:prstGeom>
          </p:spPr>
        </p:pic>
      </p:grpSp>
      <p:grpSp>
        <p:nvGrpSpPr>
          <p:cNvPr id="8" name="Group 7"/>
          <p:cNvGrpSpPr/>
          <p:nvPr/>
        </p:nvGrpSpPr>
        <p:grpSpPr>
          <a:xfrm>
            <a:off x="8596202" y="4277233"/>
            <a:ext cx="1788143" cy="1964818"/>
            <a:chOff x="228600" y="3810000"/>
            <a:chExt cx="2667000" cy="2930509"/>
          </a:xfrm>
          <a:effectLst>
            <a:outerShdw blurRad="50800" dist="38100" dir="2700000">
              <a:srgbClr val="000000">
                <a:alpha val="43000"/>
              </a:srgbClr>
            </a:outerShdw>
          </a:effectLst>
        </p:grpSpPr>
        <p:sp>
          <p:nvSpPr>
            <p:cNvPr id="9" name="TextBox 8"/>
            <p:cNvSpPr txBox="1"/>
            <p:nvPr/>
          </p:nvSpPr>
          <p:spPr>
            <a:xfrm>
              <a:off x="282207" y="5638798"/>
              <a:ext cx="2608326" cy="1101711"/>
            </a:xfrm>
            <a:prstGeom prst="rect">
              <a:avLst/>
            </a:prstGeom>
            <a:solidFill>
              <a:schemeClr val="tx1">
                <a:lumMod val="65000"/>
                <a:lumOff val="35000"/>
              </a:schemeClr>
            </a:solidFill>
          </p:spPr>
          <p:txBody>
            <a:bodyPr wrap="square" rtlCol="0">
              <a:spAutoFit/>
            </a:bodyPr>
            <a:lstStyle/>
            <a:p>
              <a:pPr algn="ctr"/>
              <a:r>
                <a:rPr lang="en-US" sz="1400" b="1" dirty="0" smtClean="0">
                  <a:solidFill>
                    <a:schemeClr val="bg1"/>
                  </a:solidFill>
                  <a:latin typeface="Arial"/>
                  <a:cs typeface="Arial"/>
                </a:rPr>
                <a:t>Nuclear Stockpile Stewardship (LANL)</a:t>
              </a:r>
              <a:endParaRPr lang="en-US" sz="1400" b="1" dirty="0">
                <a:solidFill>
                  <a:schemeClr val="bg1"/>
                </a:solidFill>
                <a:latin typeface="Arial"/>
                <a:cs typeface="Arial"/>
              </a:endParaRPr>
            </a:p>
          </p:txBody>
        </p:sp>
        <p:pic>
          <p:nvPicPr>
            <p:cNvPr id="10" name="Picture 4" descr="darht"/>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28600" y="3810000"/>
              <a:ext cx="2667000" cy="1869826"/>
            </a:xfrm>
            <a:prstGeom prst="rect">
              <a:avLst/>
            </a:prstGeom>
            <a:noFill/>
            <a:ln w="9525">
              <a:noFill/>
              <a:miter lim="800000"/>
              <a:headEnd/>
              <a:tailEnd/>
            </a:ln>
          </p:spPr>
        </p:pic>
        <p:pic>
          <p:nvPicPr>
            <p:cNvPr id="11" name="Picture 10" descr="lanl_logo.gif"/>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4460" y="5181600"/>
              <a:ext cx="990600" cy="455401"/>
            </a:xfrm>
            <a:prstGeom prst="rect">
              <a:avLst/>
            </a:prstGeom>
          </p:spPr>
        </p:pic>
      </p:grpSp>
      <p:grpSp>
        <p:nvGrpSpPr>
          <p:cNvPr id="12" name="Group 11"/>
          <p:cNvGrpSpPr/>
          <p:nvPr/>
        </p:nvGrpSpPr>
        <p:grpSpPr>
          <a:xfrm>
            <a:off x="1780333" y="4175042"/>
            <a:ext cx="2286000" cy="2076033"/>
            <a:chOff x="3007360" y="1151573"/>
            <a:chExt cx="2286000" cy="2076033"/>
          </a:xfrm>
          <a:effectLst>
            <a:outerShdw blurRad="50800" dist="38100" dir="2700000">
              <a:srgbClr val="000000">
                <a:alpha val="43000"/>
              </a:srgbClr>
            </a:outerShdw>
          </a:effectLst>
        </p:grpSpPr>
        <p:pic>
          <p:nvPicPr>
            <p:cNvPr id="13" name="Picture 12" descr="amos_maui.jpg"/>
            <p:cNvPicPr>
              <a:picLocks noChangeAspect="1"/>
            </p:cNvPicPr>
            <p:nvPr/>
          </p:nvPicPr>
          <p:blipFill>
            <a:blip r:embed="rId8"/>
            <a:stretch>
              <a:fillRect/>
            </a:stretch>
          </p:blipFill>
          <p:spPr>
            <a:xfrm>
              <a:off x="3008744" y="1151573"/>
              <a:ext cx="2278966" cy="1774507"/>
            </a:xfrm>
            <a:prstGeom prst="rect">
              <a:avLst/>
            </a:prstGeom>
          </p:spPr>
        </p:pic>
        <p:sp>
          <p:nvSpPr>
            <p:cNvPr id="14" name="TextBox 13"/>
            <p:cNvSpPr txBox="1"/>
            <p:nvPr/>
          </p:nvSpPr>
          <p:spPr>
            <a:xfrm>
              <a:off x="3007360" y="2919829"/>
              <a:ext cx="2286000" cy="307777"/>
            </a:xfrm>
            <a:prstGeom prst="rect">
              <a:avLst/>
            </a:prstGeom>
            <a:solidFill>
              <a:schemeClr val="tx1">
                <a:lumMod val="65000"/>
                <a:lumOff val="35000"/>
              </a:schemeClr>
            </a:solidFill>
          </p:spPr>
          <p:txBody>
            <a:bodyPr wrap="square" rtlCol="0">
              <a:spAutoFit/>
            </a:bodyPr>
            <a:lstStyle/>
            <a:p>
              <a:pPr algn="ctr"/>
              <a:r>
                <a:rPr lang="en-US" sz="1400" b="1" dirty="0" smtClean="0">
                  <a:solidFill>
                    <a:schemeClr val="bg1"/>
                  </a:solidFill>
                  <a:latin typeface="Arial"/>
                  <a:cs typeface="Arial"/>
                </a:rPr>
                <a:t>AMOS (AF)</a:t>
              </a:r>
              <a:endParaRPr lang="en-US" sz="1400" b="1" dirty="0">
                <a:solidFill>
                  <a:schemeClr val="bg1"/>
                </a:solidFill>
                <a:latin typeface="Arial"/>
                <a:cs typeface="Arial"/>
              </a:endParaRPr>
            </a:p>
          </p:txBody>
        </p:sp>
      </p:grpSp>
      <p:grpSp>
        <p:nvGrpSpPr>
          <p:cNvPr id="15" name="Group 14"/>
          <p:cNvGrpSpPr>
            <a:grpSpLocks noChangeAspect="1"/>
          </p:cNvGrpSpPr>
          <p:nvPr/>
        </p:nvGrpSpPr>
        <p:grpSpPr>
          <a:xfrm>
            <a:off x="1519245" y="1282080"/>
            <a:ext cx="1940975" cy="2660904"/>
            <a:chOff x="453168" y="999957"/>
            <a:chExt cx="1828800" cy="2507122"/>
          </a:xfrm>
        </p:grpSpPr>
        <p:sp>
          <p:nvSpPr>
            <p:cNvPr id="16" name="TextBox 15"/>
            <p:cNvSpPr txBox="1"/>
            <p:nvPr/>
          </p:nvSpPr>
          <p:spPr>
            <a:xfrm>
              <a:off x="453168" y="3199302"/>
              <a:ext cx="1828800" cy="307777"/>
            </a:xfrm>
            <a:prstGeom prst="rect">
              <a:avLst/>
            </a:prstGeom>
            <a:solidFill>
              <a:schemeClr val="tx1">
                <a:lumMod val="65000"/>
                <a:lumOff val="35000"/>
              </a:schemeClr>
            </a:solidFill>
          </p:spPr>
          <p:txBody>
            <a:bodyPr wrap="square" rtlCol="0">
              <a:spAutoFit/>
            </a:bodyPr>
            <a:lstStyle/>
            <a:p>
              <a:pPr algn="ctr"/>
              <a:r>
                <a:rPr lang="en-US" sz="1400" b="1" dirty="0" smtClean="0">
                  <a:solidFill>
                    <a:schemeClr val="bg1"/>
                  </a:solidFill>
                  <a:latin typeface="Arial"/>
                  <a:cs typeface="Arial"/>
                </a:rPr>
                <a:t>Space Surveillance</a:t>
              </a:r>
              <a:endParaRPr lang="en-US" sz="1400" b="1" dirty="0">
                <a:solidFill>
                  <a:schemeClr val="bg1"/>
                </a:solidFill>
                <a:latin typeface="Arial"/>
                <a:cs typeface="Arial"/>
              </a:endParaRPr>
            </a:p>
          </p:txBody>
        </p:sp>
        <p:pic>
          <p:nvPicPr>
            <p:cNvPr id="17" name="Content Placeholder 4" descr="Screen Shot 2013-03-22 at 6.02.38 PM.pn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453168" y="999957"/>
              <a:ext cx="1828800" cy="2214642"/>
            </a:xfrm>
            <a:prstGeom prst="rect">
              <a:avLst/>
            </a:prstGeom>
          </p:spPr>
        </p:pic>
      </p:grpSp>
      <p:grpSp>
        <p:nvGrpSpPr>
          <p:cNvPr id="18" name="Group 17"/>
          <p:cNvGrpSpPr/>
          <p:nvPr/>
        </p:nvGrpSpPr>
        <p:grpSpPr>
          <a:xfrm>
            <a:off x="3742958" y="1370529"/>
            <a:ext cx="2103120" cy="2456447"/>
            <a:chOff x="2654426" y="4330573"/>
            <a:chExt cx="1827801" cy="2178517"/>
          </a:xfrm>
        </p:grpSpPr>
        <p:sp>
          <p:nvSpPr>
            <p:cNvPr id="19" name="TextBox 18"/>
            <p:cNvSpPr txBox="1"/>
            <p:nvPr/>
          </p:nvSpPr>
          <p:spPr>
            <a:xfrm>
              <a:off x="2654427" y="6045069"/>
              <a:ext cx="1827800" cy="464021"/>
            </a:xfrm>
            <a:prstGeom prst="rect">
              <a:avLst/>
            </a:prstGeom>
            <a:solidFill>
              <a:schemeClr val="tx1">
                <a:lumMod val="65000"/>
                <a:lumOff val="35000"/>
              </a:schemeClr>
            </a:solidFill>
          </p:spPr>
          <p:txBody>
            <a:bodyPr wrap="square" rtlCol="0" anchor="ctr">
              <a:spAutoFit/>
            </a:bodyPr>
            <a:lstStyle/>
            <a:p>
              <a:pPr algn="ctr"/>
              <a:r>
                <a:rPr lang="en-US" sz="1400" b="1" dirty="0" smtClean="0">
                  <a:solidFill>
                    <a:schemeClr val="bg1"/>
                  </a:solidFill>
                  <a:latin typeface="Arial"/>
                  <a:cs typeface="Arial"/>
                </a:rPr>
                <a:t>Astronomy &amp; Near Earth Object Detection</a:t>
              </a:r>
              <a:endParaRPr lang="en-US" sz="1400" b="1" dirty="0">
                <a:solidFill>
                  <a:schemeClr val="bg1"/>
                </a:solidFill>
                <a:latin typeface="Arial"/>
                <a:cs typeface="Arial"/>
              </a:endParaRPr>
            </a:p>
          </p:txBody>
        </p:sp>
        <p:pic>
          <p:nvPicPr>
            <p:cNvPr id="20" name="Picture 19" descr="PS1_DomeOpen-cropped.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654426" y="4330573"/>
              <a:ext cx="1827801" cy="1718408"/>
            </a:xfrm>
            <a:prstGeom prst="rect">
              <a:avLst/>
            </a:prstGeom>
          </p:spPr>
        </p:pic>
      </p:grpSp>
      <p:grpSp>
        <p:nvGrpSpPr>
          <p:cNvPr id="21" name="Group 20"/>
          <p:cNvGrpSpPr/>
          <p:nvPr/>
        </p:nvGrpSpPr>
        <p:grpSpPr>
          <a:xfrm>
            <a:off x="4257472" y="4093754"/>
            <a:ext cx="2124391" cy="2159773"/>
            <a:chOff x="6919886" y="1000074"/>
            <a:chExt cx="2124391" cy="2159773"/>
          </a:xfrm>
        </p:grpSpPr>
        <p:sp>
          <p:nvSpPr>
            <p:cNvPr id="22" name="TextBox 21"/>
            <p:cNvSpPr txBox="1"/>
            <p:nvPr/>
          </p:nvSpPr>
          <p:spPr>
            <a:xfrm>
              <a:off x="6919886" y="2636627"/>
              <a:ext cx="2124391" cy="523220"/>
            </a:xfrm>
            <a:prstGeom prst="rect">
              <a:avLst/>
            </a:prstGeom>
            <a:solidFill>
              <a:schemeClr val="tx1">
                <a:lumMod val="65000"/>
                <a:lumOff val="35000"/>
              </a:schemeClr>
            </a:solidFill>
          </p:spPr>
          <p:txBody>
            <a:bodyPr wrap="square" rtlCol="0">
              <a:spAutoFit/>
            </a:bodyPr>
            <a:lstStyle/>
            <a:p>
              <a:pPr algn="ctr"/>
              <a:r>
                <a:rPr lang="en-US" sz="1400" b="1" dirty="0" smtClean="0">
                  <a:solidFill>
                    <a:schemeClr val="bg1"/>
                  </a:solidFill>
                  <a:latin typeface="Arial"/>
                  <a:cs typeface="Arial"/>
                </a:rPr>
                <a:t>Directed Energy</a:t>
              </a:r>
            </a:p>
            <a:p>
              <a:pPr algn="ctr"/>
              <a:r>
                <a:rPr lang="en-US" sz="1400" b="1" dirty="0" smtClean="0">
                  <a:solidFill>
                    <a:schemeClr val="bg1"/>
                  </a:solidFill>
                  <a:latin typeface="Arial"/>
                  <a:cs typeface="Arial"/>
                </a:rPr>
                <a:t>AFRL SOR</a:t>
              </a:r>
              <a:endParaRPr lang="en-US" sz="1400" b="1" dirty="0">
                <a:solidFill>
                  <a:schemeClr val="bg1"/>
                </a:solidFill>
                <a:latin typeface="Arial"/>
                <a:cs typeface="Arial"/>
              </a:endParaRPr>
            </a:p>
          </p:txBody>
        </p:sp>
        <p:pic>
          <p:nvPicPr>
            <p:cNvPr id="23" name="Picture 2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919886" y="1000074"/>
              <a:ext cx="2121408" cy="1642085"/>
            </a:xfrm>
            <a:prstGeom prst="rect">
              <a:avLst/>
            </a:prstGeom>
          </p:spPr>
        </p:pic>
      </p:grpSp>
      <p:grpSp>
        <p:nvGrpSpPr>
          <p:cNvPr id="36" name="Group 35"/>
          <p:cNvGrpSpPr/>
          <p:nvPr/>
        </p:nvGrpSpPr>
        <p:grpSpPr>
          <a:xfrm>
            <a:off x="6144048" y="1211001"/>
            <a:ext cx="4627739" cy="2724912"/>
            <a:chOff x="6387524" y="1496515"/>
            <a:chExt cx="4627739" cy="2688408"/>
          </a:xfrm>
        </p:grpSpPr>
        <p:grpSp>
          <p:nvGrpSpPr>
            <p:cNvPr id="24" name="Group 23"/>
            <p:cNvGrpSpPr/>
            <p:nvPr/>
          </p:nvGrpSpPr>
          <p:grpSpPr>
            <a:xfrm>
              <a:off x="6387524" y="1496515"/>
              <a:ext cx="4627739" cy="2685692"/>
              <a:chOff x="4780334" y="2221036"/>
              <a:chExt cx="4627739" cy="2685692"/>
            </a:xfrm>
          </p:grpSpPr>
          <p:pic>
            <p:nvPicPr>
              <p:cNvPr id="27" name="Picture 26"/>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960186" y="2285614"/>
                <a:ext cx="2447887" cy="1554480"/>
              </a:xfrm>
              <a:prstGeom prst="rect">
                <a:avLst/>
              </a:prstGeom>
            </p:spPr>
          </p:pic>
          <p:sp>
            <p:nvSpPr>
              <p:cNvPr id="25" name="TextBox 24"/>
              <p:cNvSpPr txBox="1"/>
              <p:nvPr/>
            </p:nvSpPr>
            <p:spPr>
              <a:xfrm>
                <a:off x="4780334" y="3752845"/>
                <a:ext cx="2125893" cy="1153883"/>
              </a:xfrm>
              <a:prstGeom prst="rect">
                <a:avLst/>
              </a:prstGeom>
              <a:solidFill>
                <a:schemeClr val="tx1">
                  <a:lumMod val="65000"/>
                  <a:lumOff val="35000"/>
                </a:schemeClr>
              </a:solidFill>
            </p:spPr>
            <p:txBody>
              <a:bodyPr wrap="square" rtlCol="0" anchor="ctr">
                <a:spAutoFit/>
              </a:bodyPr>
              <a:lstStyle/>
              <a:p>
                <a:pPr algn="ctr"/>
                <a:r>
                  <a:rPr lang="en-US" sz="1400" b="1" dirty="0" smtClean="0">
                    <a:solidFill>
                      <a:schemeClr val="bg1"/>
                    </a:solidFill>
                    <a:latin typeface="Arial"/>
                    <a:cs typeface="Arial"/>
                  </a:rPr>
                  <a:t>Space-Based Astronomy (Astrophysics, Exoplanet Detection, Asteroid Exploration)</a:t>
                </a:r>
              </a:p>
            </p:txBody>
          </p:sp>
          <p:pic>
            <p:nvPicPr>
              <p:cNvPr id="26" name="Picture 25"/>
              <p:cNvPicPr>
                <a:picLocks noChangeAspect="1"/>
              </p:cNvPicPr>
              <p:nvPr/>
            </p:nvPicPr>
            <p:blipFill>
              <a:blip r:embed="rId13"/>
              <a:stretch>
                <a:fillRect/>
              </a:stretch>
            </p:blipFill>
            <p:spPr>
              <a:xfrm>
                <a:off x="4780335" y="2221036"/>
                <a:ext cx="2181727" cy="1554480"/>
              </a:xfrm>
              <a:prstGeom prst="rect">
                <a:avLst/>
              </a:prstGeom>
            </p:spPr>
          </p:pic>
        </p:grpSp>
        <p:pic>
          <p:nvPicPr>
            <p:cNvPr id="35" name="Picture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413840" y="2721883"/>
              <a:ext cx="2601423" cy="1463040"/>
            </a:xfrm>
            <a:prstGeom prst="rect">
              <a:avLst/>
            </a:prstGeom>
          </p:spPr>
        </p:pic>
      </p:grpSp>
    </p:spTree>
    <p:extLst>
      <p:ext uri="{BB962C8B-B14F-4D97-AF65-F5344CB8AC3E}">
        <p14:creationId xmlns:p14="http://schemas.microsoft.com/office/powerpoint/2010/main" val="746111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dirty="0" smtClean="0">
                <a:solidFill>
                  <a:srgbClr val="000000"/>
                </a:solidFill>
                <a:latin typeface="Helvetica" pitchFamily="34" charset="0"/>
              </a:rPr>
              <a:t>MIT-LL Microelectronics Laboratory </a:t>
            </a:r>
            <a:br>
              <a:rPr lang="en-US" dirty="0" smtClean="0">
                <a:solidFill>
                  <a:srgbClr val="000000"/>
                </a:solidFill>
                <a:latin typeface="Helvetica" pitchFamily="34" charset="0"/>
              </a:rPr>
            </a:br>
            <a:r>
              <a:rPr lang="en-US" sz="2000" dirty="0" smtClean="0">
                <a:solidFill>
                  <a:srgbClr val="000000"/>
                </a:solidFill>
                <a:latin typeface="Helvetica" pitchFamily="34" charset="0"/>
              </a:rPr>
              <a:t>An Enabling Resource for Advanced CCD Fabrication</a:t>
            </a:r>
            <a:endParaRPr lang="en-US" sz="2000" dirty="0"/>
          </a:p>
        </p:txBody>
      </p:sp>
      <p:sp>
        <p:nvSpPr>
          <p:cNvPr id="50" name="Text Placeholder 49"/>
          <p:cNvSpPr>
            <a:spLocks noGrp="1"/>
          </p:cNvSpPr>
          <p:nvPr>
            <p:ph type="body" sz="half" idx="4294967295"/>
          </p:nvPr>
        </p:nvSpPr>
        <p:spPr>
          <a:xfrm>
            <a:off x="1020023" y="4365287"/>
            <a:ext cx="5555590" cy="1965231"/>
          </a:xfrm>
          <a:prstGeom prst="rect">
            <a:avLst/>
          </a:prstGeom>
        </p:spPr>
        <p:txBody>
          <a:bodyPr/>
          <a:lstStyle/>
          <a:p>
            <a:pPr>
              <a:lnSpc>
                <a:spcPct val="100000"/>
              </a:lnSpc>
              <a:spcBef>
                <a:spcPts val="600"/>
              </a:spcBef>
              <a:spcAft>
                <a:spcPts val="300"/>
              </a:spcAft>
            </a:pPr>
            <a:r>
              <a:rPr lang="en-US" sz="1600" dirty="0" smtClean="0"/>
              <a:t>70k ft</a:t>
            </a:r>
            <a:r>
              <a:rPr lang="en-US" sz="1600" baseline="30000" dirty="0" smtClean="0"/>
              <a:t>2</a:t>
            </a:r>
            <a:r>
              <a:rPr lang="en-US" sz="1600" dirty="0" smtClean="0"/>
              <a:t>, 8100 ft</a:t>
            </a:r>
            <a:r>
              <a:rPr lang="en-US" sz="1600" baseline="30000" dirty="0" smtClean="0"/>
              <a:t>2</a:t>
            </a:r>
            <a:r>
              <a:rPr lang="en-US" sz="1600" dirty="0" smtClean="0"/>
              <a:t> Class-10, 10,000 ft</a:t>
            </a:r>
            <a:r>
              <a:rPr lang="en-US" sz="1600" baseline="30000" dirty="0" smtClean="0"/>
              <a:t>2</a:t>
            </a:r>
            <a:r>
              <a:rPr lang="en-US" sz="1600" dirty="0" smtClean="0"/>
              <a:t> Class-100</a:t>
            </a:r>
          </a:p>
          <a:p>
            <a:pPr>
              <a:lnSpc>
                <a:spcPct val="100000"/>
              </a:lnSpc>
              <a:spcBef>
                <a:spcPts val="600"/>
              </a:spcBef>
              <a:spcAft>
                <a:spcPts val="300"/>
              </a:spcAft>
            </a:pPr>
            <a:r>
              <a:rPr lang="en-US" sz="1600" dirty="0" smtClean="0"/>
              <a:t>Production-class 90-nm toolset on 200-mm wafers</a:t>
            </a:r>
          </a:p>
          <a:p>
            <a:pPr>
              <a:lnSpc>
                <a:spcPct val="100000"/>
              </a:lnSpc>
              <a:spcBef>
                <a:spcPts val="600"/>
              </a:spcBef>
              <a:spcAft>
                <a:spcPts val="300"/>
              </a:spcAft>
            </a:pPr>
            <a:r>
              <a:rPr lang="en-US" sz="1600" dirty="0" smtClean="0"/>
              <a:t>Lithography capabilities from i-line to e-beam</a:t>
            </a:r>
            <a:endParaRPr lang="en-US" sz="1400" dirty="0"/>
          </a:p>
          <a:p>
            <a:pPr>
              <a:lnSpc>
                <a:spcPct val="100000"/>
              </a:lnSpc>
              <a:spcBef>
                <a:spcPts val="600"/>
              </a:spcBef>
              <a:spcAft>
                <a:spcPts val="300"/>
              </a:spcAft>
            </a:pPr>
            <a:r>
              <a:rPr lang="en-US" sz="1600" dirty="0" smtClean="0"/>
              <a:t>Process capabilities include CCDs, APDs, low power FDSOI CMOS, 3D integration</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980" t="23536" r="1611" b="-1"/>
          <a:stretch/>
        </p:blipFill>
        <p:spPr>
          <a:xfrm>
            <a:off x="1074324" y="1375745"/>
            <a:ext cx="4815488" cy="2921836"/>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40822"/>
          <a:stretch/>
        </p:blipFill>
        <p:spPr>
          <a:xfrm>
            <a:off x="6861210" y="1139868"/>
            <a:ext cx="4478898" cy="5273458"/>
          </a:xfrm>
          <a:prstGeom prst="rect">
            <a:avLst/>
          </a:prstGeom>
        </p:spPr>
      </p:pic>
    </p:spTree>
    <p:extLst>
      <p:ext uri="{BB962C8B-B14F-4D97-AF65-F5344CB8AC3E}">
        <p14:creationId xmlns:p14="http://schemas.microsoft.com/office/powerpoint/2010/main" val="268025068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smtClean="0"/>
              <a:t>Large-format CCDs running at low clock voltage</a:t>
            </a:r>
          </a:p>
          <a:p>
            <a:r>
              <a:rPr lang="en-US" dirty="0" smtClean="0"/>
              <a:t>Wafer-scale direct bonding for molecular-beam epitaxy back surface passivation</a:t>
            </a:r>
          </a:p>
          <a:p>
            <a:r>
              <a:rPr lang="en-US" dirty="0" smtClean="0"/>
              <a:t>CCDs built on bulk germanium</a:t>
            </a:r>
            <a:endParaRPr lang="en-US" dirty="0"/>
          </a:p>
        </p:txBody>
      </p:sp>
      <p:sp>
        <p:nvSpPr>
          <p:cNvPr id="3" name="Title 2"/>
          <p:cNvSpPr>
            <a:spLocks noGrp="1"/>
          </p:cNvSpPr>
          <p:nvPr>
            <p:ph type="title"/>
          </p:nvPr>
        </p:nvSpPr>
        <p:spPr/>
        <p:txBody>
          <a:bodyPr/>
          <a:lstStyle/>
          <a:p>
            <a:r>
              <a:rPr lang="en-US" dirty="0" smtClean="0"/>
              <a:t>Outline</a:t>
            </a:r>
            <a:endParaRPr lang="en-US" dirty="0"/>
          </a:p>
        </p:txBody>
      </p:sp>
      <p:sp>
        <p:nvSpPr>
          <p:cNvPr id="4" name="Right Arrow 3"/>
          <p:cNvSpPr/>
          <p:nvPr/>
        </p:nvSpPr>
        <p:spPr>
          <a:xfrm>
            <a:off x="256309" y="1329419"/>
            <a:ext cx="376773" cy="270163"/>
          </a:xfrm>
          <a:prstGeom prst="rightArrow">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Tree>
    <p:extLst>
      <p:ext uri="{BB962C8B-B14F-4D97-AF65-F5344CB8AC3E}">
        <p14:creationId xmlns:p14="http://schemas.microsoft.com/office/powerpoint/2010/main" val="12793487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55449" y="176784"/>
            <a:ext cx="9677927" cy="813816"/>
          </a:xfrm>
        </p:spPr>
        <p:txBody>
          <a:bodyPr/>
          <a:lstStyle/>
          <a:p>
            <a:r>
              <a:rPr lang="en-US" dirty="0" smtClean="0"/>
              <a:t>Roadmap for Next-Generation Silicon CCD Capabilities</a:t>
            </a:r>
            <a:endParaRPr lang="en-US" dirty="0"/>
          </a:p>
        </p:txBody>
      </p:sp>
      <p:grpSp>
        <p:nvGrpSpPr>
          <p:cNvPr id="11" name="Group 10"/>
          <p:cNvGrpSpPr/>
          <p:nvPr/>
        </p:nvGrpSpPr>
        <p:grpSpPr>
          <a:xfrm>
            <a:off x="303838" y="1048717"/>
            <a:ext cx="3867913" cy="5199682"/>
            <a:chOff x="303838" y="1048717"/>
            <a:chExt cx="3867913" cy="5199682"/>
          </a:xfrm>
        </p:grpSpPr>
        <p:sp>
          <p:nvSpPr>
            <p:cNvPr id="5" name="Rectangle 4"/>
            <p:cNvSpPr/>
            <p:nvPr/>
          </p:nvSpPr>
          <p:spPr>
            <a:xfrm>
              <a:off x="303839" y="1048719"/>
              <a:ext cx="3867912" cy="5199680"/>
            </a:xfrm>
            <a:prstGeom prst="rect">
              <a:avLst/>
            </a:prstGeom>
            <a:no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solidFill>
                  <a:schemeClr val="tx1"/>
                </a:solidFill>
              </a:endParaRPr>
            </a:p>
          </p:txBody>
        </p:sp>
        <p:sp>
          <p:nvSpPr>
            <p:cNvPr id="6" name="Rectangle 5"/>
            <p:cNvSpPr/>
            <p:nvPr/>
          </p:nvSpPr>
          <p:spPr>
            <a:xfrm>
              <a:off x="303838" y="1048717"/>
              <a:ext cx="3867913" cy="408033"/>
            </a:xfrm>
            <a:prstGeom prst="rect">
              <a:avLst/>
            </a:prstGeom>
            <a:solidFill>
              <a:srgbClr val="24497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Low-Voltage CCDs</a:t>
              </a:r>
              <a:endParaRPr lang="en-US" sz="1600" b="1" dirty="0"/>
            </a:p>
          </p:txBody>
        </p:sp>
        <p:sp>
          <p:nvSpPr>
            <p:cNvPr id="10" name="TextBox 9"/>
            <p:cNvSpPr txBox="1"/>
            <p:nvPr/>
          </p:nvSpPr>
          <p:spPr>
            <a:xfrm>
              <a:off x="954087" y="2900834"/>
              <a:ext cx="184666" cy="307777"/>
            </a:xfrm>
            <a:prstGeom prst="rect">
              <a:avLst/>
            </a:prstGeom>
            <a:noFill/>
          </p:spPr>
          <p:txBody>
            <a:bodyPr wrap="none" rtlCol="0">
              <a:spAutoFit/>
            </a:bodyPr>
            <a:lstStyle/>
            <a:p>
              <a:pPr algn="ctr"/>
              <a:endParaRPr lang="en-US" sz="1400" b="1" dirty="0"/>
            </a:p>
          </p:txBody>
        </p:sp>
        <p:pic>
          <p:nvPicPr>
            <p:cNvPr id="12" name="Picture 4" descr="C:\Users\da11399\Documents\work projects\SiSeRO\Data\CCID-85 W3R9C4\Room temperature\George output 2 itime 200, scp 9.0.bmp"/>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8621" y="1917619"/>
              <a:ext cx="2174144" cy="2092408"/>
            </a:xfrm>
            <a:prstGeom prst="rect">
              <a:avLst/>
            </a:prstGeom>
            <a:noFill/>
            <a:ln w="19050" cmpd="sng">
              <a:solidFill>
                <a:schemeClr val="tx1"/>
              </a:solidFill>
            </a:ln>
            <a:effectLst>
              <a:outerShdw blurRad="50800" dist="38100" dir="2700000" algn="tl" rotWithShape="0">
                <a:prstClr val="black">
                  <a:alpha val="40000"/>
                </a:prstClr>
              </a:outerShdw>
            </a:effectLst>
          </p:spPr>
        </p:pic>
        <p:sp>
          <p:nvSpPr>
            <p:cNvPr id="13" name="TextBox 12"/>
            <p:cNvSpPr txBox="1"/>
            <p:nvPr/>
          </p:nvSpPr>
          <p:spPr>
            <a:xfrm>
              <a:off x="794663" y="1651625"/>
              <a:ext cx="2943368" cy="261610"/>
            </a:xfrm>
            <a:prstGeom prst="rect">
              <a:avLst/>
            </a:prstGeom>
            <a:noFill/>
          </p:spPr>
          <p:txBody>
            <a:bodyPr wrap="none" rtlCol="0">
              <a:spAutoFit/>
            </a:bodyPr>
            <a:lstStyle/>
            <a:p>
              <a:pPr algn="ctr"/>
              <a:r>
                <a:rPr lang="en-US" sz="1100" b="1" i="1" dirty="0" smtClean="0"/>
                <a:t>512x512, 8-µm pixel CCD operation at 2V</a:t>
              </a:r>
              <a:endParaRPr lang="en-US" sz="1100" b="1" i="1" dirty="0"/>
            </a:p>
          </p:txBody>
        </p:sp>
        <p:sp>
          <p:nvSpPr>
            <p:cNvPr id="15" name="Rectangle 14"/>
            <p:cNvSpPr/>
            <p:nvPr/>
          </p:nvSpPr>
          <p:spPr>
            <a:xfrm>
              <a:off x="1269483" y="4087505"/>
              <a:ext cx="1958975" cy="873125"/>
            </a:xfrm>
            <a:prstGeom prst="rect">
              <a:avLst/>
            </a:prstGeom>
            <a:solidFill>
              <a:srgbClr val="D2DCF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grpSp>
          <p:nvGrpSpPr>
            <p:cNvPr id="16" name="Group 15"/>
            <p:cNvGrpSpPr/>
            <p:nvPr/>
          </p:nvGrpSpPr>
          <p:grpSpPr>
            <a:xfrm>
              <a:off x="1272084" y="4096273"/>
              <a:ext cx="1954167" cy="864357"/>
              <a:chOff x="5841426" y="3088518"/>
              <a:chExt cx="1954167" cy="864357"/>
            </a:xfrm>
          </p:grpSpPr>
          <p:pic>
            <p:nvPicPr>
              <p:cNvPr id="29" name="Picture 28" descr="CCID85_lot1_stp326_w20013.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41426" y="3088519"/>
                <a:ext cx="978599" cy="861182"/>
              </a:xfrm>
              <a:prstGeom prst="rect">
                <a:avLst/>
              </a:prstGeom>
              <a:noFill/>
              <a:ln>
                <a:solidFill>
                  <a:srgbClr val="FFFFFF"/>
                </a:solidFill>
              </a:ln>
            </p:spPr>
          </p:pic>
          <p:pic>
            <p:nvPicPr>
              <p:cNvPr id="30" name="Picture 29" descr="CCID_85lot1_stp326_W21_2009.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flipH="1">
                <a:off x="6820229" y="3088518"/>
                <a:ext cx="975364" cy="864357"/>
              </a:xfrm>
              <a:prstGeom prst="rect">
                <a:avLst/>
              </a:prstGeom>
              <a:noFill/>
              <a:ln>
                <a:solidFill>
                  <a:srgbClr val="FFFFFF"/>
                </a:solidFill>
              </a:ln>
            </p:spPr>
          </p:pic>
        </p:grpSp>
        <p:grpSp>
          <p:nvGrpSpPr>
            <p:cNvPr id="17" name="Group 16"/>
            <p:cNvGrpSpPr/>
            <p:nvPr/>
          </p:nvGrpSpPr>
          <p:grpSpPr>
            <a:xfrm>
              <a:off x="1212890" y="4135130"/>
              <a:ext cx="443902" cy="282575"/>
              <a:chOff x="5782232" y="3127375"/>
              <a:chExt cx="443902" cy="282575"/>
            </a:xfrm>
          </p:grpSpPr>
          <p:sp>
            <p:nvSpPr>
              <p:cNvPr id="27" name="TextBox 26"/>
              <p:cNvSpPr txBox="1"/>
              <p:nvPr/>
            </p:nvSpPr>
            <p:spPr>
              <a:xfrm>
                <a:off x="5782232" y="3145552"/>
                <a:ext cx="443902" cy="246221"/>
              </a:xfrm>
              <a:prstGeom prst="rect">
                <a:avLst/>
              </a:prstGeom>
              <a:noFill/>
            </p:spPr>
            <p:txBody>
              <a:bodyPr wrap="none" rtlCol="0">
                <a:spAutoFit/>
              </a:bodyPr>
              <a:lstStyle/>
              <a:p>
                <a:pPr algn="ctr"/>
                <a:r>
                  <a:rPr lang="en-US" sz="1000" b="1" dirty="0" smtClean="0">
                    <a:solidFill>
                      <a:srgbClr val="FFFF00"/>
                    </a:solidFill>
                  </a:rPr>
                  <a:t>8µm</a:t>
                </a:r>
                <a:endParaRPr lang="en-US" sz="1000" b="1" dirty="0">
                  <a:solidFill>
                    <a:srgbClr val="FFFF00"/>
                  </a:solidFill>
                </a:endParaRPr>
              </a:p>
            </p:txBody>
          </p:sp>
          <p:cxnSp>
            <p:nvCxnSpPr>
              <p:cNvPr id="28" name="Straight Arrow Connector 27"/>
              <p:cNvCxnSpPr/>
              <p:nvPr/>
            </p:nvCxnSpPr>
            <p:spPr>
              <a:xfrm flipV="1">
                <a:off x="6162675" y="3127375"/>
                <a:ext cx="0" cy="282575"/>
              </a:xfrm>
              <a:prstGeom prst="straightConnector1">
                <a:avLst/>
              </a:prstGeom>
              <a:ln w="12700">
                <a:solidFill>
                  <a:srgbClr val="FFFF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2193965" y="4442232"/>
              <a:ext cx="443902" cy="246221"/>
            </a:xfrm>
            <a:prstGeom prst="rect">
              <a:avLst/>
            </a:prstGeom>
            <a:noFill/>
          </p:spPr>
          <p:txBody>
            <a:bodyPr wrap="none" rtlCol="0">
              <a:spAutoFit/>
            </a:bodyPr>
            <a:lstStyle/>
            <a:p>
              <a:pPr algn="ctr"/>
              <a:r>
                <a:rPr lang="en-US" sz="1000" b="1" dirty="0" smtClean="0">
                  <a:solidFill>
                    <a:srgbClr val="FFFF00"/>
                  </a:solidFill>
                </a:rPr>
                <a:t>8µm</a:t>
              </a:r>
              <a:endParaRPr lang="en-US" sz="1000" b="1" dirty="0">
                <a:solidFill>
                  <a:srgbClr val="FFFF00"/>
                </a:solidFill>
              </a:endParaRPr>
            </a:p>
          </p:txBody>
        </p:sp>
        <p:cxnSp>
          <p:nvCxnSpPr>
            <p:cNvPr id="19" name="Straight Arrow Connector 18"/>
            <p:cNvCxnSpPr/>
            <p:nvPr/>
          </p:nvCxnSpPr>
          <p:spPr>
            <a:xfrm flipH="1">
              <a:off x="2293421" y="4473268"/>
              <a:ext cx="198437" cy="0"/>
            </a:xfrm>
            <a:prstGeom prst="straightConnector1">
              <a:avLst/>
            </a:prstGeom>
            <a:ln w="12700">
              <a:solidFill>
                <a:srgbClr val="FFFF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1193321" y="4700280"/>
              <a:ext cx="720687" cy="246221"/>
              <a:chOff x="5762663" y="3692525"/>
              <a:chExt cx="720687" cy="246221"/>
            </a:xfrm>
          </p:grpSpPr>
          <p:sp>
            <p:nvSpPr>
              <p:cNvPr id="24" name="TextBox 23"/>
              <p:cNvSpPr txBox="1"/>
              <p:nvPr/>
            </p:nvSpPr>
            <p:spPr>
              <a:xfrm>
                <a:off x="5762663" y="3692525"/>
                <a:ext cx="590990" cy="246221"/>
              </a:xfrm>
              <a:prstGeom prst="rect">
                <a:avLst/>
              </a:prstGeom>
              <a:noFill/>
            </p:spPr>
            <p:txBody>
              <a:bodyPr wrap="none" rtlCol="0">
                <a:spAutoFit/>
              </a:bodyPr>
              <a:lstStyle/>
              <a:p>
                <a:pPr algn="ctr"/>
                <a:r>
                  <a:rPr lang="en-US" sz="1000" b="1" dirty="0" smtClean="0">
                    <a:solidFill>
                      <a:srgbClr val="FFFF00"/>
                    </a:solidFill>
                  </a:rPr>
                  <a:t>100nm</a:t>
                </a:r>
                <a:endParaRPr lang="en-US" sz="1000" b="1" dirty="0">
                  <a:solidFill>
                    <a:srgbClr val="FFFF00"/>
                  </a:solidFill>
                </a:endParaRPr>
              </a:p>
            </p:txBody>
          </p:sp>
          <p:cxnSp>
            <p:nvCxnSpPr>
              <p:cNvPr id="25" name="Straight Arrow Connector 24"/>
              <p:cNvCxnSpPr/>
              <p:nvPr/>
            </p:nvCxnSpPr>
            <p:spPr>
              <a:xfrm>
                <a:off x="6258403" y="3834685"/>
                <a:ext cx="110647" cy="0"/>
              </a:xfrm>
              <a:prstGeom prst="straightConnector1">
                <a:avLst/>
              </a:prstGeom>
              <a:ln w="12700">
                <a:solidFill>
                  <a:srgbClr val="FFFF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372703" y="3834685"/>
                <a:ext cx="110647" cy="0"/>
              </a:xfrm>
              <a:prstGeom prst="straightConnector1">
                <a:avLst/>
              </a:prstGeom>
              <a:ln w="12700">
                <a:solidFill>
                  <a:srgbClr val="FFFF00"/>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31" name="Content Placeholder 2"/>
            <p:cNvSpPr txBox="1">
              <a:spLocks/>
            </p:cNvSpPr>
            <p:nvPr/>
          </p:nvSpPr>
          <p:spPr>
            <a:xfrm>
              <a:off x="450275" y="5077275"/>
              <a:ext cx="3632144" cy="947355"/>
            </a:xfrm>
            <a:prstGeom prst="rect">
              <a:avLst/>
            </a:prstGeom>
          </p:spPr>
          <p:txBody>
            <a:bodyPr/>
            <a:lstStyle>
              <a:lvl1pPr marL="233363" indent="-233363"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1pPr>
              <a:lvl2pPr marL="509588" indent="-225425"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2pPr>
              <a:lvl3pPr marL="854075" indent="-223838" algn="l" eaLnBrk="1" hangingPunct="1">
                <a:lnSpc>
                  <a:spcPts val="2000"/>
                </a:lnSpc>
                <a:spcBef>
                  <a:spcPts val="300"/>
                </a:spcBef>
                <a:spcAft>
                  <a:spcPts val="600"/>
                </a:spcAft>
                <a:buFont typeface="Arial" pitchFamily="34" charset="0"/>
                <a:buChar char="•"/>
                <a:defRPr sz="1600" b="1">
                  <a:latin typeface="Arial" pitchFamily="34" charset="0"/>
                  <a:cs typeface="Arial" pitchFamily="34" charset="0"/>
                </a:defRPr>
              </a:lvl3pPr>
              <a:lvl4pPr marL="1035050" indent="-180975" algn="l" eaLnBrk="1" hangingPunct="1">
                <a:lnSpc>
                  <a:spcPts val="2000"/>
                </a:lnSpc>
                <a:spcBef>
                  <a:spcPts val="300"/>
                </a:spcBef>
                <a:spcAft>
                  <a:spcPts val="600"/>
                </a:spcAft>
                <a:buFont typeface="Courier New" pitchFamily="49" charset="0"/>
                <a:buChar char="o"/>
                <a:defRPr sz="1400" b="1">
                  <a:latin typeface="Arial" pitchFamily="34" charset="0"/>
                  <a:cs typeface="Arial" pitchFamily="34" charset="0"/>
                </a:defRPr>
              </a:lvl4pPr>
              <a:lvl5pPr marL="796925" indent="0" algn="l" eaLnBrk="1" hangingPunct="1">
                <a:spcBef>
                  <a:spcPts val="600"/>
                </a:spcBef>
                <a:defRPr sz="1600" b="1">
                  <a:latin typeface="Arial" pitchFamily="34" charset="0"/>
                  <a:cs typeface="Arial" pitchFamily="34" charset="0"/>
                </a:defRPr>
              </a:lvl5pPr>
              <a:lvl6pPr marL="1147763" indent="0" algn="l" eaLnBrk="1" hangingPunct="1">
                <a:spcBef>
                  <a:spcPts val="600"/>
                </a:spcBef>
                <a:defRPr sz="1400" b="1">
                  <a:latin typeface="Arial" pitchFamily="34" charset="0"/>
                  <a:cs typeface="Arial" pitchFamily="34" charset="0"/>
                </a:defRPr>
              </a:lvl6pPr>
              <a:lvl7pPr marL="1319213" indent="-179388" algn="l" eaLnBrk="1" hangingPunct="1">
                <a:lnSpc>
                  <a:spcPts val="2000"/>
                </a:lnSpc>
                <a:spcBef>
                  <a:spcPts val="300"/>
                </a:spcBef>
                <a:spcAft>
                  <a:spcPts val="600"/>
                </a:spcAft>
                <a:buFont typeface="Arial" pitchFamily="34" charset="0"/>
                <a:buChar char="•"/>
                <a:defRPr sz="1200" b="1">
                  <a:latin typeface="Arial" pitchFamily="34" charset="0"/>
                  <a:cs typeface="Arial" pitchFamily="34" charset="0"/>
                </a:defRPr>
              </a:lvl7pPr>
            </a:lstStyle>
            <a:p>
              <a:pPr>
                <a:lnSpc>
                  <a:spcPct val="100000"/>
                </a:lnSpc>
                <a:spcAft>
                  <a:spcPts val="300"/>
                </a:spcAft>
              </a:pPr>
              <a:r>
                <a:rPr lang="en-US" sz="1600" dirty="0" smtClean="0"/>
                <a:t>Modified design &amp; fab to enable CCDs running at CMOS-compatible clock voltages </a:t>
              </a:r>
            </a:p>
          </p:txBody>
        </p:sp>
      </p:grpSp>
      <p:grpSp>
        <p:nvGrpSpPr>
          <p:cNvPr id="9" name="Group 8"/>
          <p:cNvGrpSpPr/>
          <p:nvPr/>
        </p:nvGrpSpPr>
        <p:grpSpPr>
          <a:xfrm>
            <a:off x="8039663" y="1048715"/>
            <a:ext cx="3874294" cy="5199684"/>
            <a:chOff x="8039663" y="1048715"/>
            <a:chExt cx="3874294" cy="5199684"/>
          </a:xfrm>
        </p:grpSpPr>
        <p:sp>
          <p:nvSpPr>
            <p:cNvPr id="8" name="Rectangle 7"/>
            <p:cNvSpPr/>
            <p:nvPr/>
          </p:nvSpPr>
          <p:spPr>
            <a:xfrm>
              <a:off x="8039663" y="1048715"/>
              <a:ext cx="3867912" cy="408033"/>
            </a:xfrm>
            <a:prstGeom prst="rect">
              <a:avLst/>
            </a:prstGeom>
            <a:solidFill>
              <a:srgbClr val="24497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High-Speed Focal Planes</a:t>
              </a:r>
              <a:endParaRPr lang="en-US" sz="1600" b="1" dirty="0"/>
            </a:p>
          </p:txBody>
        </p:sp>
        <p:sp>
          <p:nvSpPr>
            <p:cNvPr id="22" name="Rectangle 21"/>
            <p:cNvSpPr/>
            <p:nvPr/>
          </p:nvSpPr>
          <p:spPr>
            <a:xfrm>
              <a:off x="8046045" y="1048716"/>
              <a:ext cx="3867912" cy="5199683"/>
            </a:xfrm>
            <a:prstGeom prst="rect">
              <a:avLst/>
            </a:prstGeom>
            <a:no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solidFill>
                  <a:schemeClr val="tx1"/>
                </a:solidFill>
              </a:endParaRPr>
            </a:p>
          </p:txBody>
        </p:sp>
        <p:sp>
          <p:nvSpPr>
            <p:cNvPr id="223" name="Content Placeholder 2"/>
            <p:cNvSpPr txBox="1">
              <a:spLocks/>
            </p:cNvSpPr>
            <p:nvPr/>
          </p:nvSpPr>
          <p:spPr>
            <a:xfrm>
              <a:off x="8188975" y="5077275"/>
              <a:ext cx="3543510" cy="1124206"/>
            </a:xfrm>
            <a:prstGeom prst="rect">
              <a:avLst/>
            </a:prstGeom>
          </p:spPr>
          <p:txBody>
            <a:bodyPr/>
            <a:lstStyle>
              <a:lvl1pPr marL="233363" indent="-233363"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1pPr>
              <a:lvl2pPr marL="509588" indent="-225425"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2pPr>
              <a:lvl3pPr marL="854075" indent="-223838" algn="l" eaLnBrk="1" hangingPunct="1">
                <a:lnSpc>
                  <a:spcPts val="2000"/>
                </a:lnSpc>
                <a:spcBef>
                  <a:spcPts val="300"/>
                </a:spcBef>
                <a:spcAft>
                  <a:spcPts val="600"/>
                </a:spcAft>
                <a:buFont typeface="Arial" pitchFamily="34" charset="0"/>
                <a:buChar char="•"/>
                <a:defRPr sz="1600" b="1">
                  <a:latin typeface="Arial" pitchFamily="34" charset="0"/>
                  <a:cs typeface="Arial" pitchFamily="34" charset="0"/>
                </a:defRPr>
              </a:lvl3pPr>
              <a:lvl4pPr marL="1035050" indent="-180975" algn="l" eaLnBrk="1" hangingPunct="1">
                <a:lnSpc>
                  <a:spcPts val="2000"/>
                </a:lnSpc>
                <a:spcBef>
                  <a:spcPts val="300"/>
                </a:spcBef>
                <a:spcAft>
                  <a:spcPts val="600"/>
                </a:spcAft>
                <a:buFont typeface="Courier New" pitchFamily="49" charset="0"/>
                <a:buChar char="o"/>
                <a:defRPr sz="1400" b="1">
                  <a:latin typeface="Arial" pitchFamily="34" charset="0"/>
                  <a:cs typeface="Arial" pitchFamily="34" charset="0"/>
                </a:defRPr>
              </a:lvl4pPr>
              <a:lvl5pPr marL="796925" indent="0" algn="l" eaLnBrk="1" hangingPunct="1">
                <a:spcBef>
                  <a:spcPts val="600"/>
                </a:spcBef>
                <a:defRPr sz="1600" b="1">
                  <a:latin typeface="Arial" pitchFamily="34" charset="0"/>
                  <a:cs typeface="Arial" pitchFamily="34" charset="0"/>
                </a:defRPr>
              </a:lvl5pPr>
              <a:lvl6pPr marL="1147763" indent="0" algn="l" eaLnBrk="1" hangingPunct="1">
                <a:spcBef>
                  <a:spcPts val="600"/>
                </a:spcBef>
                <a:defRPr sz="1400" b="1">
                  <a:latin typeface="Arial" pitchFamily="34" charset="0"/>
                  <a:cs typeface="Arial" pitchFamily="34" charset="0"/>
                </a:defRPr>
              </a:lvl6pPr>
              <a:lvl7pPr marL="1319213" indent="-179388" algn="l" eaLnBrk="1" hangingPunct="1">
                <a:lnSpc>
                  <a:spcPts val="2000"/>
                </a:lnSpc>
                <a:spcBef>
                  <a:spcPts val="300"/>
                </a:spcBef>
                <a:spcAft>
                  <a:spcPts val="600"/>
                </a:spcAft>
                <a:buFont typeface="Arial" pitchFamily="34" charset="0"/>
                <a:buChar char="•"/>
                <a:defRPr sz="1200" b="1">
                  <a:latin typeface="Arial" pitchFamily="34" charset="0"/>
                  <a:cs typeface="Arial" pitchFamily="34" charset="0"/>
                </a:defRPr>
              </a:lvl7pPr>
            </a:lstStyle>
            <a:p>
              <a:pPr>
                <a:lnSpc>
                  <a:spcPct val="100000"/>
                </a:lnSpc>
              </a:pPr>
              <a:r>
                <a:rPr lang="en-US" sz="1600" dirty="0"/>
                <a:t>Tight coupling of focal plane to ADCs via 3D integration for high-speed continuous imaging</a:t>
              </a:r>
            </a:p>
            <a:p>
              <a:pPr>
                <a:lnSpc>
                  <a:spcPct val="100000"/>
                </a:lnSpc>
              </a:pPr>
              <a:endParaRPr lang="en-US" sz="1400" dirty="0" smtClean="0"/>
            </a:p>
          </p:txBody>
        </p:sp>
        <p:pic>
          <p:nvPicPr>
            <p:cNvPr id="224" name="Picture 223"/>
            <p:cNvPicPr/>
            <p:nvPr/>
          </p:nvPicPr>
          <p:blipFill rotWithShape="1">
            <a:blip r:embed="rId6" cstate="print">
              <a:extLst>
                <a:ext uri="{28A0092B-C50C-407E-A947-70E740481C1C}">
                  <a14:useLocalDpi xmlns:a14="http://schemas.microsoft.com/office/drawing/2010/main"/>
                </a:ext>
              </a:extLst>
            </a:blip>
            <a:srcRect l="-4469"/>
            <a:stretch/>
          </p:blipFill>
          <p:spPr>
            <a:xfrm>
              <a:off x="8125029" y="2100106"/>
              <a:ext cx="3671403" cy="2168396"/>
            </a:xfrm>
            <a:prstGeom prst="rect">
              <a:avLst/>
            </a:prstGeom>
            <a:ln>
              <a:noFill/>
            </a:ln>
          </p:spPr>
        </p:pic>
      </p:grpSp>
      <p:sp>
        <p:nvSpPr>
          <p:cNvPr id="35" name="TextBox 34"/>
          <p:cNvSpPr txBox="1"/>
          <p:nvPr/>
        </p:nvSpPr>
        <p:spPr>
          <a:xfrm>
            <a:off x="1737360" y="6400573"/>
            <a:ext cx="7251895" cy="230832"/>
          </a:xfrm>
          <a:prstGeom prst="rect">
            <a:avLst/>
          </a:prstGeom>
          <a:noFill/>
        </p:spPr>
        <p:txBody>
          <a:bodyPr wrap="square" rtlCol="0">
            <a:spAutoFit/>
          </a:bodyPr>
          <a:lstStyle/>
          <a:p>
            <a:r>
              <a:rPr lang="en-US" sz="900" dirty="0" smtClean="0">
                <a:latin typeface="+mj-lt"/>
              </a:rPr>
              <a:t>M. Bautz, et al., </a:t>
            </a:r>
            <a:r>
              <a:rPr lang="en-US" sz="900" i="1" dirty="0" smtClean="0">
                <a:latin typeface="+mj-lt"/>
              </a:rPr>
              <a:t>Proc. SPIE</a:t>
            </a:r>
            <a:r>
              <a:rPr lang="en-US" sz="900" dirty="0" smtClean="0">
                <a:latin typeface="+mj-lt"/>
              </a:rPr>
              <a:t> </a:t>
            </a:r>
            <a:r>
              <a:rPr lang="en-US" sz="900" b="1" dirty="0" smtClean="0">
                <a:latin typeface="+mj-lt"/>
              </a:rPr>
              <a:t>10699</a:t>
            </a:r>
            <a:r>
              <a:rPr lang="en-US" sz="900" dirty="0" smtClean="0">
                <a:latin typeface="+mj-lt"/>
              </a:rPr>
              <a:t> (2018), M. Bautz, et al., submitted to </a:t>
            </a:r>
            <a:r>
              <a:rPr lang="en-US" sz="900" i="1" dirty="0" smtClean="0">
                <a:latin typeface="+mj-lt"/>
              </a:rPr>
              <a:t>JATIS</a:t>
            </a:r>
            <a:r>
              <a:rPr lang="en-US" sz="900" dirty="0" smtClean="0">
                <a:latin typeface="+mj-lt"/>
              </a:rPr>
              <a:t> (2018).</a:t>
            </a:r>
          </a:p>
        </p:txBody>
      </p:sp>
      <p:sp>
        <p:nvSpPr>
          <p:cNvPr id="225" name="Rectangle 224"/>
          <p:cNvSpPr/>
          <p:nvPr/>
        </p:nvSpPr>
        <p:spPr>
          <a:xfrm>
            <a:off x="297456" y="1048719"/>
            <a:ext cx="3880677" cy="5199680"/>
          </a:xfrm>
          <a:prstGeom prst="rect">
            <a:avLst/>
          </a:prstGeom>
          <a:noFill/>
          <a:ln w="28575">
            <a:solidFill>
              <a:srgbClr val="FF7F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solidFill>
                <a:schemeClr val="tx1"/>
              </a:solidFill>
            </a:endParaRPr>
          </a:p>
        </p:txBody>
      </p:sp>
      <p:grpSp>
        <p:nvGrpSpPr>
          <p:cNvPr id="4" name="Group 3"/>
          <p:cNvGrpSpPr/>
          <p:nvPr/>
        </p:nvGrpSpPr>
        <p:grpSpPr>
          <a:xfrm>
            <a:off x="4171750" y="1048713"/>
            <a:ext cx="3867913" cy="5199687"/>
            <a:chOff x="4171750" y="1048713"/>
            <a:chExt cx="3867913" cy="5199687"/>
          </a:xfrm>
        </p:grpSpPr>
        <p:sp>
          <p:nvSpPr>
            <p:cNvPr id="7" name="Rectangle 6"/>
            <p:cNvSpPr/>
            <p:nvPr/>
          </p:nvSpPr>
          <p:spPr>
            <a:xfrm>
              <a:off x="4171751" y="1048717"/>
              <a:ext cx="3867912" cy="5199683"/>
            </a:xfrm>
            <a:prstGeom prst="rect">
              <a:avLst/>
            </a:prstGeom>
            <a:no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solidFill>
                  <a:schemeClr val="tx1"/>
                </a:solidFill>
              </a:endParaRPr>
            </a:p>
          </p:txBody>
        </p:sp>
        <p:sp>
          <p:nvSpPr>
            <p:cNvPr id="23" name="Rectangle 22"/>
            <p:cNvSpPr/>
            <p:nvPr/>
          </p:nvSpPr>
          <p:spPr>
            <a:xfrm>
              <a:off x="4171750" y="1048713"/>
              <a:ext cx="3867913" cy="408033"/>
            </a:xfrm>
            <a:prstGeom prst="rect">
              <a:avLst/>
            </a:prstGeom>
            <a:solidFill>
              <a:srgbClr val="24497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Novel Low-Noise </a:t>
              </a:r>
              <a:r>
                <a:rPr lang="en-US" sz="1600" b="1" dirty="0" smtClean="0"/>
                <a:t>Amplifiers</a:t>
              </a:r>
              <a:endParaRPr lang="en-US" sz="1600" b="1" dirty="0"/>
            </a:p>
          </p:txBody>
        </p:sp>
        <p:sp>
          <p:nvSpPr>
            <p:cNvPr id="32" name="Content Placeholder 2"/>
            <p:cNvSpPr txBox="1">
              <a:spLocks/>
            </p:cNvSpPr>
            <p:nvPr/>
          </p:nvSpPr>
          <p:spPr>
            <a:xfrm>
              <a:off x="4431070" y="5077275"/>
              <a:ext cx="3543510" cy="1124206"/>
            </a:xfrm>
            <a:prstGeom prst="rect">
              <a:avLst/>
            </a:prstGeom>
          </p:spPr>
          <p:txBody>
            <a:bodyPr/>
            <a:lstStyle>
              <a:lvl1pPr marL="233363" indent="-233363"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1pPr>
              <a:lvl2pPr marL="509588" indent="-225425"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2pPr>
              <a:lvl3pPr marL="854075" indent="-223838" algn="l" eaLnBrk="1" hangingPunct="1">
                <a:lnSpc>
                  <a:spcPts val="2000"/>
                </a:lnSpc>
                <a:spcBef>
                  <a:spcPts val="300"/>
                </a:spcBef>
                <a:spcAft>
                  <a:spcPts val="600"/>
                </a:spcAft>
                <a:buFont typeface="Arial" pitchFamily="34" charset="0"/>
                <a:buChar char="•"/>
                <a:defRPr sz="1600" b="1">
                  <a:latin typeface="Arial" pitchFamily="34" charset="0"/>
                  <a:cs typeface="Arial" pitchFamily="34" charset="0"/>
                </a:defRPr>
              </a:lvl3pPr>
              <a:lvl4pPr marL="1035050" indent="-180975" algn="l" eaLnBrk="1" hangingPunct="1">
                <a:lnSpc>
                  <a:spcPts val="2000"/>
                </a:lnSpc>
                <a:spcBef>
                  <a:spcPts val="300"/>
                </a:spcBef>
                <a:spcAft>
                  <a:spcPts val="600"/>
                </a:spcAft>
                <a:buFont typeface="Courier New" pitchFamily="49" charset="0"/>
                <a:buChar char="o"/>
                <a:defRPr sz="1400" b="1">
                  <a:latin typeface="Arial" pitchFamily="34" charset="0"/>
                  <a:cs typeface="Arial" pitchFamily="34" charset="0"/>
                </a:defRPr>
              </a:lvl4pPr>
              <a:lvl5pPr marL="796925" indent="0" algn="l" eaLnBrk="1" hangingPunct="1">
                <a:spcBef>
                  <a:spcPts val="600"/>
                </a:spcBef>
                <a:defRPr sz="1600" b="1">
                  <a:latin typeface="Arial" pitchFamily="34" charset="0"/>
                  <a:cs typeface="Arial" pitchFamily="34" charset="0"/>
                </a:defRPr>
              </a:lvl5pPr>
              <a:lvl6pPr marL="1147763" indent="0" algn="l" eaLnBrk="1" hangingPunct="1">
                <a:spcBef>
                  <a:spcPts val="600"/>
                </a:spcBef>
                <a:defRPr sz="1400" b="1">
                  <a:latin typeface="Arial" pitchFamily="34" charset="0"/>
                  <a:cs typeface="Arial" pitchFamily="34" charset="0"/>
                </a:defRPr>
              </a:lvl6pPr>
              <a:lvl7pPr marL="1319213" indent="-179388" algn="l" eaLnBrk="1" hangingPunct="1">
                <a:lnSpc>
                  <a:spcPts val="2000"/>
                </a:lnSpc>
                <a:spcBef>
                  <a:spcPts val="300"/>
                </a:spcBef>
                <a:spcAft>
                  <a:spcPts val="600"/>
                </a:spcAft>
                <a:buFont typeface="Arial" pitchFamily="34" charset="0"/>
                <a:buChar char="•"/>
                <a:defRPr sz="1200" b="1">
                  <a:latin typeface="Arial" pitchFamily="34" charset="0"/>
                  <a:cs typeface="Arial" pitchFamily="34" charset="0"/>
                </a:defRPr>
              </a:lvl7pPr>
            </a:lstStyle>
            <a:p>
              <a:pPr>
                <a:lnSpc>
                  <a:spcPct val="100000"/>
                </a:lnSpc>
              </a:pPr>
              <a:r>
                <a:rPr lang="en-US" sz="1600" dirty="0" smtClean="0"/>
                <a:t>New sub-electron read noise, non-destructive amplifier under development</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8660" y="1607666"/>
              <a:ext cx="3651504" cy="3230880"/>
            </a:xfrm>
            <a:prstGeom prst="rect">
              <a:avLst/>
            </a:prstGeom>
          </p:spPr>
        </p:pic>
      </p:grpSp>
    </p:spTree>
    <p:extLst>
      <p:ext uri="{BB962C8B-B14F-4D97-AF65-F5344CB8AC3E}">
        <p14:creationId xmlns:p14="http://schemas.microsoft.com/office/powerpoint/2010/main" val="126481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Large-Format CCDs with Single-Poly Fabrication Process</a:t>
            </a:r>
            <a:endParaRPr lang="en-US" dirty="0"/>
          </a:p>
        </p:txBody>
      </p:sp>
      <p:grpSp>
        <p:nvGrpSpPr>
          <p:cNvPr id="3" name="Group 2"/>
          <p:cNvGrpSpPr/>
          <p:nvPr/>
        </p:nvGrpSpPr>
        <p:grpSpPr>
          <a:xfrm>
            <a:off x="528038" y="1500757"/>
            <a:ext cx="4865002" cy="2733964"/>
            <a:chOff x="770065" y="3140804"/>
            <a:chExt cx="4865002" cy="2733964"/>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065" y="3140804"/>
              <a:ext cx="4865002" cy="2733964"/>
            </a:xfrm>
            <a:prstGeom prst="rect">
              <a:avLst/>
            </a:prstGeom>
            <a:ln>
              <a:solidFill>
                <a:schemeClr val="tx1"/>
              </a:solidFill>
            </a:ln>
            <a:effectLst>
              <a:outerShdw blurRad="50800" dist="38100" dir="2700000" algn="tl" rotWithShape="0">
                <a:prstClr val="black">
                  <a:alpha val="40000"/>
                </a:prstClr>
              </a:outerShdw>
            </a:effectLst>
          </p:spPr>
        </p:pic>
        <p:sp>
          <p:nvSpPr>
            <p:cNvPr id="11" name="Freeform 10"/>
            <p:cNvSpPr/>
            <p:nvPr/>
          </p:nvSpPr>
          <p:spPr>
            <a:xfrm>
              <a:off x="3027218" y="4191000"/>
              <a:ext cx="1454727" cy="713509"/>
            </a:xfrm>
            <a:custGeom>
              <a:avLst/>
              <a:gdLst>
                <a:gd name="connsiteX0" fmla="*/ 0 w 1454727"/>
                <a:gd name="connsiteY0" fmla="*/ 193964 h 713509"/>
                <a:gd name="connsiteX1" fmla="*/ 505691 w 1454727"/>
                <a:gd name="connsiteY1" fmla="*/ 713509 h 713509"/>
                <a:gd name="connsiteX2" fmla="*/ 1454727 w 1454727"/>
                <a:gd name="connsiteY2" fmla="*/ 443345 h 713509"/>
                <a:gd name="connsiteX3" fmla="*/ 942109 w 1454727"/>
                <a:gd name="connsiteY3" fmla="*/ 0 h 713509"/>
                <a:gd name="connsiteX4" fmla="*/ 0 w 1454727"/>
                <a:gd name="connsiteY4" fmla="*/ 193964 h 71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4727" h="713509">
                  <a:moveTo>
                    <a:pt x="0" y="193964"/>
                  </a:moveTo>
                  <a:lnTo>
                    <a:pt x="505691" y="713509"/>
                  </a:lnTo>
                  <a:lnTo>
                    <a:pt x="1454727" y="443345"/>
                  </a:lnTo>
                  <a:lnTo>
                    <a:pt x="942109" y="0"/>
                  </a:lnTo>
                  <a:lnTo>
                    <a:pt x="0" y="193964"/>
                  </a:lnTo>
                  <a:close/>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grpSp>
      <p:sp>
        <p:nvSpPr>
          <p:cNvPr id="10" name="TextBox 9"/>
          <p:cNvSpPr txBox="1"/>
          <p:nvPr/>
        </p:nvSpPr>
        <p:spPr>
          <a:xfrm>
            <a:off x="6097546" y="1088616"/>
            <a:ext cx="5288822" cy="338554"/>
          </a:xfrm>
          <a:prstGeom prst="rect">
            <a:avLst/>
          </a:prstGeom>
          <a:noFill/>
        </p:spPr>
        <p:txBody>
          <a:bodyPr wrap="square" rtlCol="0">
            <a:spAutoFit/>
          </a:bodyPr>
          <a:lstStyle/>
          <a:p>
            <a:pPr algn="ctr"/>
            <a:r>
              <a:rPr lang="en-US" sz="1600" b="1" i="1" dirty="0" smtClean="0"/>
              <a:t>Detail of CCD Output Region</a:t>
            </a:r>
            <a:endParaRPr lang="en-US" sz="1600" b="1" i="1" dirty="0"/>
          </a:p>
        </p:txBody>
      </p:sp>
      <p:sp>
        <p:nvSpPr>
          <p:cNvPr id="13" name="TextBox 12"/>
          <p:cNvSpPr txBox="1"/>
          <p:nvPr/>
        </p:nvSpPr>
        <p:spPr>
          <a:xfrm>
            <a:off x="528038" y="1088616"/>
            <a:ext cx="4865002" cy="338554"/>
          </a:xfrm>
          <a:prstGeom prst="rect">
            <a:avLst/>
          </a:prstGeom>
          <a:noFill/>
        </p:spPr>
        <p:txBody>
          <a:bodyPr wrap="square" rtlCol="0">
            <a:spAutoFit/>
          </a:bodyPr>
          <a:lstStyle/>
          <a:p>
            <a:pPr algn="ctr"/>
            <a:r>
              <a:rPr lang="en-US" sz="1600" b="1" i="1" dirty="0" smtClean="0"/>
              <a:t>Completed Wafer</a:t>
            </a:r>
            <a:endParaRPr lang="en-US" sz="1600" b="1" i="1" dirty="0"/>
          </a:p>
        </p:txBody>
      </p:sp>
      <p:sp>
        <p:nvSpPr>
          <p:cNvPr id="14" name="Content Placeholder 2"/>
          <p:cNvSpPr txBox="1">
            <a:spLocks/>
          </p:cNvSpPr>
          <p:nvPr/>
        </p:nvSpPr>
        <p:spPr>
          <a:xfrm>
            <a:off x="528038" y="4401420"/>
            <a:ext cx="4865002" cy="947355"/>
          </a:xfrm>
          <a:prstGeom prst="rect">
            <a:avLst/>
          </a:prstGeom>
        </p:spPr>
        <p:txBody>
          <a:bodyPr/>
          <a:lstStyle>
            <a:lvl1pPr marL="233363" indent="-233363"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1pPr>
            <a:lvl2pPr marL="509588" indent="-225425"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2pPr>
            <a:lvl3pPr marL="854075" indent="-223838" algn="l" eaLnBrk="1" hangingPunct="1">
              <a:lnSpc>
                <a:spcPts val="2000"/>
              </a:lnSpc>
              <a:spcBef>
                <a:spcPts val="300"/>
              </a:spcBef>
              <a:spcAft>
                <a:spcPts val="600"/>
              </a:spcAft>
              <a:buFont typeface="Arial" pitchFamily="34" charset="0"/>
              <a:buChar char="•"/>
              <a:defRPr sz="1600" b="1">
                <a:latin typeface="Arial" pitchFamily="34" charset="0"/>
                <a:cs typeface="Arial" pitchFamily="34" charset="0"/>
              </a:defRPr>
            </a:lvl3pPr>
            <a:lvl4pPr marL="1035050" indent="-180975" algn="l" eaLnBrk="1" hangingPunct="1">
              <a:lnSpc>
                <a:spcPts val="2000"/>
              </a:lnSpc>
              <a:spcBef>
                <a:spcPts val="300"/>
              </a:spcBef>
              <a:spcAft>
                <a:spcPts val="600"/>
              </a:spcAft>
              <a:buFont typeface="Courier New" pitchFamily="49" charset="0"/>
              <a:buChar char="o"/>
              <a:defRPr sz="1400" b="1">
                <a:latin typeface="Arial" pitchFamily="34" charset="0"/>
                <a:cs typeface="Arial" pitchFamily="34" charset="0"/>
              </a:defRPr>
            </a:lvl4pPr>
            <a:lvl5pPr marL="796925" indent="0" algn="l" eaLnBrk="1" hangingPunct="1">
              <a:spcBef>
                <a:spcPts val="600"/>
              </a:spcBef>
              <a:defRPr sz="1600" b="1">
                <a:latin typeface="Arial" pitchFamily="34" charset="0"/>
                <a:cs typeface="Arial" pitchFamily="34" charset="0"/>
              </a:defRPr>
            </a:lvl5pPr>
            <a:lvl6pPr marL="1147763" indent="0" algn="l" eaLnBrk="1" hangingPunct="1">
              <a:spcBef>
                <a:spcPts val="600"/>
              </a:spcBef>
              <a:defRPr sz="1400" b="1">
                <a:latin typeface="Arial" pitchFamily="34" charset="0"/>
                <a:cs typeface="Arial" pitchFamily="34" charset="0"/>
              </a:defRPr>
            </a:lvl6pPr>
            <a:lvl7pPr marL="1319213" indent="-179388" algn="l" eaLnBrk="1" hangingPunct="1">
              <a:lnSpc>
                <a:spcPts val="2000"/>
              </a:lnSpc>
              <a:spcBef>
                <a:spcPts val="300"/>
              </a:spcBef>
              <a:spcAft>
                <a:spcPts val="600"/>
              </a:spcAft>
              <a:buFont typeface="Arial" pitchFamily="34" charset="0"/>
              <a:buChar char="•"/>
              <a:defRPr sz="1200" b="1">
                <a:latin typeface="Arial" pitchFamily="34" charset="0"/>
                <a:cs typeface="Arial" pitchFamily="34" charset="0"/>
              </a:defRPr>
            </a:lvl7pPr>
          </a:lstStyle>
          <a:p>
            <a:pPr>
              <a:lnSpc>
                <a:spcPct val="100000"/>
              </a:lnSpc>
              <a:spcBef>
                <a:spcPts val="0"/>
              </a:spcBef>
              <a:spcAft>
                <a:spcPts val="300"/>
              </a:spcAft>
            </a:pPr>
            <a:r>
              <a:rPr lang="en-US" sz="1600" dirty="0" smtClean="0"/>
              <a:t>Fabricated large-format (reticle-stitched) CCDs with simplified process </a:t>
            </a:r>
          </a:p>
          <a:p>
            <a:pPr lvl="1">
              <a:lnSpc>
                <a:spcPct val="100000"/>
              </a:lnSpc>
              <a:spcBef>
                <a:spcPts val="0"/>
              </a:spcBef>
              <a:spcAft>
                <a:spcPts val="300"/>
              </a:spcAft>
            </a:pPr>
            <a:r>
              <a:rPr lang="en-US" sz="1600" dirty="0" smtClean="0"/>
              <a:t>Single layer of poly-Si</a:t>
            </a:r>
          </a:p>
          <a:p>
            <a:pPr lvl="1">
              <a:lnSpc>
                <a:spcPct val="100000"/>
              </a:lnSpc>
              <a:spcBef>
                <a:spcPts val="0"/>
              </a:spcBef>
              <a:spcAft>
                <a:spcPts val="300"/>
              </a:spcAft>
            </a:pPr>
            <a:r>
              <a:rPr lang="en-US" sz="1600" dirty="0" smtClean="0"/>
              <a:t>150 nm inter-poly gaps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7545" y="1500757"/>
            <a:ext cx="5288822" cy="4055156"/>
          </a:xfrm>
          <a:prstGeom prst="rect">
            <a:avLst/>
          </a:prstGeom>
          <a:ln>
            <a:solidFill>
              <a:schemeClr val="tx1"/>
            </a:solidFill>
          </a:ln>
          <a:effectLst>
            <a:outerShdw blurRad="50800" dist="38100" dir="2700000" algn="tl" rotWithShape="0">
              <a:prstClr val="black">
                <a:alpha val="40000"/>
              </a:prstClr>
            </a:outerShdw>
          </a:effectLst>
        </p:spPr>
      </p:pic>
      <p:sp>
        <p:nvSpPr>
          <p:cNvPr id="21" name="TextBox 20"/>
          <p:cNvSpPr txBox="1"/>
          <p:nvPr/>
        </p:nvSpPr>
        <p:spPr>
          <a:xfrm>
            <a:off x="305454" y="5824103"/>
            <a:ext cx="11577918" cy="369332"/>
          </a:xfrm>
          <a:prstGeom prst="rect">
            <a:avLst/>
          </a:prstGeom>
          <a:solidFill>
            <a:srgbClr val="EBFFFF"/>
          </a:solidFill>
          <a:ln w="12700">
            <a:solidFill>
              <a:schemeClr val="tx1"/>
            </a:solidFill>
          </a:ln>
          <a:effectLst>
            <a:outerShdw blurRad="50800" dist="38100" dir="2700000" algn="tl" rotWithShape="0">
              <a:prstClr val="black">
                <a:alpha val="40000"/>
              </a:prstClr>
            </a:outerShdw>
          </a:effectLst>
        </p:spPr>
        <p:txBody>
          <a:bodyPr wrap="square" rtlCol="0" anchor="ctr">
            <a:spAutoFit/>
          </a:bodyPr>
          <a:lstStyle>
            <a:defPPr>
              <a:defRPr lang="en-US"/>
            </a:defPPr>
            <a:lvl1pPr algn="ctr">
              <a:defRPr sz="1400" b="1"/>
            </a:lvl1pPr>
          </a:lstStyle>
          <a:p>
            <a:pPr>
              <a:lnSpc>
                <a:spcPct val="100000"/>
              </a:lnSpc>
              <a:spcAft>
                <a:spcPts val="300"/>
              </a:spcAft>
            </a:pPr>
            <a:r>
              <a:rPr lang="en-US" sz="1800" dirty="0" smtClean="0"/>
              <a:t>Simpler fabrication process, potential path to very large-format devices via reduction of inter-poly shorts</a:t>
            </a:r>
            <a:endParaRPr lang="en-US" sz="1800" dirty="0"/>
          </a:p>
        </p:txBody>
      </p:sp>
      <p:sp>
        <p:nvSpPr>
          <p:cNvPr id="12" name="Rectangle 11"/>
          <p:cNvSpPr/>
          <p:nvPr/>
        </p:nvSpPr>
        <p:spPr>
          <a:xfrm rot="20915795">
            <a:off x="2947173" y="2645560"/>
            <a:ext cx="940477" cy="444357"/>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5 × 4 cm</a:t>
            </a:r>
          </a:p>
        </p:txBody>
      </p:sp>
    </p:spTree>
    <p:extLst>
      <p:ext uri="{BB962C8B-B14F-4D97-AF65-F5344CB8AC3E}">
        <p14:creationId xmlns:p14="http://schemas.microsoft.com/office/powerpoint/2010/main" val="34851684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of Large-Format Single-Poly CCDs</a:t>
            </a:r>
            <a:endParaRPr lang="en-US" dirty="0"/>
          </a:p>
        </p:txBody>
      </p:sp>
      <p:pic>
        <p:nvPicPr>
          <p:cNvPr id="15" name="Picture 14"/>
          <p:cNvPicPr>
            <a:picLocks noChangeAspect="1"/>
          </p:cNvPicPr>
          <p:nvPr/>
        </p:nvPicPr>
        <p:blipFill rotWithShape="1">
          <a:blip r:embed="rId2"/>
          <a:srcRect t="4816" r="66589" b="47785"/>
          <a:stretch/>
        </p:blipFill>
        <p:spPr>
          <a:xfrm>
            <a:off x="1204773" y="1527595"/>
            <a:ext cx="3963296" cy="3623420"/>
          </a:xfrm>
          <a:prstGeom prst="rect">
            <a:avLst/>
          </a:prstGeom>
        </p:spPr>
      </p:pic>
      <p:sp>
        <p:nvSpPr>
          <p:cNvPr id="16" name="TextBox 15"/>
          <p:cNvSpPr txBox="1"/>
          <p:nvPr/>
        </p:nvSpPr>
        <p:spPr>
          <a:xfrm>
            <a:off x="1204773" y="1145492"/>
            <a:ext cx="3963296" cy="338554"/>
          </a:xfrm>
          <a:prstGeom prst="rect">
            <a:avLst/>
          </a:prstGeom>
          <a:noFill/>
        </p:spPr>
        <p:txBody>
          <a:bodyPr wrap="square" rtlCol="0">
            <a:spAutoFit/>
          </a:bodyPr>
          <a:lstStyle/>
          <a:p>
            <a:pPr algn="ctr"/>
            <a:r>
              <a:rPr lang="en-US" sz="1600" b="1" i="1" dirty="0" smtClean="0"/>
              <a:t>Target Image</a:t>
            </a:r>
            <a:endParaRPr lang="en-US" sz="1600" b="1" i="1" dirty="0"/>
          </a:p>
        </p:txBody>
      </p:sp>
      <p:sp>
        <p:nvSpPr>
          <p:cNvPr id="42" name="TextBox 41"/>
          <p:cNvSpPr txBox="1"/>
          <p:nvPr/>
        </p:nvSpPr>
        <p:spPr>
          <a:xfrm>
            <a:off x="6600673" y="1196111"/>
            <a:ext cx="4621509" cy="338554"/>
          </a:xfrm>
          <a:prstGeom prst="rect">
            <a:avLst/>
          </a:prstGeom>
          <a:noFill/>
        </p:spPr>
        <p:txBody>
          <a:bodyPr wrap="square" rtlCol="0">
            <a:spAutoFit/>
          </a:bodyPr>
          <a:lstStyle/>
          <a:p>
            <a:pPr algn="ctr"/>
            <a:r>
              <a:rPr lang="en-US" sz="1600" b="1" i="1" dirty="0" smtClean="0"/>
              <a:t>Projected Yield Comparison</a:t>
            </a:r>
            <a:endParaRPr lang="en-US" sz="1600" b="1" i="1" dirty="0"/>
          </a:p>
        </p:txBody>
      </p:sp>
      <p:sp>
        <p:nvSpPr>
          <p:cNvPr id="51" name="Rectangle 50"/>
          <p:cNvSpPr/>
          <p:nvPr/>
        </p:nvSpPr>
        <p:spPr>
          <a:xfrm rot="16200000">
            <a:off x="-217676" y="2246383"/>
            <a:ext cx="1737714" cy="41067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smtClean="0">
              <a:solidFill>
                <a:schemeClr val="tx1"/>
              </a:solidFill>
            </a:endParaRPr>
          </a:p>
          <a:p>
            <a:pPr algn="ctr"/>
            <a:r>
              <a:rPr lang="en-US" sz="1200" b="1" dirty="0" smtClean="0">
                <a:solidFill>
                  <a:schemeClr val="tx1"/>
                </a:solidFill>
              </a:rPr>
              <a:t>24 × 24 µm pixels</a:t>
            </a:r>
            <a:endParaRPr lang="en-US" sz="1100" b="1" dirty="0" smtClean="0">
              <a:solidFill>
                <a:schemeClr val="tx1"/>
              </a:solidFill>
            </a:endParaRPr>
          </a:p>
        </p:txBody>
      </p:sp>
      <p:sp>
        <p:nvSpPr>
          <p:cNvPr id="52" name="Rectangle 51"/>
          <p:cNvSpPr/>
          <p:nvPr/>
        </p:nvSpPr>
        <p:spPr>
          <a:xfrm rot="16200000">
            <a:off x="-370955" y="4048754"/>
            <a:ext cx="2052834" cy="41067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smtClean="0">
              <a:solidFill>
                <a:schemeClr val="tx1"/>
              </a:solidFill>
            </a:endParaRPr>
          </a:p>
          <a:p>
            <a:pPr algn="ctr"/>
            <a:r>
              <a:rPr lang="en-US" sz="1200" b="1" dirty="0" smtClean="0">
                <a:solidFill>
                  <a:schemeClr val="tx1"/>
                </a:solidFill>
              </a:rPr>
              <a:t>13.5(H) × 21(V)  µm pixels</a:t>
            </a:r>
            <a:endParaRPr lang="en-US" sz="1100" b="1" dirty="0" smtClean="0">
              <a:solidFill>
                <a:schemeClr val="tx1"/>
              </a:solidFill>
            </a:endParaRPr>
          </a:p>
        </p:txBody>
      </p:sp>
      <p:sp>
        <p:nvSpPr>
          <p:cNvPr id="8" name="Left Brace 7"/>
          <p:cNvSpPr/>
          <p:nvPr/>
        </p:nvSpPr>
        <p:spPr>
          <a:xfrm>
            <a:off x="944864" y="1527595"/>
            <a:ext cx="102840" cy="184825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Left Brace 52"/>
          <p:cNvSpPr/>
          <p:nvPr/>
        </p:nvSpPr>
        <p:spPr>
          <a:xfrm>
            <a:off x="947051" y="3399088"/>
            <a:ext cx="102840" cy="1735158"/>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p:cNvSpPr txBox="1"/>
          <p:nvPr/>
        </p:nvSpPr>
        <p:spPr>
          <a:xfrm>
            <a:off x="1568133" y="5379919"/>
            <a:ext cx="9052560" cy="646331"/>
          </a:xfrm>
          <a:prstGeom prst="rect">
            <a:avLst/>
          </a:prstGeom>
          <a:solidFill>
            <a:srgbClr val="EBFFFF"/>
          </a:solidFill>
          <a:ln w="12700">
            <a:solidFill>
              <a:schemeClr val="tx1"/>
            </a:solidFill>
          </a:ln>
          <a:effectLst>
            <a:outerShdw blurRad="50800" dist="38100" dir="2700000" algn="tl" rotWithShape="0">
              <a:prstClr val="black">
                <a:alpha val="40000"/>
              </a:prstClr>
            </a:outerShdw>
          </a:effectLst>
        </p:spPr>
        <p:txBody>
          <a:bodyPr wrap="square" rtlCol="0" anchor="ctr">
            <a:spAutoFit/>
          </a:bodyPr>
          <a:lstStyle>
            <a:defPPr>
              <a:defRPr lang="en-US"/>
            </a:defPPr>
            <a:lvl1pPr algn="ctr">
              <a:defRPr sz="1400" b="1"/>
            </a:lvl1pPr>
          </a:lstStyle>
          <a:p>
            <a:pPr>
              <a:lnSpc>
                <a:spcPct val="100000"/>
              </a:lnSpc>
              <a:spcAft>
                <a:spcPts val="300"/>
              </a:spcAft>
            </a:pPr>
            <a:r>
              <a:rPr lang="en-US" sz="1800" dirty="0"/>
              <a:t>Capable of operating large-format CCDs at low voltage (down to 2V clock swings).  Similar yields to legacy 3-poly process on first fabrication run.</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020" y="1668116"/>
            <a:ext cx="5340096" cy="3578352"/>
          </a:xfrm>
          <a:prstGeom prst="rect">
            <a:avLst/>
          </a:prstGeom>
        </p:spPr>
      </p:pic>
    </p:spTree>
    <p:extLst>
      <p:ext uri="{BB962C8B-B14F-4D97-AF65-F5344CB8AC3E}">
        <p14:creationId xmlns:p14="http://schemas.microsoft.com/office/powerpoint/2010/main" val="2614288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Large-format CCDs running at low clock voltage</a:t>
            </a:r>
          </a:p>
          <a:p>
            <a:r>
              <a:rPr lang="en-US" dirty="0"/>
              <a:t>Wafer-scale direct bonding for molecular-beam epitaxy back surface passivation</a:t>
            </a:r>
          </a:p>
          <a:p>
            <a:r>
              <a:rPr lang="en-US" dirty="0"/>
              <a:t>CCDs built on bulk germanium</a:t>
            </a:r>
          </a:p>
        </p:txBody>
      </p:sp>
      <p:sp>
        <p:nvSpPr>
          <p:cNvPr id="3" name="Title 2"/>
          <p:cNvSpPr>
            <a:spLocks noGrp="1"/>
          </p:cNvSpPr>
          <p:nvPr>
            <p:ph type="title"/>
          </p:nvPr>
        </p:nvSpPr>
        <p:spPr/>
        <p:txBody>
          <a:bodyPr/>
          <a:lstStyle/>
          <a:p>
            <a:r>
              <a:rPr lang="en-US" dirty="0" smtClean="0"/>
              <a:t>Outline</a:t>
            </a:r>
            <a:endParaRPr lang="en-US" dirty="0"/>
          </a:p>
        </p:txBody>
      </p:sp>
      <p:sp>
        <p:nvSpPr>
          <p:cNvPr id="4" name="Right Arrow 3"/>
          <p:cNvSpPr/>
          <p:nvPr/>
        </p:nvSpPr>
        <p:spPr>
          <a:xfrm>
            <a:off x="256309" y="1758302"/>
            <a:ext cx="376773" cy="270163"/>
          </a:xfrm>
          <a:prstGeom prst="rightArrow">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tx1"/>
              </a:solidFill>
            </a:endParaRPr>
          </a:p>
        </p:txBody>
      </p:sp>
    </p:spTree>
    <p:extLst>
      <p:ext uri="{BB962C8B-B14F-4D97-AF65-F5344CB8AC3E}">
        <p14:creationId xmlns:p14="http://schemas.microsoft.com/office/powerpoint/2010/main" val="35451849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116" y="1455566"/>
            <a:ext cx="9906000" cy="4986528"/>
          </a:xfrm>
          <a:prstGeom prst="rect">
            <a:avLst/>
          </a:prstGeom>
        </p:spPr>
      </p:pic>
      <p:sp>
        <p:nvSpPr>
          <p:cNvPr id="3" name="Title 2"/>
          <p:cNvSpPr>
            <a:spLocks noGrp="1"/>
          </p:cNvSpPr>
          <p:nvPr>
            <p:ph type="title"/>
          </p:nvPr>
        </p:nvSpPr>
        <p:spPr/>
        <p:txBody>
          <a:bodyPr/>
          <a:lstStyle/>
          <a:p>
            <a:r>
              <a:rPr lang="en-US" dirty="0" smtClean="0"/>
              <a:t>Photon Absorption Length in Silicon</a:t>
            </a:r>
            <a:endParaRPr lang="en-US" dirty="0"/>
          </a:p>
        </p:txBody>
      </p:sp>
      <p:sp>
        <p:nvSpPr>
          <p:cNvPr id="43" name="TextBox 42"/>
          <p:cNvSpPr txBox="1"/>
          <p:nvPr/>
        </p:nvSpPr>
        <p:spPr>
          <a:xfrm>
            <a:off x="1008528" y="1093690"/>
            <a:ext cx="10293725" cy="317111"/>
          </a:xfrm>
          <a:prstGeom prst="rect">
            <a:avLst/>
          </a:prstGeom>
        </p:spPr>
        <p:txBody>
          <a:bodyPr/>
          <a:lstStyle>
            <a:defPPr>
              <a:defRPr lang="en-US"/>
            </a:defPPr>
            <a:lvl1pPr indent="0" algn="ctr">
              <a:lnSpc>
                <a:spcPts val="1800"/>
              </a:lnSpc>
              <a:spcBef>
                <a:spcPts val="0"/>
              </a:spcBef>
              <a:spcAft>
                <a:spcPts val="0"/>
              </a:spcAft>
              <a:buFont typeface="Arial" pitchFamily="34" charset="0"/>
              <a:buNone/>
              <a:defRPr sz="2000" b="1" i="1" kern="0">
                <a:solidFill>
                  <a:srgbClr val="0070C0"/>
                </a:solidFill>
                <a:latin typeface="Arial" pitchFamily="34" charset="0"/>
                <a:cs typeface="Arial" pitchFamily="34" charset="0"/>
              </a:defRPr>
            </a:lvl1pPr>
            <a:lvl2pPr marL="509588" indent="-225425">
              <a:lnSpc>
                <a:spcPts val="2000"/>
              </a:lnSpc>
              <a:spcBef>
                <a:spcPts val="300"/>
              </a:spcBef>
              <a:spcAft>
                <a:spcPts val="600"/>
              </a:spcAft>
              <a:buFont typeface="Arial" pitchFamily="34" charset="0"/>
              <a:buChar char="–"/>
              <a:defRPr sz="2000" b="1">
                <a:latin typeface="Arial" pitchFamily="34" charset="0"/>
                <a:cs typeface="Arial" pitchFamily="34" charset="0"/>
              </a:defRPr>
            </a:lvl2pPr>
            <a:lvl3pPr marL="854075" indent="-223838">
              <a:lnSpc>
                <a:spcPts val="2000"/>
              </a:lnSpc>
              <a:spcBef>
                <a:spcPts val="300"/>
              </a:spcBef>
              <a:spcAft>
                <a:spcPts val="600"/>
              </a:spcAft>
              <a:buFont typeface="Arial" pitchFamily="34" charset="0"/>
              <a:buChar char="•"/>
              <a:defRPr sz="1600" b="1">
                <a:latin typeface="Arial" pitchFamily="34" charset="0"/>
                <a:cs typeface="Arial" pitchFamily="34" charset="0"/>
              </a:defRPr>
            </a:lvl3pPr>
            <a:lvl4pPr marL="1035050" indent="-180975">
              <a:lnSpc>
                <a:spcPts val="2000"/>
              </a:lnSpc>
              <a:spcBef>
                <a:spcPts val="300"/>
              </a:spcBef>
              <a:spcAft>
                <a:spcPts val="600"/>
              </a:spcAft>
              <a:buFont typeface="Courier New" pitchFamily="49" charset="0"/>
              <a:buChar char="o"/>
              <a:defRPr sz="1400" b="1">
                <a:latin typeface="Arial" pitchFamily="34" charset="0"/>
                <a:cs typeface="Arial" pitchFamily="34" charset="0"/>
              </a:defRPr>
            </a:lvl4pPr>
            <a:lvl5pPr marL="796925" indent="0">
              <a:spcBef>
                <a:spcPts val="600"/>
              </a:spcBef>
              <a:defRPr sz="1600" b="1">
                <a:latin typeface="Arial" pitchFamily="34" charset="0"/>
                <a:cs typeface="Arial" pitchFamily="34" charset="0"/>
              </a:defRPr>
            </a:lvl5pPr>
            <a:lvl6pPr marL="1147763" indent="0">
              <a:spcBef>
                <a:spcPts val="600"/>
              </a:spcBef>
              <a:defRPr sz="1400" b="1">
                <a:latin typeface="Arial" pitchFamily="34" charset="0"/>
                <a:cs typeface="Arial" pitchFamily="34" charset="0"/>
              </a:defRPr>
            </a:lvl6pPr>
            <a:lvl7pPr marL="1319213" indent="-179388">
              <a:lnSpc>
                <a:spcPts val="2000"/>
              </a:lnSpc>
              <a:spcBef>
                <a:spcPts val="300"/>
              </a:spcBef>
              <a:spcAft>
                <a:spcPts val="600"/>
              </a:spcAft>
              <a:buFont typeface="Arial" pitchFamily="34" charset="0"/>
              <a:buChar char="•"/>
              <a:defRPr sz="1200" b="1">
                <a:latin typeface="Arial" pitchFamily="34" charset="0"/>
                <a:cs typeface="Arial" pitchFamily="34" charset="0"/>
              </a:defRPr>
            </a:lvl7pPr>
          </a:lstStyle>
          <a:p>
            <a:pPr>
              <a:lnSpc>
                <a:spcPts val="2200"/>
              </a:lnSpc>
            </a:pPr>
            <a:r>
              <a:rPr lang="en-US" dirty="0" smtClean="0"/>
              <a:t>X-ray and UV imagers require backside passivation that minimizes absorption</a:t>
            </a:r>
            <a:endParaRPr lang="en-US" dirty="0"/>
          </a:p>
        </p:txBody>
      </p:sp>
      <p:sp>
        <p:nvSpPr>
          <p:cNvPr id="4" name="Rectangle 3"/>
          <p:cNvSpPr/>
          <p:nvPr/>
        </p:nvSpPr>
        <p:spPr>
          <a:xfrm>
            <a:off x="4076698" y="4242684"/>
            <a:ext cx="3335484" cy="1226127"/>
          </a:xfrm>
          <a:prstGeom prst="rect">
            <a:avLst/>
          </a:prstGeom>
          <a:solidFill>
            <a:schemeClr val="bg1">
              <a:alpha val="25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kern="0" dirty="0">
                <a:solidFill>
                  <a:schemeClr val="accent4"/>
                </a:solidFill>
                <a:latin typeface="Arial" pitchFamily="34" charset="0"/>
                <a:cs typeface="Arial" pitchFamily="34" charset="0"/>
              </a:rPr>
              <a:t>Shallow </a:t>
            </a:r>
            <a:endParaRPr lang="en-US" sz="1200" b="1" i="1" kern="0" dirty="0" smtClean="0">
              <a:solidFill>
                <a:schemeClr val="accent4"/>
              </a:solidFill>
              <a:latin typeface="Arial" pitchFamily="34" charset="0"/>
              <a:cs typeface="Arial" pitchFamily="34" charset="0"/>
            </a:endParaRPr>
          </a:p>
          <a:p>
            <a:pPr algn="ctr"/>
            <a:r>
              <a:rPr lang="en-US" sz="1200" b="1" i="1" kern="0" dirty="0" smtClean="0">
                <a:solidFill>
                  <a:schemeClr val="accent4"/>
                </a:solidFill>
                <a:latin typeface="Arial" pitchFamily="34" charset="0"/>
                <a:cs typeface="Arial" pitchFamily="34" charset="0"/>
              </a:rPr>
              <a:t>dead </a:t>
            </a:r>
            <a:r>
              <a:rPr lang="en-US" sz="1200" b="1" i="1" kern="0" dirty="0">
                <a:solidFill>
                  <a:schemeClr val="accent4"/>
                </a:solidFill>
                <a:latin typeface="Arial" pitchFamily="34" charset="0"/>
                <a:cs typeface="Arial" pitchFamily="34" charset="0"/>
              </a:rPr>
              <a:t>layer </a:t>
            </a:r>
            <a:endParaRPr lang="en-US" sz="1200" b="1" i="1" kern="0" dirty="0" smtClean="0">
              <a:solidFill>
                <a:schemeClr val="accent4"/>
              </a:solidFill>
              <a:latin typeface="Arial" pitchFamily="34" charset="0"/>
              <a:cs typeface="Arial" pitchFamily="34" charset="0"/>
            </a:endParaRPr>
          </a:p>
          <a:p>
            <a:pPr algn="ctr"/>
            <a:r>
              <a:rPr lang="en-US" sz="1200" b="1" i="1" kern="0" dirty="0" smtClean="0">
                <a:solidFill>
                  <a:schemeClr val="accent4"/>
                </a:solidFill>
                <a:latin typeface="Arial" pitchFamily="34" charset="0"/>
                <a:cs typeface="Arial" pitchFamily="34" charset="0"/>
              </a:rPr>
              <a:t>needed</a:t>
            </a:r>
            <a:endParaRPr lang="en-US" sz="1200" b="1" i="1" kern="0" dirty="0">
              <a:solidFill>
                <a:schemeClr val="accent4"/>
              </a:solidFill>
              <a:latin typeface="Arial" pitchFamily="34" charset="0"/>
              <a:cs typeface="Arial" pitchFamily="34" charset="0"/>
            </a:endParaRPr>
          </a:p>
        </p:txBody>
      </p:sp>
    </p:spTree>
    <p:extLst>
      <p:ext uri="{BB962C8B-B14F-4D97-AF65-F5344CB8AC3E}">
        <p14:creationId xmlns:p14="http://schemas.microsoft.com/office/powerpoint/2010/main" val="107359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 grpId="0" animBg="1"/>
    </p:bldLst>
  </p:timing>
</p:sld>
</file>

<file path=ppt/theme/theme1.xml><?xml version="1.0" encoding="utf-8"?>
<a:theme xmlns:a="http://schemas.openxmlformats.org/drawingml/2006/main" name="Lincoln_2012_v2_16x9">
  <a:themeElements>
    <a:clrScheme name="Custom 1">
      <a:dk1>
        <a:srgbClr val="000000"/>
      </a:dk1>
      <a:lt1>
        <a:srgbClr val="FFFFFF"/>
      </a:lt1>
      <a:dk2>
        <a:srgbClr val="000000"/>
      </a:dk2>
      <a:lt2>
        <a:srgbClr val="919191"/>
      </a:lt2>
      <a:accent1>
        <a:srgbClr val="618FFD"/>
      </a:accent1>
      <a:accent2>
        <a:srgbClr val="00AE00"/>
      </a:accent2>
      <a:accent3>
        <a:srgbClr val="FFFFFF"/>
      </a:accent3>
      <a:accent4>
        <a:srgbClr val="003767"/>
      </a:accent4>
      <a:accent5>
        <a:srgbClr val="D2DCF2"/>
      </a:accent5>
      <a:accent6>
        <a:srgbClr val="009D00"/>
      </a:accent6>
      <a:hlink>
        <a:srgbClr val="FC0128"/>
      </a:hlink>
      <a:folHlink>
        <a:srgbClr val="CECEC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DCF2"/>
        </a:solidFill>
        <a:ln w="12700">
          <a:solidFill>
            <a:schemeClr val="tx1"/>
          </a:solidFill>
        </a:ln>
      </a:spPr>
      <a:bodyPr rtlCol="0" anchor="ctr"/>
      <a:lstStyle>
        <a:defPPr algn="ctr">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1400" b="1"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Lincoln_2012_v2_16x9</Template>
  <TotalTime>19262</TotalTime>
  <Words>1132</Words>
  <Application>Microsoft Office PowerPoint</Application>
  <PresentationFormat>Custom</PresentationFormat>
  <Paragraphs>177</Paragraphs>
  <Slides>19</Slides>
  <Notes>10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Cambria Math</vt:lpstr>
      <vt:lpstr>Courier New</vt:lpstr>
      <vt:lpstr>Helvetica</vt:lpstr>
      <vt:lpstr>Times New Roman</vt:lpstr>
      <vt:lpstr>Wingdings</vt:lpstr>
      <vt:lpstr>Lincoln_2012_v2_16x9</vt:lpstr>
      <vt:lpstr>Advances in Charge-Coupled Devices at MIT Lincoln Laboratory</vt:lpstr>
      <vt:lpstr>Unique Focal Planes in Support of National Security and Science</vt:lpstr>
      <vt:lpstr>MIT-LL Microelectronics Laboratory  An Enabling Resource for Advanced CCD Fabrication</vt:lpstr>
      <vt:lpstr>Outline</vt:lpstr>
      <vt:lpstr>Roadmap for Next-Generation Silicon CCD Capabilities</vt:lpstr>
      <vt:lpstr>Large-Format CCDs with Single-Poly Fabrication Process</vt:lpstr>
      <vt:lpstr>Analysis of Large-Format Single-Poly CCDs</vt:lpstr>
      <vt:lpstr>Outline</vt:lpstr>
      <vt:lpstr>Photon Absorption Length in Silicon</vt:lpstr>
      <vt:lpstr>MBE Back-Surface Passivation</vt:lpstr>
      <vt:lpstr>Example of MBE-Passivated CCDs</vt:lpstr>
      <vt:lpstr>Outline</vt:lpstr>
      <vt:lpstr>Opportunity for Large-Format, Broadband Imaging with Germanium</vt:lpstr>
      <vt:lpstr>Germanium CCD Fabrication</vt:lpstr>
      <vt:lpstr>Prototype Germanium CCDs</vt:lpstr>
      <vt:lpstr>Analysis of Charge-Transfer Efficiency in Germanium CCDs (1024-pixel linear devices)</vt:lpstr>
      <vt:lpstr>Charge Trapping Dynamics</vt:lpstr>
      <vt:lpstr>CTE Estimates for Germanium CCD</vt:lpstr>
      <vt:lpstr>Summary</vt:lpstr>
    </vt:vector>
  </TitlesOfParts>
  <Company>MIT Lincoln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da21286</dc:creator>
  <cp:lastModifiedBy>Leitz, Christopher - 0887 - MITLL</cp:lastModifiedBy>
  <cp:revision>1236</cp:revision>
  <dcterms:created xsi:type="dcterms:W3CDTF">2016-03-04T18:29:49Z</dcterms:created>
  <dcterms:modified xsi:type="dcterms:W3CDTF">2018-12-03T16:30:52Z</dcterms:modified>
</cp:coreProperties>
</file>