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Default Extension="vml" ContentType="application/vnd.openxmlformats-officedocument.vmlDrawing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Default Extension="pict" ContentType="image/pict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embeddings/Microsoft_Equation2.bin" ContentType="application/vnd.openxmlformats-officedocument.oleObject"/>
  <Override PartName="/ppt/slideLayouts/slideLayout3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sldIdLst>
    <p:sldId id="2286" r:id="rId2"/>
    <p:sldId id="2295" r:id="rId3"/>
    <p:sldId id="2251" r:id="rId4"/>
    <p:sldId id="2270" r:id="rId5"/>
    <p:sldId id="2271" r:id="rId6"/>
    <p:sldId id="2287" r:id="rId7"/>
    <p:sldId id="2288" r:id="rId8"/>
    <p:sldId id="2285" r:id="rId9"/>
    <p:sldId id="2290" r:id="rId10"/>
    <p:sldId id="2272" r:id="rId11"/>
    <p:sldId id="2296" r:id="rId12"/>
    <p:sldId id="2280" r:id="rId13"/>
    <p:sldId id="2281" r:id="rId14"/>
    <p:sldId id="2282" r:id="rId15"/>
    <p:sldId id="2255" r:id="rId16"/>
    <p:sldId id="2252" r:id="rId17"/>
    <p:sldId id="2253" r:id="rId18"/>
    <p:sldId id="2291" r:id="rId19"/>
    <p:sldId id="2276" r:id="rId20"/>
    <p:sldId id="2292" r:id="rId21"/>
    <p:sldId id="2293" r:id="rId22"/>
    <p:sldId id="2294" r:id="rId23"/>
    <p:sldId id="2298" r:id="rId24"/>
  </p:sldIdLst>
  <p:sldSz cx="2437765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+mn-ea"/>
        <a:cs typeface="+mn-cs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+mn-ea"/>
        <a:cs typeface="+mn-cs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+mn-ea"/>
        <a:cs typeface="+mn-cs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+mn-ea"/>
        <a:cs typeface="+mn-cs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+mn-ea"/>
        <a:cs typeface="+mn-cs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+mn-ea"/>
        <a:cs typeface="+mn-cs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+mn-ea"/>
        <a:cs typeface="+mn-cs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+mn-ea"/>
        <a:cs typeface="+mn-cs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000000"/>
    <a:srgbClr val="55677C"/>
    <a:srgbClr val="AA8A78"/>
    <a:srgbClr val="3C3B41"/>
    <a:srgbClr val="F3F3F3"/>
    <a:srgbClr val="FAF8FB"/>
    <a:srgbClr val="F4F3F5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7989" autoAdjust="0"/>
  </p:normalViewPr>
  <p:slideViewPr>
    <p:cSldViewPr snapToGrid="0" snapToObjects="1">
      <p:cViewPr varScale="1">
        <p:scale>
          <a:sx n="50" d="100"/>
          <a:sy n="50" d="100"/>
        </p:scale>
        <p:origin x="-152" y="-360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452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charset="0"/>
              </a:defRPr>
            </a:lvl1pPr>
          </a:lstStyle>
          <a:p>
            <a:pPr>
              <a:defRPr/>
            </a:pPr>
            <a:fld id="{21FBB3A6-33F9-9C41-B3D4-71C1546597F0}" type="datetime1">
              <a:rPr lang="en-US"/>
              <a:pPr>
                <a:defRPr/>
              </a:pPr>
              <a:t>12/4/18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charset="0"/>
              </a:defRPr>
            </a:lvl1pPr>
          </a:lstStyle>
          <a:p>
            <a:pPr>
              <a:defRPr/>
            </a:pPr>
            <a:fld id="{1B59FA3B-0DAB-0743-B2BE-FC1B0B897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pitchFamily="-103" charset="-128"/>
        <a:cs typeface="ＭＳ Ｐゴシック" pitchFamily="-103" charset="-128"/>
      </a:defRPr>
    </a:lvl1pPr>
    <a:lvl2pPr marL="9128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pitchFamily="-103" charset="-128"/>
        <a:cs typeface="+mn-cs"/>
      </a:defRPr>
    </a:lvl2pPr>
    <a:lvl3pPr marL="18272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pitchFamily="-103" charset="-128"/>
        <a:cs typeface="+mn-cs"/>
      </a:defRPr>
    </a:lvl3pPr>
    <a:lvl4pPr marL="27416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pitchFamily="-103" charset="-128"/>
        <a:cs typeface="+mn-cs"/>
      </a:defRPr>
    </a:lvl4pPr>
    <a:lvl5pPr marL="36560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pitchFamily="-103" charset="-128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E7CC96-19AF-F74D-BE40-CAE0711C6D78}" type="slidenum">
              <a:rPr lang="en-US"/>
              <a:pPr/>
              <a:t>7</a:t>
            </a:fld>
            <a:endParaRPr lang="en-US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9FA3B-0DAB-0743-B2BE-FC1B0B8974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Go-pro</a:t>
            </a:r>
            <a:r>
              <a:rPr lang="en-US" baseline="0" dirty="0" smtClean="0"/>
              <a:t>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9FA3B-0DAB-0743-B2BE-FC1B0B89745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Macbook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842600" y="4966814"/>
            <a:ext cx="8681400" cy="5500561"/>
          </a:xfrm>
          <a:solidFill>
            <a:schemeClr val="bg1">
              <a:lumMod val="95000"/>
            </a:schemeClr>
          </a:solidFill>
        </p:spPr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5"/>
          <p:cNvSpPr>
            <a:spLocks noGrp="1"/>
          </p:cNvSpPr>
          <p:nvPr>
            <p:ph type="pic" sz="quarter" idx="4294967295"/>
          </p:nvPr>
        </p:nvSpPr>
        <p:spPr>
          <a:xfrm>
            <a:off x="1827632" y="5618816"/>
            <a:ext cx="9354265" cy="5820149"/>
          </a:xfrm>
          <a:solidFill>
            <a:schemeClr val="bg1">
              <a:lumMod val="95000"/>
            </a:schemeClr>
          </a:solidFill>
        </p:spPr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88423" y="5650798"/>
            <a:ext cx="9309100" cy="57562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68475" y="3419061"/>
            <a:ext cx="6620468" cy="102969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954791" y="3419062"/>
            <a:ext cx="6620468" cy="435334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39201" y="8361647"/>
            <a:ext cx="6536058" cy="535435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122057" y="3419061"/>
            <a:ext cx="6620468" cy="102969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935741" y="3419061"/>
            <a:ext cx="6620468" cy="435334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935741" y="8361647"/>
            <a:ext cx="6536058" cy="535435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3446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643185" y="0"/>
            <a:ext cx="773446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og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477148" y="5398510"/>
            <a:ext cx="5387546" cy="266905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9495052" y="5398508"/>
            <a:ext cx="5387546" cy="266905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2477148" y="8747193"/>
            <a:ext cx="5387546" cy="266905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9495052" y="8747191"/>
            <a:ext cx="5387546" cy="266905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6464262" y="5398507"/>
            <a:ext cx="5387546" cy="266905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16464262" y="8747191"/>
            <a:ext cx="5387546" cy="266905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2378754" y="2225977"/>
            <a:ext cx="2505342" cy="24976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5788866" y="2225977"/>
            <a:ext cx="2505342" cy="24976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9198978" y="2227111"/>
            <a:ext cx="2505342" cy="24976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378754" y="5599644"/>
            <a:ext cx="2505342" cy="24976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5788866" y="5599644"/>
            <a:ext cx="2505342" cy="24976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9198978" y="5600778"/>
            <a:ext cx="2505342" cy="24976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2378754" y="9017259"/>
            <a:ext cx="2505342" cy="24976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5788866" y="9017259"/>
            <a:ext cx="2505342" cy="24976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198978" y="9018393"/>
            <a:ext cx="2505342" cy="249769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44622" y="3960742"/>
            <a:ext cx="5276851" cy="418677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88173" y="3960741"/>
            <a:ext cx="5276851" cy="418677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44622" y="8411885"/>
            <a:ext cx="5276851" cy="418677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88173" y="8411884"/>
            <a:ext cx="5276851" cy="418677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518400"/>
            <a:ext cx="7897091" cy="6197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36346" y="7518400"/>
            <a:ext cx="7897214" cy="6197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6472815" y="7518400"/>
            <a:ext cx="7904835" cy="6197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" y="2982733"/>
            <a:ext cx="18815538" cy="661181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815539" y="1"/>
            <a:ext cx="5562112" cy="661181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8815538" y="6611814"/>
            <a:ext cx="5562112" cy="710418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6091253" cy="57912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91253" y="0"/>
            <a:ext cx="6091253" cy="57912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2188824" y="0"/>
            <a:ext cx="6091253" cy="57912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8280078" y="0"/>
            <a:ext cx="6091253" cy="57912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1254" cy="672161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69553" y="0"/>
            <a:ext cx="6091254" cy="672161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6994383"/>
            <a:ext cx="6091254" cy="672161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369553" y="6994383"/>
            <a:ext cx="6059471" cy="672161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1916843" y="0"/>
            <a:ext cx="6091254" cy="672161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8286396" y="0"/>
            <a:ext cx="6091254" cy="672161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1916843" y="6994383"/>
            <a:ext cx="6091254" cy="672161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8286396" y="6994383"/>
            <a:ext cx="6059471" cy="672161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303025" y="0"/>
            <a:ext cx="4921382" cy="67818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303526" y="6980430"/>
            <a:ext cx="4921382" cy="673557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4442904" y="0"/>
            <a:ext cx="4839009" cy="498951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4442904" y="5188148"/>
            <a:ext cx="4839009" cy="852785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9519776" y="0"/>
            <a:ext cx="4857874" cy="93825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9499908" y="9581169"/>
            <a:ext cx="4877741" cy="413483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4921382" cy="67818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1" y="6980430"/>
            <a:ext cx="4921382" cy="673557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139879" y="0"/>
            <a:ext cx="4839009" cy="498951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139879" y="5188148"/>
            <a:ext cx="4839009" cy="852785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216751" y="0"/>
            <a:ext cx="4857874" cy="93825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0196883" y="9581169"/>
            <a:ext cx="4877741" cy="413483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150725" y="5567703"/>
            <a:ext cx="12226925" cy="550994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5567703"/>
            <a:ext cx="12226925" cy="550994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50725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226925" y="0"/>
            <a:ext cx="12150725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090562" y="3560133"/>
            <a:ext cx="6595731" cy="65957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" y="0"/>
            <a:ext cx="16921920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455730" y="0"/>
            <a:ext cx="16921920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248731" y="0"/>
            <a:ext cx="5692890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435021" y="0"/>
            <a:ext cx="5692890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1268512" y="0"/>
            <a:ext cx="9462053" cy="13715999"/>
          </a:xfrm>
          <a:prstGeom prst="parallelogram">
            <a:avLst>
              <a:gd name="adj" fmla="val 54870"/>
            </a:avLst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923898" y="0"/>
            <a:ext cx="9462053" cy="13715999"/>
          </a:xfrm>
          <a:prstGeom prst="parallelogram">
            <a:avLst>
              <a:gd name="adj" fmla="val 54870"/>
            </a:avLst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3755763" y="0"/>
            <a:ext cx="10621888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0621888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6459200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918450" y="0"/>
            <a:ext cx="16459200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8556171"/>
            <a:ext cx="24377650" cy="5159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495096" y="5318447"/>
            <a:ext cx="6008915" cy="3862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146266" y="5318447"/>
            <a:ext cx="6008915" cy="3862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5797438" y="5318447"/>
            <a:ext cx="6008915" cy="3862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495096" y="1526556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146266" y="1526556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5797438" y="1526556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495096" y="7380767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146266" y="7380767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15797438" y="7380767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188825" y="685800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188825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685800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188825" y="685800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-1" y="685800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188825" y="685800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188825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066993" y="5118749"/>
            <a:ext cx="3008376" cy="30083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0716500" y="5114830"/>
            <a:ext cx="3008376" cy="30083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7362088" y="5114830"/>
            <a:ext cx="3008376" cy="30083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902959" y="4849586"/>
            <a:ext cx="4016828" cy="40168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4670157" y="0"/>
            <a:ext cx="9707493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9707493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95095" y="4208277"/>
            <a:ext cx="6008915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146267" y="4208277"/>
            <a:ext cx="6008915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797438" y="4208277"/>
            <a:ext cx="6008915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3"/>
            <a:ext cx="5688118" cy="730250"/>
          </a:xfrm>
          <a:prstGeom prst="rect">
            <a:avLst/>
          </a:prstGeom>
        </p:spPr>
        <p:txBody>
          <a:bodyPr lIns="169301" tIns="84651" rIns="169301" bIns="84651"/>
          <a:lstStyle/>
          <a:p>
            <a:fld id="{FD98F43C-6DEA-774F-81F4-338B9CCE5AE6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3"/>
            <a:ext cx="7719589" cy="730250"/>
          </a:xfrm>
          <a:prstGeom prst="rect">
            <a:avLst/>
          </a:prstGeom>
        </p:spPr>
        <p:txBody>
          <a:bodyPr lIns="169301" tIns="84651" rIns="169301" bIns="8465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03"/>
            <a:ext cx="5688118" cy="730250"/>
          </a:xfrm>
          <a:prstGeom prst="rect">
            <a:avLst/>
          </a:prstGeom>
        </p:spPr>
        <p:txBody>
          <a:bodyPr lIns="169301" tIns="84651" rIns="169301" bIns="84651"/>
          <a:lstStyle/>
          <a:p>
            <a:fld id="{11C29D42-05F2-F44E-A93B-A3EC1189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822744" y="7365994"/>
            <a:ext cx="8503920" cy="6350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16054" y="4381947"/>
            <a:ext cx="386283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136592" y="4336976"/>
            <a:ext cx="3918857" cy="69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14495" y="4336976"/>
            <a:ext cx="3918857" cy="69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6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48627" y="2028911"/>
            <a:ext cx="7132320" cy="9537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7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4078131" y="2028911"/>
            <a:ext cx="7132320" cy="9537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slideLayout" Target="../slideLayouts/slideLayout50.xml"/><Relationship Id="rId5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3"/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248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 rot="16200000">
            <a:off x="22199601" y="666750"/>
            <a:ext cx="520700" cy="5238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24850" cy="87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9"/>
          <p:cNvSpPr txBox="1">
            <a:spLocks noChangeArrowheads="1"/>
          </p:cNvSpPr>
          <p:nvPr userDrawn="1"/>
        </p:nvSpPr>
        <p:spPr bwMode="auto">
          <a:xfrm>
            <a:off x="22066250" y="681038"/>
            <a:ext cx="785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43" tIns="91422" rIns="182843" bIns="91422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fld id="{BFD91BCA-C809-4C48-B87B-3D154F839C7D}" type="slidenum">
              <a:rPr lang="id-ID" sz="180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 eaLnBrk="1" hangingPunct="1">
                <a:defRPr/>
              </a:pPr>
              <a:t>‹#›</a:t>
            </a:fld>
            <a:r>
              <a:rPr lang="id-ID" sz="18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9pPr>
    </p:titleStyle>
    <p:bodyStyle>
      <a:lvl1pPr marL="342900" indent="-342900"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itchFamily="-103" charset="0"/>
        <a:defRPr lang="en-US" sz="48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  <a:lvl2pPr marL="9128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-103" charset="0"/>
        <a:defRPr lang="en-US" sz="40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2pPr>
      <a:lvl3pPr marL="1827213" indent="-9128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-103" charset="0"/>
        <a:defRPr lang="en-US" sz="36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3pPr>
      <a:lvl4pPr marL="2741613" indent="-13700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-103" charset="0"/>
        <a:defRPr lang="en-US" sz="32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4pPr>
      <a:lvl5pPr marL="3656013" indent="-18272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-103" charset="0"/>
        <a:defRPr lang="en-US" sz="32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erikahamden/Downloads/FIREBall2%20Edit%2002.mp4" TargetMode="External"/><Relationship Id="rId2" Type="http://schemas.openxmlformats.org/officeDocument/2006/relationships/slideLayout" Target="../slideLayouts/slideLayout48.xml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ball_moon_mouser_willia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47" y="0"/>
            <a:ext cx="21485756" cy="13716000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965325" y="762000"/>
            <a:ext cx="2057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9000" dirty="0" err="1" smtClean="0">
                <a:solidFill>
                  <a:schemeClr val="bg1"/>
                </a:solidFill>
                <a:latin typeface="+mj-lt"/>
                <a:ea typeface="Montserrat Hairline" charset="0"/>
                <a:cs typeface="Montserrat Hairline" charset="0"/>
              </a:rPr>
              <a:t>EMCCDs</a:t>
            </a:r>
            <a:r>
              <a:rPr lang="en-US" sz="9000" dirty="0" smtClean="0">
                <a:solidFill>
                  <a:schemeClr val="bg1"/>
                </a:solidFill>
                <a:latin typeface="+mj-lt"/>
                <a:ea typeface="Montserrat Hairline" charset="0"/>
                <a:cs typeface="Montserrat Hairline" charset="0"/>
              </a:rPr>
              <a:t> for Astrophysical Use</a:t>
            </a:r>
            <a:endParaRPr lang="en-US" sz="9000" dirty="0">
              <a:solidFill>
                <a:schemeClr val="bg1"/>
              </a:solidFill>
              <a:latin typeface="+mj-lt"/>
              <a:ea typeface="Montserrat Hairline" charset="0"/>
              <a:cs typeface="Montserrat Hairline" charset="0"/>
            </a:endParaRP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0" y="11890357"/>
            <a:ext cx="8077612" cy="197969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Helvetica Neue Thin"/>
              </a:rPr>
              <a:t>ISPA 2018, Caltech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  <a:cs typeface="Helvetica Neue Thin"/>
              </a:rPr>
              <a:t>December 4</a:t>
            </a:r>
            <a:r>
              <a:rPr lang="en-US" sz="4000" baseline="30000" dirty="0" smtClean="0">
                <a:solidFill>
                  <a:schemeClr val="bg1"/>
                </a:solidFill>
                <a:latin typeface="+mn-lt"/>
                <a:cs typeface="Helvetica Neue Thin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Helvetica Neue Thin"/>
              </a:rPr>
              <a:t>,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73050" y="12301615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cs typeface="Helvetica Neue Thin"/>
              </a:rPr>
              <a:t>Prof. Erika Hamden</a:t>
            </a:r>
          </a:p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cs typeface="Helvetica Neue Thin"/>
              </a:rPr>
              <a:t>University of Arizona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19749" y="-12700"/>
            <a:ext cx="3937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M. Williams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04" y="2523866"/>
            <a:ext cx="22618096" cy="9644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88877" y="12598399"/>
            <a:ext cx="3288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+mn-lt"/>
                <a:cs typeface="Helvetica"/>
              </a:rPr>
              <a:t>Tulloch, 2010</a:t>
            </a:r>
            <a:endParaRPr lang="en-US" sz="4000" dirty="0">
              <a:solidFill>
                <a:srgbClr val="000000"/>
              </a:solidFill>
              <a:latin typeface="+mn-lt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8442" y="508000"/>
            <a:ext cx="8016613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0" b="1" spc="-150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But clear benefits</a:t>
            </a:r>
            <a:endParaRPr lang="en-US" sz="7600" b="1" spc="-150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0082" y="508000"/>
            <a:ext cx="11941315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0" b="1" spc="-150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Electron Multiplying CCDs</a:t>
            </a:r>
            <a:endParaRPr lang="en-US" sz="7600" b="1" spc="-150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9643"/>
          <a:stretch>
            <a:fillRect/>
          </a:stretch>
        </p:blipFill>
        <p:spPr>
          <a:xfrm>
            <a:off x="15988439" y="1769884"/>
            <a:ext cx="7293754" cy="6863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88439" y="7498252"/>
            <a:ext cx="92528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tx2"/>
              </a:solidFill>
            </a:endParaRPr>
          </a:p>
          <a:p>
            <a:endParaRPr lang="en-US" sz="4000" dirty="0" smtClean="0">
              <a:solidFill>
                <a:schemeClr val="tx2"/>
              </a:solidFill>
            </a:endParaRPr>
          </a:p>
          <a:p>
            <a:r>
              <a:rPr lang="en-US" sz="4000" dirty="0" smtClean="0">
                <a:solidFill>
                  <a:schemeClr val="tx2"/>
                </a:solidFill>
              </a:rPr>
              <a:t>Our work: e2v CCD201-20 </a:t>
            </a:r>
            <a:r>
              <a:rPr lang="en-US" sz="4000" dirty="0" smtClean="0">
                <a:solidFill>
                  <a:schemeClr val="tx2"/>
                </a:solidFill>
              </a:rPr>
              <a:t>device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1k </a:t>
            </a:r>
            <a:r>
              <a:rPr lang="en-US" sz="4000" dirty="0" err="1" smtClean="0">
                <a:solidFill>
                  <a:schemeClr val="tx2"/>
                </a:solidFill>
              </a:rPr>
              <a:t>x</a:t>
            </a:r>
            <a:r>
              <a:rPr lang="en-US" sz="4000" dirty="0" smtClean="0">
                <a:solidFill>
                  <a:schemeClr val="tx2"/>
                </a:solidFill>
              </a:rPr>
              <a:t> 2k device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13 µ</a:t>
            </a:r>
            <a:r>
              <a:rPr lang="en-US" sz="4000" dirty="0" err="1" smtClean="0">
                <a:solidFill>
                  <a:schemeClr val="tx2"/>
                </a:solidFill>
              </a:rPr>
              <a:t>m</a:t>
            </a:r>
            <a:r>
              <a:rPr lang="en-US" sz="4000" dirty="0" smtClean="0">
                <a:solidFill>
                  <a:schemeClr val="tx2"/>
                </a:solidFill>
              </a:rPr>
              <a:t> pixels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Engineering grade is a frame transfer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Delta-doped devices are full frame</a:t>
            </a:r>
          </a:p>
          <a:p>
            <a:endParaRPr lang="en-US" sz="4000" dirty="0" smtClean="0">
              <a:solidFill>
                <a:schemeClr val="tx2"/>
              </a:solidFill>
            </a:endParaRPr>
          </a:p>
          <a:p>
            <a:r>
              <a:rPr lang="en-US" sz="4000" dirty="0" smtClean="0">
                <a:solidFill>
                  <a:schemeClr val="tx2"/>
                </a:solidFill>
              </a:rPr>
              <a:t>604 multiplication pixels</a:t>
            </a:r>
          </a:p>
          <a:p>
            <a:endParaRPr lang="en-US" sz="4000" dirty="0">
              <a:solidFill>
                <a:schemeClr val="tx2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30200" y="1769884"/>
            <a:ext cx="16753696" cy="11311116"/>
            <a:chOff x="330200" y="660400"/>
            <a:chExt cx="8470900" cy="5537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200" y="660400"/>
              <a:ext cx="8470900" cy="5537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877878" y="1066961"/>
              <a:ext cx="1532128" cy="316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1FD"/>
                  </a:solidFill>
                </a:rPr>
                <a:t>Conventional</a:t>
              </a:r>
              <a:endParaRPr lang="en-US" dirty="0">
                <a:solidFill>
                  <a:srgbClr val="0001FD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7671" y="1674557"/>
              <a:ext cx="1853129" cy="316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B0006"/>
                  </a:solidFill>
                </a:rPr>
                <a:t>Photon counting</a:t>
              </a:r>
              <a:endParaRPr lang="en-US" dirty="0">
                <a:solidFill>
                  <a:srgbClr val="FB000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561759">
              <a:off x="2424836" y="4493495"/>
              <a:ext cx="2173454" cy="326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Coincidence losses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9477" y="13081000"/>
            <a:ext cx="5070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Figure from N. </a:t>
            </a:r>
            <a:r>
              <a:rPr lang="en-US" b="1" dirty="0" err="1" smtClean="0">
                <a:solidFill>
                  <a:schemeClr val="tx2"/>
                </a:solidFill>
              </a:rPr>
              <a:t>Konidaris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2436" y="508000"/>
            <a:ext cx="14728636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0" b="1" spc="-150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Delta-doping for UV optimization</a:t>
            </a:r>
            <a:endParaRPr lang="en-US" sz="7600" b="1" spc="-150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10" name="Picture 9" descr="Quantum-Efficiency-EMCC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4053"/>
            <a:ext cx="11693525" cy="6967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160" y="10275670"/>
            <a:ext cx="1534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Horiba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3745" y="10672147"/>
            <a:ext cx="4229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Hoenk</a:t>
            </a:r>
            <a:r>
              <a:rPr lang="en-US" dirty="0" smtClean="0">
                <a:solidFill>
                  <a:srgbClr val="000000"/>
                </a:solidFill>
              </a:rPr>
              <a:t>, Patent 2009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traps.png"/>
          <p:cNvPicPr>
            <a:picLocks noChangeAspect="1"/>
          </p:cNvPicPr>
          <p:nvPr/>
        </p:nvPicPr>
        <p:blipFill>
          <a:blip r:embed="rId3"/>
          <a:srcRect r="19301" b="67396"/>
          <a:stretch>
            <a:fillRect/>
          </a:stretch>
        </p:blipFill>
        <p:spPr>
          <a:xfrm>
            <a:off x="11176001" y="3585546"/>
            <a:ext cx="12827000" cy="7040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0599"/>
            <a:ext cx="12015596" cy="9616799"/>
          </a:xfrm>
          <a:prstGeom prst="rect">
            <a:avLst/>
          </a:prstGeom>
        </p:spPr>
      </p:pic>
      <p:pic>
        <p:nvPicPr>
          <p:cNvPr id="4" name="Picture 3" descr="delta.png"/>
          <p:cNvPicPr>
            <a:picLocks noChangeAspect="1"/>
          </p:cNvPicPr>
          <p:nvPr/>
        </p:nvPicPr>
        <p:blipFill>
          <a:blip r:embed="rId3"/>
          <a:srcRect t="14715"/>
          <a:stretch>
            <a:fillRect/>
          </a:stretch>
        </p:blipFill>
        <p:spPr>
          <a:xfrm>
            <a:off x="12015596" y="1743143"/>
            <a:ext cx="12362054" cy="10069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84796" y="12453034"/>
            <a:ext cx="4161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Nikzad</a:t>
            </a:r>
            <a:r>
              <a:rPr lang="en-US" dirty="0" smtClean="0">
                <a:solidFill>
                  <a:srgbClr val="000000"/>
                </a:solidFill>
              </a:rPr>
              <a:t> 2013 Patent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6400" y="613546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436" y="508000"/>
            <a:ext cx="14728636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0" b="1" spc="-150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Delta-doping for UV optimization</a:t>
            </a:r>
            <a:endParaRPr lang="en-US" sz="7600" b="1" spc="-150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2215230"/>
            <a:ext cx="15342447" cy="10862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2436" y="508000"/>
            <a:ext cx="14728636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0" b="1" spc="-150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Delta-doping for UV optimization</a:t>
            </a:r>
            <a:endParaRPr lang="en-US" sz="7600" b="1" spc="-150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1163" y="0"/>
            <a:ext cx="7456487" cy="137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84347" y="4390360"/>
            <a:ext cx="56646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600" dirty="0" smtClean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Delta-doped</a:t>
            </a:r>
          </a:p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600" dirty="0" smtClean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QE follows </a:t>
            </a:r>
          </a:p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600" dirty="0" smtClean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Silicon reflection limit</a:t>
            </a:r>
            <a:endParaRPr lang="en-US" sz="4000" b="1" spc="600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5" y="1234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Nikzad</a:t>
            </a:r>
            <a:r>
              <a:rPr lang="en-US" dirty="0" smtClean="0">
                <a:solidFill>
                  <a:srgbClr val="000000"/>
                </a:solidFill>
              </a:rPr>
              <a:t>, 2004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39" y="2895600"/>
            <a:ext cx="20707572" cy="1082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3839" y="494943"/>
            <a:ext cx="10337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solidFill>
                  <a:srgbClr val="000000"/>
                </a:solidFill>
                <a:latin typeface="Montserrat"/>
                <a:cs typeface="Montserrat"/>
              </a:rPr>
              <a:t>Anti-Reflection Coatings</a:t>
            </a:r>
            <a:endParaRPr lang="en-US" sz="7500" b="1" dirty="0">
              <a:solidFill>
                <a:srgbClr val="000000"/>
              </a:solidFill>
              <a:latin typeface="Montserrat"/>
              <a:cs typeface="Montserra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1954675" y="10756015"/>
            <a:ext cx="306781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Times New Roman" pitchFamily="-110" charset="0"/>
                <a:cs typeface="Helvetica Neue Thin"/>
                <a:sym typeface="Times New Roman" pitchFamily="-110" charset="0"/>
              </a:rPr>
              <a:t>Thinned CCD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18985697" y="5240824"/>
            <a:ext cx="4165631" cy="173230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Times New Roman" pitchFamily="-110" charset="0"/>
                <a:cs typeface="Helvetica Neue Thin"/>
                <a:sym typeface="Times New Roman" pitchFamily="-110" charset="0"/>
              </a:rPr>
              <a:t>Single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Times New Roman" pitchFamily="-110" charset="0"/>
                <a:cs typeface="Helvetica Neue Thin"/>
                <a:sym typeface="Times New Roman" pitchFamily="-110" charset="0"/>
              </a:rPr>
              <a:t>Layer </a:t>
            </a:r>
            <a:endParaRPr lang="en-US" dirty="0">
              <a:solidFill>
                <a:srgbClr val="000000"/>
              </a:solidFill>
              <a:latin typeface="+mn-lt"/>
              <a:ea typeface="Times New Roman" pitchFamily="-110" charset="0"/>
              <a:cs typeface="Helvetica Neue Thin"/>
              <a:sym typeface="Times New Roman" pitchFamily="-110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+mn-lt"/>
                <a:ea typeface="Times New Roman" pitchFamily="-110" charset="0"/>
                <a:cs typeface="Helvetica Neue Thin"/>
                <a:sym typeface="Times New Roman" pitchFamily="-110" charset="0"/>
              </a:rPr>
              <a:t>AR-Coating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15022488" y="10588701"/>
            <a:ext cx="1373356" cy="38751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7454611" y="11737910"/>
            <a:ext cx="1531086" cy="31998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17697606" y="5985631"/>
            <a:ext cx="1288091" cy="26266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7961296" y="7797976"/>
            <a:ext cx="3362075" cy="2989"/>
          </a:xfrm>
          <a:prstGeom prst="straightConnector1">
            <a:avLst/>
          </a:prstGeom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7961296" y="8556728"/>
            <a:ext cx="3362075" cy="2989"/>
          </a:xfrm>
          <a:prstGeom prst="straightConnector1">
            <a:avLst/>
          </a:prstGeom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7961296" y="9370982"/>
            <a:ext cx="3362075" cy="2989"/>
          </a:xfrm>
          <a:prstGeom prst="straightConnector1">
            <a:avLst/>
          </a:prstGeom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6395844" y="5788367"/>
            <a:ext cx="1301760" cy="6082325"/>
            <a:chOff x="0" y="0"/>
            <a:chExt cx="600" cy="3096"/>
          </a:xfrm>
        </p:grpSpPr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0" y="0"/>
              <a:ext cx="480" cy="3096"/>
            </a:xfrm>
            <a:prstGeom prst="rect">
              <a:avLst/>
            </a:prstGeom>
            <a:gradFill rotWithShape="0">
              <a:gsLst>
                <a:gs pos="0">
                  <a:srgbClr val="464658"/>
                </a:gs>
                <a:gs pos="100000">
                  <a:srgbClr val="BFBFBF"/>
                </a:gs>
              </a:gsLst>
              <a:lin ang="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453" y="0"/>
              <a:ext cx="0" cy="3091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488" y="152"/>
              <a:ext cx="112" cy="277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74300" y="1308478"/>
            <a:ext cx="1177399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000000"/>
                </a:solidFill>
                <a:latin typeface="+mn-lt"/>
                <a:cs typeface="Helvetica Neue Thin"/>
              </a:rPr>
              <a:t>Delta-doping creates a CCD with 100% internal QE- any photons which are not reflected by the surface will be detected.</a:t>
            </a:r>
          </a:p>
          <a:p>
            <a:endParaRPr lang="en-US" sz="4500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r>
              <a:rPr lang="en-US" sz="4500" dirty="0" smtClean="0">
                <a:solidFill>
                  <a:srgbClr val="000000"/>
                </a:solidFill>
                <a:latin typeface="+mn-lt"/>
                <a:cs typeface="Helvetica Neue Thin"/>
              </a:rPr>
              <a:t>Anti-reflection coatings reduce surface reflection and improve QE.</a:t>
            </a:r>
          </a:p>
          <a:p>
            <a:endParaRPr lang="en-US" sz="4500" dirty="0" err="1" smtClean="0">
              <a:solidFill>
                <a:srgbClr val="000000"/>
              </a:solidFill>
              <a:latin typeface="+mn-lt"/>
              <a:cs typeface="Helvetica Neue Thin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19132090" y="11508313"/>
            <a:ext cx="3393050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Times New Roman" pitchFamily="-110" charset="0"/>
                <a:cs typeface="Helvetica Neue Thin"/>
                <a:sym typeface="Times New Roman" pitchFamily="-110" charset="0"/>
              </a:rPr>
              <a:t>Delta-Layer</a:t>
            </a:r>
          </a:p>
        </p:txBody>
      </p:sp>
      <p:pic>
        <p:nvPicPr>
          <p:cNvPr id="23" name="Picture Placeholder 3"/>
          <p:cNvPicPr>
            <a:picLocks noGrp="1" noChangeAspect="1" noChangeArrowheads="1"/>
          </p:cNvPicPr>
          <p:nvPr>
            <p:ph type="pic" sz="quarter" idx="28"/>
          </p:nvPr>
        </p:nvPicPr>
        <p:blipFill>
          <a:blip r:embed="rId2"/>
          <a:srcRect t="-11408" b="-11408"/>
          <a:stretch>
            <a:fillRect/>
          </a:stretch>
        </p:blipFill>
        <p:spPr bwMode="auto">
          <a:xfrm>
            <a:off x="341520" y="1831965"/>
            <a:ext cx="11490325" cy="11938000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472420" y="12482149"/>
            <a:ext cx="285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Nikzad</a:t>
            </a:r>
            <a:r>
              <a:rPr lang="en-US" dirty="0" smtClean="0">
                <a:solidFill>
                  <a:srgbClr val="000000"/>
                </a:solidFill>
              </a:rPr>
              <a:t>,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238" y="494943"/>
            <a:ext cx="119317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solidFill>
                  <a:srgbClr val="000000"/>
                </a:solidFill>
                <a:latin typeface="Montserrat"/>
                <a:cs typeface="Montserrat"/>
              </a:rPr>
              <a:t>Anti-Reflection Coatings + delta-doping</a:t>
            </a:r>
            <a:endParaRPr lang="en-US" sz="7500" b="1" dirty="0">
              <a:solidFill>
                <a:srgbClr val="000000"/>
              </a:solidFill>
              <a:latin typeface="Montserrat"/>
              <a:cs typeface="Montserra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309814"/>
            <a:ext cx="15623052" cy="11096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87801" y="2656850"/>
            <a:ext cx="63754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chemeClr val="tx2"/>
                </a:solidFill>
                <a:latin typeface="Helvetica Neue Thin"/>
                <a:cs typeface="Helvetica Neue Thin"/>
              </a:rPr>
              <a:t>Previous state of the art shown in Black.</a:t>
            </a:r>
          </a:p>
          <a:p>
            <a:r>
              <a:rPr lang="en-US" sz="4500" dirty="0" smtClean="0">
                <a:solidFill>
                  <a:schemeClr val="tx2"/>
                </a:solidFill>
                <a:latin typeface="Helvetica Neue Thin"/>
                <a:cs typeface="Helvetica Neue Thin"/>
              </a:rPr>
              <a:t>Anti-reflection coatings coatings can provide better transmission into the CCD, increasing quantum efficiency and performance.</a:t>
            </a:r>
          </a:p>
          <a:p>
            <a:endParaRPr lang="en-US" sz="4500" dirty="0" smtClean="0">
              <a:solidFill>
                <a:schemeClr val="tx2"/>
              </a:solidFill>
              <a:latin typeface="Helvetica Neue Thin"/>
              <a:cs typeface="Helvetica Neue Thin"/>
            </a:endParaRPr>
          </a:p>
          <a:p>
            <a:r>
              <a:rPr lang="en-US" sz="4500" dirty="0" smtClean="0">
                <a:solidFill>
                  <a:schemeClr val="tx2"/>
                </a:solidFill>
                <a:latin typeface="Helvetica Neue Thin"/>
                <a:cs typeface="Helvetica Neue Thin"/>
              </a:rPr>
              <a:t>Ask me about other wavelengths!!!</a:t>
            </a:r>
          </a:p>
          <a:p>
            <a:endParaRPr lang="en-US" sz="4500" dirty="0" err="1" smtClean="0">
              <a:solidFill>
                <a:schemeClr val="tx2"/>
              </a:solidFill>
              <a:latin typeface="Helvetica Neue Thin"/>
              <a:cs typeface="Helvetica Neue Thin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52600" y="10049933"/>
            <a:ext cx="6062133" cy="491067"/>
          </a:xfrm>
          <a:custGeom>
            <a:avLst/>
            <a:gdLst>
              <a:gd name="connsiteX0" fmla="*/ 0 w 6062133"/>
              <a:gd name="connsiteY0" fmla="*/ 491067 h 491067"/>
              <a:gd name="connsiteX1" fmla="*/ 482600 w 6062133"/>
              <a:gd name="connsiteY1" fmla="*/ 262467 h 491067"/>
              <a:gd name="connsiteX2" fmla="*/ 1066800 w 6062133"/>
              <a:gd name="connsiteY2" fmla="*/ 84667 h 491067"/>
              <a:gd name="connsiteX3" fmla="*/ 1651000 w 6062133"/>
              <a:gd name="connsiteY3" fmla="*/ 33867 h 491067"/>
              <a:gd name="connsiteX4" fmla="*/ 2362200 w 6062133"/>
              <a:gd name="connsiteY4" fmla="*/ 8467 h 491067"/>
              <a:gd name="connsiteX5" fmla="*/ 3048000 w 6062133"/>
              <a:gd name="connsiteY5" fmla="*/ 84667 h 491067"/>
              <a:gd name="connsiteX6" fmla="*/ 4241800 w 6062133"/>
              <a:gd name="connsiteY6" fmla="*/ 186267 h 491067"/>
              <a:gd name="connsiteX7" fmla="*/ 5029200 w 6062133"/>
              <a:gd name="connsiteY7" fmla="*/ 186267 h 491067"/>
              <a:gd name="connsiteX8" fmla="*/ 5892800 w 6062133"/>
              <a:gd name="connsiteY8" fmla="*/ 211667 h 491067"/>
              <a:gd name="connsiteX9" fmla="*/ 6045200 w 6062133"/>
              <a:gd name="connsiteY9" fmla="*/ 211667 h 49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62133" h="491067">
                <a:moveTo>
                  <a:pt x="0" y="491067"/>
                </a:moveTo>
                <a:cubicBezTo>
                  <a:pt x="152400" y="410633"/>
                  <a:pt x="304800" y="330200"/>
                  <a:pt x="482600" y="262467"/>
                </a:cubicBezTo>
                <a:cubicBezTo>
                  <a:pt x="660400" y="194734"/>
                  <a:pt x="872067" y="122767"/>
                  <a:pt x="1066800" y="84667"/>
                </a:cubicBezTo>
                <a:cubicBezTo>
                  <a:pt x="1261533" y="46567"/>
                  <a:pt x="1435100" y="46567"/>
                  <a:pt x="1651000" y="33867"/>
                </a:cubicBezTo>
                <a:cubicBezTo>
                  <a:pt x="1866900" y="21167"/>
                  <a:pt x="2129367" y="0"/>
                  <a:pt x="2362200" y="8467"/>
                </a:cubicBezTo>
                <a:cubicBezTo>
                  <a:pt x="2595033" y="16934"/>
                  <a:pt x="3048000" y="84667"/>
                  <a:pt x="3048000" y="84667"/>
                </a:cubicBezTo>
                <a:cubicBezTo>
                  <a:pt x="3361267" y="114300"/>
                  <a:pt x="3911600" y="169334"/>
                  <a:pt x="4241800" y="186267"/>
                </a:cubicBezTo>
                <a:cubicBezTo>
                  <a:pt x="4572000" y="203200"/>
                  <a:pt x="4754033" y="182034"/>
                  <a:pt x="5029200" y="186267"/>
                </a:cubicBezTo>
                <a:cubicBezTo>
                  <a:pt x="5304367" y="190500"/>
                  <a:pt x="5723467" y="207434"/>
                  <a:pt x="5892800" y="211667"/>
                </a:cubicBezTo>
                <a:cubicBezTo>
                  <a:pt x="6062133" y="215900"/>
                  <a:pt x="5791200" y="300567"/>
                  <a:pt x="6045200" y="211667"/>
                </a:cubicBezTo>
              </a:path>
            </a:pathLst>
          </a:custGeom>
          <a:ln w="825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3600" y="12750800"/>
            <a:ext cx="457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Figure by April Jewell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4"/>
          <p:cNvSpPr txBox="1">
            <a:spLocks noChangeArrowheads="1"/>
          </p:cNvSpPr>
          <p:nvPr/>
        </p:nvSpPr>
        <p:spPr bwMode="auto">
          <a:xfrm>
            <a:off x="2960363" y="1633538"/>
            <a:ext cx="183807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9600" b="1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The Faint Intergalactic-medium </a:t>
            </a:r>
          </a:p>
          <a:p>
            <a:pPr algn="ctr" eaLnBrk="1" hangingPunct="1"/>
            <a:r>
              <a:rPr lang="en-US" sz="9600" b="1" dirty="0" err="1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redshifted</a:t>
            </a:r>
            <a:r>
              <a:rPr lang="en-US" sz="9600" b="1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 Emission Balloon</a:t>
            </a:r>
            <a:endParaRPr lang="en-US" sz="9600" b="1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58371" name="TextBox 27"/>
          <p:cNvSpPr txBox="1">
            <a:spLocks noChangeArrowheads="1"/>
          </p:cNvSpPr>
          <p:nvPr/>
        </p:nvSpPr>
        <p:spPr bwMode="auto">
          <a:xfrm>
            <a:off x="4710113" y="4959861"/>
            <a:ext cx="15109825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 UV multi-object spectrograph designed to detect the low-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dirty="0" smtClean="0">
                <a:solidFill>
                  <a:srgbClr val="000000"/>
                </a:solidFill>
              </a:rPr>
              <a:t> circumgalactic medium in emission via Lyman-alpha, CIV, and OIV.</a:t>
            </a:r>
          </a:p>
          <a:p>
            <a:pPr algn="ctr" eaLnBrk="1" hangingPunct="1">
              <a:lnSpc>
                <a:spcPct val="150000"/>
              </a:lnSpc>
            </a:pPr>
            <a:endParaRPr lang="en-US" dirty="0">
              <a:solidFill>
                <a:srgbClr val="000000"/>
              </a:solidFill>
              <a:ea typeface="Lato Light" charset="0"/>
              <a:cs typeface="Lato Ligh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1" y="6410229"/>
            <a:ext cx="5898444" cy="2532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6129" y="8436681"/>
            <a:ext cx="4754739" cy="10118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29" y="9590993"/>
            <a:ext cx="3677356" cy="11073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29" y="10893554"/>
            <a:ext cx="4152900" cy="13245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29" y="12296494"/>
            <a:ext cx="3456517" cy="1103327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23" name="TextBox 22"/>
          <p:cNvSpPr txBox="1"/>
          <p:nvPr/>
        </p:nvSpPr>
        <p:spPr>
          <a:xfrm>
            <a:off x="10642077" y="6480240"/>
            <a:ext cx="39375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n-lt"/>
                <a:cs typeface="Helvetica Neue Thin"/>
              </a:rPr>
              <a:t>JPL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Shouleh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Nikzad</a:t>
            </a:r>
            <a:endParaRPr lang="en-US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April Jewell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Tim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Goodsall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Todd Jones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John Hennessey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Alex Carver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Chaz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 Shapiro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Michael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Hoenk</a:t>
            </a:r>
            <a:endParaRPr lang="en-US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Sam Cheng+</a:t>
            </a:r>
          </a:p>
          <a:p>
            <a:endParaRPr lang="en-US" dirty="0">
              <a:solidFill>
                <a:srgbClr val="000000"/>
              </a:solidFill>
              <a:latin typeface="+mn-lt"/>
              <a:cs typeface="Helvetica Neue Thi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86139" y="6480240"/>
            <a:ext cx="3748523" cy="7663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n-lt"/>
                <a:cs typeface="Helvetica Neue Thin"/>
              </a:rPr>
              <a:t>LAM/CNES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Bruno Milliard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Robert Grange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Samuel </a:t>
            </a:r>
            <a:r>
              <a:rPr lang="en-US" dirty="0" err="1" smtClean="0">
                <a:solidFill>
                  <a:srgbClr val="000000"/>
                </a:solidFill>
                <a:latin typeface="Helvetica Neue Thin"/>
                <a:cs typeface="Helvetica Neue Thin"/>
              </a:rPr>
              <a:t>Quiret</a:t>
            </a:r>
            <a:endParaRPr lang="en-US" dirty="0" smtClean="0">
              <a:solidFill>
                <a:srgbClr val="000000"/>
              </a:solidFill>
              <a:latin typeface="Helvetica Neue Thin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Vincent </a:t>
            </a:r>
            <a:r>
              <a:rPr lang="en-US" dirty="0" err="1" smtClean="0">
                <a:solidFill>
                  <a:srgbClr val="000000"/>
                </a:solidFill>
                <a:latin typeface="Helvetica Neue Thin"/>
                <a:cs typeface="Helvetica Neue Thin"/>
              </a:rPr>
              <a:t>Picouet</a:t>
            </a:r>
            <a:endParaRPr lang="en-US" dirty="0" smtClean="0">
              <a:solidFill>
                <a:srgbClr val="000000"/>
              </a:solidFill>
              <a:latin typeface="Helvetica Neue Thin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Didier </a:t>
            </a:r>
            <a:r>
              <a:rPr lang="en-US" dirty="0" err="1" smtClean="0">
                <a:solidFill>
                  <a:srgbClr val="000000"/>
                </a:solidFill>
                <a:latin typeface="Helvetica Neue Thin"/>
                <a:cs typeface="Helvetica Neue Thin"/>
              </a:rPr>
              <a:t>Vibert</a:t>
            </a:r>
            <a:endParaRPr lang="en-US" dirty="0" smtClean="0">
              <a:solidFill>
                <a:srgbClr val="000000"/>
              </a:solidFill>
              <a:latin typeface="Helvetica Neue Thin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Philippe </a:t>
            </a:r>
            <a:r>
              <a:rPr lang="en-US" dirty="0" err="1" smtClean="0">
                <a:solidFill>
                  <a:srgbClr val="000000"/>
                </a:solidFill>
                <a:latin typeface="Helvetica Neue Thin"/>
                <a:cs typeface="Helvetica Neue Thin"/>
              </a:rPr>
              <a:t>Balard</a:t>
            </a:r>
            <a:endParaRPr lang="en-US" dirty="0" smtClean="0">
              <a:solidFill>
                <a:srgbClr val="000000"/>
              </a:solidFill>
              <a:latin typeface="Helvetica Neue Thin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Patrick Blanchard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Johan </a:t>
            </a:r>
            <a:r>
              <a:rPr lang="en-US" dirty="0" err="1" smtClean="0">
                <a:solidFill>
                  <a:srgbClr val="000000"/>
                </a:solidFill>
                <a:latin typeface="Helvetica Neue Thin"/>
                <a:cs typeface="Helvetica Neue Thin"/>
              </a:rPr>
              <a:t>Montel</a:t>
            </a:r>
            <a:endParaRPr lang="en-US" dirty="0" smtClean="0">
              <a:solidFill>
                <a:srgbClr val="000000"/>
              </a:solidFill>
              <a:latin typeface="Helvetica Neue Thin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Etienne Perot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Jean </a:t>
            </a:r>
            <a:r>
              <a:rPr lang="en-US" dirty="0" err="1" smtClean="0">
                <a:solidFill>
                  <a:srgbClr val="000000"/>
                </a:solidFill>
                <a:latin typeface="Helvetica Neue Thin"/>
                <a:cs typeface="Helvetica Neue Thin"/>
              </a:rPr>
              <a:t>Evrard</a:t>
            </a:r>
            <a:endParaRPr lang="en-US" dirty="0" smtClean="0">
              <a:solidFill>
                <a:srgbClr val="000000"/>
              </a:solidFill>
              <a:latin typeface="Helvetica Neue Thin"/>
              <a:cs typeface="Helvetica Neue Thin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Helvetica Neue Thin"/>
                <a:cs typeface="Helvetica Neue Thin"/>
              </a:rPr>
              <a:t>Frederi</a:t>
            </a:r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Neue Thin"/>
                <a:cs typeface="Helvetica Neue Thin"/>
              </a:rPr>
              <a:t>Mirc</a:t>
            </a:r>
            <a:endParaRPr lang="en-US" dirty="0" smtClean="0">
              <a:solidFill>
                <a:srgbClr val="000000"/>
              </a:solidFill>
              <a:latin typeface="Helvetica Neue Thin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Nicolas Bray</a:t>
            </a:r>
            <a:r>
              <a:rPr lang="en-US" dirty="0" smtClean="0">
                <a:solidFill>
                  <a:srgbClr val="000000"/>
                </a:solidFill>
                <a:latin typeface="Helvetica Neue Thin"/>
                <a:cs typeface="Helvetica Neue Thin"/>
              </a:rPr>
              <a:t>+</a:t>
            </a:r>
            <a:endParaRPr lang="en-US" dirty="0" smtClean="0">
              <a:solidFill>
                <a:srgbClr val="000000"/>
              </a:solidFill>
              <a:latin typeface="Helvetica Neue Thin"/>
              <a:cs typeface="Helvetica Neue Thin"/>
            </a:endParaRPr>
          </a:p>
          <a:p>
            <a:endParaRPr lang="en-US" dirty="0">
              <a:solidFill>
                <a:srgbClr val="000000"/>
              </a:solidFill>
              <a:latin typeface="+mn-lt"/>
              <a:cs typeface="Helvetica Neue Thi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9938" y="6480240"/>
            <a:ext cx="4523675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n-lt"/>
                <a:cs typeface="Helvetica Neue Thin"/>
              </a:rPr>
              <a:t>Columbia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David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Schiminovich</a:t>
            </a:r>
            <a:endParaRPr lang="en-US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Lauren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Corlies</a:t>
            </a:r>
            <a:endParaRPr lang="en-US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Jose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Zorilla</a:t>
            </a:r>
            <a:endParaRPr lang="en-US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Julia Gross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Nicole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Melso</a:t>
            </a:r>
            <a:endParaRPr lang="en-US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Michele Limon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Sam Gordon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Hwei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Ru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Ong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+</a:t>
            </a:r>
          </a:p>
          <a:p>
            <a:endParaRPr lang="en-US" dirty="0">
              <a:solidFill>
                <a:srgbClr val="000000"/>
              </a:solidFill>
              <a:latin typeface="+mn-lt"/>
              <a:cs typeface="Helvetica Neue Thi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3643" y="6480240"/>
            <a:ext cx="4906302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n-lt"/>
                <a:cs typeface="Helvetica Neue Thin"/>
              </a:rPr>
              <a:t>Caltech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Christopher Martin- PI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Erika Hamden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Nicole Lingner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Gillian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Kyne</a:t>
            </a:r>
            <a:endParaRPr lang="en-US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Keri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Hoadley</a:t>
            </a:r>
            <a:endParaRPr lang="en-US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Matt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Matuszewski</a:t>
            </a:r>
            <a:endParaRPr lang="en-US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Donal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 O’Sullivan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Zeren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 Lin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Marty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Helvetica Neue Thin"/>
              </a:rPr>
              <a:t>Crabill</a:t>
            </a:r>
            <a:endParaRPr lang="en-US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Helvetica Neue Thin"/>
              </a:rPr>
              <a:t>Jill Burnham+</a:t>
            </a:r>
            <a:endParaRPr lang="en-US" dirty="0" smtClean="0">
              <a:solidFill>
                <a:srgbClr val="000000"/>
              </a:solidFill>
              <a:latin typeface="+mn-lt"/>
              <a:cs typeface="Helvetica Neue Thin"/>
            </a:endParaRPr>
          </a:p>
          <a:p>
            <a:endParaRPr lang="en-US" dirty="0">
              <a:solidFill>
                <a:srgbClr val="000000"/>
              </a:solidFill>
              <a:latin typeface="+mn-lt"/>
              <a:cs typeface="Helvetica Neue Thi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ter.tiff"/>
          <p:cNvPicPr>
            <a:picLocks noChangeAspect="1"/>
          </p:cNvPicPr>
          <p:nvPr/>
        </p:nvPicPr>
        <p:blipFill>
          <a:blip r:embed="rId2"/>
          <a:srcRect l="480" r="-75"/>
          <a:stretch>
            <a:fillRect/>
          </a:stretch>
        </p:blipFill>
        <p:spPr>
          <a:xfrm>
            <a:off x="2477897" y="-2058"/>
            <a:ext cx="19421856" cy="137201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0" y="5703838"/>
            <a:ext cx="596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UV image with Zn Lamp illumination, Field 2 sky mask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0082" y="508000"/>
            <a:ext cx="11941315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0" b="1" spc="-150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Electron Multiplying CCDs</a:t>
            </a:r>
            <a:endParaRPr lang="en-US" sz="7600" b="1" spc="-150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9643"/>
          <a:stretch>
            <a:fillRect/>
          </a:stretch>
        </p:blipFill>
        <p:spPr>
          <a:xfrm>
            <a:off x="15988439" y="1769884"/>
            <a:ext cx="7293754" cy="6863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88439" y="7498252"/>
            <a:ext cx="92528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tx2"/>
              </a:solidFill>
            </a:endParaRPr>
          </a:p>
          <a:p>
            <a:endParaRPr lang="en-US" sz="4000" dirty="0" smtClean="0">
              <a:solidFill>
                <a:schemeClr val="tx2"/>
              </a:solidFill>
            </a:endParaRPr>
          </a:p>
          <a:p>
            <a:r>
              <a:rPr lang="en-US" sz="4000" dirty="0" smtClean="0">
                <a:solidFill>
                  <a:schemeClr val="tx2"/>
                </a:solidFill>
              </a:rPr>
              <a:t>Our work: e2v CCD201-20 </a:t>
            </a:r>
            <a:r>
              <a:rPr lang="en-US" sz="4000" dirty="0" smtClean="0">
                <a:solidFill>
                  <a:schemeClr val="tx2"/>
                </a:solidFill>
              </a:rPr>
              <a:t>device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1k </a:t>
            </a:r>
            <a:r>
              <a:rPr lang="en-US" sz="4000" dirty="0" err="1" smtClean="0">
                <a:solidFill>
                  <a:schemeClr val="tx2"/>
                </a:solidFill>
              </a:rPr>
              <a:t>x</a:t>
            </a:r>
            <a:r>
              <a:rPr lang="en-US" sz="4000" dirty="0" smtClean="0">
                <a:solidFill>
                  <a:schemeClr val="tx2"/>
                </a:solidFill>
              </a:rPr>
              <a:t> 2k device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13 µ</a:t>
            </a:r>
            <a:r>
              <a:rPr lang="en-US" sz="4000" dirty="0" err="1" smtClean="0">
                <a:solidFill>
                  <a:schemeClr val="tx2"/>
                </a:solidFill>
              </a:rPr>
              <a:t>m</a:t>
            </a:r>
            <a:r>
              <a:rPr lang="en-US" sz="4000" dirty="0" smtClean="0">
                <a:solidFill>
                  <a:schemeClr val="tx2"/>
                </a:solidFill>
              </a:rPr>
              <a:t> pixels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Engineering grade is a frame transfer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Delta-doped devices are full frame</a:t>
            </a:r>
          </a:p>
          <a:p>
            <a:endParaRPr lang="en-US" sz="4000" dirty="0" smtClean="0">
              <a:solidFill>
                <a:schemeClr val="tx2"/>
              </a:solidFill>
            </a:endParaRPr>
          </a:p>
          <a:p>
            <a:r>
              <a:rPr lang="en-US" sz="4000" dirty="0" smtClean="0">
                <a:solidFill>
                  <a:schemeClr val="tx2"/>
                </a:solidFill>
              </a:rPr>
              <a:t>604 multiplication pixels</a:t>
            </a:r>
          </a:p>
          <a:p>
            <a:endParaRPr lang="en-US" sz="4000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0200" y="1769884"/>
            <a:ext cx="16753696" cy="11311116"/>
            <a:chOff x="330200" y="660400"/>
            <a:chExt cx="8470900" cy="5537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200" y="660400"/>
              <a:ext cx="8470900" cy="5537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877878" y="1066961"/>
              <a:ext cx="1532128" cy="316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1FD"/>
                  </a:solidFill>
                </a:rPr>
                <a:t>Conventional</a:t>
              </a:r>
              <a:endParaRPr lang="en-US" dirty="0">
                <a:solidFill>
                  <a:srgbClr val="0001FD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7671" y="1674557"/>
              <a:ext cx="1853129" cy="316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B0006"/>
                  </a:solidFill>
                </a:rPr>
                <a:t>Photon counting</a:t>
              </a:r>
              <a:endParaRPr lang="en-US" dirty="0">
                <a:solidFill>
                  <a:srgbClr val="FB000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561759">
              <a:off x="2424836" y="4493495"/>
              <a:ext cx="2173454" cy="326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Coincidence losses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9477" y="13081000"/>
            <a:ext cx="5070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Figure from N. </a:t>
            </a:r>
            <a:r>
              <a:rPr lang="en-US" b="1" dirty="0" err="1" smtClean="0">
                <a:solidFill>
                  <a:schemeClr val="tx2"/>
                </a:solidFill>
              </a:rPr>
              <a:t>Konidaris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REBall2 Edit 02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86"/>
            <a:ext cx="24377650" cy="13712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171" y="6427113"/>
            <a:ext cx="70810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tx2"/>
                </a:solidFill>
              </a:rPr>
              <a:t>Flight profile from CSBF</a:t>
            </a:r>
            <a:endParaRPr lang="en-US" sz="5000" b="1" dirty="0">
              <a:solidFill>
                <a:schemeClr val="tx2"/>
              </a:solidFill>
            </a:endParaRPr>
          </a:p>
        </p:txBody>
      </p:sp>
      <p:pic>
        <p:nvPicPr>
          <p:cNvPr id="6" name="Picture Placeholder 5" descr="690N-1.jpg"/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-5780" r="-578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-stack.png"/>
          <p:cNvPicPr>
            <a:picLocks noChangeAspect="1"/>
          </p:cNvPicPr>
          <p:nvPr/>
        </p:nvPicPr>
        <p:blipFill>
          <a:blip r:embed="rId2"/>
          <a:srcRect l="61594" t="55114" r="13076" b="36647"/>
          <a:stretch>
            <a:fillRect/>
          </a:stretch>
        </p:blipFill>
        <p:spPr>
          <a:xfrm>
            <a:off x="7848600" y="4978400"/>
            <a:ext cx="17247810" cy="3505200"/>
          </a:xfrm>
          <a:prstGeom prst="rect">
            <a:avLst/>
          </a:prstGeom>
        </p:spPr>
      </p:pic>
      <p:pic>
        <p:nvPicPr>
          <p:cNvPr id="3" name="Picture 2" descr="F2-stack.png"/>
          <p:cNvPicPr>
            <a:picLocks noChangeAspect="1"/>
          </p:cNvPicPr>
          <p:nvPr/>
        </p:nvPicPr>
        <p:blipFill>
          <a:blip r:embed="rId2"/>
          <a:srcRect l="55221" t="24382" r="13076" b="5000"/>
          <a:stretch>
            <a:fillRect/>
          </a:stretch>
        </p:blipFill>
        <p:spPr>
          <a:xfrm>
            <a:off x="-25400" y="25400"/>
            <a:ext cx="9855200" cy="13716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819400" y="6172200"/>
            <a:ext cx="6705600" cy="1473200"/>
          </a:xfrm>
          <a:prstGeom prst="frame">
            <a:avLst>
              <a:gd name="adj1" fmla="val 387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19400" y="4978400"/>
            <a:ext cx="7010400" cy="119380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7645400"/>
            <a:ext cx="7010400" cy="83820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23600" y="2743200"/>
            <a:ext cx="12559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Very preliminary stacked Image from Sept 22 flight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23600" y="9017000"/>
            <a:ext cx="116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82 images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~40 seconds per image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3300 seconds total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EM Gain ~2000 </a:t>
            </a:r>
            <a:r>
              <a:rPr lang="en-US" b="1" dirty="0" err="1" smtClean="0">
                <a:solidFill>
                  <a:srgbClr val="000000"/>
                </a:solidFill>
              </a:rPr>
              <a:t>e/e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reball_moon_mouser_williams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-6730" r="-673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7814959" y="12808857"/>
            <a:ext cx="4941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Mouser Williams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36394" y="6350169"/>
            <a:ext cx="39048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</a:rPr>
              <a:t>Questions?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464341"/>
            <a:ext cx="24377650" cy="77886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64" y="3218760"/>
            <a:ext cx="7071495" cy="627977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rcRect l="15061"/>
          <a:stretch>
            <a:fillRect/>
          </a:stretch>
        </p:blipFill>
        <p:spPr>
          <a:xfrm>
            <a:off x="15566490" y="2743741"/>
            <a:ext cx="8770574" cy="7229812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6200000">
            <a:off x="14147756" y="5055809"/>
            <a:ext cx="219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Number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4" y="2972341"/>
            <a:ext cx="7023853" cy="6754794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352424" y="10591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EMCCD Layout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101223" y="10591800"/>
            <a:ext cx="526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Multiplication mechanism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713200" y="10566400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Histogram of a multiplied image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7855" y="508000"/>
            <a:ext cx="8485766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0" b="1" spc="-150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EMCCD operation!</a:t>
            </a:r>
            <a:endParaRPr lang="en-US" sz="7600" b="1" spc="-150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71500" y="4927600"/>
          <a:ext cx="10931525" cy="1574800"/>
        </p:xfrm>
        <a:graphic>
          <a:graphicData uri="http://schemas.openxmlformats.org/presentationml/2006/ole">
            <p:oleObj spid="_x0000_s224258" name="Equation" r:id="rId3" imgW="2997200" imgH="431800" progId="Equation.3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 flipH="1" flipV="1">
            <a:off x="4284459" y="7276819"/>
            <a:ext cx="1548776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46201" y="8052001"/>
            <a:ext cx="44341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+mn-lt"/>
                <a:cs typeface="Helvetica"/>
              </a:rPr>
              <a:t>Ideally, this is your limiting noise source, but for very LOW signal, Read Noise is a significant source of excess noise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0098" y="7227870"/>
            <a:ext cx="47695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+mn-lt"/>
                <a:cs typeface="Helvetica"/>
              </a:rPr>
              <a:t>Dark Current (DC) and Clock induced charge (CIC) &lt;&lt;&lt; RN</a:t>
            </a:r>
          </a:p>
          <a:p>
            <a:r>
              <a:rPr lang="en-US" sz="4000" dirty="0">
                <a:solidFill>
                  <a:srgbClr val="000000"/>
                </a:solidFill>
                <a:latin typeface="+mn-lt"/>
                <a:cs typeface="Helvetica"/>
              </a:rPr>
              <a:t>u</a:t>
            </a:r>
            <a:r>
              <a:rPr lang="en-US" sz="4000" dirty="0" smtClean="0">
                <a:solidFill>
                  <a:srgbClr val="000000"/>
                </a:solidFill>
                <a:latin typeface="+mn-lt"/>
                <a:cs typeface="Helvetica"/>
              </a:rPr>
              <a:t>nder the right conditions </a:t>
            </a:r>
            <a:endParaRPr lang="en-US" sz="4000" dirty="0">
              <a:solidFill>
                <a:srgbClr val="000000"/>
              </a:solidFill>
              <a:latin typeface="+mn-lt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093222" y="5813908"/>
            <a:ext cx="1249890" cy="554385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267423" y="5839308"/>
            <a:ext cx="1249890" cy="554385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3547165" y="1448812"/>
            <a:ext cx="79140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9600" b="1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Normal </a:t>
            </a:r>
          </a:p>
          <a:p>
            <a:pPr algn="r" eaLnBrk="1" hangingPunct="1"/>
            <a:r>
              <a:rPr lang="en-US" sz="9600" b="1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CCD</a:t>
            </a:r>
            <a:endParaRPr lang="en-US" sz="9600" b="1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2821553" y="1448812"/>
            <a:ext cx="79140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600" b="1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EMCCD</a:t>
            </a:r>
          </a:p>
          <a:p>
            <a:pPr eaLnBrk="1" hangingPunct="1"/>
            <a:r>
              <a:rPr lang="en-US" sz="9600" b="1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CCD</a:t>
            </a:r>
            <a:endParaRPr lang="en-US" sz="9600" b="1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30825" y="6858000"/>
            <a:ext cx="1371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12923838" y="4927600"/>
          <a:ext cx="10931525" cy="1574800"/>
        </p:xfrm>
        <a:graphic>
          <a:graphicData uri="http://schemas.openxmlformats.org/presentationml/2006/ole">
            <p:oleObj spid="_x0000_s224259" name="Equation" r:id="rId4" imgW="2997200" imgH="431800" progId="Equation.3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18866910" y="5839308"/>
            <a:ext cx="1249890" cy="554385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971546" y="7781548"/>
            <a:ext cx="4579106" cy="17525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001750" y="7227870"/>
            <a:ext cx="7308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+mn-lt"/>
                <a:cs typeface="Helvetica"/>
              </a:rPr>
              <a:t>EMCCDs</a:t>
            </a:r>
            <a:r>
              <a:rPr lang="en-US" sz="4000" dirty="0" smtClean="0">
                <a:solidFill>
                  <a:srgbClr val="000000"/>
                </a:solidFill>
                <a:latin typeface="+mn-lt"/>
                <a:cs typeface="Helvetica"/>
              </a:rPr>
              <a:t> effectively eliminate read noise, but then one must deal with DC &amp; CIC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/>
        </p:nvSpPr>
        <p:spPr>
          <a:xfrm rot="2638105">
            <a:off x="13323298" y="10083091"/>
            <a:ext cx="705859" cy="705859"/>
          </a:xfrm>
          <a:prstGeom prst="rtTriangl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048265" y="9734729"/>
            <a:ext cx="4928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+mn-lt"/>
                <a:cs typeface="Helvetica"/>
              </a:rPr>
              <a:t>Read Noise added after amplification</a:t>
            </a:r>
            <a:endParaRPr lang="en-US" sz="4000" b="1" dirty="0">
              <a:solidFill>
                <a:srgbClr val="000000"/>
              </a:solidFill>
              <a:latin typeface="+mn-lt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62345" y="4500177"/>
            <a:ext cx="5942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+mn-lt"/>
                <a:cs typeface="Helvetica"/>
              </a:rPr>
              <a:t>So will this “CIC” electron</a:t>
            </a:r>
            <a:endParaRPr lang="en-US" sz="4000" b="1" dirty="0">
              <a:solidFill>
                <a:srgbClr val="000000"/>
              </a:solidFill>
              <a:latin typeface="+mn-lt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722" y="2316561"/>
            <a:ext cx="10620376" cy="1021354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951942" y="3580697"/>
            <a:ext cx="182880" cy="18288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49142" y="5739697"/>
            <a:ext cx="182880" cy="18288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33142" y="4317297"/>
            <a:ext cx="182880" cy="18288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93342" y="7187497"/>
            <a:ext cx="182880" cy="18288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58542" y="8660697"/>
            <a:ext cx="182880" cy="18288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872161" y="2229095"/>
            <a:ext cx="855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+mn-lt"/>
                <a:cs typeface="Helvetica"/>
              </a:rPr>
              <a:t>Signal electrons will be multiplied</a:t>
            </a:r>
            <a:endParaRPr lang="en-US" sz="4000" b="1" dirty="0">
              <a:solidFill>
                <a:srgbClr val="000000"/>
              </a:solidFill>
              <a:latin typeface="+mn-lt"/>
              <a:cs typeface="Helvetic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435600" y="2635495"/>
            <a:ext cx="5360361" cy="369333"/>
          </a:xfrm>
          <a:prstGeom prst="straightConnector1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141422" y="3580697"/>
            <a:ext cx="5778214" cy="805237"/>
          </a:xfrm>
          <a:prstGeom prst="straightConnector1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919636" y="3176738"/>
            <a:ext cx="1106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+mn-lt"/>
                <a:cs typeface="Helvetica"/>
              </a:rPr>
              <a:t>But this “dark” electron will also be multiplied</a:t>
            </a:r>
            <a:endParaRPr lang="en-US" sz="4000" b="1" dirty="0">
              <a:solidFill>
                <a:srgbClr val="000000"/>
              </a:solidFill>
              <a:latin typeface="+mn-lt"/>
              <a:cs typeface="Helvetica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30884" y="5021400"/>
            <a:ext cx="5778214" cy="805237"/>
          </a:xfrm>
          <a:prstGeom prst="straightConnector1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2788" y="508000"/>
            <a:ext cx="5158308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00" b="1" spc="-150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Drawbacks</a:t>
            </a:r>
            <a:endParaRPr lang="en-US" sz="7600" b="1" spc="-150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56932" y="5922577"/>
            <a:ext cx="7948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000000"/>
                </a:solidFill>
                <a:latin typeface="Montserrat"/>
                <a:cs typeface="Montserrat"/>
              </a:rPr>
              <a:t>So</a:t>
            </a:r>
            <a:r>
              <a:rPr lang="en-US" sz="4500" b="1" dirty="0" smtClean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lang="en-US" sz="4500" b="1" dirty="0" smtClean="0">
                <a:solidFill>
                  <a:srgbClr val="000000"/>
                </a:solidFill>
                <a:latin typeface="Montserrat"/>
                <a:cs typeface="Montserrat"/>
              </a:rPr>
              <a:t>these other electron sources</a:t>
            </a:r>
            <a:r>
              <a:rPr lang="en-US" sz="4500" b="1" dirty="0" smtClean="0">
                <a:solidFill>
                  <a:srgbClr val="000000"/>
                </a:solidFill>
                <a:latin typeface="Montserrat"/>
                <a:cs typeface="Montserrat"/>
              </a:rPr>
              <a:t> need </a:t>
            </a:r>
            <a:r>
              <a:rPr lang="en-US" sz="4500" b="1" dirty="0" smtClean="0">
                <a:solidFill>
                  <a:srgbClr val="000000"/>
                </a:solidFill>
                <a:latin typeface="Montserrat"/>
                <a:cs typeface="Montserrat"/>
              </a:rPr>
              <a:t>to be</a:t>
            </a:r>
            <a:r>
              <a:rPr lang="en-US" sz="4500" b="1" dirty="0" smtClean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lang="en-US" sz="4500" b="1" dirty="0" smtClean="0">
                <a:solidFill>
                  <a:srgbClr val="000000"/>
                </a:solidFill>
                <a:latin typeface="Montserrat"/>
                <a:cs typeface="Montserrat"/>
              </a:rPr>
              <a:t>addressed more careful than a conventional CCD</a:t>
            </a:r>
            <a:endParaRPr lang="en-US" sz="4500" b="1" dirty="0">
              <a:solidFill>
                <a:srgbClr val="000000"/>
              </a:solidFill>
              <a:latin typeface="Montserrat"/>
              <a:cs typeface="Montserra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7" y="549276"/>
            <a:ext cx="21939885" cy="2286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Minimizing CIC in an EMCCD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72" y="3225511"/>
            <a:ext cx="8874567" cy="9935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7818" y="12851932"/>
            <a:ext cx="2934265" cy="724953"/>
          </a:xfrm>
          <a:prstGeom prst="rect">
            <a:avLst/>
          </a:prstGeom>
          <a:noFill/>
        </p:spPr>
        <p:txBody>
          <a:bodyPr wrap="none" lIns="169301" tIns="84651" rIns="169301" bIns="84651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Helvetica"/>
                <a:cs typeface="Helvetica"/>
              </a:rPr>
              <a:t>Diagle</a:t>
            </a:r>
            <a:r>
              <a:rPr lang="en-US" dirty="0" smtClean="0">
                <a:solidFill>
                  <a:schemeClr val="tx2"/>
                </a:solidFill>
                <a:latin typeface="Helvetica"/>
                <a:cs typeface="Helvetica"/>
              </a:rPr>
              <a:t>, 2010</a:t>
            </a:r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859" y="3547620"/>
            <a:ext cx="11331550" cy="9304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22718" y="12977336"/>
            <a:ext cx="3096794" cy="724953"/>
          </a:xfrm>
          <a:prstGeom prst="rect">
            <a:avLst/>
          </a:prstGeom>
          <a:noFill/>
        </p:spPr>
        <p:txBody>
          <a:bodyPr wrap="none" lIns="169301" tIns="84651" rIns="169301" bIns="84651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/>
                <a:cs typeface="Helvetica"/>
              </a:rPr>
              <a:t>Tulloch, 2010</a:t>
            </a:r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14433" y="549276"/>
            <a:ext cx="21939885" cy="2286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846506" algn="l"/>
                <a:tab pos="1693012" algn="l"/>
                <a:tab pos="2539517" algn="l"/>
                <a:tab pos="3386023" algn="l"/>
                <a:tab pos="4232529" algn="l"/>
                <a:tab pos="5079035" algn="l"/>
                <a:tab pos="5925541" algn="l"/>
                <a:tab pos="6772046" algn="l"/>
                <a:tab pos="7618552" algn="l"/>
                <a:tab pos="8465058" algn="l"/>
                <a:tab pos="9311564" algn="l"/>
                <a:tab pos="10158070" algn="l"/>
                <a:tab pos="11004575" algn="l"/>
                <a:tab pos="11851081" algn="l"/>
                <a:tab pos="12697587" algn="l"/>
                <a:tab pos="13544093" algn="l"/>
                <a:tab pos="14390599" algn="l"/>
                <a:tab pos="15237104" algn="l"/>
                <a:tab pos="16083610" algn="l"/>
                <a:tab pos="16930116" algn="l"/>
                <a:tab pos="17776622" algn="l"/>
                <a:tab pos="18623128" algn="l"/>
                <a:tab pos="19469633" algn="l"/>
                <a:tab pos="20316139" algn="l"/>
                <a:tab pos="21162645" algn="l"/>
                <a:tab pos="22009151" algn="l"/>
                <a:tab pos="22855657" algn="l"/>
              </a:tabLst>
            </a:pPr>
            <a:r>
              <a:rPr lang="en-US" sz="8100" dirty="0">
                <a:solidFill>
                  <a:srgbClr val="000000"/>
                </a:solidFill>
                <a:latin typeface="Arial" pitchFamily="-110" charset="0"/>
              </a:rPr>
              <a:t>Minimizing CIC in an EMCCD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t="28443" b="56731"/>
          <a:stretch>
            <a:fillRect/>
          </a:stretch>
        </p:blipFill>
        <p:spPr bwMode="auto">
          <a:xfrm>
            <a:off x="1898420" y="3638379"/>
            <a:ext cx="10886240" cy="2778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56147" b="14643"/>
          <a:stretch>
            <a:fillRect/>
          </a:stretch>
        </p:blipFill>
        <p:spPr bwMode="auto">
          <a:xfrm>
            <a:off x="1898422" y="6416628"/>
            <a:ext cx="10886240" cy="54735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295774" y="4377231"/>
            <a:ext cx="10538050" cy="4048940"/>
          </a:xfrm>
          <a:prstGeom prst="rect">
            <a:avLst/>
          </a:prstGeom>
          <a:noFill/>
        </p:spPr>
        <p:txBody>
          <a:bodyPr wrap="square" lIns="169301" tIns="84651" rIns="169301" bIns="84651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Examples of shaped serial clocks. Minimum possible well depth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is used to lower CIC while still transferring charge.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At start, CIC was 0.1 events/pix/frame. Current lowest levels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0.0012 events/pix/frame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8192" b="3548"/>
          <a:stretch>
            <a:fillRect/>
          </a:stretch>
        </p:blipFill>
        <p:spPr>
          <a:xfrm>
            <a:off x="-609601" y="2067197"/>
            <a:ext cx="14474811" cy="9581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8711" y="2003021"/>
            <a:ext cx="11688939" cy="9709958"/>
          </a:xfrm>
          <a:prstGeom prst="rect">
            <a:avLst/>
          </a:prstGeom>
        </p:spPr>
      </p:pic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953020" y="542940"/>
            <a:ext cx="69830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0" b="1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Dark Current &amp; QE</a:t>
            </a:r>
            <a:endParaRPr lang="en-US" sz="6000" b="1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10200" y="12725400"/>
            <a:ext cx="626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Figures by G. </a:t>
            </a:r>
            <a:r>
              <a:rPr lang="en-US" dirty="0" err="1" smtClean="0">
                <a:solidFill>
                  <a:srgbClr val="000000"/>
                </a:solidFill>
              </a:rPr>
              <a:t>Kyne</a:t>
            </a:r>
            <a:r>
              <a:rPr lang="en-US" dirty="0" smtClean="0">
                <a:solidFill>
                  <a:srgbClr val="000000"/>
                </a:solidFill>
              </a:rPr>
              <a:t> and JPL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153" y="4293979"/>
            <a:ext cx="9330053" cy="6550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Other noise sources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1542" y="4031899"/>
            <a:ext cx="9566541" cy="1632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199" y="3252271"/>
            <a:ext cx="7800121" cy="927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2714" y="5781123"/>
            <a:ext cx="7919697" cy="6012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0542" y="10887343"/>
            <a:ext cx="4473674" cy="1278951"/>
          </a:xfrm>
          <a:prstGeom prst="rect">
            <a:avLst/>
          </a:prstGeom>
          <a:noFill/>
        </p:spPr>
        <p:txBody>
          <a:bodyPr wrap="none" lIns="169301" tIns="84651" rIns="169301" bIns="84651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Coincidence Losses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Helvetica"/>
                <a:cs typeface="Helvetica"/>
              </a:rPr>
              <a:t>Harpsoe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2012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98349" y="12423337"/>
            <a:ext cx="3985860" cy="1278951"/>
          </a:xfrm>
          <a:prstGeom prst="rect">
            <a:avLst/>
          </a:prstGeom>
          <a:noFill/>
        </p:spPr>
        <p:txBody>
          <a:bodyPr wrap="none" lIns="169301" tIns="84651" rIns="169301" bIns="84651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Threshold Losses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Daigle 2010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13715" y="12423337"/>
            <a:ext cx="5689151" cy="1278951"/>
          </a:xfrm>
          <a:prstGeom prst="rect">
            <a:avLst/>
          </a:prstGeom>
          <a:noFill/>
        </p:spPr>
        <p:txBody>
          <a:bodyPr wrap="none" lIns="169301" tIns="84651" rIns="169301" bIns="84651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CTE and Serial saturation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Tulloch 2010, </a:t>
            </a:r>
            <a:r>
              <a:rPr lang="en-US" dirty="0" err="1" smtClean="0">
                <a:solidFill>
                  <a:srgbClr val="000000"/>
                </a:solidFill>
                <a:latin typeface="Helvetica"/>
                <a:cs typeface="Helvetica"/>
              </a:rPr>
              <a:t>Diagle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2010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 - Slidedizer">
  <a:themeElements>
    <a:clrScheme name="Nova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 - Slidedizer.pot</Template>
  <TotalTime>7406</TotalTime>
  <Words>643</Words>
  <Application>Microsoft Macintosh PowerPoint</Application>
  <PresentationFormat>Custom</PresentationFormat>
  <Paragraphs>158</Paragraphs>
  <Slides>23</Slides>
  <Notes>3</Notes>
  <HiddenSlides>1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Nova - Slidedizer</vt:lpstr>
      <vt:lpstr>Microsoft Equation</vt:lpstr>
      <vt:lpstr>Slide 1</vt:lpstr>
      <vt:lpstr>Slide 2</vt:lpstr>
      <vt:lpstr>Slide 3</vt:lpstr>
      <vt:lpstr>Slide 4</vt:lpstr>
      <vt:lpstr>Slide 5</vt:lpstr>
      <vt:lpstr>Minimizing CIC in an EMCCD</vt:lpstr>
      <vt:lpstr>Minimizing CIC in an EMCCD</vt:lpstr>
      <vt:lpstr>Slide 8</vt:lpstr>
      <vt:lpstr>Other noise sources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>Awesome PPT</Manager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Awesome PPT</dc:subject>
  <dc:creator>Erika Hamden</dc:creator>
  <cp:keywords>Awesome PPT</cp:keywords>
  <dc:description>Awesome PPT</dc:description>
  <cp:lastModifiedBy>Erika Hamden</cp:lastModifiedBy>
  <cp:revision>191</cp:revision>
  <dcterms:created xsi:type="dcterms:W3CDTF">2018-12-04T16:18:01Z</dcterms:created>
  <dcterms:modified xsi:type="dcterms:W3CDTF">2018-12-04T16:40:23Z</dcterms:modified>
  <cp:category>Awesome PPT</cp:category>
</cp:coreProperties>
</file>