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87" d="100"/>
          <a:sy n="87" d="100"/>
        </p:scale>
        <p:origin x="185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ntent with Caption">
    <p:bg>
      <p:bgPr>
        <a:gradFill flip="none" rotWithShape="1">
          <a:gsLst>
            <a:gs pos="0">
              <a:srgbClr val="3B3B3B"/>
            </a:gs>
            <a:gs pos="31000">
              <a:srgbClr val="000000"/>
            </a:gs>
            <a:gs pos="100000">
              <a:srgbClr val="000000"/>
            </a:gs>
          </a:gsLst>
          <a:lin ang="5400000" scaled="0"/>
        </a:gradFill>
        <a:effectLst/>
      </p:bgPr>
    </p:bg>
    <p:spTree>
      <p:nvGrpSpPr>
        <p:cNvPr id="1" name=""/>
        <p:cNvGrpSpPr/>
        <p:nvPr/>
      </p:nvGrpSpPr>
      <p:grpSpPr>
        <a:xfrm>
          <a:off x="0" y="0"/>
          <a:ext cx="0" cy="0"/>
          <a:chOff x="0" y="0"/>
          <a:chExt cx="0" cy="0"/>
        </a:xfrm>
      </p:grpSpPr>
      <p:sp>
        <p:nvSpPr>
          <p:cNvPr id="117" name="Body Level One…"/>
          <p:cNvSpPr txBox="1">
            <a:spLocks noGrp="1"/>
          </p:cNvSpPr>
          <p:nvPr>
            <p:ph type="body" idx="1"/>
          </p:nvPr>
        </p:nvSpPr>
        <p:spPr>
          <a:xfrm>
            <a:off x="5635413" y="2059093"/>
            <a:ext cx="6610774" cy="7694508"/>
          </a:xfrm>
          <a:prstGeom prst="rect">
            <a:avLst/>
          </a:prstGeom>
        </p:spPr>
        <p:txBody>
          <a:bodyPr lIns="65023" tIns="65023" rIns="65023" bIns="65023" anchor="t"/>
          <a:lstStyle>
            <a:lvl1pPr marL="484094" indent="-484094" defTabSz="914400">
              <a:spcBef>
                <a:spcPts val="600"/>
              </a:spcBef>
              <a:buClr>
                <a:srgbClr val="DC9E1F"/>
              </a:buClr>
              <a:buSzPct val="100000"/>
              <a:buFont typeface="Arial"/>
              <a:defRPr sz="2400" spc="42">
                <a:solidFill>
                  <a:srgbClr val="FFFFFF"/>
                </a:solidFill>
                <a:latin typeface="Arial Narrow"/>
                <a:ea typeface="Arial Narrow"/>
                <a:cs typeface="Arial Narrow"/>
                <a:sym typeface="Arial Narrow"/>
              </a:defRPr>
            </a:lvl1pPr>
            <a:lvl2pPr marL="860611" indent="-403411" defTabSz="914400">
              <a:spcBef>
                <a:spcPts val="600"/>
              </a:spcBef>
              <a:buClr>
                <a:srgbClr val="DC9E1F"/>
              </a:buClr>
              <a:buSzPct val="100000"/>
              <a:buFont typeface="Arial"/>
              <a:defRPr sz="2400" spc="42">
                <a:solidFill>
                  <a:srgbClr val="FFFFFF"/>
                </a:solidFill>
                <a:latin typeface="Arial Narrow"/>
                <a:ea typeface="Arial Narrow"/>
                <a:cs typeface="Arial Narrow"/>
                <a:sym typeface="Arial Narrow"/>
              </a:defRPr>
            </a:lvl2pPr>
            <a:lvl3pPr marL="1237129" indent="-322729" defTabSz="914400">
              <a:spcBef>
                <a:spcPts val="600"/>
              </a:spcBef>
              <a:buClr>
                <a:srgbClr val="DC9E1F"/>
              </a:buClr>
              <a:buSzPct val="100000"/>
              <a:buFont typeface="Arial"/>
              <a:defRPr sz="2400" spc="42">
                <a:solidFill>
                  <a:srgbClr val="FFFFFF"/>
                </a:solidFill>
                <a:latin typeface="Arial Narrow"/>
                <a:ea typeface="Arial Narrow"/>
                <a:cs typeface="Arial Narrow"/>
                <a:sym typeface="Arial Narrow"/>
              </a:defRPr>
            </a:lvl3pPr>
            <a:lvl4pPr marL="1694329" indent="-322729" defTabSz="914400">
              <a:spcBef>
                <a:spcPts val="600"/>
              </a:spcBef>
              <a:buClr>
                <a:srgbClr val="DC9E1F"/>
              </a:buClr>
              <a:buSzPct val="100000"/>
              <a:buFont typeface="Arial"/>
              <a:defRPr sz="2400" spc="42">
                <a:solidFill>
                  <a:srgbClr val="FFFFFF"/>
                </a:solidFill>
                <a:latin typeface="Arial Narrow"/>
                <a:ea typeface="Arial Narrow"/>
                <a:cs typeface="Arial Narrow"/>
                <a:sym typeface="Arial Narrow"/>
              </a:defRPr>
            </a:lvl4pPr>
            <a:lvl5pPr marL="2151529" indent="-322729" defTabSz="914400">
              <a:spcBef>
                <a:spcPts val="600"/>
              </a:spcBef>
              <a:buClr>
                <a:srgbClr val="DC9E1F"/>
              </a:buClr>
              <a:buSzPct val="100000"/>
              <a:buFont typeface="Arial"/>
              <a:defRPr sz="2400" spc="42">
                <a:solidFill>
                  <a:srgbClr val="FFFFFF"/>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18" name="Title Text"/>
          <p:cNvSpPr txBox="1">
            <a:spLocks noGrp="1"/>
          </p:cNvSpPr>
          <p:nvPr>
            <p:ph type="title"/>
          </p:nvPr>
        </p:nvSpPr>
        <p:spPr>
          <a:xfrm>
            <a:off x="871321" y="-1"/>
            <a:ext cx="4226561" cy="3619671"/>
          </a:xfrm>
          <a:prstGeom prst="rect">
            <a:avLst/>
          </a:prstGeom>
        </p:spPr>
        <p:txBody>
          <a:bodyPr lIns="65023" tIns="65023" rIns="65023" bIns="65023" anchor="b">
            <a:noAutofit/>
          </a:bodyPr>
          <a:lstStyle>
            <a:lvl1pPr algn="l" defTabSz="914400">
              <a:defRPr sz="2400" spc="66">
                <a:solidFill>
                  <a:srgbClr val="DC9E1F"/>
                </a:solidFill>
                <a:latin typeface="Arial Narrow"/>
                <a:ea typeface="Arial Narrow"/>
                <a:cs typeface="Arial Narrow"/>
                <a:sym typeface="Arial Narrow"/>
              </a:defRPr>
            </a:lvl1pPr>
          </a:lstStyle>
          <a:p>
            <a:r>
              <a:t>Title Text</a:t>
            </a:r>
          </a:p>
        </p:txBody>
      </p:sp>
      <p:sp>
        <p:nvSpPr>
          <p:cNvPr id="119" name="Slide Number"/>
          <p:cNvSpPr txBox="1">
            <a:spLocks noGrp="1"/>
          </p:cNvSpPr>
          <p:nvPr>
            <p:ph type="sldNum" sz="quarter" idx="2"/>
          </p:nvPr>
        </p:nvSpPr>
        <p:spPr>
          <a:xfrm>
            <a:off x="10728959" y="9133162"/>
            <a:ext cx="1408855" cy="333249"/>
          </a:xfrm>
          <a:prstGeom prst="rect">
            <a:avLst/>
          </a:prstGeom>
        </p:spPr>
        <p:txBody>
          <a:bodyPr wrap="square" lIns="65023" tIns="65023" rIns="65023" bIns="65023" anchor="ctr"/>
          <a:lstStyle>
            <a:lvl1pPr algn="r" defTabSz="914400">
              <a:defRPr sz="1400">
                <a:solidFill>
                  <a:srgbClr val="FFFFFF"/>
                </a:solidFill>
                <a:latin typeface="Arial Narrow"/>
                <a:ea typeface="Arial Narrow"/>
                <a:cs typeface="Arial Narrow"/>
                <a:sym typeface="Arial Narrow"/>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ntent with Caption">
    <p:bg>
      <p:bgPr>
        <a:gradFill flip="none" rotWithShape="1">
          <a:gsLst>
            <a:gs pos="0">
              <a:srgbClr val="3B3B3B"/>
            </a:gs>
            <a:gs pos="31000">
              <a:srgbClr val="000000"/>
            </a:gs>
            <a:gs pos="100000">
              <a:srgbClr val="000000"/>
            </a:gs>
          </a:gsLst>
          <a:lin ang="5400000" scaled="0"/>
        </a:gradFill>
        <a:effectLst/>
      </p:bgPr>
    </p:bg>
    <p:spTree>
      <p:nvGrpSpPr>
        <p:cNvPr id="1" name=""/>
        <p:cNvGrpSpPr/>
        <p:nvPr/>
      </p:nvGrpSpPr>
      <p:grpSpPr>
        <a:xfrm>
          <a:off x="0" y="0"/>
          <a:ext cx="0" cy="0"/>
          <a:chOff x="0" y="0"/>
          <a:chExt cx="0" cy="0"/>
        </a:xfrm>
      </p:grpSpPr>
      <p:sp>
        <p:nvSpPr>
          <p:cNvPr id="126" name="Body Level One…"/>
          <p:cNvSpPr txBox="1">
            <a:spLocks noGrp="1"/>
          </p:cNvSpPr>
          <p:nvPr>
            <p:ph type="body" idx="1"/>
          </p:nvPr>
        </p:nvSpPr>
        <p:spPr>
          <a:xfrm>
            <a:off x="5635413" y="2059093"/>
            <a:ext cx="6610774" cy="7694508"/>
          </a:xfrm>
          <a:prstGeom prst="rect">
            <a:avLst/>
          </a:prstGeom>
        </p:spPr>
        <p:txBody>
          <a:bodyPr lIns="65023" tIns="65023" rIns="65023" bIns="65023" anchor="t"/>
          <a:lstStyle>
            <a:lvl1pPr marL="484094" indent="-484094" defTabSz="914400">
              <a:spcBef>
                <a:spcPts val="600"/>
              </a:spcBef>
              <a:buClr>
                <a:srgbClr val="DC9E1F"/>
              </a:buClr>
              <a:buSzPct val="100000"/>
              <a:buFont typeface="Arial"/>
              <a:defRPr sz="2400" spc="42">
                <a:solidFill>
                  <a:srgbClr val="FFFFFF"/>
                </a:solidFill>
                <a:latin typeface="Arial Narrow"/>
                <a:ea typeface="Arial Narrow"/>
                <a:cs typeface="Arial Narrow"/>
                <a:sym typeface="Arial Narrow"/>
              </a:defRPr>
            </a:lvl1pPr>
            <a:lvl2pPr marL="860611" indent="-403411" defTabSz="914400">
              <a:spcBef>
                <a:spcPts val="600"/>
              </a:spcBef>
              <a:buClr>
                <a:srgbClr val="DC9E1F"/>
              </a:buClr>
              <a:buSzPct val="100000"/>
              <a:buFont typeface="Arial"/>
              <a:defRPr sz="2400" spc="42">
                <a:solidFill>
                  <a:srgbClr val="FFFFFF"/>
                </a:solidFill>
                <a:latin typeface="Arial Narrow"/>
                <a:ea typeface="Arial Narrow"/>
                <a:cs typeface="Arial Narrow"/>
                <a:sym typeface="Arial Narrow"/>
              </a:defRPr>
            </a:lvl2pPr>
            <a:lvl3pPr marL="1237129" indent="-322729" defTabSz="914400">
              <a:spcBef>
                <a:spcPts val="600"/>
              </a:spcBef>
              <a:buClr>
                <a:srgbClr val="DC9E1F"/>
              </a:buClr>
              <a:buSzPct val="100000"/>
              <a:buFont typeface="Arial"/>
              <a:defRPr sz="2400" spc="42">
                <a:solidFill>
                  <a:srgbClr val="FFFFFF"/>
                </a:solidFill>
                <a:latin typeface="Arial Narrow"/>
                <a:ea typeface="Arial Narrow"/>
                <a:cs typeface="Arial Narrow"/>
                <a:sym typeface="Arial Narrow"/>
              </a:defRPr>
            </a:lvl3pPr>
            <a:lvl4pPr marL="1694329" indent="-322729" defTabSz="914400">
              <a:spcBef>
                <a:spcPts val="600"/>
              </a:spcBef>
              <a:buClr>
                <a:srgbClr val="DC9E1F"/>
              </a:buClr>
              <a:buSzPct val="100000"/>
              <a:buFont typeface="Arial"/>
              <a:defRPr sz="2400" spc="42">
                <a:solidFill>
                  <a:srgbClr val="FFFFFF"/>
                </a:solidFill>
                <a:latin typeface="Arial Narrow"/>
                <a:ea typeface="Arial Narrow"/>
                <a:cs typeface="Arial Narrow"/>
                <a:sym typeface="Arial Narrow"/>
              </a:defRPr>
            </a:lvl4pPr>
            <a:lvl5pPr marL="2151529" indent="-322729" defTabSz="914400">
              <a:spcBef>
                <a:spcPts val="600"/>
              </a:spcBef>
              <a:buClr>
                <a:srgbClr val="DC9E1F"/>
              </a:buClr>
              <a:buSzPct val="100000"/>
              <a:buFont typeface="Arial"/>
              <a:defRPr sz="2400" spc="42">
                <a:solidFill>
                  <a:srgbClr val="FFFFFF"/>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27" name="Title Text"/>
          <p:cNvSpPr txBox="1">
            <a:spLocks noGrp="1"/>
          </p:cNvSpPr>
          <p:nvPr>
            <p:ph type="title"/>
          </p:nvPr>
        </p:nvSpPr>
        <p:spPr>
          <a:xfrm>
            <a:off x="871321" y="-1"/>
            <a:ext cx="4226561" cy="3619671"/>
          </a:xfrm>
          <a:prstGeom prst="rect">
            <a:avLst/>
          </a:prstGeom>
        </p:spPr>
        <p:txBody>
          <a:bodyPr lIns="65023" tIns="65023" rIns="65023" bIns="65023" anchor="b">
            <a:noAutofit/>
          </a:bodyPr>
          <a:lstStyle>
            <a:lvl1pPr algn="l" defTabSz="914400">
              <a:defRPr sz="2400" spc="66">
                <a:solidFill>
                  <a:srgbClr val="DC9E1F"/>
                </a:solidFill>
                <a:latin typeface="Arial Narrow"/>
                <a:ea typeface="Arial Narrow"/>
                <a:cs typeface="Arial Narrow"/>
                <a:sym typeface="Arial Narrow"/>
              </a:defRPr>
            </a:lvl1pPr>
          </a:lstStyle>
          <a:p>
            <a:r>
              <a:t>Title Text</a:t>
            </a:r>
          </a:p>
        </p:txBody>
      </p:sp>
      <p:sp>
        <p:nvSpPr>
          <p:cNvPr id="128" name="Slide Number"/>
          <p:cNvSpPr txBox="1">
            <a:spLocks noGrp="1"/>
          </p:cNvSpPr>
          <p:nvPr>
            <p:ph type="sldNum" sz="quarter" idx="2"/>
          </p:nvPr>
        </p:nvSpPr>
        <p:spPr>
          <a:xfrm>
            <a:off x="10728959" y="9133162"/>
            <a:ext cx="1408855" cy="333249"/>
          </a:xfrm>
          <a:prstGeom prst="rect">
            <a:avLst/>
          </a:prstGeom>
        </p:spPr>
        <p:txBody>
          <a:bodyPr wrap="square" lIns="65023" tIns="65023" rIns="65023" bIns="65023" anchor="ctr"/>
          <a:lstStyle>
            <a:lvl1pPr algn="r" defTabSz="914400">
              <a:defRPr sz="1400">
                <a:solidFill>
                  <a:srgbClr val="FFFFFF"/>
                </a:solidFill>
                <a:latin typeface="Arial Narrow"/>
                <a:ea typeface="Arial Narrow"/>
                <a:cs typeface="Arial Narrow"/>
                <a:sym typeface="Arial Narrow"/>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nt with Caption">
    <p:bg>
      <p:bgPr>
        <a:gradFill flip="none" rotWithShape="1">
          <a:gsLst>
            <a:gs pos="0">
              <a:srgbClr val="3B3B3B"/>
            </a:gs>
            <a:gs pos="31000">
              <a:srgbClr val="000000"/>
            </a:gs>
            <a:gs pos="100000">
              <a:srgbClr val="000000"/>
            </a:gs>
          </a:gsLst>
          <a:lin ang="5400000" scaled="0"/>
        </a:gradFill>
        <a:effectLst/>
      </p:bgPr>
    </p:bg>
    <p:spTree>
      <p:nvGrpSpPr>
        <p:cNvPr id="1" name=""/>
        <p:cNvGrpSpPr/>
        <p:nvPr/>
      </p:nvGrpSpPr>
      <p:grpSpPr>
        <a:xfrm>
          <a:off x="0" y="0"/>
          <a:ext cx="0" cy="0"/>
          <a:chOff x="0" y="0"/>
          <a:chExt cx="0" cy="0"/>
        </a:xfrm>
      </p:grpSpPr>
      <p:sp>
        <p:nvSpPr>
          <p:cNvPr id="135" name="Body Level One…"/>
          <p:cNvSpPr txBox="1">
            <a:spLocks noGrp="1"/>
          </p:cNvSpPr>
          <p:nvPr>
            <p:ph type="body" idx="1"/>
          </p:nvPr>
        </p:nvSpPr>
        <p:spPr>
          <a:xfrm>
            <a:off x="5635413" y="2059093"/>
            <a:ext cx="6610774" cy="7694508"/>
          </a:xfrm>
          <a:prstGeom prst="rect">
            <a:avLst/>
          </a:prstGeom>
        </p:spPr>
        <p:txBody>
          <a:bodyPr lIns="65023" tIns="65023" rIns="65023" bIns="65023" anchor="t"/>
          <a:lstStyle>
            <a:lvl1pPr marL="484094" indent="-484094" defTabSz="1300480">
              <a:spcBef>
                <a:spcPts val="800"/>
              </a:spcBef>
              <a:buClr>
                <a:srgbClr val="DC9E1F"/>
              </a:buClr>
              <a:buSzPct val="100000"/>
              <a:buFont typeface="Arial"/>
              <a:defRPr sz="2400" spc="42">
                <a:solidFill>
                  <a:srgbClr val="FFFFFF"/>
                </a:solidFill>
                <a:latin typeface="Arial Narrow"/>
                <a:ea typeface="Arial Narrow"/>
                <a:cs typeface="Arial Narrow"/>
                <a:sym typeface="Arial Narrow"/>
              </a:defRPr>
            </a:lvl1pPr>
            <a:lvl2pPr marL="860611" indent="-403411" defTabSz="1300480">
              <a:spcBef>
                <a:spcPts val="800"/>
              </a:spcBef>
              <a:buClr>
                <a:srgbClr val="DC9E1F"/>
              </a:buClr>
              <a:buSzPct val="100000"/>
              <a:buFont typeface="Arial"/>
              <a:defRPr sz="2400" spc="42">
                <a:solidFill>
                  <a:srgbClr val="FFFFFF"/>
                </a:solidFill>
                <a:latin typeface="Arial Narrow"/>
                <a:ea typeface="Arial Narrow"/>
                <a:cs typeface="Arial Narrow"/>
                <a:sym typeface="Arial Narrow"/>
              </a:defRPr>
            </a:lvl2pPr>
            <a:lvl3pPr marL="1237129" indent="-322729" defTabSz="1300480">
              <a:spcBef>
                <a:spcPts val="800"/>
              </a:spcBef>
              <a:buClr>
                <a:srgbClr val="DC9E1F"/>
              </a:buClr>
              <a:buSzPct val="100000"/>
              <a:buFont typeface="Arial"/>
              <a:defRPr sz="2400" spc="42">
                <a:solidFill>
                  <a:srgbClr val="FFFFFF"/>
                </a:solidFill>
                <a:latin typeface="Arial Narrow"/>
                <a:ea typeface="Arial Narrow"/>
                <a:cs typeface="Arial Narrow"/>
                <a:sym typeface="Arial Narrow"/>
              </a:defRPr>
            </a:lvl3pPr>
            <a:lvl4pPr marL="1694329" indent="-322729" defTabSz="1300480">
              <a:spcBef>
                <a:spcPts val="800"/>
              </a:spcBef>
              <a:buClr>
                <a:srgbClr val="DC9E1F"/>
              </a:buClr>
              <a:buSzPct val="100000"/>
              <a:buFont typeface="Arial"/>
              <a:defRPr sz="2400" spc="42">
                <a:solidFill>
                  <a:srgbClr val="FFFFFF"/>
                </a:solidFill>
                <a:latin typeface="Arial Narrow"/>
                <a:ea typeface="Arial Narrow"/>
                <a:cs typeface="Arial Narrow"/>
                <a:sym typeface="Arial Narrow"/>
              </a:defRPr>
            </a:lvl4pPr>
            <a:lvl5pPr marL="2151529" indent="-322729" defTabSz="1300480">
              <a:spcBef>
                <a:spcPts val="800"/>
              </a:spcBef>
              <a:buClr>
                <a:srgbClr val="DC9E1F"/>
              </a:buClr>
              <a:buSzPct val="100000"/>
              <a:buFont typeface="Arial"/>
              <a:defRPr sz="2400" spc="42">
                <a:solidFill>
                  <a:srgbClr val="FFFFFF"/>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36" name="Title Text"/>
          <p:cNvSpPr txBox="1">
            <a:spLocks noGrp="1"/>
          </p:cNvSpPr>
          <p:nvPr>
            <p:ph type="title"/>
          </p:nvPr>
        </p:nvSpPr>
        <p:spPr>
          <a:xfrm>
            <a:off x="871321" y="-1"/>
            <a:ext cx="4226561" cy="3619671"/>
          </a:xfrm>
          <a:prstGeom prst="rect">
            <a:avLst/>
          </a:prstGeom>
        </p:spPr>
        <p:txBody>
          <a:bodyPr lIns="65023" tIns="65023" rIns="65023" bIns="65023" anchor="b">
            <a:noAutofit/>
          </a:bodyPr>
          <a:lstStyle>
            <a:lvl1pPr algn="l" defTabSz="1300480">
              <a:defRPr sz="2400" spc="66">
                <a:solidFill>
                  <a:srgbClr val="DC9E1F"/>
                </a:solidFill>
                <a:latin typeface="Arial Narrow"/>
                <a:ea typeface="Arial Narrow"/>
                <a:cs typeface="Arial Narrow"/>
                <a:sym typeface="Arial Narrow"/>
              </a:defRPr>
            </a:lvl1pPr>
          </a:lstStyle>
          <a:p>
            <a:r>
              <a:t>Title Text</a:t>
            </a:r>
          </a:p>
        </p:txBody>
      </p:sp>
      <p:sp>
        <p:nvSpPr>
          <p:cNvPr id="137" name="Slide Number"/>
          <p:cNvSpPr txBox="1">
            <a:spLocks noGrp="1"/>
          </p:cNvSpPr>
          <p:nvPr>
            <p:ph type="sldNum" sz="quarter" idx="2"/>
          </p:nvPr>
        </p:nvSpPr>
        <p:spPr>
          <a:xfrm>
            <a:off x="10728959" y="9133162"/>
            <a:ext cx="1408855" cy="333249"/>
          </a:xfrm>
          <a:prstGeom prst="rect">
            <a:avLst/>
          </a:prstGeom>
        </p:spPr>
        <p:txBody>
          <a:bodyPr wrap="square" lIns="65023" tIns="65023" rIns="65023" bIns="65023" anchor="ctr"/>
          <a:lstStyle>
            <a:lvl1pPr algn="r" defTabSz="1300480">
              <a:defRPr sz="1400">
                <a:solidFill>
                  <a:srgbClr val="FFFFFF"/>
                </a:solidFill>
                <a:latin typeface="Arial Narrow"/>
                <a:ea typeface="Arial Narrow"/>
                <a:cs typeface="Arial Narrow"/>
                <a:sym typeface="Arial Narrow"/>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t Side-by-Side">
    <p:spTree>
      <p:nvGrpSpPr>
        <p:cNvPr id="1" name=""/>
        <p:cNvGrpSpPr/>
        <p:nvPr/>
      </p:nvGrpSpPr>
      <p:grpSpPr>
        <a:xfrm>
          <a:off x="0" y="0"/>
          <a:ext cx="0" cy="0"/>
          <a:chOff x="0" y="0"/>
          <a:chExt cx="0" cy="0"/>
        </a:xfrm>
      </p:grpSpPr>
      <p:sp>
        <p:nvSpPr>
          <p:cNvPr id="144" name="Body Level One…"/>
          <p:cNvSpPr txBox="1">
            <a:spLocks noGrp="1"/>
          </p:cNvSpPr>
          <p:nvPr>
            <p:ph type="body" sz="half" idx="1"/>
          </p:nvPr>
        </p:nvSpPr>
        <p:spPr>
          <a:xfrm>
            <a:off x="316088" y="1300479"/>
            <a:ext cx="5549622" cy="8453122"/>
          </a:xfrm>
          <a:prstGeom prst="rect">
            <a:avLst/>
          </a:prstGeom>
        </p:spPr>
        <p:txBody>
          <a:bodyPr lIns="65022" tIns="65022" rIns="65022" bIns="65022" anchor="t"/>
          <a:lstStyle>
            <a:lvl1pPr marL="320039" indent="-320039" defTabSz="650240">
              <a:spcBef>
                <a:spcPts val="500"/>
              </a:spcBef>
              <a:buSzPct val="100000"/>
              <a:buFont typeface="Arial"/>
              <a:defRPr sz="2800">
                <a:solidFill>
                  <a:srgbClr val="595959"/>
                </a:solidFill>
                <a:latin typeface="Calibri"/>
                <a:ea typeface="Calibri"/>
                <a:cs typeface="Calibri"/>
                <a:sym typeface="Calibri"/>
              </a:defRPr>
            </a:lvl1pPr>
            <a:lvl2pPr marL="584200" indent="-355600" defTabSz="650240">
              <a:spcBef>
                <a:spcPts val="500"/>
              </a:spcBef>
              <a:buSzPct val="100000"/>
              <a:buFont typeface="Arial"/>
              <a:buChar char="–"/>
              <a:defRPr sz="2800">
                <a:solidFill>
                  <a:srgbClr val="595959"/>
                </a:solidFill>
                <a:latin typeface="Calibri"/>
                <a:ea typeface="Calibri"/>
                <a:cs typeface="Calibri"/>
                <a:sym typeface="Calibri"/>
              </a:defRPr>
            </a:lvl2pPr>
            <a:lvl3pPr marL="857250" indent="-400050" defTabSz="650240">
              <a:spcBef>
                <a:spcPts val="500"/>
              </a:spcBef>
              <a:buSzPct val="100000"/>
              <a:buFont typeface="Arial"/>
              <a:defRPr sz="2800">
                <a:solidFill>
                  <a:srgbClr val="595959"/>
                </a:solidFill>
                <a:latin typeface="Calibri"/>
                <a:ea typeface="Calibri"/>
                <a:cs typeface="Calibri"/>
                <a:sym typeface="Calibri"/>
              </a:defRPr>
            </a:lvl3pPr>
            <a:lvl4pPr marL="1142999" indent="-457199" defTabSz="650240">
              <a:spcBef>
                <a:spcPts val="500"/>
              </a:spcBef>
              <a:buSzPct val="100000"/>
              <a:buFont typeface="Arial"/>
              <a:buChar char="–"/>
              <a:defRPr sz="2800">
                <a:solidFill>
                  <a:srgbClr val="595959"/>
                </a:solidFill>
                <a:latin typeface="Calibri"/>
                <a:ea typeface="Calibri"/>
                <a:cs typeface="Calibri"/>
                <a:sym typeface="Calibri"/>
              </a:defRPr>
            </a:lvl4pPr>
            <a:lvl5pPr marL="1371599" indent="-457199" defTabSz="650240">
              <a:spcBef>
                <a:spcPts val="500"/>
              </a:spcBef>
              <a:buSzPct val="100000"/>
              <a:buFont typeface="Arial"/>
              <a:defRPr sz="2800">
                <a:solidFill>
                  <a:srgbClr val="595959"/>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5" name="Title Text"/>
          <p:cNvSpPr txBox="1">
            <a:spLocks noGrp="1"/>
          </p:cNvSpPr>
          <p:nvPr>
            <p:ph type="title"/>
          </p:nvPr>
        </p:nvSpPr>
        <p:spPr>
          <a:xfrm>
            <a:off x="316088" y="519288"/>
            <a:ext cx="12173940" cy="781192"/>
          </a:xfrm>
          <a:prstGeom prst="rect">
            <a:avLst/>
          </a:prstGeom>
        </p:spPr>
        <p:txBody>
          <a:bodyPr lIns="65022" tIns="65022" rIns="65022" bIns="65022" anchor="t"/>
          <a:lstStyle>
            <a:lvl1pPr algn="l" defTabSz="650240">
              <a:defRPr sz="3400" b="1">
                <a:solidFill>
                  <a:srgbClr val="074184"/>
                </a:solidFill>
                <a:latin typeface="Arial"/>
                <a:ea typeface="Arial"/>
                <a:cs typeface="Arial"/>
                <a:sym typeface="Arial"/>
              </a:defRPr>
            </a:lvl1pPr>
          </a:lstStyle>
          <a:p>
            <a:r>
              <a:t>Title Text</a:t>
            </a:r>
          </a:p>
        </p:txBody>
      </p:sp>
      <p:sp>
        <p:nvSpPr>
          <p:cNvPr id="146" name="Slide Number"/>
          <p:cNvSpPr txBox="1">
            <a:spLocks noGrp="1"/>
          </p:cNvSpPr>
          <p:nvPr>
            <p:ph type="sldNum" sz="quarter" idx="2"/>
          </p:nvPr>
        </p:nvSpPr>
        <p:spPr>
          <a:xfrm>
            <a:off x="316088" y="9238017"/>
            <a:ext cx="225823" cy="241301"/>
          </a:xfrm>
          <a:prstGeom prst="rect">
            <a:avLst/>
          </a:prstGeom>
        </p:spPr>
        <p:txBody>
          <a:bodyPr lIns="0" tIns="0" rIns="0" bIns="0"/>
          <a:lstStyle>
            <a:lvl1pPr algn="l" defTabSz="650240">
              <a:defRPr sz="1600">
                <a:solidFill>
                  <a:srgbClr val="004C97"/>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Side-by-Side">
    <p:spTree>
      <p:nvGrpSpPr>
        <p:cNvPr id="1" name=""/>
        <p:cNvGrpSpPr/>
        <p:nvPr/>
      </p:nvGrpSpPr>
      <p:grpSpPr>
        <a:xfrm>
          <a:off x="0" y="0"/>
          <a:ext cx="0" cy="0"/>
          <a:chOff x="0" y="0"/>
          <a:chExt cx="0" cy="0"/>
        </a:xfrm>
      </p:grpSpPr>
      <p:sp>
        <p:nvSpPr>
          <p:cNvPr id="153" name="Body Level One…"/>
          <p:cNvSpPr txBox="1">
            <a:spLocks noGrp="1"/>
          </p:cNvSpPr>
          <p:nvPr>
            <p:ph type="body" sz="half" idx="1"/>
          </p:nvPr>
        </p:nvSpPr>
        <p:spPr>
          <a:xfrm>
            <a:off x="316088" y="1300479"/>
            <a:ext cx="5549622" cy="8453122"/>
          </a:xfrm>
          <a:prstGeom prst="rect">
            <a:avLst/>
          </a:prstGeom>
        </p:spPr>
        <p:txBody>
          <a:bodyPr lIns="65021" tIns="65021" rIns="65021" bIns="65021" anchor="t"/>
          <a:lstStyle>
            <a:lvl1pPr marL="320039" indent="-320039" defTabSz="650240">
              <a:spcBef>
                <a:spcPts val="500"/>
              </a:spcBef>
              <a:buSzPct val="100000"/>
              <a:buFont typeface="Arial"/>
              <a:defRPr sz="2800">
                <a:solidFill>
                  <a:srgbClr val="595959"/>
                </a:solidFill>
                <a:latin typeface="Calibri"/>
                <a:ea typeface="Calibri"/>
                <a:cs typeface="Calibri"/>
                <a:sym typeface="Calibri"/>
              </a:defRPr>
            </a:lvl1pPr>
            <a:lvl2pPr marL="584200" indent="-355600" defTabSz="650240">
              <a:spcBef>
                <a:spcPts val="500"/>
              </a:spcBef>
              <a:buSzPct val="100000"/>
              <a:buFont typeface="Arial"/>
              <a:buChar char="–"/>
              <a:defRPr sz="2800">
                <a:solidFill>
                  <a:srgbClr val="595959"/>
                </a:solidFill>
                <a:latin typeface="Calibri"/>
                <a:ea typeface="Calibri"/>
                <a:cs typeface="Calibri"/>
                <a:sym typeface="Calibri"/>
              </a:defRPr>
            </a:lvl2pPr>
            <a:lvl3pPr marL="857250" indent="-400050" defTabSz="650240">
              <a:spcBef>
                <a:spcPts val="500"/>
              </a:spcBef>
              <a:buSzPct val="100000"/>
              <a:buFont typeface="Arial"/>
              <a:defRPr sz="2800">
                <a:solidFill>
                  <a:srgbClr val="595959"/>
                </a:solidFill>
                <a:latin typeface="Calibri"/>
                <a:ea typeface="Calibri"/>
                <a:cs typeface="Calibri"/>
                <a:sym typeface="Calibri"/>
              </a:defRPr>
            </a:lvl3pPr>
            <a:lvl4pPr marL="1142998" indent="-457199" defTabSz="650240">
              <a:spcBef>
                <a:spcPts val="500"/>
              </a:spcBef>
              <a:buSzPct val="100000"/>
              <a:buFont typeface="Arial"/>
              <a:buChar char="–"/>
              <a:defRPr sz="2800">
                <a:solidFill>
                  <a:srgbClr val="595959"/>
                </a:solidFill>
                <a:latin typeface="Calibri"/>
                <a:ea typeface="Calibri"/>
                <a:cs typeface="Calibri"/>
                <a:sym typeface="Calibri"/>
              </a:defRPr>
            </a:lvl4pPr>
            <a:lvl5pPr marL="1371598" indent="-457198" defTabSz="650240">
              <a:spcBef>
                <a:spcPts val="500"/>
              </a:spcBef>
              <a:buSzPct val="100000"/>
              <a:buFont typeface="Arial"/>
              <a:defRPr sz="2800">
                <a:solidFill>
                  <a:srgbClr val="595959"/>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4" name="Title Text"/>
          <p:cNvSpPr txBox="1">
            <a:spLocks noGrp="1"/>
          </p:cNvSpPr>
          <p:nvPr>
            <p:ph type="title"/>
          </p:nvPr>
        </p:nvSpPr>
        <p:spPr>
          <a:xfrm>
            <a:off x="316088" y="519288"/>
            <a:ext cx="12173940" cy="781192"/>
          </a:xfrm>
          <a:prstGeom prst="rect">
            <a:avLst/>
          </a:prstGeom>
        </p:spPr>
        <p:txBody>
          <a:bodyPr lIns="65021" tIns="65021" rIns="65021" bIns="65021" anchor="t"/>
          <a:lstStyle>
            <a:lvl1pPr algn="l" defTabSz="650240">
              <a:defRPr sz="3400" b="1">
                <a:solidFill>
                  <a:srgbClr val="074184"/>
                </a:solidFill>
                <a:latin typeface="Arial"/>
                <a:ea typeface="Arial"/>
                <a:cs typeface="Arial"/>
                <a:sym typeface="Arial"/>
              </a:defRPr>
            </a:lvl1pPr>
          </a:lstStyle>
          <a:p>
            <a:r>
              <a:t>Title Text</a:t>
            </a:r>
          </a:p>
        </p:txBody>
      </p:sp>
      <p:sp>
        <p:nvSpPr>
          <p:cNvPr id="155" name="Slide Number"/>
          <p:cNvSpPr txBox="1">
            <a:spLocks noGrp="1"/>
          </p:cNvSpPr>
          <p:nvPr>
            <p:ph type="sldNum" sz="quarter" idx="2"/>
          </p:nvPr>
        </p:nvSpPr>
        <p:spPr>
          <a:xfrm>
            <a:off x="316088" y="9238017"/>
            <a:ext cx="225823" cy="241301"/>
          </a:xfrm>
          <a:prstGeom prst="rect">
            <a:avLst/>
          </a:prstGeom>
        </p:spPr>
        <p:txBody>
          <a:bodyPr lIns="0" tIns="0" rIns="0" bIns="0"/>
          <a:lstStyle>
            <a:lvl1pPr algn="l" defTabSz="650240">
              <a:defRPr sz="1600">
                <a:solidFill>
                  <a:srgbClr val="004C97"/>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image" Target="../media/image54.t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9.t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tif"/><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2" Type="http://schemas.openxmlformats.org/officeDocument/2006/relationships/image" Target="../media/image73.tif"/><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4.tif"/><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83.tif"/></Relationships>
</file>

<file path=ppt/slides/_rels/slide43.xml.rels><?xml version="1.0" encoding="UTF-8" standalone="yes"?>
<Relationships xmlns="http://schemas.openxmlformats.org/package/2006/relationships"><Relationship Id="rId3" Type="http://schemas.openxmlformats.org/officeDocument/2006/relationships/hyperlink" Target="mailto:fmoroni.guillermo@gmail.com" TargetMode="External"/><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92.tif"/><Relationship Id="rId7" Type="http://schemas.openxmlformats.org/officeDocument/2006/relationships/hyperlink" Target="http://science.sciencemag.org/content/early/2017/08/02/science.aao0990" TargetMode="External"/><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5.tif"/><Relationship Id="rId5" Type="http://schemas.openxmlformats.org/officeDocument/2006/relationships/image" Target="../media/image94.png"/><Relationship Id="rId4" Type="http://schemas.openxmlformats.org/officeDocument/2006/relationships/image" Target="../media/image93.t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98.ti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ti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NGC253.mjm-edit.jpg" descr="NGC253.mjm-edit.jpg"/>
          <p:cNvPicPr>
            <a:picLocks noChangeAspect="1"/>
          </p:cNvPicPr>
          <p:nvPr/>
        </p:nvPicPr>
        <p:blipFill>
          <a:blip r:embed="rId2">
            <a:extLst/>
          </a:blip>
          <a:stretch>
            <a:fillRect/>
          </a:stretch>
        </p:blipFill>
        <p:spPr>
          <a:xfrm>
            <a:off x="-40762" y="-1453100"/>
            <a:ext cx="13086324" cy="13086323"/>
          </a:xfrm>
          <a:prstGeom prst="rect">
            <a:avLst/>
          </a:prstGeom>
          <a:ln w="12700">
            <a:miter lim="400000"/>
          </a:ln>
        </p:spPr>
      </p:pic>
      <p:sp>
        <p:nvSpPr>
          <p:cNvPr id="165" name="skipper-CCD…"/>
          <p:cNvSpPr txBox="1"/>
          <p:nvPr/>
        </p:nvSpPr>
        <p:spPr>
          <a:xfrm>
            <a:off x="178925" y="354978"/>
            <a:ext cx="12646950" cy="881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2900">
                <a:solidFill>
                  <a:srgbClr val="FFFFFF"/>
                </a:solidFill>
                <a:latin typeface="Helvetica"/>
                <a:ea typeface="Helvetica"/>
                <a:cs typeface="Helvetica"/>
                <a:sym typeface="Helvetica"/>
              </a:defRPr>
            </a:pPr>
            <a:r>
              <a:t>skipper-CCD</a:t>
            </a: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endParaRPr/>
          </a:p>
          <a:p>
            <a:pPr algn="l" defTabSz="457200">
              <a:defRPr sz="2600">
                <a:solidFill>
                  <a:srgbClr val="FFFFFF"/>
                </a:solidFill>
                <a:latin typeface="Helvetica"/>
                <a:ea typeface="Helvetica"/>
                <a:cs typeface="Helvetica"/>
                <a:sym typeface="Helvetica"/>
              </a:defRPr>
            </a:pPr>
            <a:r>
              <a:t>Juan Estrada - Fermilab</a:t>
            </a:r>
          </a:p>
          <a:p>
            <a:pPr algn="l" defTabSz="457200">
              <a:defRPr sz="2600">
                <a:solidFill>
                  <a:srgbClr val="FFFFFF"/>
                </a:solidFill>
                <a:latin typeface="Helvetica"/>
                <a:ea typeface="Helvetica"/>
                <a:cs typeface="Helvetica"/>
                <a:sym typeface="Helvetica"/>
              </a:defRPr>
            </a:pPr>
            <a:r>
              <a:t>Nov, 2018</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top2.gif" descr="top2.gif"/>
          <p:cNvPicPr>
            <a:picLocks noChangeAspect="1"/>
          </p:cNvPicPr>
          <p:nvPr/>
        </p:nvPicPr>
        <p:blipFill>
          <a:blip r:embed="rId2">
            <a:extLst/>
          </a:blip>
          <a:srcRect l="22412" r="10184" b="5823"/>
          <a:stretch>
            <a:fillRect/>
          </a:stretch>
        </p:blipFill>
        <p:spPr>
          <a:xfrm>
            <a:off x="69453" y="283964"/>
            <a:ext cx="12865894" cy="9185573"/>
          </a:xfrm>
          <a:prstGeom prst="rect">
            <a:avLst/>
          </a:prstGeom>
          <a:ln w="12700">
            <a:miter lim="400000"/>
          </a:ln>
        </p:spPr>
      </p:pic>
      <p:sp>
        <p:nvSpPr>
          <p:cNvPr id="26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pic>
        <p:nvPicPr>
          <p:cNvPr id="267" name="Image" descr="Image"/>
          <p:cNvPicPr>
            <a:picLocks noChangeAspect="1"/>
          </p:cNvPicPr>
          <p:nvPr/>
        </p:nvPicPr>
        <p:blipFill>
          <a:blip r:embed="rId3">
            <a:extLst/>
          </a:blip>
          <a:stretch>
            <a:fillRect/>
          </a:stretch>
        </p:blipFill>
        <p:spPr>
          <a:xfrm>
            <a:off x="10254144" y="383207"/>
            <a:ext cx="2457181" cy="2894013"/>
          </a:xfrm>
          <a:prstGeom prst="rect">
            <a:avLst/>
          </a:prstGeom>
          <a:ln w="12700">
            <a:miter lim="400000"/>
          </a:ln>
        </p:spPr>
      </p:pic>
      <p:sp>
        <p:nvSpPr>
          <p:cNvPr id="268" name="Line"/>
          <p:cNvSpPr/>
          <p:nvPr/>
        </p:nvSpPr>
        <p:spPr>
          <a:xfrm>
            <a:off x="9288599" y="1057526"/>
            <a:ext cx="1524001" cy="1"/>
          </a:xfrm>
          <a:prstGeom prst="line">
            <a:avLst/>
          </a:prstGeom>
          <a:ln w="63500">
            <a:solidFill>
              <a:schemeClr val="accent3"/>
            </a:solidFill>
            <a:miter lim="400000"/>
            <a:tailEnd type="triangle"/>
          </a:ln>
        </p:spPr>
        <p:txBody>
          <a:bodyPr lIns="50800" tIns="50800" rIns="50800" bIns="50800" anchor="ctr"/>
          <a:lstStyle/>
          <a:p>
            <a:pPr>
              <a:defRPr sz="2400"/>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le"/>
          <p:cNvSpPr txBox="1">
            <a:spLocks noGrp="1"/>
          </p:cNvSpPr>
          <p:nvPr>
            <p:ph type="title"/>
          </p:nvPr>
        </p:nvSpPr>
        <p:spPr>
          <a:prstGeom prst="rect">
            <a:avLst/>
          </a:prstGeom>
        </p:spPr>
        <p:txBody>
          <a:bodyPr/>
          <a:lstStyle/>
          <a:p>
            <a:endParaRPr/>
          </a:p>
        </p:txBody>
      </p:sp>
      <p:sp>
        <p:nvSpPr>
          <p:cNvPr id="271" name="Body"/>
          <p:cNvSpPr txBox="1">
            <a:spLocks noGrp="1"/>
          </p:cNvSpPr>
          <p:nvPr>
            <p:ph type="body" idx="1"/>
          </p:nvPr>
        </p:nvSpPr>
        <p:spPr>
          <a:prstGeom prst="rect">
            <a:avLst/>
          </a:prstGeom>
        </p:spPr>
        <p:txBody>
          <a:bodyPr/>
          <a:lstStyle/>
          <a:p>
            <a:endParaRPr/>
          </a:p>
        </p:txBody>
      </p:sp>
      <p:pic>
        <p:nvPicPr>
          <p:cNvPr id="272" name="top1.gif" descr="top1.gif"/>
          <p:cNvPicPr>
            <a:picLocks noChangeAspect="1"/>
          </p:cNvPicPr>
          <p:nvPr/>
        </p:nvPicPr>
        <p:blipFill>
          <a:blip r:embed="rId2">
            <a:extLst/>
          </a:blip>
          <a:srcRect l="22401" r="10159" b="6150"/>
          <a:stretch>
            <a:fillRect/>
          </a:stretch>
        </p:blipFill>
        <p:spPr>
          <a:xfrm>
            <a:off x="65881" y="299839"/>
            <a:ext cx="12872840" cy="9153724"/>
          </a:xfrm>
          <a:prstGeom prst="rect">
            <a:avLst/>
          </a:prstGeom>
          <a:ln w="12700">
            <a:miter lim="400000"/>
          </a:ln>
        </p:spPr>
      </p:pic>
      <p:sp>
        <p:nvSpPr>
          <p:cNvPr id="273"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pic>
        <p:nvPicPr>
          <p:cNvPr id="274" name="Image" descr="Image"/>
          <p:cNvPicPr>
            <a:picLocks noChangeAspect="1"/>
          </p:cNvPicPr>
          <p:nvPr/>
        </p:nvPicPr>
        <p:blipFill>
          <a:blip r:embed="rId3">
            <a:extLst/>
          </a:blip>
          <a:stretch>
            <a:fillRect/>
          </a:stretch>
        </p:blipFill>
        <p:spPr>
          <a:xfrm>
            <a:off x="10254144" y="383207"/>
            <a:ext cx="2457181" cy="2894013"/>
          </a:xfrm>
          <a:prstGeom prst="rect">
            <a:avLst/>
          </a:prstGeom>
          <a:ln w="12700">
            <a:miter lim="400000"/>
          </a:ln>
        </p:spPr>
      </p:pic>
      <p:sp>
        <p:nvSpPr>
          <p:cNvPr id="275" name="Line"/>
          <p:cNvSpPr/>
          <p:nvPr/>
        </p:nvSpPr>
        <p:spPr>
          <a:xfrm>
            <a:off x="9288599" y="1133726"/>
            <a:ext cx="1524001" cy="1"/>
          </a:xfrm>
          <a:prstGeom prst="line">
            <a:avLst/>
          </a:prstGeom>
          <a:ln w="63500">
            <a:solidFill>
              <a:schemeClr val="accent3"/>
            </a:solidFill>
            <a:miter lim="400000"/>
            <a:tailEnd type="triangle"/>
          </a:ln>
        </p:spPr>
        <p:txBody>
          <a:bodyPr lIns="50800" tIns="50800" rIns="50800" bIns="50800" anchor="ctr"/>
          <a:lstStyle/>
          <a:p>
            <a:pPr>
              <a:defRPr sz="2400"/>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p:cNvSpPr txBox="1">
            <a:spLocks noGrp="1"/>
          </p:cNvSpPr>
          <p:nvPr>
            <p:ph type="title"/>
          </p:nvPr>
        </p:nvSpPr>
        <p:spPr>
          <a:prstGeom prst="rect">
            <a:avLst/>
          </a:prstGeom>
        </p:spPr>
        <p:txBody>
          <a:bodyPr/>
          <a:lstStyle/>
          <a:p>
            <a:endParaRPr/>
          </a:p>
        </p:txBody>
      </p:sp>
      <p:sp>
        <p:nvSpPr>
          <p:cNvPr id="278" name="Body"/>
          <p:cNvSpPr txBox="1">
            <a:spLocks noGrp="1"/>
          </p:cNvSpPr>
          <p:nvPr>
            <p:ph type="body" idx="1"/>
          </p:nvPr>
        </p:nvSpPr>
        <p:spPr>
          <a:prstGeom prst="rect">
            <a:avLst/>
          </a:prstGeom>
        </p:spPr>
        <p:txBody>
          <a:bodyPr/>
          <a:lstStyle/>
          <a:p>
            <a:endParaRPr/>
          </a:p>
        </p:txBody>
      </p:sp>
      <p:pic>
        <p:nvPicPr>
          <p:cNvPr id="279" name="top0.gif" descr="top0.gif"/>
          <p:cNvPicPr>
            <a:picLocks noChangeAspect="1"/>
          </p:cNvPicPr>
          <p:nvPr/>
        </p:nvPicPr>
        <p:blipFill>
          <a:blip r:embed="rId2">
            <a:extLst/>
          </a:blip>
          <a:srcRect l="22461" r="10066" b="6081"/>
          <a:stretch>
            <a:fillRect/>
          </a:stretch>
        </p:blipFill>
        <p:spPr>
          <a:xfrm>
            <a:off x="0" y="251763"/>
            <a:ext cx="13004931" cy="9250049"/>
          </a:xfrm>
          <a:prstGeom prst="rect">
            <a:avLst/>
          </a:prstGeom>
          <a:ln w="12700">
            <a:miter lim="400000"/>
          </a:ln>
        </p:spPr>
      </p:pic>
      <p:sp>
        <p:nvSpPr>
          <p:cNvPr id="28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pic>
        <p:nvPicPr>
          <p:cNvPr id="281" name="Image" descr="Image"/>
          <p:cNvPicPr>
            <a:picLocks noChangeAspect="1"/>
          </p:cNvPicPr>
          <p:nvPr/>
        </p:nvPicPr>
        <p:blipFill>
          <a:blip r:embed="rId3">
            <a:extLst/>
          </a:blip>
          <a:stretch>
            <a:fillRect/>
          </a:stretch>
        </p:blipFill>
        <p:spPr>
          <a:xfrm>
            <a:off x="10254144" y="383207"/>
            <a:ext cx="2457181" cy="2894013"/>
          </a:xfrm>
          <a:prstGeom prst="rect">
            <a:avLst/>
          </a:prstGeom>
          <a:ln w="12700">
            <a:miter lim="400000"/>
          </a:ln>
        </p:spPr>
      </p:pic>
      <p:sp>
        <p:nvSpPr>
          <p:cNvPr id="282" name="Line"/>
          <p:cNvSpPr/>
          <p:nvPr/>
        </p:nvSpPr>
        <p:spPr>
          <a:xfrm>
            <a:off x="9288599" y="1197226"/>
            <a:ext cx="1524001" cy="1"/>
          </a:xfrm>
          <a:prstGeom prst="line">
            <a:avLst/>
          </a:prstGeom>
          <a:ln w="63500">
            <a:solidFill>
              <a:schemeClr val="accent3"/>
            </a:solidFill>
            <a:miter lim="400000"/>
            <a:tailEnd type="triangle"/>
          </a:ln>
        </p:spPr>
        <p:txBody>
          <a:bodyPr lIns="50800" tIns="50800" rIns="50800" bIns="50800" anchor="ctr"/>
          <a:lstStyle/>
          <a:p>
            <a:pPr>
              <a:defRPr sz="2400"/>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kipper-CCD"/>
          <p:cNvSpPr txBox="1">
            <a:spLocks noGrp="1"/>
          </p:cNvSpPr>
          <p:nvPr>
            <p:ph type="title"/>
          </p:nvPr>
        </p:nvSpPr>
        <p:spPr>
          <a:prstGeom prst="rect">
            <a:avLst/>
          </a:prstGeom>
        </p:spPr>
        <p:txBody>
          <a:bodyPr/>
          <a:lstStyle/>
          <a:p>
            <a:r>
              <a:t>skipper-CCD</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Image" descr="Image"/>
          <p:cNvPicPr>
            <a:picLocks noChangeAspect="1"/>
          </p:cNvPicPr>
          <p:nvPr/>
        </p:nvPicPr>
        <p:blipFill>
          <a:blip r:embed="rId2">
            <a:extLst/>
          </a:blip>
          <a:srcRect t="9441"/>
          <a:stretch>
            <a:fillRect/>
          </a:stretch>
        </p:blipFill>
        <p:spPr>
          <a:xfrm>
            <a:off x="366523" y="1089144"/>
            <a:ext cx="11773977" cy="6014125"/>
          </a:xfrm>
          <a:prstGeom prst="rect">
            <a:avLst/>
          </a:prstGeom>
          <a:ln w="12700">
            <a:miter lim="400000"/>
          </a:ln>
        </p:spPr>
      </p:pic>
      <p:pic>
        <p:nvPicPr>
          <p:cNvPr id="287" name="Image" descr="Image"/>
          <p:cNvPicPr>
            <a:picLocks noChangeAspect="1"/>
          </p:cNvPicPr>
          <p:nvPr/>
        </p:nvPicPr>
        <p:blipFill>
          <a:blip r:embed="rId3">
            <a:extLst/>
          </a:blip>
          <a:stretch>
            <a:fillRect/>
          </a:stretch>
        </p:blipFill>
        <p:spPr>
          <a:xfrm>
            <a:off x="7056371" y="6932769"/>
            <a:ext cx="5651812" cy="2668912"/>
          </a:xfrm>
          <a:prstGeom prst="rect">
            <a:avLst/>
          </a:prstGeom>
          <a:ln w="25400">
            <a:solidFill>
              <a:srgbClr val="000000"/>
            </a:solidFill>
            <a:miter lim="400000"/>
          </a:ln>
        </p:spPr>
      </p:pic>
      <p:sp>
        <p:nvSpPr>
          <p:cNvPr id="288" name="The skipper-CCD is a modification of the output stage of a CCD (Janesik et al -1990). It allows for multiple non-destructive readout of the charge in a pixel."/>
          <p:cNvSpPr txBox="1"/>
          <p:nvPr/>
        </p:nvSpPr>
        <p:spPr>
          <a:xfrm>
            <a:off x="701266" y="178857"/>
            <a:ext cx="12056285" cy="863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500"/>
            </a:lvl1pPr>
          </a:lstStyle>
          <a:p>
            <a:r>
              <a:t>The skipper-CCD is a modification of the output stage of a CCD (Janesik et al -1990). It allows for multiple non-destructive readout of the charge in a pixel.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MG_1166.JPG" descr="IMG_1166.JPG"/>
          <p:cNvPicPr>
            <a:picLocks noChangeAspect="1"/>
          </p:cNvPicPr>
          <p:nvPr/>
        </p:nvPicPr>
        <p:blipFill>
          <a:blip r:embed="rId2">
            <a:extLst/>
          </a:blip>
          <a:stretch>
            <a:fillRect/>
          </a:stretch>
        </p:blipFill>
        <p:spPr>
          <a:xfrm>
            <a:off x="2844799" y="-114126"/>
            <a:ext cx="7315201" cy="9753601"/>
          </a:xfrm>
          <a:prstGeom prst="rect">
            <a:avLst/>
          </a:prstGeom>
          <a:ln w="12700">
            <a:miter lim="400000"/>
          </a:ln>
        </p:spPr>
      </p:pic>
      <p:sp>
        <p:nvSpPr>
          <p:cNvPr id="291" name="not a new invention,"/>
          <p:cNvSpPr txBox="1"/>
          <p:nvPr/>
        </p:nvSpPr>
        <p:spPr>
          <a:xfrm>
            <a:off x="7410751" y="62402"/>
            <a:ext cx="5453079" cy="635001"/>
          </a:xfrm>
          <a:prstGeom prst="rect">
            <a:avLst/>
          </a:prstGeom>
          <a:ln w="25400">
            <a:solidFill>
              <a:srgbClr val="85888D"/>
            </a:solid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400"/>
            </a:pPr>
            <a:r>
              <a:rPr sz="3300" b="1" u="sng">
                <a:latin typeface="Helvetica"/>
                <a:ea typeface="Helvetica"/>
                <a:cs typeface="Helvetica"/>
                <a:sym typeface="Helvetica"/>
              </a:rPr>
              <a:t>not a new invention</a:t>
            </a:r>
            <a:r>
              <a: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IMG_1166.JPG" descr="IMG_1166.JPG"/>
          <p:cNvPicPr>
            <a:picLocks noChangeAspect="1"/>
          </p:cNvPicPr>
          <p:nvPr/>
        </p:nvPicPr>
        <p:blipFill>
          <a:blip r:embed="rId2">
            <a:extLst/>
          </a:blip>
          <a:stretch>
            <a:fillRect/>
          </a:stretch>
        </p:blipFill>
        <p:spPr>
          <a:xfrm>
            <a:off x="2844800" y="-114126"/>
            <a:ext cx="7315200" cy="9753601"/>
          </a:xfrm>
          <a:prstGeom prst="rect">
            <a:avLst/>
          </a:prstGeom>
          <a:ln w="12700">
            <a:miter lim="400000"/>
          </a:ln>
        </p:spPr>
      </p:pic>
      <p:pic>
        <p:nvPicPr>
          <p:cNvPr id="294" name="IMG_1166.JPG" descr="IMG_1166.JPG"/>
          <p:cNvPicPr>
            <a:picLocks noChangeAspect="1"/>
          </p:cNvPicPr>
          <p:nvPr/>
        </p:nvPicPr>
        <p:blipFill>
          <a:blip r:embed="rId2">
            <a:extLst/>
          </a:blip>
          <a:srcRect l="7727" t="10421" r="35611" b="78885"/>
          <a:stretch>
            <a:fillRect/>
          </a:stretch>
        </p:blipFill>
        <p:spPr>
          <a:xfrm>
            <a:off x="227040" y="1303946"/>
            <a:ext cx="7878207" cy="1982432"/>
          </a:xfrm>
          <a:prstGeom prst="rect">
            <a:avLst/>
          </a:prstGeom>
          <a:ln w="12700">
            <a:miter lim="400000"/>
          </a:ln>
        </p:spPr>
      </p:pic>
      <p:pic>
        <p:nvPicPr>
          <p:cNvPr id="295" name="IMG_1166.JPG" descr="IMG_1166.JPG"/>
          <p:cNvPicPr>
            <a:picLocks noChangeAspect="1"/>
          </p:cNvPicPr>
          <p:nvPr/>
        </p:nvPicPr>
        <p:blipFill>
          <a:blip r:embed="rId2">
            <a:extLst/>
          </a:blip>
          <a:srcRect l="71692" t="8196" r="9400" b="84092"/>
          <a:stretch>
            <a:fillRect/>
          </a:stretch>
        </p:blipFill>
        <p:spPr>
          <a:xfrm>
            <a:off x="8089938" y="1166032"/>
            <a:ext cx="4152565" cy="2258077"/>
          </a:xfrm>
          <a:prstGeom prst="rect">
            <a:avLst/>
          </a:prstGeom>
          <a:ln w="12700">
            <a:miter lim="400000"/>
          </a:ln>
        </p:spPr>
      </p:pic>
      <p:pic>
        <p:nvPicPr>
          <p:cNvPr id="296" name="Image" descr="Image"/>
          <p:cNvPicPr>
            <a:picLocks noChangeAspect="1"/>
          </p:cNvPicPr>
          <p:nvPr/>
        </p:nvPicPr>
        <p:blipFill>
          <a:blip r:embed="rId3">
            <a:extLst/>
          </a:blip>
          <a:srcRect l="34875" r="34875"/>
          <a:stretch>
            <a:fillRect/>
          </a:stretch>
        </p:blipFill>
        <p:spPr>
          <a:xfrm>
            <a:off x="10377089" y="3872643"/>
            <a:ext cx="2228204" cy="57150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G_1167.JPG" descr="IMG_1167.JPG"/>
          <p:cNvPicPr>
            <a:picLocks noChangeAspect="1"/>
          </p:cNvPicPr>
          <p:nvPr/>
        </p:nvPicPr>
        <p:blipFill>
          <a:blip r:embed="rId2">
            <a:extLst/>
          </a:blip>
          <a:srcRect t="56942"/>
          <a:stretch>
            <a:fillRect/>
          </a:stretch>
        </p:blipFill>
        <p:spPr>
          <a:xfrm>
            <a:off x="105067" y="1341437"/>
            <a:ext cx="12794698" cy="734544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2">
            <a:extLst/>
          </a:blip>
          <a:srcRect t="61860" r="2854"/>
          <a:stretch>
            <a:fillRect/>
          </a:stretch>
        </p:blipFill>
        <p:spPr>
          <a:xfrm>
            <a:off x="97163" y="1231444"/>
            <a:ext cx="4136466" cy="1142398"/>
          </a:xfrm>
          <a:prstGeom prst="rect">
            <a:avLst/>
          </a:prstGeom>
          <a:ln w="12700">
            <a:miter lim="400000"/>
          </a:ln>
        </p:spPr>
      </p:pic>
      <p:pic>
        <p:nvPicPr>
          <p:cNvPr id="301" name="Image" descr="Image"/>
          <p:cNvPicPr>
            <a:picLocks noChangeAspect="1"/>
          </p:cNvPicPr>
          <p:nvPr/>
        </p:nvPicPr>
        <p:blipFill>
          <a:blip r:embed="rId3">
            <a:extLst/>
          </a:blip>
          <a:stretch>
            <a:fillRect/>
          </a:stretch>
        </p:blipFill>
        <p:spPr>
          <a:xfrm>
            <a:off x="69553" y="7723140"/>
            <a:ext cx="5913404" cy="1748483"/>
          </a:xfrm>
          <a:prstGeom prst="rect">
            <a:avLst/>
          </a:prstGeom>
          <a:ln w="12700">
            <a:miter lim="400000"/>
          </a:ln>
        </p:spPr>
      </p:pic>
      <p:pic>
        <p:nvPicPr>
          <p:cNvPr id="302" name="Image" descr="Image"/>
          <p:cNvPicPr>
            <a:picLocks noChangeAspect="1"/>
          </p:cNvPicPr>
          <p:nvPr/>
        </p:nvPicPr>
        <p:blipFill>
          <a:blip r:embed="rId4">
            <a:extLst/>
          </a:blip>
          <a:stretch>
            <a:fillRect/>
          </a:stretch>
        </p:blipFill>
        <p:spPr>
          <a:xfrm>
            <a:off x="294458" y="1790203"/>
            <a:ext cx="4709921" cy="5774492"/>
          </a:xfrm>
          <a:prstGeom prst="rect">
            <a:avLst/>
          </a:prstGeom>
          <a:ln w="25400">
            <a:solidFill>
              <a:srgbClr val="000000"/>
            </a:solidFill>
            <a:miter lim="400000"/>
          </a:ln>
        </p:spPr>
      </p:pic>
      <p:pic>
        <p:nvPicPr>
          <p:cNvPr id="303" name="Image" descr="Image"/>
          <p:cNvPicPr>
            <a:picLocks noChangeAspect="1"/>
          </p:cNvPicPr>
          <p:nvPr/>
        </p:nvPicPr>
        <p:blipFill>
          <a:blip r:embed="rId5">
            <a:extLst/>
          </a:blip>
          <a:stretch>
            <a:fillRect/>
          </a:stretch>
        </p:blipFill>
        <p:spPr>
          <a:xfrm>
            <a:off x="6316810" y="4162865"/>
            <a:ext cx="6553923" cy="5156903"/>
          </a:xfrm>
          <a:prstGeom prst="rect">
            <a:avLst/>
          </a:prstGeom>
          <a:ln w="25400">
            <a:solidFill>
              <a:srgbClr val="000000"/>
            </a:solidFill>
            <a:miter lim="400000"/>
          </a:ln>
        </p:spPr>
      </p:pic>
      <p:pic>
        <p:nvPicPr>
          <p:cNvPr id="304" name="Image" descr="Image"/>
          <p:cNvPicPr>
            <a:picLocks noChangeAspect="1"/>
          </p:cNvPicPr>
          <p:nvPr/>
        </p:nvPicPr>
        <p:blipFill>
          <a:blip r:embed="rId2">
            <a:extLst/>
          </a:blip>
          <a:srcRect r="6429" b="57149"/>
          <a:stretch>
            <a:fillRect/>
          </a:stretch>
        </p:blipFill>
        <p:spPr>
          <a:xfrm>
            <a:off x="173363" y="-18158"/>
            <a:ext cx="3984229" cy="1283524"/>
          </a:xfrm>
          <a:prstGeom prst="rect">
            <a:avLst/>
          </a:prstGeom>
          <a:ln w="12700">
            <a:miter lim="400000"/>
          </a:ln>
        </p:spPr>
      </p:pic>
      <p:sp>
        <p:nvSpPr>
          <p:cNvPr id="305" name="From Steve Holland:…"/>
          <p:cNvSpPr txBox="1"/>
          <p:nvPr/>
        </p:nvSpPr>
        <p:spPr>
          <a:xfrm>
            <a:off x="5283254" y="1593116"/>
            <a:ext cx="5283597" cy="25163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lnSpc>
                <a:spcPts val="3300"/>
              </a:lnSpc>
              <a:defRPr sz="1600">
                <a:latin typeface="Arial"/>
                <a:ea typeface="Arial"/>
                <a:cs typeface="Arial"/>
                <a:sym typeface="Arial"/>
              </a:defRPr>
            </a:pPr>
            <a:r>
              <a:t>From Steve Holland:</a:t>
            </a:r>
          </a:p>
          <a:p>
            <a:pPr algn="l" defTabSz="457200">
              <a:lnSpc>
                <a:spcPts val="3300"/>
              </a:lnSpc>
              <a:defRPr sz="1600">
                <a:latin typeface="Arial"/>
                <a:ea typeface="Arial"/>
                <a:cs typeface="Arial"/>
                <a:sym typeface="Arial"/>
              </a:defRPr>
            </a:pPr>
            <a:endParaRPr/>
          </a:p>
          <a:p>
            <a:pPr algn="l" defTabSz="457200">
              <a:lnSpc>
                <a:spcPts val="3300"/>
              </a:lnSpc>
              <a:defRPr sz="1600">
                <a:latin typeface="Arial"/>
                <a:ea typeface="Arial"/>
                <a:cs typeface="Arial"/>
                <a:sym typeface="Arial"/>
              </a:defRPr>
            </a:pPr>
            <a:r>
              <a:rPr>
                <a:latin typeface="Times"/>
                <a:ea typeface="Times"/>
                <a:cs typeface="Times"/>
                <a:sym typeface="Times"/>
              </a:rPr>
              <a:t>•</a:t>
            </a:r>
            <a:r>
              <a:t>Used these papers as the basis of our first FG amplifier</a:t>
            </a:r>
            <a:endParaRPr>
              <a:latin typeface="Times"/>
              <a:ea typeface="Times"/>
              <a:cs typeface="Times"/>
              <a:sym typeface="Times"/>
            </a:endParaRPr>
          </a:p>
          <a:p>
            <a:pPr algn="l" defTabSz="457200">
              <a:lnSpc>
                <a:spcPts val="3300"/>
              </a:lnSpc>
              <a:defRPr sz="1600">
                <a:latin typeface="Arial"/>
                <a:ea typeface="Arial"/>
                <a:cs typeface="Arial"/>
                <a:sym typeface="Arial"/>
              </a:defRPr>
            </a:pPr>
            <a:r>
              <a:rPr>
                <a:latin typeface="Times"/>
                <a:ea typeface="Times"/>
                <a:cs typeface="Times"/>
                <a:sym typeface="Times"/>
              </a:rPr>
              <a:t>•</a:t>
            </a:r>
            <a:r>
              <a:t>Chandler et al, 1990 SPIE</a:t>
            </a:r>
            <a:endParaRPr>
              <a:latin typeface="Times"/>
              <a:ea typeface="Times"/>
              <a:cs typeface="Times"/>
              <a:sym typeface="Times"/>
            </a:endParaRPr>
          </a:p>
          <a:p>
            <a:pPr algn="l" defTabSz="457200">
              <a:lnSpc>
                <a:spcPts val="3300"/>
              </a:lnSpc>
              <a:defRPr sz="1600">
                <a:latin typeface="Arial"/>
                <a:ea typeface="Arial"/>
                <a:cs typeface="Arial"/>
                <a:sym typeface="Arial"/>
              </a:defRPr>
            </a:pPr>
            <a:r>
              <a:rPr>
                <a:latin typeface="Times"/>
                <a:ea typeface="Times"/>
                <a:cs typeface="Times"/>
                <a:sym typeface="Times"/>
              </a:rPr>
              <a:t>•</a:t>
            </a:r>
            <a:r>
              <a:t>Janesick et al, 1990 SPIE</a:t>
            </a:r>
          </a:p>
          <a:p>
            <a:pPr algn="l" defTabSz="457200">
              <a:lnSpc>
                <a:spcPts val="3300"/>
              </a:lnSpc>
              <a:defRPr sz="1600">
                <a:latin typeface="Arial"/>
                <a:ea typeface="Arial"/>
                <a:cs typeface="Arial"/>
                <a:sym typeface="Arial"/>
              </a:defRPr>
            </a:pPr>
            <a:endParaRPr/>
          </a:p>
          <a:p>
            <a:pPr algn="l" defTabSz="457200">
              <a:lnSpc>
                <a:spcPts val="3300"/>
              </a:lnSpc>
              <a:defRPr sz="1600">
                <a:latin typeface="Arial"/>
                <a:ea typeface="Arial"/>
                <a:cs typeface="Arial"/>
                <a:sym typeface="Arial"/>
              </a:defRPr>
            </a:pPr>
            <a:r>
              <a:rPr>
                <a:latin typeface="Times"/>
                <a:ea typeface="Times"/>
                <a:cs typeface="Times"/>
                <a:sym typeface="Times"/>
              </a:rPr>
              <a:t>•</a:t>
            </a:r>
            <a:r>
              <a:t>First reports of FG amplifiers (Fairchild R&amp;D Laboratory)</a:t>
            </a:r>
            <a:endParaRPr>
              <a:latin typeface="Times"/>
              <a:ea typeface="Times"/>
              <a:cs typeface="Times"/>
              <a:sym typeface="Times"/>
            </a:endParaRPr>
          </a:p>
          <a:p>
            <a:pPr algn="l" defTabSz="457200">
              <a:lnSpc>
                <a:spcPts val="3300"/>
              </a:lnSpc>
              <a:defRPr sz="1600">
                <a:latin typeface="Arial"/>
                <a:ea typeface="Arial"/>
                <a:cs typeface="Arial"/>
                <a:sym typeface="Arial"/>
              </a:defRPr>
            </a:pPr>
            <a:r>
              <a:rPr>
                <a:latin typeface="Times"/>
                <a:ea typeface="Times"/>
                <a:cs typeface="Times"/>
                <a:sym typeface="Times"/>
              </a:rPr>
              <a:t>—</a:t>
            </a:r>
            <a:r>
              <a:t>Wen and Salisbury, ISSCC, 154, 1973</a:t>
            </a:r>
            <a:endParaRPr>
              <a:latin typeface="Times"/>
              <a:ea typeface="Times"/>
              <a:cs typeface="Times"/>
              <a:sym typeface="Times"/>
            </a:endParaRPr>
          </a:p>
          <a:p>
            <a:pPr algn="l" defTabSz="457200">
              <a:lnSpc>
                <a:spcPts val="3300"/>
              </a:lnSpc>
              <a:defRPr sz="1600">
                <a:latin typeface="Arial"/>
                <a:ea typeface="Arial"/>
                <a:cs typeface="Arial"/>
                <a:sym typeface="Arial"/>
              </a:defRPr>
            </a:pPr>
            <a:r>
              <a:rPr>
                <a:latin typeface="Times"/>
                <a:ea typeface="Times"/>
                <a:cs typeface="Times"/>
                <a:sym typeface="Times"/>
              </a:rPr>
              <a:t>—</a:t>
            </a:r>
            <a:r>
              <a:t>Wen, IEEE JSSC, 410,1974</a:t>
            </a:r>
            <a:endParaRPr>
              <a:latin typeface="Times"/>
              <a:ea typeface="Times"/>
              <a:cs typeface="Times"/>
              <a:sym typeface="Times"/>
            </a:endParaRPr>
          </a:p>
        </p:txBody>
      </p:sp>
      <p:sp>
        <p:nvSpPr>
          <p:cNvPr id="306" name="2000 CCD textbook"/>
          <p:cNvSpPr txBox="1"/>
          <p:nvPr/>
        </p:nvSpPr>
        <p:spPr>
          <a:xfrm>
            <a:off x="3007090" y="1766560"/>
            <a:ext cx="1966219" cy="342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b="1">
                <a:latin typeface="Helvetica"/>
                <a:ea typeface="Helvetica"/>
                <a:cs typeface="Helvetica"/>
                <a:sym typeface="Helvetica"/>
              </a:defRPr>
            </a:lvl1pPr>
          </a:lstStyle>
          <a:p>
            <a:r>
              <a:t>2000 CCD textbook</a:t>
            </a:r>
          </a:p>
        </p:txBody>
      </p:sp>
      <p:sp>
        <p:nvSpPr>
          <p:cNvPr id="307" name="not a new invention,"/>
          <p:cNvSpPr txBox="1"/>
          <p:nvPr/>
        </p:nvSpPr>
        <p:spPr>
          <a:xfrm>
            <a:off x="5198513" y="536453"/>
            <a:ext cx="5453079" cy="635001"/>
          </a:xfrm>
          <a:prstGeom prst="rect">
            <a:avLst/>
          </a:prstGeom>
          <a:ln w="25400">
            <a:solidFill>
              <a:srgbClr val="85888D"/>
            </a:solid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400"/>
            </a:pPr>
            <a:r>
              <a:rPr sz="3300" b="1" u="sng">
                <a:latin typeface="Helvetica"/>
                <a:ea typeface="Helvetica"/>
                <a:cs typeface="Helvetica"/>
                <a:sym typeface="Helvetica"/>
              </a:rPr>
              <a:t>not a new invention</a:t>
            </a:r>
            <a:r>
              <a: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 descr="Image"/>
          <p:cNvPicPr>
            <a:picLocks noChangeAspect="1"/>
          </p:cNvPicPr>
          <p:nvPr/>
        </p:nvPicPr>
        <p:blipFill>
          <a:blip r:embed="rId2">
            <a:extLst/>
          </a:blip>
          <a:stretch>
            <a:fillRect/>
          </a:stretch>
        </p:blipFill>
        <p:spPr>
          <a:xfrm>
            <a:off x="0" y="1327610"/>
            <a:ext cx="13004800" cy="7098380"/>
          </a:xfrm>
          <a:prstGeom prst="rect">
            <a:avLst/>
          </a:prstGeom>
          <a:ln w="12700">
            <a:miter lim="400000"/>
          </a:ln>
        </p:spPr>
      </p:pic>
      <p:sp>
        <p:nvSpPr>
          <p:cNvPr id="310" name="R&amp;D development @ FNAL/LBNL (G.Fernandez-Moroni)"/>
          <p:cNvSpPr txBox="1"/>
          <p:nvPr/>
        </p:nvSpPr>
        <p:spPr>
          <a:xfrm>
            <a:off x="736193" y="286491"/>
            <a:ext cx="1153241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R&amp;D development @ FNAL/LBNL (G.Fernandez-Moroni)</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p:cNvGrpSpPr/>
          <p:nvPr/>
        </p:nvGrpSpPr>
        <p:grpSpPr>
          <a:xfrm>
            <a:off x="292849" y="506275"/>
            <a:ext cx="12419102" cy="7831979"/>
            <a:chOff x="0" y="0"/>
            <a:chExt cx="12419101" cy="7831977"/>
          </a:xfrm>
        </p:grpSpPr>
        <p:pic>
          <p:nvPicPr>
            <p:cNvPr id="167" name="image8.png" descr="image8.png"/>
            <p:cNvPicPr>
              <a:picLocks noChangeAspect="1"/>
            </p:cNvPicPr>
            <p:nvPr/>
          </p:nvPicPr>
          <p:blipFill>
            <a:blip r:embed="rId2">
              <a:extLst/>
            </a:blip>
            <a:stretch>
              <a:fillRect/>
            </a:stretch>
          </p:blipFill>
          <p:spPr>
            <a:xfrm>
              <a:off x="6121" y="0"/>
              <a:ext cx="12412981" cy="4351561"/>
            </a:xfrm>
            <a:prstGeom prst="rect">
              <a:avLst/>
            </a:prstGeom>
            <a:ln w="12700" cap="flat">
              <a:noFill/>
              <a:miter lim="400000"/>
            </a:ln>
            <a:effectLst/>
          </p:spPr>
        </p:pic>
        <p:pic>
          <p:nvPicPr>
            <p:cNvPr id="168" name="image9.png" descr="image9.png"/>
            <p:cNvPicPr>
              <a:picLocks noChangeAspect="1"/>
            </p:cNvPicPr>
            <p:nvPr/>
          </p:nvPicPr>
          <p:blipFill>
            <a:blip r:embed="rId3">
              <a:extLst/>
            </a:blip>
            <a:srcRect b="10536"/>
            <a:stretch>
              <a:fillRect/>
            </a:stretch>
          </p:blipFill>
          <p:spPr>
            <a:xfrm>
              <a:off x="0" y="4320322"/>
              <a:ext cx="12413160" cy="3511656"/>
            </a:xfrm>
            <a:prstGeom prst="rect">
              <a:avLst/>
            </a:prstGeom>
            <a:ln w="12700" cap="flat">
              <a:noFill/>
              <a:miter lim="400000"/>
            </a:ln>
            <a:effectLst/>
          </p:spPr>
        </p:pic>
      </p:grpSp>
      <p:sp>
        <p:nvSpPr>
          <p:cNvPr id="170" name="Recent developments by the MSL group at LBNL has allowed the fabrication for “massive” CCDs. 675 um is now possible."/>
          <p:cNvSpPr txBox="1"/>
          <p:nvPr/>
        </p:nvSpPr>
        <p:spPr>
          <a:xfrm>
            <a:off x="180462" y="8249435"/>
            <a:ext cx="12643877" cy="965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just">
              <a:defRPr sz="2800"/>
            </a:lvl1pPr>
          </a:lstStyle>
          <a:p>
            <a:r>
              <a:t>Recent developments by the MSL group at LBNL has allowed the fabrication for “massive” CCDs. 675 um is now possible.</a:t>
            </a:r>
          </a:p>
        </p:txBody>
      </p:sp>
      <p:sp>
        <p:nvSpPr>
          <p:cNvPr id="171" name="Slide Number"/>
          <p:cNvSpPr txBox="1">
            <a:spLocks noGrp="1"/>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singlee.gif" descr="singlee.gif"/>
          <p:cNvPicPr>
            <a:picLocks/>
          </p:cNvPicPr>
          <p:nvPr/>
        </p:nvPicPr>
        <p:blipFill>
          <a:blip r:embed="rId2">
            <a:extLst/>
          </a:blip>
          <a:stretch>
            <a:fillRect/>
          </a:stretch>
        </p:blipFill>
        <p:spPr>
          <a:xfrm>
            <a:off x="215477" y="1713837"/>
            <a:ext cx="13004801" cy="6325926"/>
          </a:xfrm>
          <a:prstGeom prst="rect">
            <a:avLst/>
          </a:prstGeom>
          <a:ln w="12700">
            <a:miter lim="400000"/>
          </a:ln>
        </p:spPr>
      </p:pic>
      <p:sp>
        <p:nvSpPr>
          <p:cNvPr id="313" name="the new skippers"/>
          <p:cNvSpPr txBox="1"/>
          <p:nvPr/>
        </p:nvSpPr>
        <p:spPr>
          <a:xfrm>
            <a:off x="446734" y="272126"/>
            <a:ext cx="372206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the new skippers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the new skippers"/>
          <p:cNvSpPr txBox="1"/>
          <p:nvPr/>
        </p:nvSpPr>
        <p:spPr>
          <a:xfrm>
            <a:off x="446734" y="272126"/>
            <a:ext cx="372206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the new skippers </a:t>
            </a:r>
          </a:p>
        </p:txBody>
      </p:sp>
      <p:pic>
        <p:nvPicPr>
          <p:cNvPr id="316" name="Image" descr="Image"/>
          <p:cNvPicPr>
            <a:picLocks noChangeAspect="1"/>
          </p:cNvPicPr>
          <p:nvPr/>
        </p:nvPicPr>
        <p:blipFill>
          <a:blip r:embed="rId2">
            <a:extLst/>
          </a:blip>
          <a:stretch>
            <a:fillRect/>
          </a:stretch>
        </p:blipFill>
        <p:spPr>
          <a:xfrm>
            <a:off x="1117600" y="2139950"/>
            <a:ext cx="10769600" cy="54737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he new skippers"/>
          <p:cNvSpPr txBox="1"/>
          <p:nvPr/>
        </p:nvSpPr>
        <p:spPr>
          <a:xfrm>
            <a:off x="446734" y="272126"/>
            <a:ext cx="372206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the new skippers </a:t>
            </a:r>
          </a:p>
        </p:txBody>
      </p:sp>
      <p:pic>
        <p:nvPicPr>
          <p:cNvPr id="319" name="Image" descr="Image"/>
          <p:cNvPicPr>
            <a:picLocks noChangeAspect="1"/>
          </p:cNvPicPr>
          <p:nvPr/>
        </p:nvPicPr>
        <p:blipFill>
          <a:blip r:embed="rId2">
            <a:extLst/>
          </a:blip>
          <a:stretch>
            <a:fillRect/>
          </a:stretch>
        </p:blipFill>
        <p:spPr>
          <a:xfrm>
            <a:off x="1225550" y="2152650"/>
            <a:ext cx="10553700" cy="54483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he new skippers"/>
          <p:cNvSpPr txBox="1"/>
          <p:nvPr/>
        </p:nvSpPr>
        <p:spPr>
          <a:xfrm>
            <a:off x="446734" y="272126"/>
            <a:ext cx="372206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the new skippers </a:t>
            </a:r>
          </a:p>
        </p:txBody>
      </p:sp>
      <p:pic>
        <p:nvPicPr>
          <p:cNvPr id="322" name="Image" descr="Image"/>
          <p:cNvPicPr>
            <a:picLocks noChangeAspect="1"/>
          </p:cNvPicPr>
          <p:nvPr/>
        </p:nvPicPr>
        <p:blipFill>
          <a:blip r:embed="rId2">
            <a:extLst/>
          </a:blip>
          <a:stretch>
            <a:fillRect/>
          </a:stretch>
        </p:blipFill>
        <p:spPr>
          <a:xfrm>
            <a:off x="1181100" y="2152650"/>
            <a:ext cx="10642600" cy="54483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asted-image.png" descr="pasted-image.png"/>
          <p:cNvPicPr>
            <a:picLocks noChangeAspect="1"/>
          </p:cNvPicPr>
          <p:nvPr/>
        </p:nvPicPr>
        <p:blipFill>
          <a:blip r:embed="rId2">
            <a:extLst/>
          </a:blip>
          <a:stretch>
            <a:fillRect/>
          </a:stretch>
        </p:blipFill>
        <p:spPr>
          <a:xfrm>
            <a:off x="382486" y="824224"/>
            <a:ext cx="12239828" cy="7705383"/>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Image" descr="Image"/>
          <p:cNvPicPr>
            <a:picLocks noChangeAspect="1"/>
          </p:cNvPicPr>
          <p:nvPr/>
        </p:nvPicPr>
        <p:blipFill>
          <a:blip r:embed="rId2">
            <a:extLst/>
          </a:blip>
          <a:stretch>
            <a:fillRect/>
          </a:stretch>
        </p:blipFill>
        <p:spPr>
          <a:xfrm>
            <a:off x="-39519" y="2656761"/>
            <a:ext cx="6568512" cy="4575083"/>
          </a:xfrm>
          <a:prstGeom prst="rect">
            <a:avLst/>
          </a:prstGeom>
          <a:ln w="12700">
            <a:miter lim="400000"/>
          </a:ln>
        </p:spPr>
      </p:pic>
      <p:pic>
        <p:nvPicPr>
          <p:cNvPr id="327" name="Image" descr="Image"/>
          <p:cNvPicPr>
            <a:picLocks noChangeAspect="1"/>
          </p:cNvPicPr>
          <p:nvPr/>
        </p:nvPicPr>
        <p:blipFill>
          <a:blip r:embed="rId3">
            <a:extLst/>
          </a:blip>
          <a:stretch>
            <a:fillRect/>
          </a:stretch>
        </p:blipFill>
        <p:spPr>
          <a:xfrm>
            <a:off x="6422922" y="2562577"/>
            <a:ext cx="6102386" cy="4651468"/>
          </a:xfrm>
          <a:prstGeom prst="rect">
            <a:avLst/>
          </a:prstGeom>
          <a:ln w="12700">
            <a:miter lim="400000"/>
          </a:ln>
        </p:spPr>
      </p:pic>
      <p:sp>
        <p:nvSpPr>
          <p:cNvPr id="328" name="CONNIE/DAMIC now"/>
          <p:cNvSpPr txBox="1"/>
          <p:nvPr/>
        </p:nvSpPr>
        <p:spPr>
          <a:xfrm>
            <a:off x="1028460" y="1708644"/>
            <a:ext cx="443255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CONNIE/DAMIC now</a:t>
            </a:r>
          </a:p>
        </p:txBody>
      </p:sp>
      <p:sp>
        <p:nvSpPr>
          <p:cNvPr id="329" name="skipper CCD"/>
          <p:cNvSpPr txBox="1"/>
          <p:nvPr/>
        </p:nvSpPr>
        <p:spPr>
          <a:xfrm>
            <a:off x="7967055" y="1708644"/>
            <a:ext cx="275554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skipper CCD</a:t>
            </a:r>
          </a:p>
        </p:txBody>
      </p:sp>
      <p:sp>
        <p:nvSpPr>
          <p:cNvPr id="330" name="Designed at least~30 years ago, and reduces the noise to “0”"/>
          <p:cNvSpPr/>
          <p:nvPr/>
        </p:nvSpPr>
        <p:spPr>
          <a:xfrm>
            <a:off x="432644" y="8376162"/>
            <a:ext cx="11995860" cy="431801"/>
          </a:xfrm>
          <a:prstGeom prst="rect">
            <a:avLst/>
          </a:prstGeom>
          <a:ln w="25400">
            <a:solidFill>
              <a:schemeClr val="accent1"/>
            </a:solid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000" b="1">
                <a:solidFill>
                  <a:schemeClr val="accent1"/>
                </a:solidFill>
                <a:latin typeface="Helvetica"/>
                <a:ea typeface="Helvetica"/>
                <a:cs typeface="Helvetica"/>
                <a:sym typeface="Helvetica"/>
              </a:defRPr>
            </a:lvl1pPr>
          </a:lstStyle>
          <a:p>
            <a:r>
              <a:t>Designed at least~30 years ago, and reduces the noise to “0”</a:t>
            </a:r>
          </a:p>
        </p:txBody>
      </p:sp>
      <p:sp>
        <p:nvSpPr>
          <p:cNvPr id="33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332" name="Physical Review Letters, Volume 119, Issue 13, (2017)"/>
          <p:cNvSpPr txBox="1"/>
          <p:nvPr/>
        </p:nvSpPr>
        <p:spPr>
          <a:xfrm>
            <a:off x="6430344" y="1152736"/>
            <a:ext cx="6445626" cy="39912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975" b="1">
                <a:solidFill>
                  <a:srgbClr val="5D5D5D"/>
                </a:solidFill>
                <a:latin typeface="Helvetica Neue"/>
                <a:ea typeface="Helvetica Neue"/>
                <a:cs typeface="Helvetica Neue"/>
                <a:sym typeface="Helvetica Neue"/>
              </a:defRPr>
            </a:lvl1pPr>
          </a:lstStyle>
          <a:p>
            <a:r>
              <a:t>Physical Review Letters, Volume 119, Issue 13, (2017)</a:t>
            </a:r>
          </a:p>
        </p:txBody>
      </p:sp>
      <p:sp>
        <p:nvSpPr>
          <p:cNvPr id="333" name="Single-electron and single-photon sensitivity with silicon Skipper-CCD (J. Tiffenberg et al)"/>
          <p:cNvSpPr txBox="1"/>
          <p:nvPr/>
        </p:nvSpPr>
        <p:spPr>
          <a:xfrm>
            <a:off x="147221" y="401448"/>
            <a:ext cx="12566707" cy="4364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2175" b="1">
                <a:solidFill>
                  <a:srgbClr val="5D5D5D"/>
                </a:solidFill>
                <a:latin typeface="Helvetica Neue"/>
                <a:ea typeface="Helvetica Neue"/>
                <a:cs typeface="Helvetica Neue"/>
                <a:sym typeface="Helvetica Neue"/>
              </a:defRPr>
            </a:lvl1pPr>
          </a:lstStyle>
          <a:p>
            <a:r>
              <a:t>Single-electron and single-photon sensitivity with silicon Skipper-CCD (J. Tiffenberg et al)</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 descr="Image"/>
          <p:cNvPicPr>
            <a:picLocks noChangeAspect="1"/>
          </p:cNvPicPr>
          <p:nvPr/>
        </p:nvPicPr>
        <p:blipFill>
          <a:blip r:embed="rId2">
            <a:extLst/>
          </a:blip>
          <a:srcRect l="8353" t="10522" r="10250" b="10522"/>
          <a:stretch>
            <a:fillRect/>
          </a:stretch>
        </p:blipFill>
        <p:spPr>
          <a:xfrm>
            <a:off x="0" y="297775"/>
            <a:ext cx="13004990" cy="9461246"/>
          </a:xfrm>
          <a:prstGeom prst="rect">
            <a:avLst/>
          </a:prstGeom>
          <a:ln w="12700">
            <a:miter lim="400000"/>
          </a:ln>
        </p:spPr>
      </p:pic>
      <p:sp>
        <p:nvSpPr>
          <p:cNvPr id="336" name="impressive ability to count electrons!"/>
          <p:cNvSpPr txBox="1"/>
          <p:nvPr/>
        </p:nvSpPr>
        <p:spPr>
          <a:xfrm>
            <a:off x="5236040" y="3903191"/>
            <a:ext cx="5501274" cy="48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500"/>
            </a:lvl1pPr>
          </a:lstStyle>
          <a:p>
            <a:r>
              <a:t>impressive ability to count electrons!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Image" descr="Image"/>
          <p:cNvPicPr>
            <a:picLocks noChangeAspect="1"/>
          </p:cNvPicPr>
          <p:nvPr/>
        </p:nvPicPr>
        <p:blipFill>
          <a:blip r:embed="rId2">
            <a:extLst/>
          </a:blip>
          <a:srcRect l="9011" t="11643" r="9011" b="11643"/>
          <a:stretch>
            <a:fillRect/>
          </a:stretch>
        </p:blipFill>
        <p:spPr>
          <a:xfrm>
            <a:off x="60721" y="355798"/>
            <a:ext cx="12883295" cy="9042034"/>
          </a:xfrm>
          <a:prstGeom prst="rect">
            <a:avLst/>
          </a:prstGeom>
          <a:ln w="12700">
            <a:miter lim="400000"/>
          </a:ln>
        </p:spPr>
      </p:pic>
      <p:sp>
        <p:nvSpPr>
          <p:cNvPr id="339" name="55Fe X-ray line 5.9 keV"/>
          <p:cNvSpPr txBox="1"/>
          <p:nvPr/>
        </p:nvSpPr>
        <p:spPr>
          <a:xfrm>
            <a:off x="2219352" y="3903191"/>
            <a:ext cx="5501274" cy="48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a:pPr>
            <a:r>
              <a:rPr baseline="31999"/>
              <a:t>55</a:t>
            </a:r>
            <a:r>
              <a:t>Fe X-ray line 5.9 keV</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rcRect l="7364" t="13422" r="13441" b="11109"/>
          <a:stretch>
            <a:fillRect/>
          </a:stretch>
        </p:blipFill>
        <p:spPr>
          <a:xfrm>
            <a:off x="64368" y="263025"/>
            <a:ext cx="12876121" cy="9202696"/>
          </a:xfrm>
          <a:prstGeom prst="rect">
            <a:avLst/>
          </a:prstGeom>
          <a:ln w="12700">
            <a:miter lim="400000"/>
          </a:ln>
        </p:spPr>
      </p:pic>
      <p:sp>
        <p:nvSpPr>
          <p:cNvPr id="342" name="55Fe X-ray line 5.9 keV"/>
          <p:cNvSpPr txBox="1"/>
          <p:nvPr/>
        </p:nvSpPr>
        <p:spPr>
          <a:xfrm>
            <a:off x="5135484" y="2179370"/>
            <a:ext cx="5501273" cy="48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a:pPr>
            <a:r>
              <a:rPr baseline="31999"/>
              <a:t>55</a:t>
            </a:r>
            <a:r>
              <a:t>Fe X-ray line 5.9 keV</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dark sector search"/>
          <p:cNvSpPr txBox="1">
            <a:spLocks noGrp="1"/>
          </p:cNvSpPr>
          <p:nvPr>
            <p:ph type="title"/>
          </p:nvPr>
        </p:nvSpPr>
        <p:spPr>
          <a:xfrm>
            <a:off x="895039" y="200291"/>
            <a:ext cx="10984599" cy="805195"/>
          </a:xfrm>
          <a:prstGeom prst="rect">
            <a:avLst/>
          </a:prstGeom>
        </p:spPr>
        <p:txBody>
          <a:bodyPr/>
          <a:lstStyle>
            <a:lvl1pPr>
              <a:defRPr sz="4600"/>
            </a:lvl1pPr>
          </a:lstStyle>
          <a:p>
            <a:r>
              <a:t>dark sector search</a:t>
            </a:r>
          </a:p>
        </p:txBody>
      </p:sp>
      <p:pic>
        <p:nvPicPr>
          <p:cNvPr id="345" name="Image" descr="Image"/>
          <p:cNvPicPr>
            <a:picLocks noChangeAspect="1"/>
          </p:cNvPicPr>
          <p:nvPr/>
        </p:nvPicPr>
        <p:blipFill>
          <a:blip r:embed="rId2">
            <a:extLst/>
          </a:blip>
          <a:stretch>
            <a:fillRect/>
          </a:stretch>
        </p:blipFill>
        <p:spPr>
          <a:xfrm>
            <a:off x="3378136" y="1093763"/>
            <a:ext cx="6248528" cy="852522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pic>
        <p:nvPicPr>
          <p:cNvPr id="174" name="IMG_7697.jpg" descr="IMG_7697.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175" name="CONNIE-DAMIC 2016 sensors"/>
          <p:cNvSpPr txBox="1"/>
          <p:nvPr/>
        </p:nvSpPr>
        <p:spPr>
          <a:xfrm>
            <a:off x="209847" y="-1"/>
            <a:ext cx="8048623" cy="8666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914400">
              <a:defRPr sz="5000">
                <a:solidFill>
                  <a:srgbClr val="FFFFFF"/>
                </a:solidFill>
                <a:latin typeface="Calibri"/>
                <a:ea typeface="Calibri"/>
                <a:cs typeface="Calibri"/>
                <a:sym typeface="Calibri"/>
              </a:defRPr>
            </a:lvl1pPr>
          </a:lstStyle>
          <a:p>
            <a:pPr>
              <a:defRPr sz="2400"/>
            </a:pPr>
            <a:r>
              <a:rPr sz="5000"/>
              <a:t>CONNIE-DAMIC 2016 sensors</a:t>
            </a:r>
          </a:p>
        </p:txBody>
      </p:sp>
      <p:sp>
        <p:nvSpPr>
          <p:cNvPr id="176" name="16 Mpix — 6g"/>
          <p:cNvSpPr txBox="1"/>
          <p:nvPr/>
        </p:nvSpPr>
        <p:spPr>
          <a:xfrm>
            <a:off x="9530563" y="8936312"/>
            <a:ext cx="3460053" cy="7269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l" defTabSz="914400">
              <a:defRPr sz="4000">
                <a:solidFill>
                  <a:srgbClr val="FFFFFF"/>
                </a:solidFill>
                <a:latin typeface="Calibri"/>
                <a:ea typeface="Calibri"/>
                <a:cs typeface="Calibri"/>
                <a:sym typeface="Calibri"/>
              </a:defRPr>
            </a:lvl1pPr>
          </a:lstStyle>
          <a:p>
            <a:r>
              <a:t>16 Mpix — 6g</a:t>
            </a:r>
          </a:p>
        </p:txBody>
      </p:sp>
      <p:sp>
        <p:nvSpPr>
          <p:cNvPr id="177" name="4 amplifiers…"/>
          <p:cNvSpPr txBox="1"/>
          <p:nvPr/>
        </p:nvSpPr>
        <p:spPr>
          <a:xfrm>
            <a:off x="133448" y="8287592"/>
            <a:ext cx="5406478" cy="13492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l" defTabSz="914400">
              <a:defRPr sz="2800">
                <a:solidFill>
                  <a:srgbClr val="FFFFFF"/>
                </a:solidFill>
                <a:latin typeface="Calibri"/>
                <a:ea typeface="Calibri"/>
                <a:cs typeface="Calibri"/>
                <a:sym typeface="Calibri"/>
              </a:defRPr>
            </a:pPr>
            <a:r>
              <a:t>4 amplifiers</a:t>
            </a:r>
          </a:p>
          <a:p>
            <a:pPr algn="l" defTabSz="914400">
              <a:defRPr sz="2800">
                <a:solidFill>
                  <a:srgbClr val="FFFFFF"/>
                </a:solidFill>
                <a:latin typeface="Calibri"/>
                <a:ea typeface="Calibri"/>
                <a:cs typeface="Calibri"/>
                <a:sym typeface="Calibri"/>
              </a:defRPr>
            </a:pPr>
            <a:r>
              <a:t>2e- noise</a:t>
            </a:r>
          </a:p>
          <a:p>
            <a:pPr algn="l" defTabSz="914400">
              <a:defRPr sz="2800">
                <a:solidFill>
                  <a:srgbClr val="FFFFFF"/>
                </a:solidFill>
                <a:latin typeface="Calibri"/>
                <a:ea typeface="Calibri"/>
                <a:cs typeface="Calibri"/>
                <a:sym typeface="Calibri"/>
              </a:defRPr>
            </a:pPr>
            <a:r>
              <a:t>low background package</a:t>
            </a:r>
          </a:p>
        </p:txBody>
      </p:sp>
      <p:sp>
        <p:nvSpPr>
          <p:cNvPr id="178" name="4k x 4k"/>
          <p:cNvSpPr txBox="1"/>
          <p:nvPr/>
        </p:nvSpPr>
        <p:spPr>
          <a:xfrm>
            <a:off x="4288385" y="2709880"/>
            <a:ext cx="1198089" cy="4856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914400">
              <a:defRPr sz="2400">
                <a:solidFill>
                  <a:srgbClr val="FFFFFF"/>
                </a:solidFill>
                <a:latin typeface="Calibri"/>
                <a:ea typeface="Calibri"/>
                <a:cs typeface="Calibri"/>
                <a:sym typeface="Calibri"/>
              </a:defRPr>
            </a:lvl1pPr>
          </a:lstStyle>
          <a:p>
            <a:pPr>
              <a:defRPr>
                <a:solidFill>
                  <a:srgbClr val="000000"/>
                </a:solidFill>
              </a:defRPr>
            </a:pPr>
            <a:r>
              <a:rPr>
                <a:solidFill>
                  <a:srgbClr val="FFFFFF"/>
                </a:solidFill>
              </a:rPr>
              <a:t>4k x 4k </a:t>
            </a:r>
          </a:p>
        </p:txBody>
      </p:sp>
      <p:sp>
        <p:nvSpPr>
          <p:cNvPr id="179" name="Arrow"/>
          <p:cNvSpPr/>
          <p:nvPr/>
        </p:nvSpPr>
        <p:spPr>
          <a:xfrm rot="16930642">
            <a:off x="1670788" y="4765648"/>
            <a:ext cx="2090649" cy="177841"/>
          </a:xfrm>
          <a:prstGeom prst="leftArrow">
            <a:avLst>
              <a:gd name="adj1" fmla="val 50000"/>
              <a:gd name="adj2" fmla="val 35629"/>
            </a:avLst>
          </a:prstGeom>
          <a:gradFill>
            <a:gsLst>
              <a:gs pos="0">
                <a:srgbClr val="3F80CE"/>
              </a:gs>
              <a:gs pos="100000">
                <a:srgbClr val="A2C3FF"/>
              </a:gs>
            </a:gsLst>
            <a:lin ang="16200000"/>
          </a:gradFill>
          <a:ln w="12700">
            <a:solidFill>
              <a:srgbClr val="4A7EBB"/>
            </a:solidFill>
            <a:bevel/>
          </a:ln>
          <a:effectLst>
            <a:outerShdw blurRad="50800" dist="25400" dir="5400000" rotWithShape="0">
              <a:srgbClr val="000000">
                <a:alpha val="35000"/>
              </a:srgbClr>
            </a:outerShdw>
          </a:effectLst>
        </p:spPr>
        <p:txBody>
          <a:bodyPr lIns="65023" tIns="65023" rIns="65023" bIns="65023" anchor="ctr"/>
          <a:lstStyle/>
          <a:p>
            <a:pPr defTabSz="914400">
              <a:defRPr sz="2400">
                <a:solidFill>
                  <a:srgbClr val="FFFFFF"/>
                </a:solidFill>
                <a:latin typeface="Calibri"/>
                <a:ea typeface="Calibri"/>
                <a:cs typeface="Calibri"/>
                <a:sym typeface="Calibri"/>
              </a:defRPr>
            </a:pPr>
            <a:endParaRPr/>
          </a:p>
        </p:txBody>
      </p:sp>
      <p:sp>
        <p:nvSpPr>
          <p:cNvPr id="180" name="Arrow"/>
          <p:cNvSpPr/>
          <p:nvPr/>
        </p:nvSpPr>
        <p:spPr>
          <a:xfrm rot="16950132" flipH="1">
            <a:off x="2253281" y="2848557"/>
            <a:ext cx="1754336" cy="197280"/>
          </a:xfrm>
          <a:prstGeom prst="leftArrow">
            <a:avLst>
              <a:gd name="adj1" fmla="val 50000"/>
              <a:gd name="adj2" fmla="val 35156"/>
            </a:avLst>
          </a:prstGeom>
          <a:gradFill>
            <a:gsLst>
              <a:gs pos="0">
                <a:srgbClr val="D1403C"/>
              </a:gs>
              <a:gs pos="100000">
                <a:srgbClr val="FFA5A3"/>
              </a:gs>
            </a:gsLst>
            <a:lin ang="16200000"/>
          </a:gradFill>
          <a:ln w="12700">
            <a:solidFill>
              <a:srgbClr val="BE4B48"/>
            </a:solidFill>
            <a:bevel/>
          </a:ln>
          <a:effectLst>
            <a:outerShdw blurRad="50800" dist="25400" dir="5400000" rotWithShape="0">
              <a:srgbClr val="000000">
                <a:alpha val="35000"/>
              </a:srgbClr>
            </a:outerShdw>
          </a:effectLst>
        </p:spPr>
        <p:txBody>
          <a:bodyPr lIns="65023" tIns="65023" rIns="65023" bIns="65023" anchor="ctr"/>
          <a:lstStyle/>
          <a:p>
            <a:pPr defTabSz="914400">
              <a:defRPr sz="2400">
                <a:solidFill>
                  <a:srgbClr val="FFFFFF"/>
                </a:solidFill>
                <a:latin typeface="Calibri"/>
                <a:ea typeface="Calibri"/>
                <a:cs typeface="Calibri"/>
                <a:sym typeface="Calibri"/>
              </a:defRPr>
            </a:pPr>
            <a:endParaRPr/>
          </a:p>
        </p:txBody>
      </p:sp>
      <p:sp>
        <p:nvSpPr>
          <p:cNvPr id="181" name="15 x 15 um pixels"/>
          <p:cNvSpPr txBox="1"/>
          <p:nvPr/>
        </p:nvSpPr>
        <p:spPr>
          <a:xfrm>
            <a:off x="6040386" y="4544168"/>
            <a:ext cx="1523998" cy="3332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914400">
              <a:defRPr sz="1400">
                <a:solidFill>
                  <a:srgbClr val="FFFFFF"/>
                </a:solidFill>
                <a:latin typeface="Calibri"/>
                <a:ea typeface="Calibri"/>
                <a:cs typeface="Calibri"/>
                <a:sym typeface="Calibri"/>
              </a:defRPr>
            </a:lvl1pPr>
          </a:lstStyle>
          <a:p>
            <a:pPr>
              <a:defRPr sz="2400">
                <a:solidFill>
                  <a:srgbClr val="000000"/>
                </a:solidFill>
              </a:defRPr>
            </a:pPr>
            <a:r>
              <a:rPr sz="1400">
                <a:solidFill>
                  <a:srgbClr val="FFFFFF"/>
                </a:solidFill>
              </a:rPr>
              <a:t>15 x 15 um pixels</a:t>
            </a:r>
          </a:p>
        </p:txBody>
      </p:sp>
      <p:sp>
        <p:nvSpPr>
          <p:cNvPr id="182" name="Arrow"/>
          <p:cNvSpPr/>
          <p:nvPr/>
        </p:nvSpPr>
        <p:spPr>
          <a:xfrm rot="15472906">
            <a:off x="7738070" y="4792735"/>
            <a:ext cx="2090649" cy="177842"/>
          </a:xfrm>
          <a:prstGeom prst="leftArrow">
            <a:avLst>
              <a:gd name="adj1" fmla="val 50000"/>
              <a:gd name="adj2" fmla="val 35629"/>
            </a:avLst>
          </a:prstGeom>
          <a:gradFill>
            <a:gsLst>
              <a:gs pos="0">
                <a:srgbClr val="3F80CE"/>
              </a:gs>
              <a:gs pos="100000">
                <a:srgbClr val="A2C3FF"/>
              </a:gs>
            </a:gsLst>
            <a:lin ang="16200000"/>
          </a:gradFill>
          <a:ln w="12700">
            <a:solidFill>
              <a:srgbClr val="4A7EBB"/>
            </a:solidFill>
            <a:bevel/>
          </a:ln>
          <a:effectLst>
            <a:outerShdw blurRad="50800" dist="25400" dir="5400000" rotWithShape="0">
              <a:srgbClr val="000000">
                <a:alpha val="35000"/>
              </a:srgbClr>
            </a:outerShdw>
          </a:effectLst>
        </p:spPr>
        <p:txBody>
          <a:bodyPr lIns="65023" tIns="65023" rIns="65023" bIns="65023" anchor="ctr"/>
          <a:lstStyle/>
          <a:p>
            <a:pPr defTabSz="914400">
              <a:defRPr sz="2400">
                <a:solidFill>
                  <a:srgbClr val="FFFFFF"/>
                </a:solidFill>
                <a:latin typeface="Calibri"/>
                <a:ea typeface="Calibri"/>
                <a:cs typeface="Calibri"/>
                <a:sym typeface="Calibri"/>
              </a:defRPr>
            </a:pPr>
            <a:endParaRPr/>
          </a:p>
        </p:txBody>
      </p:sp>
      <p:sp>
        <p:nvSpPr>
          <p:cNvPr id="183" name="Arrow"/>
          <p:cNvSpPr/>
          <p:nvPr/>
        </p:nvSpPr>
        <p:spPr>
          <a:xfrm rot="15499850" flipH="1">
            <a:off x="7501747" y="2887369"/>
            <a:ext cx="1754336" cy="197280"/>
          </a:xfrm>
          <a:prstGeom prst="leftArrow">
            <a:avLst>
              <a:gd name="adj1" fmla="val 50000"/>
              <a:gd name="adj2" fmla="val 35156"/>
            </a:avLst>
          </a:prstGeom>
          <a:gradFill>
            <a:gsLst>
              <a:gs pos="0">
                <a:srgbClr val="D1403C"/>
              </a:gs>
              <a:gs pos="100000">
                <a:srgbClr val="FFA5A3"/>
              </a:gs>
            </a:gsLst>
            <a:lin ang="16200000"/>
          </a:gradFill>
          <a:ln w="12700">
            <a:solidFill>
              <a:srgbClr val="BE4B48"/>
            </a:solidFill>
            <a:bevel/>
          </a:ln>
          <a:effectLst>
            <a:outerShdw blurRad="50800" dist="25400" dir="5400000" rotWithShape="0">
              <a:srgbClr val="000000">
                <a:alpha val="35000"/>
              </a:srgbClr>
            </a:outerShdw>
          </a:effectLst>
        </p:spPr>
        <p:txBody>
          <a:bodyPr lIns="65023" tIns="65023" rIns="65023" bIns="65023" anchor="ctr"/>
          <a:lstStyle/>
          <a:p>
            <a:pPr defTabSz="914400">
              <a:defRPr sz="2400">
                <a:solidFill>
                  <a:srgbClr val="FFFFFF"/>
                </a:solidFill>
                <a:latin typeface="Calibri"/>
                <a:ea typeface="Calibri"/>
                <a:cs typeface="Calibri"/>
                <a:sym typeface="Calibri"/>
              </a:defRPr>
            </a:pPr>
            <a:endParaRPr/>
          </a:p>
        </p:txBody>
      </p:sp>
      <p:sp>
        <p:nvSpPr>
          <p:cNvPr id="184" name="675 um thick CCD…"/>
          <p:cNvSpPr txBox="1"/>
          <p:nvPr/>
        </p:nvSpPr>
        <p:spPr>
          <a:xfrm>
            <a:off x="223775" y="861910"/>
            <a:ext cx="5225824" cy="8412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p>
            <a:pPr algn="l" defTabSz="914400">
              <a:defRPr sz="2400">
                <a:latin typeface="Calibri"/>
                <a:ea typeface="Calibri"/>
                <a:cs typeface="Calibri"/>
                <a:sym typeface="Calibri"/>
              </a:defRPr>
            </a:pPr>
            <a:r>
              <a:rPr>
                <a:solidFill>
                  <a:srgbClr val="FFFFFF"/>
                </a:solidFill>
              </a:rPr>
              <a:t>675 um thick CCD</a:t>
            </a:r>
          </a:p>
          <a:p>
            <a:pPr algn="l" defTabSz="914400">
              <a:defRPr sz="2400">
                <a:latin typeface="Calibri"/>
                <a:ea typeface="Calibri"/>
                <a:cs typeface="Calibri"/>
                <a:sym typeface="Calibri"/>
              </a:defRPr>
            </a:pPr>
            <a:r>
              <a:rPr>
                <a:solidFill>
                  <a:srgbClr val="FFFFFF"/>
                </a:solidFill>
              </a:rPr>
              <a:t>Developed by LBNL Microsystems LAB</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Image" descr="Image"/>
          <p:cNvPicPr>
            <a:picLocks noChangeAspect="1"/>
          </p:cNvPicPr>
          <p:nvPr/>
        </p:nvPicPr>
        <p:blipFill>
          <a:blip r:embed="rId2">
            <a:extLst/>
          </a:blip>
          <a:srcRect t="12491"/>
          <a:stretch>
            <a:fillRect/>
          </a:stretch>
        </p:blipFill>
        <p:spPr>
          <a:xfrm>
            <a:off x="0" y="1449017"/>
            <a:ext cx="13004801" cy="6682303"/>
          </a:xfrm>
          <a:prstGeom prst="rect">
            <a:avLst/>
          </a:prstGeom>
          <a:ln w="12700">
            <a:miter lim="400000"/>
          </a:ln>
        </p:spPr>
      </p:pic>
      <p:sp>
        <p:nvSpPr>
          <p:cNvPr id="348" name="Once you can count electrons, you can search for electron recoils produced by very low mass dark matter (dark sector searches). This is what we are planning to do with the skipper-CCD in the SENSEI experiment."/>
          <p:cNvSpPr txBox="1"/>
          <p:nvPr/>
        </p:nvSpPr>
        <p:spPr>
          <a:xfrm>
            <a:off x="222592" y="146372"/>
            <a:ext cx="12698622" cy="124460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a:pPr>
            <a:r>
              <a:t>Once you can count electrons, you can search for electron recoils produced by very low mass dark matter (dark sector searches). This is what we are planning to do with the skipper-CCD in the </a:t>
            </a:r>
            <a:r>
              <a:rPr b="1" u="sng">
                <a:latin typeface="Helvetica"/>
                <a:ea typeface="Helvetica"/>
                <a:cs typeface="Helvetica"/>
                <a:sym typeface="Helvetica"/>
              </a:rPr>
              <a:t>SENSEI experiment.</a:t>
            </a:r>
          </a:p>
        </p:txBody>
      </p:sp>
      <p:pic>
        <p:nvPicPr>
          <p:cNvPr id="349" name="Image" descr="Image"/>
          <p:cNvPicPr>
            <a:picLocks noChangeAspect="1"/>
          </p:cNvPicPr>
          <p:nvPr/>
        </p:nvPicPr>
        <p:blipFill>
          <a:blip r:embed="rId3">
            <a:extLst/>
          </a:blip>
          <a:stretch>
            <a:fillRect/>
          </a:stretch>
        </p:blipFill>
        <p:spPr>
          <a:xfrm>
            <a:off x="4480983" y="7545020"/>
            <a:ext cx="4042834" cy="2201493"/>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Image" descr="Image"/>
          <p:cNvPicPr>
            <a:picLocks noChangeAspect="1"/>
          </p:cNvPicPr>
          <p:nvPr/>
        </p:nvPicPr>
        <p:blipFill>
          <a:blip r:embed="rId2">
            <a:extLst/>
          </a:blip>
          <a:stretch>
            <a:fillRect/>
          </a:stretch>
        </p:blipFill>
        <p:spPr>
          <a:xfrm>
            <a:off x="0" y="244156"/>
            <a:ext cx="13004801" cy="6966858"/>
          </a:xfrm>
          <a:prstGeom prst="rect">
            <a:avLst/>
          </a:prstGeom>
          <a:ln w="12700">
            <a:miter lim="400000"/>
          </a:ln>
        </p:spPr>
      </p:pic>
      <p:pic>
        <p:nvPicPr>
          <p:cNvPr id="352" name="Image" descr="Image"/>
          <p:cNvPicPr>
            <a:picLocks noChangeAspect="1"/>
          </p:cNvPicPr>
          <p:nvPr/>
        </p:nvPicPr>
        <p:blipFill>
          <a:blip r:embed="rId3">
            <a:extLst/>
          </a:blip>
          <a:stretch>
            <a:fillRect/>
          </a:stretch>
        </p:blipFill>
        <p:spPr>
          <a:xfrm>
            <a:off x="-1" y="7257683"/>
            <a:ext cx="13004801" cy="1961139"/>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Image" descr="Image"/>
          <p:cNvPicPr>
            <a:picLocks noChangeAspect="1"/>
          </p:cNvPicPr>
          <p:nvPr/>
        </p:nvPicPr>
        <p:blipFill>
          <a:blip r:embed="rId2">
            <a:extLst/>
          </a:blip>
          <a:srcRect b="9572"/>
          <a:stretch>
            <a:fillRect/>
          </a:stretch>
        </p:blipFill>
        <p:spPr>
          <a:xfrm>
            <a:off x="133151" y="175207"/>
            <a:ext cx="12738658" cy="8639464"/>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Image" descr="Image"/>
          <p:cNvPicPr>
            <a:picLocks noChangeAspect="1"/>
          </p:cNvPicPr>
          <p:nvPr/>
        </p:nvPicPr>
        <p:blipFill>
          <a:blip r:embed="rId2">
            <a:extLst/>
          </a:blip>
          <a:stretch>
            <a:fillRect/>
          </a:stretch>
        </p:blipFill>
        <p:spPr>
          <a:xfrm>
            <a:off x="-69046" y="1258742"/>
            <a:ext cx="7569201" cy="8356601"/>
          </a:xfrm>
          <a:prstGeom prst="rect">
            <a:avLst/>
          </a:prstGeom>
          <a:ln w="12700">
            <a:miter lim="400000"/>
          </a:ln>
        </p:spPr>
      </p:pic>
      <p:sp>
        <p:nvSpPr>
          <p:cNvPr id="357" name="DAMIC…"/>
          <p:cNvSpPr txBox="1"/>
          <p:nvPr/>
        </p:nvSpPr>
        <p:spPr>
          <a:xfrm>
            <a:off x="948294" y="245302"/>
            <a:ext cx="5534521" cy="1235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2475">
                <a:solidFill>
                  <a:srgbClr val="5D5D5D"/>
                </a:solidFill>
                <a:latin typeface="Helvetica Neue"/>
                <a:ea typeface="Helvetica Neue"/>
                <a:cs typeface="Helvetica Neue"/>
                <a:sym typeface="Helvetica Neue"/>
              </a:defRPr>
            </a:pPr>
            <a:r>
              <a:t>DAMIC </a:t>
            </a:r>
          </a:p>
          <a:p>
            <a:pPr algn="l" defTabSz="457200">
              <a:defRPr sz="2475">
                <a:solidFill>
                  <a:srgbClr val="5D5D5D"/>
                </a:solidFill>
                <a:latin typeface="Helvetica Neue"/>
                <a:ea typeface="Helvetica Neue"/>
                <a:cs typeface="Helvetica Neue"/>
                <a:sym typeface="Helvetica Neue"/>
              </a:defRPr>
            </a:pPr>
            <a:r>
              <a:t>Physical Review Letters, Volume 118, </a:t>
            </a:r>
          </a:p>
          <a:p>
            <a:pPr algn="l" defTabSz="457200">
              <a:defRPr sz="2475">
                <a:solidFill>
                  <a:srgbClr val="5D5D5D"/>
                </a:solidFill>
                <a:latin typeface="Helvetica Neue"/>
                <a:ea typeface="Helvetica Neue"/>
                <a:cs typeface="Helvetica Neue"/>
                <a:sym typeface="Helvetica Neue"/>
              </a:defRPr>
            </a:pPr>
            <a:r>
              <a:t>Issue 14 (2017) ]</a:t>
            </a:r>
          </a:p>
        </p:txBody>
      </p:sp>
      <p:sp>
        <p:nvSpPr>
          <p:cNvPr id="358" name="λ=4.0 e− mm−2 d−1…"/>
          <p:cNvSpPr txBox="1"/>
          <p:nvPr/>
        </p:nvSpPr>
        <p:spPr>
          <a:xfrm>
            <a:off x="7338267" y="5156199"/>
            <a:ext cx="4629609" cy="11938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r>
              <a:t>λ=4.0 e</a:t>
            </a:r>
            <a:r>
              <a:rPr baseline="31999"/>
              <a:t>−</a:t>
            </a:r>
            <a:r>
              <a:t> mm</a:t>
            </a:r>
            <a:r>
              <a:rPr baseline="31999"/>
              <a:t>−2</a:t>
            </a:r>
            <a:r>
              <a:t> d</a:t>
            </a:r>
            <a:r>
              <a:rPr baseline="31999"/>
              <a:t>−1</a:t>
            </a:r>
          </a:p>
          <a:p>
            <a:pPr algn="l"/>
            <a:r>
              <a:t>DC=0.9 x10</a:t>
            </a:r>
            <a:r>
              <a:rPr baseline="31999"/>
              <a:t>−3 </a:t>
            </a:r>
            <a:r>
              <a:t>e</a:t>
            </a:r>
            <a:r>
              <a:rPr baseline="31999"/>
              <a:t>−</a:t>
            </a:r>
            <a:r>
              <a:t>/pix/d</a:t>
            </a:r>
          </a:p>
        </p:txBody>
      </p:sp>
      <p:sp>
        <p:nvSpPr>
          <p:cNvPr id="359" name="In this business, even this low level of dark current is a limitation.…"/>
          <p:cNvSpPr txBox="1"/>
          <p:nvPr/>
        </p:nvSpPr>
        <p:spPr>
          <a:xfrm>
            <a:off x="7302706" y="515553"/>
            <a:ext cx="5171000" cy="447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r>
              <a:t>In this business, even this low level of dark current is a limitation.</a:t>
            </a:r>
          </a:p>
          <a:p>
            <a:pPr algn="l"/>
            <a:endParaRPr/>
          </a:p>
          <a:p>
            <a:pPr algn="l"/>
            <a:r>
              <a:t>Using standard CCDs (searching for hidden photons) we have achieved:</a:t>
            </a:r>
          </a:p>
        </p:txBody>
      </p:sp>
      <p:sp>
        <p:nvSpPr>
          <p:cNvPr id="360" name="we think we can do little better."/>
          <p:cNvSpPr txBox="1"/>
          <p:nvPr/>
        </p:nvSpPr>
        <p:spPr>
          <a:xfrm>
            <a:off x="7302706" y="6820250"/>
            <a:ext cx="5171000" cy="119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stStyle>
          <a:p>
            <a:r>
              <a:t>we think we can do little better.</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Image" descr="Image"/>
          <p:cNvPicPr>
            <a:picLocks noChangeAspect="1"/>
          </p:cNvPicPr>
          <p:nvPr/>
        </p:nvPicPr>
        <p:blipFill>
          <a:blip r:embed="rId2">
            <a:extLst/>
          </a:blip>
          <a:stretch>
            <a:fillRect/>
          </a:stretch>
        </p:blipFill>
        <p:spPr>
          <a:xfrm>
            <a:off x="1866900" y="772301"/>
            <a:ext cx="9271000" cy="8496301"/>
          </a:xfrm>
          <a:prstGeom prst="rect">
            <a:avLst/>
          </a:prstGeom>
          <a:ln w="12700">
            <a:miter lim="400000"/>
          </a:ln>
        </p:spPr>
      </p:pic>
      <p:sp>
        <p:nvSpPr>
          <p:cNvPr id="363" name="ultralight dark photon"/>
          <p:cNvSpPr txBox="1"/>
          <p:nvPr/>
        </p:nvSpPr>
        <p:spPr>
          <a:xfrm>
            <a:off x="3773717" y="1933913"/>
            <a:ext cx="2407375"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900"/>
            </a:lvl1pPr>
          </a:lstStyle>
          <a:p>
            <a:r>
              <a:t>ultralight dark photon</a:t>
            </a:r>
          </a:p>
        </p:txBody>
      </p:sp>
      <p:pic>
        <p:nvPicPr>
          <p:cNvPr id="364" name="Image" descr="Image"/>
          <p:cNvPicPr>
            <a:picLocks noChangeAspect="1"/>
          </p:cNvPicPr>
          <p:nvPr/>
        </p:nvPicPr>
        <p:blipFill>
          <a:blip r:embed="rId3">
            <a:extLst/>
          </a:blip>
          <a:stretch>
            <a:fillRect/>
          </a:stretch>
        </p:blipFill>
        <p:spPr>
          <a:xfrm>
            <a:off x="6579173" y="42904"/>
            <a:ext cx="3581401" cy="876301"/>
          </a:xfrm>
          <a:prstGeom prst="rect">
            <a:avLst/>
          </a:prstGeom>
          <a:ln w="12700">
            <a:miter lim="400000"/>
          </a:ln>
        </p:spPr>
      </p:pic>
      <p:sp>
        <p:nvSpPr>
          <p:cNvPr id="365" name="an updated result hopefully before the en of 2018…"/>
          <p:cNvSpPr txBox="1"/>
          <p:nvPr/>
        </p:nvSpPr>
        <p:spPr>
          <a:xfrm>
            <a:off x="5302985" y="9131801"/>
            <a:ext cx="7426643" cy="482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500"/>
            </a:lvl1pPr>
          </a:lstStyle>
          <a:p>
            <a:r>
              <a:t>an updated result hopefully before the en of 2018…</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he future is all skipper…"/>
          <p:cNvSpPr txBox="1"/>
          <p:nvPr/>
        </p:nvSpPr>
        <p:spPr>
          <a:xfrm>
            <a:off x="1556634" y="3288813"/>
            <a:ext cx="9891533"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the future is all skipper…</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1" name="Group"/>
          <p:cNvGrpSpPr/>
          <p:nvPr/>
        </p:nvGrpSpPr>
        <p:grpSpPr>
          <a:xfrm>
            <a:off x="5953760" y="918685"/>
            <a:ext cx="6711265" cy="4295210"/>
            <a:chOff x="0" y="0"/>
            <a:chExt cx="6711263" cy="4295208"/>
          </a:xfrm>
        </p:grpSpPr>
        <p:pic>
          <p:nvPicPr>
            <p:cNvPr id="369" name="oscillation.pdf" descr="oscillation.pdf"/>
            <p:cNvPicPr>
              <a:picLocks noChangeAspect="1"/>
            </p:cNvPicPr>
            <p:nvPr/>
          </p:nvPicPr>
          <p:blipFill>
            <a:blip r:embed="rId2">
              <a:extLst/>
            </a:blip>
            <a:stretch>
              <a:fillRect/>
            </a:stretch>
          </p:blipFill>
          <p:spPr>
            <a:xfrm>
              <a:off x="0" y="0"/>
              <a:ext cx="6711264" cy="4295209"/>
            </a:xfrm>
            <a:prstGeom prst="rect">
              <a:avLst/>
            </a:prstGeom>
            <a:ln w="12700" cap="flat">
              <a:noFill/>
              <a:miter lim="400000"/>
            </a:ln>
            <a:effectLst/>
          </p:spPr>
        </p:pic>
        <p:sp>
          <p:nvSpPr>
            <p:cNvPr id="370" name="Expected CENNS measured anti-νe survival probability. Each point corresponds to a 2 kg skipper-CCD detector with 10eV threshold and 300 days of data collection. For the sterile neutrinos we assumed : ∆m2S = 0.5 eV2, sin(2θS)2 = 0.15 ."/>
            <p:cNvSpPr txBox="1"/>
            <p:nvPr/>
          </p:nvSpPr>
          <p:spPr>
            <a:xfrm>
              <a:off x="907394" y="125089"/>
              <a:ext cx="5543368" cy="1326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just" defTabSz="457200">
                <a:defRPr sz="1500">
                  <a:latin typeface="Times New Roman"/>
                  <a:ea typeface="Times New Roman"/>
                  <a:cs typeface="Times New Roman"/>
                  <a:sym typeface="Times New Roman"/>
                </a:defRPr>
              </a:pPr>
              <a:r>
                <a:t>Expected CENNS measured anti-ν</a:t>
              </a:r>
              <a:r>
                <a:rPr baseline="-5999"/>
                <a:t>e </a:t>
              </a:r>
              <a:r>
                <a:t>survival probability. Each point corresponds to a 2 kg skipper-CCD detector with 10eV threshold and 300 days of data collection. For the sterile neutrinos we assumed : ∆m</a:t>
              </a:r>
              <a:r>
                <a:rPr baseline="31999"/>
                <a:t>2</a:t>
              </a:r>
              <a:r>
                <a:rPr baseline="-5999"/>
                <a:t>S</a:t>
              </a:r>
              <a:r>
                <a:t> = 0.5 eV</a:t>
              </a:r>
              <a:r>
                <a:rPr baseline="31999"/>
                <a:t>2</a:t>
              </a:r>
              <a:r>
                <a:t>, sin(2θ</a:t>
              </a:r>
              <a:r>
                <a:rPr baseline="-5999"/>
                <a:t>S</a:t>
              </a:r>
              <a:r>
                <a:t>)</a:t>
              </a:r>
              <a:r>
                <a:rPr baseline="31999"/>
                <a:t>2</a:t>
              </a:r>
              <a:r>
                <a:t> = 0.15 .</a:t>
              </a:r>
            </a:p>
          </p:txBody>
        </p:sp>
      </p:grpSp>
      <p:sp>
        <p:nvSpPr>
          <p:cNvPr id="372" name="&gt; 10 kg detectors could be used for neutrino and DM science in the future"/>
          <p:cNvSpPr txBox="1"/>
          <p:nvPr/>
        </p:nvSpPr>
        <p:spPr>
          <a:xfrm>
            <a:off x="454386" y="45629"/>
            <a:ext cx="12096027" cy="457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300" b="1">
                <a:latin typeface="Helvetica"/>
                <a:ea typeface="Helvetica"/>
                <a:cs typeface="Helvetica"/>
                <a:sym typeface="Helvetica"/>
              </a:defRPr>
            </a:lvl1pPr>
          </a:lstStyle>
          <a:p>
            <a:r>
              <a:t>&gt; 10 kg detectors could be used for neutrino and DM science in the future</a:t>
            </a:r>
          </a:p>
        </p:txBody>
      </p:sp>
      <p:pic>
        <p:nvPicPr>
          <p:cNvPr id="373" name="Image" descr="Image"/>
          <p:cNvPicPr>
            <a:picLocks noChangeAspect="1"/>
          </p:cNvPicPr>
          <p:nvPr/>
        </p:nvPicPr>
        <p:blipFill>
          <a:blip r:embed="rId3">
            <a:extLst/>
          </a:blip>
          <a:stretch>
            <a:fillRect/>
          </a:stretch>
        </p:blipFill>
        <p:spPr>
          <a:xfrm>
            <a:off x="180813" y="918685"/>
            <a:ext cx="5401355" cy="4295210"/>
          </a:xfrm>
          <a:prstGeom prst="rect">
            <a:avLst/>
          </a:prstGeom>
          <a:ln w="12700">
            <a:miter lim="400000"/>
          </a:ln>
        </p:spPr>
      </p:pic>
      <p:sp>
        <p:nvSpPr>
          <p:cNvPr id="374" name="Star"/>
          <p:cNvSpPr/>
          <p:nvPr/>
        </p:nvSpPr>
        <p:spPr>
          <a:xfrm>
            <a:off x="3008657" y="2659431"/>
            <a:ext cx="367493" cy="326296"/>
          </a:xfrm>
          <a:prstGeom prst="star5">
            <a:avLst>
              <a:gd name="adj" fmla="val 19100"/>
              <a:gd name="hf" fmla="val 105146"/>
              <a:gd name="vf" fmla="val 110557"/>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75" name="arXiv:1212.2182"/>
          <p:cNvSpPr txBox="1"/>
          <p:nvPr/>
        </p:nvSpPr>
        <p:spPr>
          <a:xfrm>
            <a:off x="3667990" y="4251153"/>
            <a:ext cx="1639591" cy="342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b="1">
                <a:latin typeface="Helvetica"/>
                <a:ea typeface="Helvetica"/>
                <a:cs typeface="Helvetica"/>
                <a:sym typeface="Helvetica"/>
              </a:defRPr>
            </a:lvl1pPr>
          </a:lstStyle>
          <a:p>
            <a:r>
              <a:t>arXiv:1212.2182</a:t>
            </a:r>
          </a:p>
        </p:txBody>
      </p:sp>
      <p:pic>
        <p:nvPicPr>
          <p:cNvPr id="376" name="Image" descr="Image"/>
          <p:cNvPicPr>
            <a:picLocks noChangeAspect="1"/>
          </p:cNvPicPr>
          <p:nvPr/>
        </p:nvPicPr>
        <p:blipFill>
          <a:blip r:embed="rId5">
            <a:extLst/>
          </a:blip>
          <a:stretch>
            <a:fillRect/>
          </a:stretch>
        </p:blipFill>
        <p:spPr>
          <a:xfrm>
            <a:off x="250199" y="5450707"/>
            <a:ext cx="5521157" cy="4167722"/>
          </a:xfrm>
          <a:prstGeom prst="rect">
            <a:avLst/>
          </a:prstGeom>
          <a:ln w="12700">
            <a:miter lim="400000"/>
          </a:ln>
        </p:spPr>
      </p:pic>
      <p:pic>
        <p:nvPicPr>
          <p:cNvPr id="377" name="Image" descr="Image"/>
          <p:cNvPicPr>
            <a:picLocks noChangeAspect="1"/>
          </p:cNvPicPr>
          <p:nvPr/>
        </p:nvPicPr>
        <p:blipFill>
          <a:blip r:embed="rId6">
            <a:extLst/>
          </a:blip>
          <a:stretch>
            <a:fillRect/>
          </a:stretch>
        </p:blipFill>
        <p:spPr>
          <a:xfrm>
            <a:off x="6684688" y="5528944"/>
            <a:ext cx="5846532" cy="4238880"/>
          </a:xfrm>
          <a:prstGeom prst="rect">
            <a:avLst/>
          </a:prstGeom>
          <a:ln w="12700">
            <a:miter lim="400000"/>
          </a:ln>
        </p:spPr>
      </p:pic>
      <p:pic>
        <p:nvPicPr>
          <p:cNvPr id="378" name="Line" descr="Line"/>
          <p:cNvPicPr>
            <a:picLocks/>
          </p:cNvPicPr>
          <p:nvPr/>
        </p:nvPicPr>
        <p:blipFill>
          <a:blip r:embed="rId7">
            <a:extLst/>
          </a:blip>
          <a:stretch>
            <a:fillRect/>
          </a:stretch>
        </p:blipFill>
        <p:spPr>
          <a:xfrm>
            <a:off x="99257" y="5320619"/>
            <a:ext cx="12806286" cy="101601"/>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lide Number"/>
          <p:cNvSpPr txBox="1">
            <a:spLocks noGrp="1"/>
          </p:cNvSpPr>
          <p:nvPr>
            <p:ph type="sldNum" sz="quarter" idx="4294967295"/>
          </p:nvPr>
        </p:nvSpPr>
        <p:spPr>
          <a:xfrm>
            <a:off x="316088" y="9238017"/>
            <a:ext cx="225823" cy="2413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algn="l" defTabSz="650240">
              <a:defRPr sz="1600">
                <a:solidFill>
                  <a:srgbClr val="004C97"/>
                </a:solidFill>
                <a:latin typeface="Calibri"/>
                <a:ea typeface="Calibri"/>
                <a:cs typeface="Calibri"/>
                <a:sym typeface="Calibri"/>
              </a:defRPr>
            </a:lvl1pPr>
          </a:lstStyle>
          <a:p>
            <a:fld id="{86CB4B4D-7CA3-9044-876B-883B54F8677D}" type="slidenum">
              <a:t>37</a:t>
            </a:fld>
            <a:endParaRPr/>
          </a:p>
        </p:txBody>
      </p:sp>
      <p:pic>
        <p:nvPicPr>
          <p:cNvPr id="382" name="Image" descr="Image"/>
          <p:cNvPicPr>
            <a:picLocks noChangeAspect="1"/>
          </p:cNvPicPr>
          <p:nvPr/>
        </p:nvPicPr>
        <p:blipFill>
          <a:blip r:embed="rId2">
            <a:extLst/>
          </a:blip>
          <a:stretch>
            <a:fillRect/>
          </a:stretch>
        </p:blipFill>
        <p:spPr>
          <a:xfrm>
            <a:off x="981023" y="-45202"/>
            <a:ext cx="11042754" cy="8522408"/>
          </a:xfrm>
          <a:prstGeom prst="rect">
            <a:avLst/>
          </a:prstGeom>
          <a:ln w="12700">
            <a:miter lim="400000"/>
          </a:ln>
        </p:spPr>
      </p:pic>
      <p:sp>
        <p:nvSpPr>
          <p:cNvPr id="383" name="entangled photons produced with non-linear crystal and imaged with CCDs.…"/>
          <p:cNvSpPr txBox="1"/>
          <p:nvPr/>
        </p:nvSpPr>
        <p:spPr>
          <a:xfrm>
            <a:off x="659783" y="8482478"/>
            <a:ext cx="12288958" cy="94284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l" defTabSz="650240">
              <a:defRPr sz="2800">
                <a:solidFill>
                  <a:srgbClr val="004C97"/>
                </a:solidFill>
                <a:latin typeface="Calibri"/>
                <a:ea typeface="Calibri"/>
                <a:cs typeface="Calibri"/>
                <a:sym typeface="Calibri"/>
              </a:defRPr>
            </a:pPr>
            <a:r>
              <a:t>entangled photons produced with non-linear crystal and imaged with CCDs.</a:t>
            </a:r>
          </a:p>
          <a:p>
            <a:pPr algn="l" defTabSz="650240">
              <a:defRPr sz="2800">
                <a:solidFill>
                  <a:srgbClr val="004C97"/>
                </a:solidFill>
                <a:latin typeface="Calibri"/>
                <a:ea typeface="Calibri"/>
                <a:cs typeface="Calibri"/>
                <a:sym typeface="Calibri"/>
              </a:defRPr>
            </a:pPr>
            <a:r>
              <a:t>[sub-shot noise imaging]</a:t>
            </a:r>
          </a:p>
        </p:txBody>
      </p:sp>
      <p:sp>
        <p:nvSpPr>
          <p:cNvPr id="384" name="NATURE PHOTONICS | VOL 4 | APRIL 2010 | www.nature.com/naturephotonics"/>
          <p:cNvSpPr txBox="1"/>
          <p:nvPr/>
        </p:nvSpPr>
        <p:spPr>
          <a:xfrm>
            <a:off x="8821281" y="8039"/>
            <a:ext cx="4040722" cy="571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spcBef>
                <a:spcPts val="1200"/>
              </a:spcBef>
              <a:defRPr sz="900">
                <a:latin typeface="Times"/>
                <a:ea typeface="Times"/>
                <a:cs typeface="Times"/>
                <a:sym typeface="Times"/>
              </a:defRPr>
            </a:pPr>
            <a:r>
              <a:rPr b="1">
                <a:solidFill>
                  <a:srgbClr val="126BFA"/>
                </a:solidFill>
              </a:rPr>
              <a:t>NATURE PHOTONICS </a:t>
            </a:r>
            <a:r>
              <a:t>| VOL 4 | APRIL 2010 | www.nature.com/naturephotonics </a:t>
            </a:r>
            <a:endParaRPr sz="120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lide Number"/>
          <p:cNvSpPr txBox="1">
            <a:spLocks noGrp="1"/>
          </p:cNvSpPr>
          <p:nvPr>
            <p:ph type="sldNum" sz="quarter" idx="4294967295"/>
          </p:nvPr>
        </p:nvSpPr>
        <p:spPr>
          <a:xfrm>
            <a:off x="316088" y="9238017"/>
            <a:ext cx="225823" cy="2413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algn="l" defTabSz="650240">
              <a:defRPr sz="1600">
                <a:solidFill>
                  <a:srgbClr val="004C97"/>
                </a:solidFill>
                <a:latin typeface="Calibri"/>
                <a:ea typeface="Calibri"/>
                <a:cs typeface="Calibri"/>
                <a:sym typeface="Calibri"/>
              </a:defRPr>
            </a:lvl1pPr>
          </a:lstStyle>
          <a:p>
            <a:fld id="{86CB4B4D-7CA3-9044-876B-883B54F8677D}" type="slidenum">
              <a:t>38</a:t>
            </a:fld>
            <a:endParaRPr/>
          </a:p>
        </p:txBody>
      </p:sp>
      <p:pic>
        <p:nvPicPr>
          <p:cNvPr id="387" name="Image" descr="Image"/>
          <p:cNvPicPr>
            <a:picLocks noChangeAspect="1"/>
          </p:cNvPicPr>
          <p:nvPr/>
        </p:nvPicPr>
        <p:blipFill>
          <a:blip r:embed="rId2">
            <a:extLst/>
          </a:blip>
          <a:stretch>
            <a:fillRect/>
          </a:stretch>
        </p:blipFill>
        <p:spPr>
          <a:xfrm>
            <a:off x="100779" y="1777860"/>
            <a:ext cx="5317416" cy="5821986"/>
          </a:xfrm>
          <a:prstGeom prst="rect">
            <a:avLst/>
          </a:prstGeom>
          <a:ln w="25400">
            <a:solidFill>
              <a:srgbClr val="000000"/>
            </a:solidFill>
            <a:miter lim="400000"/>
          </a:ln>
        </p:spPr>
      </p:pic>
      <p:sp>
        <p:nvSpPr>
          <p:cNvPr id="388" name="state-of-the-art sensors can not count more than…"/>
          <p:cNvSpPr txBox="1"/>
          <p:nvPr/>
        </p:nvSpPr>
        <p:spPr>
          <a:xfrm>
            <a:off x="1952648" y="2656684"/>
            <a:ext cx="2180324" cy="119684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l" defTabSz="650240">
              <a:defRPr sz="1800">
                <a:solidFill>
                  <a:srgbClr val="004C97"/>
                </a:solidFill>
                <a:latin typeface="Calibri"/>
                <a:ea typeface="Calibri"/>
                <a:cs typeface="Calibri"/>
                <a:sym typeface="Calibri"/>
              </a:defRPr>
            </a:pPr>
            <a:r>
              <a:t>state-of-the-art sensors can not count more than</a:t>
            </a:r>
          </a:p>
          <a:p>
            <a:pPr algn="l" defTabSz="650240">
              <a:defRPr sz="1800">
                <a:solidFill>
                  <a:srgbClr val="004C97"/>
                </a:solidFill>
                <a:latin typeface="Calibri"/>
                <a:ea typeface="Calibri"/>
                <a:cs typeface="Calibri"/>
                <a:sym typeface="Calibri"/>
              </a:defRPr>
            </a:pPr>
            <a:r>
              <a:t>1 photon (EMCCD)</a:t>
            </a:r>
          </a:p>
        </p:txBody>
      </p:sp>
      <p:pic>
        <p:nvPicPr>
          <p:cNvPr id="389" name="Image" descr="Image"/>
          <p:cNvPicPr>
            <a:picLocks noChangeAspect="1"/>
          </p:cNvPicPr>
          <p:nvPr/>
        </p:nvPicPr>
        <p:blipFill>
          <a:blip r:embed="rId3">
            <a:extLst/>
          </a:blip>
          <a:srcRect l="8353" t="10522" r="10250" b="10522"/>
          <a:stretch>
            <a:fillRect/>
          </a:stretch>
        </p:blipFill>
        <p:spPr>
          <a:xfrm>
            <a:off x="5762239" y="1903782"/>
            <a:ext cx="7150003" cy="5201692"/>
          </a:xfrm>
          <a:prstGeom prst="rect">
            <a:avLst/>
          </a:prstGeom>
          <a:ln w="12700">
            <a:miter lim="400000"/>
          </a:ln>
          <a:effectLst>
            <a:outerShdw blurRad="355600" dist="177800" dir="16200000" rotWithShape="0">
              <a:srgbClr val="000000">
                <a:alpha val="70000"/>
              </a:srgbClr>
            </a:outerShdw>
          </a:effectLst>
        </p:spPr>
      </p:pic>
      <p:sp>
        <p:nvSpPr>
          <p:cNvPr id="390" name="skipper-CCD developed by FNAL+LBNL can count whatever number you like…"/>
          <p:cNvSpPr txBox="1"/>
          <p:nvPr/>
        </p:nvSpPr>
        <p:spPr>
          <a:xfrm>
            <a:off x="8258791" y="2909500"/>
            <a:ext cx="3910912" cy="93014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lgn="l" defTabSz="650240">
              <a:defRPr sz="1800">
                <a:solidFill>
                  <a:srgbClr val="004C97"/>
                </a:solidFill>
                <a:latin typeface="Calibri"/>
                <a:ea typeface="Calibri"/>
                <a:cs typeface="Calibri"/>
                <a:sym typeface="Calibri"/>
              </a:defRPr>
            </a:lvl1pPr>
          </a:lstStyle>
          <a:p>
            <a:r>
              <a:t>skipper-CCD developed by FNAL+LBNL can count whatever number you like…</a:t>
            </a:r>
          </a:p>
        </p:txBody>
      </p:sp>
      <p:sp>
        <p:nvSpPr>
          <p:cNvPr id="391" name="skipper for quantum imaging"/>
          <p:cNvSpPr txBox="1"/>
          <p:nvPr/>
        </p:nvSpPr>
        <p:spPr>
          <a:xfrm>
            <a:off x="454386" y="103195"/>
            <a:ext cx="12096027"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skipper for quantum imaging</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393" name="Slide Number"/>
          <p:cNvSpPr txBox="1">
            <a:spLocks noGrp="1"/>
          </p:cNvSpPr>
          <p:nvPr>
            <p:ph type="sldNum" sz="quarter" idx="4294967295"/>
          </p:nvPr>
        </p:nvSpPr>
        <p:spPr>
          <a:xfrm>
            <a:off x="12049717" y="7871585"/>
            <a:ext cx="780374" cy="519276"/>
          </a:xfrm>
          <a:prstGeom prst="rect">
            <a:avLst/>
          </a:prstGeom>
          <a:extLst>
            <a:ext uri="{C572A759-6A51-4108-AA02-DFA0A04FC94B}">
              <ma14:wrappingTextBoxFlag xmlns:ma14="http://schemas.microsoft.com/office/mac/drawingml/2011/main" xmlns="" val="1"/>
            </a:ext>
          </a:extLst>
        </p:spPr>
        <p:txBody>
          <a:bodyPr wrap="square" lIns="130026" tIns="130026" rIns="130026" bIns="130026" anchor="ctr"/>
          <a:lstStyle>
            <a:lvl1pPr algn="r" defTabSz="1733973">
              <a:defRPr>
                <a:solidFill>
                  <a:srgbClr val="595959"/>
                </a:solidFill>
                <a:latin typeface="Arial"/>
                <a:ea typeface="Arial"/>
                <a:cs typeface="Arial"/>
                <a:sym typeface="Arial"/>
              </a:defRPr>
            </a:lvl1pPr>
          </a:lstStyle>
          <a:p>
            <a:fld id="{86CB4B4D-7CA3-9044-876B-883B54F8677D}" type="slidenum">
              <a:t>39</a:t>
            </a:fld>
            <a:endParaRPr/>
          </a:p>
        </p:txBody>
      </p:sp>
      <p:pic>
        <p:nvPicPr>
          <p:cNvPr id="394" name="Full assembly open.PNG" descr="Full assembly open.PNG"/>
          <p:cNvPicPr>
            <a:picLocks noChangeAspect="1"/>
          </p:cNvPicPr>
          <p:nvPr/>
        </p:nvPicPr>
        <p:blipFill>
          <a:blip r:embed="rId2">
            <a:extLst/>
          </a:blip>
          <a:srcRect l="3632" t="10958" r="17392" b="1185"/>
          <a:stretch>
            <a:fillRect/>
          </a:stretch>
        </p:blipFill>
        <p:spPr>
          <a:xfrm rot="18889828">
            <a:off x="5583186" y="4559626"/>
            <a:ext cx="7642733" cy="4333571"/>
          </a:xfrm>
          <a:custGeom>
            <a:avLst/>
            <a:gdLst/>
            <a:ahLst/>
            <a:cxnLst>
              <a:cxn ang="0">
                <a:pos x="wd2" y="hd2"/>
              </a:cxn>
              <a:cxn ang="5400000">
                <a:pos x="wd2" y="hd2"/>
              </a:cxn>
              <a:cxn ang="10800000">
                <a:pos x="wd2" y="hd2"/>
              </a:cxn>
              <a:cxn ang="16200000">
                <a:pos x="wd2" y="hd2"/>
              </a:cxn>
            </a:cxnLst>
            <a:rect l="0" t="0" r="r" b="b"/>
            <a:pathLst>
              <a:path w="21590" h="21475" extrusionOk="0">
                <a:moveTo>
                  <a:pt x="12070" y="0"/>
                </a:moveTo>
                <a:cubicBezTo>
                  <a:pt x="12008" y="-4"/>
                  <a:pt x="11941" y="59"/>
                  <a:pt x="11904" y="189"/>
                </a:cubicBezTo>
                <a:cubicBezTo>
                  <a:pt x="11854" y="367"/>
                  <a:pt x="11766" y="432"/>
                  <a:pt x="11122" y="773"/>
                </a:cubicBezTo>
                <a:cubicBezTo>
                  <a:pt x="10504" y="1099"/>
                  <a:pt x="10384" y="1140"/>
                  <a:pt x="10315" y="1060"/>
                </a:cubicBezTo>
                <a:cubicBezTo>
                  <a:pt x="10270" y="1008"/>
                  <a:pt x="10191" y="987"/>
                  <a:pt x="10139" y="1011"/>
                </a:cubicBezTo>
                <a:lnTo>
                  <a:pt x="10044" y="1052"/>
                </a:lnTo>
                <a:lnTo>
                  <a:pt x="10044" y="4682"/>
                </a:lnTo>
                <a:cubicBezTo>
                  <a:pt x="10044" y="8064"/>
                  <a:pt x="10038" y="8316"/>
                  <a:pt x="9969" y="8378"/>
                </a:cubicBezTo>
                <a:cubicBezTo>
                  <a:pt x="9928" y="8415"/>
                  <a:pt x="9557" y="8623"/>
                  <a:pt x="9143" y="8842"/>
                </a:cubicBezTo>
                <a:cubicBezTo>
                  <a:pt x="8683" y="9086"/>
                  <a:pt x="8386" y="9281"/>
                  <a:pt x="8378" y="9344"/>
                </a:cubicBezTo>
                <a:cubicBezTo>
                  <a:pt x="8371" y="9404"/>
                  <a:pt x="8166" y="9550"/>
                  <a:pt x="7878" y="9700"/>
                </a:cubicBezTo>
                <a:cubicBezTo>
                  <a:pt x="7610" y="9840"/>
                  <a:pt x="7152" y="10088"/>
                  <a:pt x="6860" y="10250"/>
                </a:cubicBezTo>
                <a:cubicBezTo>
                  <a:pt x="6568" y="10412"/>
                  <a:pt x="6134" y="10644"/>
                  <a:pt x="5895" y="10765"/>
                </a:cubicBezTo>
                <a:lnTo>
                  <a:pt x="5460" y="10986"/>
                </a:lnTo>
                <a:lnTo>
                  <a:pt x="4653" y="10325"/>
                </a:lnTo>
                <a:cubicBezTo>
                  <a:pt x="4209" y="9962"/>
                  <a:pt x="3846" y="9690"/>
                  <a:pt x="3846" y="9721"/>
                </a:cubicBezTo>
                <a:cubicBezTo>
                  <a:pt x="3846" y="9752"/>
                  <a:pt x="4013" y="9906"/>
                  <a:pt x="4218" y="10065"/>
                </a:cubicBezTo>
                <a:cubicBezTo>
                  <a:pt x="4797" y="10518"/>
                  <a:pt x="5268" y="10948"/>
                  <a:pt x="5268" y="11023"/>
                </a:cubicBezTo>
                <a:cubicBezTo>
                  <a:pt x="5268" y="11061"/>
                  <a:pt x="5136" y="11163"/>
                  <a:pt x="4973" y="11251"/>
                </a:cubicBezTo>
                <a:cubicBezTo>
                  <a:pt x="4811" y="11340"/>
                  <a:pt x="4673" y="11444"/>
                  <a:pt x="4666" y="11481"/>
                </a:cubicBezTo>
                <a:cubicBezTo>
                  <a:pt x="4659" y="11518"/>
                  <a:pt x="4955" y="11790"/>
                  <a:pt x="5323" y="12085"/>
                </a:cubicBezTo>
                <a:lnTo>
                  <a:pt x="5993" y="12620"/>
                </a:lnTo>
                <a:lnTo>
                  <a:pt x="6405" y="12396"/>
                </a:lnTo>
                <a:lnTo>
                  <a:pt x="6819" y="12174"/>
                </a:lnTo>
                <a:lnTo>
                  <a:pt x="8421" y="13468"/>
                </a:lnTo>
                <a:lnTo>
                  <a:pt x="10022" y="14764"/>
                </a:lnTo>
                <a:lnTo>
                  <a:pt x="10035" y="15196"/>
                </a:lnTo>
                <a:cubicBezTo>
                  <a:pt x="10043" y="15435"/>
                  <a:pt x="10067" y="15669"/>
                  <a:pt x="10090" y="15718"/>
                </a:cubicBezTo>
                <a:cubicBezTo>
                  <a:pt x="10176" y="15899"/>
                  <a:pt x="9853" y="16140"/>
                  <a:pt x="8653" y="16785"/>
                </a:cubicBezTo>
                <a:cubicBezTo>
                  <a:pt x="7191" y="17572"/>
                  <a:pt x="4292" y="19123"/>
                  <a:pt x="3071" y="19773"/>
                </a:cubicBezTo>
                <a:cubicBezTo>
                  <a:pt x="2586" y="20031"/>
                  <a:pt x="2191" y="20264"/>
                  <a:pt x="2191" y="20292"/>
                </a:cubicBezTo>
                <a:cubicBezTo>
                  <a:pt x="2191" y="20320"/>
                  <a:pt x="2272" y="20298"/>
                  <a:pt x="2371" y="20241"/>
                </a:cubicBezTo>
                <a:cubicBezTo>
                  <a:pt x="2620" y="20099"/>
                  <a:pt x="6408" y="18073"/>
                  <a:pt x="8346" y="17047"/>
                </a:cubicBezTo>
                <a:cubicBezTo>
                  <a:pt x="9221" y="16583"/>
                  <a:pt x="10064" y="16166"/>
                  <a:pt x="10217" y="16119"/>
                </a:cubicBezTo>
                <a:lnTo>
                  <a:pt x="10495" y="16032"/>
                </a:lnTo>
                <a:lnTo>
                  <a:pt x="11066" y="16492"/>
                </a:lnTo>
                <a:cubicBezTo>
                  <a:pt x="11379" y="16745"/>
                  <a:pt x="11652" y="16978"/>
                  <a:pt x="11671" y="17010"/>
                </a:cubicBezTo>
                <a:cubicBezTo>
                  <a:pt x="11691" y="17041"/>
                  <a:pt x="11762" y="17017"/>
                  <a:pt x="11831" y="16957"/>
                </a:cubicBezTo>
                <a:cubicBezTo>
                  <a:pt x="12007" y="16803"/>
                  <a:pt x="12080" y="16875"/>
                  <a:pt x="12085" y="17210"/>
                </a:cubicBezTo>
                <a:lnTo>
                  <a:pt x="12089" y="17492"/>
                </a:lnTo>
                <a:lnTo>
                  <a:pt x="12139" y="17126"/>
                </a:lnTo>
                <a:lnTo>
                  <a:pt x="12188" y="16760"/>
                </a:lnTo>
                <a:lnTo>
                  <a:pt x="12691" y="16483"/>
                </a:lnTo>
                <a:lnTo>
                  <a:pt x="13195" y="16205"/>
                </a:lnTo>
                <a:lnTo>
                  <a:pt x="13388" y="16349"/>
                </a:lnTo>
                <a:cubicBezTo>
                  <a:pt x="13493" y="16428"/>
                  <a:pt x="13587" y="16479"/>
                  <a:pt x="13597" y="16461"/>
                </a:cubicBezTo>
                <a:cubicBezTo>
                  <a:pt x="13617" y="16426"/>
                  <a:pt x="13805" y="16565"/>
                  <a:pt x="14501" y="17136"/>
                </a:cubicBezTo>
                <a:cubicBezTo>
                  <a:pt x="14746" y="17337"/>
                  <a:pt x="15070" y="17600"/>
                  <a:pt x="15221" y="17720"/>
                </a:cubicBezTo>
                <a:cubicBezTo>
                  <a:pt x="15371" y="17839"/>
                  <a:pt x="16487" y="18745"/>
                  <a:pt x="17703" y="19730"/>
                </a:cubicBezTo>
                <a:cubicBezTo>
                  <a:pt x="19603" y="21270"/>
                  <a:pt x="20029" y="21596"/>
                  <a:pt x="19931" y="21439"/>
                </a:cubicBezTo>
                <a:cubicBezTo>
                  <a:pt x="19921" y="21423"/>
                  <a:pt x="19341" y="20948"/>
                  <a:pt x="18640" y="20385"/>
                </a:cubicBezTo>
                <a:cubicBezTo>
                  <a:pt x="14859" y="17341"/>
                  <a:pt x="13678" y="16364"/>
                  <a:pt x="13635" y="16243"/>
                </a:cubicBezTo>
                <a:cubicBezTo>
                  <a:pt x="13598" y="16137"/>
                  <a:pt x="13604" y="16089"/>
                  <a:pt x="13662" y="16013"/>
                </a:cubicBezTo>
                <a:cubicBezTo>
                  <a:pt x="13711" y="15949"/>
                  <a:pt x="13737" y="15815"/>
                  <a:pt x="13737" y="15619"/>
                </a:cubicBezTo>
                <a:cubicBezTo>
                  <a:pt x="13737" y="15431"/>
                  <a:pt x="13764" y="15281"/>
                  <a:pt x="13811" y="15206"/>
                </a:cubicBezTo>
                <a:cubicBezTo>
                  <a:pt x="13852" y="15142"/>
                  <a:pt x="14478" y="14773"/>
                  <a:pt x="15202" y="14384"/>
                </a:cubicBezTo>
                <a:cubicBezTo>
                  <a:pt x="16920" y="13462"/>
                  <a:pt x="20074" y="11771"/>
                  <a:pt x="20922" y="11318"/>
                </a:cubicBezTo>
                <a:cubicBezTo>
                  <a:pt x="21290" y="11122"/>
                  <a:pt x="21590" y="10937"/>
                  <a:pt x="21590" y="10909"/>
                </a:cubicBezTo>
                <a:cubicBezTo>
                  <a:pt x="21590" y="10881"/>
                  <a:pt x="21423" y="10952"/>
                  <a:pt x="21219" y="11066"/>
                </a:cubicBezTo>
                <a:cubicBezTo>
                  <a:pt x="21015" y="11181"/>
                  <a:pt x="20532" y="11442"/>
                  <a:pt x="20147" y="11647"/>
                </a:cubicBezTo>
                <a:cubicBezTo>
                  <a:pt x="19762" y="11851"/>
                  <a:pt x="19065" y="12223"/>
                  <a:pt x="18598" y="12475"/>
                </a:cubicBezTo>
                <a:cubicBezTo>
                  <a:pt x="18131" y="12726"/>
                  <a:pt x="17557" y="13033"/>
                  <a:pt x="17324" y="13157"/>
                </a:cubicBezTo>
                <a:cubicBezTo>
                  <a:pt x="17091" y="13280"/>
                  <a:pt x="16632" y="13525"/>
                  <a:pt x="16305" y="13702"/>
                </a:cubicBezTo>
                <a:cubicBezTo>
                  <a:pt x="14442" y="14708"/>
                  <a:pt x="13849" y="15008"/>
                  <a:pt x="13796" y="14972"/>
                </a:cubicBezTo>
                <a:cubicBezTo>
                  <a:pt x="13713" y="14917"/>
                  <a:pt x="13707" y="8745"/>
                  <a:pt x="13790" y="8637"/>
                </a:cubicBezTo>
                <a:cubicBezTo>
                  <a:pt x="13819" y="8599"/>
                  <a:pt x="13948" y="8515"/>
                  <a:pt x="14076" y="8449"/>
                </a:cubicBezTo>
                <a:cubicBezTo>
                  <a:pt x="14923" y="8013"/>
                  <a:pt x="15434" y="7705"/>
                  <a:pt x="15412" y="7644"/>
                </a:cubicBezTo>
                <a:cubicBezTo>
                  <a:pt x="15399" y="7605"/>
                  <a:pt x="15412" y="7559"/>
                  <a:pt x="15443" y="7542"/>
                </a:cubicBezTo>
                <a:cubicBezTo>
                  <a:pt x="15473" y="7525"/>
                  <a:pt x="15861" y="7321"/>
                  <a:pt x="16305" y="7088"/>
                </a:cubicBezTo>
                <a:cubicBezTo>
                  <a:pt x="16748" y="6854"/>
                  <a:pt x="17159" y="6598"/>
                  <a:pt x="17216" y="6519"/>
                </a:cubicBezTo>
                <a:cubicBezTo>
                  <a:pt x="17280" y="6432"/>
                  <a:pt x="17357" y="6392"/>
                  <a:pt x="17414" y="6417"/>
                </a:cubicBezTo>
                <a:cubicBezTo>
                  <a:pt x="17465" y="6439"/>
                  <a:pt x="17684" y="6359"/>
                  <a:pt x="17903" y="6240"/>
                </a:cubicBezTo>
                <a:cubicBezTo>
                  <a:pt x="18121" y="6121"/>
                  <a:pt x="18499" y="5918"/>
                  <a:pt x="18741" y="5790"/>
                </a:cubicBezTo>
                <a:cubicBezTo>
                  <a:pt x="18983" y="5661"/>
                  <a:pt x="19164" y="5529"/>
                  <a:pt x="19144" y="5497"/>
                </a:cubicBezTo>
                <a:cubicBezTo>
                  <a:pt x="19123" y="5464"/>
                  <a:pt x="18813" y="5201"/>
                  <a:pt x="18454" y="4911"/>
                </a:cubicBezTo>
                <a:lnTo>
                  <a:pt x="17800" y="4382"/>
                </a:lnTo>
                <a:lnTo>
                  <a:pt x="17095" y="4755"/>
                </a:lnTo>
                <a:cubicBezTo>
                  <a:pt x="16707" y="4960"/>
                  <a:pt x="16271" y="5209"/>
                  <a:pt x="16124" y="5310"/>
                </a:cubicBezTo>
                <a:cubicBezTo>
                  <a:pt x="15978" y="5410"/>
                  <a:pt x="15828" y="5493"/>
                  <a:pt x="15793" y="5493"/>
                </a:cubicBezTo>
                <a:cubicBezTo>
                  <a:pt x="15702" y="5493"/>
                  <a:pt x="14337" y="6223"/>
                  <a:pt x="14187" y="6352"/>
                </a:cubicBezTo>
                <a:cubicBezTo>
                  <a:pt x="14041" y="6478"/>
                  <a:pt x="13932" y="6487"/>
                  <a:pt x="13819" y="6382"/>
                </a:cubicBezTo>
                <a:cubicBezTo>
                  <a:pt x="13741" y="6308"/>
                  <a:pt x="13737" y="6201"/>
                  <a:pt x="13737" y="3823"/>
                </a:cubicBezTo>
                <a:cubicBezTo>
                  <a:pt x="13737" y="1565"/>
                  <a:pt x="13730" y="1334"/>
                  <a:pt x="13665" y="1270"/>
                </a:cubicBezTo>
                <a:cubicBezTo>
                  <a:pt x="13625" y="1231"/>
                  <a:pt x="13553" y="1225"/>
                  <a:pt x="13503" y="1258"/>
                </a:cubicBezTo>
                <a:cubicBezTo>
                  <a:pt x="13436" y="1303"/>
                  <a:pt x="13264" y="1201"/>
                  <a:pt x="12821" y="849"/>
                </a:cubicBezTo>
                <a:cubicBezTo>
                  <a:pt x="12347" y="472"/>
                  <a:pt x="12226" y="346"/>
                  <a:pt x="12207" y="206"/>
                </a:cubicBezTo>
                <a:cubicBezTo>
                  <a:pt x="12189" y="73"/>
                  <a:pt x="12132" y="4"/>
                  <a:pt x="12070" y="0"/>
                </a:cubicBezTo>
                <a:close/>
                <a:moveTo>
                  <a:pt x="9733" y="10476"/>
                </a:moveTo>
                <a:cubicBezTo>
                  <a:pt x="9779" y="10477"/>
                  <a:pt x="9840" y="10515"/>
                  <a:pt x="9919" y="10586"/>
                </a:cubicBezTo>
                <a:lnTo>
                  <a:pt x="10045" y="10699"/>
                </a:lnTo>
                <a:lnTo>
                  <a:pt x="10034" y="12642"/>
                </a:lnTo>
                <a:cubicBezTo>
                  <a:pt x="10027" y="13858"/>
                  <a:pt x="10007" y="14587"/>
                  <a:pt x="9980" y="14599"/>
                </a:cubicBezTo>
                <a:cubicBezTo>
                  <a:pt x="9957" y="14608"/>
                  <a:pt x="9546" y="14295"/>
                  <a:pt x="9067" y="13900"/>
                </a:cubicBezTo>
                <a:cubicBezTo>
                  <a:pt x="8588" y="13506"/>
                  <a:pt x="8063" y="13076"/>
                  <a:pt x="7900" y="12947"/>
                </a:cubicBezTo>
                <a:cubicBezTo>
                  <a:pt x="7737" y="12817"/>
                  <a:pt x="7452" y="12591"/>
                  <a:pt x="7267" y="12443"/>
                </a:cubicBezTo>
                <a:cubicBezTo>
                  <a:pt x="7083" y="12295"/>
                  <a:pt x="6949" y="12147"/>
                  <a:pt x="6970" y="12115"/>
                </a:cubicBezTo>
                <a:cubicBezTo>
                  <a:pt x="6991" y="12082"/>
                  <a:pt x="7150" y="11984"/>
                  <a:pt x="7322" y="11896"/>
                </a:cubicBezTo>
                <a:cubicBezTo>
                  <a:pt x="7495" y="11808"/>
                  <a:pt x="7659" y="11680"/>
                  <a:pt x="7688" y="11611"/>
                </a:cubicBezTo>
                <a:cubicBezTo>
                  <a:pt x="7722" y="11529"/>
                  <a:pt x="7793" y="11490"/>
                  <a:pt x="7898" y="11497"/>
                </a:cubicBezTo>
                <a:cubicBezTo>
                  <a:pt x="8103" y="11510"/>
                  <a:pt x="9584" y="10729"/>
                  <a:pt x="9631" y="10583"/>
                </a:cubicBezTo>
                <a:cubicBezTo>
                  <a:pt x="9653" y="10512"/>
                  <a:pt x="9686" y="10476"/>
                  <a:pt x="9733" y="10476"/>
                </a:cubicBezTo>
                <a:close/>
                <a:moveTo>
                  <a:pt x="12772" y="17175"/>
                </a:moveTo>
                <a:cubicBezTo>
                  <a:pt x="12753" y="17172"/>
                  <a:pt x="12728" y="17173"/>
                  <a:pt x="12697" y="17177"/>
                </a:cubicBezTo>
                <a:lnTo>
                  <a:pt x="12558" y="17195"/>
                </a:lnTo>
                <a:lnTo>
                  <a:pt x="12641" y="17399"/>
                </a:lnTo>
                <a:lnTo>
                  <a:pt x="12724" y="17604"/>
                </a:lnTo>
                <a:lnTo>
                  <a:pt x="12604" y="17678"/>
                </a:lnTo>
                <a:cubicBezTo>
                  <a:pt x="12538" y="17720"/>
                  <a:pt x="12447" y="17788"/>
                  <a:pt x="12400" y="17828"/>
                </a:cubicBezTo>
                <a:cubicBezTo>
                  <a:pt x="12276" y="17935"/>
                  <a:pt x="12573" y="17838"/>
                  <a:pt x="12743" y="17716"/>
                </a:cubicBezTo>
                <a:cubicBezTo>
                  <a:pt x="12858" y="17633"/>
                  <a:pt x="12872" y="17591"/>
                  <a:pt x="12855" y="17389"/>
                </a:cubicBezTo>
                <a:cubicBezTo>
                  <a:pt x="12842" y="17232"/>
                  <a:pt x="12830" y="17184"/>
                  <a:pt x="12772" y="17175"/>
                </a:cubicBezTo>
                <a:close/>
                <a:moveTo>
                  <a:pt x="12237" y="17930"/>
                </a:moveTo>
                <a:cubicBezTo>
                  <a:pt x="12231" y="17922"/>
                  <a:pt x="12221" y="17925"/>
                  <a:pt x="12209" y="17938"/>
                </a:cubicBezTo>
                <a:cubicBezTo>
                  <a:pt x="12140" y="18012"/>
                  <a:pt x="12197" y="18111"/>
                  <a:pt x="12426" y="18314"/>
                </a:cubicBezTo>
                <a:cubicBezTo>
                  <a:pt x="12621" y="18487"/>
                  <a:pt x="12668" y="18644"/>
                  <a:pt x="12524" y="18644"/>
                </a:cubicBezTo>
                <a:cubicBezTo>
                  <a:pt x="12425" y="18644"/>
                  <a:pt x="12455" y="18853"/>
                  <a:pt x="12559" y="18888"/>
                </a:cubicBezTo>
                <a:cubicBezTo>
                  <a:pt x="12612" y="18906"/>
                  <a:pt x="12670" y="18926"/>
                  <a:pt x="12689" y="18931"/>
                </a:cubicBezTo>
                <a:cubicBezTo>
                  <a:pt x="12708" y="18937"/>
                  <a:pt x="12718" y="18817"/>
                  <a:pt x="12710" y="18666"/>
                </a:cubicBezTo>
                <a:cubicBezTo>
                  <a:pt x="12698" y="18407"/>
                  <a:pt x="12682" y="18380"/>
                  <a:pt x="12463" y="18231"/>
                </a:cubicBezTo>
                <a:cubicBezTo>
                  <a:pt x="12333" y="18143"/>
                  <a:pt x="12235" y="18032"/>
                  <a:pt x="12242" y="17981"/>
                </a:cubicBezTo>
                <a:cubicBezTo>
                  <a:pt x="12245" y="17956"/>
                  <a:pt x="12243" y="17938"/>
                  <a:pt x="12237" y="17930"/>
                </a:cubicBezTo>
                <a:close/>
                <a:moveTo>
                  <a:pt x="47" y="18347"/>
                </a:moveTo>
                <a:cubicBezTo>
                  <a:pt x="9" y="18347"/>
                  <a:pt x="-10" y="18379"/>
                  <a:pt x="4" y="18420"/>
                </a:cubicBezTo>
                <a:cubicBezTo>
                  <a:pt x="19" y="18461"/>
                  <a:pt x="38" y="18495"/>
                  <a:pt x="47" y="18495"/>
                </a:cubicBezTo>
                <a:cubicBezTo>
                  <a:pt x="56" y="18495"/>
                  <a:pt x="74" y="18461"/>
                  <a:pt x="89" y="18420"/>
                </a:cubicBezTo>
                <a:cubicBezTo>
                  <a:pt x="103" y="18379"/>
                  <a:pt x="85" y="18347"/>
                  <a:pt x="47" y="18347"/>
                </a:cubicBezTo>
                <a:close/>
                <a:moveTo>
                  <a:pt x="47" y="18595"/>
                </a:moveTo>
                <a:cubicBezTo>
                  <a:pt x="21" y="18579"/>
                  <a:pt x="4" y="18838"/>
                  <a:pt x="4" y="19275"/>
                </a:cubicBezTo>
                <a:cubicBezTo>
                  <a:pt x="4" y="19852"/>
                  <a:pt x="16" y="19981"/>
                  <a:pt x="68" y="19983"/>
                </a:cubicBezTo>
                <a:cubicBezTo>
                  <a:pt x="103" y="19985"/>
                  <a:pt x="227" y="20081"/>
                  <a:pt x="344" y="20200"/>
                </a:cubicBezTo>
                <a:cubicBezTo>
                  <a:pt x="597" y="20455"/>
                  <a:pt x="603" y="20460"/>
                  <a:pt x="636" y="20312"/>
                </a:cubicBezTo>
                <a:cubicBezTo>
                  <a:pt x="650" y="20248"/>
                  <a:pt x="645" y="20215"/>
                  <a:pt x="624" y="20237"/>
                </a:cubicBezTo>
                <a:cubicBezTo>
                  <a:pt x="604" y="20259"/>
                  <a:pt x="563" y="20228"/>
                  <a:pt x="535" y="20168"/>
                </a:cubicBezTo>
                <a:cubicBezTo>
                  <a:pt x="492" y="20078"/>
                  <a:pt x="503" y="20046"/>
                  <a:pt x="594" y="19985"/>
                </a:cubicBezTo>
                <a:cubicBezTo>
                  <a:pt x="670" y="19935"/>
                  <a:pt x="705" y="19855"/>
                  <a:pt x="705" y="19737"/>
                </a:cubicBezTo>
                <a:cubicBezTo>
                  <a:pt x="705" y="19643"/>
                  <a:pt x="723" y="19532"/>
                  <a:pt x="744" y="19494"/>
                </a:cubicBezTo>
                <a:cubicBezTo>
                  <a:pt x="798" y="19398"/>
                  <a:pt x="715" y="19216"/>
                  <a:pt x="550" y="19067"/>
                </a:cubicBezTo>
                <a:cubicBezTo>
                  <a:pt x="450" y="18976"/>
                  <a:pt x="384" y="18963"/>
                  <a:pt x="279" y="19016"/>
                </a:cubicBezTo>
                <a:cubicBezTo>
                  <a:pt x="107" y="19102"/>
                  <a:pt x="59" y="19053"/>
                  <a:pt x="76" y="18809"/>
                </a:cubicBezTo>
                <a:cubicBezTo>
                  <a:pt x="83" y="18704"/>
                  <a:pt x="70" y="18609"/>
                  <a:pt x="47" y="18595"/>
                </a:cubicBezTo>
                <a:close/>
              </a:path>
            </a:pathLst>
          </a:custGeom>
          <a:ln w="12700">
            <a:miter lim="400000"/>
          </a:ln>
        </p:spPr>
      </p:pic>
      <p:pic>
        <p:nvPicPr>
          <p:cNvPr id="395" name="Image" descr="Image"/>
          <p:cNvPicPr>
            <a:picLocks noChangeAspect="1"/>
          </p:cNvPicPr>
          <p:nvPr/>
        </p:nvPicPr>
        <p:blipFill>
          <a:blip r:embed="rId3">
            <a:extLst/>
          </a:blip>
          <a:srcRect l="2037" t="3115" r="16693" b="3870"/>
          <a:stretch>
            <a:fillRect/>
          </a:stretch>
        </p:blipFill>
        <p:spPr>
          <a:xfrm>
            <a:off x="3365162" y="5206462"/>
            <a:ext cx="3042353" cy="2750050"/>
          </a:xfrm>
          <a:custGeom>
            <a:avLst/>
            <a:gdLst/>
            <a:ahLst/>
            <a:cxnLst>
              <a:cxn ang="0">
                <a:pos x="wd2" y="hd2"/>
              </a:cxn>
              <a:cxn ang="5400000">
                <a:pos x="wd2" y="hd2"/>
              </a:cxn>
              <a:cxn ang="10800000">
                <a:pos x="wd2" y="hd2"/>
              </a:cxn>
              <a:cxn ang="16200000">
                <a:pos x="wd2" y="hd2"/>
              </a:cxn>
            </a:cxnLst>
            <a:rect l="0" t="0" r="r" b="b"/>
            <a:pathLst>
              <a:path w="21494" h="21496" extrusionOk="0">
                <a:moveTo>
                  <a:pt x="12959" y="3"/>
                </a:moveTo>
                <a:cubicBezTo>
                  <a:pt x="12835" y="22"/>
                  <a:pt x="12730" y="132"/>
                  <a:pt x="12609" y="338"/>
                </a:cubicBezTo>
                <a:cubicBezTo>
                  <a:pt x="12416" y="664"/>
                  <a:pt x="12416" y="716"/>
                  <a:pt x="12609" y="1042"/>
                </a:cubicBezTo>
                <a:cubicBezTo>
                  <a:pt x="12822" y="1402"/>
                  <a:pt x="13240" y="1512"/>
                  <a:pt x="13388" y="1247"/>
                </a:cubicBezTo>
                <a:cubicBezTo>
                  <a:pt x="13445" y="1145"/>
                  <a:pt x="13522" y="1146"/>
                  <a:pt x="13638" y="1253"/>
                </a:cubicBezTo>
                <a:cubicBezTo>
                  <a:pt x="13752" y="1358"/>
                  <a:pt x="13833" y="1361"/>
                  <a:pt x="13887" y="1263"/>
                </a:cubicBezTo>
                <a:cubicBezTo>
                  <a:pt x="13942" y="1165"/>
                  <a:pt x="14045" y="1170"/>
                  <a:pt x="14201" y="1278"/>
                </a:cubicBezTo>
                <a:cubicBezTo>
                  <a:pt x="14336" y="1371"/>
                  <a:pt x="14533" y="1393"/>
                  <a:pt x="14673" y="1328"/>
                </a:cubicBezTo>
                <a:cubicBezTo>
                  <a:pt x="15018" y="1166"/>
                  <a:pt x="15356" y="1139"/>
                  <a:pt x="15430" y="1272"/>
                </a:cubicBezTo>
                <a:cubicBezTo>
                  <a:pt x="15465" y="1335"/>
                  <a:pt x="15611" y="1311"/>
                  <a:pt x="15755" y="1216"/>
                </a:cubicBezTo>
                <a:cubicBezTo>
                  <a:pt x="15979" y="1067"/>
                  <a:pt x="16044" y="1087"/>
                  <a:pt x="16212" y="1362"/>
                </a:cubicBezTo>
                <a:cubicBezTo>
                  <a:pt x="16359" y="1602"/>
                  <a:pt x="16448" y="1642"/>
                  <a:pt x="16574" y="1526"/>
                </a:cubicBezTo>
                <a:cubicBezTo>
                  <a:pt x="16665" y="1442"/>
                  <a:pt x="17055" y="1374"/>
                  <a:pt x="17443" y="1374"/>
                </a:cubicBezTo>
                <a:cubicBezTo>
                  <a:pt x="17831" y="1374"/>
                  <a:pt x="18183" y="1310"/>
                  <a:pt x="18225" y="1235"/>
                </a:cubicBezTo>
                <a:cubicBezTo>
                  <a:pt x="18273" y="1148"/>
                  <a:pt x="18368" y="1159"/>
                  <a:pt x="18480" y="1263"/>
                </a:cubicBezTo>
                <a:cubicBezTo>
                  <a:pt x="18578" y="1353"/>
                  <a:pt x="18772" y="1396"/>
                  <a:pt x="18909" y="1356"/>
                </a:cubicBezTo>
                <a:cubicBezTo>
                  <a:pt x="19047" y="1316"/>
                  <a:pt x="19232" y="1376"/>
                  <a:pt x="19319" y="1492"/>
                </a:cubicBezTo>
                <a:cubicBezTo>
                  <a:pt x="19456" y="1676"/>
                  <a:pt x="19496" y="1672"/>
                  <a:pt x="19641" y="1452"/>
                </a:cubicBezTo>
                <a:cubicBezTo>
                  <a:pt x="19834" y="1159"/>
                  <a:pt x="19855" y="633"/>
                  <a:pt x="19689" y="288"/>
                </a:cubicBezTo>
                <a:cubicBezTo>
                  <a:pt x="19571" y="46"/>
                  <a:pt x="19440" y="35"/>
                  <a:pt x="17967" y="155"/>
                </a:cubicBezTo>
                <a:cubicBezTo>
                  <a:pt x="17562" y="188"/>
                  <a:pt x="17451" y="259"/>
                  <a:pt x="17395" y="521"/>
                </a:cubicBezTo>
                <a:cubicBezTo>
                  <a:pt x="17304" y="947"/>
                  <a:pt x="17083" y="931"/>
                  <a:pt x="17033" y="496"/>
                </a:cubicBezTo>
                <a:cubicBezTo>
                  <a:pt x="16980" y="24"/>
                  <a:pt x="16447" y="-86"/>
                  <a:pt x="16201" y="323"/>
                </a:cubicBezTo>
                <a:cubicBezTo>
                  <a:pt x="16034" y="598"/>
                  <a:pt x="16004" y="603"/>
                  <a:pt x="15783" y="391"/>
                </a:cubicBezTo>
                <a:cubicBezTo>
                  <a:pt x="15515" y="134"/>
                  <a:pt x="15118" y="96"/>
                  <a:pt x="14880" y="304"/>
                </a:cubicBezTo>
                <a:cubicBezTo>
                  <a:pt x="14773" y="398"/>
                  <a:pt x="14655" y="385"/>
                  <a:pt x="14524" y="264"/>
                </a:cubicBezTo>
                <a:cubicBezTo>
                  <a:pt x="14366" y="118"/>
                  <a:pt x="14272" y="119"/>
                  <a:pt x="14028" y="264"/>
                </a:cubicBezTo>
                <a:cubicBezTo>
                  <a:pt x="13774" y="414"/>
                  <a:pt x="13677" y="406"/>
                  <a:pt x="13430" y="214"/>
                </a:cubicBezTo>
                <a:cubicBezTo>
                  <a:pt x="13228" y="57"/>
                  <a:pt x="13084" y="-16"/>
                  <a:pt x="12959" y="3"/>
                </a:cubicBezTo>
                <a:close/>
                <a:moveTo>
                  <a:pt x="8922" y="133"/>
                </a:moveTo>
                <a:cubicBezTo>
                  <a:pt x="8748" y="132"/>
                  <a:pt x="8742" y="241"/>
                  <a:pt x="8742" y="651"/>
                </a:cubicBezTo>
                <a:cubicBezTo>
                  <a:pt x="8742" y="957"/>
                  <a:pt x="8777" y="1242"/>
                  <a:pt x="8818" y="1287"/>
                </a:cubicBezTo>
                <a:cubicBezTo>
                  <a:pt x="8950" y="1434"/>
                  <a:pt x="10445" y="1385"/>
                  <a:pt x="10615" y="1228"/>
                </a:cubicBezTo>
                <a:cubicBezTo>
                  <a:pt x="10731" y="1122"/>
                  <a:pt x="10825" y="1122"/>
                  <a:pt x="10941" y="1228"/>
                </a:cubicBezTo>
                <a:cubicBezTo>
                  <a:pt x="11112" y="1386"/>
                  <a:pt x="11473" y="1378"/>
                  <a:pt x="11622" y="1213"/>
                </a:cubicBezTo>
                <a:cubicBezTo>
                  <a:pt x="11670" y="1160"/>
                  <a:pt x="11784" y="1186"/>
                  <a:pt x="11877" y="1272"/>
                </a:cubicBezTo>
                <a:cubicBezTo>
                  <a:pt x="12008" y="1392"/>
                  <a:pt x="12073" y="1349"/>
                  <a:pt x="12163" y="1092"/>
                </a:cubicBezTo>
                <a:cubicBezTo>
                  <a:pt x="12403" y="402"/>
                  <a:pt x="11433" y="-87"/>
                  <a:pt x="10683" y="344"/>
                </a:cubicBezTo>
                <a:cubicBezTo>
                  <a:pt x="10500" y="449"/>
                  <a:pt x="10305" y="501"/>
                  <a:pt x="10248" y="462"/>
                </a:cubicBezTo>
                <a:cubicBezTo>
                  <a:pt x="10115" y="371"/>
                  <a:pt x="9685" y="254"/>
                  <a:pt x="9157" y="164"/>
                </a:cubicBezTo>
                <a:cubicBezTo>
                  <a:pt x="9055" y="147"/>
                  <a:pt x="8980" y="134"/>
                  <a:pt x="8922" y="133"/>
                </a:cubicBezTo>
                <a:close/>
                <a:moveTo>
                  <a:pt x="5846" y="158"/>
                </a:moveTo>
                <a:cubicBezTo>
                  <a:pt x="5751" y="128"/>
                  <a:pt x="5621" y="299"/>
                  <a:pt x="5588" y="608"/>
                </a:cubicBezTo>
                <a:cubicBezTo>
                  <a:pt x="5565" y="822"/>
                  <a:pt x="5576" y="1081"/>
                  <a:pt x="5613" y="1188"/>
                </a:cubicBezTo>
                <a:cubicBezTo>
                  <a:pt x="5691" y="1413"/>
                  <a:pt x="7044" y="1451"/>
                  <a:pt x="7167" y="1232"/>
                </a:cubicBezTo>
                <a:cubicBezTo>
                  <a:pt x="7213" y="1148"/>
                  <a:pt x="7296" y="1149"/>
                  <a:pt x="7388" y="1232"/>
                </a:cubicBezTo>
                <a:cubicBezTo>
                  <a:pt x="7469" y="1304"/>
                  <a:pt x="7675" y="1354"/>
                  <a:pt x="7845" y="1343"/>
                </a:cubicBezTo>
                <a:cubicBezTo>
                  <a:pt x="8073" y="1329"/>
                  <a:pt x="8181" y="1215"/>
                  <a:pt x="8254" y="909"/>
                </a:cubicBezTo>
                <a:cubicBezTo>
                  <a:pt x="8310" y="680"/>
                  <a:pt x="8342" y="481"/>
                  <a:pt x="8327" y="465"/>
                </a:cubicBezTo>
                <a:cubicBezTo>
                  <a:pt x="8312" y="450"/>
                  <a:pt x="7946" y="415"/>
                  <a:pt x="7514" y="388"/>
                </a:cubicBezTo>
                <a:cubicBezTo>
                  <a:pt x="6839" y="346"/>
                  <a:pt x="6686" y="381"/>
                  <a:pt x="6423" y="655"/>
                </a:cubicBezTo>
                <a:cubicBezTo>
                  <a:pt x="6083" y="1009"/>
                  <a:pt x="5947" y="950"/>
                  <a:pt x="5947" y="444"/>
                </a:cubicBezTo>
                <a:cubicBezTo>
                  <a:pt x="5947" y="267"/>
                  <a:pt x="5903" y="176"/>
                  <a:pt x="5846" y="158"/>
                </a:cubicBezTo>
                <a:close/>
                <a:moveTo>
                  <a:pt x="10144" y="1849"/>
                </a:moveTo>
                <a:cubicBezTo>
                  <a:pt x="10091" y="1844"/>
                  <a:pt x="10045" y="1869"/>
                  <a:pt x="9996" y="1923"/>
                </a:cubicBezTo>
                <a:cubicBezTo>
                  <a:pt x="9920" y="2007"/>
                  <a:pt x="9778" y="2042"/>
                  <a:pt x="9682" y="2001"/>
                </a:cubicBezTo>
                <a:cubicBezTo>
                  <a:pt x="9518" y="1931"/>
                  <a:pt x="9226" y="2484"/>
                  <a:pt x="9325" y="2674"/>
                </a:cubicBezTo>
                <a:cubicBezTo>
                  <a:pt x="9414" y="2843"/>
                  <a:pt x="10289" y="2714"/>
                  <a:pt x="10402" y="2516"/>
                </a:cubicBezTo>
                <a:cubicBezTo>
                  <a:pt x="10563" y="2233"/>
                  <a:pt x="10553" y="2159"/>
                  <a:pt x="10326" y="1951"/>
                </a:cubicBezTo>
                <a:cubicBezTo>
                  <a:pt x="10256" y="1887"/>
                  <a:pt x="10198" y="1853"/>
                  <a:pt x="10144" y="1849"/>
                </a:cubicBezTo>
                <a:close/>
                <a:moveTo>
                  <a:pt x="13004" y="1992"/>
                </a:moveTo>
                <a:cubicBezTo>
                  <a:pt x="12967" y="1998"/>
                  <a:pt x="12963" y="2024"/>
                  <a:pt x="12990" y="2072"/>
                </a:cubicBezTo>
                <a:cubicBezTo>
                  <a:pt x="13035" y="2153"/>
                  <a:pt x="13011" y="2263"/>
                  <a:pt x="12937" y="2314"/>
                </a:cubicBezTo>
                <a:cubicBezTo>
                  <a:pt x="12843" y="2379"/>
                  <a:pt x="12845" y="2468"/>
                  <a:pt x="12948" y="2606"/>
                </a:cubicBezTo>
                <a:cubicBezTo>
                  <a:pt x="13129" y="2847"/>
                  <a:pt x="13471" y="2862"/>
                  <a:pt x="13672" y="2640"/>
                </a:cubicBezTo>
                <a:cubicBezTo>
                  <a:pt x="13771" y="2530"/>
                  <a:pt x="13872" y="2524"/>
                  <a:pt x="13983" y="2618"/>
                </a:cubicBezTo>
                <a:cubicBezTo>
                  <a:pt x="14073" y="2695"/>
                  <a:pt x="14577" y="2752"/>
                  <a:pt x="15101" y="2745"/>
                </a:cubicBezTo>
                <a:cubicBezTo>
                  <a:pt x="15990" y="2734"/>
                  <a:pt x="16059" y="2712"/>
                  <a:pt x="16097" y="2417"/>
                </a:cubicBezTo>
                <a:cubicBezTo>
                  <a:pt x="16137" y="2103"/>
                  <a:pt x="15964" y="2021"/>
                  <a:pt x="15357" y="2069"/>
                </a:cubicBezTo>
                <a:cubicBezTo>
                  <a:pt x="14439" y="2142"/>
                  <a:pt x="13458" y="2128"/>
                  <a:pt x="13209" y="2038"/>
                </a:cubicBezTo>
                <a:cubicBezTo>
                  <a:pt x="13110" y="2002"/>
                  <a:pt x="13041" y="1985"/>
                  <a:pt x="13004" y="1992"/>
                </a:cubicBezTo>
                <a:close/>
                <a:moveTo>
                  <a:pt x="11053" y="2054"/>
                </a:moveTo>
                <a:cubicBezTo>
                  <a:pt x="10880" y="2059"/>
                  <a:pt x="10755" y="2079"/>
                  <a:pt x="10722" y="2116"/>
                </a:cubicBezTo>
                <a:cubicBezTo>
                  <a:pt x="10689" y="2152"/>
                  <a:pt x="10692" y="2316"/>
                  <a:pt x="10730" y="2479"/>
                </a:cubicBezTo>
                <a:cubicBezTo>
                  <a:pt x="10793" y="2743"/>
                  <a:pt x="10891" y="2772"/>
                  <a:pt x="11622" y="2761"/>
                </a:cubicBezTo>
                <a:cubicBezTo>
                  <a:pt x="12444" y="2749"/>
                  <a:pt x="12753" y="2589"/>
                  <a:pt x="12575" y="2271"/>
                </a:cubicBezTo>
                <a:cubicBezTo>
                  <a:pt x="12507" y="2148"/>
                  <a:pt x="11571" y="2039"/>
                  <a:pt x="11053" y="2054"/>
                </a:cubicBezTo>
                <a:close/>
                <a:moveTo>
                  <a:pt x="14975" y="3720"/>
                </a:moveTo>
                <a:cubicBezTo>
                  <a:pt x="14751" y="3683"/>
                  <a:pt x="14550" y="3748"/>
                  <a:pt x="14406" y="3924"/>
                </a:cubicBezTo>
                <a:cubicBezTo>
                  <a:pt x="14277" y="4082"/>
                  <a:pt x="14094" y="4213"/>
                  <a:pt x="14000" y="4213"/>
                </a:cubicBezTo>
                <a:cubicBezTo>
                  <a:pt x="13906" y="4213"/>
                  <a:pt x="13829" y="4307"/>
                  <a:pt x="13829" y="4424"/>
                </a:cubicBezTo>
                <a:cubicBezTo>
                  <a:pt x="13829" y="4554"/>
                  <a:pt x="13949" y="4635"/>
                  <a:pt x="14140" y="4635"/>
                </a:cubicBezTo>
                <a:cubicBezTo>
                  <a:pt x="14487" y="4635"/>
                  <a:pt x="14673" y="4846"/>
                  <a:pt x="14457" y="4995"/>
                </a:cubicBezTo>
                <a:cubicBezTo>
                  <a:pt x="14299" y="5103"/>
                  <a:pt x="5565" y="5094"/>
                  <a:pt x="5254" y="4985"/>
                </a:cubicBezTo>
                <a:cubicBezTo>
                  <a:pt x="5146" y="4947"/>
                  <a:pt x="4973" y="4887"/>
                  <a:pt x="4870" y="4852"/>
                </a:cubicBezTo>
                <a:cubicBezTo>
                  <a:pt x="4767" y="4816"/>
                  <a:pt x="4649" y="4851"/>
                  <a:pt x="4607" y="4926"/>
                </a:cubicBezTo>
                <a:cubicBezTo>
                  <a:pt x="4565" y="5002"/>
                  <a:pt x="4462" y="5015"/>
                  <a:pt x="4379" y="4957"/>
                </a:cubicBezTo>
                <a:cubicBezTo>
                  <a:pt x="4168" y="4809"/>
                  <a:pt x="3536" y="4791"/>
                  <a:pt x="3457" y="4933"/>
                </a:cubicBezTo>
                <a:cubicBezTo>
                  <a:pt x="3421" y="4997"/>
                  <a:pt x="3280" y="4974"/>
                  <a:pt x="3143" y="4880"/>
                </a:cubicBezTo>
                <a:cubicBezTo>
                  <a:pt x="2947" y="4744"/>
                  <a:pt x="2842" y="4744"/>
                  <a:pt x="2647" y="4880"/>
                </a:cubicBezTo>
                <a:cubicBezTo>
                  <a:pt x="2506" y="4977"/>
                  <a:pt x="2367" y="4995"/>
                  <a:pt x="2327" y="4923"/>
                </a:cubicBezTo>
                <a:cubicBezTo>
                  <a:pt x="2286" y="4850"/>
                  <a:pt x="2096" y="4847"/>
                  <a:pt x="1884" y="4914"/>
                </a:cubicBezTo>
                <a:cubicBezTo>
                  <a:pt x="1680" y="4979"/>
                  <a:pt x="1478" y="4992"/>
                  <a:pt x="1433" y="4942"/>
                </a:cubicBezTo>
                <a:cubicBezTo>
                  <a:pt x="1304" y="4800"/>
                  <a:pt x="607" y="4802"/>
                  <a:pt x="527" y="4945"/>
                </a:cubicBezTo>
                <a:cubicBezTo>
                  <a:pt x="487" y="5017"/>
                  <a:pt x="378" y="5000"/>
                  <a:pt x="277" y="4908"/>
                </a:cubicBezTo>
                <a:cubicBezTo>
                  <a:pt x="139" y="4780"/>
                  <a:pt x="84" y="4794"/>
                  <a:pt x="22" y="4973"/>
                </a:cubicBezTo>
                <a:cubicBezTo>
                  <a:pt x="-82" y="5274"/>
                  <a:pt x="204" y="5649"/>
                  <a:pt x="468" y="5556"/>
                </a:cubicBezTo>
                <a:cubicBezTo>
                  <a:pt x="582" y="5516"/>
                  <a:pt x="1219" y="5480"/>
                  <a:pt x="1881" y="5479"/>
                </a:cubicBezTo>
                <a:cubicBezTo>
                  <a:pt x="4055" y="5475"/>
                  <a:pt x="4218" y="5466"/>
                  <a:pt x="4363" y="5333"/>
                </a:cubicBezTo>
                <a:cubicBezTo>
                  <a:pt x="4442" y="5260"/>
                  <a:pt x="4549" y="5247"/>
                  <a:pt x="4601" y="5305"/>
                </a:cubicBezTo>
                <a:cubicBezTo>
                  <a:pt x="4653" y="5362"/>
                  <a:pt x="5913" y="5388"/>
                  <a:pt x="7402" y="5361"/>
                </a:cubicBezTo>
                <a:cubicBezTo>
                  <a:pt x="9295" y="5325"/>
                  <a:pt x="10136" y="5357"/>
                  <a:pt x="10198" y="5466"/>
                </a:cubicBezTo>
                <a:cubicBezTo>
                  <a:pt x="10249" y="5558"/>
                  <a:pt x="10139" y="5685"/>
                  <a:pt x="9928" y="5773"/>
                </a:cubicBezTo>
                <a:cubicBezTo>
                  <a:pt x="9732" y="5856"/>
                  <a:pt x="9297" y="6115"/>
                  <a:pt x="8961" y="6353"/>
                </a:cubicBezTo>
                <a:lnTo>
                  <a:pt x="8350" y="6788"/>
                </a:lnTo>
                <a:lnTo>
                  <a:pt x="5860" y="6695"/>
                </a:lnTo>
                <a:cubicBezTo>
                  <a:pt x="4491" y="6644"/>
                  <a:pt x="3326" y="6572"/>
                  <a:pt x="3269" y="6533"/>
                </a:cubicBezTo>
                <a:cubicBezTo>
                  <a:pt x="3213" y="6495"/>
                  <a:pt x="3137" y="6517"/>
                  <a:pt x="3101" y="6583"/>
                </a:cubicBezTo>
                <a:cubicBezTo>
                  <a:pt x="3064" y="6649"/>
                  <a:pt x="2678" y="6681"/>
                  <a:pt x="2246" y="6657"/>
                </a:cubicBezTo>
                <a:cubicBezTo>
                  <a:pt x="1371" y="6610"/>
                  <a:pt x="1218" y="6661"/>
                  <a:pt x="1323" y="6964"/>
                </a:cubicBezTo>
                <a:cubicBezTo>
                  <a:pt x="1406" y="7203"/>
                  <a:pt x="1824" y="7242"/>
                  <a:pt x="1946" y="7023"/>
                </a:cubicBezTo>
                <a:cubicBezTo>
                  <a:pt x="2003" y="6921"/>
                  <a:pt x="2077" y="6923"/>
                  <a:pt x="2187" y="7023"/>
                </a:cubicBezTo>
                <a:cubicBezTo>
                  <a:pt x="2290" y="7119"/>
                  <a:pt x="3259" y="7143"/>
                  <a:pt x="4982" y="7098"/>
                </a:cubicBezTo>
                <a:cubicBezTo>
                  <a:pt x="6434" y="7060"/>
                  <a:pt x="7674" y="7065"/>
                  <a:pt x="7736" y="7107"/>
                </a:cubicBezTo>
                <a:cubicBezTo>
                  <a:pt x="7798" y="7150"/>
                  <a:pt x="7606" y="7513"/>
                  <a:pt x="7309" y="7917"/>
                </a:cubicBezTo>
                <a:cubicBezTo>
                  <a:pt x="6171" y="9467"/>
                  <a:pt x="5625" y="10918"/>
                  <a:pt x="5493" y="12753"/>
                </a:cubicBezTo>
                <a:cubicBezTo>
                  <a:pt x="5203" y="16776"/>
                  <a:pt x="7796" y="20527"/>
                  <a:pt x="11476" y="21408"/>
                </a:cubicBezTo>
                <a:cubicBezTo>
                  <a:pt x="11756" y="21475"/>
                  <a:pt x="12530" y="21513"/>
                  <a:pt x="13195" y="21489"/>
                </a:cubicBezTo>
                <a:cubicBezTo>
                  <a:pt x="15969" y="21389"/>
                  <a:pt x="18326" y="19711"/>
                  <a:pt x="19560" y="16960"/>
                </a:cubicBezTo>
                <a:cubicBezTo>
                  <a:pt x="20109" y="15734"/>
                  <a:pt x="20312" y="14749"/>
                  <a:pt x="20314" y="13274"/>
                </a:cubicBezTo>
                <a:cubicBezTo>
                  <a:pt x="20316" y="11744"/>
                  <a:pt x="19938" y="10236"/>
                  <a:pt x="19243" y="9006"/>
                </a:cubicBezTo>
                <a:cubicBezTo>
                  <a:pt x="18925" y="8443"/>
                  <a:pt x="18843" y="8186"/>
                  <a:pt x="18940" y="8056"/>
                </a:cubicBezTo>
                <a:cubicBezTo>
                  <a:pt x="19013" y="7959"/>
                  <a:pt x="19118" y="7912"/>
                  <a:pt x="19176" y="7951"/>
                </a:cubicBezTo>
                <a:cubicBezTo>
                  <a:pt x="19233" y="7990"/>
                  <a:pt x="19317" y="7953"/>
                  <a:pt x="19363" y="7870"/>
                </a:cubicBezTo>
                <a:cubicBezTo>
                  <a:pt x="19421" y="7767"/>
                  <a:pt x="19505" y="7774"/>
                  <a:pt x="19633" y="7892"/>
                </a:cubicBezTo>
                <a:cubicBezTo>
                  <a:pt x="19768" y="8017"/>
                  <a:pt x="19854" y="8019"/>
                  <a:pt x="19958" y="7904"/>
                </a:cubicBezTo>
                <a:cubicBezTo>
                  <a:pt x="20043" y="7811"/>
                  <a:pt x="20181" y="7796"/>
                  <a:pt x="20303" y="7867"/>
                </a:cubicBezTo>
                <a:cubicBezTo>
                  <a:pt x="20414" y="7932"/>
                  <a:pt x="20735" y="7976"/>
                  <a:pt x="21015" y="7963"/>
                </a:cubicBezTo>
                <a:cubicBezTo>
                  <a:pt x="21475" y="7942"/>
                  <a:pt x="21518" y="7906"/>
                  <a:pt x="21486" y="7594"/>
                </a:cubicBezTo>
                <a:cubicBezTo>
                  <a:pt x="21466" y="7404"/>
                  <a:pt x="21398" y="7187"/>
                  <a:pt x="21332" y="7113"/>
                </a:cubicBezTo>
                <a:cubicBezTo>
                  <a:pt x="21189" y="6955"/>
                  <a:pt x="18919" y="6913"/>
                  <a:pt x="18833" y="7067"/>
                </a:cubicBezTo>
                <a:cubicBezTo>
                  <a:pt x="18801" y="7125"/>
                  <a:pt x="18571" y="7172"/>
                  <a:pt x="18323" y="7172"/>
                </a:cubicBezTo>
                <a:cubicBezTo>
                  <a:pt x="17829" y="7172"/>
                  <a:pt x="16776" y="6387"/>
                  <a:pt x="16974" y="6167"/>
                </a:cubicBezTo>
                <a:cubicBezTo>
                  <a:pt x="17100" y="6028"/>
                  <a:pt x="18961" y="5972"/>
                  <a:pt x="19150" y="6102"/>
                </a:cubicBezTo>
                <a:cubicBezTo>
                  <a:pt x="19220" y="6150"/>
                  <a:pt x="19419" y="6127"/>
                  <a:pt x="19596" y="6052"/>
                </a:cubicBezTo>
                <a:cubicBezTo>
                  <a:pt x="19846" y="5947"/>
                  <a:pt x="19912" y="5828"/>
                  <a:pt x="19891" y="5522"/>
                </a:cubicBezTo>
                <a:lnTo>
                  <a:pt x="19865" y="5128"/>
                </a:lnTo>
                <a:lnTo>
                  <a:pt x="18435" y="5088"/>
                </a:lnTo>
                <a:cubicBezTo>
                  <a:pt x="17227" y="5054"/>
                  <a:pt x="17008" y="5080"/>
                  <a:pt x="17008" y="5261"/>
                </a:cubicBezTo>
                <a:cubicBezTo>
                  <a:pt x="17008" y="5379"/>
                  <a:pt x="16807" y="5570"/>
                  <a:pt x="16562" y="5683"/>
                </a:cubicBezTo>
                <a:cubicBezTo>
                  <a:pt x="16172" y="5864"/>
                  <a:pt x="16064" y="5864"/>
                  <a:pt x="15673" y="5683"/>
                </a:cubicBezTo>
                <a:cubicBezTo>
                  <a:pt x="15429" y="5570"/>
                  <a:pt x="15228" y="5411"/>
                  <a:pt x="15228" y="5330"/>
                </a:cubicBezTo>
                <a:cubicBezTo>
                  <a:pt x="15228" y="5009"/>
                  <a:pt x="15504" y="4635"/>
                  <a:pt x="15741" y="4635"/>
                </a:cubicBezTo>
                <a:cubicBezTo>
                  <a:pt x="16070" y="4635"/>
                  <a:pt x="16057" y="4523"/>
                  <a:pt x="15679" y="4135"/>
                </a:cubicBezTo>
                <a:cubicBezTo>
                  <a:pt x="15447" y="3897"/>
                  <a:pt x="15200" y="3757"/>
                  <a:pt x="14975" y="3720"/>
                </a:cubicBezTo>
                <a:close/>
              </a:path>
            </a:pathLst>
          </a:custGeom>
          <a:ln w="12700">
            <a:miter lim="400000"/>
          </a:ln>
        </p:spPr>
      </p:pic>
      <p:pic>
        <p:nvPicPr>
          <p:cNvPr id="396" name="image37.png" descr="image37.png"/>
          <p:cNvPicPr>
            <a:picLocks noChangeAspect="1"/>
          </p:cNvPicPr>
          <p:nvPr/>
        </p:nvPicPr>
        <p:blipFill>
          <a:blip r:embed="rId4">
            <a:extLst/>
          </a:blip>
          <a:srcRect l="2190" t="11558" r="3064" b="8740"/>
          <a:stretch>
            <a:fillRect/>
          </a:stretch>
        </p:blipFill>
        <p:spPr>
          <a:xfrm rot="20460000">
            <a:off x="4705237" y="2170869"/>
            <a:ext cx="3707885" cy="3285660"/>
          </a:xfrm>
          <a:custGeom>
            <a:avLst/>
            <a:gdLst/>
            <a:ahLst/>
            <a:cxnLst>
              <a:cxn ang="0">
                <a:pos x="wd2" y="hd2"/>
              </a:cxn>
              <a:cxn ang="5400000">
                <a:pos x="wd2" y="hd2"/>
              </a:cxn>
              <a:cxn ang="10800000">
                <a:pos x="wd2" y="hd2"/>
              </a:cxn>
              <a:cxn ang="16200000">
                <a:pos x="wd2" y="hd2"/>
              </a:cxn>
            </a:cxnLst>
            <a:rect l="0" t="0" r="r" b="b"/>
            <a:pathLst>
              <a:path w="21491" h="21541" extrusionOk="0">
                <a:moveTo>
                  <a:pt x="7087" y="0"/>
                </a:moveTo>
                <a:cubicBezTo>
                  <a:pt x="6875" y="101"/>
                  <a:pt x="6670" y="180"/>
                  <a:pt x="6572" y="180"/>
                </a:cubicBezTo>
                <a:cubicBezTo>
                  <a:pt x="6389" y="180"/>
                  <a:pt x="6276" y="289"/>
                  <a:pt x="6153" y="580"/>
                </a:cubicBezTo>
                <a:cubicBezTo>
                  <a:pt x="6061" y="800"/>
                  <a:pt x="5913" y="1011"/>
                  <a:pt x="5827" y="1049"/>
                </a:cubicBezTo>
                <a:cubicBezTo>
                  <a:pt x="5740" y="1086"/>
                  <a:pt x="5670" y="1220"/>
                  <a:pt x="5670" y="1348"/>
                </a:cubicBezTo>
                <a:cubicBezTo>
                  <a:pt x="5670" y="1552"/>
                  <a:pt x="5185" y="2068"/>
                  <a:pt x="4992" y="2068"/>
                </a:cubicBezTo>
                <a:cubicBezTo>
                  <a:pt x="4902" y="2068"/>
                  <a:pt x="4301" y="2358"/>
                  <a:pt x="3703" y="2688"/>
                </a:cubicBezTo>
                <a:cubicBezTo>
                  <a:pt x="3456" y="2825"/>
                  <a:pt x="3008" y="3227"/>
                  <a:pt x="2710" y="3585"/>
                </a:cubicBezTo>
                <a:cubicBezTo>
                  <a:pt x="2411" y="3943"/>
                  <a:pt x="1991" y="4424"/>
                  <a:pt x="1776" y="4650"/>
                </a:cubicBezTo>
                <a:cubicBezTo>
                  <a:pt x="1560" y="4875"/>
                  <a:pt x="1385" y="5122"/>
                  <a:pt x="1385" y="5199"/>
                </a:cubicBezTo>
                <a:cubicBezTo>
                  <a:pt x="1385" y="5275"/>
                  <a:pt x="1294" y="5430"/>
                  <a:pt x="1185" y="5542"/>
                </a:cubicBezTo>
                <a:cubicBezTo>
                  <a:pt x="1075" y="5654"/>
                  <a:pt x="959" y="5863"/>
                  <a:pt x="927" y="6008"/>
                </a:cubicBezTo>
                <a:cubicBezTo>
                  <a:pt x="895" y="6153"/>
                  <a:pt x="655" y="6446"/>
                  <a:pt x="393" y="6658"/>
                </a:cubicBezTo>
                <a:cubicBezTo>
                  <a:pt x="203" y="6812"/>
                  <a:pt x="55" y="6971"/>
                  <a:pt x="0" y="7069"/>
                </a:cubicBezTo>
                <a:lnTo>
                  <a:pt x="0" y="13061"/>
                </a:lnTo>
                <a:cubicBezTo>
                  <a:pt x="22" y="13095"/>
                  <a:pt x="43" y="13132"/>
                  <a:pt x="71" y="13158"/>
                </a:cubicBezTo>
                <a:cubicBezTo>
                  <a:pt x="154" y="13235"/>
                  <a:pt x="198" y="13369"/>
                  <a:pt x="168" y="13457"/>
                </a:cubicBezTo>
                <a:cubicBezTo>
                  <a:pt x="138" y="13545"/>
                  <a:pt x="217" y="13679"/>
                  <a:pt x="340" y="13754"/>
                </a:cubicBezTo>
                <a:cubicBezTo>
                  <a:pt x="464" y="13828"/>
                  <a:pt x="540" y="13959"/>
                  <a:pt x="511" y="14045"/>
                </a:cubicBezTo>
                <a:cubicBezTo>
                  <a:pt x="481" y="14131"/>
                  <a:pt x="522" y="14300"/>
                  <a:pt x="598" y="14417"/>
                </a:cubicBezTo>
                <a:cubicBezTo>
                  <a:pt x="717" y="14601"/>
                  <a:pt x="760" y="14606"/>
                  <a:pt x="909" y="14466"/>
                </a:cubicBezTo>
                <a:cubicBezTo>
                  <a:pt x="1004" y="14377"/>
                  <a:pt x="1060" y="14241"/>
                  <a:pt x="1033" y="14162"/>
                </a:cubicBezTo>
                <a:cubicBezTo>
                  <a:pt x="1006" y="14083"/>
                  <a:pt x="1031" y="13961"/>
                  <a:pt x="1090" y="13894"/>
                </a:cubicBezTo>
                <a:cubicBezTo>
                  <a:pt x="1212" y="13756"/>
                  <a:pt x="1867" y="14110"/>
                  <a:pt x="2089" y="14433"/>
                </a:cubicBezTo>
                <a:cubicBezTo>
                  <a:pt x="2160" y="14536"/>
                  <a:pt x="2250" y="14586"/>
                  <a:pt x="2286" y="14545"/>
                </a:cubicBezTo>
                <a:cubicBezTo>
                  <a:pt x="2401" y="14415"/>
                  <a:pt x="2752" y="14699"/>
                  <a:pt x="2721" y="14896"/>
                </a:cubicBezTo>
                <a:cubicBezTo>
                  <a:pt x="2703" y="15013"/>
                  <a:pt x="2780" y="15097"/>
                  <a:pt x="2931" y="15125"/>
                </a:cubicBezTo>
                <a:cubicBezTo>
                  <a:pt x="3063" y="15149"/>
                  <a:pt x="3312" y="15251"/>
                  <a:pt x="3483" y="15351"/>
                </a:cubicBezTo>
                <a:cubicBezTo>
                  <a:pt x="3653" y="15451"/>
                  <a:pt x="3851" y="15518"/>
                  <a:pt x="3922" y="15499"/>
                </a:cubicBezTo>
                <a:cubicBezTo>
                  <a:pt x="4136" y="15444"/>
                  <a:pt x="4751" y="16002"/>
                  <a:pt x="4686" y="16194"/>
                </a:cubicBezTo>
                <a:cubicBezTo>
                  <a:pt x="4642" y="16324"/>
                  <a:pt x="4698" y="16358"/>
                  <a:pt x="4913" y="16335"/>
                </a:cubicBezTo>
                <a:cubicBezTo>
                  <a:pt x="5264" y="16296"/>
                  <a:pt x="5703" y="16548"/>
                  <a:pt x="5603" y="16730"/>
                </a:cubicBezTo>
                <a:cubicBezTo>
                  <a:pt x="5557" y="16816"/>
                  <a:pt x="5592" y="16835"/>
                  <a:pt x="5702" y="16787"/>
                </a:cubicBezTo>
                <a:cubicBezTo>
                  <a:pt x="5796" y="16747"/>
                  <a:pt x="5900" y="16764"/>
                  <a:pt x="5932" y="16824"/>
                </a:cubicBezTo>
                <a:cubicBezTo>
                  <a:pt x="5965" y="16884"/>
                  <a:pt x="6308" y="17101"/>
                  <a:pt x="6694" y="17308"/>
                </a:cubicBezTo>
                <a:cubicBezTo>
                  <a:pt x="7080" y="17515"/>
                  <a:pt x="7506" y="17765"/>
                  <a:pt x="7641" y="17864"/>
                </a:cubicBezTo>
                <a:cubicBezTo>
                  <a:pt x="7874" y="18035"/>
                  <a:pt x="7877" y="18053"/>
                  <a:pt x="7699" y="18200"/>
                </a:cubicBezTo>
                <a:cubicBezTo>
                  <a:pt x="7530" y="18340"/>
                  <a:pt x="7533" y="18371"/>
                  <a:pt x="7713" y="18348"/>
                </a:cubicBezTo>
                <a:cubicBezTo>
                  <a:pt x="7744" y="18344"/>
                  <a:pt x="8003" y="18531"/>
                  <a:pt x="8288" y="18762"/>
                </a:cubicBezTo>
                <a:cubicBezTo>
                  <a:pt x="8573" y="18993"/>
                  <a:pt x="8858" y="19181"/>
                  <a:pt x="8920" y="19181"/>
                </a:cubicBezTo>
                <a:cubicBezTo>
                  <a:pt x="9105" y="19181"/>
                  <a:pt x="9486" y="18785"/>
                  <a:pt x="9486" y="18593"/>
                </a:cubicBezTo>
                <a:cubicBezTo>
                  <a:pt x="9486" y="18392"/>
                  <a:pt x="10128" y="18331"/>
                  <a:pt x="10349" y="18512"/>
                </a:cubicBezTo>
                <a:cubicBezTo>
                  <a:pt x="10433" y="18581"/>
                  <a:pt x="10478" y="18573"/>
                  <a:pt x="10478" y="18486"/>
                </a:cubicBezTo>
                <a:cubicBezTo>
                  <a:pt x="10478" y="18318"/>
                  <a:pt x="10938" y="18109"/>
                  <a:pt x="11409" y="18065"/>
                </a:cubicBezTo>
                <a:cubicBezTo>
                  <a:pt x="11605" y="18046"/>
                  <a:pt x="12142" y="18163"/>
                  <a:pt x="12603" y="18322"/>
                </a:cubicBezTo>
                <a:cubicBezTo>
                  <a:pt x="13098" y="18494"/>
                  <a:pt x="13595" y="18591"/>
                  <a:pt x="13815" y="18562"/>
                </a:cubicBezTo>
                <a:cubicBezTo>
                  <a:pt x="14319" y="18494"/>
                  <a:pt x="14829" y="18747"/>
                  <a:pt x="14908" y="19103"/>
                </a:cubicBezTo>
                <a:cubicBezTo>
                  <a:pt x="14943" y="19260"/>
                  <a:pt x="15088" y="19478"/>
                  <a:pt x="15232" y="19584"/>
                </a:cubicBezTo>
                <a:cubicBezTo>
                  <a:pt x="15377" y="19691"/>
                  <a:pt x="15495" y="19883"/>
                  <a:pt x="15495" y="20014"/>
                </a:cubicBezTo>
                <a:cubicBezTo>
                  <a:pt x="15495" y="20144"/>
                  <a:pt x="15578" y="20286"/>
                  <a:pt x="15679" y="20326"/>
                </a:cubicBezTo>
                <a:cubicBezTo>
                  <a:pt x="16013" y="20460"/>
                  <a:pt x="16228" y="20748"/>
                  <a:pt x="16228" y="21067"/>
                </a:cubicBezTo>
                <a:cubicBezTo>
                  <a:pt x="16228" y="21241"/>
                  <a:pt x="16259" y="21420"/>
                  <a:pt x="16297" y="21463"/>
                </a:cubicBezTo>
                <a:cubicBezTo>
                  <a:pt x="16419" y="21600"/>
                  <a:pt x="16651" y="21547"/>
                  <a:pt x="16711" y="21369"/>
                </a:cubicBezTo>
                <a:cubicBezTo>
                  <a:pt x="16743" y="21275"/>
                  <a:pt x="16695" y="21079"/>
                  <a:pt x="16603" y="20932"/>
                </a:cubicBezTo>
                <a:cubicBezTo>
                  <a:pt x="16512" y="20785"/>
                  <a:pt x="16438" y="20563"/>
                  <a:pt x="16438" y="20440"/>
                </a:cubicBezTo>
                <a:cubicBezTo>
                  <a:pt x="16438" y="20318"/>
                  <a:pt x="16319" y="20115"/>
                  <a:pt x="16175" y="19988"/>
                </a:cubicBezTo>
                <a:cubicBezTo>
                  <a:pt x="16027" y="19856"/>
                  <a:pt x="15913" y="19633"/>
                  <a:pt x="15913" y="19472"/>
                </a:cubicBezTo>
                <a:cubicBezTo>
                  <a:pt x="15913" y="19306"/>
                  <a:pt x="15824" y="19135"/>
                  <a:pt x="15695" y="19056"/>
                </a:cubicBezTo>
                <a:cubicBezTo>
                  <a:pt x="15518" y="18949"/>
                  <a:pt x="15487" y="18853"/>
                  <a:pt x="15538" y="18562"/>
                </a:cubicBezTo>
                <a:cubicBezTo>
                  <a:pt x="15581" y="18320"/>
                  <a:pt x="15549" y="18136"/>
                  <a:pt x="15444" y="18005"/>
                </a:cubicBezTo>
                <a:cubicBezTo>
                  <a:pt x="15303" y="17829"/>
                  <a:pt x="15319" y="17776"/>
                  <a:pt x="15593" y="17479"/>
                </a:cubicBezTo>
                <a:cubicBezTo>
                  <a:pt x="15883" y="17166"/>
                  <a:pt x="15910" y="17158"/>
                  <a:pt x="16139" y="17339"/>
                </a:cubicBezTo>
                <a:cubicBezTo>
                  <a:pt x="16670" y="17759"/>
                  <a:pt x="17143" y="17368"/>
                  <a:pt x="17006" y="16621"/>
                </a:cubicBezTo>
                <a:cubicBezTo>
                  <a:pt x="16961" y="16375"/>
                  <a:pt x="16936" y="16098"/>
                  <a:pt x="16951" y="16007"/>
                </a:cubicBezTo>
                <a:cubicBezTo>
                  <a:pt x="16990" y="15753"/>
                  <a:pt x="17604" y="14933"/>
                  <a:pt x="17703" y="15002"/>
                </a:cubicBezTo>
                <a:cubicBezTo>
                  <a:pt x="17815" y="15080"/>
                  <a:pt x="19732" y="15406"/>
                  <a:pt x="20079" y="15406"/>
                </a:cubicBezTo>
                <a:lnTo>
                  <a:pt x="20341" y="15406"/>
                </a:lnTo>
                <a:lnTo>
                  <a:pt x="20088" y="15099"/>
                </a:lnTo>
                <a:cubicBezTo>
                  <a:pt x="19949" y="14929"/>
                  <a:pt x="19592" y="14669"/>
                  <a:pt x="19297" y="14521"/>
                </a:cubicBezTo>
                <a:cubicBezTo>
                  <a:pt x="18799" y="14271"/>
                  <a:pt x="18763" y="14224"/>
                  <a:pt x="18798" y="13884"/>
                </a:cubicBezTo>
                <a:cubicBezTo>
                  <a:pt x="18823" y="13640"/>
                  <a:pt x="18794" y="13529"/>
                  <a:pt x="18708" y="13548"/>
                </a:cubicBezTo>
                <a:cubicBezTo>
                  <a:pt x="18637" y="13564"/>
                  <a:pt x="18587" y="13480"/>
                  <a:pt x="18595" y="13363"/>
                </a:cubicBezTo>
                <a:cubicBezTo>
                  <a:pt x="18604" y="13246"/>
                  <a:pt x="18555" y="13172"/>
                  <a:pt x="18490" y="13199"/>
                </a:cubicBezTo>
                <a:cubicBezTo>
                  <a:pt x="18424" y="13226"/>
                  <a:pt x="18292" y="13204"/>
                  <a:pt x="18195" y="13147"/>
                </a:cubicBezTo>
                <a:cubicBezTo>
                  <a:pt x="18059" y="13068"/>
                  <a:pt x="18031" y="12946"/>
                  <a:pt x="18078" y="12603"/>
                </a:cubicBezTo>
                <a:cubicBezTo>
                  <a:pt x="18111" y="12360"/>
                  <a:pt x="18185" y="12094"/>
                  <a:pt x="18241" y="12013"/>
                </a:cubicBezTo>
                <a:cubicBezTo>
                  <a:pt x="18310" y="11914"/>
                  <a:pt x="18304" y="11809"/>
                  <a:pt x="18223" y="11698"/>
                </a:cubicBezTo>
                <a:cubicBezTo>
                  <a:pt x="18084" y="11510"/>
                  <a:pt x="18132" y="10637"/>
                  <a:pt x="18319" y="9929"/>
                </a:cubicBezTo>
                <a:cubicBezTo>
                  <a:pt x="18386" y="9676"/>
                  <a:pt x="18417" y="9333"/>
                  <a:pt x="18388" y="9164"/>
                </a:cubicBezTo>
                <a:cubicBezTo>
                  <a:pt x="18352" y="8953"/>
                  <a:pt x="18417" y="8735"/>
                  <a:pt x="18595" y="8469"/>
                </a:cubicBezTo>
                <a:cubicBezTo>
                  <a:pt x="18873" y="8057"/>
                  <a:pt x="18937" y="7575"/>
                  <a:pt x="18766" y="7199"/>
                </a:cubicBezTo>
                <a:cubicBezTo>
                  <a:pt x="18707" y="7072"/>
                  <a:pt x="18679" y="6904"/>
                  <a:pt x="18703" y="6827"/>
                </a:cubicBezTo>
                <a:cubicBezTo>
                  <a:pt x="18728" y="6751"/>
                  <a:pt x="18646" y="6627"/>
                  <a:pt x="18522" y="6552"/>
                </a:cubicBezTo>
                <a:cubicBezTo>
                  <a:pt x="18348" y="6447"/>
                  <a:pt x="18309" y="6341"/>
                  <a:pt x="18352" y="6099"/>
                </a:cubicBezTo>
                <a:cubicBezTo>
                  <a:pt x="18388" y="5891"/>
                  <a:pt x="18340" y="5682"/>
                  <a:pt x="18209" y="5490"/>
                </a:cubicBezTo>
                <a:cubicBezTo>
                  <a:pt x="18099" y="5329"/>
                  <a:pt x="18008" y="5110"/>
                  <a:pt x="18006" y="5003"/>
                </a:cubicBezTo>
                <a:cubicBezTo>
                  <a:pt x="18005" y="4897"/>
                  <a:pt x="17939" y="4781"/>
                  <a:pt x="17857" y="4746"/>
                </a:cubicBezTo>
                <a:cubicBezTo>
                  <a:pt x="17755" y="4702"/>
                  <a:pt x="17725" y="4563"/>
                  <a:pt x="17760" y="4306"/>
                </a:cubicBezTo>
                <a:cubicBezTo>
                  <a:pt x="17793" y="4072"/>
                  <a:pt x="17771" y="3958"/>
                  <a:pt x="17705" y="4004"/>
                </a:cubicBezTo>
                <a:cubicBezTo>
                  <a:pt x="17545" y="4116"/>
                  <a:pt x="17460" y="3877"/>
                  <a:pt x="17452" y="3299"/>
                </a:cubicBezTo>
                <a:cubicBezTo>
                  <a:pt x="17445" y="2759"/>
                  <a:pt x="17397" y="2685"/>
                  <a:pt x="17199" y="2909"/>
                </a:cubicBezTo>
                <a:cubicBezTo>
                  <a:pt x="17135" y="2981"/>
                  <a:pt x="17027" y="3000"/>
                  <a:pt x="16960" y="2953"/>
                </a:cubicBezTo>
                <a:cubicBezTo>
                  <a:pt x="16871" y="2891"/>
                  <a:pt x="16869" y="2832"/>
                  <a:pt x="16951" y="2740"/>
                </a:cubicBezTo>
                <a:cubicBezTo>
                  <a:pt x="17112" y="2558"/>
                  <a:pt x="17092" y="2422"/>
                  <a:pt x="16902" y="2422"/>
                </a:cubicBezTo>
                <a:cubicBezTo>
                  <a:pt x="16813" y="2422"/>
                  <a:pt x="16691" y="2263"/>
                  <a:pt x="16631" y="2068"/>
                </a:cubicBezTo>
                <a:cubicBezTo>
                  <a:pt x="16571" y="1874"/>
                  <a:pt x="16467" y="1714"/>
                  <a:pt x="16401" y="1712"/>
                </a:cubicBezTo>
                <a:cubicBezTo>
                  <a:pt x="16182" y="1706"/>
                  <a:pt x="15445" y="1001"/>
                  <a:pt x="15444" y="796"/>
                </a:cubicBezTo>
                <a:cubicBezTo>
                  <a:pt x="15443" y="686"/>
                  <a:pt x="15381" y="593"/>
                  <a:pt x="15306" y="593"/>
                </a:cubicBezTo>
                <a:cubicBezTo>
                  <a:pt x="15231" y="593"/>
                  <a:pt x="15082" y="461"/>
                  <a:pt x="14975" y="299"/>
                </a:cubicBezTo>
                <a:cubicBezTo>
                  <a:pt x="14867" y="138"/>
                  <a:pt x="14746" y="45"/>
                  <a:pt x="14706" y="91"/>
                </a:cubicBezTo>
                <a:cubicBezTo>
                  <a:pt x="14674" y="126"/>
                  <a:pt x="14563" y="77"/>
                  <a:pt x="14441" y="0"/>
                </a:cubicBezTo>
                <a:lnTo>
                  <a:pt x="7087" y="0"/>
                </a:lnTo>
                <a:close/>
                <a:moveTo>
                  <a:pt x="21305" y="7088"/>
                </a:moveTo>
                <a:cubicBezTo>
                  <a:pt x="21169" y="7081"/>
                  <a:pt x="21036" y="7181"/>
                  <a:pt x="21036" y="7324"/>
                </a:cubicBezTo>
                <a:cubicBezTo>
                  <a:pt x="21036" y="7409"/>
                  <a:pt x="21095" y="7502"/>
                  <a:pt x="21167" y="7532"/>
                </a:cubicBezTo>
                <a:cubicBezTo>
                  <a:pt x="21352" y="7611"/>
                  <a:pt x="21600" y="7244"/>
                  <a:pt x="21438" y="7132"/>
                </a:cubicBezTo>
                <a:cubicBezTo>
                  <a:pt x="21398" y="7103"/>
                  <a:pt x="21350" y="7090"/>
                  <a:pt x="21305" y="7088"/>
                </a:cubicBezTo>
                <a:close/>
                <a:moveTo>
                  <a:pt x="21137" y="12109"/>
                </a:moveTo>
                <a:cubicBezTo>
                  <a:pt x="21055" y="12101"/>
                  <a:pt x="20971" y="12128"/>
                  <a:pt x="20907" y="12200"/>
                </a:cubicBezTo>
                <a:cubicBezTo>
                  <a:pt x="20848" y="12267"/>
                  <a:pt x="20830" y="12409"/>
                  <a:pt x="20866" y="12515"/>
                </a:cubicBezTo>
                <a:cubicBezTo>
                  <a:pt x="20961" y="12795"/>
                  <a:pt x="21402" y="12698"/>
                  <a:pt x="21402" y="12398"/>
                </a:cubicBezTo>
                <a:cubicBezTo>
                  <a:pt x="21402" y="12235"/>
                  <a:pt x="21274" y="12123"/>
                  <a:pt x="21137" y="12109"/>
                </a:cubicBezTo>
                <a:close/>
                <a:moveTo>
                  <a:pt x="14503" y="19811"/>
                </a:moveTo>
                <a:cubicBezTo>
                  <a:pt x="14428" y="19811"/>
                  <a:pt x="14391" y="19883"/>
                  <a:pt x="14420" y="19969"/>
                </a:cubicBezTo>
                <a:cubicBezTo>
                  <a:pt x="14450" y="20056"/>
                  <a:pt x="14487" y="20126"/>
                  <a:pt x="14503" y="20126"/>
                </a:cubicBezTo>
                <a:cubicBezTo>
                  <a:pt x="14520" y="20126"/>
                  <a:pt x="14557" y="20056"/>
                  <a:pt x="14586" y="19969"/>
                </a:cubicBezTo>
                <a:cubicBezTo>
                  <a:pt x="14615" y="19883"/>
                  <a:pt x="14578" y="19811"/>
                  <a:pt x="14503" y="19811"/>
                </a:cubicBezTo>
                <a:close/>
              </a:path>
            </a:pathLst>
          </a:custGeom>
          <a:ln w="12700">
            <a:miter lim="400000"/>
          </a:ln>
        </p:spPr>
      </p:pic>
      <p:sp>
        <p:nvSpPr>
          <p:cNvPr id="397" name="cubeSat for detecting…"/>
          <p:cNvSpPr txBox="1"/>
          <p:nvPr/>
        </p:nvSpPr>
        <p:spPr>
          <a:xfrm>
            <a:off x="319270" y="573514"/>
            <a:ext cx="3549207" cy="3116447"/>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l" defTabSz="1733973">
              <a:defRPr sz="4400">
                <a:solidFill>
                  <a:srgbClr val="FFFFFF"/>
                </a:solidFill>
                <a:latin typeface="Arial"/>
                <a:ea typeface="Arial"/>
                <a:cs typeface="Arial"/>
                <a:sym typeface="Arial"/>
              </a:defRPr>
            </a:pPr>
            <a:endParaRPr/>
          </a:p>
          <a:p>
            <a:pPr algn="l" defTabSz="1733973">
              <a:defRPr sz="2600">
                <a:solidFill>
                  <a:srgbClr val="FFFFFF"/>
                </a:solidFill>
                <a:latin typeface="Arial"/>
                <a:ea typeface="Arial"/>
                <a:cs typeface="Arial"/>
                <a:sym typeface="Arial"/>
              </a:defRPr>
            </a:pPr>
            <a:endParaRPr/>
          </a:p>
          <a:p>
            <a:pPr algn="l" defTabSz="1733973">
              <a:defRPr sz="2600">
                <a:solidFill>
                  <a:srgbClr val="FFFFFF"/>
                </a:solidFill>
                <a:latin typeface="Arial"/>
                <a:ea typeface="Arial"/>
                <a:cs typeface="Arial"/>
                <a:sym typeface="Arial"/>
              </a:defRPr>
            </a:pPr>
            <a:r>
              <a:t>cubeSat for detecting</a:t>
            </a:r>
          </a:p>
          <a:p>
            <a:pPr algn="l" defTabSz="1733973">
              <a:defRPr sz="2600">
                <a:solidFill>
                  <a:srgbClr val="FFFFFF"/>
                </a:solidFill>
                <a:latin typeface="Arial"/>
                <a:ea typeface="Arial"/>
                <a:cs typeface="Arial"/>
                <a:sym typeface="Arial"/>
              </a:defRPr>
            </a:pPr>
            <a:r>
              <a:t>the decay of dark matter in our own galaxy.</a:t>
            </a:r>
          </a:p>
        </p:txBody>
      </p:sp>
      <p:sp>
        <p:nvSpPr>
          <p:cNvPr id="398" name="skipper in space"/>
          <p:cNvSpPr txBox="1"/>
          <p:nvPr/>
        </p:nvSpPr>
        <p:spPr>
          <a:xfrm>
            <a:off x="454386" y="103195"/>
            <a:ext cx="12096027"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FFFF"/>
                </a:solidFill>
              </a:defRPr>
            </a:lvl1pPr>
          </a:lstStyle>
          <a:p>
            <a:r>
              <a:t>skipper in space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uons, electrons and diffusion limited hits."/>
          <p:cNvSpPr txBox="1"/>
          <p:nvPr/>
        </p:nvSpPr>
        <p:spPr>
          <a:xfrm>
            <a:off x="774712" y="7080249"/>
            <a:ext cx="12496803" cy="635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lgn="l" defTabSz="914400">
              <a:defRPr sz="2400">
                <a:solidFill>
                  <a:srgbClr val="FFFFFF"/>
                </a:solidFill>
                <a:latin typeface="Arial Narrow"/>
                <a:ea typeface="Arial Narrow"/>
                <a:cs typeface="Arial Narrow"/>
                <a:sym typeface="Arial Narrow"/>
              </a:defRPr>
            </a:pPr>
            <a:r>
              <a:rPr sz="4400" u="sng">
                <a:solidFill>
                  <a:srgbClr val="A40800"/>
                </a:solidFill>
              </a:rPr>
              <a:t>muons</a:t>
            </a:r>
            <a:r>
              <a:rPr sz="4400"/>
              <a:t>, electrons and </a:t>
            </a:r>
            <a:r>
              <a:rPr sz="4400" u="sng">
                <a:solidFill>
                  <a:srgbClr val="66B132"/>
                </a:solidFill>
              </a:rPr>
              <a:t>diffusion limited hits</a:t>
            </a:r>
            <a:r>
              <a:rPr sz="4400"/>
              <a:t>.</a:t>
            </a:r>
          </a:p>
        </p:txBody>
      </p:sp>
      <p:pic>
        <p:nvPicPr>
          <p:cNvPr id="187" name="image10.png" descr="image10.png"/>
          <p:cNvPicPr>
            <a:picLocks noChangeAspect="1"/>
          </p:cNvPicPr>
          <p:nvPr/>
        </p:nvPicPr>
        <p:blipFill>
          <a:blip r:embed="rId2">
            <a:extLst/>
          </a:blip>
          <a:stretch>
            <a:fillRect/>
          </a:stretch>
        </p:blipFill>
        <p:spPr>
          <a:xfrm>
            <a:off x="284165" y="1181112"/>
            <a:ext cx="12412664" cy="5016502"/>
          </a:xfrm>
          <a:prstGeom prst="rect">
            <a:avLst/>
          </a:prstGeom>
          <a:ln w="50800">
            <a:solidFill>
              <a:srgbClr val="FFFFFF"/>
            </a:solidFill>
            <a:miter/>
          </a:ln>
        </p:spPr>
      </p:pic>
      <p:sp>
        <p:nvSpPr>
          <p:cNvPr id="188" name="Line"/>
          <p:cNvSpPr/>
          <p:nvPr/>
        </p:nvSpPr>
        <p:spPr>
          <a:xfrm>
            <a:off x="927100" y="5524500"/>
            <a:ext cx="74614" cy="1612900"/>
          </a:xfrm>
          <a:prstGeom prst="line">
            <a:avLst/>
          </a:prstGeom>
          <a:ln w="50800">
            <a:solidFill>
              <a:srgbClr val="A40800"/>
            </a:solidFill>
            <a:miter/>
            <a:headEnd type="stealth"/>
          </a:ln>
        </p:spPr>
        <p:txBody>
          <a:bodyPr lIns="65023" tIns="65023" rIns="65023" bIns="65023"/>
          <a:lstStyle/>
          <a:p>
            <a:pPr algn="l" defTabSz="457200">
              <a:defRPr sz="1600">
                <a:latin typeface="Helvetica"/>
                <a:ea typeface="Helvetica"/>
                <a:cs typeface="Helvetica"/>
                <a:sym typeface="Helvetica"/>
              </a:defRPr>
            </a:pPr>
            <a:endParaRPr/>
          </a:p>
        </p:txBody>
      </p:sp>
      <p:sp>
        <p:nvSpPr>
          <p:cNvPr id="189" name="Line"/>
          <p:cNvSpPr/>
          <p:nvPr/>
        </p:nvSpPr>
        <p:spPr>
          <a:xfrm flipH="1">
            <a:off x="7200912" y="5410201"/>
            <a:ext cx="431801" cy="1739901"/>
          </a:xfrm>
          <a:prstGeom prst="line">
            <a:avLst/>
          </a:prstGeom>
          <a:ln w="50800">
            <a:solidFill>
              <a:srgbClr val="558E28"/>
            </a:solidFill>
            <a:miter/>
            <a:headEnd type="stealth"/>
          </a:ln>
        </p:spPr>
        <p:txBody>
          <a:bodyPr lIns="65023" tIns="65023" rIns="65023" bIns="65023"/>
          <a:lstStyle/>
          <a:p>
            <a:pPr algn="l" defTabSz="457200">
              <a:defRPr sz="1600">
                <a:latin typeface="Helvetica"/>
                <a:ea typeface="Helvetica"/>
                <a:cs typeface="Helvetica"/>
                <a:sym typeface="Helvetica"/>
              </a:defRPr>
            </a:pPr>
            <a:endParaRPr/>
          </a:p>
        </p:txBody>
      </p:sp>
      <p:sp>
        <p:nvSpPr>
          <p:cNvPr id="190" name="Line"/>
          <p:cNvSpPr/>
          <p:nvPr/>
        </p:nvSpPr>
        <p:spPr>
          <a:xfrm flipH="1">
            <a:off x="7200900" y="4965700"/>
            <a:ext cx="1270002" cy="2184400"/>
          </a:xfrm>
          <a:prstGeom prst="line">
            <a:avLst/>
          </a:prstGeom>
          <a:ln w="50800">
            <a:solidFill>
              <a:srgbClr val="558E28"/>
            </a:solidFill>
            <a:miter/>
            <a:headEnd type="stealth"/>
          </a:ln>
        </p:spPr>
        <p:txBody>
          <a:bodyPr lIns="65023" tIns="65023" rIns="65023" bIns="65023"/>
          <a:lstStyle/>
          <a:p>
            <a:pPr algn="l" defTabSz="457200">
              <a:defRPr sz="1600">
                <a:latin typeface="Helvetica"/>
                <a:ea typeface="Helvetica"/>
                <a:cs typeface="Helvetica"/>
                <a:sym typeface="Helvetica"/>
              </a:defRPr>
            </a:pPr>
            <a:endParaRPr/>
          </a:p>
        </p:txBody>
      </p:sp>
      <p:sp>
        <p:nvSpPr>
          <p:cNvPr id="191" name="Line"/>
          <p:cNvSpPr/>
          <p:nvPr/>
        </p:nvSpPr>
        <p:spPr>
          <a:xfrm flipH="1">
            <a:off x="1016002" y="5435599"/>
            <a:ext cx="685800" cy="1689100"/>
          </a:xfrm>
          <a:prstGeom prst="line">
            <a:avLst/>
          </a:prstGeom>
          <a:ln w="50800">
            <a:solidFill>
              <a:srgbClr val="A40800"/>
            </a:solidFill>
            <a:miter/>
            <a:headEnd type="stealth"/>
          </a:ln>
        </p:spPr>
        <p:txBody>
          <a:bodyPr lIns="65023" tIns="65023" rIns="65023" bIns="65023"/>
          <a:lstStyle/>
          <a:p>
            <a:pPr algn="l" defTabSz="457200">
              <a:defRPr sz="1600">
                <a:latin typeface="Helvetica"/>
                <a:ea typeface="Helvetica"/>
                <a:cs typeface="Helvetica"/>
                <a:sym typeface="Helvetica"/>
              </a:defRPr>
            </a:pPr>
            <a:endParaRPr/>
          </a:p>
        </p:txBody>
      </p:sp>
      <p:sp>
        <p:nvSpPr>
          <p:cNvPr id="192" name="Line"/>
          <p:cNvSpPr/>
          <p:nvPr/>
        </p:nvSpPr>
        <p:spPr>
          <a:xfrm flipH="1">
            <a:off x="1014412" y="1866899"/>
            <a:ext cx="2922589" cy="5232400"/>
          </a:xfrm>
          <a:prstGeom prst="line">
            <a:avLst/>
          </a:prstGeom>
          <a:ln w="50800">
            <a:solidFill>
              <a:srgbClr val="A40800"/>
            </a:solidFill>
            <a:miter/>
            <a:headEnd type="stealth"/>
          </a:ln>
        </p:spPr>
        <p:txBody>
          <a:bodyPr lIns="65023" tIns="65023" rIns="65023" bIns="65023"/>
          <a:lstStyle/>
          <a:p>
            <a:pPr algn="l" defTabSz="457200">
              <a:defRPr sz="1600">
                <a:latin typeface="Helvetica"/>
                <a:ea typeface="Helvetica"/>
                <a:cs typeface="Helvetica"/>
                <a:sym typeface="Helvetica"/>
              </a:defRPr>
            </a:pPr>
            <a:endParaRPr/>
          </a:p>
        </p:txBody>
      </p:sp>
      <p:sp>
        <p:nvSpPr>
          <p:cNvPr id="193" name="Line"/>
          <p:cNvSpPr/>
          <p:nvPr/>
        </p:nvSpPr>
        <p:spPr>
          <a:xfrm flipH="1">
            <a:off x="4305300" y="5346699"/>
            <a:ext cx="165100" cy="1803401"/>
          </a:xfrm>
          <a:prstGeom prst="line">
            <a:avLst/>
          </a:prstGeom>
          <a:ln w="50800">
            <a:solidFill>
              <a:srgbClr val="FFFFFF"/>
            </a:solidFill>
            <a:miter/>
            <a:headEnd type="stealth"/>
          </a:ln>
        </p:spPr>
        <p:txBody>
          <a:bodyPr lIns="65023" tIns="65023" rIns="65023" bIns="65023"/>
          <a:lstStyle/>
          <a:p>
            <a:pPr algn="l" defTabSz="457200">
              <a:defRPr sz="1600">
                <a:latin typeface="Helvetica"/>
                <a:ea typeface="Helvetica"/>
                <a:cs typeface="Helvetica"/>
                <a:sym typeface="Helvetica"/>
              </a:defRPr>
            </a:pPr>
            <a:endParaRPr/>
          </a:p>
        </p:txBody>
      </p:sp>
      <p:sp>
        <p:nvSpPr>
          <p:cNvPr id="194" name="Line"/>
          <p:cNvSpPr/>
          <p:nvPr/>
        </p:nvSpPr>
        <p:spPr>
          <a:xfrm>
            <a:off x="2946411" y="4457713"/>
            <a:ext cx="1358903" cy="2705100"/>
          </a:xfrm>
          <a:prstGeom prst="line">
            <a:avLst/>
          </a:prstGeom>
          <a:ln w="50800">
            <a:solidFill>
              <a:srgbClr val="FFFFFF"/>
            </a:solidFill>
            <a:miter/>
            <a:headEnd type="stealth"/>
          </a:ln>
        </p:spPr>
        <p:txBody>
          <a:bodyPr lIns="65023" tIns="65023" rIns="65023" bIns="65023"/>
          <a:lstStyle/>
          <a:p>
            <a:pPr algn="l" defTabSz="457200">
              <a:defRPr sz="1600">
                <a:latin typeface="Helvetica"/>
                <a:ea typeface="Helvetica"/>
                <a:cs typeface="Helvetica"/>
                <a:sym typeface="Helvetica"/>
              </a:defRPr>
            </a:pPr>
            <a:endParaRPr/>
          </a:p>
        </p:txBody>
      </p:sp>
      <p:sp>
        <p:nvSpPr>
          <p:cNvPr id="195" name="Particle identification in a CCD image"/>
          <p:cNvSpPr txBox="1"/>
          <p:nvPr/>
        </p:nvSpPr>
        <p:spPr>
          <a:xfrm>
            <a:off x="193522" y="245129"/>
            <a:ext cx="4268712" cy="4729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914400">
              <a:defRPr sz="2400">
                <a:solidFill>
                  <a:srgbClr val="FFFFFF"/>
                </a:solidFill>
                <a:latin typeface="Arial Narrow"/>
                <a:ea typeface="Arial Narrow"/>
                <a:cs typeface="Arial Narrow"/>
                <a:sym typeface="Arial Narrow"/>
              </a:defRPr>
            </a:lvl1pPr>
          </a:lstStyle>
          <a:p>
            <a:r>
              <a:t>Particle identification in a CCD image</a:t>
            </a:r>
          </a:p>
        </p:txBody>
      </p:sp>
      <p:sp>
        <p:nvSpPr>
          <p:cNvPr id="19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lide Number"/>
          <p:cNvSpPr txBox="1">
            <a:spLocks noGrp="1"/>
          </p:cNvSpPr>
          <p:nvPr>
            <p:ph type="sldNum" sz="quarter" idx="4294967295"/>
          </p:nvPr>
        </p:nvSpPr>
        <p:spPr>
          <a:xfrm>
            <a:off x="316088" y="9238017"/>
            <a:ext cx="225823" cy="241301"/>
          </a:xfrm>
          <a:prstGeom prst="rect">
            <a:avLst/>
          </a:prstGeom>
          <a:extLst>
            <a:ext uri="{C572A759-6A51-4108-AA02-DFA0A04FC94B}">
              <ma14:wrappingTextBoxFlag xmlns:ma14="http://schemas.microsoft.com/office/mac/drawingml/2011/main" xmlns="" val="1"/>
            </a:ext>
          </a:extLst>
        </p:spPr>
        <p:txBody>
          <a:bodyPr lIns="0" tIns="0" rIns="0" bIns="0"/>
          <a:lstStyle>
            <a:lvl1pPr algn="l" defTabSz="650240">
              <a:defRPr sz="1600">
                <a:solidFill>
                  <a:srgbClr val="004C97"/>
                </a:solidFill>
                <a:latin typeface="Calibri"/>
                <a:ea typeface="Calibri"/>
                <a:cs typeface="Calibri"/>
                <a:sym typeface="Calibri"/>
              </a:defRPr>
            </a:lvl1pPr>
          </a:lstStyle>
          <a:p>
            <a:fld id="{86CB4B4D-7CA3-9044-876B-883B54F8677D}" type="slidenum">
              <a:t>40</a:t>
            </a:fld>
            <a:endParaRPr/>
          </a:p>
        </p:txBody>
      </p:sp>
      <p:grpSp>
        <p:nvGrpSpPr>
          <p:cNvPr id="403" name="Image"/>
          <p:cNvGrpSpPr/>
          <p:nvPr/>
        </p:nvGrpSpPr>
        <p:grpSpPr>
          <a:xfrm>
            <a:off x="722512" y="1189034"/>
            <a:ext cx="6740012" cy="4916306"/>
            <a:chOff x="-1" y="-1"/>
            <a:chExt cx="6740011" cy="4916304"/>
          </a:xfrm>
        </p:grpSpPr>
        <p:pic>
          <p:nvPicPr>
            <p:cNvPr id="401" name="Image" descr="Image"/>
            <p:cNvPicPr>
              <a:picLocks noChangeAspect="1"/>
            </p:cNvPicPr>
            <p:nvPr/>
          </p:nvPicPr>
          <p:blipFill>
            <a:blip r:embed="rId2">
              <a:extLst/>
            </a:blip>
            <a:stretch>
              <a:fillRect/>
            </a:stretch>
          </p:blipFill>
          <p:spPr>
            <a:xfrm>
              <a:off x="288994" y="288995"/>
              <a:ext cx="6162020" cy="4284127"/>
            </a:xfrm>
            <a:prstGeom prst="rect">
              <a:avLst/>
            </a:prstGeom>
            <a:ln w="12700" cap="flat">
              <a:noFill/>
              <a:miter lim="400000"/>
            </a:ln>
            <a:effectLst/>
          </p:spPr>
        </p:pic>
        <p:pic>
          <p:nvPicPr>
            <p:cNvPr id="402" name="Image" descr="Image"/>
            <p:cNvPicPr>
              <a:picLocks noChangeAspect="1"/>
            </p:cNvPicPr>
            <p:nvPr/>
          </p:nvPicPr>
          <p:blipFill>
            <a:blip r:embed="rId3">
              <a:extLst/>
            </a:blip>
            <a:stretch>
              <a:fillRect/>
            </a:stretch>
          </p:blipFill>
          <p:spPr>
            <a:xfrm>
              <a:off x="-2" y="-2"/>
              <a:ext cx="6740012" cy="4916306"/>
            </a:xfrm>
            <a:prstGeom prst="rect">
              <a:avLst/>
            </a:prstGeom>
            <a:ln w="12700" cap="flat">
              <a:noFill/>
              <a:miter lim="400000"/>
            </a:ln>
            <a:effectLst/>
          </p:spPr>
        </p:pic>
      </p:grpSp>
      <p:sp>
        <p:nvSpPr>
          <p:cNvPr id="404" name="new skipper-CCD technology could improve the efficiency of a survey spectrograph reducing readout time.…"/>
          <p:cNvSpPr txBox="1">
            <a:spLocks noGrp="1"/>
          </p:cNvSpPr>
          <p:nvPr>
            <p:ph type="body" sz="half" idx="1"/>
          </p:nvPr>
        </p:nvSpPr>
        <p:spPr>
          <a:xfrm>
            <a:off x="8928064" y="1323234"/>
            <a:ext cx="3531731" cy="7472049"/>
          </a:xfrm>
          <a:prstGeom prst="rect">
            <a:avLst/>
          </a:prstGeom>
        </p:spPr>
        <p:txBody>
          <a:bodyPr/>
          <a:lstStyle/>
          <a:p>
            <a:pPr marL="0" indent="0">
              <a:buSzTx/>
              <a:buNone/>
            </a:pPr>
            <a:r>
              <a:t>new skipper-CCD technology could improve the efficiency of a survey spectrograph reducing readout time.</a:t>
            </a:r>
          </a:p>
          <a:p>
            <a:pPr marL="0" indent="0">
              <a:buSzTx/>
              <a:buNone/>
            </a:pPr>
            <a:endParaRPr/>
          </a:p>
          <a:p>
            <a:pPr marL="0" indent="0">
              <a:buSzTx/>
              <a:buNone/>
            </a:pPr>
            <a:r>
              <a:t>Signal to noise could be tuned to optimizing readout time (target specific pixels for low noise).</a:t>
            </a:r>
          </a:p>
          <a:p>
            <a:pPr marL="0" indent="0">
              <a:buSzTx/>
              <a:buNone/>
            </a:pPr>
            <a:endParaRPr/>
          </a:p>
          <a:p>
            <a:pPr marL="0" indent="0">
              <a:buSzTx/>
              <a:buNone/>
            </a:pPr>
            <a:r>
              <a:t>(A.Drilica-Wagner)</a:t>
            </a:r>
          </a:p>
        </p:txBody>
      </p:sp>
      <p:pic>
        <p:nvPicPr>
          <p:cNvPr id="405" name="Image" descr="Image"/>
          <p:cNvPicPr>
            <a:picLocks noChangeAspect="1"/>
          </p:cNvPicPr>
          <p:nvPr/>
        </p:nvPicPr>
        <p:blipFill>
          <a:blip r:embed="rId4">
            <a:extLst/>
          </a:blip>
          <a:stretch>
            <a:fillRect/>
          </a:stretch>
        </p:blipFill>
        <p:spPr>
          <a:xfrm>
            <a:off x="587022" y="6213599"/>
            <a:ext cx="7664923" cy="2747331"/>
          </a:xfrm>
          <a:prstGeom prst="rect">
            <a:avLst/>
          </a:prstGeom>
          <a:ln w="12700">
            <a:miter lim="400000"/>
          </a:ln>
        </p:spPr>
      </p:pic>
      <p:sp>
        <p:nvSpPr>
          <p:cNvPr id="406" name="skipper for cosmic surveys"/>
          <p:cNvSpPr txBox="1"/>
          <p:nvPr/>
        </p:nvSpPr>
        <p:spPr>
          <a:xfrm>
            <a:off x="454386" y="103195"/>
            <a:ext cx="12096027"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skipper for cosmic surveys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for experiments with &gt; 10 kg of CCDs, we need “a bit” of development"/>
          <p:cNvSpPr txBox="1"/>
          <p:nvPr/>
        </p:nvSpPr>
        <p:spPr>
          <a:xfrm>
            <a:off x="210178" y="3263424"/>
            <a:ext cx="12096027" cy="119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for experiments with &gt; 10 kg of CCDs, we need “a bit” of development</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10 kg skipper Detector (4000sensors)"/>
          <p:cNvSpPr txBox="1"/>
          <p:nvPr/>
        </p:nvSpPr>
        <p:spPr>
          <a:xfrm>
            <a:off x="214851" y="358317"/>
            <a:ext cx="11247834"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stStyle>
          <a:p>
            <a:r>
              <a:t>10 kg skipper Detector (4000sensors)</a:t>
            </a:r>
          </a:p>
        </p:txBody>
      </p:sp>
      <p:pic>
        <p:nvPicPr>
          <p:cNvPr id="411" name="Image" descr="Image"/>
          <p:cNvPicPr>
            <a:picLocks noChangeAspect="1"/>
          </p:cNvPicPr>
          <p:nvPr/>
        </p:nvPicPr>
        <p:blipFill>
          <a:blip r:embed="rId2">
            <a:extLst/>
          </a:blip>
          <a:stretch>
            <a:fillRect/>
          </a:stretch>
        </p:blipFill>
        <p:spPr>
          <a:xfrm>
            <a:off x="297191" y="1180997"/>
            <a:ext cx="7601100" cy="3395863"/>
          </a:xfrm>
          <a:prstGeom prst="rect">
            <a:avLst/>
          </a:prstGeom>
          <a:ln w="12700">
            <a:miter lim="400000"/>
          </a:ln>
        </p:spPr>
      </p:pic>
      <p:pic>
        <p:nvPicPr>
          <p:cNvPr id="412" name="Image" descr="Image"/>
          <p:cNvPicPr>
            <a:picLocks noChangeAspect="1"/>
          </p:cNvPicPr>
          <p:nvPr/>
        </p:nvPicPr>
        <p:blipFill>
          <a:blip r:embed="rId3">
            <a:extLst/>
          </a:blip>
          <a:stretch>
            <a:fillRect/>
          </a:stretch>
        </p:blipFill>
        <p:spPr>
          <a:xfrm>
            <a:off x="254629" y="4593822"/>
            <a:ext cx="6398312" cy="4758182"/>
          </a:xfrm>
          <a:prstGeom prst="rect">
            <a:avLst/>
          </a:prstGeom>
          <a:ln w="12700">
            <a:miter lim="400000"/>
          </a:ln>
        </p:spPr>
      </p:pic>
      <p:pic>
        <p:nvPicPr>
          <p:cNvPr id="413" name="Image" descr="Image"/>
          <p:cNvPicPr>
            <a:picLocks noChangeAspect="1"/>
          </p:cNvPicPr>
          <p:nvPr/>
        </p:nvPicPr>
        <p:blipFill>
          <a:blip r:embed="rId4">
            <a:extLst/>
          </a:blip>
          <a:stretch>
            <a:fillRect/>
          </a:stretch>
        </p:blipFill>
        <p:spPr>
          <a:xfrm>
            <a:off x="8008491" y="5568946"/>
            <a:ext cx="4238388" cy="2807933"/>
          </a:xfrm>
          <a:prstGeom prst="rect">
            <a:avLst/>
          </a:prstGeom>
          <a:ln w="12700">
            <a:miter lim="400000"/>
          </a:ln>
        </p:spPr>
      </p:pic>
      <p:pic>
        <p:nvPicPr>
          <p:cNvPr id="414" name="Image" descr="Image"/>
          <p:cNvPicPr>
            <a:picLocks noChangeAspect="1"/>
          </p:cNvPicPr>
          <p:nvPr/>
        </p:nvPicPr>
        <p:blipFill>
          <a:blip r:embed="rId5">
            <a:extLst/>
          </a:blip>
          <a:stretch>
            <a:fillRect/>
          </a:stretch>
        </p:blipFill>
        <p:spPr>
          <a:xfrm>
            <a:off x="8899094" y="656145"/>
            <a:ext cx="2457181" cy="2894013"/>
          </a:xfrm>
          <a:prstGeom prst="rect">
            <a:avLst/>
          </a:prstGeom>
          <a:ln w="12700">
            <a:miter lim="400000"/>
          </a:ln>
        </p:spPr>
      </p:pic>
      <p:sp>
        <p:nvSpPr>
          <p:cNvPr id="415" name="Arrow"/>
          <p:cNvSpPr/>
          <p:nvPr/>
        </p:nvSpPr>
        <p:spPr>
          <a:xfrm rot="5400000">
            <a:off x="9224964" y="4245552"/>
            <a:ext cx="1805441" cy="628001"/>
          </a:xfrm>
          <a:prstGeom prst="rightArrow">
            <a:avLst>
              <a:gd name="adj1" fmla="val 32000"/>
              <a:gd name="adj2" fmla="val 129427"/>
            </a:avLst>
          </a:prstGeom>
          <a:blipFill>
            <a:blip r:embed="rId6"/>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 descr="Image"/>
          <p:cNvPicPr>
            <a:picLocks noChangeAspect="1"/>
          </p:cNvPicPr>
          <p:nvPr/>
        </p:nvPicPr>
        <p:blipFill>
          <a:blip r:embed="rId2">
            <a:extLst/>
          </a:blip>
          <a:stretch>
            <a:fillRect/>
          </a:stretch>
        </p:blipFill>
        <p:spPr>
          <a:xfrm>
            <a:off x="224749" y="201736"/>
            <a:ext cx="6351268" cy="6955305"/>
          </a:xfrm>
          <a:prstGeom prst="rect">
            <a:avLst/>
          </a:prstGeom>
          <a:ln w="25400">
            <a:solidFill>
              <a:srgbClr val="000000"/>
            </a:solidFill>
            <a:miter lim="400000"/>
          </a:ln>
        </p:spPr>
      </p:pic>
      <p:sp>
        <p:nvSpPr>
          <p:cNvPr id="418" name="Low Threshold Acquisition"/>
          <p:cNvSpPr txBox="1"/>
          <p:nvPr/>
        </p:nvSpPr>
        <p:spPr>
          <a:xfrm>
            <a:off x="6801418" y="203450"/>
            <a:ext cx="549280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Low Threshold Acquisition</a:t>
            </a:r>
          </a:p>
        </p:txBody>
      </p:sp>
      <p:sp>
        <p:nvSpPr>
          <p:cNvPr id="419" name="Single board CCD readout…"/>
          <p:cNvSpPr txBox="1"/>
          <p:nvPr/>
        </p:nvSpPr>
        <p:spPr>
          <a:xfrm>
            <a:off x="6756829" y="1096024"/>
            <a:ext cx="5914177" cy="193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46944" indent="-246944" algn="l">
              <a:buSzPct val="75000"/>
              <a:buChar char="•"/>
              <a:defRPr sz="2000"/>
            </a:pPr>
            <a:r>
              <a:t>Single board CCD readout</a:t>
            </a:r>
          </a:p>
          <a:p>
            <a:pPr marL="246944" indent="-246944" algn="l">
              <a:buSzPct val="75000"/>
              <a:buChar char="•"/>
              <a:defRPr sz="2000"/>
            </a:pPr>
            <a:r>
              <a:t>clocks generation</a:t>
            </a:r>
          </a:p>
          <a:p>
            <a:pPr marL="246944" indent="-246944" algn="l">
              <a:buSzPct val="75000"/>
              <a:buChar char="•"/>
              <a:defRPr sz="2000"/>
            </a:pPr>
            <a:r>
              <a:t>flexible programing</a:t>
            </a:r>
          </a:p>
          <a:p>
            <a:pPr marL="246944" indent="-246944" algn="l">
              <a:buSzPct val="75000"/>
              <a:buChar char="•"/>
              <a:defRPr sz="2000"/>
            </a:pPr>
            <a:r>
              <a:t>4 channels</a:t>
            </a:r>
          </a:p>
          <a:p>
            <a:pPr marL="246944" indent="-246944" algn="l">
              <a:buSzPct val="75000"/>
              <a:buChar char="•"/>
              <a:defRPr sz="2000"/>
            </a:pPr>
            <a:r>
              <a:t>low cost</a:t>
            </a:r>
          </a:p>
          <a:p>
            <a:pPr marL="246944" indent="-246944" algn="l">
              <a:buSzPct val="75000"/>
              <a:buChar char="•"/>
              <a:defRPr sz="2000" b="1">
                <a:latin typeface="Helvetica"/>
                <a:ea typeface="Helvetica"/>
                <a:cs typeface="Helvetica"/>
                <a:sym typeface="Helvetica"/>
              </a:defRPr>
            </a:pPr>
            <a:r>
              <a:t>available (</a:t>
            </a:r>
            <a:r>
              <a:rPr u="sng">
                <a:hlinkClick r:id="rId3"/>
              </a:rPr>
              <a:t>fmoroni.guillermo@gmail.com</a:t>
            </a:r>
            <a:r>
              <a:t>)</a:t>
            </a:r>
          </a:p>
        </p:txBody>
      </p:sp>
      <p:pic>
        <p:nvPicPr>
          <p:cNvPr id="420" name="Image" descr="Image"/>
          <p:cNvPicPr>
            <a:picLocks noChangeAspect="1"/>
          </p:cNvPicPr>
          <p:nvPr/>
        </p:nvPicPr>
        <p:blipFill>
          <a:blip r:embed="rId4">
            <a:extLst/>
          </a:blip>
          <a:stretch>
            <a:fillRect/>
          </a:stretch>
        </p:blipFill>
        <p:spPr>
          <a:xfrm>
            <a:off x="6794786" y="3271298"/>
            <a:ext cx="5914177" cy="3806332"/>
          </a:xfrm>
          <a:prstGeom prst="rect">
            <a:avLst/>
          </a:prstGeom>
          <a:ln w="12700">
            <a:miter lim="400000"/>
          </a:ln>
        </p:spPr>
      </p:pic>
      <p:sp>
        <p:nvSpPr>
          <p:cNvPr id="421" name="already achieved &lt;0.05e- RMS noise with this system"/>
          <p:cNvSpPr txBox="1"/>
          <p:nvPr/>
        </p:nvSpPr>
        <p:spPr>
          <a:xfrm>
            <a:off x="291704" y="7556136"/>
            <a:ext cx="12421391"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stStyle>
          <a:p>
            <a:r>
              <a:t>already achieved &lt;0.05e- RMS noise with this system</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Image" descr="Image"/>
          <p:cNvPicPr>
            <a:picLocks noChangeAspect="1"/>
          </p:cNvPicPr>
          <p:nvPr/>
        </p:nvPicPr>
        <p:blipFill>
          <a:blip r:embed="rId2">
            <a:extLst/>
          </a:blip>
          <a:stretch>
            <a:fillRect/>
          </a:stretch>
        </p:blipFill>
        <p:spPr>
          <a:xfrm>
            <a:off x="237148" y="5243450"/>
            <a:ext cx="9801120" cy="4696588"/>
          </a:xfrm>
          <a:prstGeom prst="rect">
            <a:avLst/>
          </a:prstGeom>
          <a:ln w="12700">
            <a:miter lim="400000"/>
          </a:ln>
        </p:spPr>
      </p:pic>
      <p:sp>
        <p:nvSpPr>
          <p:cNvPr id="424" name="correlated noise subtraction"/>
          <p:cNvSpPr txBox="1"/>
          <p:nvPr/>
        </p:nvSpPr>
        <p:spPr>
          <a:xfrm>
            <a:off x="6924900" y="703081"/>
            <a:ext cx="5950459"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correlated noise subtraction </a:t>
            </a:r>
          </a:p>
        </p:txBody>
      </p:sp>
      <p:sp>
        <p:nvSpPr>
          <p:cNvPr id="425" name="We try to make systems that do not pickup noise… but if it often hard to do this perfectly.…"/>
          <p:cNvSpPr txBox="1"/>
          <p:nvPr/>
        </p:nvSpPr>
        <p:spPr>
          <a:xfrm>
            <a:off x="6996212" y="1774992"/>
            <a:ext cx="5807836" cy="2705101"/>
          </a:xfrm>
          <a:prstGeom prst="rect">
            <a:avLst/>
          </a:prstGeom>
          <a:ln w="25400">
            <a:solidFill>
              <a:srgbClr val="85888D"/>
            </a:solid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400"/>
            </a:pPr>
            <a:r>
              <a:t>We try to make systems that do not pickup noise… but if it often hard to do this perfectly.</a:t>
            </a:r>
          </a:p>
          <a:p>
            <a:pPr algn="l">
              <a:defRPr sz="2400"/>
            </a:pPr>
            <a:endParaRPr/>
          </a:p>
          <a:p>
            <a:pPr algn="l">
              <a:defRPr sz="2400"/>
            </a:pPr>
            <a:r>
              <a:t>Since we have 28 amplifiers we can optimize the noise using the correlated information from all the other channels.</a:t>
            </a:r>
          </a:p>
        </p:txBody>
      </p:sp>
      <p:sp>
        <p:nvSpPr>
          <p:cNvPr id="426" name="raw noise(CCD2)"/>
          <p:cNvSpPr txBox="1"/>
          <p:nvPr/>
        </p:nvSpPr>
        <p:spPr>
          <a:xfrm>
            <a:off x="1627880" y="6297808"/>
            <a:ext cx="2451528"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b="1">
                <a:solidFill>
                  <a:schemeClr val="accent5"/>
                </a:solidFill>
                <a:latin typeface="Helvetica"/>
                <a:ea typeface="Helvetica"/>
                <a:cs typeface="Helvetica"/>
                <a:sym typeface="Helvetica"/>
              </a:defRPr>
            </a:lvl1pPr>
          </a:lstStyle>
          <a:p>
            <a:r>
              <a:t>raw noise(CCD2)</a:t>
            </a:r>
          </a:p>
        </p:txBody>
      </p:sp>
      <p:sp>
        <p:nvSpPr>
          <p:cNvPr id="427" name="after subtracting correlated noise"/>
          <p:cNvSpPr txBox="1"/>
          <p:nvPr/>
        </p:nvSpPr>
        <p:spPr>
          <a:xfrm>
            <a:off x="1770001" y="8031100"/>
            <a:ext cx="3747456" cy="38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solidFill>
                  <a:schemeClr val="accent1"/>
                </a:solidFill>
                <a:latin typeface="Helvetica"/>
                <a:ea typeface="Helvetica"/>
                <a:cs typeface="Helvetica"/>
                <a:sym typeface="Helvetica"/>
              </a:defRPr>
            </a:lvl1pPr>
          </a:lstStyle>
          <a:p>
            <a:r>
              <a:t>after subtracting correlated noise</a:t>
            </a:r>
          </a:p>
        </p:txBody>
      </p:sp>
      <p:pic>
        <p:nvPicPr>
          <p:cNvPr id="428" name="Image" descr="Image"/>
          <p:cNvPicPr>
            <a:picLocks noChangeAspect="1"/>
          </p:cNvPicPr>
          <p:nvPr/>
        </p:nvPicPr>
        <p:blipFill>
          <a:blip r:embed="rId3">
            <a:extLst/>
          </a:blip>
          <a:stretch>
            <a:fillRect/>
          </a:stretch>
        </p:blipFill>
        <p:spPr>
          <a:xfrm>
            <a:off x="142770" y="206648"/>
            <a:ext cx="6570963" cy="4270857"/>
          </a:xfrm>
          <a:prstGeom prst="rect">
            <a:avLst/>
          </a:prstGeom>
          <a:ln w="25400">
            <a:solidFill>
              <a:srgbClr val="000000"/>
            </a:solidFill>
            <a:miter lim="400000"/>
          </a:ln>
        </p:spPr>
      </p:pic>
      <p:sp>
        <p:nvSpPr>
          <p:cNvPr id="429" name="How this works in CONNIE array (14 CCDs)"/>
          <p:cNvSpPr txBox="1"/>
          <p:nvPr/>
        </p:nvSpPr>
        <p:spPr>
          <a:xfrm>
            <a:off x="1286895" y="4780506"/>
            <a:ext cx="9005013"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How this works in CONNIE array (14 CCDs)</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Image" descr="Image"/>
          <p:cNvPicPr>
            <a:picLocks noChangeAspect="1"/>
          </p:cNvPicPr>
          <p:nvPr/>
        </p:nvPicPr>
        <p:blipFill>
          <a:blip r:embed="rId2">
            <a:extLst/>
          </a:blip>
          <a:stretch>
            <a:fillRect/>
          </a:stretch>
        </p:blipFill>
        <p:spPr>
          <a:xfrm>
            <a:off x="146473" y="2240992"/>
            <a:ext cx="6346460" cy="6765643"/>
          </a:xfrm>
          <a:prstGeom prst="rect">
            <a:avLst/>
          </a:prstGeom>
          <a:ln w="25400">
            <a:solidFill>
              <a:srgbClr val="000000"/>
            </a:solidFill>
            <a:miter lim="400000"/>
          </a:ln>
        </p:spPr>
      </p:pic>
      <p:sp>
        <p:nvSpPr>
          <p:cNvPr id="432" name="Implemented this on LTA for a single CCD with 2 channels"/>
          <p:cNvSpPr txBox="1"/>
          <p:nvPr/>
        </p:nvSpPr>
        <p:spPr>
          <a:xfrm>
            <a:off x="240485" y="1200150"/>
            <a:ext cx="12523830" cy="647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Implemented this on LTA for a single CCD with 2 channels</a:t>
            </a:r>
          </a:p>
        </p:txBody>
      </p:sp>
      <p:pic>
        <p:nvPicPr>
          <p:cNvPr id="433" name="Image" descr="Image"/>
          <p:cNvPicPr>
            <a:picLocks noChangeAspect="1"/>
          </p:cNvPicPr>
          <p:nvPr/>
        </p:nvPicPr>
        <p:blipFill>
          <a:blip r:embed="rId3">
            <a:extLst/>
          </a:blip>
          <a:srcRect l="12379" r="11398" b="26805"/>
          <a:stretch>
            <a:fillRect/>
          </a:stretch>
        </p:blipFill>
        <p:spPr>
          <a:xfrm>
            <a:off x="6598463" y="2245679"/>
            <a:ext cx="6227621" cy="3023379"/>
          </a:xfrm>
          <a:prstGeom prst="rect">
            <a:avLst/>
          </a:prstGeom>
          <a:ln w="25400">
            <a:solidFill>
              <a:srgbClr val="000000"/>
            </a:solidFill>
            <a:miter lim="400000"/>
          </a:ln>
        </p:spPr>
      </p:pic>
      <p:sp>
        <p:nvSpPr>
          <p:cNvPr id="434" name="Fully digital LTA gives this kind of flexibility. Obviously not needed for the ideal system, but seems to always help in the real system."/>
          <p:cNvSpPr txBox="1"/>
          <p:nvPr/>
        </p:nvSpPr>
        <p:spPr>
          <a:xfrm>
            <a:off x="6587609" y="5535701"/>
            <a:ext cx="6249472" cy="2832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stStyle>
          <a:p>
            <a:r>
              <a:t>Fully digital LTA gives this kind of flexibility. Obviously not needed for the ideal system, but seems to always help in the real system.</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kipper-CCD is fun!…"/>
          <p:cNvSpPr txBox="1"/>
          <p:nvPr/>
        </p:nvSpPr>
        <p:spPr>
          <a:xfrm>
            <a:off x="1447907" y="460288"/>
            <a:ext cx="10403192" cy="35179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4500" b="1">
                <a:latin typeface="Helvetica"/>
                <a:ea typeface="Helvetica"/>
                <a:cs typeface="Helvetica"/>
                <a:sym typeface="Helvetica"/>
              </a:defRPr>
            </a:pPr>
            <a:r>
              <a:t>Skipper-CCD is fun!</a:t>
            </a:r>
          </a:p>
          <a:p>
            <a:br/>
            <a:endParaRPr/>
          </a:p>
          <a:p>
            <a:pPr marL="444500" indent="-444500" algn="l">
              <a:buSzPct val="75000"/>
              <a:buChar char="•"/>
            </a:pPr>
            <a:r>
              <a:t>first results already out</a:t>
            </a:r>
          </a:p>
          <a:p>
            <a:pPr marL="444500" indent="-444500" algn="l">
              <a:buSzPct val="75000"/>
              <a:buChar char="•"/>
            </a:pPr>
            <a:r>
              <a:t>new results coming soon</a:t>
            </a:r>
          </a:p>
          <a:p>
            <a:pPr marL="444500" indent="-444500" algn="l">
              <a:buSzPct val="75000"/>
              <a:buChar char="•"/>
            </a:pPr>
            <a:r>
              <a:t>working hard on the R&amp;D to go </a:t>
            </a:r>
            <a:r>
              <a:rPr b="1">
                <a:latin typeface="Helvetica"/>
                <a:ea typeface="Helvetica"/>
                <a:cs typeface="Helvetica"/>
                <a:sym typeface="Helvetica"/>
              </a:rPr>
              <a:t>BIG</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itle"/>
          <p:cNvSpPr txBox="1">
            <a:spLocks noGrp="1"/>
          </p:cNvSpPr>
          <p:nvPr>
            <p:ph type="title"/>
          </p:nvPr>
        </p:nvSpPr>
        <p:spPr>
          <a:prstGeom prst="rect">
            <a:avLst/>
          </a:prstGeom>
        </p:spPr>
        <p:txBody>
          <a:bodyPr/>
          <a:lstStyle/>
          <a:p>
            <a:endParaRPr/>
          </a:p>
        </p:txBody>
      </p:sp>
      <p:sp>
        <p:nvSpPr>
          <p:cNvPr id="439" name="Body"/>
          <p:cNvSpPr txBox="1">
            <a:spLocks noGrp="1"/>
          </p:cNvSpPr>
          <p:nvPr>
            <p:ph type="body" idx="1"/>
          </p:nvPr>
        </p:nvSpPr>
        <p:spPr>
          <a:prstGeom prst="rect">
            <a:avLst/>
          </a:prstGeom>
        </p:spPr>
        <p:txBody>
          <a:bodyPr/>
          <a:lstStyle/>
          <a:p>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Image" descr="Image"/>
          <p:cNvPicPr>
            <a:picLocks noChangeAspect="1"/>
          </p:cNvPicPr>
          <p:nvPr/>
        </p:nvPicPr>
        <p:blipFill>
          <a:blip r:embed="rId2">
            <a:extLst/>
          </a:blip>
          <a:stretch>
            <a:fillRect/>
          </a:stretch>
        </p:blipFill>
        <p:spPr>
          <a:xfrm>
            <a:off x="2565569" y="481793"/>
            <a:ext cx="8649460" cy="8790014"/>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Image" descr="Image"/>
          <p:cNvPicPr>
            <a:picLocks noChangeAspect="1"/>
          </p:cNvPicPr>
          <p:nvPr/>
        </p:nvPicPr>
        <p:blipFill>
          <a:blip r:embed="rId2">
            <a:extLst/>
          </a:blip>
          <a:stretch>
            <a:fillRect/>
          </a:stretch>
        </p:blipFill>
        <p:spPr>
          <a:xfrm>
            <a:off x="8132124" y="2070586"/>
            <a:ext cx="4397522" cy="2814415"/>
          </a:xfrm>
          <a:prstGeom prst="rect">
            <a:avLst/>
          </a:prstGeom>
          <a:ln w="12700">
            <a:miter lim="400000"/>
          </a:ln>
        </p:spPr>
      </p:pic>
      <p:pic>
        <p:nvPicPr>
          <p:cNvPr id="444" name="Image" descr="Image"/>
          <p:cNvPicPr>
            <a:picLocks noChangeAspect="1"/>
          </p:cNvPicPr>
          <p:nvPr/>
        </p:nvPicPr>
        <p:blipFill>
          <a:blip r:embed="rId3">
            <a:extLst/>
          </a:blip>
          <a:stretch>
            <a:fillRect/>
          </a:stretch>
        </p:blipFill>
        <p:spPr>
          <a:xfrm>
            <a:off x="1177658" y="5852720"/>
            <a:ext cx="4427216" cy="3320412"/>
          </a:xfrm>
          <a:prstGeom prst="rect">
            <a:avLst/>
          </a:prstGeom>
          <a:ln w="12700">
            <a:miter lim="400000"/>
          </a:ln>
        </p:spPr>
      </p:pic>
      <p:pic>
        <p:nvPicPr>
          <p:cNvPr id="445" name="Image" descr="Image"/>
          <p:cNvPicPr>
            <a:picLocks noChangeAspect="1"/>
          </p:cNvPicPr>
          <p:nvPr/>
        </p:nvPicPr>
        <p:blipFill>
          <a:blip r:embed="rId4">
            <a:extLst/>
          </a:blip>
          <a:stretch>
            <a:fillRect/>
          </a:stretch>
        </p:blipFill>
        <p:spPr>
          <a:xfrm>
            <a:off x="7343303" y="5865420"/>
            <a:ext cx="4494795" cy="3295012"/>
          </a:xfrm>
          <a:prstGeom prst="rect">
            <a:avLst/>
          </a:prstGeom>
          <a:ln w="25400">
            <a:solidFill>
              <a:srgbClr val="000000"/>
            </a:solidFill>
            <a:miter lim="400000"/>
          </a:ln>
        </p:spPr>
      </p:pic>
      <p:pic>
        <p:nvPicPr>
          <p:cNvPr id="446" name="Image" descr="Image"/>
          <p:cNvPicPr>
            <a:picLocks noChangeAspect="1"/>
          </p:cNvPicPr>
          <p:nvPr/>
        </p:nvPicPr>
        <p:blipFill>
          <a:blip r:embed="rId5">
            <a:extLst/>
          </a:blip>
          <a:stretch>
            <a:fillRect/>
          </a:stretch>
        </p:blipFill>
        <p:spPr>
          <a:xfrm>
            <a:off x="169522" y="1357855"/>
            <a:ext cx="7586788" cy="4239877"/>
          </a:xfrm>
          <a:prstGeom prst="rect">
            <a:avLst/>
          </a:prstGeom>
          <a:ln w="12700">
            <a:miter lim="400000"/>
          </a:ln>
        </p:spPr>
      </p:pic>
      <p:sp>
        <p:nvSpPr>
          <p:cNvPr id="447" name="Line"/>
          <p:cNvSpPr/>
          <p:nvPr/>
        </p:nvSpPr>
        <p:spPr>
          <a:xfrm flipV="1">
            <a:off x="10666492" y="4952090"/>
            <a:ext cx="545570" cy="3004934"/>
          </a:xfrm>
          <a:prstGeom prst="line">
            <a:avLst/>
          </a:prstGeom>
          <a:ln w="101600">
            <a:solidFill>
              <a:schemeClr val="accent3">
                <a:satOff val="18648"/>
                <a:lumOff val="5971"/>
              </a:schemeClr>
            </a:solidFill>
            <a:miter lim="400000"/>
            <a:tailEnd type="triangle"/>
          </a:ln>
        </p:spPr>
        <p:txBody>
          <a:bodyPr lIns="50800" tIns="50800" rIns="50800" bIns="50800" anchor="ctr"/>
          <a:lstStyle/>
          <a:p>
            <a:pPr>
              <a:defRPr sz="2400"/>
            </a:pPr>
            <a:endParaRPr/>
          </a:p>
        </p:txBody>
      </p:sp>
      <p:pic>
        <p:nvPicPr>
          <p:cNvPr id="448" name="Image" descr="Image"/>
          <p:cNvPicPr>
            <a:picLocks noChangeAspect="1"/>
          </p:cNvPicPr>
          <p:nvPr/>
        </p:nvPicPr>
        <p:blipFill>
          <a:blip r:embed="rId6">
            <a:extLst/>
          </a:blip>
          <a:stretch>
            <a:fillRect/>
          </a:stretch>
        </p:blipFill>
        <p:spPr>
          <a:xfrm>
            <a:off x="481274" y="274657"/>
            <a:ext cx="2979906" cy="1233066"/>
          </a:xfrm>
          <a:prstGeom prst="rect">
            <a:avLst/>
          </a:prstGeom>
          <a:ln w="12700">
            <a:miter lim="400000"/>
          </a:ln>
        </p:spPr>
      </p:pic>
      <p:sp>
        <p:nvSpPr>
          <p:cNvPr id="449" name="NEWS:  First light for CEvNS, “Observation of coherent elastic neutrino-nucleus scattering” by the COHERENT collaboration, published in Science, August 3, 2017"/>
          <p:cNvSpPr txBox="1"/>
          <p:nvPr/>
        </p:nvSpPr>
        <p:spPr>
          <a:xfrm>
            <a:off x="3972947" y="231387"/>
            <a:ext cx="8856589" cy="13196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2600">
                <a:solidFill>
                  <a:srgbClr val="333333"/>
                </a:solidFill>
                <a:latin typeface="PT Sans"/>
                <a:ea typeface="PT Sans"/>
                <a:cs typeface="PT Sans"/>
                <a:sym typeface="PT Sans"/>
              </a:defRPr>
            </a:pPr>
            <a:r>
              <a:t>NEWS:  First light for CEvNS,</a:t>
            </a:r>
            <a:r>
              <a:rPr>
                <a:solidFill>
                  <a:srgbClr val="63C6AE"/>
                </a:solidFill>
                <a:hlinkClick r:id="rId7"/>
              </a:rPr>
              <a:t> “Observation of coherent elastic neutrino-nucleus scattering” </a:t>
            </a:r>
            <a:r>
              <a:t>by the COHERENT collaboration, published in Science, August 3, 2017</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50.png" descr="image50.png"/>
          <p:cNvPicPr>
            <a:picLocks noChangeAspect="1"/>
          </p:cNvPicPr>
          <p:nvPr/>
        </p:nvPicPr>
        <p:blipFill>
          <a:blip r:embed="rId2">
            <a:extLst/>
          </a:blip>
          <a:srcRect l="2605" r="3446"/>
          <a:stretch>
            <a:fillRect/>
          </a:stretch>
        </p:blipFill>
        <p:spPr>
          <a:xfrm>
            <a:off x="631939" y="310548"/>
            <a:ext cx="11827500" cy="4950254"/>
          </a:xfrm>
          <a:prstGeom prst="rect">
            <a:avLst/>
          </a:prstGeom>
          <a:ln w="12700">
            <a:miter lim="400000"/>
          </a:ln>
        </p:spPr>
      </p:pic>
      <p:pic>
        <p:nvPicPr>
          <p:cNvPr id="199" name="image51.png" descr="image51.png"/>
          <p:cNvPicPr>
            <a:picLocks noChangeAspect="1"/>
          </p:cNvPicPr>
          <p:nvPr/>
        </p:nvPicPr>
        <p:blipFill>
          <a:blip r:embed="rId3">
            <a:extLst/>
          </a:blip>
          <a:stretch>
            <a:fillRect/>
          </a:stretch>
        </p:blipFill>
        <p:spPr>
          <a:xfrm>
            <a:off x="631939" y="5327803"/>
            <a:ext cx="11827371" cy="4028429"/>
          </a:xfrm>
          <a:prstGeom prst="rect">
            <a:avLst/>
          </a:prstGeom>
          <a:ln w="12700">
            <a:miter lim="400000"/>
          </a:ln>
        </p:spPr>
      </p:pic>
      <p:sp>
        <p:nvSpPr>
          <p:cNvPr id="200" name="Calibration using X-rays"/>
          <p:cNvSpPr txBox="1">
            <a:spLocks noGrp="1"/>
          </p:cNvSpPr>
          <p:nvPr>
            <p:ph type="title"/>
          </p:nvPr>
        </p:nvSpPr>
        <p:spPr>
          <a:xfrm>
            <a:off x="934821" y="201125"/>
            <a:ext cx="4305986" cy="605108"/>
          </a:xfrm>
          <a:prstGeom prst="rect">
            <a:avLst/>
          </a:prstGeom>
        </p:spPr>
        <p:txBody>
          <a:bodyPr/>
          <a:lstStyle>
            <a:lvl1pPr>
              <a:defRPr>
                <a:solidFill>
                  <a:srgbClr val="000000"/>
                </a:solidFill>
              </a:defRPr>
            </a:lvl1pPr>
          </a:lstStyle>
          <a:p>
            <a:r>
              <a:t>Calibration using X-rays</a:t>
            </a:r>
          </a:p>
        </p:txBody>
      </p:sp>
      <p:sp>
        <p:nvSpPr>
          <p:cNvPr id="20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Image" descr="Image"/>
          <p:cNvPicPr>
            <a:picLocks noChangeAspect="1"/>
          </p:cNvPicPr>
          <p:nvPr/>
        </p:nvPicPr>
        <p:blipFill>
          <a:blip r:embed="rId2">
            <a:extLst/>
          </a:blip>
          <a:srcRect b="8937"/>
          <a:stretch>
            <a:fillRect/>
          </a:stretch>
        </p:blipFill>
        <p:spPr>
          <a:xfrm>
            <a:off x="136697" y="5354132"/>
            <a:ext cx="6085078" cy="3808563"/>
          </a:xfrm>
          <a:prstGeom prst="rect">
            <a:avLst/>
          </a:prstGeom>
          <a:ln w="12700">
            <a:miter lim="400000"/>
          </a:ln>
        </p:spPr>
      </p:pic>
      <p:sp>
        <p:nvSpPr>
          <p:cNvPr id="452" name="Neutrinos produced by stopped pions (decay at rest).…"/>
          <p:cNvSpPr txBox="1"/>
          <p:nvPr/>
        </p:nvSpPr>
        <p:spPr>
          <a:xfrm>
            <a:off x="6000546" y="5460999"/>
            <a:ext cx="6720196" cy="3073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100" b="1">
                <a:latin typeface="Helvetica"/>
                <a:ea typeface="Helvetica"/>
                <a:cs typeface="Helvetica"/>
                <a:sym typeface="Helvetica"/>
              </a:defRPr>
            </a:pPr>
            <a:r>
              <a:t>Neutrinos produced by stopped pions (decay at rest).</a:t>
            </a:r>
          </a:p>
          <a:p>
            <a:pPr marL="382763" indent="-382763" algn="l">
              <a:buSzPct val="75000"/>
              <a:buChar char="•"/>
              <a:defRPr sz="2700"/>
            </a:pPr>
            <a:r>
              <a:t>Higher energy recoils, easier to see</a:t>
            </a:r>
          </a:p>
          <a:p>
            <a:pPr marL="382763" indent="-382763" algn="l">
              <a:buSzPct val="75000"/>
              <a:buChar char="•"/>
              <a:defRPr sz="2700"/>
            </a:pPr>
            <a:r>
              <a:t>Pulsed to control background.</a:t>
            </a:r>
          </a:p>
          <a:p>
            <a:pPr marL="382763" indent="-382763" algn="l">
              <a:buSzPct val="75000"/>
              <a:buChar char="•"/>
              <a:defRPr sz="2700"/>
            </a:pPr>
            <a:r>
              <a:t>Has to deal with beam associated background.</a:t>
            </a:r>
          </a:p>
          <a:p>
            <a:pPr marL="382763" indent="-382763" algn="l">
              <a:buSzPct val="75000"/>
              <a:buChar char="•"/>
              <a:defRPr sz="2700"/>
            </a:pPr>
            <a:r>
              <a:t>COHERENT</a:t>
            </a:r>
          </a:p>
        </p:txBody>
      </p:sp>
      <p:pic>
        <p:nvPicPr>
          <p:cNvPr id="453" name="Image" descr="Image"/>
          <p:cNvPicPr>
            <a:picLocks noChangeAspect="1"/>
          </p:cNvPicPr>
          <p:nvPr/>
        </p:nvPicPr>
        <p:blipFill>
          <a:blip r:embed="rId3">
            <a:extLst/>
          </a:blip>
          <a:srcRect b="12021"/>
          <a:stretch>
            <a:fillRect/>
          </a:stretch>
        </p:blipFill>
        <p:spPr>
          <a:xfrm>
            <a:off x="374623" y="1183328"/>
            <a:ext cx="5609064" cy="3768800"/>
          </a:xfrm>
          <a:prstGeom prst="rect">
            <a:avLst/>
          </a:prstGeom>
          <a:ln w="12700">
            <a:miter lim="400000"/>
          </a:ln>
        </p:spPr>
      </p:pic>
      <p:sp>
        <p:nvSpPr>
          <p:cNvPr id="454" name="Coherent Collaboration…"/>
          <p:cNvSpPr txBox="1"/>
          <p:nvPr/>
        </p:nvSpPr>
        <p:spPr>
          <a:xfrm>
            <a:off x="2749931" y="6896099"/>
            <a:ext cx="2805939" cy="71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000"/>
            </a:pPr>
            <a:r>
              <a:t>Coherent Collaboration</a:t>
            </a:r>
          </a:p>
          <a:p>
            <a:pPr>
              <a:defRPr sz="2000"/>
            </a:pPr>
            <a:r>
              <a:t>SBS neutrino spectrum</a:t>
            </a:r>
          </a:p>
        </p:txBody>
      </p:sp>
      <p:sp>
        <p:nvSpPr>
          <p:cNvPr id="455" name="Neutrinos from a nuclear reactor…"/>
          <p:cNvSpPr txBox="1"/>
          <p:nvPr/>
        </p:nvSpPr>
        <p:spPr>
          <a:xfrm>
            <a:off x="6000546" y="1511938"/>
            <a:ext cx="6720196" cy="300990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100" b="1">
                <a:latin typeface="Helvetica"/>
                <a:ea typeface="Helvetica"/>
                <a:cs typeface="Helvetica"/>
                <a:sym typeface="Helvetica"/>
              </a:defRPr>
            </a:pPr>
            <a:r>
              <a:t>Neutrinos from a nuclear reactor</a:t>
            </a:r>
          </a:p>
          <a:p>
            <a:pPr marL="382763" indent="-382763" algn="l">
              <a:buSzPct val="75000"/>
              <a:buChar char="•"/>
              <a:defRPr sz="2700"/>
            </a:pPr>
            <a:r>
              <a:t>Very large flux, close to core.</a:t>
            </a:r>
          </a:p>
          <a:p>
            <a:pPr marL="382763" indent="-382763" algn="l">
              <a:buSzPct val="75000"/>
              <a:buChar char="•"/>
              <a:defRPr sz="2700"/>
            </a:pPr>
            <a:r>
              <a:t>Low energy recoils, harder to see.</a:t>
            </a:r>
          </a:p>
          <a:p>
            <a:pPr marL="382763" indent="-382763" algn="l">
              <a:buSzPct val="75000"/>
              <a:buChar char="•"/>
              <a:defRPr sz="2700"/>
            </a:pPr>
            <a:r>
              <a:t>Deal with background by shielding.</a:t>
            </a:r>
          </a:p>
          <a:p>
            <a:pPr marL="382763" indent="-382763" algn="l">
              <a:buSzPct val="75000"/>
              <a:buChar char="•"/>
              <a:defRPr sz="2700"/>
            </a:pPr>
            <a:r>
              <a:t>A window to very low energy neutrino sector.</a:t>
            </a:r>
          </a:p>
          <a:p>
            <a:pPr marL="382763" indent="-382763" algn="l">
              <a:buSzPct val="75000"/>
              <a:buChar char="•"/>
              <a:defRPr sz="2700"/>
            </a:pPr>
            <a:r>
              <a:t>MINER, </a:t>
            </a:r>
            <a:r>
              <a:rPr b="1" u="sng">
                <a:latin typeface="Helvetica"/>
                <a:ea typeface="Helvetica"/>
                <a:cs typeface="Helvetica"/>
                <a:sym typeface="Helvetica"/>
              </a:rPr>
              <a:t>CONNIE</a:t>
            </a:r>
          </a:p>
        </p:txBody>
      </p:sp>
      <p:sp>
        <p:nvSpPr>
          <p:cNvPr id="456" name="Two ways to get high flux low energy neutrinos"/>
          <p:cNvSpPr/>
          <p:nvPr/>
        </p:nvSpPr>
        <p:spPr>
          <a:xfrm>
            <a:off x="1090173" y="405130"/>
            <a:ext cx="11299887" cy="485141"/>
          </a:xfrm>
          <a:prstGeom prst="rect">
            <a:avLst/>
          </a:prstGeom>
          <a:ln w="25400">
            <a:solidFill>
              <a:srgbClr val="85888D"/>
            </a:solidFill>
            <a:miter lim="400000"/>
          </a:ln>
          <a:extLst>
            <a:ext uri="{C572A759-6A51-4108-AA02-DFA0A04FC94B}">
              <ma14:wrappingTextBoxFlag xmlns:ma14="http://schemas.microsoft.com/office/mac/drawingml/2011/main" xmlns="" val="1"/>
            </a:ext>
          </a:extLst>
        </p:spPr>
        <p:txBody>
          <a:bodyPr lIns="45719" rIns="45719">
            <a:spAutoFit/>
          </a:bodyPr>
          <a:lstStyle>
            <a:lvl1pPr>
              <a:defRPr sz="2400"/>
            </a:lvl1pPr>
          </a:lstStyle>
          <a:p>
            <a:r>
              <a:t>Two ways to get high flux low energy neutrinos</a:t>
            </a:r>
          </a:p>
        </p:txBody>
      </p:sp>
      <p:sp>
        <p:nvSpPr>
          <p:cNvPr id="457"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50</a:t>
            </a:fld>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Nuclear Recoil Calibration (A.Chavarria et al)"/>
          <p:cNvSpPr txBox="1">
            <a:spLocks noGrp="1"/>
          </p:cNvSpPr>
          <p:nvPr>
            <p:ph type="body" sz="quarter" idx="4294967295"/>
          </p:nvPr>
        </p:nvSpPr>
        <p:spPr>
          <a:xfrm>
            <a:off x="241300" y="198966"/>
            <a:ext cx="11099800" cy="598687"/>
          </a:xfrm>
          <a:prstGeom prst="rect">
            <a:avLst/>
          </a:prstGeom>
        </p:spPr>
        <p:txBody>
          <a:bodyPr/>
          <a:lstStyle/>
          <a:p>
            <a:pPr marL="0" indent="0" defTabSz="525779">
              <a:spcBef>
                <a:spcPts val="3700"/>
              </a:spcBef>
              <a:buSzTx/>
              <a:buNone/>
              <a:defRPr sz="3239" b="1">
                <a:latin typeface="Helvetica"/>
                <a:ea typeface="Helvetica"/>
                <a:cs typeface="Helvetica"/>
                <a:sym typeface="Helvetica"/>
              </a:defRPr>
            </a:pPr>
            <a:r>
              <a:t>Nuclear Recoil Calibration (</a:t>
            </a:r>
            <a:r>
              <a:rPr sz="2430"/>
              <a:t>A.Chavarria et al</a:t>
            </a:r>
            <a:r>
              <a:t>)</a:t>
            </a:r>
          </a:p>
        </p:txBody>
      </p:sp>
      <p:pic>
        <p:nvPicPr>
          <p:cNvPr id="460" name="Image" descr="Image"/>
          <p:cNvPicPr>
            <a:picLocks noChangeAspect="1"/>
          </p:cNvPicPr>
          <p:nvPr/>
        </p:nvPicPr>
        <p:blipFill>
          <a:blip r:embed="rId2">
            <a:extLst/>
          </a:blip>
          <a:stretch>
            <a:fillRect/>
          </a:stretch>
        </p:blipFill>
        <p:spPr>
          <a:xfrm>
            <a:off x="712764" y="947893"/>
            <a:ext cx="10800893" cy="8107207"/>
          </a:xfrm>
          <a:prstGeom prst="rect">
            <a:avLst/>
          </a:prstGeom>
          <a:ln w="12700">
            <a:miter lim="400000"/>
          </a:ln>
        </p:spPr>
      </p:pic>
      <p:sp>
        <p:nvSpPr>
          <p:cNvPr id="46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51</a:t>
            </a:fld>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Nuclear Recoil Calibration (F. Izraelevitch et al)"/>
          <p:cNvSpPr txBox="1">
            <a:spLocks noGrp="1"/>
          </p:cNvSpPr>
          <p:nvPr>
            <p:ph type="body" sz="quarter" idx="4294967295"/>
          </p:nvPr>
        </p:nvSpPr>
        <p:spPr>
          <a:xfrm>
            <a:off x="241300" y="198966"/>
            <a:ext cx="11099800" cy="598687"/>
          </a:xfrm>
          <a:prstGeom prst="rect">
            <a:avLst/>
          </a:prstGeom>
        </p:spPr>
        <p:txBody>
          <a:bodyPr/>
          <a:lstStyle/>
          <a:p>
            <a:pPr marL="0" indent="0" defTabSz="525779">
              <a:spcBef>
                <a:spcPts val="3700"/>
              </a:spcBef>
              <a:buSzTx/>
              <a:buNone/>
              <a:defRPr sz="3239" b="1">
                <a:latin typeface="Helvetica"/>
                <a:ea typeface="Helvetica"/>
                <a:cs typeface="Helvetica"/>
                <a:sym typeface="Helvetica"/>
              </a:defRPr>
            </a:pPr>
            <a:r>
              <a:t>Nuclear Recoil Calibration (</a:t>
            </a:r>
            <a:r>
              <a:rPr sz="2430"/>
              <a:t>F. Izraelevitch et al</a:t>
            </a:r>
            <a:r>
              <a:t>)</a:t>
            </a:r>
          </a:p>
        </p:txBody>
      </p:sp>
      <p:pic>
        <p:nvPicPr>
          <p:cNvPr id="464" name="Image" descr="Image"/>
          <p:cNvPicPr>
            <a:picLocks noChangeAspect="1"/>
          </p:cNvPicPr>
          <p:nvPr/>
        </p:nvPicPr>
        <p:blipFill>
          <a:blip r:embed="rId2">
            <a:extLst/>
          </a:blip>
          <a:stretch>
            <a:fillRect/>
          </a:stretch>
        </p:blipFill>
        <p:spPr>
          <a:xfrm>
            <a:off x="0" y="828208"/>
            <a:ext cx="13004800" cy="6471584"/>
          </a:xfrm>
          <a:prstGeom prst="rect">
            <a:avLst/>
          </a:prstGeom>
          <a:ln w="12700">
            <a:miter lim="400000"/>
          </a:ln>
        </p:spPr>
      </p:pic>
      <p:pic>
        <p:nvPicPr>
          <p:cNvPr id="465" name="Image" descr="Image"/>
          <p:cNvPicPr>
            <a:picLocks noChangeAspect="1"/>
          </p:cNvPicPr>
          <p:nvPr/>
        </p:nvPicPr>
        <p:blipFill>
          <a:blip r:embed="rId3">
            <a:extLst/>
          </a:blip>
          <a:stretch>
            <a:fillRect/>
          </a:stretch>
        </p:blipFill>
        <p:spPr>
          <a:xfrm>
            <a:off x="6735264" y="5096055"/>
            <a:ext cx="6104436" cy="4115696"/>
          </a:xfrm>
          <a:prstGeom prst="rect">
            <a:avLst/>
          </a:prstGeom>
          <a:ln w="25400">
            <a:solidFill>
              <a:srgbClr val="000000"/>
            </a:solidFill>
            <a:miter lim="400000"/>
          </a:ln>
        </p:spPr>
      </p:pic>
      <p:sp>
        <p:nvSpPr>
          <p:cNvPr id="466" name="Complete calibration down to our threshold for CONNIE."/>
          <p:cNvSpPr txBox="1"/>
          <p:nvPr/>
        </p:nvSpPr>
        <p:spPr>
          <a:xfrm>
            <a:off x="339822" y="7330347"/>
            <a:ext cx="6129837" cy="101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000" b="1" u="sng">
                <a:latin typeface="Helvetica"/>
                <a:ea typeface="Helvetica"/>
                <a:cs typeface="Helvetica"/>
                <a:sym typeface="Helvetica"/>
              </a:defRPr>
            </a:lvl1pPr>
          </a:lstStyle>
          <a:p>
            <a:r>
              <a:t>Complete calibration down to our threshold for CONNIE.</a:t>
            </a:r>
          </a:p>
        </p:txBody>
      </p:sp>
      <p:sp>
        <p:nvSpPr>
          <p:cNvPr id="467"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3" name="Group"/>
          <p:cNvGrpSpPr/>
          <p:nvPr/>
        </p:nvGrpSpPr>
        <p:grpSpPr>
          <a:xfrm>
            <a:off x="-25400" y="172888"/>
            <a:ext cx="12212553" cy="8928206"/>
            <a:chOff x="0" y="0"/>
            <a:chExt cx="12212552" cy="8928205"/>
          </a:xfrm>
        </p:grpSpPr>
        <p:pic>
          <p:nvPicPr>
            <p:cNvPr id="469" name="Image" descr="Image"/>
            <p:cNvPicPr>
              <a:picLocks noChangeAspect="1"/>
            </p:cNvPicPr>
            <p:nvPr/>
          </p:nvPicPr>
          <p:blipFill>
            <a:blip r:embed="rId2">
              <a:extLst/>
            </a:blip>
            <a:srcRect/>
            <a:stretch>
              <a:fillRect/>
            </a:stretch>
          </p:blipFill>
          <p:spPr>
            <a:xfrm>
              <a:off x="0" y="458306"/>
              <a:ext cx="12209860" cy="80426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9"/>
                  </a:lnTo>
                  <a:lnTo>
                    <a:pt x="0" y="21600"/>
                  </a:lnTo>
                  <a:lnTo>
                    <a:pt x="10800" y="21600"/>
                  </a:lnTo>
                  <a:lnTo>
                    <a:pt x="21600" y="21600"/>
                  </a:lnTo>
                  <a:lnTo>
                    <a:pt x="21600" y="10799"/>
                  </a:lnTo>
                  <a:lnTo>
                    <a:pt x="21600" y="0"/>
                  </a:lnTo>
                  <a:lnTo>
                    <a:pt x="10800" y="0"/>
                  </a:lnTo>
                  <a:lnTo>
                    <a:pt x="0" y="0"/>
                  </a:lnTo>
                  <a:close/>
                  <a:moveTo>
                    <a:pt x="16987" y="16776"/>
                  </a:moveTo>
                  <a:cubicBezTo>
                    <a:pt x="17004" y="16778"/>
                    <a:pt x="17020" y="16812"/>
                    <a:pt x="17020" y="16864"/>
                  </a:cubicBezTo>
                  <a:cubicBezTo>
                    <a:pt x="17020" y="16900"/>
                    <a:pt x="17009" y="16938"/>
                    <a:pt x="16997" y="16950"/>
                  </a:cubicBezTo>
                  <a:cubicBezTo>
                    <a:pt x="16968" y="16977"/>
                    <a:pt x="16943" y="16881"/>
                    <a:pt x="16961" y="16811"/>
                  </a:cubicBezTo>
                  <a:cubicBezTo>
                    <a:pt x="16967" y="16785"/>
                    <a:pt x="16977" y="16775"/>
                    <a:pt x="16987" y="16776"/>
                  </a:cubicBezTo>
                  <a:close/>
                  <a:moveTo>
                    <a:pt x="17149" y="16946"/>
                  </a:moveTo>
                  <a:cubicBezTo>
                    <a:pt x="17155" y="16949"/>
                    <a:pt x="17161" y="16955"/>
                    <a:pt x="17164" y="16963"/>
                  </a:cubicBezTo>
                  <a:cubicBezTo>
                    <a:pt x="17171" y="16981"/>
                    <a:pt x="17168" y="17005"/>
                    <a:pt x="17156" y="17016"/>
                  </a:cubicBezTo>
                  <a:cubicBezTo>
                    <a:pt x="17145" y="17027"/>
                    <a:pt x="17129" y="17022"/>
                    <a:pt x="17122" y="17004"/>
                  </a:cubicBezTo>
                  <a:cubicBezTo>
                    <a:pt x="17115" y="16986"/>
                    <a:pt x="17118" y="16963"/>
                    <a:pt x="17130" y="16952"/>
                  </a:cubicBezTo>
                  <a:cubicBezTo>
                    <a:pt x="17136" y="16946"/>
                    <a:pt x="17142" y="16944"/>
                    <a:pt x="17149" y="16946"/>
                  </a:cubicBezTo>
                  <a:close/>
                  <a:moveTo>
                    <a:pt x="17104" y="17049"/>
                  </a:moveTo>
                  <a:cubicBezTo>
                    <a:pt x="17110" y="17051"/>
                    <a:pt x="17116" y="17057"/>
                    <a:pt x="17119" y="17066"/>
                  </a:cubicBezTo>
                  <a:cubicBezTo>
                    <a:pt x="17126" y="17084"/>
                    <a:pt x="17123" y="17107"/>
                    <a:pt x="17111" y="17118"/>
                  </a:cubicBezTo>
                  <a:cubicBezTo>
                    <a:pt x="17100" y="17129"/>
                    <a:pt x="17084" y="17124"/>
                    <a:pt x="17077" y="17106"/>
                  </a:cubicBezTo>
                  <a:cubicBezTo>
                    <a:pt x="17070" y="17089"/>
                    <a:pt x="17073" y="17065"/>
                    <a:pt x="17085" y="17054"/>
                  </a:cubicBezTo>
                  <a:cubicBezTo>
                    <a:pt x="17091" y="17049"/>
                    <a:pt x="17098" y="17046"/>
                    <a:pt x="17104" y="17049"/>
                  </a:cubicBezTo>
                  <a:close/>
                </a:path>
              </a:pathLst>
            </a:custGeom>
            <a:ln w="12700" cap="flat">
              <a:noFill/>
              <a:miter lim="400000"/>
            </a:ln>
            <a:effectLst/>
          </p:spPr>
        </p:pic>
        <p:sp>
          <p:nvSpPr>
            <p:cNvPr id="470" name="Rectangle"/>
            <p:cNvSpPr/>
            <p:nvPr/>
          </p:nvSpPr>
          <p:spPr>
            <a:xfrm>
              <a:off x="4054083" y="8346641"/>
              <a:ext cx="3814677" cy="581565"/>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71" name="Rectangle"/>
            <p:cNvSpPr/>
            <p:nvPr/>
          </p:nvSpPr>
          <p:spPr>
            <a:xfrm>
              <a:off x="10621102" y="0"/>
              <a:ext cx="1564064" cy="5815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72" name="Rectangle"/>
            <p:cNvSpPr/>
            <p:nvPr/>
          </p:nvSpPr>
          <p:spPr>
            <a:xfrm>
              <a:off x="12001744" y="8155861"/>
              <a:ext cx="210809" cy="581565"/>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sp>
        <p:nvSpPr>
          <p:cNvPr id="474" name="CONNIE rates"/>
          <p:cNvSpPr txBox="1">
            <a:spLocks noGrp="1"/>
          </p:cNvSpPr>
          <p:nvPr>
            <p:ph type="body" sz="quarter" idx="4294967295"/>
          </p:nvPr>
        </p:nvSpPr>
        <p:spPr>
          <a:xfrm>
            <a:off x="241300" y="198966"/>
            <a:ext cx="11099800" cy="598687"/>
          </a:xfrm>
          <a:prstGeom prst="rect">
            <a:avLst/>
          </a:prstGeom>
        </p:spPr>
        <p:txBody>
          <a:bodyPr/>
          <a:lstStyle>
            <a:lvl1pPr marL="0" indent="0" defTabSz="525779">
              <a:spcBef>
                <a:spcPts val="3700"/>
              </a:spcBef>
              <a:buSzTx/>
              <a:buNone/>
              <a:defRPr sz="3239" b="1">
                <a:latin typeface="Helvetica"/>
                <a:ea typeface="Helvetica"/>
                <a:cs typeface="Helvetica"/>
                <a:sym typeface="Helvetica"/>
              </a:defRPr>
            </a:lvl1pPr>
          </a:lstStyle>
          <a:p>
            <a:r>
              <a:t>CONNIE rates</a:t>
            </a:r>
          </a:p>
        </p:txBody>
      </p:sp>
      <p:sp>
        <p:nvSpPr>
          <p:cNvPr id="475" name="Rectangle"/>
          <p:cNvSpPr/>
          <p:nvPr/>
        </p:nvSpPr>
        <p:spPr>
          <a:xfrm>
            <a:off x="6671850" y="5491570"/>
            <a:ext cx="5374514" cy="3484371"/>
          </a:xfrm>
          <a:prstGeom prst="rect">
            <a:avLst/>
          </a:prstGeom>
          <a:solidFill>
            <a:srgbClr val="FFFFFF"/>
          </a:solidFill>
          <a:ln w="12700">
            <a:miter lim="400000"/>
          </a:ln>
        </p:spPr>
        <p:txBody>
          <a:bodyPr lIns="50800" tIns="50800" rIns="50800" bIns="50800" anchor="ctr"/>
          <a:lstStyle/>
          <a:p>
            <a:pPr>
              <a:defRPr sz="2400"/>
            </a:pPr>
            <a:endParaRPr/>
          </a:p>
        </p:txBody>
      </p:sp>
      <p:sp>
        <p:nvSpPr>
          <p:cNvPr id="47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53</a:t>
            </a:fld>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Image" descr="Image"/>
          <p:cNvPicPr>
            <a:picLocks noChangeAspect="1"/>
          </p:cNvPicPr>
          <p:nvPr/>
        </p:nvPicPr>
        <p:blipFill>
          <a:blip r:embed="rId2">
            <a:extLst/>
          </a:blip>
          <a:srcRect l="59443" t="4752" r="1497" b="63578"/>
          <a:stretch>
            <a:fillRect/>
          </a:stretch>
        </p:blipFill>
        <p:spPr>
          <a:xfrm>
            <a:off x="102632" y="610329"/>
            <a:ext cx="11659900" cy="4514493"/>
          </a:xfrm>
          <a:prstGeom prst="rect">
            <a:avLst/>
          </a:prstGeom>
          <a:ln w="12700">
            <a:miter lim="400000"/>
          </a:ln>
        </p:spPr>
      </p:pic>
      <p:sp>
        <p:nvSpPr>
          <p:cNvPr id="479" name="now selecting the low energy events…."/>
          <p:cNvSpPr txBox="1"/>
          <p:nvPr/>
        </p:nvSpPr>
        <p:spPr>
          <a:xfrm>
            <a:off x="407475" y="225705"/>
            <a:ext cx="11659727" cy="48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500"/>
            </a:lvl1pPr>
          </a:lstStyle>
          <a:p>
            <a:r>
              <a:t>now selecting the low energy events….</a:t>
            </a:r>
          </a:p>
        </p:txBody>
      </p:sp>
      <p:pic>
        <p:nvPicPr>
          <p:cNvPr id="480" name="Image" descr="Image"/>
          <p:cNvPicPr>
            <a:picLocks noChangeAspect="1"/>
          </p:cNvPicPr>
          <p:nvPr/>
        </p:nvPicPr>
        <p:blipFill>
          <a:blip r:embed="rId2">
            <a:extLst/>
          </a:blip>
          <a:srcRect t="7148" r="44864" b="20577"/>
          <a:stretch>
            <a:fillRect/>
          </a:stretch>
        </p:blipFill>
        <p:spPr>
          <a:xfrm>
            <a:off x="229842" y="5285379"/>
            <a:ext cx="6092555" cy="3813601"/>
          </a:xfrm>
          <a:prstGeom prst="rect">
            <a:avLst/>
          </a:prstGeom>
          <a:ln w="12700">
            <a:miter lim="400000"/>
          </a:ln>
        </p:spPr>
      </p:pic>
      <p:pic>
        <p:nvPicPr>
          <p:cNvPr id="481" name="Group" descr="Group"/>
          <p:cNvPicPr>
            <a:picLocks noChangeAspect="1"/>
          </p:cNvPicPr>
          <p:nvPr/>
        </p:nvPicPr>
        <p:blipFill>
          <a:blip r:embed="rId3">
            <a:extLst/>
          </a:blip>
          <a:srcRect l="41167" t="21278" r="35424" b="10706"/>
          <a:stretch>
            <a:fillRect/>
          </a:stretch>
        </p:blipFill>
        <p:spPr>
          <a:xfrm>
            <a:off x="7343941" y="1227427"/>
            <a:ext cx="1368029" cy="1256986"/>
          </a:xfrm>
          <a:custGeom>
            <a:avLst/>
            <a:gdLst/>
            <a:ahLst/>
            <a:cxnLst>
              <a:cxn ang="0">
                <a:pos x="wd2" y="hd2"/>
              </a:cxn>
              <a:cxn ang="5400000">
                <a:pos x="wd2" y="hd2"/>
              </a:cxn>
              <a:cxn ang="10800000">
                <a:pos x="wd2" y="hd2"/>
              </a:cxn>
              <a:cxn ang="16200000">
                <a:pos x="wd2" y="hd2"/>
              </a:cxn>
            </a:cxnLst>
            <a:rect l="0" t="0" r="r" b="b"/>
            <a:pathLst>
              <a:path w="21600" h="21587" extrusionOk="0">
                <a:moveTo>
                  <a:pt x="1115" y="0"/>
                </a:moveTo>
                <a:lnTo>
                  <a:pt x="1115" y="7988"/>
                </a:lnTo>
                <a:lnTo>
                  <a:pt x="1115" y="15983"/>
                </a:lnTo>
                <a:lnTo>
                  <a:pt x="11355" y="15983"/>
                </a:lnTo>
                <a:lnTo>
                  <a:pt x="21600" y="15983"/>
                </a:lnTo>
                <a:lnTo>
                  <a:pt x="21600" y="7988"/>
                </a:lnTo>
                <a:lnTo>
                  <a:pt x="21600" y="0"/>
                </a:lnTo>
                <a:lnTo>
                  <a:pt x="11355" y="0"/>
                </a:lnTo>
                <a:lnTo>
                  <a:pt x="1115" y="0"/>
                </a:lnTo>
                <a:close/>
                <a:moveTo>
                  <a:pt x="8472" y="17469"/>
                </a:moveTo>
                <a:cubicBezTo>
                  <a:pt x="8381" y="17478"/>
                  <a:pt x="8267" y="17532"/>
                  <a:pt x="8140" y="17619"/>
                </a:cubicBezTo>
                <a:cubicBezTo>
                  <a:pt x="7620" y="17972"/>
                  <a:pt x="7632" y="18110"/>
                  <a:pt x="8203" y="18409"/>
                </a:cubicBezTo>
                <a:cubicBezTo>
                  <a:pt x="8459" y="18544"/>
                  <a:pt x="8688" y="18660"/>
                  <a:pt x="8716" y="18668"/>
                </a:cubicBezTo>
                <a:cubicBezTo>
                  <a:pt x="8745" y="18677"/>
                  <a:pt x="8745" y="18557"/>
                  <a:pt x="8716" y="18403"/>
                </a:cubicBezTo>
                <a:cubicBezTo>
                  <a:pt x="8678" y="18191"/>
                  <a:pt x="9231" y="18116"/>
                  <a:pt x="10941" y="18116"/>
                </a:cubicBezTo>
                <a:cubicBezTo>
                  <a:pt x="12531" y="18116"/>
                  <a:pt x="13209" y="18196"/>
                  <a:pt x="13178" y="18375"/>
                </a:cubicBezTo>
                <a:cubicBezTo>
                  <a:pt x="13145" y="18567"/>
                  <a:pt x="13262" y="18567"/>
                  <a:pt x="13642" y="18375"/>
                </a:cubicBezTo>
                <a:cubicBezTo>
                  <a:pt x="13921" y="18234"/>
                  <a:pt x="14148" y="18060"/>
                  <a:pt x="14149" y="17987"/>
                </a:cubicBezTo>
                <a:cubicBezTo>
                  <a:pt x="14153" y="17722"/>
                  <a:pt x="13134" y="17345"/>
                  <a:pt x="13009" y="17564"/>
                </a:cubicBezTo>
                <a:cubicBezTo>
                  <a:pt x="12847" y="17849"/>
                  <a:pt x="8835" y="17850"/>
                  <a:pt x="8673" y="17564"/>
                </a:cubicBezTo>
                <a:cubicBezTo>
                  <a:pt x="8633" y="17495"/>
                  <a:pt x="8563" y="17460"/>
                  <a:pt x="8472" y="17469"/>
                </a:cubicBezTo>
                <a:close/>
                <a:moveTo>
                  <a:pt x="1090" y="19302"/>
                </a:moveTo>
                <a:cubicBezTo>
                  <a:pt x="964" y="19287"/>
                  <a:pt x="857" y="19310"/>
                  <a:pt x="790" y="19371"/>
                </a:cubicBezTo>
                <a:cubicBezTo>
                  <a:pt x="750" y="19406"/>
                  <a:pt x="332" y="19445"/>
                  <a:pt x="0" y="19480"/>
                </a:cubicBezTo>
                <a:lnTo>
                  <a:pt x="0" y="19902"/>
                </a:lnTo>
                <a:cubicBezTo>
                  <a:pt x="372" y="19942"/>
                  <a:pt x="775" y="19983"/>
                  <a:pt x="802" y="20032"/>
                </a:cubicBezTo>
                <a:cubicBezTo>
                  <a:pt x="964" y="20317"/>
                  <a:pt x="1046" y="20315"/>
                  <a:pt x="1579" y="20004"/>
                </a:cubicBezTo>
                <a:cubicBezTo>
                  <a:pt x="2013" y="19752"/>
                  <a:pt x="2009" y="19750"/>
                  <a:pt x="1510" y="19459"/>
                </a:cubicBezTo>
                <a:cubicBezTo>
                  <a:pt x="1360" y="19372"/>
                  <a:pt x="1217" y="19318"/>
                  <a:pt x="1090" y="19302"/>
                </a:cubicBezTo>
                <a:close/>
                <a:moveTo>
                  <a:pt x="11311" y="19364"/>
                </a:moveTo>
                <a:cubicBezTo>
                  <a:pt x="10424" y="19358"/>
                  <a:pt x="10192" y="19440"/>
                  <a:pt x="10001" y="19827"/>
                </a:cubicBezTo>
                <a:cubicBezTo>
                  <a:pt x="9704" y="20432"/>
                  <a:pt x="9910" y="21323"/>
                  <a:pt x="10377" y="21456"/>
                </a:cubicBezTo>
                <a:cubicBezTo>
                  <a:pt x="10576" y="21513"/>
                  <a:pt x="10767" y="21571"/>
                  <a:pt x="10803" y="21586"/>
                </a:cubicBezTo>
                <a:cubicBezTo>
                  <a:pt x="10839" y="21600"/>
                  <a:pt x="11047" y="21503"/>
                  <a:pt x="11267" y="21374"/>
                </a:cubicBezTo>
                <a:cubicBezTo>
                  <a:pt x="11522" y="21226"/>
                  <a:pt x="11668" y="20907"/>
                  <a:pt x="11668" y="20488"/>
                </a:cubicBezTo>
                <a:cubicBezTo>
                  <a:pt x="11668" y="20101"/>
                  <a:pt x="11818" y="19738"/>
                  <a:pt x="12031" y="19602"/>
                </a:cubicBezTo>
                <a:cubicBezTo>
                  <a:pt x="12311" y="19425"/>
                  <a:pt x="12144" y="19369"/>
                  <a:pt x="11311" y="19364"/>
                </a:cubicBezTo>
                <a:close/>
              </a:path>
            </a:pathLst>
          </a:custGeom>
          <a:ln w="12700">
            <a:miter lim="400000"/>
          </a:ln>
        </p:spPr>
      </p:pic>
      <p:sp>
        <p:nvSpPr>
          <p:cNvPr id="482" name="For each muon measure make a measurement of charge diffusion in the CCD…"/>
          <p:cNvSpPr txBox="1"/>
          <p:nvPr/>
        </p:nvSpPr>
        <p:spPr>
          <a:xfrm>
            <a:off x="6208721" y="5426864"/>
            <a:ext cx="6512391" cy="3530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308680" indent="-308680" algn="l">
              <a:buSzPct val="75000"/>
              <a:buChar char="•"/>
              <a:defRPr sz="2500"/>
            </a:pPr>
            <a:r>
              <a:t>For each muon measure make a measurement of charge diffusion in the CCD</a:t>
            </a:r>
          </a:p>
          <a:p>
            <a:pPr marL="308680" indent="-308680" algn="l">
              <a:buSzPct val="75000"/>
              <a:buChar char="•"/>
              <a:defRPr sz="2500"/>
            </a:pPr>
            <a:r>
              <a:t>Using all the muons in a 10 day period make a model for the detector</a:t>
            </a:r>
          </a:p>
          <a:p>
            <a:pPr marL="308680" indent="-308680" algn="l">
              <a:buSzPct val="75000"/>
              <a:buChar char="•"/>
              <a:defRPr sz="2500"/>
            </a:pPr>
            <a:r>
              <a:t>Use this model to eliminate surface events.</a:t>
            </a:r>
          </a:p>
          <a:p>
            <a:pPr algn="l">
              <a:defRPr sz="2500"/>
            </a:pPr>
            <a:endParaRPr/>
          </a:p>
          <a:p>
            <a:pPr algn="l">
              <a:defRPr sz="2500"/>
            </a:pPr>
            <a:endParaRPr/>
          </a:p>
          <a:p>
            <a:pPr algn="l">
              <a:defRPr sz="2500"/>
            </a:pPr>
            <a:r>
              <a:t>coming soon…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 name="Group"/>
          <p:cNvGrpSpPr/>
          <p:nvPr/>
        </p:nvGrpSpPr>
        <p:grpSpPr>
          <a:xfrm>
            <a:off x="3572291" y="5331844"/>
            <a:ext cx="4375514" cy="4387521"/>
            <a:chOff x="0" y="-88900"/>
            <a:chExt cx="4375512" cy="4387520"/>
          </a:xfrm>
        </p:grpSpPr>
        <p:grpSp>
          <p:nvGrpSpPr>
            <p:cNvPr id="205" name="Image"/>
            <p:cNvGrpSpPr/>
            <p:nvPr/>
          </p:nvGrpSpPr>
          <p:grpSpPr>
            <a:xfrm>
              <a:off x="31463" y="-88900"/>
              <a:ext cx="4312587" cy="1513671"/>
              <a:chOff x="0" y="0"/>
              <a:chExt cx="4312586" cy="1513670"/>
            </a:xfrm>
          </p:grpSpPr>
          <p:pic>
            <p:nvPicPr>
              <p:cNvPr id="204" name="Image" descr="Image"/>
              <p:cNvPicPr>
                <a:picLocks noChangeAspect="1"/>
              </p:cNvPicPr>
              <p:nvPr/>
            </p:nvPicPr>
            <p:blipFill>
              <a:blip r:embed="rId2">
                <a:extLst/>
              </a:blip>
              <a:stretch>
                <a:fillRect/>
              </a:stretch>
            </p:blipFill>
            <p:spPr>
              <a:xfrm>
                <a:off x="127000" y="88900"/>
                <a:ext cx="4058587" cy="1183471"/>
              </a:xfrm>
              <a:prstGeom prst="rect">
                <a:avLst/>
              </a:prstGeom>
              <a:ln>
                <a:noFill/>
              </a:ln>
              <a:effectLst/>
            </p:spPr>
          </p:pic>
          <p:pic>
            <p:nvPicPr>
              <p:cNvPr id="203" name="Image" descr="Image"/>
              <p:cNvPicPr>
                <a:picLocks/>
              </p:cNvPicPr>
              <p:nvPr/>
            </p:nvPicPr>
            <p:blipFill>
              <a:blip r:embed="rId3">
                <a:extLst/>
              </a:blip>
              <a:stretch>
                <a:fillRect/>
              </a:stretch>
            </p:blipFill>
            <p:spPr>
              <a:xfrm>
                <a:off x="0" y="0"/>
                <a:ext cx="4312587" cy="1513671"/>
              </a:xfrm>
              <a:prstGeom prst="rect">
                <a:avLst/>
              </a:prstGeom>
              <a:effectLst/>
            </p:spPr>
          </p:pic>
        </p:grpSp>
        <p:pic>
          <p:nvPicPr>
            <p:cNvPr id="206" name="Image" descr="Image"/>
            <p:cNvPicPr>
              <a:picLocks noChangeAspect="1"/>
            </p:cNvPicPr>
            <p:nvPr/>
          </p:nvPicPr>
          <p:blipFill>
            <a:blip r:embed="rId4">
              <a:extLst/>
            </a:blip>
            <a:stretch>
              <a:fillRect/>
            </a:stretch>
          </p:blipFill>
          <p:spPr>
            <a:xfrm>
              <a:off x="0" y="1262784"/>
              <a:ext cx="4375513" cy="3035837"/>
            </a:xfrm>
            <a:prstGeom prst="rect">
              <a:avLst/>
            </a:prstGeom>
            <a:ln w="12700" cap="flat">
              <a:noFill/>
              <a:miter lim="400000"/>
            </a:ln>
            <a:effectLst/>
          </p:spPr>
        </p:pic>
      </p:grpSp>
      <p:grpSp>
        <p:nvGrpSpPr>
          <p:cNvPr id="210" name="Image"/>
          <p:cNvGrpSpPr/>
          <p:nvPr/>
        </p:nvGrpSpPr>
        <p:grpSpPr>
          <a:xfrm>
            <a:off x="11194" y="43764"/>
            <a:ext cx="7321244" cy="5477562"/>
            <a:chOff x="0" y="0"/>
            <a:chExt cx="7321243" cy="5477560"/>
          </a:xfrm>
        </p:grpSpPr>
        <p:pic>
          <p:nvPicPr>
            <p:cNvPr id="209" name="Image" descr="Image"/>
            <p:cNvPicPr>
              <a:picLocks noChangeAspect="1"/>
            </p:cNvPicPr>
            <p:nvPr/>
          </p:nvPicPr>
          <p:blipFill>
            <a:blip r:embed="rId5">
              <a:extLst/>
            </a:blip>
            <a:srcRect/>
            <a:stretch>
              <a:fillRect/>
            </a:stretch>
          </p:blipFill>
          <p:spPr>
            <a:xfrm>
              <a:off x="127000" y="88900"/>
              <a:ext cx="7067244" cy="5147361"/>
            </a:xfrm>
            <a:prstGeom prst="rect">
              <a:avLst/>
            </a:prstGeom>
            <a:ln>
              <a:noFill/>
            </a:ln>
            <a:effectLst/>
          </p:spPr>
        </p:pic>
        <p:pic>
          <p:nvPicPr>
            <p:cNvPr id="208" name="Image" descr="Image"/>
            <p:cNvPicPr>
              <a:picLocks/>
            </p:cNvPicPr>
            <p:nvPr/>
          </p:nvPicPr>
          <p:blipFill>
            <a:blip r:embed="rId6">
              <a:extLst/>
            </a:blip>
            <a:stretch>
              <a:fillRect/>
            </a:stretch>
          </p:blipFill>
          <p:spPr>
            <a:xfrm>
              <a:off x="0" y="0"/>
              <a:ext cx="7321244" cy="5477561"/>
            </a:xfrm>
            <a:prstGeom prst="rect">
              <a:avLst/>
            </a:prstGeom>
            <a:effectLst/>
          </p:spPr>
        </p:pic>
      </p:grpSp>
      <p:grpSp>
        <p:nvGrpSpPr>
          <p:cNvPr id="213" name="Image"/>
          <p:cNvGrpSpPr/>
          <p:nvPr/>
        </p:nvGrpSpPr>
        <p:grpSpPr>
          <a:xfrm>
            <a:off x="172876" y="5647306"/>
            <a:ext cx="3322810" cy="2808430"/>
            <a:chOff x="0" y="0"/>
            <a:chExt cx="3322809" cy="2808429"/>
          </a:xfrm>
        </p:grpSpPr>
        <p:pic>
          <p:nvPicPr>
            <p:cNvPr id="212" name="Image" descr="Image"/>
            <p:cNvPicPr>
              <a:picLocks noChangeAspect="1"/>
            </p:cNvPicPr>
            <p:nvPr/>
          </p:nvPicPr>
          <p:blipFill>
            <a:blip r:embed="rId7">
              <a:extLst/>
            </a:blip>
            <a:stretch>
              <a:fillRect/>
            </a:stretch>
          </p:blipFill>
          <p:spPr>
            <a:xfrm>
              <a:off x="127000" y="88900"/>
              <a:ext cx="3068810" cy="2478230"/>
            </a:xfrm>
            <a:prstGeom prst="rect">
              <a:avLst/>
            </a:prstGeom>
            <a:ln>
              <a:noFill/>
            </a:ln>
            <a:effectLst/>
          </p:spPr>
        </p:pic>
        <p:pic>
          <p:nvPicPr>
            <p:cNvPr id="211" name="Image" descr="Image"/>
            <p:cNvPicPr>
              <a:picLocks/>
            </p:cNvPicPr>
            <p:nvPr/>
          </p:nvPicPr>
          <p:blipFill>
            <a:blip r:embed="rId8">
              <a:extLst/>
            </a:blip>
            <a:stretch>
              <a:fillRect/>
            </a:stretch>
          </p:blipFill>
          <p:spPr>
            <a:xfrm>
              <a:off x="0" y="0"/>
              <a:ext cx="3322810" cy="2808430"/>
            </a:xfrm>
            <a:prstGeom prst="rect">
              <a:avLst/>
            </a:prstGeom>
            <a:effectLst/>
          </p:spPr>
        </p:pic>
      </p:grpSp>
      <p:sp>
        <p:nvSpPr>
          <p:cNvPr id="214" name="2014"/>
          <p:cNvSpPr txBox="1"/>
          <p:nvPr/>
        </p:nvSpPr>
        <p:spPr>
          <a:xfrm>
            <a:off x="2781786" y="5604006"/>
            <a:ext cx="594595"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700" b="1">
                <a:latin typeface="Helvetica"/>
                <a:ea typeface="Helvetica"/>
                <a:cs typeface="Helvetica"/>
                <a:sym typeface="Helvetica"/>
              </a:defRPr>
            </a:lvl1pPr>
          </a:lstStyle>
          <a:p>
            <a:r>
              <a:t>2014</a:t>
            </a:r>
          </a:p>
        </p:txBody>
      </p:sp>
      <p:sp>
        <p:nvSpPr>
          <p:cNvPr id="215" name="2016"/>
          <p:cNvSpPr txBox="1"/>
          <p:nvPr/>
        </p:nvSpPr>
        <p:spPr>
          <a:xfrm>
            <a:off x="3691597" y="5503450"/>
            <a:ext cx="594594"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700" b="1">
                <a:latin typeface="Helvetica"/>
                <a:ea typeface="Helvetica"/>
                <a:cs typeface="Helvetica"/>
                <a:sym typeface="Helvetica"/>
              </a:defRPr>
            </a:lvl1pPr>
          </a:lstStyle>
          <a:p>
            <a:r>
              <a:t>2016</a:t>
            </a:r>
          </a:p>
        </p:txBody>
      </p:sp>
      <p:grpSp>
        <p:nvGrpSpPr>
          <p:cNvPr id="218" name="Image"/>
          <p:cNvGrpSpPr/>
          <p:nvPr/>
        </p:nvGrpSpPr>
        <p:grpSpPr>
          <a:xfrm>
            <a:off x="8421037" y="3065361"/>
            <a:ext cx="4156251" cy="1422562"/>
            <a:chOff x="0" y="0"/>
            <a:chExt cx="4156249" cy="1422560"/>
          </a:xfrm>
        </p:grpSpPr>
        <p:pic>
          <p:nvPicPr>
            <p:cNvPr id="217" name="Image" descr="Image"/>
            <p:cNvPicPr>
              <a:picLocks noChangeAspect="1"/>
            </p:cNvPicPr>
            <p:nvPr/>
          </p:nvPicPr>
          <p:blipFill>
            <a:blip r:embed="rId9">
              <a:extLst/>
            </a:blip>
            <a:stretch>
              <a:fillRect/>
            </a:stretch>
          </p:blipFill>
          <p:spPr>
            <a:xfrm>
              <a:off x="127000" y="88900"/>
              <a:ext cx="3902250" cy="1092361"/>
            </a:xfrm>
            <a:prstGeom prst="rect">
              <a:avLst/>
            </a:prstGeom>
            <a:ln>
              <a:noFill/>
            </a:ln>
            <a:effectLst/>
          </p:spPr>
        </p:pic>
        <p:pic>
          <p:nvPicPr>
            <p:cNvPr id="216" name="Image" descr="Image"/>
            <p:cNvPicPr>
              <a:picLocks/>
            </p:cNvPicPr>
            <p:nvPr/>
          </p:nvPicPr>
          <p:blipFill>
            <a:blip r:embed="rId10">
              <a:extLst/>
            </a:blip>
            <a:stretch>
              <a:fillRect/>
            </a:stretch>
          </p:blipFill>
          <p:spPr>
            <a:xfrm>
              <a:off x="0" y="0"/>
              <a:ext cx="4156250" cy="1422561"/>
            </a:xfrm>
            <a:prstGeom prst="rect">
              <a:avLst/>
            </a:prstGeom>
            <a:effectLst/>
          </p:spPr>
        </p:pic>
      </p:grpSp>
      <p:sp>
        <p:nvSpPr>
          <p:cNvPr id="219" name="2017"/>
          <p:cNvSpPr txBox="1"/>
          <p:nvPr/>
        </p:nvSpPr>
        <p:spPr>
          <a:xfrm>
            <a:off x="11907436" y="3141943"/>
            <a:ext cx="594594"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700" b="1">
                <a:latin typeface="Helvetica"/>
                <a:ea typeface="Helvetica"/>
                <a:cs typeface="Helvetica"/>
                <a:sym typeface="Helvetica"/>
              </a:defRPr>
            </a:lvl1pPr>
          </a:lstStyle>
          <a:p>
            <a:r>
              <a:t>2017</a:t>
            </a:r>
          </a:p>
        </p:txBody>
      </p:sp>
      <p:grpSp>
        <p:nvGrpSpPr>
          <p:cNvPr id="222" name="Image"/>
          <p:cNvGrpSpPr/>
          <p:nvPr/>
        </p:nvGrpSpPr>
        <p:grpSpPr>
          <a:xfrm>
            <a:off x="8416652" y="4467676"/>
            <a:ext cx="4165022" cy="5167690"/>
            <a:chOff x="0" y="0"/>
            <a:chExt cx="4165020" cy="5167689"/>
          </a:xfrm>
        </p:grpSpPr>
        <p:pic>
          <p:nvPicPr>
            <p:cNvPr id="221" name="Image" descr="Image"/>
            <p:cNvPicPr>
              <a:picLocks noChangeAspect="1"/>
            </p:cNvPicPr>
            <p:nvPr/>
          </p:nvPicPr>
          <p:blipFill>
            <a:blip r:embed="rId11">
              <a:extLst/>
            </a:blip>
            <a:stretch>
              <a:fillRect/>
            </a:stretch>
          </p:blipFill>
          <p:spPr>
            <a:xfrm>
              <a:off x="127000" y="88900"/>
              <a:ext cx="3911021" cy="4837490"/>
            </a:xfrm>
            <a:prstGeom prst="rect">
              <a:avLst/>
            </a:prstGeom>
            <a:ln>
              <a:noFill/>
            </a:ln>
            <a:effectLst/>
          </p:spPr>
        </p:pic>
        <p:pic>
          <p:nvPicPr>
            <p:cNvPr id="220" name="Image" descr="Image"/>
            <p:cNvPicPr>
              <a:picLocks/>
            </p:cNvPicPr>
            <p:nvPr/>
          </p:nvPicPr>
          <p:blipFill>
            <a:blip r:embed="rId12">
              <a:extLst/>
            </a:blip>
            <a:stretch>
              <a:fillRect/>
            </a:stretch>
          </p:blipFill>
          <p:spPr>
            <a:xfrm>
              <a:off x="0" y="0"/>
              <a:ext cx="4165021" cy="5167690"/>
            </a:xfrm>
            <a:prstGeom prst="rect">
              <a:avLst/>
            </a:prstGeom>
            <a:effectLst/>
          </p:spPr>
        </p:pic>
      </p:grpSp>
      <p:sp>
        <p:nvSpPr>
          <p:cNvPr id="223" name="Dark Matter in CCDs:…"/>
          <p:cNvSpPr txBox="1"/>
          <p:nvPr/>
        </p:nvSpPr>
        <p:spPr>
          <a:xfrm>
            <a:off x="7495306" y="174142"/>
            <a:ext cx="5372937" cy="2768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a:pPr>
            <a:r>
              <a:t>Dark Matter in CCDs:</a:t>
            </a:r>
          </a:p>
          <a:p>
            <a:pPr algn="l">
              <a:defRPr sz="2500"/>
            </a:pPr>
            <a:r>
              <a:t>During 2013 we got together in Mexico to start this Collaboration. Since then we provide the best limits in the low mass WIMPs with silicon target, an best limits for hidden photon dark matter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connie-demo10002.png" descr="connie-demo10002.png"/>
          <p:cNvPicPr>
            <a:picLocks noChangeAspect="1"/>
          </p:cNvPicPr>
          <p:nvPr/>
        </p:nvPicPr>
        <p:blipFill>
          <a:blip r:embed="rId2">
            <a:extLst/>
          </a:blip>
          <a:srcRect l="26245" t="22162" r="27795" b="23837"/>
          <a:stretch>
            <a:fillRect/>
          </a:stretch>
        </p:blipFill>
        <p:spPr>
          <a:xfrm>
            <a:off x="1821626" y="204267"/>
            <a:ext cx="3891032" cy="4571734"/>
          </a:xfrm>
          <a:prstGeom prst="rect">
            <a:avLst/>
          </a:prstGeom>
          <a:ln w="25400">
            <a:solidFill>
              <a:srgbClr val="000000"/>
            </a:solidFill>
            <a:miter lim="400000"/>
          </a:ln>
        </p:spPr>
      </p:pic>
      <p:grpSp>
        <p:nvGrpSpPr>
          <p:cNvPr id="232" name="Group"/>
          <p:cNvGrpSpPr/>
          <p:nvPr/>
        </p:nvGrpSpPr>
        <p:grpSpPr>
          <a:xfrm>
            <a:off x="400601" y="197536"/>
            <a:ext cx="1214181" cy="4685627"/>
            <a:chOff x="0" y="0"/>
            <a:chExt cx="1214179" cy="4685626"/>
          </a:xfrm>
        </p:grpSpPr>
        <p:pic>
          <p:nvPicPr>
            <p:cNvPr id="226" name="image17.png" descr="image17.png"/>
            <p:cNvPicPr>
              <a:picLocks noChangeAspect="1"/>
            </p:cNvPicPr>
            <p:nvPr/>
          </p:nvPicPr>
          <p:blipFill>
            <a:blip r:embed="rId3">
              <a:extLst/>
            </a:blip>
            <a:stretch>
              <a:fillRect/>
            </a:stretch>
          </p:blipFill>
          <p:spPr>
            <a:xfrm>
              <a:off x="18851" y="803156"/>
              <a:ext cx="1176477" cy="820798"/>
            </a:xfrm>
            <a:prstGeom prst="rect">
              <a:avLst/>
            </a:prstGeom>
            <a:ln w="12700" cap="flat">
              <a:noFill/>
              <a:miter lim="400000"/>
            </a:ln>
            <a:effectLst/>
          </p:spPr>
        </p:pic>
        <p:pic>
          <p:nvPicPr>
            <p:cNvPr id="227" name="image18.png" descr="image18.png"/>
            <p:cNvPicPr>
              <a:picLocks noChangeAspect="1"/>
            </p:cNvPicPr>
            <p:nvPr/>
          </p:nvPicPr>
          <p:blipFill>
            <a:blip r:embed="rId4">
              <a:extLst/>
            </a:blip>
            <a:stretch>
              <a:fillRect/>
            </a:stretch>
          </p:blipFill>
          <p:spPr>
            <a:xfrm>
              <a:off x="0" y="2411948"/>
              <a:ext cx="1214180" cy="827851"/>
            </a:xfrm>
            <a:prstGeom prst="rect">
              <a:avLst/>
            </a:prstGeom>
            <a:ln w="12700" cap="flat">
              <a:noFill/>
              <a:miter lim="400000"/>
            </a:ln>
            <a:effectLst/>
          </p:spPr>
        </p:pic>
        <p:pic>
          <p:nvPicPr>
            <p:cNvPr id="228" name="image19.png" descr="image19.png"/>
            <p:cNvPicPr>
              <a:picLocks noChangeAspect="1"/>
            </p:cNvPicPr>
            <p:nvPr/>
          </p:nvPicPr>
          <p:blipFill>
            <a:blip r:embed="rId5">
              <a:extLst/>
            </a:blip>
            <a:stretch>
              <a:fillRect/>
            </a:stretch>
          </p:blipFill>
          <p:spPr>
            <a:xfrm>
              <a:off x="18853" y="0"/>
              <a:ext cx="1176476" cy="756307"/>
            </a:xfrm>
            <a:prstGeom prst="rect">
              <a:avLst/>
            </a:prstGeom>
            <a:ln w="12700" cap="flat">
              <a:noFill/>
              <a:miter lim="400000"/>
            </a:ln>
            <a:effectLst/>
          </p:spPr>
        </p:pic>
        <p:pic>
          <p:nvPicPr>
            <p:cNvPr id="229" name="image20.png" descr="image20.png"/>
            <p:cNvPicPr>
              <a:picLocks noChangeAspect="1"/>
            </p:cNvPicPr>
            <p:nvPr/>
          </p:nvPicPr>
          <p:blipFill>
            <a:blip r:embed="rId6">
              <a:extLst/>
            </a:blip>
            <a:stretch>
              <a:fillRect/>
            </a:stretch>
          </p:blipFill>
          <p:spPr>
            <a:xfrm flipH="1">
              <a:off x="21322" y="1671585"/>
              <a:ext cx="1171536" cy="667332"/>
            </a:xfrm>
            <a:prstGeom prst="rect">
              <a:avLst/>
            </a:prstGeom>
            <a:ln w="12700" cap="flat">
              <a:noFill/>
              <a:miter lim="400000"/>
            </a:ln>
            <a:effectLst/>
          </p:spPr>
        </p:pic>
        <p:pic>
          <p:nvPicPr>
            <p:cNvPr id="230" name="image21.png" descr="image21.png"/>
            <p:cNvPicPr>
              <a:picLocks noChangeAspect="1"/>
            </p:cNvPicPr>
            <p:nvPr/>
          </p:nvPicPr>
          <p:blipFill>
            <a:blip r:embed="rId7">
              <a:extLst/>
            </a:blip>
            <a:stretch>
              <a:fillRect/>
            </a:stretch>
          </p:blipFill>
          <p:spPr>
            <a:xfrm>
              <a:off x="11915" y="3310666"/>
              <a:ext cx="1190350" cy="666596"/>
            </a:xfrm>
            <a:prstGeom prst="rect">
              <a:avLst/>
            </a:prstGeom>
            <a:ln w="12700" cap="flat">
              <a:noFill/>
              <a:miter lim="400000"/>
            </a:ln>
            <a:effectLst/>
          </p:spPr>
        </p:pic>
        <p:pic>
          <p:nvPicPr>
            <p:cNvPr id="231" name="image22.png" descr="image22.png"/>
            <p:cNvPicPr>
              <a:picLocks noChangeAspect="1"/>
            </p:cNvPicPr>
            <p:nvPr/>
          </p:nvPicPr>
          <p:blipFill>
            <a:blip r:embed="rId8">
              <a:extLst/>
            </a:blip>
            <a:stretch>
              <a:fillRect/>
            </a:stretch>
          </p:blipFill>
          <p:spPr>
            <a:xfrm>
              <a:off x="9408" y="4060952"/>
              <a:ext cx="1195364" cy="624675"/>
            </a:xfrm>
            <a:prstGeom prst="rect">
              <a:avLst/>
            </a:prstGeom>
            <a:ln w="12700" cap="flat">
              <a:noFill/>
              <a:miter lim="400000"/>
            </a:ln>
            <a:effectLst/>
          </p:spPr>
        </p:pic>
      </p:grpSp>
      <p:grpSp>
        <p:nvGrpSpPr>
          <p:cNvPr id="235" name="Group"/>
          <p:cNvGrpSpPr/>
          <p:nvPr/>
        </p:nvGrpSpPr>
        <p:grpSpPr>
          <a:xfrm>
            <a:off x="6331157" y="134106"/>
            <a:ext cx="3883799" cy="2911520"/>
            <a:chOff x="32564" y="0"/>
            <a:chExt cx="3883797" cy="2911518"/>
          </a:xfrm>
        </p:grpSpPr>
        <p:pic>
          <p:nvPicPr>
            <p:cNvPr id="233" name="IMG_4477.jpg" descr="IMG_4477.jpg"/>
            <p:cNvPicPr>
              <a:picLocks noChangeAspect="1"/>
            </p:cNvPicPr>
            <p:nvPr/>
          </p:nvPicPr>
          <p:blipFill>
            <a:blip r:embed="rId9">
              <a:extLst/>
            </a:blip>
            <a:srcRect/>
            <a:stretch>
              <a:fillRect/>
            </a:stretch>
          </p:blipFill>
          <p:spPr>
            <a:xfrm>
              <a:off x="34337" y="0"/>
              <a:ext cx="3882026" cy="2911519"/>
            </a:xfrm>
            <a:prstGeom prst="rect">
              <a:avLst/>
            </a:prstGeom>
            <a:ln w="12700" cap="flat">
              <a:noFill/>
              <a:miter lim="400000"/>
            </a:ln>
            <a:effectLst/>
          </p:spPr>
        </p:pic>
        <p:pic>
          <p:nvPicPr>
            <p:cNvPr id="234" name="IMG_6000.jpg" descr="IMG_6000.jpg"/>
            <p:cNvPicPr>
              <a:picLocks noChangeAspect="1"/>
            </p:cNvPicPr>
            <p:nvPr/>
          </p:nvPicPr>
          <p:blipFill>
            <a:blip r:embed="rId10">
              <a:extLst/>
            </a:blip>
            <a:srcRect l="33930" t="16894" r="29580" b="58"/>
            <a:stretch>
              <a:fillRect/>
            </a:stretch>
          </p:blipFill>
          <p:spPr>
            <a:xfrm>
              <a:off x="32564" y="1360321"/>
              <a:ext cx="573367" cy="978703"/>
            </a:xfrm>
            <a:custGeom>
              <a:avLst/>
              <a:gdLst/>
              <a:ahLst/>
              <a:cxnLst>
                <a:cxn ang="0">
                  <a:pos x="wd2" y="hd2"/>
                </a:cxn>
                <a:cxn ang="5400000">
                  <a:pos x="wd2" y="hd2"/>
                </a:cxn>
                <a:cxn ang="10800000">
                  <a:pos x="wd2" y="hd2"/>
                </a:cxn>
                <a:cxn ang="16200000">
                  <a:pos x="wd2" y="hd2"/>
                </a:cxn>
              </a:cxnLst>
              <a:rect l="0" t="0" r="r" b="b"/>
              <a:pathLst>
                <a:path w="21438" h="21598" extrusionOk="0">
                  <a:moveTo>
                    <a:pt x="9378" y="0"/>
                  </a:moveTo>
                  <a:cubicBezTo>
                    <a:pt x="9291" y="-2"/>
                    <a:pt x="9200" y="16"/>
                    <a:pt x="9111" y="61"/>
                  </a:cubicBezTo>
                  <a:cubicBezTo>
                    <a:pt x="9064" y="85"/>
                    <a:pt x="9011" y="99"/>
                    <a:pt x="8992" y="88"/>
                  </a:cubicBezTo>
                  <a:cubicBezTo>
                    <a:pt x="8973" y="77"/>
                    <a:pt x="8810" y="55"/>
                    <a:pt x="8636" y="44"/>
                  </a:cubicBezTo>
                  <a:cubicBezTo>
                    <a:pt x="8605" y="42"/>
                    <a:pt x="8576" y="38"/>
                    <a:pt x="8547" y="35"/>
                  </a:cubicBezTo>
                  <a:cubicBezTo>
                    <a:pt x="8476" y="41"/>
                    <a:pt x="8420" y="53"/>
                    <a:pt x="8369" y="53"/>
                  </a:cubicBezTo>
                  <a:cubicBezTo>
                    <a:pt x="7973" y="53"/>
                    <a:pt x="6482" y="754"/>
                    <a:pt x="6069" y="1139"/>
                  </a:cubicBezTo>
                  <a:cubicBezTo>
                    <a:pt x="5808" y="1381"/>
                    <a:pt x="5532" y="1823"/>
                    <a:pt x="5357" y="2233"/>
                  </a:cubicBezTo>
                  <a:cubicBezTo>
                    <a:pt x="5333" y="2373"/>
                    <a:pt x="5288" y="2529"/>
                    <a:pt x="5268" y="2549"/>
                  </a:cubicBezTo>
                  <a:cubicBezTo>
                    <a:pt x="5257" y="2559"/>
                    <a:pt x="5283" y="2647"/>
                    <a:pt x="5312" y="2741"/>
                  </a:cubicBezTo>
                  <a:cubicBezTo>
                    <a:pt x="5341" y="2836"/>
                    <a:pt x="5348" y="2931"/>
                    <a:pt x="5327" y="2960"/>
                  </a:cubicBezTo>
                  <a:cubicBezTo>
                    <a:pt x="5306" y="2989"/>
                    <a:pt x="5280" y="3091"/>
                    <a:pt x="5282" y="3188"/>
                  </a:cubicBezTo>
                  <a:cubicBezTo>
                    <a:pt x="5285" y="3285"/>
                    <a:pt x="5268" y="3386"/>
                    <a:pt x="5238" y="3407"/>
                  </a:cubicBezTo>
                  <a:cubicBezTo>
                    <a:pt x="5207" y="3429"/>
                    <a:pt x="5210" y="3449"/>
                    <a:pt x="5238" y="3460"/>
                  </a:cubicBezTo>
                  <a:cubicBezTo>
                    <a:pt x="5265" y="3469"/>
                    <a:pt x="5273" y="3576"/>
                    <a:pt x="5268" y="3696"/>
                  </a:cubicBezTo>
                  <a:cubicBezTo>
                    <a:pt x="5263" y="3814"/>
                    <a:pt x="5285" y="3925"/>
                    <a:pt x="5312" y="3950"/>
                  </a:cubicBezTo>
                  <a:cubicBezTo>
                    <a:pt x="5320" y="3956"/>
                    <a:pt x="5325" y="3966"/>
                    <a:pt x="5327" y="3976"/>
                  </a:cubicBezTo>
                  <a:cubicBezTo>
                    <a:pt x="5334" y="3996"/>
                    <a:pt x="5331" y="4022"/>
                    <a:pt x="5312" y="4055"/>
                  </a:cubicBezTo>
                  <a:cubicBezTo>
                    <a:pt x="5342" y="4071"/>
                    <a:pt x="5354" y="4117"/>
                    <a:pt x="5342" y="4178"/>
                  </a:cubicBezTo>
                  <a:cubicBezTo>
                    <a:pt x="5331" y="4231"/>
                    <a:pt x="5264" y="4290"/>
                    <a:pt x="5164" y="4335"/>
                  </a:cubicBezTo>
                  <a:cubicBezTo>
                    <a:pt x="5045" y="4389"/>
                    <a:pt x="5001" y="4406"/>
                    <a:pt x="4956" y="4388"/>
                  </a:cubicBezTo>
                  <a:cubicBezTo>
                    <a:pt x="4946" y="4404"/>
                    <a:pt x="4929" y="4419"/>
                    <a:pt x="4911" y="4432"/>
                  </a:cubicBezTo>
                  <a:cubicBezTo>
                    <a:pt x="4876" y="4457"/>
                    <a:pt x="4843" y="4506"/>
                    <a:pt x="4837" y="4537"/>
                  </a:cubicBezTo>
                  <a:cubicBezTo>
                    <a:pt x="4826" y="4599"/>
                    <a:pt x="4727" y="4758"/>
                    <a:pt x="4644" y="4843"/>
                  </a:cubicBezTo>
                  <a:cubicBezTo>
                    <a:pt x="4527" y="4964"/>
                    <a:pt x="4484" y="5015"/>
                    <a:pt x="4407" y="5124"/>
                  </a:cubicBezTo>
                  <a:cubicBezTo>
                    <a:pt x="4267" y="5320"/>
                    <a:pt x="4101" y="5864"/>
                    <a:pt x="4095" y="6140"/>
                  </a:cubicBezTo>
                  <a:lnTo>
                    <a:pt x="4080" y="6411"/>
                  </a:lnTo>
                  <a:lnTo>
                    <a:pt x="3858" y="6516"/>
                  </a:lnTo>
                  <a:cubicBezTo>
                    <a:pt x="3706" y="6591"/>
                    <a:pt x="3659" y="6616"/>
                    <a:pt x="3606" y="6604"/>
                  </a:cubicBezTo>
                  <a:cubicBezTo>
                    <a:pt x="3523" y="6667"/>
                    <a:pt x="3393" y="6738"/>
                    <a:pt x="3205" y="6832"/>
                  </a:cubicBezTo>
                  <a:cubicBezTo>
                    <a:pt x="2866" y="7000"/>
                    <a:pt x="2536" y="7258"/>
                    <a:pt x="2285" y="7541"/>
                  </a:cubicBezTo>
                  <a:cubicBezTo>
                    <a:pt x="1576" y="8340"/>
                    <a:pt x="1399" y="8788"/>
                    <a:pt x="875" y="11097"/>
                  </a:cubicBezTo>
                  <a:cubicBezTo>
                    <a:pt x="674" y="11984"/>
                    <a:pt x="628" y="12070"/>
                    <a:pt x="207" y="12726"/>
                  </a:cubicBezTo>
                  <a:cubicBezTo>
                    <a:pt x="-134" y="13259"/>
                    <a:pt x="-52" y="13514"/>
                    <a:pt x="445" y="13514"/>
                  </a:cubicBezTo>
                  <a:cubicBezTo>
                    <a:pt x="551" y="13514"/>
                    <a:pt x="662" y="13542"/>
                    <a:pt x="697" y="13575"/>
                  </a:cubicBezTo>
                  <a:cubicBezTo>
                    <a:pt x="832" y="13704"/>
                    <a:pt x="987" y="14274"/>
                    <a:pt x="979" y="14618"/>
                  </a:cubicBezTo>
                  <a:cubicBezTo>
                    <a:pt x="968" y="15123"/>
                    <a:pt x="1165" y="16414"/>
                    <a:pt x="1320" y="16825"/>
                  </a:cubicBezTo>
                  <a:cubicBezTo>
                    <a:pt x="1392" y="17014"/>
                    <a:pt x="1612" y="17372"/>
                    <a:pt x="1810" y="17613"/>
                  </a:cubicBezTo>
                  <a:cubicBezTo>
                    <a:pt x="1959" y="17794"/>
                    <a:pt x="2071" y="17958"/>
                    <a:pt x="2107" y="18042"/>
                  </a:cubicBezTo>
                  <a:cubicBezTo>
                    <a:pt x="2187" y="18036"/>
                    <a:pt x="2243" y="18023"/>
                    <a:pt x="2255" y="18016"/>
                  </a:cubicBezTo>
                  <a:cubicBezTo>
                    <a:pt x="2330" y="17972"/>
                    <a:pt x="2449" y="18018"/>
                    <a:pt x="2611" y="18147"/>
                  </a:cubicBezTo>
                  <a:cubicBezTo>
                    <a:pt x="2695" y="18214"/>
                    <a:pt x="2753" y="18273"/>
                    <a:pt x="2775" y="18314"/>
                  </a:cubicBezTo>
                  <a:cubicBezTo>
                    <a:pt x="2975" y="18393"/>
                    <a:pt x="3150" y="18456"/>
                    <a:pt x="3324" y="18506"/>
                  </a:cubicBezTo>
                  <a:cubicBezTo>
                    <a:pt x="3506" y="18494"/>
                    <a:pt x="3817" y="18501"/>
                    <a:pt x="4244" y="18524"/>
                  </a:cubicBezTo>
                  <a:lnTo>
                    <a:pt x="5223" y="18576"/>
                  </a:lnTo>
                  <a:lnTo>
                    <a:pt x="5371" y="18865"/>
                  </a:lnTo>
                  <a:cubicBezTo>
                    <a:pt x="5650" y="19426"/>
                    <a:pt x="5950" y="20332"/>
                    <a:pt x="5950" y="20600"/>
                  </a:cubicBezTo>
                  <a:cubicBezTo>
                    <a:pt x="5950" y="20915"/>
                    <a:pt x="6218" y="21098"/>
                    <a:pt x="6870" y="21221"/>
                  </a:cubicBezTo>
                  <a:cubicBezTo>
                    <a:pt x="7192" y="21282"/>
                    <a:pt x="7329" y="21280"/>
                    <a:pt x="7449" y="21221"/>
                  </a:cubicBezTo>
                  <a:cubicBezTo>
                    <a:pt x="7535" y="21179"/>
                    <a:pt x="7649" y="21158"/>
                    <a:pt x="7701" y="21178"/>
                  </a:cubicBezTo>
                  <a:cubicBezTo>
                    <a:pt x="7836" y="21227"/>
                    <a:pt x="9203" y="21111"/>
                    <a:pt x="9541" y="21020"/>
                  </a:cubicBezTo>
                  <a:cubicBezTo>
                    <a:pt x="9774" y="20957"/>
                    <a:pt x="9812" y="20900"/>
                    <a:pt x="9794" y="20705"/>
                  </a:cubicBezTo>
                  <a:cubicBezTo>
                    <a:pt x="9772" y="20480"/>
                    <a:pt x="9791" y="20470"/>
                    <a:pt x="10135" y="20468"/>
                  </a:cubicBezTo>
                  <a:cubicBezTo>
                    <a:pt x="10738" y="20464"/>
                    <a:pt x="11042" y="20662"/>
                    <a:pt x="11188" y="21169"/>
                  </a:cubicBezTo>
                  <a:lnTo>
                    <a:pt x="11307" y="21598"/>
                  </a:lnTo>
                  <a:cubicBezTo>
                    <a:pt x="14627" y="21591"/>
                    <a:pt x="16694" y="21583"/>
                    <a:pt x="16694" y="21572"/>
                  </a:cubicBezTo>
                  <a:cubicBezTo>
                    <a:pt x="16694" y="21550"/>
                    <a:pt x="16555" y="21431"/>
                    <a:pt x="16382" y="21300"/>
                  </a:cubicBezTo>
                  <a:cubicBezTo>
                    <a:pt x="16119" y="21100"/>
                    <a:pt x="16068" y="21011"/>
                    <a:pt x="16100" y="20748"/>
                  </a:cubicBezTo>
                  <a:cubicBezTo>
                    <a:pt x="16140" y="20424"/>
                    <a:pt x="15905" y="20010"/>
                    <a:pt x="15447" y="19627"/>
                  </a:cubicBezTo>
                  <a:lnTo>
                    <a:pt x="15210" y="19443"/>
                  </a:lnTo>
                  <a:lnTo>
                    <a:pt x="15477" y="19154"/>
                  </a:lnTo>
                  <a:cubicBezTo>
                    <a:pt x="15624" y="18995"/>
                    <a:pt x="15837" y="18814"/>
                    <a:pt x="15937" y="18760"/>
                  </a:cubicBezTo>
                  <a:cubicBezTo>
                    <a:pt x="16250" y="18592"/>
                    <a:pt x="16277" y="18781"/>
                    <a:pt x="15982" y="19058"/>
                  </a:cubicBezTo>
                  <a:cubicBezTo>
                    <a:pt x="15891" y="19143"/>
                    <a:pt x="15831" y="19205"/>
                    <a:pt x="15804" y="19260"/>
                  </a:cubicBezTo>
                  <a:cubicBezTo>
                    <a:pt x="15833" y="19234"/>
                    <a:pt x="15859" y="19216"/>
                    <a:pt x="15893" y="19189"/>
                  </a:cubicBezTo>
                  <a:cubicBezTo>
                    <a:pt x="16134" y="18997"/>
                    <a:pt x="16495" y="18644"/>
                    <a:pt x="16709" y="18410"/>
                  </a:cubicBezTo>
                  <a:lnTo>
                    <a:pt x="17109" y="17990"/>
                  </a:lnTo>
                  <a:lnTo>
                    <a:pt x="18193" y="17937"/>
                  </a:lnTo>
                  <a:cubicBezTo>
                    <a:pt x="18243" y="17935"/>
                    <a:pt x="18393" y="17931"/>
                    <a:pt x="18475" y="17928"/>
                  </a:cubicBezTo>
                  <a:cubicBezTo>
                    <a:pt x="17787" y="17930"/>
                    <a:pt x="17337" y="17930"/>
                    <a:pt x="17317" y="17911"/>
                  </a:cubicBezTo>
                  <a:cubicBezTo>
                    <a:pt x="17200" y="17799"/>
                    <a:pt x="17971" y="17213"/>
                    <a:pt x="18905" y="16711"/>
                  </a:cubicBezTo>
                  <a:cubicBezTo>
                    <a:pt x="19406" y="16441"/>
                    <a:pt x="19940" y="16156"/>
                    <a:pt x="20077" y="16080"/>
                  </a:cubicBezTo>
                  <a:cubicBezTo>
                    <a:pt x="20252" y="15984"/>
                    <a:pt x="20349" y="15831"/>
                    <a:pt x="20404" y="15572"/>
                  </a:cubicBezTo>
                  <a:cubicBezTo>
                    <a:pt x="20452" y="15346"/>
                    <a:pt x="20571" y="15123"/>
                    <a:pt x="20730" y="14994"/>
                  </a:cubicBezTo>
                  <a:cubicBezTo>
                    <a:pt x="20873" y="14878"/>
                    <a:pt x="21078" y="14722"/>
                    <a:pt x="21175" y="14644"/>
                  </a:cubicBezTo>
                  <a:cubicBezTo>
                    <a:pt x="21273" y="14566"/>
                    <a:pt x="21377" y="14338"/>
                    <a:pt x="21413" y="14136"/>
                  </a:cubicBezTo>
                  <a:cubicBezTo>
                    <a:pt x="21466" y="13832"/>
                    <a:pt x="21447" y="13730"/>
                    <a:pt x="21264" y="13584"/>
                  </a:cubicBezTo>
                  <a:cubicBezTo>
                    <a:pt x="21143" y="13487"/>
                    <a:pt x="20750" y="13103"/>
                    <a:pt x="20404" y="12726"/>
                  </a:cubicBezTo>
                  <a:cubicBezTo>
                    <a:pt x="20058" y="12349"/>
                    <a:pt x="19675" y="11966"/>
                    <a:pt x="19558" y="11876"/>
                  </a:cubicBezTo>
                  <a:cubicBezTo>
                    <a:pt x="19418" y="11769"/>
                    <a:pt x="19324" y="11554"/>
                    <a:pt x="19276" y="11254"/>
                  </a:cubicBezTo>
                  <a:cubicBezTo>
                    <a:pt x="19236" y="11003"/>
                    <a:pt x="19146" y="10757"/>
                    <a:pt x="19068" y="10703"/>
                  </a:cubicBezTo>
                  <a:cubicBezTo>
                    <a:pt x="18487" y="10302"/>
                    <a:pt x="17575" y="9081"/>
                    <a:pt x="17139" y="8119"/>
                  </a:cubicBezTo>
                  <a:cubicBezTo>
                    <a:pt x="16850" y="7482"/>
                    <a:pt x="16631" y="7158"/>
                    <a:pt x="16234" y="6718"/>
                  </a:cubicBezTo>
                  <a:cubicBezTo>
                    <a:pt x="15790" y="6226"/>
                    <a:pt x="15432" y="6025"/>
                    <a:pt x="14631" y="5833"/>
                  </a:cubicBezTo>
                  <a:cubicBezTo>
                    <a:pt x="14262" y="5745"/>
                    <a:pt x="14097" y="5702"/>
                    <a:pt x="14023" y="5632"/>
                  </a:cubicBezTo>
                  <a:cubicBezTo>
                    <a:pt x="13984" y="5711"/>
                    <a:pt x="13919" y="5722"/>
                    <a:pt x="13860" y="5632"/>
                  </a:cubicBezTo>
                  <a:cubicBezTo>
                    <a:pt x="13833" y="5590"/>
                    <a:pt x="13752" y="5521"/>
                    <a:pt x="13682" y="5483"/>
                  </a:cubicBezTo>
                  <a:cubicBezTo>
                    <a:pt x="13540" y="5407"/>
                    <a:pt x="13177" y="5308"/>
                    <a:pt x="13132" y="5334"/>
                  </a:cubicBezTo>
                  <a:cubicBezTo>
                    <a:pt x="13117" y="5343"/>
                    <a:pt x="13068" y="5327"/>
                    <a:pt x="13029" y="5290"/>
                  </a:cubicBezTo>
                  <a:cubicBezTo>
                    <a:pt x="12989" y="5253"/>
                    <a:pt x="12916" y="5220"/>
                    <a:pt x="12865" y="5220"/>
                  </a:cubicBezTo>
                  <a:cubicBezTo>
                    <a:pt x="12814" y="5220"/>
                    <a:pt x="12753" y="5205"/>
                    <a:pt x="12732" y="5185"/>
                  </a:cubicBezTo>
                  <a:cubicBezTo>
                    <a:pt x="12664" y="5120"/>
                    <a:pt x="12700" y="4944"/>
                    <a:pt x="12791" y="4905"/>
                  </a:cubicBezTo>
                  <a:cubicBezTo>
                    <a:pt x="12849" y="4880"/>
                    <a:pt x="12859" y="4866"/>
                    <a:pt x="12821" y="4852"/>
                  </a:cubicBezTo>
                  <a:cubicBezTo>
                    <a:pt x="12789" y="4840"/>
                    <a:pt x="12773" y="4817"/>
                    <a:pt x="12791" y="4800"/>
                  </a:cubicBezTo>
                  <a:cubicBezTo>
                    <a:pt x="12809" y="4782"/>
                    <a:pt x="12797" y="4746"/>
                    <a:pt x="12761" y="4721"/>
                  </a:cubicBezTo>
                  <a:cubicBezTo>
                    <a:pt x="12709" y="4684"/>
                    <a:pt x="12721" y="4667"/>
                    <a:pt x="12791" y="4651"/>
                  </a:cubicBezTo>
                  <a:cubicBezTo>
                    <a:pt x="12839" y="4640"/>
                    <a:pt x="12880" y="4613"/>
                    <a:pt x="12880" y="4589"/>
                  </a:cubicBezTo>
                  <a:cubicBezTo>
                    <a:pt x="12880" y="4528"/>
                    <a:pt x="12987" y="4495"/>
                    <a:pt x="13058" y="4537"/>
                  </a:cubicBezTo>
                  <a:cubicBezTo>
                    <a:pt x="13148" y="4590"/>
                    <a:pt x="13210" y="4583"/>
                    <a:pt x="13192" y="4519"/>
                  </a:cubicBezTo>
                  <a:cubicBezTo>
                    <a:pt x="13183" y="4488"/>
                    <a:pt x="13197" y="4446"/>
                    <a:pt x="13221" y="4423"/>
                  </a:cubicBezTo>
                  <a:cubicBezTo>
                    <a:pt x="13294" y="4355"/>
                    <a:pt x="13208" y="4168"/>
                    <a:pt x="13058" y="4073"/>
                  </a:cubicBezTo>
                  <a:cubicBezTo>
                    <a:pt x="12982" y="4024"/>
                    <a:pt x="12938" y="3966"/>
                    <a:pt x="12954" y="3941"/>
                  </a:cubicBezTo>
                  <a:cubicBezTo>
                    <a:pt x="12981" y="3900"/>
                    <a:pt x="12955" y="3843"/>
                    <a:pt x="12821" y="3661"/>
                  </a:cubicBezTo>
                  <a:cubicBezTo>
                    <a:pt x="12712" y="3514"/>
                    <a:pt x="12481" y="3134"/>
                    <a:pt x="12405" y="2969"/>
                  </a:cubicBezTo>
                  <a:cubicBezTo>
                    <a:pt x="12361" y="2872"/>
                    <a:pt x="12288" y="2711"/>
                    <a:pt x="12242" y="2619"/>
                  </a:cubicBezTo>
                  <a:cubicBezTo>
                    <a:pt x="12197" y="2526"/>
                    <a:pt x="12179" y="2444"/>
                    <a:pt x="12198" y="2426"/>
                  </a:cubicBezTo>
                  <a:cubicBezTo>
                    <a:pt x="12228" y="2397"/>
                    <a:pt x="12159" y="2187"/>
                    <a:pt x="12079" y="2067"/>
                  </a:cubicBezTo>
                  <a:cubicBezTo>
                    <a:pt x="12061" y="2041"/>
                    <a:pt x="12040" y="1993"/>
                    <a:pt x="12034" y="1962"/>
                  </a:cubicBezTo>
                  <a:cubicBezTo>
                    <a:pt x="12029" y="1931"/>
                    <a:pt x="11977" y="1879"/>
                    <a:pt x="11930" y="1848"/>
                  </a:cubicBezTo>
                  <a:cubicBezTo>
                    <a:pt x="11845" y="1791"/>
                    <a:pt x="11674" y="1598"/>
                    <a:pt x="11678" y="1568"/>
                  </a:cubicBezTo>
                  <a:cubicBezTo>
                    <a:pt x="11691" y="1465"/>
                    <a:pt x="11444" y="1147"/>
                    <a:pt x="11159" y="902"/>
                  </a:cubicBezTo>
                  <a:cubicBezTo>
                    <a:pt x="11057" y="815"/>
                    <a:pt x="10967" y="730"/>
                    <a:pt x="10966" y="710"/>
                  </a:cubicBezTo>
                  <a:cubicBezTo>
                    <a:pt x="10949" y="403"/>
                    <a:pt x="10742" y="237"/>
                    <a:pt x="10372" y="237"/>
                  </a:cubicBezTo>
                  <a:cubicBezTo>
                    <a:pt x="10255" y="237"/>
                    <a:pt x="10139" y="219"/>
                    <a:pt x="10120" y="202"/>
                  </a:cubicBezTo>
                  <a:cubicBezTo>
                    <a:pt x="10102" y="184"/>
                    <a:pt x="10029" y="175"/>
                    <a:pt x="9957" y="175"/>
                  </a:cubicBezTo>
                  <a:cubicBezTo>
                    <a:pt x="9885" y="175"/>
                    <a:pt x="9746" y="131"/>
                    <a:pt x="9645" y="79"/>
                  </a:cubicBezTo>
                  <a:cubicBezTo>
                    <a:pt x="9549" y="29"/>
                    <a:pt x="9465" y="2"/>
                    <a:pt x="9378" y="0"/>
                  </a:cubicBezTo>
                  <a:close/>
                  <a:moveTo>
                    <a:pt x="13474" y="5027"/>
                  </a:moveTo>
                  <a:cubicBezTo>
                    <a:pt x="13442" y="5027"/>
                    <a:pt x="13426" y="5036"/>
                    <a:pt x="13444" y="5054"/>
                  </a:cubicBezTo>
                  <a:cubicBezTo>
                    <a:pt x="13451" y="5060"/>
                    <a:pt x="13466" y="5066"/>
                    <a:pt x="13474" y="5071"/>
                  </a:cubicBezTo>
                  <a:cubicBezTo>
                    <a:pt x="13493" y="5064"/>
                    <a:pt x="13515" y="5062"/>
                    <a:pt x="13533" y="5062"/>
                  </a:cubicBezTo>
                  <a:cubicBezTo>
                    <a:pt x="13534" y="5060"/>
                    <a:pt x="13533" y="5057"/>
                    <a:pt x="13533" y="5054"/>
                  </a:cubicBezTo>
                  <a:cubicBezTo>
                    <a:pt x="13533" y="5036"/>
                    <a:pt x="13505" y="5027"/>
                    <a:pt x="13474" y="5027"/>
                  </a:cubicBezTo>
                  <a:close/>
                </a:path>
              </a:pathLst>
            </a:custGeom>
            <a:ln w="12700" cap="flat">
              <a:noFill/>
              <a:miter lim="400000"/>
            </a:ln>
            <a:effectLst/>
          </p:spPr>
        </p:pic>
      </p:grpSp>
      <p:sp>
        <p:nvSpPr>
          <p:cNvPr id="236" name="Centro Atómico Bariloche, Argentina…"/>
          <p:cNvSpPr/>
          <p:nvPr/>
        </p:nvSpPr>
        <p:spPr>
          <a:xfrm>
            <a:off x="738995" y="5163448"/>
            <a:ext cx="4207600" cy="1955801"/>
          </a:xfrm>
          <a:prstGeom prst="rect">
            <a:avLst/>
          </a:prstGeom>
          <a:ln w="25400">
            <a:solidFill>
              <a:srgbClr val="85888D"/>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300"/>
            </a:pPr>
            <a:r>
              <a:t>Centro Atómico Bariloche, Argentina</a:t>
            </a:r>
          </a:p>
          <a:p>
            <a:pPr>
              <a:defRPr sz="1300"/>
            </a:pPr>
            <a:r>
              <a:t>Centro Brasileiro de Pesquisas Físicas, Brazil</a:t>
            </a:r>
          </a:p>
          <a:p>
            <a:pPr>
              <a:defRPr sz="1300"/>
            </a:pPr>
            <a:r>
              <a:t>Universidad Nacional de Asunción, Paraguay</a:t>
            </a:r>
          </a:p>
          <a:p>
            <a:pPr>
              <a:defRPr sz="1300"/>
            </a:pPr>
            <a:r>
              <a:t>Fermi National Accelerator Laboratory, USA</a:t>
            </a:r>
          </a:p>
          <a:p>
            <a:pPr>
              <a:defRPr sz="1300"/>
            </a:pPr>
            <a:r>
              <a:t>Universidad Nacional Autónoma de México, Mexico</a:t>
            </a:r>
          </a:p>
          <a:p>
            <a:pPr>
              <a:defRPr sz="1300"/>
            </a:pPr>
            <a:r>
              <a:t>Universidad Nacional del Sur, Bahia Blanca, Argentina</a:t>
            </a:r>
          </a:p>
          <a:p>
            <a:pPr>
              <a:defRPr sz="1300"/>
            </a:pPr>
            <a:r>
              <a:t>Universidade Federal do Rio de Janeiro, Brazil</a:t>
            </a:r>
          </a:p>
          <a:p>
            <a:pPr>
              <a:defRPr sz="1300"/>
            </a:pPr>
            <a:r>
              <a:t>Universitat Zurich Physik Institut, Switzerland</a:t>
            </a:r>
          </a:p>
          <a:p>
            <a:pPr>
              <a:defRPr sz="1300"/>
            </a:pPr>
            <a:r>
              <a:t>University of Michigan, USA</a:t>
            </a:r>
          </a:p>
        </p:txBody>
      </p:sp>
      <p:sp>
        <p:nvSpPr>
          <p:cNvPr id="237" name="Slide Number"/>
          <p:cNvSpPr txBox="1">
            <a:spLocks noGrp="1"/>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grpSp>
        <p:nvGrpSpPr>
          <p:cNvPr id="245" name="Group"/>
          <p:cNvGrpSpPr/>
          <p:nvPr/>
        </p:nvGrpSpPr>
        <p:grpSpPr>
          <a:xfrm>
            <a:off x="6366886" y="3113181"/>
            <a:ext cx="5452418" cy="3255044"/>
            <a:chOff x="0" y="0"/>
            <a:chExt cx="5452417" cy="3255043"/>
          </a:xfrm>
        </p:grpSpPr>
        <p:grpSp>
          <p:nvGrpSpPr>
            <p:cNvPr id="243" name="Group"/>
            <p:cNvGrpSpPr/>
            <p:nvPr/>
          </p:nvGrpSpPr>
          <p:grpSpPr>
            <a:xfrm>
              <a:off x="0" y="-1"/>
              <a:ext cx="5452418" cy="3255045"/>
              <a:chOff x="0" y="0"/>
              <a:chExt cx="5452417" cy="3255043"/>
            </a:xfrm>
          </p:grpSpPr>
          <p:pic>
            <p:nvPicPr>
              <p:cNvPr id="238" name="Image" descr="Image"/>
              <p:cNvPicPr>
                <a:picLocks noChangeAspect="1"/>
              </p:cNvPicPr>
              <p:nvPr/>
            </p:nvPicPr>
            <p:blipFill>
              <a:blip r:embed="rId11">
                <a:extLst/>
              </a:blip>
              <a:stretch>
                <a:fillRect/>
              </a:stretch>
            </p:blipFill>
            <p:spPr>
              <a:xfrm>
                <a:off x="584019" y="0"/>
                <a:ext cx="3976959" cy="2521594"/>
              </a:xfrm>
              <a:prstGeom prst="rect">
                <a:avLst/>
              </a:prstGeom>
              <a:ln w="12700" cap="flat">
                <a:noFill/>
                <a:miter lim="400000"/>
              </a:ln>
              <a:effectLst/>
            </p:spPr>
          </p:pic>
          <p:sp>
            <p:nvSpPr>
              <p:cNvPr id="239" name="Rectangle"/>
              <p:cNvSpPr/>
              <p:nvPr/>
            </p:nvSpPr>
            <p:spPr>
              <a:xfrm>
                <a:off x="0" y="32855"/>
                <a:ext cx="5452418" cy="3222189"/>
              </a:xfrm>
              <a:prstGeom prst="rect">
                <a:avLst/>
              </a:prstGeom>
              <a:noFill/>
              <a:ln w="25400" cap="flat">
                <a:solidFill>
                  <a:srgbClr val="85888D"/>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40" name="Square"/>
              <p:cNvSpPr/>
              <p:nvPr/>
            </p:nvSpPr>
            <p:spPr>
              <a:xfrm>
                <a:off x="3838001" y="1256867"/>
                <a:ext cx="1037298" cy="103729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pPr>
                <a:endParaRPr/>
              </a:p>
            </p:txBody>
          </p:sp>
          <p:sp>
            <p:nvSpPr>
              <p:cNvPr id="241" name="standard model process"/>
              <p:cNvSpPr txBox="1"/>
              <p:nvPr/>
            </p:nvSpPr>
            <p:spPr>
              <a:xfrm>
                <a:off x="236815" y="1619921"/>
                <a:ext cx="2472296" cy="580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1700"/>
                </a:lvl1pPr>
              </a:lstStyle>
              <a:p>
                <a:r>
                  <a:t>standard model process </a:t>
                </a:r>
              </a:p>
            </p:txBody>
          </p:sp>
          <p:sp>
            <p:nvSpPr>
              <p:cNvPr id="242" name="a window to new physics in the low energy neutrino sector"/>
              <p:cNvSpPr txBox="1"/>
              <p:nvPr/>
            </p:nvSpPr>
            <p:spPr>
              <a:xfrm>
                <a:off x="3659897" y="862693"/>
                <a:ext cx="1697808" cy="1078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1500"/>
                </a:lvl1pPr>
              </a:lstStyle>
              <a:p>
                <a:r>
                  <a:t>a window to new physics in the low energy neutrino sector</a:t>
                </a:r>
              </a:p>
            </p:txBody>
          </p:sp>
        </p:grpSp>
        <p:pic>
          <p:nvPicPr>
            <p:cNvPr id="244" name="image7.png" descr="image7.png"/>
            <p:cNvPicPr>
              <a:picLocks noChangeAspect="1"/>
            </p:cNvPicPr>
            <p:nvPr/>
          </p:nvPicPr>
          <p:blipFill>
            <a:blip r:embed="rId12">
              <a:extLst/>
            </a:blip>
            <a:stretch>
              <a:fillRect/>
            </a:stretch>
          </p:blipFill>
          <p:spPr>
            <a:xfrm>
              <a:off x="288559" y="2401660"/>
              <a:ext cx="4875299" cy="684618"/>
            </a:xfrm>
            <a:prstGeom prst="rect">
              <a:avLst/>
            </a:prstGeom>
            <a:ln w="12700" cap="flat">
              <a:noFill/>
              <a:miter lim="400000"/>
            </a:ln>
            <a:effectLst/>
          </p:spPr>
        </p:pic>
      </p:grpSp>
      <p:sp>
        <p:nvSpPr>
          <p:cNvPr id="246" name="2014"/>
          <p:cNvSpPr txBox="1"/>
          <p:nvPr/>
        </p:nvSpPr>
        <p:spPr>
          <a:xfrm>
            <a:off x="9073495" y="42283"/>
            <a:ext cx="113111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2014</a:t>
            </a:r>
          </a:p>
        </p:txBody>
      </p:sp>
      <p:pic>
        <p:nvPicPr>
          <p:cNvPr id="247" name="Image" descr="Image"/>
          <p:cNvPicPr>
            <a:picLocks noChangeAspect="1"/>
          </p:cNvPicPr>
          <p:nvPr/>
        </p:nvPicPr>
        <p:blipFill>
          <a:blip r:embed="rId13">
            <a:extLst/>
          </a:blip>
          <a:stretch>
            <a:fillRect/>
          </a:stretch>
        </p:blipFill>
        <p:spPr>
          <a:xfrm>
            <a:off x="244208" y="7804604"/>
            <a:ext cx="5427018" cy="1180738"/>
          </a:xfrm>
          <a:prstGeom prst="rect">
            <a:avLst/>
          </a:prstGeom>
          <a:ln w="25400">
            <a:solidFill>
              <a:srgbClr val="000000"/>
            </a:solidFill>
            <a:miter lim="400000"/>
          </a:ln>
        </p:spPr>
      </p:pic>
      <p:sp>
        <p:nvSpPr>
          <p:cNvPr id="248" name="2016"/>
          <p:cNvSpPr txBox="1"/>
          <p:nvPr/>
        </p:nvSpPr>
        <p:spPr>
          <a:xfrm>
            <a:off x="4870906" y="7672902"/>
            <a:ext cx="792177" cy="469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vl1pPr>
          </a:lstStyle>
          <a:p>
            <a:r>
              <a:t>2016</a:t>
            </a:r>
          </a:p>
        </p:txBody>
      </p:sp>
      <p:pic>
        <p:nvPicPr>
          <p:cNvPr id="249" name="Image" descr="Image"/>
          <p:cNvPicPr>
            <a:picLocks noChangeAspect="1"/>
          </p:cNvPicPr>
          <p:nvPr/>
        </p:nvPicPr>
        <p:blipFill>
          <a:blip r:embed="rId14">
            <a:extLst/>
          </a:blip>
          <a:stretch>
            <a:fillRect/>
          </a:stretch>
        </p:blipFill>
        <p:spPr>
          <a:xfrm>
            <a:off x="7077025" y="6543793"/>
            <a:ext cx="5124217" cy="2728171"/>
          </a:xfrm>
          <a:prstGeom prst="rect">
            <a:avLst/>
          </a:prstGeom>
          <a:ln w="25400">
            <a:solidFill>
              <a:srgbClr val="000000"/>
            </a:solidFill>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p:cNvSpPr txBox="1">
            <a:spLocks noGrp="1"/>
          </p:cNvSpPr>
          <p:nvPr>
            <p:ph type="title"/>
          </p:nvPr>
        </p:nvSpPr>
        <p:spPr>
          <a:prstGeom prst="rect">
            <a:avLst/>
          </a:prstGeom>
        </p:spPr>
        <p:txBody>
          <a:bodyPr/>
          <a:lstStyle/>
          <a:p>
            <a:endParaRPr/>
          </a:p>
        </p:txBody>
      </p:sp>
      <p:sp>
        <p:nvSpPr>
          <p:cNvPr id="252" name="Body"/>
          <p:cNvSpPr txBox="1">
            <a:spLocks noGrp="1"/>
          </p:cNvSpPr>
          <p:nvPr>
            <p:ph type="body" idx="1"/>
          </p:nvPr>
        </p:nvSpPr>
        <p:spPr>
          <a:prstGeom prst="rect">
            <a:avLst/>
          </a:prstGeom>
        </p:spPr>
        <p:txBody>
          <a:bodyPr/>
          <a:lstStyle/>
          <a:p>
            <a:endParaRPr/>
          </a:p>
        </p:txBody>
      </p:sp>
      <p:pic>
        <p:nvPicPr>
          <p:cNvPr id="253" name="top4.gif" descr="top4.gif"/>
          <p:cNvPicPr>
            <a:picLocks noChangeAspect="1"/>
          </p:cNvPicPr>
          <p:nvPr/>
        </p:nvPicPr>
        <p:blipFill>
          <a:blip r:embed="rId2">
            <a:extLst/>
          </a:blip>
          <a:srcRect l="22273" r="10119" b="6127"/>
          <a:stretch>
            <a:fillRect/>
          </a:stretch>
        </p:blipFill>
        <p:spPr>
          <a:xfrm>
            <a:off x="50006" y="298846"/>
            <a:ext cx="12904788" cy="9155908"/>
          </a:xfrm>
          <a:prstGeom prst="rect">
            <a:avLst/>
          </a:prstGeom>
          <a:ln w="12700">
            <a:miter lim="400000"/>
          </a:ln>
        </p:spPr>
      </p:pic>
      <p:sp>
        <p:nvSpPr>
          <p:cNvPr id="254" name="Slide Number"/>
          <p:cNvSpPr txBox="1">
            <a:spLocks noGrp="1"/>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pic>
        <p:nvPicPr>
          <p:cNvPr id="255" name="Image" descr="Image"/>
          <p:cNvPicPr>
            <a:picLocks noChangeAspect="1"/>
          </p:cNvPicPr>
          <p:nvPr/>
        </p:nvPicPr>
        <p:blipFill>
          <a:blip r:embed="rId3">
            <a:extLst/>
          </a:blip>
          <a:stretch>
            <a:fillRect/>
          </a:stretch>
        </p:blipFill>
        <p:spPr>
          <a:xfrm>
            <a:off x="6712534" y="383207"/>
            <a:ext cx="5998791" cy="7065243"/>
          </a:xfrm>
          <a:prstGeom prst="rect">
            <a:avLst/>
          </a:prstGeom>
          <a:ln w="12700">
            <a:miter lim="400000"/>
          </a:ln>
        </p:spPr>
      </p:pic>
      <p:sp>
        <p:nvSpPr>
          <p:cNvPr id="256" name="CONNIE is &gt; 80 g CCD array…"/>
          <p:cNvSpPr txBox="1"/>
          <p:nvPr/>
        </p:nvSpPr>
        <p:spPr>
          <a:xfrm>
            <a:off x="176320" y="7944064"/>
            <a:ext cx="6326908"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b="1">
                <a:solidFill>
                  <a:srgbClr val="FFFFFF"/>
                </a:solidFill>
                <a:latin typeface="Helvetica"/>
                <a:ea typeface="Helvetica"/>
                <a:cs typeface="Helvetica"/>
                <a:sym typeface="Helvetica"/>
              </a:defRPr>
            </a:pPr>
            <a:r>
              <a:t>CONNIE is &gt; 80 g CCD array</a:t>
            </a:r>
          </a:p>
          <a:p>
            <a:pPr>
              <a:defRPr b="1">
                <a:solidFill>
                  <a:srgbClr val="FFFFFF"/>
                </a:solidFill>
                <a:latin typeface="Helvetica"/>
                <a:ea typeface="Helvetica"/>
                <a:cs typeface="Helvetica"/>
                <a:sym typeface="Helvetica"/>
              </a:defRPr>
            </a:pPr>
            <a:r>
              <a:t>(larger than LSST </a:t>
            </a:r>
            <a:r>
              <a:rPr b="0">
                <a:latin typeface="Apple Color Emoji"/>
                <a:ea typeface="Apple Color Emoji"/>
                <a:cs typeface="Apple Color Emoji"/>
                <a:sym typeface="Apple Color Emoji"/>
              </a:rPr>
              <a:t>😀</a:t>
            </a:r>
            <a:r>
              <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p:cNvSpPr txBox="1">
            <a:spLocks noGrp="1"/>
          </p:cNvSpPr>
          <p:nvPr>
            <p:ph type="title"/>
          </p:nvPr>
        </p:nvSpPr>
        <p:spPr>
          <a:prstGeom prst="rect">
            <a:avLst/>
          </a:prstGeom>
        </p:spPr>
        <p:txBody>
          <a:bodyPr/>
          <a:lstStyle/>
          <a:p>
            <a:endParaRPr/>
          </a:p>
        </p:txBody>
      </p:sp>
      <p:sp>
        <p:nvSpPr>
          <p:cNvPr id="259" name="Body"/>
          <p:cNvSpPr txBox="1">
            <a:spLocks noGrp="1"/>
          </p:cNvSpPr>
          <p:nvPr>
            <p:ph type="body" idx="1"/>
          </p:nvPr>
        </p:nvSpPr>
        <p:spPr>
          <a:prstGeom prst="rect">
            <a:avLst/>
          </a:prstGeom>
        </p:spPr>
        <p:txBody>
          <a:bodyPr/>
          <a:lstStyle/>
          <a:p>
            <a:endParaRPr/>
          </a:p>
        </p:txBody>
      </p:sp>
      <p:pic>
        <p:nvPicPr>
          <p:cNvPr id="260" name="top3.gif" descr="top3.gif"/>
          <p:cNvPicPr>
            <a:picLocks noChangeAspect="1"/>
          </p:cNvPicPr>
          <p:nvPr/>
        </p:nvPicPr>
        <p:blipFill>
          <a:blip r:embed="rId2">
            <a:extLst/>
          </a:blip>
          <a:srcRect l="22390" r="9837" b="5585"/>
          <a:stretch>
            <a:fillRect/>
          </a:stretch>
        </p:blipFill>
        <p:spPr>
          <a:xfrm>
            <a:off x="34131" y="177800"/>
            <a:ext cx="12936439" cy="9208790"/>
          </a:xfrm>
          <a:prstGeom prst="rect">
            <a:avLst/>
          </a:prstGeom>
          <a:ln w="12700">
            <a:miter lim="400000"/>
          </a:ln>
        </p:spPr>
      </p:pic>
      <p:sp>
        <p:nvSpPr>
          <p:cNvPr id="261" name="Slide Number"/>
          <p:cNvSpPr txBox="1">
            <a:spLocks noGrp="1"/>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pic>
        <p:nvPicPr>
          <p:cNvPr id="262" name="Image" descr="Image"/>
          <p:cNvPicPr>
            <a:picLocks noChangeAspect="1"/>
          </p:cNvPicPr>
          <p:nvPr/>
        </p:nvPicPr>
        <p:blipFill>
          <a:blip r:embed="rId3">
            <a:extLst/>
          </a:blip>
          <a:stretch>
            <a:fillRect/>
          </a:stretch>
        </p:blipFill>
        <p:spPr>
          <a:xfrm>
            <a:off x="10254144" y="383207"/>
            <a:ext cx="2457181" cy="2894013"/>
          </a:xfrm>
          <a:prstGeom prst="rect">
            <a:avLst/>
          </a:prstGeom>
          <a:ln w="12700">
            <a:miter lim="400000"/>
          </a:ln>
        </p:spPr>
      </p:pic>
      <p:sp>
        <p:nvSpPr>
          <p:cNvPr id="263" name="Line"/>
          <p:cNvSpPr/>
          <p:nvPr/>
        </p:nvSpPr>
        <p:spPr>
          <a:xfrm>
            <a:off x="9288599" y="994026"/>
            <a:ext cx="1524001" cy="1"/>
          </a:xfrm>
          <a:prstGeom prst="line">
            <a:avLst/>
          </a:prstGeom>
          <a:ln w="63500">
            <a:solidFill>
              <a:schemeClr val="accent3"/>
            </a:solidFill>
            <a:miter lim="400000"/>
            <a:tailEnd type="triangle"/>
          </a:ln>
        </p:spPr>
        <p:txBody>
          <a:bodyPr lIns="50800" tIns="50800" rIns="50800" bIns="50800" anchor="ctr"/>
          <a:lstStyle/>
          <a:p>
            <a:pPr>
              <a:defRPr sz="2400"/>
            </a:pPr>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1072</Words>
  <Application>Microsoft Macintosh PowerPoint</Application>
  <PresentationFormat>Custom</PresentationFormat>
  <Paragraphs>186</Paragraphs>
  <Slides>54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Apple Color Emoji</vt:lpstr>
      <vt:lpstr>Arial</vt:lpstr>
      <vt:lpstr>Arial Narrow</vt:lpstr>
      <vt:lpstr>Calibri</vt:lpstr>
      <vt:lpstr>Helvetica</vt:lpstr>
      <vt:lpstr>Helvetica Light</vt:lpstr>
      <vt:lpstr>Helvetica Neue</vt:lpstr>
      <vt:lpstr>PT Sans</vt:lpstr>
      <vt:lpstr>Times</vt:lpstr>
      <vt:lpstr>Times New Roman</vt:lpstr>
      <vt:lpstr>White</vt:lpstr>
      <vt:lpstr>PowerPoint Presentation</vt:lpstr>
      <vt:lpstr>PowerPoint Presentation</vt:lpstr>
      <vt:lpstr>PowerPoint Presentation</vt:lpstr>
      <vt:lpstr>PowerPoint Presentation</vt:lpstr>
      <vt:lpstr>Calibration using X-rays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skipper-CCD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dark sector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Juan Estrada</cp:lastModifiedBy>
  <cp:revision>1</cp:revision>
  <dcterms:modified xsi:type="dcterms:W3CDTF">2018-12-04T22:45:58Z</dcterms:modified>
</cp:coreProperties>
</file>