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9" r:id="rId2"/>
    <p:sldId id="381" r:id="rId3"/>
    <p:sldId id="387" r:id="rId4"/>
    <p:sldId id="382" r:id="rId5"/>
    <p:sldId id="385" r:id="rId6"/>
    <p:sldId id="386" r:id="rId7"/>
    <p:sldId id="389" r:id="rId8"/>
    <p:sldId id="390" r:id="rId9"/>
    <p:sldId id="293" r:id="rId10"/>
    <p:sldId id="388" r:id="rId11"/>
    <p:sldId id="402" r:id="rId12"/>
    <p:sldId id="391" r:id="rId13"/>
    <p:sldId id="392" r:id="rId14"/>
    <p:sldId id="257" r:id="rId15"/>
    <p:sldId id="258" r:id="rId16"/>
    <p:sldId id="394" r:id="rId17"/>
    <p:sldId id="393" r:id="rId18"/>
    <p:sldId id="395" r:id="rId19"/>
    <p:sldId id="396" r:id="rId20"/>
    <p:sldId id="397" r:id="rId21"/>
    <p:sldId id="398" r:id="rId22"/>
    <p:sldId id="399" r:id="rId23"/>
    <p:sldId id="403" r:id="rId24"/>
    <p:sldId id="401" r:id="rId25"/>
    <p:sldId id="404" r:id="rId26"/>
    <p:sldId id="405" r:id="rId27"/>
    <p:sldId id="406" r:id="rId28"/>
    <p:sldId id="265" r:id="rId29"/>
    <p:sldId id="269" r:id="rId30"/>
    <p:sldId id="270" r:id="rId31"/>
    <p:sldId id="283" r:id="rId32"/>
    <p:sldId id="407" r:id="rId33"/>
    <p:sldId id="27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C2D"/>
    <a:srgbClr val="C53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5"/>
    <p:restoredTop sz="86393"/>
  </p:normalViewPr>
  <p:slideViewPr>
    <p:cSldViewPr snapToGrid="0" snapToObjects="1">
      <p:cViewPr varScale="1">
        <p:scale>
          <a:sx n="125" d="100"/>
          <a:sy n="125" d="100"/>
        </p:scale>
        <p:origin x="11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419DC-B3DA-7C48-AF73-DB53CA598D1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AD22F-44F9-5B4B-AA6C-037E8C62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it mean to break the 1 m/s barrier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not always going to get down to this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is to be photon noise dominated as much as you can, not instrument or other systematic dominated (including stellar noise)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error budget driven (not only hardware design) but data analysis and survey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C7A26-B751-A144-91FE-6432CE84F9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43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2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9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57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6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47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3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0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6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6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5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83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0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systematics higher than planet signal, need to either </a:t>
            </a:r>
          </a:p>
          <a:p>
            <a:r>
              <a:rPr lang="en-US" dirty="0"/>
              <a:t>-decrease the strength of these </a:t>
            </a:r>
          </a:p>
          <a:p>
            <a:r>
              <a:rPr lang="en-US" dirty="0"/>
              <a:t>-understand the pattern and correct it out</a:t>
            </a:r>
          </a:p>
          <a:p>
            <a:r>
              <a:rPr lang="en-US" dirty="0"/>
              <a:t>-beat down with many many observations (assuming they average out over sampling timescales)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F6AE6-B00E-2A47-9F4F-66AA31E3F6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6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6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9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7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9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7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2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D5E83-5D65-F147-A3DC-69460E46D0C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A38DB-7986-CB47-BD1F-FE7B77051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8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2277" y="4112411"/>
            <a:ext cx="9144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b="1" dirty="0">
              <a:solidFill>
                <a:schemeClr val="bg1"/>
              </a:solidFill>
              <a:latin typeface="Helvetica Neue Condensed Bold"/>
              <a:cs typeface="Helvetica Neue Bold Condensed"/>
            </a:endParaRPr>
          </a:p>
          <a:p>
            <a:endParaRPr lang="en-US" sz="3000" b="1" dirty="0">
              <a:solidFill>
                <a:schemeClr val="bg1"/>
              </a:solidFill>
              <a:latin typeface="Helvetica Neue Condensed Bold"/>
              <a:cs typeface="Helvetica Neue Bold Condensed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Helvetica Neue Condensed Bold"/>
                <a:cs typeface="Helvetica Neue Bold Condensed"/>
              </a:rPr>
              <a:t>  </a:t>
            </a:r>
          </a:p>
          <a:p>
            <a:pPr>
              <a:lnSpc>
                <a:spcPts val="3000"/>
              </a:lnSpc>
            </a:pPr>
            <a:r>
              <a:rPr lang="en-US" sz="4000" b="1" dirty="0">
                <a:solidFill>
                  <a:srgbClr val="EE6C2D"/>
                </a:solidFill>
                <a:latin typeface="Helvetica Neue Condensed Bold"/>
                <a:cs typeface="Helvetica Neue Bold Condensed"/>
              </a:rPr>
              <a:t>  Impact of Detector Imperfections</a:t>
            </a:r>
          </a:p>
          <a:p>
            <a:pPr>
              <a:lnSpc>
                <a:spcPts val="3000"/>
              </a:lnSpc>
            </a:pPr>
            <a:r>
              <a:rPr lang="en-US" sz="30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   On Precision Radial Velocity Exoplanet Searches</a:t>
            </a:r>
          </a:p>
          <a:p>
            <a:r>
              <a:rPr lang="nl-NL" sz="500" b="1" dirty="0">
                <a:solidFill>
                  <a:schemeClr val="bg1"/>
                </a:solidFill>
                <a:latin typeface="Helvetica Neue Condensed Bold"/>
                <a:cs typeface="Helvetica Neue Bold Condensed"/>
              </a:rPr>
              <a:t>    </a:t>
            </a:r>
          </a:p>
          <a:p>
            <a:r>
              <a:rPr lang="nl-NL" sz="2500" b="1" dirty="0">
                <a:latin typeface="Helvetica Neue Condensed Bold"/>
                <a:cs typeface="Helvetica Neue Bold Condensed"/>
              </a:rPr>
              <a:t>    Arpita Roy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1DD5F-6405-B647-B07F-76C53346B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5510654"/>
            <a:ext cx="984843" cy="98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1BE287-2FB8-0244-AE06-732E982B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640" y="-40640"/>
            <a:ext cx="9163003" cy="514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17F96-571F-194D-B5E4-11BA2B7D5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5356" y="296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" y="1609173"/>
            <a:ext cx="8469757" cy="46033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77689" y="6506604"/>
            <a:ext cx="13036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Credit: Sam Halverson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24D90-F14F-A64E-BC0E-35C8950296BF}"/>
              </a:ext>
            </a:extLst>
          </p:cNvPr>
          <p:cNvSpPr/>
          <p:nvPr/>
        </p:nvSpPr>
        <p:spPr>
          <a:xfrm>
            <a:off x="182880" y="4090737"/>
            <a:ext cx="2772076" cy="683394"/>
          </a:xfrm>
          <a:prstGeom prst="rect">
            <a:avLst/>
          </a:prstGeom>
          <a:noFill/>
          <a:ln w="38100">
            <a:solidFill>
              <a:srgbClr val="EE6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703ED-4DDE-B34B-B480-EC050AE0CCF5}"/>
              </a:ext>
            </a:extLst>
          </p:cNvPr>
          <p:cNvSpPr/>
          <p:nvPr/>
        </p:nvSpPr>
        <p:spPr>
          <a:xfrm>
            <a:off x="3185960" y="3749039"/>
            <a:ext cx="2800953" cy="1102093"/>
          </a:xfrm>
          <a:prstGeom prst="rect">
            <a:avLst/>
          </a:prstGeom>
          <a:noFill/>
          <a:ln w="38100">
            <a:solidFill>
              <a:srgbClr val="EE6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76AC76-E4A2-6748-9F61-267807A4DD8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Error Budget Driven Approach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Beyond the Era of  </a:t>
            </a:r>
            <a:r>
              <a:rPr lang="en-US" sz="2500" b="1" dirty="0">
                <a:solidFill>
                  <a:srgbClr val="EE6C2D"/>
                </a:solidFill>
                <a:latin typeface="Helvetica Neue Condensed Bold"/>
                <a:cs typeface="Helvetica Neue Bold Condensed"/>
              </a:rPr>
              <a:t>Single Dominant Sources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of Error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198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DB3AEF-7455-8B49-BA1C-1A4E216C6B63}"/>
              </a:ext>
            </a:extLst>
          </p:cNvPr>
          <p:cNvSpPr txBox="1"/>
          <p:nvPr/>
        </p:nvSpPr>
        <p:spPr>
          <a:xfrm>
            <a:off x="250257" y="4706752"/>
            <a:ext cx="8672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CCD Defects</a:t>
            </a:r>
          </a:p>
          <a:p>
            <a:r>
              <a:rPr lang="en-US" sz="5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Aiming for 10cm/s in the Optical</a:t>
            </a:r>
          </a:p>
        </p:txBody>
      </p:sp>
    </p:spTree>
    <p:extLst>
      <p:ext uri="{BB962C8B-B14F-4D97-AF65-F5344CB8AC3E}">
        <p14:creationId xmlns:p14="http://schemas.microsoft.com/office/powerpoint/2010/main" val="408915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5356" y="296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1. Static Pixel Inhomogeneities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2A154-23F0-9F44-B078-62E0892B4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3" y="3503515"/>
            <a:ext cx="3881463" cy="1965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E5F073-A23B-DD45-9F67-6313AD39E9E8}"/>
              </a:ext>
            </a:extLst>
          </p:cNvPr>
          <p:cNvSpPr/>
          <p:nvPr/>
        </p:nvSpPr>
        <p:spPr>
          <a:xfrm>
            <a:off x="322555" y="1514549"/>
            <a:ext cx="8749603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Errors in the photolithographic fabrication process produce real physical differences in the sizes of pixels in CCDs. These can be periodic, as with block stitching boundaries (</a:t>
            </a:r>
            <a:r>
              <a:rPr lang="en-US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eg.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</a:t>
            </a:r>
            <a:r>
              <a:rPr lang="en-US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Dumusque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et al. 2015) or more stochastic (Stubbs et al. 2014). 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Translate to RV error in two ways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	by changing the flux distribution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	by perturbing the assumption of a wavelength solution that is uniformly sampled in velocity space. </a:t>
            </a: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A02C1-1D36-044E-AC12-FBB12102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198" y="3104397"/>
            <a:ext cx="3795891" cy="2881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5B6731-16D4-9049-A345-BFD1D952EA02}"/>
              </a:ext>
            </a:extLst>
          </p:cNvPr>
          <p:cNvSpPr/>
          <p:nvPr/>
        </p:nvSpPr>
        <p:spPr>
          <a:xfrm>
            <a:off x="394397" y="6049107"/>
            <a:ext cx="874960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Correction: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Flux effect should be removed with flat fielding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                 Wavelength error might be possible to correct if every sub-pixel shape mapped out in laboratory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546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5356" y="296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5B6731-16D4-9049-A345-BFD1D952EA02}"/>
              </a:ext>
            </a:extLst>
          </p:cNvPr>
          <p:cNvSpPr/>
          <p:nvPr/>
        </p:nvSpPr>
        <p:spPr>
          <a:xfrm>
            <a:off x="197198" y="5840676"/>
            <a:ext cx="874960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Assuming PRNU = 1%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RV impact </a:t>
            </a:r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not stochastic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because of interaction with spectrum</a:t>
            </a: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Cannot be flat fielded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out in the presence of any intra-pixel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C23EB-5049-9846-8A59-B58EFEE4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593" y="1389303"/>
            <a:ext cx="5708823" cy="44513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CD8CB1-7D97-8147-A015-3EA79514DF25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1. Static Pixel Inhomogeneities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5963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55" y="4960529"/>
            <a:ext cx="3842259" cy="15462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PARAS 4kx4k deep depletion e2v CCD with a custom ASTRO-broadband antireflection coating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40 micron device thickness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Futura Condensed"/>
                <a:cs typeface="Futura Condensed"/>
              </a:rPr>
              <a:t>Reddest orders (960nm) show 50% fringing</a:t>
            </a:r>
          </a:p>
        </p:txBody>
      </p:sp>
      <p:pic>
        <p:nvPicPr>
          <p:cNvPr id="4" name="Picture 3" descr="color_fri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242"/>
            <a:ext cx="9144000" cy="2654593"/>
          </a:xfrm>
          <a:prstGeom prst="rect">
            <a:avLst/>
          </a:prstGeom>
        </p:spPr>
      </p:pic>
      <p:pic>
        <p:nvPicPr>
          <p:cNvPr id="5" name="Picture 4" descr="paras_flats_amplitu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8" y="3592224"/>
            <a:ext cx="4448432" cy="3216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90804" y="6506788"/>
            <a:ext cx="773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utura Condensed"/>
                <a:cs typeface="Futura Condensed"/>
              </a:rPr>
              <a:t>[Roy+2015]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27555-C790-5840-AFB4-E83B3EEB670C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2. Fringing (usually considered static)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FB4AE-EB06-0F46-8CE3-6DE34E25E227}"/>
              </a:ext>
            </a:extLst>
          </p:cNvPr>
          <p:cNvSpPr/>
          <p:nvPr/>
        </p:nvSpPr>
        <p:spPr>
          <a:xfrm>
            <a:off x="322555" y="1514549"/>
            <a:ext cx="8749603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Several upcoming optical instruments reaching into the red with CCDs to access M dwarf planets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751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8332" y="1620136"/>
            <a:ext cx="719126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One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echelle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 order of the observed spectrum of Vega (black), and an extracted contemporaneous flat frame (red). </a:t>
            </a:r>
          </a:p>
        </p:txBody>
      </p:sp>
      <p:pic>
        <p:nvPicPr>
          <p:cNvPr id="7" name="Picture 6" descr="fringing_spi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37" y="1718750"/>
            <a:ext cx="5830698" cy="42110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38333" y="5843759"/>
            <a:ext cx="7191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Vega, with the extracted flat order divided out. To first order, the flat provides good fringe correction.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  <a:latin typeface="Futura Condensed"/>
                <a:cs typeface="Futura Condensed"/>
              </a:rPr>
              <a:t>But how good is it in terms of RV?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22496" y="6397757"/>
            <a:ext cx="773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utura Condensed"/>
                <a:cs typeface="Futura Condensed"/>
              </a:rPr>
              <a:t>[Roy+2015]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90CF1-8B5C-5240-986D-36F64EE868FF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2. Fringing (usually considered static)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7285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4480" y="5889926"/>
            <a:ext cx="71912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The effect of uncorrected fringing on RV extraction. Variations in fringing degrade RV precision in a subset of red orders (order 86-92, 8300 - 9050  ̊A) compared to precision achieved for a subset of blue orders (order 42-47, 5150 - 5450  ̊A). Simply dividing out a single flat improves the red RV precision to 24.4 m s</a:t>
            </a:r>
            <a:r>
              <a:rPr lang="en-US" sz="15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−1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.</a:t>
            </a:r>
          </a:p>
        </p:txBody>
      </p:sp>
      <p:pic>
        <p:nvPicPr>
          <p:cNvPr id="3" name="Picture 2" descr="compare_blue_red_fringing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39" y="1389303"/>
            <a:ext cx="6118122" cy="4418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22496" y="6397757"/>
            <a:ext cx="773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utura Condensed"/>
                <a:cs typeface="Futura Condensed"/>
              </a:rPr>
              <a:t>[Roy+2015]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7095D-6105-A448-86D1-B5AB4ACBC806}"/>
              </a:ext>
            </a:extLst>
          </p:cNvPr>
          <p:cNvSpPr txBox="1"/>
          <p:nvPr/>
        </p:nvSpPr>
        <p:spPr>
          <a:xfrm>
            <a:off x="2472334" y="4324865"/>
            <a:ext cx="27555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Uncorrected</a:t>
            </a:r>
          </a:p>
          <a:p>
            <a:r>
              <a:rPr lang="en-US" sz="15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Red orders  = 63m/s</a:t>
            </a:r>
          </a:p>
          <a:p>
            <a:r>
              <a:rPr lang="en-US" sz="1500" dirty="0">
                <a:solidFill>
                  <a:srgbClr val="0070C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Blue orders = 2.8m/s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5BE02-7EB1-554C-B65A-9A748B72B068}"/>
              </a:ext>
            </a:extLst>
          </p:cNvPr>
          <p:cNvSpPr txBox="1"/>
          <p:nvPr/>
        </p:nvSpPr>
        <p:spPr>
          <a:xfrm>
            <a:off x="4092105" y="4308963"/>
            <a:ext cx="155000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Corrected</a:t>
            </a:r>
          </a:p>
          <a:p>
            <a:r>
              <a:rPr lang="en-US" sz="1500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Red orders  = 24m/s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D559EE-523D-FE4D-92AF-444D66577AC2}"/>
              </a:ext>
            </a:extLst>
          </p:cNvPr>
          <p:cNvCxnSpPr/>
          <p:nvPr/>
        </p:nvCxnSpPr>
        <p:spPr>
          <a:xfrm>
            <a:off x="3850112" y="4740363"/>
            <a:ext cx="2523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CCAB5D5-4C2A-8B47-9748-30AD23414F11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2. Fringing (usually considered static)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534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5356" y="296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3567A-FCE1-2D4E-9188-4C1D6DA90189}"/>
              </a:ext>
            </a:extLst>
          </p:cNvPr>
          <p:cNvSpPr/>
          <p:nvPr/>
        </p:nvSpPr>
        <p:spPr>
          <a:xfrm>
            <a:off x="322555" y="1514549"/>
            <a:ext cx="87496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Need CCDs with better fringing performance or contemporaneous flats (wasteful of on-sky time)</a:t>
            </a: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9" name="Picture 8" descr="flat_variation_over_time.eps">
            <a:extLst>
              <a:ext uri="{FF2B5EF4-FFF2-40B4-BE49-F238E27FC236}">
                <a16:creationId xmlns:a16="http://schemas.microsoft.com/office/drawing/2014/main" id="{E3D659BC-658D-D44A-8297-72460D518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46" y="2253213"/>
            <a:ext cx="4826736" cy="3485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65E338-7222-9449-A2DE-7CE922F8D04D}"/>
              </a:ext>
            </a:extLst>
          </p:cNvPr>
          <p:cNvSpPr/>
          <p:nvPr/>
        </p:nvSpPr>
        <p:spPr>
          <a:xfrm>
            <a:off x="127521" y="6182379"/>
            <a:ext cx="71506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"/>
                <a:cs typeface="Futura Condensed"/>
              </a:rPr>
              <a:t>Synthetic M dwarf spectra modulated by flats taken over an observing run, and then processed with RV pipeline</a:t>
            </a:r>
          </a:p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"/>
                <a:cs typeface="Futura Condensed"/>
              </a:rPr>
              <a:t>*Illumination more variable for PARAS since no scrambler or agitator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9B4A5-04DF-E548-889A-4693187CFCB4}"/>
              </a:ext>
            </a:extLst>
          </p:cNvPr>
          <p:cNvSpPr/>
          <p:nvPr/>
        </p:nvSpPr>
        <p:spPr>
          <a:xfrm>
            <a:off x="231524" y="1765274"/>
            <a:ext cx="8840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Futura Condensed"/>
                <a:cs typeface="Futura Condensed"/>
              </a:rPr>
              <a:t>Beginning of the night flats are not enough for correction, even on a stabilized fiber-fed spectrograph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C356A-6E75-9C4F-8C2C-9F58AB7ED6EA}"/>
              </a:ext>
            </a:extLst>
          </p:cNvPr>
          <p:cNvSpPr txBox="1"/>
          <p:nvPr/>
        </p:nvSpPr>
        <p:spPr>
          <a:xfrm>
            <a:off x="4114800" y="5554523"/>
            <a:ext cx="326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Time [Days]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36A3A-4A9D-394B-9B00-A76CEE9C2B42}"/>
              </a:ext>
            </a:extLst>
          </p:cNvPr>
          <p:cNvSpPr txBox="1"/>
          <p:nvPr/>
        </p:nvSpPr>
        <p:spPr>
          <a:xfrm rot="16200000">
            <a:off x="538065" y="2889488"/>
            <a:ext cx="326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RV Variation [m/s]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EAA6DE-A485-E34C-8D76-C5CC75B60009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2. Fringing (usually considered static)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8527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3. Charge Transfer Inefficiency 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736C6-3CB0-C24D-9AF3-8B156D57C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54" y="2371100"/>
            <a:ext cx="4572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B89D63-4CD7-E349-9CC2-8A952C66B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156" y="3445496"/>
            <a:ext cx="9144000" cy="1967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5005B-545E-D140-BB2F-32267DDB91AB}"/>
              </a:ext>
            </a:extLst>
          </p:cNvPr>
          <p:cNvSpPr txBox="1"/>
          <p:nvPr/>
        </p:nvSpPr>
        <p:spPr>
          <a:xfrm>
            <a:off x="0" y="6459604"/>
            <a:ext cx="1486129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Figure: Sam Halverson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6F424-EDA9-554F-B409-45297F0D37B0}"/>
              </a:ext>
            </a:extLst>
          </p:cNvPr>
          <p:cNvSpPr/>
          <p:nvPr/>
        </p:nvSpPr>
        <p:spPr>
          <a:xfrm>
            <a:off x="296052" y="1741702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CTI changes continuum level and skews line shape in direction of readout</a:t>
            </a:r>
          </a:p>
        </p:txBody>
      </p:sp>
    </p:spTree>
    <p:extLst>
      <p:ext uri="{BB962C8B-B14F-4D97-AF65-F5344CB8AC3E}">
        <p14:creationId xmlns:p14="http://schemas.microsoft.com/office/powerpoint/2010/main" val="126918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3. Charge Transfer Inefficiency 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25005B-545E-D140-BB2F-32267DDB91AB}"/>
              </a:ext>
            </a:extLst>
          </p:cNvPr>
          <p:cNvSpPr txBox="1"/>
          <p:nvPr/>
        </p:nvSpPr>
        <p:spPr>
          <a:xfrm>
            <a:off x="0" y="6459604"/>
            <a:ext cx="1486129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Figure: Sam Halverson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85F19D-CF2B-BE4F-AC17-FDF64543FA25}"/>
              </a:ext>
            </a:extLst>
          </p:cNvPr>
          <p:cNvSpPr/>
          <p:nvPr/>
        </p:nvSpPr>
        <p:spPr>
          <a:xfrm>
            <a:off x="394397" y="5680907"/>
            <a:ext cx="87496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Correction: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Measure CTI for your CCD, consider correcting in pipeline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                Difficult because flux dependent  - need library of flats at different SNR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6F424-EDA9-554F-B409-45297F0D37B0}"/>
              </a:ext>
            </a:extLst>
          </p:cNvPr>
          <p:cNvSpPr/>
          <p:nvPr/>
        </p:nvSpPr>
        <p:spPr>
          <a:xfrm>
            <a:off x="296052" y="1741702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CTI changes continuum level and skews line shape in direction of readout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57EF2-F665-3947-9051-FFC64CF2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1" y="2371100"/>
            <a:ext cx="8697680" cy="28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Future of the Field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Heralding </a:t>
            </a:r>
            <a:r>
              <a:rPr lang="en-US" sz="2500" b="1" dirty="0">
                <a:solidFill>
                  <a:srgbClr val="EE6C2D"/>
                </a:solidFill>
                <a:latin typeface="Helvetica Neue Condensed Bold"/>
                <a:cs typeface="Helvetica Neue Bold Condensed"/>
              </a:rPr>
              <a:t>Extreme Precision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Spectroscopy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F24503-EFDA-F84B-B53A-A88A8ECBC0BC}"/>
              </a:ext>
            </a:extLst>
          </p:cNvPr>
          <p:cNvGrpSpPr/>
          <p:nvPr/>
        </p:nvGrpSpPr>
        <p:grpSpPr>
          <a:xfrm>
            <a:off x="2735898" y="4332351"/>
            <a:ext cx="3373088" cy="2258564"/>
            <a:chOff x="468221" y="2618416"/>
            <a:chExt cx="3373088" cy="2258564"/>
          </a:xfrm>
        </p:grpSpPr>
        <p:pic>
          <p:nvPicPr>
            <p:cNvPr id="11" name="Picture 10" descr="nighthet.jpg">
              <a:extLst>
                <a:ext uri="{FF2B5EF4-FFF2-40B4-BE49-F238E27FC236}">
                  <a16:creationId xmlns:a16="http://schemas.microsoft.com/office/drawing/2014/main" id="{AAE3AC44-041A-8F45-9B6F-64870BA1C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8221" y="2618416"/>
              <a:ext cx="3373088" cy="225856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961AF4-F0E1-F14E-A0BA-886891C867C3}"/>
                </a:ext>
              </a:extLst>
            </p:cNvPr>
            <p:cNvSpPr/>
            <p:nvPr/>
          </p:nvSpPr>
          <p:spPr>
            <a:xfrm>
              <a:off x="468221" y="4553814"/>
              <a:ext cx="1915909" cy="323165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latin typeface="Futura Condensed"/>
                  <a:cs typeface="Futura Condensed"/>
                </a:rPr>
                <a:t>10m Hobby Eberly Telescope</a:t>
              </a:r>
            </a:p>
          </p:txBody>
        </p:sp>
        <p:pic>
          <p:nvPicPr>
            <p:cNvPr id="13" name="Picture 12" descr="small_color.png">
              <a:extLst>
                <a:ext uri="{FF2B5EF4-FFF2-40B4-BE49-F238E27FC236}">
                  <a16:creationId xmlns:a16="http://schemas.microsoft.com/office/drawing/2014/main" id="{3FF076A1-9A79-194D-8895-519B0833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719" y="3035795"/>
              <a:ext cx="1552256" cy="661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D1BCE6-EEB6-9748-9DCF-1E79A3A4B90B}"/>
                </a:ext>
              </a:extLst>
            </p:cNvPr>
            <p:cNvSpPr/>
            <p:nvPr/>
          </p:nvSpPr>
          <p:spPr>
            <a:xfrm>
              <a:off x="468221" y="2643274"/>
              <a:ext cx="2787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  <a:buSzPct val="150000"/>
              </a:pPr>
              <a:r>
                <a:rPr lang="en-US" dirty="0">
                  <a:solidFill>
                    <a:srgbClr val="FF6600"/>
                  </a:solidFill>
                  <a:latin typeface="Futura Condensed"/>
                  <a:cs typeface="Futura Condensed"/>
                </a:rPr>
                <a:t>1m/s precision goal</a:t>
              </a:r>
              <a:r>
                <a:rPr lang="en-US" dirty="0">
                  <a:solidFill>
                    <a:srgbClr val="FFFFFF"/>
                  </a:solidFill>
                  <a:latin typeface="Futura Condensed"/>
                  <a:cs typeface="Futura Condensed"/>
                </a:rPr>
                <a:t>, frontier in NIR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613597-7680-5B49-A8A5-D9B63DF34504}"/>
              </a:ext>
            </a:extLst>
          </p:cNvPr>
          <p:cNvGrpSpPr/>
          <p:nvPr/>
        </p:nvGrpSpPr>
        <p:grpSpPr>
          <a:xfrm>
            <a:off x="4732574" y="1775862"/>
            <a:ext cx="3373088" cy="2257063"/>
            <a:chOff x="2907802" y="5139292"/>
            <a:chExt cx="3373088" cy="2257063"/>
          </a:xfrm>
        </p:grpSpPr>
        <p:pic>
          <p:nvPicPr>
            <p:cNvPr id="21" name="Picture 20" descr="wiyn.jpg">
              <a:extLst>
                <a:ext uri="{FF2B5EF4-FFF2-40B4-BE49-F238E27FC236}">
                  <a16:creationId xmlns:a16="http://schemas.microsoft.com/office/drawing/2014/main" id="{C320B430-4A8B-BE42-9570-DBCB7F648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89"/>
            <a:stretch/>
          </p:blipFill>
          <p:spPr>
            <a:xfrm>
              <a:off x="2907802" y="5139292"/>
              <a:ext cx="3373088" cy="225706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05DAA2-6B84-CE48-874E-2CDDFD289D21}"/>
                </a:ext>
              </a:extLst>
            </p:cNvPr>
            <p:cNvSpPr/>
            <p:nvPr/>
          </p:nvSpPr>
          <p:spPr>
            <a:xfrm>
              <a:off x="2907802" y="7073190"/>
              <a:ext cx="1479892" cy="323165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latin typeface="Futura Condensed"/>
                  <a:cs typeface="Futura Condensed"/>
                </a:rPr>
                <a:t>3.5m WIYN Telescope</a:t>
              </a:r>
            </a:p>
          </p:txBody>
        </p:sp>
        <p:pic>
          <p:nvPicPr>
            <p:cNvPr id="23" name="Picture 22" descr="s2.png">
              <a:extLst>
                <a:ext uri="{FF2B5EF4-FFF2-40B4-BE49-F238E27FC236}">
                  <a16:creationId xmlns:a16="http://schemas.microsoft.com/office/drawing/2014/main" id="{B2B02275-70BF-EC4E-ABB1-624568E7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404" y="6102074"/>
              <a:ext cx="1445486" cy="1178502"/>
            </a:xfrm>
            <a:prstGeom prst="rect">
              <a:avLst/>
            </a:prstGeom>
            <a:effectLst>
              <a:outerShdw blurRad="254000" dist="38100" dir="2700000" algn="tl" rotWithShape="0">
                <a:srgbClr val="000000">
                  <a:alpha val="90000"/>
                </a:srgb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6104FB-ACE1-2048-9738-6D449E55A3BC}"/>
                </a:ext>
              </a:extLst>
            </p:cNvPr>
            <p:cNvSpPr/>
            <p:nvPr/>
          </p:nvSpPr>
          <p:spPr>
            <a:xfrm>
              <a:off x="2907802" y="5164150"/>
              <a:ext cx="3108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  <a:buSzPct val="150000"/>
              </a:pPr>
              <a:r>
                <a:rPr lang="en-US" dirty="0">
                  <a:solidFill>
                    <a:srgbClr val="FFFF00"/>
                  </a:solidFill>
                  <a:latin typeface="Futura Condensed"/>
                  <a:cs typeface="Futura Condensed"/>
                </a:rPr>
                <a:t>30cm/s precision </a:t>
              </a:r>
              <a:r>
                <a:rPr lang="en-US" dirty="0">
                  <a:solidFill>
                    <a:schemeClr val="bg1"/>
                  </a:solidFill>
                  <a:latin typeface="Futura Condensed"/>
                  <a:cs typeface="Futura Condensed"/>
                </a:rPr>
                <a:t>with a goal of 10cm/s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ADED88-62F2-AC4D-B97F-A4EA73E96251}"/>
              </a:ext>
            </a:extLst>
          </p:cNvPr>
          <p:cNvGrpSpPr/>
          <p:nvPr/>
        </p:nvGrpSpPr>
        <p:grpSpPr>
          <a:xfrm>
            <a:off x="885064" y="1788155"/>
            <a:ext cx="3450751" cy="2251309"/>
            <a:chOff x="5395646" y="3211148"/>
            <a:chExt cx="3450751" cy="22513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886DCB-15EA-2749-8CDB-0BA62D45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5646" y="3211148"/>
              <a:ext cx="3367156" cy="224477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F23351-F94A-5544-A81C-EDD4A760B0D7}"/>
                </a:ext>
              </a:extLst>
            </p:cNvPr>
            <p:cNvSpPr/>
            <p:nvPr/>
          </p:nvSpPr>
          <p:spPr>
            <a:xfrm>
              <a:off x="5395646" y="5139292"/>
              <a:ext cx="1437356" cy="323165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latin typeface="Futura Condensed"/>
                  <a:cs typeface="Futura Condensed"/>
                </a:rPr>
                <a:t>10m Keck Telescopes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197709-DD4D-EC40-8429-4D3EC4D479D1}"/>
                </a:ext>
              </a:extLst>
            </p:cNvPr>
            <p:cNvSpPr/>
            <p:nvPr/>
          </p:nvSpPr>
          <p:spPr>
            <a:xfrm>
              <a:off x="5400746" y="3236006"/>
              <a:ext cx="3108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  <a:buSzPct val="150000"/>
              </a:pPr>
              <a:r>
                <a:rPr lang="en-US" dirty="0">
                  <a:solidFill>
                    <a:srgbClr val="5EDBFF"/>
                  </a:solidFill>
                  <a:latin typeface="Futura Condensed"/>
                  <a:cs typeface="Futura Condensed"/>
                </a:rPr>
                <a:t>50cm/s precision </a:t>
              </a:r>
              <a:r>
                <a:rPr lang="en-US" dirty="0">
                  <a:solidFill>
                    <a:srgbClr val="FFFFFF"/>
                  </a:solidFill>
                  <a:latin typeface="Futura Condensed"/>
                  <a:cs typeface="Futura Condensed"/>
                </a:rPr>
                <a:t>with a goal of 30cm/s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2C6CD4-9F63-9747-A6DB-75D454000CF9}"/>
                </a:ext>
              </a:extLst>
            </p:cNvPr>
            <p:cNvSpPr txBox="1"/>
            <p:nvPr/>
          </p:nvSpPr>
          <p:spPr>
            <a:xfrm>
              <a:off x="6737279" y="4920743"/>
              <a:ext cx="2109118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  <a:latin typeface="Helvetica Neue Bold Condensed"/>
                  <a:cs typeface="Helvetica Neue Bold Condensed"/>
                </a:rPr>
                <a:t>Keck Planet Finder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87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3. Charge Transfer Inefficiency 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25005B-545E-D140-BB2F-32267DDB91AB}"/>
              </a:ext>
            </a:extLst>
          </p:cNvPr>
          <p:cNvSpPr txBox="1"/>
          <p:nvPr/>
        </p:nvSpPr>
        <p:spPr>
          <a:xfrm>
            <a:off x="0" y="6459604"/>
            <a:ext cx="1486129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Figure: Sam Halverson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85F19D-CF2B-BE4F-AC17-FDF64543FA25}"/>
              </a:ext>
            </a:extLst>
          </p:cNvPr>
          <p:cNvSpPr/>
          <p:nvPr/>
        </p:nvSpPr>
        <p:spPr>
          <a:xfrm>
            <a:off x="394397" y="5680907"/>
            <a:ext cx="87496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Correction: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Measure CTI for your CCD, consider correcting in pipeline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                Difficult because flux dependent  - need library of flats at different SNR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6F424-EDA9-554F-B409-45297F0D37B0}"/>
              </a:ext>
            </a:extLst>
          </p:cNvPr>
          <p:cNvSpPr/>
          <p:nvPr/>
        </p:nvSpPr>
        <p:spPr>
          <a:xfrm>
            <a:off x="296052" y="1741702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RV impact of uncorrected CTI can overwhelm other error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E149E-5FB6-3046-B5FB-FE86F0370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35" y="2287124"/>
            <a:ext cx="5457765" cy="3274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48E79-BE03-FD43-BC25-05E46A066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" y="2232855"/>
            <a:ext cx="3341713" cy="3223353"/>
          </a:xfrm>
          <a:prstGeom prst="roundRect">
            <a:avLst>
              <a:gd name="adj" fmla="val 1575"/>
            </a:avLst>
          </a:prstGeom>
        </p:spPr>
      </p:pic>
    </p:spTree>
    <p:extLst>
      <p:ext uri="{BB962C8B-B14F-4D97-AF65-F5344CB8AC3E}">
        <p14:creationId xmlns:p14="http://schemas.microsoft.com/office/powerpoint/2010/main" val="227410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4. Brighter Fatter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6F424-EDA9-554F-B409-45297F0D37B0}"/>
              </a:ext>
            </a:extLst>
          </p:cNvPr>
          <p:cNvSpPr/>
          <p:nvPr/>
        </p:nvSpPr>
        <p:spPr>
          <a:xfrm>
            <a:off x="296052" y="1660422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Pixel boundaries become dynamical based on level of charge accumulation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CF6A9-63DE-2D40-9101-7E93EC7C2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62"/>
          <a:stretch/>
        </p:blipFill>
        <p:spPr>
          <a:xfrm>
            <a:off x="93980" y="2208540"/>
            <a:ext cx="5442505" cy="2058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12313-2787-AE4B-A10A-5305AE85B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40" y="2120028"/>
            <a:ext cx="3342655" cy="24141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5005B-545E-D140-BB2F-32267DDB91AB}"/>
              </a:ext>
            </a:extLst>
          </p:cNvPr>
          <p:cNvSpPr txBox="1"/>
          <p:nvPr/>
        </p:nvSpPr>
        <p:spPr>
          <a:xfrm>
            <a:off x="568960" y="2661654"/>
            <a:ext cx="1070950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Guyonnet+2017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781D2-847A-934B-A38B-54FEB48D7341}"/>
              </a:ext>
            </a:extLst>
          </p:cNvPr>
          <p:cNvSpPr/>
          <p:nvPr/>
        </p:nvSpPr>
        <p:spPr>
          <a:xfrm>
            <a:off x="296052" y="4449807"/>
            <a:ext cx="84313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For spectroscopy, this means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wings of the lines will spread out faster than the cores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wings will begin to fill in the line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BF measured from either spots or flats do not exactly replicate space charge effects during stellar illumination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Wavelength dependent because photon delivery and QE are chromatic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66A95C-7ADC-D646-A8A3-22000E7AB710}"/>
              </a:ext>
            </a:extLst>
          </p:cNvPr>
          <p:cNvSpPr/>
          <p:nvPr/>
        </p:nvSpPr>
        <p:spPr>
          <a:xfrm>
            <a:off x="394397" y="6042981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Correction: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Possible to restore flux to correct pixels with enough calibration data? Perfect case deconvolution</a:t>
            </a:r>
          </a:p>
        </p:txBody>
      </p:sp>
    </p:spTree>
    <p:extLst>
      <p:ext uri="{BB962C8B-B14F-4D97-AF65-F5344CB8AC3E}">
        <p14:creationId xmlns:p14="http://schemas.microsoft.com/office/powerpoint/2010/main" val="108662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5. Tree Rings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F6F424-EDA9-554F-B409-45297F0D37B0}"/>
              </a:ext>
            </a:extLst>
          </p:cNvPr>
          <p:cNvSpPr/>
          <p:nvPr/>
        </p:nvSpPr>
        <p:spPr>
          <a:xfrm>
            <a:off x="575180" y="3928208"/>
            <a:ext cx="844821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Tree rings effectively modify the pixel area and shift the photogenerated charge around, displacing the observed photon positions</a:t>
            </a:r>
          </a:p>
          <a:p>
            <a:pPr algn="ctr"/>
            <a:r>
              <a:rPr lang="en-US" sz="16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This modulates the spectra and </a:t>
            </a:r>
            <a:r>
              <a:rPr lang="en-US" sz="1600" dirty="0">
                <a:solidFill>
                  <a:srgbClr val="C534D5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applies different RV shifts </a:t>
            </a:r>
            <a:r>
              <a:rPr lang="en-US" sz="16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to different regions of the detector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4782800-2DC3-F94A-B602-5729D9A52CBA}"/>
              </a:ext>
            </a:extLst>
          </p:cNvPr>
          <p:cNvGrpSpPr/>
          <p:nvPr/>
        </p:nvGrpSpPr>
        <p:grpSpPr>
          <a:xfrm>
            <a:off x="1457258" y="4649724"/>
            <a:ext cx="7118070" cy="1834584"/>
            <a:chOff x="823977" y="1832481"/>
            <a:chExt cx="5391441" cy="52690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558BCA7-7FFB-DB40-AED1-21FF73D24A73}"/>
                </a:ext>
              </a:extLst>
            </p:cNvPr>
            <p:cNvGrpSpPr/>
            <p:nvPr/>
          </p:nvGrpSpPr>
          <p:grpSpPr>
            <a:xfrm>
              <a:off x="2593785" y="1832481"/>
              <a:ext cx="3621633" cy="526902"/>
              <a:chOff x="884027" y="1677144"/>
              <a:chExt cx="3621633" cy="526902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7A9E50B-2259-8C47-82B9-B396501F2C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4027" y="1677144"/>
                <a:ext cx="1885647" cy="526902"/>
                <a:chOff x="1279201" y="1343049"/>
                <a:chExt cx="7160591" cy="2000868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C1B5297E-8645-FA46-B33F-F8188DD5BC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7783" y="1343049"/>
                  <a:ext cx="1379709" cy="1126927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8014E62-D7F5-774A-81A8-0D0DB0655601}"/>
                    </a:ext>
                  </a:extLst>
                </p:cNvPr>
                <p:cNvCxnSpPr>
                  <a:stCxn id="92" idx="42"/>
                </p:cNvCxnSpPr>
                <p:nvPr/>
              </p:nvCxnSpPr>
              <p:spPr>
                <a:xfrm flipV="1">
                  <a:off x="3097492" y="1343049"/>
                  <a:ext cx="383761" cy="22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BBE3B3F-2D09-9742-9D8D-6DD05CAFFCC0}"/>
                    </a:ext>
                  </a:extLst>
                </p:cNvPr>
                <p:cNvCxnSpPr>
                  <a:stCxn id="92" idx="0"/>
                </p:cNvCxnSpPr>
                <p:nvPr/>
              </p:nvCxnSpPr>
              <p:spPr>
                <a:xfrm flipH="1">
                  <a:off x="1279201" y="1343049"/>
                  <a:ext cx="43858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8CA24A1E-C264-DA4A-9627-C866204596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1253" y="1343049"/>
                  <a:ext cx="1379709" cy="2000868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B88276E4-8603-6943-B030-369FB74396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96613" y="1345319"/>
                  <a:ext cx="1379709" cy="682959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6923B561-A18C-C44B-B7E7-5647EC8969E1}"/>
                    </a:ext>
                  </a:extLst>
                </p:cNvPr>
                <p:cNvCxnSpPr>
                  <a:stCxn id="96" idx="0"/>
                </p:cNvCxnSpPr>
                <p:nvPr/>
              </p:nvCxnSpPr>
              <p:spPr>
                <a:xfrm flipH="1">
                  <a:off x="4858031" y="1345319"/>
                  <a:ext cx="43858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BF99AD5-596F-4143-8E20-AFE0550243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76323" y="1343049"/>
                  <a:ext cx="1379709" cy="1562322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61B33D6-FC88-EA44-925F-C4E53AC6675E}"/>
                    </a:ext>
                  </a:extLst>
                </p:cNvPr>
                <p:cNvCxnSpPr/>
                <p:nvPr/>
              </p:nvCxnSpPr>
              <p:spPr>
                <a:xfrm flipV="1">
                  <a:off x="8056031" y="1345319"/>
                  <a:ext cx="383761" cy="22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416D742-5907-8140-9291-A777FB4975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5852" y="1677144"/>
                <a:ext cx="1769808" cy="412613"/>
                <a:chOff x="1279201" y="1338507"/>
                <a:chExt cx="6720702" cy="1566864"/>
              </a:xfrm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1EFF7CB5-4CD9-0B47-B249-32DCE11C6A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7783" y="1343049"/>
                  <a:ext cx="1379709" cy="1126927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F23D09A-413E-0B42-9837-BA61BA2A6546}"/>
                    </a:ext>
                  </a:extLst>
                </p:cNvPr>
                <p:cNvCxnSpPr>
                  <a:stCxn id="85" idx="42"/>
                </p:cNvCxnSpPr>
                <p:nvPr/>
              </p:nvCxnSpPr>
              <p:spPr>
                <a:xfrm flipV="1">
                  <a:off x="3097492" y="1343049"/>
                  <a:ext cx="383761" cy="22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14CB9A68-7612-674A-A1C3-B81E06779BA2}"/>
                    </a:ext>
                  </a:extLst>
                </p:cNvPr>
                <p:cNvCxnSpPr>
                  <a:stCxn id="85" idx="0"/>
                </p:cNvCxnSpPr>
                <p:nvPr/>
              </p:nvCxnSpPr>
              <p:spPr>
                <a:xfrm flipH="1">
                  <a:off x="1279201" y="1343049"/>
                  <a:ext cx="43858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5424E084-79DD-874B-918D-6D548D9779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1252" y="1343049"/>
                  <a:ext cx="1379709" cy="1126926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AAF17F2B-77AB-CD48-873F-C55A25F804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60960" y="1338507"/>
                  <a:ext cx="1379709" cy="682958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2A09146F-B5DC-E24C-BABC-776510092A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0669" y="1343049"/>
                  <a:ext cx="1379709" cy="1562322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8658E70D-0D99-3744-9064-D8AACC4D8054}"/>
                    </a:ext>
                  </a:extLst>
                </p:cNvPr>
                <p:cNvCxnSpPr/>
                <p:nvPr/>
              </p:nvCxnSpPr>
              <p:spPr>
                <a:xfrm flipV="1">
                  <a:off x="7616143" y="1345320"/>
                  <a:ext cx="383760" cy="227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C0DA0A9-764E-8947-B714-3C00E73CA1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3977" y="1832481"/>
              <a:ext cx="1769808" cy="412613"/>
              <a:chOff x="1279201" y="1338507"/>
              <a:chExt cx="6720702" cy="1566864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0E807321-A794-AD4F-BAE1-95DEBE59C2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7783" y="1343049"/>
                <a:ext cx="1379709" cy="1126927"/>
              </a:xfrm>
              <a:custGeom>
                <a:avLst/>
                <a:gdLst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07647 w 5555385"/>
                  <a:gd name="connsiteY22" fmla="*/ 4138783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43818 w 5555385"/>
                  <a:gd name="connsiteY21" fmla="*/ 4358385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7560"/>
                  <a:gd name="connsiteX1" fmla="*/ 310663 w 5555385"/>
                  <a:gd name="connsiteY1" fmla="*/ 63954 h 4537560"/>
                  <a:gd name="connsiteX2" fmla="*/ 566503 w 5555385"/>
                  <a:gd name="connsiteY2" fmla="*/ 155318 h 4537560"/>
                  <a:gd name="connsiteX3" fmla="*/ 785794 w 5555385"/>
                  <a:gd name="connsiteY3" fmla="*/ 292364 h 4537560"/>
                  <a:gd name="connsiteX4" fmla="*/ 959400 w 5555385"/>
                  <a:gd name="connsiteY4" fmla="*/ 447683 h 4537560"/>
                  <a:gd name="connsiteX5" fmla="*/ 1133006 w 5555385"/>
                  <a:gd name="connsiteY5" fmla="*/ 666956 h 4537560"/>
                  <a:gd name="connsiteX6" fmla="*/ 1279200 w 5555385"/>
                  <a:gd name="connsiteY6" fmla="*/ 886229 h 4537560"/>
                  <a:gd name="connsiteX7" fmla="*/ 1379709 w 5555385"/>
                  <a:gd name="connsiteY7" fmla="*/ 1105502 h 4537560"/>
                  <a:gd name="connsiteX8" fmla="*/ 1562452 w 5555385"/>
                  <a:gd name="connsiteY8" fmla="*/ 1470958 h 4537560"/>
                  <a:gd name="connsiteX9" fmla="*/ 1681235 w 5555385"/>
                  <a:gd name="connsiteY9" fmla="*/ 1763322 h 4537560"/>
                  <a:gd name="connsiteX10" fmla="*/ 1845704 w 5555385"/>
                  <a:gd name="connsiteY10" fmla="*/ 2220142 h 4537560"/>
                  <a:gd name="connsiteX11" fmla="*/ 2010172 w 5555385"/>
                  <a:gd name="connsiteY11" fmla="*/ 2731779 h 4537560"/>
                  <a:gd name="connsiteX12" fmla="*/ 2128955 w 5555385"/>
                  <a:gd name="connsiteY12" fmla="*/ 3069826 h 4537560"/>
                  <a:gd name="connsiteX13" fmla="*/ 2229464 w 5555385"/>
                  <a:gd name="connsiteY13" fmla="*/ 3389599 h 4537560"/>
                  <a:gd name="connsiteX14" fmla="*/ 2403069 w 5555385"/>
                  <a:gd name="connsiteY14" fmla="*/ 3846418 h 4537560"/>
                  <a:gd name="connsiteX15" fmla="*/ 2576675 w 5555385"/>
                  <a:gd name="connsiteY15" fmla="*/ 4211874 h 4537560"/>
                  <a:gd name="connsiteX16" fmla="*/ 2704595 w 5555385"/>
                  <a:gd name="connsiteY16" fmla="*/ 4403738 h 4537560"/>
                  <a:gd name="connsiteX17" fmla="*/ 2823378 w 5555385"/>
                  <a:gd name="connsiteY17" fmla="*/ 4504238 h 4537560"/>
                  <a:gd name="connsiteX18" fmla="*/ 2914750 w 5555385"/>
                  <a:gd name="connsiteY18" fmla="*/ 4531647 h 4537560"/>
                  <a:gd name="connsiteX19" fmla="*/ 3015258 w 5555385"/>
                  <a:gd name="connsiteY19" fmla="*/ 4531647 h 4537560"/>
                  <a:gd name="connsiteX20" fmla="*/ 3152381 w 5555385"/>
                  <a:gd name="connsiteY20" fmla="*/ 4467824 h 4537560"/>
                  <a:gd name="connsiteX21" fmla="*/ 3243818 w 5555385"/>
                  <a:gd name="connsiteY21" fmla="*/ 4358385 h 4537560"/>
                  <a:gd name="connsiteX22" fmla="*/ 3335255 w 5555385"/>
                  <a:gd name="connsiteY22" fmla="*/ 4166390 h 4537560"/>
                  <a:gd name="connsiteX23" fmla="*/ 3435567 w 5555385"/>
                  <a:gd name="connsiteY23" fmla="*/ 3901237 h 4537560"/>
                  <a:gd name="connsiteX24" fmla="*/ 3536076 w 5555385"/>
                  <a:gd name="connsiteY24" fmla="*/ 3599736 h 4537560"/>
                  <a:gd name="connsiteX25" fmla="*/ 3654859 w 5555385"/>
                  <a:gd name="connsiteY25" fmla="*/ 3270826 h 4537560"/>
                  <a:gd name="connsiteX26" fmla="*/ 3764504 w 5555385"/>
                  <a:gd name="connsiteY26" fmla="*/ 2932780 h 4537560"/>
                  <a:gd name="connsiteX27" fmla="*/ 3883287 w 5555385"/>
                  <a:gd name="connsiteY27" fmla="*/ 2585597 h 4537560"/>
                  <a:gd name="connsiteX28" fmla="*/ 3983796 w 5555385"/>
                  <a:gd name="connsiteY28" fmla="*/ 2238414 h 4537560"/>
                  <a:gd name="connsiteX29" fmla="*/ 4102579 w 5555385"/>
                  <a:gd name="connsiteY29" fmla="*/ 1900368 h 4537560"/>
                  <a:gd name="connsiteX30" fmla="*/ 4203087 w 5555385"/>
                  <a:gd name="connsiteY30" fmla="*/ 1608004 h 4537560"/>
                  <a:gd name="connsiteX31" fmla="*/ 4331008 w 5555385"/>
                  <a:gd name="connsiteY31" fmla="*/ 1315639 h 4537560"/>
                  <a:gd name="connsiteX32" fmla="*/ 4449790 w 5555385"/>
                  <a:gd name="connsiteY32" fmla="*/ 1068957 h 4537560"/>
                  <a:gd name="connsiteX33" fmla="*/ 4550299 w 5555385"/>
                  <a:gd name="connsiteY33" fmla="*/ 858820 h 4537560"/>
                  <a:gd name="connsiteX34" fmla="*/ 4659945 w 5555385"/>
                  <a:gd name="connsiteY34" fmla="*/ 657820 h 4537560"/>
                  <a:gd name="connsiteX35" fmla="*/ 4769591 w 5555385"/>
                  <a:gd name="connsiteY35" fmla="*/ 511637 h 4537560"/>
                  <a:gd name="connsiteX36" fmla="*/ 4897511 w 5555385"/>
                  <a:gd name="connsiteY36" fmla="*/ 374592 h 4537560"/>
                  <a:gd name="connsiteX37" fmla="*/ 5007156 w 5555385"/>
                  <a:gd name="connsiteY37" fmla="*/ 264955 h 4537560"/>
                  <a:gd name="connsiteX38" fmla="*/ 5089391 w 5555385"/>
                  <a:gd name="connsiteY38" fmla="*/ 201000 h 4537560"/>
                  <a:gd name="connsiteX39" fmla="*/ 5199037 w 5555385"/>
                  <a:gd name="connsiteY39" fmla="*/ 127909 h 4537560"/>
                  <a:gd name="connsiteX40" fmla="*/ 5336094 w 5555385"/>
                  <a:gd name="connsiteY40" fmla="*/ 63954 h 4537560"/>
                  <a:gd name="connsiteX41" fmla="*/ 5427465 w 5555385"/>
                  <a:gd name="connsiteY41" fmla="*/ 36545 h 4537560"/>
                  <a:gd name="connsiteX42" fmla="*/ 5555385 w 5555385"/>
                  <a:gd name="connsiteY42" fmla="*/ 9136 h 45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55385" h="4537560">
                    <a:moveTo>
                      <a:pt x="0" y="0"/>
                    </a:moveTo>
                    <a:cubicBezTo>
                      <a:pt x="108123" y="19034"/>
                      <a:pt x="216246" y="38068"/>
                      <a:pt x="310663" y="63954"/>
                    </a:cubicBezTo>
                    <a:cubicBezTo>
                      <a:pt x="405080" y="89840"/>
                      <a:pt x="487315" y="117250"/>
                      <a:pt x="566503" y="155318"/>
                    </a:cubicBezTo>
                    <a:cubicBezTo>
                      <a:pt x="645692" y="193386"/>
                      <a:pt x="720311" y="243637"/>
                      <a:pt x="785794" y="292364"/>
                    </a:cubicBezTo>
                    <a:cubicBezTo>
                      <a:pt x="851277" y="341092"/>
                      <a:pt x="901531" y="385251"/>
                      <a:pt x="959400" y="447683"/>
                    </a:cubicBezTo>
                    <a:cubicBezTo>
                      <a:pt x="1017269" y="510115"/>
                      <a:pt x="1079706" y="593865"/>
                      <a:pt x="1133006" y="666956"/>
                    </a:cubicBezTo>
                    <a:cubicBezTo>
                      <a:pt x="1186306" y="740047"/>
                      <a:pt x="1238083" y="813138"/>
                      <a:pt x="1279200" y="886229"/>
                    </a:cubicBezTo>
                    <a:cubicBezTo>
                      <a:pt x="1320317" y="959320"/>
                      <a:pt x="1332500" y="1008047"/>
                      <a:pt x="1379709" y="1105502"/>
                    </a:cubicBezTo>
                    <a:cubicBezTo>
                      <a:pt x="1426918" y="1202957"/>
                      <a:pt x="1512198" y="1361321"/>
                      <a:pt x="1562452" y="1470958"/>
                    </a:cubicBezTo>
                    <a:cubicBezTo>
                      <a:pt x="1612706" y="1580595"/>
                      <a:pt x="1634026" y="1638458"/>
                      <a:pt x="1681235" y="1763322"/>
                    </a:cubicBezTo>
                    <a:cubicBezTo>
                      <a:pt x="1728444" y="1888186"/>
                      <a:pt x="1790881" y="2058733"/>
                      <a:pt x="1845704" y="2220142"/>
                    </a:cubicBezTo>
                    <a:cubicBezTo>
                      <a:pt x="1900527" y="2381551"/>
                      <a:pt x="1962964" y="2590165"/>
                      <a:pt x="2010172" y="2731779"/>
                    </a:cubicBezTo>
                    <a:cubicBezTo>
                      <a:pt x="2057380" y="2873393"/>
                      <a:pt x="2092406" y="2960189"/>
                      <a:pt x="2128955" y="3069826"/>
                    </a:cubicBezTo>
                    <a:cubicBezTo>
                      <a:pt x="2165504" y="3179463"/>
                      <a:pt x="2183778" y="3260167"/>
                      <a:pt x="2229464" y="3389599"/>
                    </a:cubicBezTo>
                    <a:cubicBezTo>
                      <a:pt x="2275150" y="3519031"/>
                      <a:pt x="2345200" y="3709372"/>
                      <a:pt x="2403069" y="3846418"/>
                    </a:cubicBezTo>
                    <a:cubicBezTo>
                      <a:pt x="2460938" y="3983464"/>
                      <a:pt x="2526421" y="4118987"/>
                      <a:pt x="2576675" y="4211874"/>
                    </a:cubicBezTo>
                    <a:cubicBezTo>
                      <a:pt x="2626929" y="4304761"/>
                      <a:pt x="2663478" y="4355011"/>
                      <a:pt x="2704595" y="4403738"/>
                    </a:cubicBezTo>
                    <a:cubicBezTo>
                      <a:pt x="2745712" y="4452465"/>
                      <a:pt x="2788352" y="4482920"/>
                      <a:pt x="2823378" y="4504238"/>
                    </a:cubicBezTo>
                    <a:cubicBezTo>
                      <a:pt x="2858404" y="4525556"/>
                      <a:pt x="2882770" y="4527079"/>
                      <a:pt x="2914750" y="4531647"/>
                    </a:cubicBezTo>
                    <a:cubicBezTo>
                      <a:pt x="2946730" y="4536215"/>
                      <a:pt x="2975653" y="4542284"/>
                      <a:pt x="3015258" y="4531647"/>
                    </a:cubicBezTo>
                    <a:cubicBezTo>
                      <a:pt x="3054863" y="4521010"/>
                      <a:pt x="3114288" y="4496701"/>
                      <a:pt x="3152381" y="4467824"/>
                    </a:cubicBezTo>
                    <a:cubicBezTo>
                      <a:pt x="3190474" y="4438947"/>
                      <a:pt x="3213339" y="4408624"/>
                      <a:pt x="3243818" y="4358385"/>
                    </a:cubicBezTo>
                    <a:cubicBezTo>
                      <a:pt x="3274297" y="4308146"/>
                      <a:pt x="3303297" y="4242581"/>
                      <a:pt x="3335255" y="4166390"/>
                    </a:cubicBezTo>
                    <a:cubicBezTo>
                      <a:pt x="3367213" y="4090199"/>
                      <a:pt x="3402097" y="3995679"/>
                      <a:pt x="3435567" y="3901237"/>
                    </a:cubicBezTo>
                    <a:cubicBezTo>
                      <a:pt x="3469037" y="3806795"/>
                      <a:pt x="3499527" y="3704804"/>
                      <a:pt x="3536076" y="3599736"/>
                    </a:cubicBezTo>
                    <a:cubicBezTo>
                      <a:pt x="3572625" y="3494668"/>
                      <a:pt x="3616788" y="3381985"/>
                      <a:pt x="3654859" y="3270826"/>
                    </a:cubicBezTo>
                    <a:cubicBezTo>
                      <a:pt x="3692930" y="3159667"/>
                      <a:pt x="3726433" y="3046985"/>
                      <a:pt x="3764504" y="2932780"/>
                    </a:cubicBezTo>
                    <a:cubicBezTo>
                      <a:pt x="3802575" y="2818575"/>
                      <a:pt x="3846738" y="2701325"/>
                      <a:pt x="3883287" y="2585597"/>
                    </a:cubicBezTo>
                    <a:cubicBezTo>
                      <a:pt x="3919836" y="2469869"/>
                      <a:pt x="3947247" y="2352619"/>
                      <a:pt x="3983796" y="2238414"/>
                    </a:cubicBezTo>
                    <a:cubicBezTo>
                      <a:pt x="4020345" y="2124209"/>
                      <a:pt x="4066030" y="2005436"/>
                      <a:pt x="4102579" y="1900368"/>
                    </a:cubicBezTo>
                    <a:cubicBezTo>
                      <a:pt x="4139128" y="1795300"/>
                      <a:pt x="4165016" y="1705459"/>
                      <a:pt x="4203087" y="1608004"/>
                    </a:cubicBezTo>
                    <a:cubicBezTo>
                      <a:pt x="4241158" y="1510549"/>
                      <a:pt x="4289891" y="1405480"/>
                      <a:pt x="4331008" y="1315639"/>
                    </a:cubicBezTo>
                    <a:cubicBezTo>
                      <a:pt x="4372125" y="1225798"/>
                      <a:pt x="4449790" y="1068957"/>
                      <a:pt x="4449790" y="1068957"/>
                    </a:cubicBezTo>
                    <a:cubicBezTo>
                      <a:pt x="4486339" y="992821"/>
                      <a:pt x="4515273" y="927343"/>
                      <a:pt x="4550299" y="858820"/>
                    </a:cubicBezTo>
                    <a:cubicBezTo>
                      <a:pt x="4585325" y="790297"/>
                      <a:pt x="4623396" y="715684"/>
                      <a:pt x="4659945" y="657820"/>
                    </a:cubicBezTo>
                    <a:cubicBezTo>
                      <a:pt x="4696494" y="599956"/>
                      <a:pt x="4729997" y="558842"/>
                      <a:pt x="4769591" y="511637"/>
                    </a:cubicBezTo>
                    <a:cubicBezTo>
                      <a:pt x="4809185" y="464432"/>
                      <a:pt x="4857917" y="415706"/>
                      <a:pt x="4897511" y="374592"/>
                    </a:cubicBezTo>
                    <a:cubicBezTo>
                      <a:pt x="4937105" y="333478"/>
                      <a:pt x="4975176" y="293887"/>
                      <a:pt x="5007156" y="264955"/>
                    </a:cubicBezTo>
                    <a:cubicBezTo>
                      <a:pt x="5039136" y="236023"/>
                      <a:pt x="5057411" y="223841"/>
                      <a:pt x="5089391" y="201000"/>
                    </a:cubicBezTo>
                    <a:cubicBezTo>
                      <a:pt x="5121371" y="178159"/>
                      <a:pt x="5157920" y="150750"/>
                      <a:pt x="5199037" y="127909"/>
                    </a:cubicBezTo>
                    <a:cubicBezTo>
                      <a:pt x="5240154" y="105068"/>
                      <a:pt x="5298023" y="79181"/>
                      <a:pt x="5336094" y="63954"/>
                    </a:cubicBezTo>
                    <a:cubicBezTo>
                      <a:pt x="5374165" y="48727"/>
                      <a:pt x="5390917" y="45681"/>
                      <a:pt x="5427465" y="36545"/>
                    </a:cubicBezTo>
                    <a:cubicBezTo>
                      <a:pt x="5464013" y="27409"/>
                      <a:pt x="5555385" y="9136"/>
                      <a:pt x="5555385" y="9136"/>
                    </a:cubicBezTo>
                  </a:path>
                </a:pathLst>
              </a:cu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Futura Condensed"/>
                  <a:cs typeface="Futura Condensed"/>
                </a:endParaRP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4ADE7E9-31AE-8946-B7E4-C3B55503D1D3}"/>
                  </a:ext>
                </a:extLst>
              </p:cNvPr>
              <p:cNvCxnSpPr>
                <a:stCxn id="76" idx="42"/>
              </p:cNvCxnSpPr>
              <p:nvPr/>
            </p:nvCxnSpPr>
            <p:spPr>
              <a:xfrm flipV="1">
                <a:off x="3097492" y="1343049"/>
                <a:ext cx="383761" cy="226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B27AB48-7884-5241-AFA4-F9B20B71AD1F}"/>
                  </a:ext>
                </a:extLst>
              </p:cNvPr>
              <p:cNvCxnSpPr>
                <a:stCxn id="76" idx="0"/>
              </p:cNvCxnSpPr>
              <p:nvPr/>
            </p:nvCxnSpPr>
            <p:spPr>
              <a:xfrm flipH="1">
                <a:off x="1279201" y="1343049"/>
                <a:ext cx="43858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250F6965-CD57-324D-B68C-A44720336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81252" y="1343049"/>
                <a:ext cx="1379709" cy="1126926"/>
              </a:xfrm>
              <a:custGeom>
                <a:avLst/>
                <a:gdLst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07647 w 5555385"/>
                  <a:gd name="connsiteY22" fmla="*/ 4138783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43818 w 5555385"/>
                  <a:gd name="connsiteY21" fmla="*/ 4358385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7560"/>
                  <a:gd name="connsiteX1" fmla="*/ 310663 w 5555385"/>
                  <a:gd name="connsiteY1" fmla="*/ 63954 h 4537560"/>
                  <a:gd name="connsiteX2" fmla="*/ 566503 w 5555385"/>
                  <a:gd name="connsiteY2" fmla="*/ 155318 h 4537560"/>
                  <a:gd name="connsiteX3" fmla="*/ 785794 w 5555385"/>
                  <a:gd name="connsiteY3" fmla="*/ 292364 h 4537560"/>
                  <a:gd name="connsiteX4" fmla="*/ 959400 w 5555385"/>
                  <a:gd name="connsiteY4" fmla="*/ 447683 h 4537560"/>
                  <a:gd name="connsiteX5" fmla="*/ 1133006 w 5555385"/>
                  <a:gd name="connsiteY5" fmla="*/ 666956 h 4537560"/>
                  <a:gd name="connsiteX6" fmla="*/ 1279200 w 5555385"/>
                  <a:gd name="connsiteY6" fmla="*/ 886229 h 4537560"/>
                  <a:gd name="connsiteX7" fmla="*/ 1379709 w 5555385"/>
                  <a:gd name="connsiteY7" fmla="*/ 1105502 h 4537560"/>
                  <a:gd name="connsiteX8" fmla="*/ 1562452 w 5555385"/>
                  <a:gd name="connsiteY8" fmla="*/ 1470958 h 4537560"/>
                  <a:gd name="connsiteX9" fmla="*/ 1681235 w 5555385"/>
                  <a:gd name="connsiteY9" fmla="*/ 1763322 h 4537560"/>
                  <a:gd name="connsiteX10" fmla="*/ 1845704 w 5555385"/>
                  <a:gd name="connsiteY10" fmla="*/ 2220142 h 4537560"/>
                  <a:gd name="connsiteX11" fmla="*/ 2010172 w 5555385"/>
                  <a:gd name="connsiteY11" fmla="*/ 2731779 h 4537560"/>
                  <a:gd name="connsiteX12" fmla="*/ 2128955 w 5555385"/>
                  <a:gd name="connsiteY12" fmla="*/ 3069826 h 4537560"/>
                  <a:gd name="connsiteX13" fmla="*/ 2229464 w 5555385"/>
                  <a:gd name="connsiteY13" fmla="*/ 3389599 h 4537560"/>
                  <a:gd name="connsiteX14" fmla="*/ 2403069 w 5555385"/>
                  <a:gd name="connsiteY14" fmla="*/ 3846418 h 4537560"/>
                  <a:gd name="connsiteX15" fmla="*/ 2576675 w 5555385"/>
                  <a:gd name="connsiteY15" fmla="*/ 4211874 h 4537560"/>
                  <a:gd name="connsiteX16" fmla="*/ 2704595 w 5555385"/>
                  <a:gd name="connsiteY16" fmla="*/ 4403738 h 4537560"/>
                  <a:gd name="connsiteX17" fmla="*/ 2823378 w 5555385"/>
                  <a:gd name="connsiteY17" fmla="*/ 4504238 h 4537560"/>
                  <a:gd name="connsiteX18" fmla="*/ 2914750 w 5555385"/>
                  <a:gd name="connsiteY18" fmla="*/ 4531647 h 4537560"/>
                  <a:gd name="connsiteX19" fmla="*/ 3015258 w 5555385"/>
                  <a:gd name="connsiteY19" fmla="*/ 4531647 h 4537560"/>
                  <a:gd name="connsiteX20" fmla="*/ 3152381 w 5555385"/>
                  <a:gd name="connsiteY20" fmla="*/ 4467824 h 4537560"/>
                  <a:gd name="connsiteX21" fmla="*/ 3243818 w 5555385"/>
                  <a:gd name="connsiteY21" fmla="*/ 4358385 h 4537560"/>
                  <a:gd name="connsiteX22" fmla="*/ 3335255 w 5555385"/>
                  <a:gd name="connsiteY22" fmla="*/ 4166390 h 4537560"/>
                  <a:gd name="connsiteX23" fmla="*/ 3435567 w 5555385"/>
                  <a:gd name="connsiteY23" fmla="*/ 3901237 h 4537560"/>
                  <a:gd name="connsiteX24" fmla="*/ 3536076 w 5555385"/>
                  <a:gd name="connsiteY24" fmla="*/ 3599736 h 4537560"/>
                  <a:gd name="connsiteX25" fmla="*/ 3654859 w 5555385"/>
                  <a:gd name="connsiteY25" fmla="*/ 3270826 h 4537560"/>
                  <a:gd name="connsiteX26" fmla="*/ 3764504 w 5555385"/>
                  <a:gd name="connsiteY26" fmla="*/ 2932780 h 4537560"/>
                  <a:gd name="connsiteX27" fmla="*/ 3883287 w 5555385"/>
                  <a:gd name="connsiteY27" fmla="*/ 2585597 h 4537560"/>
                  <a:gd name="connsiteX28" fmla="*/ 3983796 w 5555385"/>
                  <a:gd name="connsiteY28" fmla="*/ 2238414 h 4537560"/>
                  <a:gd name="connsiteX29" fmla="*/ 4102579 w 5555385"/>
                  <a:gd name="connsiteY29" fmla="*/ 1900368 h 4537560"/>
                  <a:gd name="connsiteX30" fmla="*/ 4203087 w 5555385"/>
                  <a:gd name="connsiteY30" fmla="*/ 1608004 h 4537560"/>
                  <a:gd name="connsiteX31" fmla="*/ 4331008 w 5555385"/>
                  <a:gd name="connsiteY31" fmla="*/ 1315639 h 4537560"/>
                  <a:gd name="connsiteX32" fmla="*/ 4449790 w 5555385"/>
                  <a:gd name="connsiteY32" fmla="*/ 1068957 h 4537560"/>
                  <a:gd name="connsiteX33" fmla="*/ 4550299 w 5555385"/>
                  <a:gd name="connsiteY33" fmla="*/ 858820 h 4537560"/>
                  <a:gd name="connsiteX34" fmla="*/ 4659945 w 5555385"/>
                  <a:gd name="connsiteY34" fmla="*/ 657820 h 4537560"/>
                  <a:gd name="connsiteX35" fmla="*/ 4769591 w 5555385"/>
                  <a:gd name="connsiteY35" fmla="*/ 511637 h 4537560"/>
                  <a:gd name="connsiteX36" fmla="*/ 4897511 w 5555385"/>
                  <a:gd name="connsiteY36" fmla="*/ 374592 h 4537560"/>
                  <a:gd name="connsiteX37" fmla="*/ 5007156 w 5555385"/>
                  <a:gd name="connsiteY37" fmla="*/ 264955 h 4537560"/>
                  <a:gd name="connsiteX38" fmla="*/ 5089391 w 5555385"/>
                  <a:gd name="connsiteY38" fmla="*/ 201000 h 4537560"/>
                  <a:gd name="connsiteX39" fmla="*/ 5199037 w 5555385"/>
                  <a:gd name="connsiteY39" fmla="*/ 127909 h 4537560"/>
                  <a:gd name="connsiteX40" fmla="*/ 5336094 w 5555385"/>
                  <a:gd name="connsiteY40" fmla="*/ 63954 h 4537560"/>
                  <a:gd name="connsiteX41" fmla="*/ 5427465 w 5555385"/>
                  <a:gd name="connsiteY41" fmla="*/ 36545 h 4537560"/>
                  <a:gd name="connsiteX42" fmla="*/ 5555385 w 5555385"/>
                  <a:gd name="connsiteY42" fmla="*/ 9136 h 45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55385" h="4537560">
                    <a:moveTo>
                      <a:pt x="0" y="0"/>
                    </a:moveTo>
                    <a:cubicBezTo>
                      <a:pt x="108123" y="19034"/>
                      <a:pt x="216246" y="38068"/>
                      <a:pt x="310663" y="63954"/>
                    </a:cubicBezTo>
                    <a:cubicBezTo>
                      <a:pt x="405080" y="89840"/>
                      <a:pt x="487315" y="117250"/>
                      <a:pt x="566503" y="155318"/>
                    </a:cubicBezTo>
                    <a:cubicBezTo>
                      <a:pt x="645692" y="193386"/>
                      <a:pt x="720311" y="243637"/>
                      <a:pt x="785794" y="292364"/>
                    </a:cubicBezTo>
                    <a:cubicBezTo>
                      <a:pt x="851277" y="341092"/>
                      <a:pt x="901531" y="385251"/>
                      <a:pt x="959400" y="447683"/>
                    </a:cubicBezTo>
                    <a:cubicBezTo>
                      <a:pt x="1017269" y="510115"/>
                      <a:pt x="1079706" y="593865"/>
                      <a:pt x="1133006" y="666956"/>
                    </a:cubicBezTo>
                    <a:cubicBezTo>
                      <a:pt x="1186306" y="740047"/>
                      <a:pt x="1238083" y="813138"/>
                      <a:pt x="1279200" y="886229"/>
                    </a:cubicBezTo>
                    <a:cubicBezTo>
                      <a:pt x="1320317" y="959320"/>
                      <a:pt x="1332500" y="1008047"/>
                      <a:pt x="1379709" y="1105502"/>
                    </a:cubicBezTo>
                    <a:cubicBezTo>
                      <a:pt x="1426918" y="1202957"/>
                      <a:pt x="1512198" y="1361321"/>
                      <a:pt x="1562452" y="1470958"/>
                    </a:cubicBezTo>
                    <a:cubicBezTo>
                      <a:pt x="1612706" y="1580595"/>
                      <a:pt x="1634026" y="1638458"/>
                      <a:pt x="1681235" y="1763322"/>
                    </a:cubicBezTo>
                    <a:cubicBezTo>
                      <a:pt x="1728444" y="1888186"/>
                      <a:pt x="1790881" y="2058733"/>
                      <a:pt x="1845704" y="2220142"/>
                    </a:cubicBezTo>
                    <a:cubicBezTo>
                      <a:pt x="1900527" y="2381551"/>
                      <a:pt x="1962964" y="2590165"/>
                      <a:pt x="2010172" y="2731779"/>
                    </a:cubicBezTo>
                    <a:cubicBezTo>
                      <a:pt x="2057380" y="2873393"/>
                      <a:pt x="2092406" y="2960189"/>
                      <a:pt x="2128955" y="3069826"/>
                    </a:cubicBezTo>
                    <a:cubicBezTo>
                      <a:pt x="2165504" y="3179463"/>
                      <a:pt x="2183778" y="3260167"/>
                      <a:pt x="2229464" y="3389599"/>
                    </a:cubicBezTo>
                    <a:cubicBezTo>
                      <a:pt x="2275150" y="3519031"/>
                      <a:pt x="2345200" y="3709372"/>
                      <a:pt x="2403069" y="3846418"/>
                    </a:cubicBezTo>
                    <a:cubicBezTo>
                      <a:pt x="2460938" y="3983464"/>
                      <a:pt x="2526421" y="4118987"/>
                      <a:pt x="2576675" y="4211874"/>
                    </a:cubicBezTo>
                    <a:cubicBezTo>
                      <a:pt x="2626929" y="4304761"/>
                      <a:pt x="2663478" y="4355011"/>
                      <a:pt x="2704595" y="4403738"/>
                    </a:cubicBezTo>
                    <a:cubicBezTo>
                      <a:pt x="2745712" y="4452465"/>
                      <a:pt x="2788352" y="4482920"/>
                      <a:pt x="2823378" y="4504238"/>
                    </a:cubicBezTo>
                    <a:cubicBezTo>
                      <a:pt x="2858404" y="4525556"/>
                      <a:pt x="2882770" y="4527079"/>
                      <a:pt x="2914750" y="4531647"/>
                    </a:cubicBezTo>
                    <a:cubicBezTo>
                      <a:pt x="2946730" y="4536215"/>
                      <a:pt x="2975653" y="4542284"/>
                      <a:pt x="3015258" y="4531647"/>
                    </a:cubicBezTo>
                    <a:cubicBezTo>
                      <a:pt x="3054863" y="4521010"/>
                      <a:pt x="3114288" y="4496701"/>
                      <a:pt x="3152381" y="4467824"/>
                    </a:cubicBezTo>
                    <a:cubicBezTo>
                      <a:pt x="3190474" y="4438947"/>
                      <a:pt x="3213339" y="4408624"/>
                      <a:pt x="3243818" y="4358385"/>
                    </a:cubicBezTo>
                    <a:cubicBezTo>
                      <a:pt x="3274297" y="4308146"/>
                      <a:pt x="3303297" y="4242581"/>
                      <a:pt x="3335255" y="4166390"/>
                    </a:cubicBezTo>
                    <a:cubicBezTo>
                      <a:pt x="3367213" y="4090199"/>
                      <a:pt x="3402097" y="3995679"/>
                      <a:pt x="3435567" y="3901237"/>
                    </a:cubicBezTo>
                    <a:cubicBezTo>
                      <a:pt x="3469037" y="3806795"/>
                      <a:pt x="3499527" y="3704804"/>
                      <a:pt x="3536076" y="3599736"/>
                    </a:cubicBezTo>
                    <a:cubicBezTo>
                      <a:pt x="3572625" y="3494668"/>
                      <a:pt x="3616788" y="3381985"/>
                      <a:pt x="3654859" y="3270826"/>
                    </a:cubicBezTo>
                    <a:cubicBezTo>
                      <a:pt x="3692930" y="3159667"/>
                      <a:pt x="3726433" y="3046985"/>
                      <a:pt x="3764504" y="2932780"/>
                    </a:cubicBezTo>
                    <a:cubicBezTo>
                      <a:pt x="3802575" y="2818575"/>
                      <a:pt x="3846738" y="2701325"/>
                      <a:pt x="3883287" y="2585597"/>
                    </a:cubicBezTo>
                    <a:cubicBezTo>
                      <a:pt x="3919836" y="2469869"/>
                      <a:pt x="3947247" y="2352619"/>
                      <a:pt x="3983796" y="2238414"/>
                    </a:cubicBezTo>
                    <a:cubicBezTo>
                      <a:pt x="4020345" y="2124209"/>
                      <a:pt x="4066030" y="2005436"/>
                      <a:pt x="4102579" y="1900368"/>
                    </a:cubicBezTo>
                    <a:cubicBezTo>
                      <a:pt x="4139128" y="1795300"/>
                      <a:pt x="4165016" y="1705459"/>
                      <a:pt x="4203087" y="1608004"/>
                    </a:cubicBezTo>
                    <a:cubicBezTo>
                      <a:pt x="4241158" y="1510549"/>
                      <a:pt x="4289891" y="1405480"/>
                      <a:pt x="4331008" y="1315639"/>
                    </a:cubicBezTo>
                    <a:cubicBezTo>
                      <a:pt x="4372125" y="1225798"/>
                      <a:pt x="4449790" y="1068957"/>
                      <a:pt x="4449790" y="1068957"/>
                    </a:cubicBezTo>
                    <a:cubicBezTo>
                      <a:pt x="4486339" y="992821"/>
                      <a:pt x="4515273" y="927343"/>
                      <a:pt x="4550299" y="858820"/>
                    </a:cubicBezTo>
                    <a:cubicBezTo>
                      <a:pt x="4585325" y="790297"/>
                      <a:pt x="4623396" y="715684"/>
                      <a:pt x="4659945" y="657820"/>
                    </a:cubicBezTo>
                    <a:cubicBezTo>
                      <a:pt x="4696494" y="599956"/>
                      <a:pt x="4729997" y="558842"/>
                      <a:pt x="4769591" y="511637"/>
                    </a:cubicBezTo>
                    <a:cubicBezTo>
                      <a:pt x="4809185" y="464432"/>
                      <a:pt x="4857917" y="415706"/>
                      <a:pt x="4897511" y="374592"/>
                    </a:cubicBezTo>
                    <a:cubicBezTo>
                      <a:pt x="4937105" y="333478"/>
                      <a:pt x="4975176" y="293887"/>
                      <a:pt x="5007156" y="264955"/>
                    </a:cubicBezTo>
                    <a:cubicBezTo>
                      <a:pt x="5039136" y="236023"/>
                      <a:pt x="5057411" y="223841"/>
                      <a:pt x="5089391" y="201000"/>
                    </a:cubicBezTo>
                    <a:cubicBezTo>
                      <a:pt x="5121371" y="178159"/>
                      <a:pt x="5157920" y="150750"/>
                      <a:pt x="5199037" y="127909"/>
                    </a:cubicBezTo>
                    <a:cubicBezTo>
                      <a:pt x="5240154" y="105068"/>
                      <a:pt x="5298023" y="79181"/>
                      <a:pt x="5336094" y="63954"/>
                    </a:cubicBezTo>
                    <a:cubicBezTo>
                      <a:pt x="5374165" y="48727"/>
                      <a:pt x="5390917" y="45681"/>
                      <a:pt x="5427465" y="36545"/>
                    </a:cubicBezTo>
                    <a:cubicBezTo>
                      <a:pt x="5464013" y="27409"/>
                      <a:pt x="5555385" y="9136"/>
                      <a:pt x="5555385" y="9136"/>
                    </a:cubicBezTo>
                  </a:path>
                </a:pathLst>
              </a:cu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Futura Condensed"/>
                  <a:cs typeface="Futura Condensed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DC6B04-B1ED-3E4A-ACEA-ECED43C8EE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0960" y="1338507"/>
                <a:ext cx="1379709" cy="682958"/>
              </a:xfrm>
              <a:custGeom>
                <a:avLst/>
                <a:gdLst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07647 w 5555385"/>
                  <a:gd name="connsiteY22" fmla="*/ 4138783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43818 w 5555385"/>
                  <a:gd name="connsiteY21" fmla="*/ 4358385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7560"/>
                  <a:gd name="connsiteX1" fmla="*/ 310663 w 5555385"/>
                  <a:gd name="connsiteY1" fmla="*/ 63954 h 4537560"/>
                  <a:gd name="connsiteX2" fmla="*/ 566503 w 5555385"/>
                  <a:gd name="connsiteY2" fmla="*/ 155318 h 4537560"/>
                  <a:gd name="connsiteX3" fmla="*/ 785794 w 5555385"/>
                  <a:gd name="connsiteY3" fmla="*/ 292364 h 4537560"/>
                  <a:gd name="connsiteX4" fmla="*/ 959400 w 5555385"/>
                  <a:gd name="connsiteY4" fmla="*/ 447683 h 4537560"/>
                  <a:gd name="connsiteX5" fmla="*/ 1133006 w 5555385"/>
                  <a:gd name="connsiteY5" fmla="*/ 666956 h 4537560"/>
                  <a:gd name="connsiteX6" fmla="*/ 1279200 w 5555385"/>
                  <a:gd name="connsiteY6" fmla="*/ 886229 h 4537560"/>
                  <a:gd name="connsiteX7" fmla="*/ 1379709 w 5555385"/>
                  <a:gd name="connsiteY7" fmla="*/ 1105502 h 4537560"/>
                  <a:gd name="connsiteX8" fmla="*/ 1562452 w 5555385"/>
                  <a:gd name="connsiteY8" fmla="*/ 1470958 h 4537560"/>
                  <a:gd name="connsiteX9" fmla="*/ 1681235 w 5555385"/>
                  <a:gd name="connsiteY9" fmla="*/ 1763322 h 4537560"/>
                  <a:gd name="connsiteX10" fmla="*/ 1845704 w 5555385"/>
                  <a:gd name="connsiteY10" fmla="*/ 2220142 h 4537560"/>
                  <a:gd name="connsiteX11" fmla="*/ 2010172 w 5555385"/>
                  <a:gd name="connsiteY11" fmla="*/ 2731779 h 4537560"/>
                  <a:gd name="connsiteX12" fmla="*/ 2128955 w 5555385"/>
                  <a:gd name="connsiteY12" fmla="*/ 3069826 h 4537560"/>
                  <a:gd name="connsiteX13" fmla="*/ 2229464 w 5555385"/>
                  <a:gd name="connsiteY13" fmla="*/ 3389599 h 4537560"/>
                  <a:gd name="connsiteX14" fmla="*/ 2403069 w 5555385"/>
                  <a:gd name="connsiteY14" fmla="*/ 3846418 h 4537560"/>
                  <a:gd name="connsiteX15" fmla="*/ 2576675 w 5555385"/>
                  <a:gd name="connsiteY15" fmla="*/ 4211874 h 4537560"/>
                  <a:gd name="connsiteX16" fmla="*/ 2704595 w 5555385"/>
                  <a:gd name="connsiteY16" fmla="*/ 4403738 h 4537560"/>
                  <a:gd name="connsiteX17" fmla="*/ 2823378 w 5555385"/>
                  <a:gd name="connsiteY17" fmla="*/ 4504238 h 4537560"/>
                  <a:gd name="connsiteX18" fmla="*/ 2914750 w 5555385"/>
                  <a:gd name="connsiteY18" fmla="*/ 4531647 h 4537560"/>
                  <a:gd name="connsiteX19" fmla="*/ 3015258 w 5555385"/>
                  <a:gd name="connsiteY19" fmla="*/ 4531647 h 4537560"/>
                  <a:gd name="connsiteX20" fmla="*/ 3152381 w 5555385"/>
                  <a:gd name="connsiteY20" fmla="*/ 4467824 h 4537560"/>
                  <a:gd name="connsiteX21" fmla="*/ 3243818 w 5555385"/>
                  <a:gd name="connsiteY21" fmla="*/ 4358385 h 4537560"/>
                  <a:gd name="connsiteX22" fmla="*/ 3335255 w 5555385"/>
                  <a:gd name="connsiteY22" fmla="*/ 4166390 h 4537560"/>
                  <a:gd name="connsiteX23" fmla="*/ 3435567 w 5555385"/>
                  <a:gd name="connsiteY23" fmla="*/ 3901237 h 4537560"/>
                  <a:gd name="connsiteX24" fmla="*/ 3536076 w 5555385"/>
                  <a:gd name="connsiteY24" fmla="*/ 3599736 h 4537560"/>
                  <a:gd name="connsiteX25" fmla="*/ 3654859 w 5555385"/>
                  <a:gd name="connsiteY25" fmla="*/ 3270826 h 4537560"/>
                  <a:gd name="connsiteX26" fmla="*/ 3764504 w 5555385"/>
                  <a:gd name="connsiteY26" fmla="*/ 2932780 h 4537560"/>
                  <a:gd name="connsiteX27" fmla="*/ 3883287 w 5555385"/>
                  <a:gd name="connsiteY27" fmla="*/ 2585597 h 4537560"/>
                  <a:gd name="connsiteX28" fmla="*/ 3983796 w 5555385"/>
                  <a:gd name="connsiteY28" fmla="*/ 2238414 h 4537560"/>
                  <a:gd name="connsiteX29" fmla="*/ 4102579 w 5555385"/>
                  <a:gd name="connsiteY29" fmla="*/ 1900368 h 4537560"/>
                  <a:gd name="connsiteX30" fmla="*/ 4203087 w 5555385"/>
                  <a:gd name="connsiteY30" fmla="*/ 1608004 h 4537560"/>
                  <a:gd name="connsiteX31" fmla="*/ 4331008 w 5555385"/>
                  <a:gd name="connsiteY31" fmla="*/ 1315639 h 4537560"/>
                  <a:gd name="connsiteX32" fmla="*/ 4449790 w 5555385"/>
                  <a:gd name="connsiteY32" fmla="*/ 1068957 h 4537560"/>
                  <a:gd name="connsiteX33" fmla="*/ 4550299 w 5555385"/>
                  <a:gd name="connsiteY33" fmla="*/ 858820 h 4537560"/>
                  <a:gd name="connsiteX34" fmla="*/ 4659945 w 5555385"/>
                  <a:gd name="connsiteY34" fmla="*/ 657820 h 4537560"/>
                  <a:gd name="connsiteX35" fmla="*/ 4769591 w 5555385"/>
                  <a:gd name="connsiteY35" fmla="*/ 511637 h 4537560"/>
                  <a:gd name="connsiteX36" fmla="*/ 4897511 w 5555385"/>
                  <a:gd name="connsiteY36" fmla="*/ 374592 h 4537560"/>
                  <a:gd name="connsiteX37" fmla="*/ 5007156 w 5555385"/>
                  <a:gd name="connsiteY37" fmla="*/ 264955 h 4537560"/>
                  <a:gd name="connsiteX38" fmla="*/ 5089391 w 5555385"/>
                  <a:gd name="connsiteY38" fmla="*/ 201000 h 4537560"/>
                  <a:gd name="connsiteX39" fmla="*/ 5199037 w 5555385"/>
                  <a:gd name="connsiteY39" fmla="*/ 127909 h 4537560"/>
                  <a:gd name="connsiteX40" fmla="*/ 5336094 w 5555385"/>
                  <a:gd name="connsiteY40" fmla="*/ 63954 h 4537560"/>
                  <a:gd name="connsiteX41" fmla="*/ 5427465 w 5555385"/>
                  <a:gd name="connsiteY41" fmla="*/ 36545 h 4537560"/>
                  <a:gd name="connsiteX42" fmla="*/ 5555385 w 5555385"/>
                  <a:gd name="connsiteY42" fmla="*/ 9136 h 45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55385" h="4537560">
                    <a:moveTo>
                      <a:pt x="0" y="0"/>
                    </a:moveTo>
                    <a:cubicBezTo>
                      <a:pt x="108123" y="19034"/>
                      <a:pt x="216246" y="38068"/>
                      <a:pt x="310663" y="63954"/>
                    </a:cubicBezTo>
                    <a:cubicBezTo>
                      <a:pt x="405080" y="89840"/>
                      <a:pt x="487315" y="117250"/>
                      <a:pt x="566503" y="155318"/>
                    </a:cubicBezTo>
                    <a:cubicBezTo>
                      <a:pt x="645692" y="193386"/>
                      <a:pt x="720311" y="243637"/>
                      <a:pt x="785794" y="292364"/>
                    </a:cubicBezTo>
                    <a:cubicBezTo>
                      <a:pt x="851277" y="341092"/>
                      <a:pt x="901531" y="385251"/>
                      <a:pt x="959400" y="447683"/>
                    </a:cubicBezTo>
                    <a:cubicBezTo>
                      <a:pt x="1017269" y="510115"/>
                      <a:pt x="1079706" y="593865"/>
                      <a:pt x="1133006" y="666956"/>
                    </a:cubicBezTo>
                    <a:cubicBezTo>
                      <a:pt x="1186306" y="740047"/>
                      <a:pt x="1238083" y="813138"/>
                      <a:pt x="1279200" y="886229"/>
                    </a:cubicBezTo>
                    <a:cubicBezTo>
                      <a:pt x="1320317" y="959320"/>
                      <a:pt x="1332500" y="1008047"/>
                      <a:pt x="1379709" y="1105502"/>
                    </a:cubicBezTo>
                    <a:cubicBezTo>
                      <a:pt x="1426918" y="1202957"/>
                      <a:pt x="1512198" y="1361321"/>
                      <a:pt x="1562452" y="1470958"/>
                    </a:cubicBezTo>
                    <a:cubicBezTo>
                      <a:pt x="1612706" y="1580595"/>
                      <a:pt x="1634026" y="1638458"/>
                      <a:pt x="1681235" y="1763322"/>
                    </a:cubicBezTo>
                    <a:cubicBezTo>
                      <a:pt x="1728444" y="1888186"/>
                      <a:pt x="1790881" y="2058733"/>
                      <a:pt x="1845704" y="2220142"/>
                    </a:cubicBezTo>
                    <a:cubicBezTo>
                      <a:pt x="1900527" y="2381551"/>
                      <a:pt x="1962964" y="2590165"/>
                      <a:pt x="2010172" y="2731779"/>
                    </a:cubicBezTo>
                    <a:cubicBezTo>
                      <a:pt x="2057380" y="2873393"/>
                      <a:pt x="2092406" y="2960189"/>
                      <a:pt x="2128955" y="3069826"/>
                    </a:cubicBezTo>
                    <a:cubicBezTo>
                      <a:pt x="2165504" y="3179463"/>
                      <a:pt x="2183778" y="3260167"/>
                      <a:pt x="2229464" y="3389599"/>
                    </a:cubicBezTo>
                    <a:cubicBezTo>
                      <a:pt x="2275150" y="3519031"/>
                      <a:pt x="2345200" y="3709372"/>
                      <a:pt x="2403069" y="3846418"/>
                    </a:cubicBezTo>
                    <a:cubicBezTo>
                      <a:pt x="2460938" y="3983464"/>
                      <a:pt x="2526421" y="4118987"/>
                      <a:pt x="2576675" y="4211874"/>
                    </a:cubicBezTo>
                    <a:cubicBezTo>
                      <a:pt x="2626929" y="4304761"/>
                      <a:pt x="2663478" y="4355011"/>
                      <a:pt x="2704595" y="4403738"/>
                    </a:cubicBezTo>
                    <a:cubicBezTo>
                      <a:pt x="2745712" y="4452465"/>
                      <a:pt x="2788352" y="4482920"/>
                      <a:pt x="2823378" y="4504238"/>
                    </a:cubicBezTo>
                    <a:cubicBezTo>
                      <a:pt x="2858404" y="4525556"/>
                      <a:pt x="2882770" y="4527079"/>
                      <a:pt x="2914750" y="4531647"/>
                    </a:cubicBezTo>
                    <a:cubicBezTo>
                      <a:pt x="2946730" y="4536215"/>
                      <a:pt x="2975653" y="4542284"/>
                      <a:pt x="3015258" y="4531647"/>
                    </a:cubicBezTo>
                    <a:cubicBezTo>
                      <a:pt x="3054863" y="4521010"/>
                      <a:pt x="3114288" y="4496701"/>
                      <a:pt x="3152381" y="4467824"/>
                    </a:cubicBezTo>
                    <a:cubicBezTo>
                      <a:pt x="3190474" y="4438947"/>
                      <a:pt x="3213339" y="4408624"/>
                      <a:pt x="3243818" y="4358385"/>
                    </a:cubicBezTo>
                    <a:cubicBezTo>
                      <a:pt x="3274297" y="4308146"/>
                      <a:pt x="3303297" y="4242581"/>
                      <a:pt x="3335255" y="4166390"/>
                    </a:cubicBezTo>
                    <a:cubicBezTo>
                      <a:pt x="3367213" y="4090199"/>
                      <a:pt x="3402097" y="3995679"/>
                      <a:pt x="3435567" y="3901237"/>
                    </a:cubicBezTo>
                    <a:cubicBezTo>
                      <a:pt x="3469037" y="3806795"/>
                      <a:pt x="3499527" y="3704804"/>
                      <a:pt x="3536076" y="3599736"/>
                    </a:cubicBezTo>
                    <a:cubicBezTo>
                      <a:pt x="3572625" y="3494668"/>
                      <a:pt x="3616788" y="3381985"/>
                      <a:pt x="3654859" y="3270826"/>
                    </a:cubicBezTo>
                    <a:cubicBezTo>
                      <a:pt x="3692930" y="3159667"/>
                      <a:pt x="3726433" y="3046985"/>
                      <a:pt x="3764504" y="2932780"/>
                    </a:cubicBezTo>
                    <a:cubicBezTo>
                      <a:pt x="3802575" y="2818575"/>
                      <a:pt x="3846738" y="2701325"/>
                      <a:pt x="3883287" y="2585597"/>
                    </a:cubicBezTo>
                    <a:cubicBezTo>
                      <a:pt x="3919836" y="2469869"/>
                      <a:pt x="3947247" y="2352619"/>
                      <a:pt x="3983796" y="2238414"/>
                    </a:cubicBezTo>
                    <a:cubicBezTo>
                      <a:pt x="4020345" y="2124209"/>
                      <a:pt x="4066030" y="2005436"/>
                      <a:pt x="4102579" y="1900368"/>
                    </a:cubicBezTo>
                    <a:cubicBezTo>
                      <a:pt x="4139128" y="1795300"/>
                      <a:pt x="4165016" y="1705459"/>
                      <a:pt x="4203087" y="1608004"/>
                    </a:cubicBezTo>
                    <a:cubicBezTo>
                      <a:pt x="4241158" y="1510549"/>
                      <a:pt x="4289891" y="1405480"/>
                      <a:pt x="4331008" y="1315639"/>
                    </a:cubicBezTo>
                    <a:cubicBezTo>
                      <a:pt x="4372125" y="1225798"/>
                      <a:pt x="4449790" y="1068957"/>
                      <a:pt x="4449790" y="1068957"/>
                    </a:cubicBezTo>
                    <a:cubicBezTo>
                      <a:pt x="4486339" y="992821"/>
                      <a:pt x="4515273" y="927343"/>
                      <a:pt x="4550299" y="858820"/>
                    </a:cubicBezTo>
                    <a:cubicBezTo>
                      <a:pt x="4585325" y="790297"/>
                      <a:pt x="4623396" y="715684"/>
                      <a:pt x="4659945" y="657820"/>
                    </a:cubicBezTo>
                    <a:cubicBezTo>
                      <a:pt x="4696494" y="599956"/>
                      <a:pt x="4729997" y="558842"/>
                      <a:pt x="4769591" y="511637"/>
                    </a:cubicBezTo>
                    <a:cubicBezTo>
                      <a:pt x="4809185" y="464432"/>
                      <a:pt x="4857917" y="415706"/>
                      <a:pt x="4897511" y="374592"/>
                    </a:cubicBezTo>
                    <a:cubicBezTo>
                      <a:pt x="4937105" y="333478"/>
                      <a:pt x="4975176" y="293887"/>
                      <a:pt x="5007156" y="264955"/>
                    </a:cubicBezTo>
                    <a:cubicBezTo>
                      <a:pt x="5039136" y="236023"/>
                      <a:pt x="5057411" y="223841"/>
                      <a:pt x="5089391" y="201000"/>
                    </a:cubicBezTo>
                    <a:cubicBezTo>
                      <a:pt x="5121371" y="178159"/>
                      <a:pt x="5157920" y="150750"/>
                      <a:pt x="5199037" y="127909"/>
                    </a:cubicBezTo>
                    <a:cubicBezTo>
                      <a:pt x="5240154" y="105068"/>
                      <a:pt x="5298023" y="79181"/>
                      <a:pt x="5336094" y="63954"/>
                    </a:cubicBezTo>
                    <a:cubicBezTo>
                      <a:pt x="5374165" y="48727"/>
                      <a:pt x="5390917" y="45681"/>
                      <a:pt x="5427465" y="36545"/>
                    </a:cubicBezTo>
                    <a:cubicBezTo>
                      <a:pt x="5464013" y="27409"/>
                      <a:pt x="5555385" y="9136"/>
                      <a:pt x="5555385" y="9136"/>
                    </a:cubicBezTo>
                  </a:path>
                </a:pathLst>
              </a:cu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Futura Condensed"/>
                  <a:cs typeface="Futura Condensed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A34ECFD-A647-8541-B22B-398361D5B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0669" y="1343049"/>
                <a:ext cx="1379709" cy="1562322"/>
              </a:xfrm>
              <a:custGeom>
                <a:avLst/>
                <a:gdLst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07647 w 5555385"/>
                  <a:gd name="connsiteY22" fmla="*/ 4138783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25413 w 5555385"/>
                  <a:gd name="connsiteY21" fmla="*/ 4312374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8884"/>
                  <a:gd name="connsiteX1" fmla="*/ 310663 w 5555385"/>
                  <a:gd name="connsiteY1" fmla="*/ 63954 h 4538884"/>
                  <a:gd name="connsiteX2" fmla="*/ 566503 w 5555385"/>
                  <a:gd name="connsiteY2" fmla="*/ 155318 h 4538884"/>
                  <a:gd name="connsiteX3" fmla="*/ 785794 w 5555385"/>
                  <a:gd name="connsiteY3" fmla="*/ 292364 h 4538884"/>
                  <a:gd name="connsiteX4" fmla="*/ 959400 w 5555385"/>
                  <a:gd name="connsiteY4" fmla="*/ 447683 h 4538884"/>
                  <a:gd name="connsiteX5" fmla="*/ 1133006 w 5555385"/>
                  <a:gd name="connsiteY5" fmla="*/ 666956 h 4538884"/>
                  <a:gd name="connsiteX6" fmla="*/ 1279200 w 5555385"/>
                  <a:gd name="connsiteY6" fmla="*/ 886229 h 4538884"/>
                  <a:gd name="connsiteX7" fmla="*/ 1379709 w 5555385"/>
                  <a:gd name="connsiteY7" fmla="*/ 1105502 h 4538884"/>
                  <a:gd name="connsiteX8" fmla="*/ 1562452 w 5555385"/>
                  <a:gd name="connsiteY8" fmla="*/ 1470958 h 4538884"/>
                  <a:gd name="connsiteX9" fmla="*/ 1681235 w 5555385"/>
                  <a:gd name="connsiteY9" fmla="*/ 1763322 h 4538884"/>
                  <a:gd name="connsiteX10" fmla="*/ 1845704 w 5555385"/>
                  <a:gd name="connsiteY10" fmla="*/ 2220142 h 4538884"/>
                  <a:gd name="connsiteX11" fmla="*/ 2010172 w 5555385"/>
                  <a:gd name="connsiteY11" fmla="*/ 2731779 h 4538884"/>
                  <a:gd name="connsiteX12" fmla="*/ 2128955 w 5555385"/>
                  <a:gd name="connsiteY12" fmla="*/ 3069826 h 4538884"/>
                  <a:gd name="connsiteX13" fmla="*/ 2229464 w 5555385"/>
                  <a:gd name="connsiteY13" fmla="*/ 3389599 h 4538884"/>
                  <a:gd name="connsiteX14" fmla="*/ 2403069 w 5555385"/>
                  <a:gd name="connsiteY14" fmla="*/ 3846418 h 4538884"/>
                  <a:gd name="connsiteX15" fmla="*/ 2576675 w 5555385"/>
                  <a:gd name="connsiteY15" fmla="*/ 4211874 h 4538884"/>
                  <a:gd name="connsiteX16" fmla="*/ 2704595 w 5555385"/>
                  <a:gd name="connsiteY16" fmla="*/ 4403738 h 4538884"/>
                  <a:gd name="connsiteX17" fmla="*/ 2823378 w 5555385"/>
                  <a:gd name="connsiteY17" fmla="*/ 4504238 h 4538884"/>
                  <a:gd name="connsiteX18" fmla="*/ 2914750 w 5555385"/>
                  <a:gd name="connsiteY18" fmla="*/ 4531647 h 4538884"/>
                  <a:gd name="connsiteX19" fmla="*/ 3015258 w 5555385"/>
                  <a:gd name="connsiteY19" fmla="*/ 4531647 h 4538884"/>
                  <a:gd name="connsiteX20" fmla="*/ 3143178 w 5555385"/>
                  <a:gd name="connsiteY20" fmla="*/ 4449420 h 4538884"/>
                  <a:gd name="connsiteX21" fmla="*/ 3243818 w 5555385"/>
                  <a:gd name="connsiteY21" fmla="*/ 4358385 h 4538884"/>
                  <a:gd name="connsiteX22" fmla="*/ 3335255 w 5555385"/>
                  <a:gd name="connsiteY22" fmla="*/ 4166390 h 4538884"/>
                  <a:gd name="connsiteX23" fmla="*/ 3435567 w 5555385"/>
                  <a:gd name="connsiteY23" fmla="*/ 3901237 h 4538884"/>
                  <a:gd name="connsiteX24" fmla="*/ 3536076 w 5555385"/>
                  <a:gd name="connsiteY24" fmla="*/ 3599736 h 4538884"/>
                  <a:gd name="connsiteX25" fmla="*/ 3654859 w 5555385"/>
                  <a:gd name="connsiteY25" fmla="*/ 3270826 h 4538884"/>
                  <a:gd name="connsiteX26" fmla="*/ 3764504 w 5555385"/>
                  <a:gd name="connsiteY26" fmla="*/ 2932780 h 4538884"/>
                  <a:gd name="connsiteX27" fmla="*/ 3883287 w 5555385"/>
                  <a:gd name="connsiteY27" fmla="*/ 2585597 h 4538884"/>
                  <a:gd name="connsiteX28" fmla="*/ 3983796 w 5555385"/>
                  <a:gd name="connsiteY28" fmla="*/ 2238414 h 4538884"/>
                  <a:gd name="connsiteX29" fmla="*/ 4102579 w 5555385"/>
                  <a:gd name="connsiteY29" fmla="*/ 1900368 h 4538884"/>
                  <a:gd name="connsiteX30" fmla="*/ 4203087 w 5555385"/>
                  <a:gd name="connsiteY30" fmla="*/ 1608004 h 4538884"/>
                  <a:gd name="connsiteX31" fmla="*/ 4331008 w 5555385"/>
                  <a:gd name="connsiteY31" fmla="*/ 1315639 h 4538884"/>
                  <a:gd name="connsiteX32" fmla="*/ 4449790 w 5555385"/>
                  <a:gd name="connsiteY32" fmla="*/ 1068957 h 4538884"/>
                  <a:gd name="connsiteX33" fmla="*/ 4550299 w 5555385"/>
                  <a:gd name="connsiteY33" fmla="*/ 858820 h 4538884"/>
                  <a:gd name="connsiteX34" fmla="*/ 4659945 w 5555385"/>
                  <a:gd name="connsiteY34" fmla="*/ 657820 h 4538884"/>
                  <a:gd name="connsiteX35" fmla="*/ 4769591 w 5555385"/>
                  <a:gd name="connsiteY35" fmla="*/ 511637 h 4538884"/>
                  <a:gd name="connsiteX36" fmla="*/ 4897511 w 5555385"/>
                  <a:gd name="connsiteY36" fmla="*/ 374592 h 4538884"/>
                  <a:gd name="connsiteX37" fmla="*/ 5007156 w 5555385"/>
                  <a:gd name="connsiteY37" fmla="*/ 264955 h 4538884"/>
                  <a:gd name="connsiteX38" fmla="*/ 5089391 w 5555385"/>
                  <a:gd name="connsiteY38" fmla="*/ 201000 h 4538884"/>
                  <a:gd name="connsiteX39" fmla="*/ 5199037 w 5555385"/>
                  <a:gd name="connsiteY39" fmla="*/ 127909 h 4538884"/>
                  <a:gd name="connsiteX40" fmla="*/ 5336094 w 5555385"/>
                  <a:gd name="connsiteY40" fmla="*/ 63954 h 4538884"/>
                  <a:gd name="connsiteX41" fmla="*/ 5427465 w 5555385"/>
                  <a:gd name="connsiteY41" fmla="*/ 36545 h 4538884"/>
                  <a:gd name="connsiteX42" fmla="*/ 5555385 w 5555385"/>
                  <a:gd name="connsiteY42" fmla="*/ 9136 h 4538884"/>
                  <a:gd name="connsiteX0" fmla="*/ 0 w 5555385"/>
                  <a:gd name="connsiteY0" fmla="*/ 0 h 4537560"/>
                  <a:gd name="connsiteX1" fmla="*/ 310663 w 5555385"/>
                  <a:gd name="connsiteY1" fmla="*/ 63954 h 4537560"/>
                  <a:gd name="connsiteX2" fmla="*/ 566503 w 5555385"/>
                  <a:gd name="connsiteY2" fmla="*/ 155318 h 4537560"/>
                  <a:gd name="connsiteX3" fmla="*/ 785794 w 5555385"/>
                  <a:gd name="connsiteY3" fmla="*/ 292364 h 4537560"/>
                  <a:gd name="connsiteX4" fmla="*/ 959400 w 5555385"/>
                  <a:gd name="connsiteY4" fmla="*/ 447683 h 4537560"/>
                  <a:gd name="connsiteX5" fmla="*/ 1133006 w 5555385"/>
                  <a:gd name="connsiteY5" fmla="*/ 666956 h 4537560"/>
                  <a:gd name="connsiteX6" fmla="*/ 1279200 w 5555385"/>
                  <a:gd name="connsiteY6" fmla="*/ 886229 h 4537560"/>
                  <a:gd name="connsiteX7" fmla="*/ 1379709 w 5555385"/>
                  <a:gd name="connsiteY7" fmla="*/ 1105502 h 4537560"/>
                  <a:gd name="connsiteX8" fmla="*/ 1562452 w 5555385"/>
                  <a:gd name="connsiteY8" fmla="*/ 1470958 h 4537560"/>
                  <a:gd name="connsiteX9" fmla="*/ 1681235 w 5555385"/>
                  <a:gd name="connsiteY9" fmla="*/ 1763322 h 4537560"/>
                  <a:gd name="connsiteX10" fmla="*/ 1845704 w 5555385"/>
                  <a:gd name="connsiteY10" fmla="*/ 2220142 h 4537560"/>
                  <a:gd name="connsiteX11" fmla="*/ 2010172 w 5555385"/>
                  <a:gd name="connsiteY11" fmla="*/ 2731779 h 4537560"/>
                  <a:gd name="connsiteX12" fmla="*/ 2128955 w 5555385"/>
                  <a:gd name="connsiteY12" fmla="*/ 3069826 h 4537560"/>
                  <a:gd name="connsiteX13" fmla="*/ 2229464 w 5555385"/>
                  <a:gd name="connsiteY13" fmla="*/ 3389599 h 4537560"/>
                  <a:gd name="connsiteX14" fmla="*/ 2403069 w 5555385"/>
                  <a:gd name="connsiteY14" fmla="*/ 3846418 h 4537560"/>
                  <a:gd name="connsiteX15" fmla="*/ 2576675 w 5555385"/>
                  <a:gd name="connsiteY15" fmla="*/ 4211874 h 4537560"/>
                  <a:gd name="connsiteX16" fmla="*/ 2704595 w 5555385"/>
                  <a:gd name="connsiteY16" fmla="*/ 4403738 h 4537560"/>
                  <a:gd name="connsiteX17" fmla="*/ 2823378 w 5555385"/>
                  <a:gd name="connsiteY17" fmla="*/ 4504238 h 4537560"/>
                  <a:gd name="connsiteX18" fmla="*/ 2914750 w 5555385"/>
                  <a:gd name="connsiteY18" fmla="*/ 4531647 h 4537560"/>
                  <a:gd name="connsiteX19" fmla="*/ 3015258 w 5555385"/>
                  <a:gd name="connsiteY19" fmla="*/ 4531647 h 4537560"/>
                  <a:gd name="connsiteX20" fmla="*/ 3152381 w 5555385"/>
                  <a:gd name="connsiteY20" fmla="*/ 4467824 h 4537560"/>
                  <a:gd name="connsiteX21" fmla="*/ 3243818 w 5555385"/>
                  <a:gd name="connsiteY21" fmla="*/ 4358385 h 4537560"/>
                  <a:gd name="connsiteX22" fmla="*/ 3335255 w 5555385"/>
                  <a:gd name="connsiteY22" fmla="*/ 4166390 h 4537560"/>
                  <a:gd name="connsiteX23" fmla="*/ 3435567 w 5555385"/>
                  <a:gd name="connsiteY23" fmla="*/ 3901237 h 4537560"/>
                  <a:gd name="connsiteX24" fmla="*/ 3536076 w 5555385"/>
                  <a:gd name="connsiteY24" fmla="*/ 3599736 h 4537560"/>
                  <a:gd name="connsiteX25" fmla="*/ 3654859 w 5555385"/>
                  <a:gd name="connsiteY25" fmla="*/ 3270826 h 4537560"/>
                  <a:gd name="connsiteX26" fmla="*/ 3764504 w 5555385"/>
                  <a:gd name="connsiteY26" fmla="*/ 2932780 h 4537560"/>
                  <a:gd name="connsiteX27" fmla="*/ 3883287 w 5555385"/>
                  <a:gd name="connsiteY27" fmla="*/ 2585597 h 4537560"/>
                  <a:gd name="connsiteX28" fmla="*/ 3983796 w 5555385"/>
                  <a:gd name="connsiteY28" fmla="*/ 2238414 h 4537560"/>
                  <a:gd name="connsiteX29" fmla="*/ 4102579 w 5555385"/>
                  <a:gd name="connsiteY29" fmla="*/ 1900368 h 4537560"/>
                  <a:gd name="connsiteX30" fmla="*/ 4203087 w 5555385"/>
                  <a:gd name="connsiteY30" fmla="*/ 1608004 h 4537560"/>
                  <a:gd name="connsiteX31" fmla="*/ 4331008 w 5555385"/>
                  <a:gd name="connsiteY31" fmla="*/ 1315639 h 4537560"/>
                  <a:gd name="connsiteX32" fmla="*/ 4449790 w 5555385"/>
                  <a:gd name="connsiteY32" fmla="*/ 1068957 h 4537560"/>
                  <a:gd name="connsiteX33" fmla="*/ 4550299 w 5555385"/>
                  <a:gd name="connsiteY33" fmla="*/ 858820 h 4537560"/>
                  <a:gd name="connsiteX34" fmla="*/ 4659945 w 5555385"/>
                  <a:gd name="connsiteY34" fmla="*/ 657820 h 4537560"/>
                  <a:gd name="connsiteX35" fmla="*/ 4769591 w 5555385"/>
                  <a:gd name="connsiteY35" fmla="*/ 511637 h 4537560"/>
                  <a:gd name="connsiteX36" fmla="*/ 4897511 w 5555385"/>
                  <a:gd name="connsiteY36" fmla="*/ 374592 h 4537560"/>
                  <a:gd name="connsiteX37" fmla="*/ 5007156 w 5555385"/>
                  <a:gd name="connsiteY37" fmla="*/ 264955 h 4537560"/>
                  <a:gd name="connsiteX38" fmla="*/ 5089391 w 5555385"/>
                  <a:gd name="connsiteY38" fmla="*/ 201000 h 4537560"/>
                  <a:gd name="connsiteX39" fmla="*/ 5199037 w 5555385"/>
                  <a:gd name="connsiteY39" fmla="*/ 127909 h 4537560"/>
                  <a:gd name="connsiteX40" fmla="*/ 5336094 w 5555385"/>
                  <a:gd name="connsiteY40" fmla="*/ 63954 h 4537560"/>
                  <a:gd name="connsiteX41" fmla="*/ 5427465 w 5555385"/>
                  <a:gd name="connsiteY41" fmla="*/ 36545 h 4537560"/>
                  <a:gd name="connsiteX42" fmla="*/ 5555385 w 5555385"/>
                  <a:gd name="connsiteY42" fmla="*/ 9136 h 45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55385" h="4537560">
                    <a:moveTo>
                      <a:pt x="0" y="0"/>
                    </a:moveTo>
                    <a:cubicBezTo>
                      <a:pt x="108123" y="19034"/>
                      <a:pt x="216246" y="38068"/>
                      <a:pt x="310663" y="63954"/>
                    </a:cubicBezTo>
                    <a:cubicBezTo>
                      <a:pt x="405080" y="89840"/>
                      <a:pt x="487315" y="117250"/>
                      <a:pt x="566503" y="155318"/>
                    </a:cubicBezTo>
                    <a:cubicBezTo>
                      <a:pt x="645692" y="193386"/>
                      <a:pt x="720311" y="243637"/>
                      <a:pt x="785794" y="292364"/>
                    </a:cubicBezTo>
                    <a:cubicBezTo>
                      <a:pt x="851277" y="341092"/>
                      <a:pt x="901531" y="385251"/>
                      <a:pt x="959400" y="447683"/>
                    </a:cubicBezTo>
                    <a:cubicBezTo>
                      <a:pt x="1017269" y="510115"/>
                      <a:pt x="1079706" y="593865"/>
                      <a:pt x="1133006" y="666956"/>
                    </a:cubicBezTo>
                    <a:cubicBezTo>
                      <a:pt x="1186306" y="740047"/>
                      <a:pt x="1238083" y="813138"/>
                      <a:pt x="1279200" y="886229"/>
                    </a:cubicBezTo>
                    <a:cubicBezTo>
                      <a:pt x="1320317" y="959320"/>
                      <a:pt x="1332500" y="1008047"/>
                      <a:pt x="1379709" y="1105502"/>
                    </a:cubicBezTo>
                    <a:cubicBezTo>
                      <a:pt x="1426918" y="1202957"/>
                      <a:pt x="1512198" y="1361321"/>
                      <a:pt x="1562452" y="1470958"/>
                    </a:cubicBezTo>
                    <a:cubicBezTo>
                      <a:pt x="1612706" y="1580595"/>
                      <a:pt x="1634026" y="1638458"/>
                      <a:pt x="1681235" y="1763322"/>
                    </a:cubicBezTo>
                    <a:cubicBezTo>
                      <a:pt x="1728444" y="1888186"/>
                      <a:pt x="1790881" y="2058733"/>
                      <a:pt x="1845704" y="2220142"/>
                    </a:cubicBezTo>
                    <a:cubicBezTo>
                      <a:pt x="1900527" y="2381551"/>
                      <a:pt x="1962964" y="2590165"/>
                      <a:pt x="2010172" y="2731779"/>
                    </a:cubicBezTo>
                    <a:cubicBezTo>
                      <a:pt x="2057380" y="2873393"/>
                      <a:pt x="2092406" y="2960189"/>
                      <a:pt x="2128955" y="3069826"/>
                    </a:cubicBezTo>
                    <a:cubicBezTo>
                      <a:pt x="2165504" y="3179463"/>
                      <a:pt x="2183778" y="3260167"/>
                      <a:pt x="2229464" y="3389599"/>
                    </a:cubicBezTo>
                    <a:cubicBezTo>
                      <a:pt x="2275150" y="3519031"/>
                      <a:pt x="2345200" y="3709372"/>
                      <a:pt x="2403069" y="3846418"/>
                    </a:cubicBezTo>
                    <a:cubicBezTo>
                      <a:pt x="2460938" y="3983464"/>
                      <a:pt x="2526421" y="4118987"/>
                      <a:pt x="2576675" y="4211874"/>
                    </a:cubicBezTo>
                    <a:cubicBezTo>
                      <a:pt x="2626929" y="4304761"/>
                      <a:pt x="2663478" y="4355011"/>
                      <a:pt x="2704595" y="4403738"/>
                    </a:cubicBezTo>
                    <a:cubicBezTo>
                      <a:pt x="2745712" y="4452465"/>
                      <a:pt x="2788352" y="4482920"/>
                      <a:pt x="2823378" y="4504238"/>
                    </a:cubicBezTo>
                    <a:cubicBezTo>
                      <a:pt x="2858404" y="4525556"/>
                      <a:pt x="2882770" y="4527079"/>
                      <a:pt x="2914750" y="4531647"/>
                    </a:cubicBezTo>
                    <a:cubicBezTo>
                      <a:pt x="2946730" y="4536215"/>
                      <a:pt x="2975653" y="4542284"/>
                      <a:pt x="3015258" y="4531647"/>
                    </a:cubicBezTo>
                    <a:cubicBezTo>
                      <a:pt x="3054863" y="4521010"/>
                      <a:pt x="3114288" y="4496701"/>
                      <a:pt x="3152381" y="4467824"/>
                    </a:cubicBezTo>
                    <a:cubicBezTo>
                      <a:pt x="3190474" y="4438947"/>
                      <a:pt x="3213339" y="4408624"/>
                      <a:pt x="3243818" y="4358385"/>
                    </a:cubicBezTo>
                    <a:cubicBezTo>
                      <a:pt x="3274297" y="4308146"/>
                      <a:pt x="3303297" y="4242581"/>
                      <a:pt x="3335255" y="4166390"/>
                    </a:cubicBezTo>
                    <a:cubicBezTo>
                      <a:pt x="3367213" y="4090199"/>
                      <a:pt x="3402097" y="3995679"/>
                      <a:pt x="3435567" y="3901237"/>
                    </a:cubicBezTo>
                    <a:cubicBezTo>
                      <a:pt x="3469037" y="3806795"/>
                      <a:pt x="3499527" y="3704804"/>
                      <a:pt x="3536076" y="3599736"/>
                    </a:cubicBezTo>
                    <a:cubicBezTo>
                      <a:pt x="3572625" y="3494668"/>
                      <a:pt x="3616788" y="3381985"/>
                      <a:pt x="3654859" y="3270826"/>
                    </a:cubicBezTo>
                    <a:cubicBezTo>
                      <a:pt x="3692930" y="3159667"/>
                      <a:pt x="3726433" y="3046985"/>
                      <a:pt x="3764504" y="2932780"/>
                    </a:cubicBezTo>
                    <a:cubicBezTo>
                      <a:pt x="3802575" y="2818575"/>
                      <a:pt x="3846738" y="2701325"/>
                      <a:pt x="3883287" y="2585597"/>
                    </a:cubicBezTo>
                    <a:cubicBezTo>
                      <a:pt x="3919836" y="2469869"/>
                      <a:pt x="3947247" y="2352619"/>
                      <a:pt x="3983796" y="2238414"/>
                    </a:cubicBezTo>
                    <a:cubicBezTo>
                      <a:pt x="4020345" y="2124209"/>
                      <a:pt x="4066030" y="2005436"/>
                      <a:pt x="4102579" y="1900368"/>
                    </a:cubicBezTo>
                    <a:cubicBezTo>
                      <a:pt x="4139128" y="1795300"/>
                      <a:pt x="4165016" y="1705459"/>
                      <a:pt x="4203087" y="1608004"/>
                    </a:cubicBezTo>
                    <a:cubicBezTo>
                      <a:pt x="4241158" y="1510549"/>
                      <a:pt x="4289891" y="1405480"/>
                      <a:pt x="4331008" y="1315639"/>
                    </a:cubicBezTo>
                    <a:cubicBezTo>
                      <a:pt x="4372125" y="1225798"/>
                      <a:pt x="4449790" y="1068957"/>
                      <a:pt x="4449790" y="1068957"/>
                    </a:cubicBezTo>
                    <a:cubicBezTo>
                      <a:pt x="4486339" y="992821"/>
                      <a:pt x="4515273" y="927343"/>
                      <a:pt x="4550299" y="858820"/>
                    </a:cubicBezTo>
                    <a:cubicBezTo>
                      <a:pt x="4585325" y="790297"/>
                      <a:pt x="4623396" y="715684"/>
                      <a:pt x="4659945" y="657820"/>
                    </a:cubicBezTo>
                    <a:cubicBezTo>
                      <a:pt x="4696494" y="599956"/>
                      <a:pt x="4729997" y="558842"/>
                      <a:pt x="4769591" y="511637"/>
                    </a:cubicBezTo>
                    <a:cubicBezTo>
                      <a:pt x="4809185" y="464432"/>
                      <a:pt x="4857917" y="415706"/>
                      <a:pt x="4897511" y="374592"/>
                    </a:cubicBezTo>
                    <a:cubicBezTo>
                      <a:pt x="4937105" y="333478"/>
                      <a:pt x="4975176" y="293887"/>
                      <a:pt x="5007156" y="264955"/>
                    </a:cubicBezTo>
                    <a:cubicBezTo>
                      <a:pt x="5039136" y="236023"/>
                      <a:pt x="5057411" y="223841"/>
                      <a:pt x="5089391" y="201000"/>
                    </a:cubicBezTo>
                    <a:cubicBezTo>
                      <a:pt x="5121371" y="178159"/>
                      <a:pt x="5157920" y="150750"/>
                      <a:pt x="5199037" y="127909"/>
                    </a:cubicBezTo>
                    <a:cubicBezTo>
                      <a:pt x="5240154" y="105068"/>
                      <a:pt x="5298023" y="79181"/>
                      <a:pt x="5336094" y="63954"/>
                    </a:cubicBezTo>
                    <a:cubicBezTo>
                      <a:pt x="5374165" y="48727"/>
                      <a:pt x="5390917" y="45681"/>
                      <a:pt x="5427465" y="36545"/>
                    </a:cubicBezTo>
                    <a:cubicBezTo>
                      <a:pt x="5464013" y="27409"/>
                      <a:pt x="5555385" y="9136"/>
                      <a:pt x="5555385" y="9136"/>
                    </a:cubicBezTo>
                  </a:path>
                </a:pathLst>
              </a:cu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Futura Condensed"/>
                  <a:cs typeface="Futura Condensed"/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31672DD-1B28-3F44-85C1-38225892016A}"/>
                  </a:ext>
                </a:extLst>
              </p:cNvPr>
              <p:cNvCxnSpPr/>
              <p:nvPr/>
            </p:nvCxnSpPr>
            <p:spPr>
              <a:xfrm flipV="1">
                <a:off x="7616143" y="1345320"/>
                <a:ext cx="383760" cy="227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93767AD-A7F9-B844-8E1E-C0CDE9B12FAF}"/>
              </a:ext>
            </a:extLst>
          </p:cNvPr>
          <p:cNvGrpSpPr/>
          <p:nvPr/>
        </p:nvGrpSpPr>
        <p:grpSpPr>
          <a:xfrm>
            <a:off x="2202954" y="4660480"/>
            <a:ext cx="5872796" cy="705242"/>
            <a:chOff x="1155062" y="2629915"/>
            <a:chExt cx="5317918" cy="297956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F40C969-06A9-9142-ADD9-D2F3F490F5B5}"/>
                </a:ext>
              </a:extLst>
            </p:cNvPr>
            <p:cNvGrpSpPr/>
            <p:nvPr/>
          </p:nvGrpSpPr>
          <p:grpSpPr>
            <a:xfrm>
              <a:off x="2851347" y="2629915"/>
              <a:ext cx="3621633" cy="297956"/>
              <a:chOff x="1051136" y="2632305"/>
              <a:chExt cx="3621633" cy="297956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0E0383BA-A374-7C47-B3D6-3AE3EF4D03A4}"/>
                  </a:ext>
                </a:extLst>
              </p:cNvPr>
              <p:cNvGrpSpPr/>
              <p:nvPr/>
            </p:nvGrpSpPr>
            <p:grpSpPr>
              <a:xfrm>
                <a:off x="1051136" y="2632305"/>
                <a:ext cx="3621633" cy="297956"/>
                <a:chOff x="884027" y="1677144"/>
                <a:chExt cx="3621633" cy="297956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A078D463-BABF-D448-A9D0-483183B1FA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84027" y="1677144"/>
                  <a:ext cx="1885647" cy="296761"/>
                  <a:chOff x="1279201" y="1343049"/>
                  <a:chExt cx="7160591" cy="1126927"/>
                </a:xfrm>
              </p:grpSpPr>
              <p:sp>
                <p:nvSpPr>
                  <p:cNvPr id="121" name="Freeform 120">
                    <a:extLst>
                      <a:ext uri="{FF2B5EF4-FFF2-40B4-BE49-F238E27FC236}">
                        <a16:creationId xmlns:a16="http://schemas.microsoft.com/office/drawing/2014/main" id="{3882E603-3785-2A45-8F21-8E4E3F002A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17783" y="1343049"/>
                    <a:ext cx="1379709" cy="1126927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F13CEC41-1DCA-9E46-ADE3-CB9E6474737F}"/>
                      </a:ext>
                    </a:extLst>
                  </p:cNvPr>
                  <p:cNvCxnSpPr>
                    <a:stCxn id="121" idx="42"/>
                  </p:cNvCxnSpPr>
                  <p:nvPr/>
                </p:nvCxnSpPr>
                <p:spPr>
                  <a:xfrm flipV="1">
                    <a:off x="3097492" y="1343049"/>
                    <a:ext cx="383761" cy="2269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8B9F84E1-E1C5-3049-998B-A3E9339FD09D}"/>
                      </a:ext>
                    </a:extLst>
                  </p:cNvPr>
                  <p:cNvCxnSpPr>
                    <a:stCxn id="121" idx="0"/>
                  </p:cNvCxnSpPr>
                  <p:nvPr/>
                </p:nvCxnSpPr>
                <p:spPr>
                  <a:xfrm flipH="1">
                    <a:off x="1279201" y="1343049"/>
                    <a:ext cx="438582" cy="0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Freeform 123">
                    <a:extLst>
                      <a:ext uri="{FF2B5EF4-FFF2-40B4-BE49-F238E27FC236}">
                        <a16:creationId xmlns:a16="http://schemas.microsoft.com/office/drawing/2014/main" id="{6323D6F0-8593-F644-99C3-BE0DBD9F52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81252" y="1343049"/>
                    <a:ext cx="1379709" cy="682958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19504658-2381-F441-8085-6B5129ACAA91}"/>
                      </a:ext>
                    </a:extLst>
                  </p:cNvPr>
                  <p:cNvCxnSpPr>
                    <a:stCxn id="126" idx="1"/>
                  </p:cNvCxnSpPr>
                  <p:nvPr/>
                </p:nvCxnSpPr>
                <p:spPr>
                  <a:xfrm flipH="1" flipV="1">
                    <a:off x="4858036" y="1345327"/>
                    <a:ext cx="1205589" cy="7352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6" name="Freeform 125">
                    <a:extLst>
                      <a:ext uri="{FF2B5EF4-FFF2-40B4-BE49-F238E27FC236}">
                        <a16:creationId xmlns:a16="http://schemas.microsoft.com/office/drawing/2014/main" id="{B4D1C11E-9A61-9940-A377-038857BB09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86470" y="1343053"/>
                    <a:ext cx="1379709" cy="682958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2603CFDF-2B45-EB42-B862-B2F3CFFA5CEF}"/>
                      </a:ext>
                    </a:extLst>
                  </p:cNvPr>
                  <p:cNvCxnSpPr>
                    <a:stCxn id="126" idx="42"/>
                  </p:cNvCxnSpPr>
                  <p:nvPr/>
                </p:nvCxnSpPr>
                <p:spPr>
                  <a:xfrm>
                    <a:off x="7366178" y="1344427"/>
                    <a:ext cx="1073614" cy="892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273EFDEE-E17B-D249-9FE3-4FDB688E8A0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35852" y="1678339"/>
                  <a:ext cx="1769808" cy="296761"/>
                  <a:chOff x="1279201" y="1343049"/>
                  <a:chExt cx="6720702" cy="1126927"/>
                </a:xfrm>
              </p:grpSpPr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8F7D0F3F-B377-744C-B855-A19000B9BF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17783" y="1343049"/>
                    <a:ext cx="1379709" cy="1126927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12BA4535-326A-7D46-B04B-C469742A2598}"/>
                      </a:ext>
                    </a:extLst>
                  </p:cNvPr>
                  <p:cNvCxnSpPr>
                    <a:stCxn id="115" idx="42"/>
                    <a:endCxn id="118" idx="0"/>
                  </p:cNvCxnSpPr>
                  <p:nvPr/>
                </p:nvCxnSpPr>
                <p:spPr>
                  <a:xfrm flipV="1">
                    <a:off x="3097492" y="1343053"/>
                    <a:ext cx="1073614" cy="2267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AEABA40F-F1DE-9E43-963D-00232999D91F}"/>
                      </a:ext>
                    </a:extLst>
                  </p:cNvPr>
                  <p:cNvCxnSpPr>
                    <a:stCxn id="115" idx="0"/>
                  </p:cNvCxnSpPr>
                  <p:nvPr/>
                </p:nvCxnSpPr>
                <p:spPr>
                  <a:xfrm flipH="1">
                    <a:off x="1279201" y="1343049"/>
                    <a:ext cx="438582" cy="0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Freeform 117">
                    <a:extLst>
                      <a:ext uri="{FF2B5EF4-FFF2-40B4-BE49-F238E27FC236}">
                        <a16:creationId xmlns:a16="http://schemas.microsoft.com/office/drawing/2014/main" id="{D2E62BC3-A010-484C-8E21-D66B567A4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71106" y="1343053"/>
                    <a:ext cx="1379709" cy="678416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sp>
                <p:nvSpPr>
                  <p:cNvPr id="119" name="Freeform 118">
                    <a:extLst>
                      <a:ext uri="{FF2B5EF4-FFF2-40B4-BE49-F238E27FC236}">
                        <a16:creationId xmlns:a16="http://schemas.microsoft.com/office/drawing/2014/main" id="{BC444491-807F-7745-B9AA-726331F0C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240669" y="1343053"/>
                    <a:ext cx="1379709" cy="678416"/>
                  </a:xfrm>
                  <a:custGeom>
                    <a:avLst/>
                    <a:gdLst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07647 w 5555385"/>
                      <a:gd name="connsiteY22" fmla="*/ 4138783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25413 w 5555385"/>
                      <a:gd name="connsiteY21" fmla="*/ 4312374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8884"/>
                      <a:gd name="connsiteX1" fmla="*/ 310663 w 5555385"/>
                      <a:gd name="connsiteY1" fmla="*/ 63954 h 4538884"/>
                      <a:gd name="connsiteX2" fmla="*/ 566503 w 5555385"/>
                      <a:gd name="connsiteY2" fmla="*/ 155318 h 4538884"/>
                      <a:gd name="connsiteX3" fmla="*/ 785794 w 5555385"/>
                      <a:gd name="connsiteY3" fmla="*/ 292364 h 4538884"/>
                      <a:gd name="connsiteX4" fmla="*/ 959400 w 5555385"/>
                      <a:gd name="connsiteY4" fmla="*/ 447683 h 4538884"/>
                      <a:gd name="connsiteX5" fmla="*/ 1133006 w 5555385"/>
                      <a:gd name="connsiteY5" fmla="*/ 666956 h 4538884"/>
                      <a:gd name="connsiteX6" fmla="*/ 1279200 w 5555385"/>
                      <a:gd name="connsiteY6" fmla="*/ 886229 h 4538884"/>
                      <a:gd name="connsiteX7" fmla="*/ 1379709 w 5555385"/>
                      <a:gd name="connsiteY7" fmla="*/ 1105502 h 4538884"/>
                      <a:gd name="connsiteX8" fmla="*/ 1562452 w 5555385"/>
                      <a:gd name="connsiteY8" fmla="*/ 1470958 h 4538884"/>
                      <a:gd name="connsiteX9" fmla="*/ 1681235 w 5555385"/>
                      <a:gd name="connsiteY9" fmla="*/ 1763322 h 4538884"/>
                      <a:gd name="connsiteX10" fmla="*/ 1845704 w 5555385"/>
                      <a:gd name="connsiteY10" fmla="*/ 2220142 h 4538884"/>
                      <a:gd name="connsiteX11" fmla="*/ 2010172 w 5555385"/>
                      <a:gd name="connsiteY11" fmla="*/ 2731779 h 4538884"/>
                      <a:gd name="connsiteX12" fmla="*/ 2128955 w 5555385"/>
                      <a:gd name="connsiteY12" fmla="*/ 3069826 h 4538884"/>
                      <a:gd name="connsiteX13" fmla="*/ 2229464 w 5555385"/>
                      <a:gd name="connsiteY13" fmla="*/ 3389599 h 4538884"/>
                      <a:gd name="connsiteX14" fmla="*/ 2403069 w 5555385"/>
                      <a:gd name="connsiteY14" fmla="*/ 3846418 h 4538884"/>
                      <a:gd name="connsiteX15" fmla="*/ 2576675 w 5555385"/>
                      <a:gd name="connsiteY15" fmla="*/ 4211874 h 4538884"/>
                      <a:gd name="connsiteX16" fmla="*/ 2704595 w 5555385"/>
                      <a:gd name="connsiteY16" fmla="*/ 4403738 h 4538884"/>
                      <a:gd name="connsiteX17" fmla="*/ 2823378 w 5555385"/>
                      <a:gd name="connsiteY17" fmla="*/ 4504238 h 4538884"/>
                      <a:gd name="connsiteX18" fmla="*/ 2914750 w 5555385"/>
                      <a:gd name="connsiteY18" fmla="*/ 4531647 h 4538884"/>
                      <a:gd name="connsiteX19" fmla="*/ 3015258 w 5555385"/>
                      <a:gd name="connsiteY19" fmla="*/ 4531647 h 4538884"/>
                      <a:gd name="connsiteX20" fmla="*/ 3143178 w 5555385"/>
                      <a:gd name="connsiteY20" fmla="*/ 4449420 h 4538884"/>
                      <a:gd name="connsiteX21" fmla="*/ 3243818 w 5555385"/>
                      <a:gd name="connsiteY21" fmla="*/ 4358385 h 4538884"/>
                      <a:gd name="connsiteX22" fmla="*/ 3335255 w 5555385"/>
                      <a:gd name="connsiteY22" fmla="*/ 4166390 h 4538884"/>
                      <a:gd name="connsiteX23" fmla="*/ 3435567 w 5555385"/>
                      <a:gd name="connsiteY23" fmla="*/ 3901237 h 4538884"/>
                      <a:gd name="connsiteX24" fmla="*/ 3536076 w 5555385"/>
                      <a:gd name="connsiteY24" fmla="*/ 3599736 h 4538884"/>
                      <a:gd name="connsiteX25" fmla="*/ 3654859 w 5555385"/>
                      <a:gd name="connsiteY25" fmla="*/ 3270826 h 4538884"/>
                      <a:gd name="connsiteX26" fmla="*/ 3764504 w 5555385"/>
                      <a:gd name="connsiteY26" fmla="*/ 2932780 h 4538884"/>
                      <a:gd name="connsiteX27" fmla="*/ 3883287 w 5555385"/>
                      <a:gd name="connsiteY27" fmla="*/ 2585597 h 4538884"/>
                      <a:gd name="connsiteX28" fmla="*/ 3983796 w 5555385"/>
                      <a:gd name="connsiteY28" fmla="*/ 2238414 h 4538884"/>
                      <a:gd name="connsiteX29" fmla="*/ 4102579 w 5555385"/>
                      <a:gd name="connsiteY29" fmla="*/ 1900368 h 4538884"/>
                      <a:gd name="connsiteX30" fmla="*/ 4203087 w 5555385"/>
                      <a:gd name="connsiteY30" fmla="*/ 1608004 h 4538884"/>
                      <a:gd name="connsiteX31" fmla="*/ 4331008 w 5555385"/>
                      <a:gd name="connsiteY31" fmla="*/ 1315639 h 4538884"/>
                      <a:gd name="connsiteX32" fmla="*/ 4449790 w 5555385"/>
                      <a:gd name="connsiteY32" fmla="*/ 1068957 h 4538884"/>
                      <a:gd name="connsiteX33" fmla="*/ 4550299 w 5555385"/>
                      <a:gd name="connsiteY33" fmla="*/ 858820 h 4538884"/>
                      <a:gd name="connsiteX34" fmla="*/ 4659945 w 5555385"/>
                      <a:gd name="connsiteY34" fmla="*/ 657820 h 4538884"/>
                      <a:gd name="connsiteX35" fmla="*/ 4769591 w 5555385"/>
                      <a:gd name="connsiteY35" fmla="*/ 511637 h 4538884"/>
                      <a:gd name="connsiteX36" fmla="*/ 4897511 w 5555385"/>
                      <a:gd name="connsiteY36" fmla="*/ 374592 h 4538884"/>
                      <a:gd name="connsiteX37" fmla="*/ 5007156 w 5555385"/>
                      <a:gd name="connsiteY37" fmla="*/ 264955 h 4538884"/>
                      <a:gd name="connsiteX38" fmla="*/ 5089391 w 5555385"/>
                      <a:gd name="connsiteY38" fmla="*/ 201000 h 4538884"/>
                      <a:gd name="connsiteX39" fmla="*/ 5199037 w 5555385"/>
                      <a:gd name="connsiteY39" fmla="*/ 127909 h 4538884"/>
                      <a:gd name="connsiteX40" fmla="*/ 5336094 w 5555385"/>
                      <a:gd name="connsiteY40" fmla="*/ 63954 h 4538884"/>
                      <a:gd name="connsiteX41" fmla="*/ 5427465 w 5555385"/>
                      <a:gd name="connsiteY41" fmla="*/ 36545 h 4538884"/>
                      <a:gd name="connsiteX42" fmla="*/ 5555385 w 5555385"/>
                      <a:gd name="connsiteY42" fmla="*/ 9136 h 4538884"/>
                      <a:gd name="connsiteX0" fmla="*/ 0 w 5555385"/>
                      <a:gd name="connsiteY0" fmla="*/ 0 h 4537560"/>
                      <a:gd name="connsiteX1" fmla="*/ 310663 w 5555385"/>
                      <a:gd name="connsiteY1" fmla="*/ 63954 h 4537560"/>
                      <a:gd name="connsiteX2" fmla="*/ 566503 w 5555385"/>
                      <a:gd name="connsiteY2" fmla="*/ 155318 h 4537560"/>
                      <a:gd name="connsiteX3" fmla="*/ 785794 w 5555385"/>
                      <a:gd name="connsiteY3" fmla="*/ 292364 h 4537560"/>
                      <a:gd name="connsiteX4" fmla="*/ 959400 w 5555385"/>
                      <a:gd name="connsiteY4" fmla="*/ 447683 h 4537560"/>
                      <a:gd name="connsiteX5" fmla="*/ 1133006 w 5555385"/>
                      <a:gd name="connsiteY5" fmla="*/ 666956 h 4537560"/>
                      <a:gd name="connsiteX6" fmla="*/ 1279200 w 5555385"/>
                      <a:gd name="connsiteY6" fmla="*/ 886229 h 4537560"/>
                      <a:gd name="connsiteX7" fmla="*/ 1379709 w 5555385"/>
                      <a:gd name="connsiteY7" fmla="*/ 1105502 h 4537560"/>
                      <a:gd name="connsiteX8" fmla="*/ 1562452 w 5555385"/>
                      <a:gd name="connsiteY8" fmla="*/ 1470958 h 4537560"/>
                      <a:gd name="connsiteX9" fmla="*/ 1681235 w 5555385"/>
                      <a:gd name="connsiteY9" fmla="*/ 1763322 h 4537560"/>
                      <a:gd name="connsiteX10" fmla="*/ 1845704 w 5555385"/>
                      <a:gd name="connsiteY10" fmla="*/ 2220142 h 4537560"/>
                      <a:gd name="connsiteX11" fmla="*/ 2010172 w 5555385"/>
                      <a:gd name="connsiteY11" fmla="*/ 2731779 h 4537560"/>
                      <a:gd name="connsiteX12" fmla="*/ 2128955 w 5555385"/>
                      <a:gd name="connsiteY12" fmla="*/ 3069826 h 4537560"/>
                      <a:gd name="connsiteX13" fmla="*/ 2229464 w 5555385"/>
                      <a:gd name="connsiteY13" fmla="*/ 3389599 h 4537560"/>
                      <a:gd name="connsiteX14" fmla="*/ 2403069 w 5555385"/>
                      <a:gd name="connsiteY14" fmla="*/ 3846418 h 4537560"/>
                      <a:gd name="connsiteX15" fmla="*/ 2576675 w 5555385"/>
                      <a:gd name="connsiteY15" fmla="*/ 4211874 h 4537560"/>
                      <a:gd name="connsiteX16" fmla="*/ 2704595 w 5555385"/>
                      <a:gd name="connsiteY16" fmla="*/ 4403738 h 4537560"/>
                      <a:gd name="connsiteX17" fmla="*/ 2823378 w 5555385"/>
                      <a:gd name="connsiteY17" fmla="*/ 4504238 h 4537560"/>
                      <a:gd name="connsiteX18" fmla="*/ 2914750 w 5555385"/>
                      <a:gd name="connsiteY18" fmla="*/ 4531647 h 4537560"/>
                      <a:gd name="connsiteX19" fmla="*/ 3015258 w 5555385"/>
                      <a:gd name="connsiteY19" fmla="*/ 4531647 h 4537560"/>
                      <a:gd name="connsiteX20" fmla="*/ 3152381 w 5555385"/>
                      <a:gd name="connsiteY20" fmla="*/ 4467824 h 4537560"/>
                      <a:gd name="connsiteX21" fmla="*/ 3243818 w 5555385"/>
                      <a:gd name="connsiteY21" fmla="*/ 4358385 h 4537560"/>
                      <a:gd name="connsiteX22" fmla="*/ 3335255 w 5555385"/>
                      <a:gd name="connsiteY22" fmla="*/ 4166390 h 4537560"/>
                      <a:gd name="connsiteX23" fmla="*/ 3435567 w 5555385"/>
                      <a:gd name="connsiteY23" fmla="*/ 3901237 h 4537560"/>
                      <a:gd name="connsiteX24" fmla="*/ 3536076 w 5555385"/>
                      <a:gd name="connsiteY24" fmla="*/ 3599736 h 4537560"/>
                      <a:gd name="connsiteX25" fmla="*/ 3654859 w 5555385"/>
                      <a:gd name="connsiteY25" fmla="*/ 3270826 h 4537560"/>
                      <a:gd name="connsiteX26" fmla="*/ 3764504 w 5555385"/>
                      <a:gd name="connsiteY26" fmla="*/ 2932780 h 4537560"/>
                      <a:gd name="connsiteX27" fmla="*/ 3883287 w 5555385"/>
                      <a:gd name="connsiteY27" fmla="*/ 2585597 h 4537560"/>
                      <a:gd name="connsiteX28" fmla="*/ 3983796 w 5555385"/>
                      <a:gd name="connsiteY28" fmla="*/ 2238414 h 4537560"/>
                      <a:gd name="connsiteX29" fmla="*/ 4102579 w 5555385"/>
                      <a:gd name="connsiteY29" fmla="*/ 1900368 h 4537560"/>
                      <a:gd name="connsiteX30" fmla="*/ 4203087 w 5555385"/>
                      <a:gd name="connsiteY30" fmla="*/ 1608004 h 4537560"/>
                      <a:gd name="connsiteX31" fmla="*/ 4331008 w 5555385"/>
                      <a:gd name="connsiteY31" fmla="*/ 1315639 h 4537560"/>
                      <a:gd name="connsiteX32" fmla="*/ 4449790 w 5555385"/>
                      <a:gd name="connsiteY32" fmla="*/ 1068957 h 4537560"/>
                      <a:gd name="connsiteX33" fmla="*/ 4550299 w 5555385"/>
                      <a:gd name="connsiteY33" fmla="*/ 858820 h 4537560"/>
                      <a:gd name="connsiteX34" fmla="*/ 4659945 w 5555385"/>
                      <a:gd name="connsiteY34" fmla="*/ 657820 h 4537560"/>
                      <a:gd name="connsiteX35" fmla="*/ 4769591 w 5555385"/>
                      <a:gd name="connsiteY35" fmla="*/ 511637 h 4537560"/>
                      <a:gd name="connsiteX36" fmla="*/ 4897511 w 5555385"/>
                      <a:gd name="connsiteY36" fmla="*/ 374592 h 4537560"/>
                      <a:gd name="connsiteX37" fmla="*/ 5007156 w 5555385"/>
                      <a:gd name="connsiteY37" fmla="*/ 264955 h 4537560"/>
                      <a:gd name="connsiteX38" fmla="*/ 5089391 w 5555385"/>
                      <a:gd name="connsiteY38" fmla="*/ 201000 h 4537560"/>
                      <a:gd name="connsiteX39" fmla="*/ 5199037 w 5555385"/>
                      <a:gd name="connsiteY39" fmla="*/ 127909 h 4537560"/>
                      <a:gd name="connsiteX40" fmla="*/ 5336094 w 5555385"/>
                      <a:gd name="connsiteY40" fmla="*/ 63954 h 4537560"/>
                      <a:gd name="connsiteX41" fmla="*/ 5427465 w 5555385"/>
                      <a:gd name="connsiteY41" fmla="*/ 36545 h 4537560"/>
                      <a:gd name="connsiteX42" fmla="*/ 5555385 w 5555385"/>
                      <a:gd name="connsiteY42" fmla="*/ 9136 h 453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5555385" h="4537560">
                        <a:moveTo>
                          <a:pt x="0" y="0"/>
                        </a:moveTo>
                        <a:cubicBezTo>
                          <a:pt x="108123" y="19034"/>
                          <a:pt x="216246" y="38068"/>
                          <a:pt x="310663" y="63954"/>
                        </a:cubicBezTo>
                        <a:cubicBezTo>
                          <a:pt x="405080" y="89840"/>
                          <a:pt x="487315" y="117250"/>
                          <a:pt x="566503" y="155318"/>
                        </a:cubicBezTo>
                        <a:cubicBezTo>
                          <a:pt x="645692" y="193386"/>
                          <a:pt x="720311" y="243637"/>
                          <a:pt x="785794" y="292364"/>
                        </a:cubicBezTo>
                        <a:cubicBezTo>
                          <a:pt x="851277" y="341092"/>
                          <a:pt x="901531" y="385251"/>
                          <a:pt x="959400" y="447683"/>
                        </a:cubicBezTo>
                        <a:cubicBezTo>
                          <a:pt x="1017269" y="510115"/>
                          <a:pt x="1079706" y="593865"/>
                          <a:pt x="1133006" y="666956"/>
                        </a:cubicBezTo>
                        <a:cubicBezTo>
                          <a:pt x="1186306" y="740047"/>
                          <a:pt x="1238083" y="813138"/>
                          <a:pt x="1279200" y="886229"/>
                        </a:cubicBezTo>
                        <a:cubicBezTo>
                          <a:pt x="1320317" y="959320"/>
                          <a:pt x="1332500" y="1008047"/>
                          <a:pt x="1379709" y="1105502"/>
                        </a:cubicBezTo>
                        <a:cubicBezTo>
                          <a:pt x="1426918" y="1202957"/>
                          <a:pt x="1512198" y="1361321"/>
                          <a:pt x="1562452" y="1470958"/>
                        </a:cubicBezTo>
                        <a:cubicBezTo>
                          <a:pt x="1612706" y="1580595"/>
                          <a:pt x="1634026" y="1638458"/>
                          <a:pt x="1681235" y="1763322"/>
                        </a:cubicBezTo>
                        <a:cubicBezTo>
                          <a:pt x="1728444" y="1888186"/>
                          <a:pt x="1790881" y="2058733"/>
                          <a:pt x="1845704" y="2220142"/>
                        </a:cubicBezTo>
                        <a:cubicBezTo>
                          <a:pt x="1900527" y="2381551"/>
                          <a:pt x="1962964" y="2590165"/>
                          <a:pt x="2010172" y="2731779"/>
                        </a:cubicBezTo>
                        <a:cubicBezTo>
                          <a:pt x="2057380" y="2873393"/>
                          <a:pt x="2092406" y="2960189"/>
                          <a:pt x="2128955" y="3069826"/>
                        </a:cubicBezTo>
                        <a:cubicBezTo>
                          <a:pt x="2165504" y="3179463"/>
                          <a:pt x="2183778" y="3260167"/>
                          <a:pt x="2229464" y="3389599"/>
                        </a:cubicBezTo>
                        <a:cubicBezTo>
                          <a:pt x="2275150" y="3519031"/>
                          <a:pt x="2345200" y="3709372"/>
                          <a:pt x="2403069" y="3846418"/>
                        </a:cubicBezTo>
                        <a:cubicBezTo>
                          <a:pt x="2460938" y="3983464"/>
                          <a:pt x="2526421" y="4118987"/>
                          <a:pt x="2576675" y="4211874"/>
                        </a:cubicBezTo>
                        <a:cubicBezTo>
                          <a:pt x="2626929" y="4304761"/>
                          <a:pt x="2663478" y="4355011"/>
                          <a:pt x="2704595" y="4403738"/>
                        </a:cubicBezTo>
                        <a:cubicBezTo>
                          <a:pt x="2745712" y="4452465"/>
                          <a:pt x="2788352" y="4482920"/>
                          <a:pt x="2823378" y="4504238"/>
                        </a:cubicBezTo>
                        <a:cubicBezTo>
                          <a:pt x="2858404" y="4525556"/>
                          <a:pt x="2882770" y="4527079"/>
                          <a:pt x="2914750" y="4531647"/>
                        </a:cubicBezTo>
                        <a:cubicBezTo>
                          <a:pt x="2946730" y="4536215"/>
                          <a:pt x="2975653" y="4542284"/>
                          <a:pt x="3015258" y="4531647"/>
                        </a:cubicBezTo>
                        <a:cubicBezTo>
                          <a:pt x="3054863" y="4521010"/>
                          <a:pt x="3114288" y="4496701"/>
                          <a:pt x="3152381" y="4467824"/>
                        </a:cubicBezTo>
                        <a:cubicBezTo>
                          <a:pt x="3190474" y="4438947"/>
                          <a:pt x="3213339" y="4408624"/>
                          <a:pt x="3243818" y="4358385"/>
                        </a:cubicBezTo>
                        <a:cubicBezTo>
                          <a:pt x="3274297" y="4308146"/>
                          <a:pt x="3303297" y="4242581"/>
                          <a:pt x="3335255" y="4166390"/>
                        </a:cubicBezTo>
                        <a:cubicBezTo>
                          <a:pt x="3367213" y="4090199"/>
                          <a:pt x="3402097" y="3995679"/>
                          <a:pt x="3435567" y="3901237"/>
                        </a:cubicBezTo>
                        <a:cubicBezTo>
                          <a:pt x="3469037" y="3806795"/>
                          <a:pt x="3499527" y="3704804"/>
                          <a:pt x="3536076" y="3599736"/>
                        </a:cubicBezTo>
                        <a:cubicBezTo>
                          <a:pt x="3572625" y="3494668"/>
                          <a:pt x="3616788" y="3381985"/>
                          <a:pt x="3654859" y="3270826"/>
                        </a:cubicBezTo>
                        <a:cubicBezTo>
                          <a:pt x="3692930" y="3159667"/>
                          <a:pt x="3726433" y="3046985"/>
                          <a:pt x="3764504" y="2932780"/>
                        </a:cubicBezTo>
                        <a:cubicBezTo>
                          <a:pt x="3802575" y="2818575"/>
                          <a:pt x="3846738" y="2701325"/>
                          <a:pt x="3883287" y="2585597"/>
                        </a:cubicBezTo>
                        <a:cubicBezTo>
                          <a:pt x="3919836" y="2469869"/>
                          <a:pt x="3947247" y="2352619"/>
                          <a:pt x="3983796" y="2238414"/>
                        </a:cubicBezTo>
                        <a:cubicBezTo>
                          <a:pt x="4020345" y="2124209"/>
                          <a:pt x="4066030" y="2005436"/>
                          <a:pt x="4102579" y="1900368"/>
                        </a:cubicBezTo>
                        <a:cubicBezTo>
                          <a:pt x="4139128" y="1795300"/>
                          <a:pt x="4165016" y="1705459"/>
                          <a:pt x="4203087" y="1608004"/>
                        </a:cubicBezTo>
                        <a:cubicBezTo>
                          <a:pt x="4241158" y="1510549"/>
                          <a:pt x="4289891" y="1405480"/>
                          <a:pt x="4331008" y="1315639"/>
                        </a:cubicBezTo>
                        <a:cubicBezTo>
                          <a:pt x="4372125" y="1225798"/>
                          <a:pt x="4449790" y="1068957"/>
                          <a:pt x="4449790" y="1068957"/>
                        </a:cubicBezTo>
                        <a:cubicBezTo>
                          <a:pt x="4486339" y="992821"/>
                          <a:pt x="4515273" y="927343"/>
                          <a:pt x="4550299" y="858820"/>
                        </a:cubicBezTo>
                        <a:cubicBezTo>
                          <a:pt x="4585325" y="790297"/>
                          <a:pt x="4623396" y="715684"/>
                          <a:pt x="4659945" y="657820"/>
                        </a:cubicBezTo>
                        <a:cubicBezTo>
                          <a:pt x="4696494" y="599956"/>
                          <a:pt x="4729997" y="558842"/>
                          <a:pt x="4769591" y="511637"/>
                        </a:cubicBezTo>
                        <a:cubicBezTo>
                          <a:pt x="4809185" y="464432"/>
                          <a:pt x="4857917" y="415706"/>
                          <a:pt x="4897511" y="374592"/>
                        </a:cubicBezTo>
                        <a:cubicBezTo>
                          <a:pt x="4937105" y="333478"/>
                          <a:pt x="4975176" y="293887"/>
                          <a:pt x="5007156" y="264955"/>
                        </a:cubicBezTo>
                        <a:cubicBezTo>
                          <a:pt x="5039136" y="236023"/>
                          <a:pt x="5057411" y="223841"/>
                          <a:pt x="5089391" y="201000"/>
                        </a:cubicBezTo>
                        <a:cubicBezTo>
                          <a:pt x="5121371" y="178159"/>
                          <a:pt x="5157920" y="150750"/>
                          <a:pt x="5199037" y="127909"/>
                        </a:cubicBezTo>
                        <a:cubicBezTo>
                          <a:pt x="5240154" y="105068"/>
                          <a:pt x="5298023" y="79181"/>
                          <a:pt x="5336094" y="63954"/>
                        </a:cubicBezTo>
                        <a:cubicBezTo>
                          <a:pt x="5374165" y="48727"/>
                          <a:pt x="5390917" y="45681"/>
                          <a:pt x="5427465" y="36545"/>
                        </a:cubicBezTo>
                        <a:cubicBezTo>
                          <a:pt x="5464013" y="27409"/>
                          <a:pt x="5555385" y="9136"/>
                          <a:pt x="5555385" y="9136"/>
                        </a:cubicBezTo>
                      </a:path>
                    </a:pathLst>
                  </a:cu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latin typeface="Futura Condensed"/>
                      <a:cs typeface="Futura Condensed"/>
                    </a:endParaRPr>
                  </a:p>
                </p:txBody>
              </p:sp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998634E8-DDA6-FF4C-93D5-737512CEBA7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16143" y="1345320"/>
                    <a:ext cx="383760" cy="2271"/>
                  </a:xfrm>
                  <a:prstGeom prst="line">
                    <a:avLst/>
                  </a:prstGeom>
                  <a:ln w="38100">
                    <a:solidFill>
                      <a:srgbClr val="C534D5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5E33B1D-A8D2-1B49-A2CE-926ECF9D391D}"/>
                  </a:ext>
                </a:extLst>
              </p:cNvPr>
              <p:cNvCxnSpPr>
                <a:stCxn id="118" idx="41"/>
                <a:endCxn id="119" idx="1"/>
              </p:cNvCxnSpPr>
              <p:nvPr/>
            </p:nvCxnSpPr>
            <p:spPr>
              <a:xfrm>
                <a:off x="4019468" y="2634940"/>
                <a:ext cx="210348" cy="1080"/>
              </a:xfrm>
              <a:prstGeom prst="line">
                <a:avLst/>
              </a:prstGeom>
              <a:ln w="38100">
                <a:solidFill>
                  <a:srgbClr val="C534D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CC25728-07A1-674A-8D09-D7AB7FB37A85}"/>
                </a:ext>
              </a:extLst>
            </p:cNvPr>
            <p:cNvGrpSpPr/>
            <p:nvPr/>
          </p:nvGrpSpPr>
          <p:grpSpPr>
            <a:xfrm>
              <a:off x="1155062" y="2629915"/>
              <a:ext cx="1769808" cy="296761"/>
              <a:chOff x="2902961" y="2633500"/>
              <a:chExt cx="1769808" cy="296761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7F6B770-AB0F-6547-93A5-4EEDAADAB6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02961" y="2633500"/>
                <a:ext cx="1769808" cy="296761"/>
                <a:chOff x="1279201" y="1343049"/>
                <a:chExt cx="6720702" cy="1126927"/>
              </a:xfrm>
            </p:grpSpPr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4E1C1A1A-BE81-F245-8CF4-C2422A8BCA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7783" y="1343049"/>
                  <a:ext cx="1379709" cy="1126927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173343C8-F046-5A45-BD67-9CD9339A901F}"/>
                    </a:ext>
                  </a:extLst>
                </p:cNvPr>
                <p:cNvCxnSpPr>
                  <a:stCxn id="105" idx="42"/>
                  <a:endCxn id="108" idx="0"/>
                </p:cNvCxnSpPr>
                <p:nvPr/>
              </p:nvCxnSpPr>
              <p:spPr>
                <a:xfrm flipV="1">
                  <a:off x="3097492" y="1343053"/>
                  <a:ext cx="1073614" cy="2267"/>
                </a:xfrm>
                <a:prstGeom prst="line">
                  <a:avLst/>
                </a:pr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24089C01-4CDE-304D-9CF6-741E66C563CB}"/>
                    </a:ext>
                  </a:extLst>
                </p:cNvPr>
                <p:cNvCxnSpPr>
                  <a:stCxn id="105" idx="0"/>
                </p:cNvCxnSpPr>
                <p:nvPr/>
              </p:nvCxnSpPr>
              <p:spPr>
                <a:xfrm flipH="1">
                  <a:off x="1279201" y="1343049"/>
                  <a:ext cx="438582" cy="0"/>
                </a:xfrm>
                <a:prstGeom prst="line">
                  <a:avLst/>
                </a:pr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7989986-897A-C448-9815-91F4EC3C86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71106" y="1343053"/>
                  <a:ext cx="1379709" cy="678416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7929A77-0246-F240-B38A-7A080E8C70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0669" y="1343053"/>
                  <a:ext cx="1379709" cy="678416"/>
                </a:xfrm>
                <a:custGeom>
                  <a:avLst/>
                  <a:gdLst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07647 w 5555385"/>
                    <a:gd name="connsiteY22" fmla="*/ 4138783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25413 w 5555385"/>
                    <a:gd name="connsiteY21" fmla="*/ 4312374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8884"/>
                    <a:gd name="connsiteX1" fmla="*/ 310663 w 5555385"/>
                    <a:gd name="connsiteY1" fmla="*/ 63954 h 4538884"/>
                    <a:gd name="connsiteX2" fmla="*/ 566503 w 5555385"/>
                    <a:gd name="connsiteY2" fmla="*/ 155318 h 4538884"/>
                    <a:gd name="connsiteX3" fmla="*/ 785794 w 5555385"/>
                    <a:gd name="connsiteY3" fmla="*/ 292364 h 4538884"/>
                    <a:gd name="connsiteX4" fmla="*/ 959400 w 5555385"/>
                    <a:gd name="connsiteY4" fmla="*/ 447683 h 4538884"/>
                    <a:gd name="connsiteX5" fmla="*/ 1133006 w 5555385"/>
                    <a:gd name="connsiteY5" fmla="*/ 666956 h 4538884"/>
                    <a:gd name="connsiteX6" fmla="*/ 1279200 w 5555385"/>
                    <a:gd name="connsiteY6" fmla="*/ 886229 h 4538884"/>
                    <a:gd name="connsiteX7" fmla="*/ 1379709 w 5555385"/>
                    <a:gd name="connsiteY7" fmla="*/ 1105502 h 4538884"/>
                    <a:gd name="connsiteX8" fmla="*/ 1562452 w 5555385"/>
                    <a:gd name="connsiteY8" fmla="*/ 1470958 h 4538884"/>
                    <a:gd name="connsiteX9" fmla="*/ 1681235 w 5555385"/>
                    <a:gd name="connsiteY9" fmla="*/ 1763322 h 4538884"/>
                    <a:gd name="connsiteX10" fmla="*/ 1845704 w 5555385"/>
                    <a:gd name="connsiteY10" fmla="*/ 2220142 h 4538884"/>
                    <a:gd name="connsiteX11" fmla="*/ 2010172 w 5555385"/>
                    <a:gd name="connsiteY11" fmla="*/ 2731779 h 4538884"/>
                    <a:gd name="connsiteX12" fmla="*/ 2128955 w 5555385"/>
                    <a:gd name="connsiteY12" fmla="*/ 3069826 h 4538884"/>
                    <a:gd name="connsiteX13" fmla="*/ 2229464 w 5555385"/>
                    <a:gd name="connsiteY13" fmla="*/ 3389599 h 4538884"/>
                    <a:gd name="connsiteX14" fmla="*/ 2403069 w 5555385"/>
                    <a:gd name="connsiteY14" fmla="*/ 3846418 h 4538884"/>
                    <a:gd name="connsiteX15" fmla="*/ 2576675 w 5555385"/>
                    <a:gd name="connsiteY15" fmla="*/ 4211874 h 4538884"/>
                    <a:gd name="connsiteX16" fmla="*/ 2704595 w 5555385"/>
                    <a:gd name="connsiteY16" fmla="*/ 4403738 h 4538884"/>
                    <a:gd name="connsiteX17" fmla="*/ 2823378 w 5555385"/>
                    <a:gd name="connsiteY17" fmla="*/ 4504238 h 4538884"/>
                    <a:gd name="connsiteX18" fmla="*/ 2914750 w 5555385"/>
                    <a:gd name="connsiteY18" fmla="*/ 4531647 h 4538884"/>
                    <a:gd name="connsiteX19" fmla="*/ 3015258 w 5555385"/>
                    <a:gd name="connsiteY19" fmla="*/ 4531647 h 4538884"/>
                    <a:gd name="connsiteX20" fmla="*/ 3143178 w 5555385"/>
                    <a:gd name="connsiteY20" fmla="*/ 4449420 h 4538884"/>
                    <a:gd name="connsiteX21" fmla="*/ 3243818 w 5555385"/>
                    <a:gd name="connsiteY21" fmla="*/ 4358385 h 4538884"/>
                    <a:gd name="connsiteX22" fmla="*/ 3335255 w 5555385"/>
                    <a:gd name="connsiteY22" fmla="*/ 4166390 h 4538884"/>
                    <a:gd name="connsiteX23" fmla="*/ 3435567 w 5555385"/>
                    <a:gd name="connsiteY23" fmla="*/ 3901237 h 4538884"/>
                    <a:gd name="connsiteX24" fmla="*/ 3536076 w 5555385"/>
                    <a:gd name="connsiteY24" fmla="*/ 3599736 h 4538884"/>
                    <a:gd name="connsiteX25" fmla="*/ 3654859 w 5555385"/>
                    <a:gd name="connsiteY25" fmla="*/ 3270826 h 4538884"/>
                    <a:gd name="connsiteX26" fmla="*/ 3764504 w 5555385"/>
                    <a:gd name="connsiteY26" fmla="*/ 2932780 h 4538884"/>
                    <a:gd name="connsiteX27" fmla="*/ 3883287 w 5555385"/>
                    <a:gd name="connsiteY27" fmla="*/ 2585597 h 4538884"/>
                    <a:gd name="connsiteX28" fmla="*/ 3983796 w 5555385"/>
                    <a:gd name="connsiteY28" fmla="*/ 2238414 h 4538884"/>
                    <a:gd name="connsiteX29" fmla="*/ 4102579 w 5555385"/>
                    <a:gd name="connsiteY29" fmla="*/ 1900368 h 4538884"/>
                    <a:gd name="connsiteX30" fmla="*/ 4203087 w 5555385"/>
                    <a:gd name="connsiteY30" fmla="*/ 1608004 h 4538884"/>
                    <a:gd name="connsiteX31" fmla="*/ 4331008 w 5555385"/>
                    <a:gd name="connsiteY31" fmla="*/ 1315639 h 4538884"/>
                    <a:gd name="connsiteX32" fmla="*/ 4449790 w 5555385"/>
                    <a:gd name="connsiteY32" fmla="*/ 1068957 h 4538884"/>
                    <a:gd name="connsiteX33" fmla="*/ 4550299 w 5555385"/>
                    <a:gd name="connsiteY33" fmla="*/ 858820 h 4538884"/>
                    <a:gd name="connsiteX34" fmla="*/ 4659945 w 5555385"/>
                    <a:gd name="connsiteY34" fmla="*/ 657820 h 4538884"/>
                    <a:gd name="connsiteX35" fmla="*/ 4769591 w 5555385"/>
                    <a:gd name="connsiteY35" fmla="*/ 511637 h 4538884"/>
                    <a:gd name="connsiteX36" fmla="*/ 4897511 w 5555385"/>
                    <a:gd name="connsiteY36" fmla="*/ 374592 h 4538884"/>
                    <a:gd name="connsiteX37" fmla="*/ 5007156 w 5555385"/>
                    <a:gd name="connsiteY37" fmla="*/ 264955 h 4538884"/>
                    <a:gd name="connsiteX38" fmla="*/ 5089391 w 5555385"/>
                    <a:gd name="connsiteY38" fmla="*/ 201000 h 4538884"/>
                    <a:gd name="connsiteX39" fmla="*/ 5199037 w 5555385"/>
                    <a:gd name="connsiteY39" fmla="*/ 127909 h 4538884"/>
                    <a:gd name="connsiteX40" fmla="*/ 5336094 w 5555385"/>
                    <a:gd name="connsiteY40" fmla="*/ 63954 h 4538884"/>
                    <a:gd name="connsiteX41" fmla="*/ 5427465 w 5555385"/>
                    <a:gd name="connsiteY41" fmla="*/ 36545 h 4538884"/>
                    <a:gd name="connsiteX42" fmla="*/ 5555385 w 5555385"/>
                    <a:gd name="connsiteY42" fmla="*/ 9136 h 4538884"/>
                    <a:gd name="connsiteX0" fmla="*/ 0 w 5555385"/>
                    <a:gd name="connsiteY0" fmla="*/ 0 h 4537560"/>
                    <a:gd name="connsiteX1" fmla="*/ 310663 w 5555385"/>
                    <a:gd name="connsiteY1" fmla="*/ 63954 h 4537560"/>
                    <a:gd name="connsiteX2" fmla="*/ 566503 w 5555385"/>
                    <a:gd name="connsiteY2" fmla="*/ 155318 h 4537560"/>
                    <a:gd name="connsiteX3" fmla="*/ 785794 w 5555385"/>
                    <a:gd name="connsiteY3" fmla="*/ 292364 h 4537560"/>
                    <a:gd name="connsiteX4" fmla="*/ 959400 w 5555385"/>
                    <a:gd name="connsiteY4" fmla="*/ 447683 h 4537560"/>
                    <a:gd name="connsiteX5" fmla="*/ 1133006 w 5555385"/>
                    <a:gd name="connsiteY5" fmla="*/ 666956 h 4537560"/>
                    <a:gd name="connsiteX6" fmla="*/ 1279200 w 5555385"/>
                    <a:gd name="connsiteY6" fmla="*/ 886229 h 4537560"/>
                    <a:gd name="connsiteX7" fmla="*/ 1379709 w 5555385"/>
                    <a:gd name="connsiteY7" fmla="*/ 1105502 h 4537560"/>
                    <a:gd name="connsiteX8" fmla="*/ 1562452 w 5555385"/>
                    <a:gd name="connsiteY8" fmla="*/ 1470958 h 4537560"/>
                    <a:gd name="connsiteX9" fmla="*/ 1681235 w 5555385"/>
                    <a:gd name="connsiteY9" fmla="*/ 1763322 h 4537560"/>
                    <a:gd name="connsiteX10" fmla="*/ 1845704 w 5555385"/>
                    <a:gd name="connsiteY10" fmla="*/ 2220142 h 4537560"/>
                    <a:gd name="connsiteX11" fmla="*/ 2010172 w 5555385"/>
                    <a:gd name="connsiteY11" fmla="*/ 2731779 h 4537560"/>
                    <a:gd name="connsiteX12" fmla="*/ 2128955 w 5555385"/>
                    <a:gd name="connsiteY12" fmla="*/ 3069826 h 4537560"/>
                    <a:gd name="connsiteX13" fmla="*/ 2229464 w 5555385"/>
                    <a:gd name="connsiteY13" fmla="*/ 3389599 h 4537560"/>
                    <a:gd name="connsiteX14" fmla="*/ 2403069 w 5555385"/>
                    <a:gd name="connsiteY14" fmla="*/ 3846418 h 4537560"/>
                    <a:gd name="connsiteX15" fmla="*/ 2576675 w 5555385"/>
                    <a:gd name="connsiteY15" fmla="*/ 4211874 h 4537560"/>
                    <a:gd name="connsiteX16" fmla="*/ 2704595 w 5555385"/>
                    <a:gd name="connsiteY16" fmla="*/ 4403738 h 4537560"/>
                    <a:gd name="connsiteX17" fmla="*/ 2823378 w 5555385"/>
                    <a:gd name="connsiteY17" fmla="*/ 4504238 h 4537560"/>
                    <a:gd name="connsiteX18" fmla="*/ 2914750 w 5555385"/>
                    <a:gd name="connsiteY18" fmla="*/ 4531647 h 4537560"/>
                    <a:gd name="connsiteX19" fmla="*/ 3015258 w 5555385"/>
                    <a:gd name="connsiteY19" fmla="*/ 4531647 h 4537560"/>
                    <a:gd name="connsiteX20" fmla="*/ 3152381 w 5555385"/>
                    <a:gd name="connsiteY20" fmla="*/ 4467824 h 4537560"/>
                    <a:gd name="connsiteX21" fmla="*/ 3243818 w 5555385"/>
                    <a:gd name="connsiteY21" fmla="*/ 4358385 h 4537560"/>
                    <a:gd name="connsiteX22" fmla="*/ 3335255 w 5555385"/>
                    <a:gd name="connsiteY22" fmla="*/ 4166390 h 4537560"/>
                    <a:gd name="connsiteX23" fmla="*/ 3435567 w 5555385"/>
                    <a:gd name="connsiteY23" fmla="*/ 3901237 h 4537560"/>
                    <a:gd name="connsiteX24" fmla="*/ 3536076 w 5555385"/>
                    <a:gd name="connsiteY24" fmla="*/ 3599736 h 4537560"/>
                    <a:gd name="connsiteX25" fmla="*/ 3654859 w 5555385"/>
                    <a:gd name="connsiteY25" fmla="*/ 3270826 h 4537560"/>
                    <a:gd name="connsiteX26" fmla="*/ 3764504 w 5555385"/>
                    <a:gd name="connsiteY26" fmla="*/ 2932780 h 4537560"/>
                    <a:gd name="connsiteX27" fmla="*/ 3883287 w 5555385"/>
                    <a:gd name="connsiteY27" fmla="*/ 2585597 h 4537560"/>
                    <a:gd name="connsiteX28" fmla="*/ 3983796 w 5555385"/>
                    <a:gd name="connsiteY28" fmla="*/ 2238414 h 4537560"/>
                    <a:gd name="connsiteX29" fmla="*/ 4102579 w 5555385"/>
                    <a:gd name="connsiteY29" fmla="*/ 1900368 h 4537560"/>
                    <a:gd name="connsiteX30" fmla="*/ 4203087 w 5555385"/>
                    <a:gd name="connsiteY30" fmla="*/ 1608004 h 4537560"/>
                    <a:gd name="connsiteX31" fmla="*/ 4331008 w 5555385"/>
                    <a:gd name="connsiteY31" fmla="*/ 1315639 h 4537560"/>
                    <a:gd name="connsiteX32" fmla="*/ 4449790 w 5555385"/>
                    <a:gd name="connsiteY32" fmla="*/ 1068957 h 4537560"/>
                    <a:gd name="connsiteX33" fmla="*/ 4550299 w 5555385"/>
                    <a:gd name="connsiteY33" fmla="*/ 858820 h 4537560"/>
                    <a:gd name="connsiteX34" fmla="*/ 4659945 w 5555385"/>
                    <a:gd name="connsiteY34" fmla="*/ 657820 h 4537560"/>
                    <a:gd name="connsiteX35" fmla="*/ 4769591 w 5555385"/>
                    <a:gd name="connsiteY35" fmla="*/ 511637 h 4537560"/>
                    <a:gd name="connsiteX36" fmla="*/ 4897511 w 5555385"/>
                    <a:gd name="connsiteY36" fmla="*/ 374592 h 4537560"/>
                    <a:gd name="connsiteX37" fmla="*/ 5007156 w 5555385"/>
                    <a:gd name="connsiteY37" fmla="*/ 264955 h 4537560"/>
                    <a:gd name="connsiteX38" fmla="*/ 5089391 w 5555385"/>
                    <a:gd name="connsiteY38" fmla="*/ 201000 h 4537560"/>
                    <a:gd name="connsiteX39" fmla="*/ 5199037 w 5555385"/>
                    <a:gd name="connsiteY39" fmla="*/ 127909 h 4537560"/>
                    <a:gd name="connsiteX40" fmla="*/ 5336094 w 5555385"/>
                    <a:gd name="connsiteY40" fmla="*/ 63954 h 4537560"/>
                    <a:gd name="connsiteX41" fmla="*/ 5427465 w 5555385"/>
                    <a:gd name="connsiteY41" fmla="*/ 36545 h 4537560"/>
                    <a:gd name="connsiteX42" fmla="*/ 5555385 w 5555385"/>
                    <a:gd name="connsiteY42" fmla="*/ 9136 h 453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555385" h="4537560">
                      <a:moveTo>
                        <a:pt x="0" y="0"/>
                      </a:moveTo>
                      <a:cubicBezTo>
                        <a:pt x="108123" y="19034"/>
                        <a:pt x="216246" y="38068"/>
                        <a:pt x="310663" y="63954"/>
                      </a:cubicBezTo>
                      <a:cubicBezTo>
                        <a:pt x="405080" y="89840"/>
                        <a:pt x="487315" y="117250"/>
                        <a:pt x="566503" y="155318"/>
                      </a:cubicBezTo>
                      <a:cubicBezTo>
                        <a:pt x="645692" y="193386"/>
                        <a:pt x="720311" y="243637"/>
                        <a:pt x="785794" y="292364"/>
                      </a:cubicBezTo>
                      <a:cubicBezTo>
                        <a:pt x="851277" y="341092"/>
                        <a:pt x="901531" y="385251"/>
                        <a:pt x="959400" y="447683"/>
                      </a:cubicBezTo>
                      <a:cubicBezTo>
                        <a:pt x="1017269" y="510115"/>
                        <a:pt x="1079706" y="593865"/>
                        <a:pt x="1133006" y="666956"/>
                      </a:cubicBezTo>
                      <a:cubicBezTo>
                        <a:pt x="1186306" y="740047"/>
                        <a:pt x="1238083" y="813138"/>
                        <a:pt x="1279200" y="886229"/>
                      </a:cubicBezTo>
                      <a:cubicBezTo>
                        <a:pt x="1320317" y="959320"/>
                        <a:pt x="1332500" y="1008047"/>
                        <a:pt x="1379709" y="1105502"/>
                      </a:cubicBezTo>
                      <a:cubicBezTo>
                        <a:pt x="1426918" y="1202957"/>
                        <a:pt x="1512198" y="1361321"/>
                        <a:pt x="1562452" y="1470958"/>
                      </a:cubicBezTo>
                      <a:cubicBezTo>
                        <a:pt x="1612706" y="1580595"/>
                        <a:pt x="1634026" y="1638458"/>
                        <a:pt x="1681235" y="1763322"/>
                      </a:cubicBezTo>
                      <a:cubicBezTo>
                        <a:pt x="1728444" y="1888186"/>
                        <a:pt x="1790881" y="2058733"/>
                        <a:pt x="1845704" y="2220142"/>
                      </a:cubicBezTo>
                      <a:cubicBezTo>
                        <a:pt x="1900527" y="2381551"/>
                        <a:pt x="1962964" y="2590165"/>
                        <a:pt x="2010172" y="2731779"/>
                      </a:cubicBezTo>
                      <a:cubicBezTo>
                        <a:pt x="2057380" y="2873393"/>
                        <a:pt x="2092406" y="2960189"/>
                        <a:pt x="2128955" y="3069826"/>
                      </a:cubicBezTo>
                      <a:cubicBezTo>
                        <a:pt x="2165504" y="3179463"/>
                        <a:pt x="2183778" y="3260167"/>
                        <a:pt x="2229464" y="3389599"/>
                      </a:cubicBezTo>
                      <a:cubicBezTo>
                        <a:pt x="2275150" y="3519031"/>
                        <a:pt x="2345200" y="3709372"/>
                        <a:pt x="2403069" y="3846418"/>
                      </a:cubicBezTo>
                      <a:cubicBezTo>
                        <a:pt x="2460938" y="3983464"/>
                        <a:pt x="2526421" y="4118987"/>
                        <a:pt x="2576675" y="4211874"/>
                      </a:cubicBezTo>
                      <a:cubicBezTo>
                        <a:pt x="2626929" y="4304761"/>
                        <a:pt x="2663478" y="4355011"/>
                        <a:pt x="2704595" y="4403738"/>
                      </a:cubicBezTo>
                      <a:cubicBezTo>
                        <a:pt x="2745712" y="4452465"/>
                        <a:pt x="2788352" y="4482920"/>
                        <a:pt x="2823378" y="4504238"/>
                      </a:cubicBezTo>
                      <a:cubicBezTo>
                        <a:pt x="2858404" y="4525556"/>
                        <a:pt x="2882770" y="4527079"/>
                        <a:pt x="2914750" y="4531647"/>
                      </a:cubicBezTo>
                      <a:cubicBezTo>
                        <a:pt x="2946730" y="4536215"/>
                        <a:pt x="2975653" y="4542284"/>
                        <a:pt x="3015258" y="4531647"/>
                      </a:cubicBezTo>
                      <a:cubicBezTo>
                        <a:pt x="3054863" y="4521010"/>
                        <a:pt x="3114288" y="4496701"/>
                        <a:pt x="3152381" y="4467824"/>
                      </a:cubicBezTo>
                      <a:cubicBezTo>
                        <a:pt x="3190474" y="4438947"/>
                        <a:pt x="3213339" y="4408624"/>
                        <a:pt x="3243818" y="4358385"/>
                      </a:cubicBezTo>
                      <a:cubicBezTo>
                        <a:pt x="3274297" y="4308146"/>
                        <a:pt x="3303297" y="4242581"/>
                        <a:pt x="3335255" y="4166390"/>
                      </a:cubicBezTo>
                      <a:cubicBezTo>
                        <a:pt x="3367213" y="4090199"/>
                        <a:pt x="3402097" y="3995679"/>
                        <a:pt x="3435567" y="3901237"/>
                      </a:cubicBezTo>
                      <a:cubicBezTo>
                        <a:pt x="3469037" y="3806795"/>
                        <a:pt x="3499527" y="3704804"/>
                        <a:pt x="3536076" y="3599736"/>
                      </a:cubicBezTo>
                      <a:cubicBezTo>
                        <a:pt x="3572625" y="3494668"/>
                        <a:pt x="3616788" y="3381985"/>
                        <a:pt x="3654859" y="3270826"/>
                      </a:cubicBezTo>
                      <a:cubicBezTo>
                        <a:pt x="3692930" y="3159667"/>
                        <a:pt x="3726433" y="3046985"/>
                        <a:pt x="3764504" y="2932780"/>
                      </a:cubicBezTo>
                      <a:cubicBezTo>
                        <a:pt x="3802575" y="2818575"/>
                        <a:pt x="3846738" y="2701325"/>
                        <a:pt x="3883287" y="2585597"/>
                      </a:cubicBezTo>
                      <a:cubicBezTo>
                        <a:pt x="3919836" y="2469869"/>
                        <a:pt x="3947247" y="2352619"/>
                        <a:pt x="3983796" y="2238414"/>
                      </a:cubicBezTo>
                      <a:cubicBezTo>
                        <a:pt x="4020345" y="2124209"/>
                        <a:pt x="4066030" y="2005436"/>
                        <a:pt x="4102579" y="1900368"/>
                      </a:cubicBezTo>
                      <a:cubicBezTo>
                        <a:pt x="4139128" y="1795300"/>
                        <a:pt x="4165016" y="1705459"/>
                        <a:pt x="4203087" y="1608004"/>
                      </a:cubicBezTo>
                      <a:cubicBezTo>
                        <a:pt x="4241158" y="1510549"/>
                        <a:pt x="4289891" y="1405480"/>
                        <a:pt x="4331008" y="1315639"/>
                      </a:cubicBezTo>
                      <a:cubicBezTo>
                        <a:pt x="4372125" y="1225798"/>
                        <a:pt x="4449790" y="1068957"/>
                        <a:pt x="4449790" y="1068957"/>
                      </a:cubicBezTo>
                      <a:cubicBezTo>
                        <a:pt x="4486339" y="992821"/>
                        <a:pt x="4515273" y="927343"/>
                        <a:pt x="4550299" y="858820"/>
                      </a:cubicBezTo>
                      <a:cubicBezTo>
                        <a:pt x="4585325" y="790297"/>
                        <a:pt x="4623396" y="715684"/>
                        <a:pt x="4659945" y="657820"/>
                      </a:cubicBezTo>
                      <a:cubicBezTo>
                        <a:pt x="4696494" y="599956"/>
                        <a:pt x="4729997" y="558842"/>
                        <a:pt x="4769591" y="511637"/>
                      </a:cubicBezTo>
                      <a:cubicBezTo>
                        <a:pt x="4809185" y="464432"/>
                        <a:pt x="4857917" y="415706"/>
                        <a:pt x="4897511" y="374592"/>
                      </a:cubicBezTo>
                      <a:cubicBezTo>
                        <a:pt x="4937105" y="333478"/>
                        <a:pt x="4975176" y="293887"/>
                        <a:pt x="5007156" y="264955"/>
                      </a:cubicBezTo>
                      <a:cubicBezTo>
                        <a:pt x="5039136" y="236023"/>
                        <a:pt x="5057411" y="223841"/>
                        <a:pt x="5089391" y="201000"/>
                      </a:cubicBezTo>
                      <a:cubicBezTo>
                        <a:pt x="5121371" y="178159"/>
                        <a:pt x="5157920" y="150750"/>
                        <a:pt x="5199037" y="127909"/>
                      </a:cubicBezTo>
                      <a:cubicBezTo>
                        <a:pt x="5240154" y="105068"/>
                        <a:pt x="5298023" y="79181"/>
                        <a:pt x="5336094" y="63954"/>
                      </a:cubicBezTo>
                      <a:cubicBezTo>
                        <a:pt x="5374165" y="48727"/>
                        <a:pt x="5390917" y="45681"/>
                        <a:pt x="5427465" y="36545"/>
                      </a:cubicBezTo>
                      <a:cubicBezTo>
                        <a:pt x="5464013" y="27409"/>
                        <a:pt x="5555385" y="9136"/>
                        <a:pt x="5555385" y="9136"/>
                      </a:cubicBezTo>
                    </a:path>
                  </a:pathLst>
                </a:cu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Futura Condensed"/>
                    <a:cs typeface="Futura Condensed"/>
                  </a:endParaRPr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3AF8C382-CC69-B14A-AB94-5ACABDD841D5}"/>
                    </a:ext>
                  </a:extLst>
                </p:cNvPr>
                <p:cNvCxnSpPr/>
                <p:nvPr/>
              </p:nvCxnSpPr>
              <p:spPr>
                <a:xfrm flipV="1">
                  <a:off x="7616143" y="1345320"/>
                  <a:ext cx="383760" cy="2271"/>
                </a:xfrm>
                <a:prstGeom prst="line">
                  <a:avLst/>
                </a:prstGeom>
                <a:ln w="38100">
                  <a:solidFill>
                    <a:srgbClr val="C534D5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BC3F9D4-2E12-2346-9087-869377848D4F}"/>
                  </a:ext>
                </a:extLst>
              </p:cNvPr>
              <p:cNvCxnSpPr>
                <a:stCxn id="108" idx="41"/>
                <a:endCxn id="109" idx="1"/>
              </p:cNvCxnSpPr>
              <p:nvPr/>
            </p:nvCxnSpPr>
            <p:spPr>
              <a:xfrm>
                <a:off x="4019468" y="2634940"/>
                <a:ext cx="210348" cy="1080"/>
              </a:xfrm>
              <a:prstGeom prst="line">
                <a:avLst/>
              </a:prstGeom>
              <a:ln w="38100">
                <a:solidFill>
                  <a:srgbClr val="C534D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E81EF63-A6A0-BC4D-82A7-6B3E00194A8D}"/>
              </a:ext>
            </a:extLst>
          </p:cNvPr>
          <p:cNvSpPr/>
          <p:nvPr/>
        </p:nvSpPr>
        <p:spPr>
          <a:xfrm>
            <a:off x="7454906" y="4544259"/>
            <a:ext cx="1279320" cy="156080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BC9BF6-6EFD-3C46-92A0-BAB9CB0D9151}"/>
              </a:ext>
            </a:extLst>
          </p:cNvPr>
          <p:cNvSpPr/>
          <p:nvPr/>
        </p:nvSpPr>
        <p:spPr>
          <a:xfrm>
            <a:off x="962410" y="4385959"/>
            <a:ext cx="1279320" cy="156080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1E4C2E8A-D538-2F46-BEF6-066BE78F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40" y="1433187"/>
            <a:ext cx="6181646" cy="2351778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A0D1687-139A-4446-A0AF-DA9113B70946}"/>
              </a:ext>
            </a:extLst>
          </p:cNvPr>
          <p:cNvSpPr txBox="1"/>
          <p:nvPr/>
        </p:nvSpPr>
        <p:spPr>
          <a:xfrm>
            <a:off x="5594432" y="1652732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Plazas+2014</a:t>
            </a:r>
          </a:p>
        </p:txBody>
      </p:sp>
    </p:spTree>
    <p:extLst>
      <p:ext uri="{BB962C8B-B14F-4D97-AF65-F5344CB8AC3E}">
        <p14:creationId xmlns:p14="http://schemas.microsoft.com/office/powerpoint/2010/main" val="37121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3 -0.0044 C -0.05365 -0.00347 -0.05104 -0.00671 -0.03646 -0.00579 C -0.02587 -0.00556 0.00608 -0.00556 -0.00451 -0.00486 C -0.02587 -0.0044 -0.04705 -0.00486 -0.06823 -0.0048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DB3AEF-7455-8B49-BA1C-1A4E216C6B63}"/>
              </a:ext>
            </a:extLst>
          </p:cNvPr>
          <p:cNvSpPr txBox="1"/>
          <p:nvPr/>
        </p:nvSpPr>
        <p:spPr>
          <a:xfrm>
            <a:off x="250257" y="4706752"/>
            <a:ext cx="8672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H2RG Defects</a:t>
            </a:r>
          </a:p>
          <a:p>
            <a:r>
              <a:rPr lang="en-US" sz="5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Aiming for 1m/s in the Near-Infrared</a:t>
            </a:r>
          </a:p>
        </p:txBody>
      </p:sp>
    </p:spTree>
    <p:extLst>
      <p:ext uri="{BB962C8B-B14F-4D97-AF65-F5344CB8AC3E}">
        <p14:creationId xmlns:p14="http://schemas.microsoft.com/office/powerpoint/2010/main" val="2394419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RVs with H2RGs: Limiting factors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pic>
        <p:nvPicPr>
          <p:cNvPr id="4098" name="Picture 2" descr="https://lh4.googleusercontent.com/4NCUz7cBHkjA3RkK_pvezwbnc0cOhcTamB92rsQCpCZTvJQ_0bRGuwmh9pmgWOyOH2WXu3x1OAfJzvExkGgSXURlesU_ER_5SzopjwwreQ-fprxGndoeYKl3DgcHqknUAyA4wJvTOTM">
            <a:extLst>
              <a:ext uri="{FF2B5EF4-FFF2-40B4-BE49-F238E27FC236}">
                <a16:creationId xmlns:a16="http://schemas.microsoft.com/office/drawing/2014/main" id="{5F92B678-2818-D74E-AF59-B811055A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555240"/>
            <a:ext cx="552704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C60732-B3E3-CC4C-9B6F-AD0D4671D247}"/>
              </a:ext>
            </a:extLst>
          </p:cNvPr>
          <p:cNvSpPr/>
          <p:nvPr/>
        </p:nvSpPr>
        <p:spPr>
          <a:xfrm>
            <a:off x="243840" y="1520766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</a:t>
            </a:r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high frequency bias fluctuations in middle channels</a:t>
            </a:r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are not captured in any reference pixels</a:t>
            </a:r>
            <a:b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(IRS2 implementation in MACIE might be a solution?)</a:t>
            </a:r>
          </a:p>
          <a:p>
            <a:pPr fontAlgn="base">
              <a:spcAft>
                <a:spcPts val="1600"/>
              </a:spcAft>
            </a:pPr>
            <a:b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</a:br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Persistence model </a:t>
            </a:r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which does not overcorrect for bright stars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5F25F0-0B08-2240-89AD-7F34A75EB5F3}"/>
              </a:ext>
            </a:extLst>
          </p:cNvPr>
          <p:cNvSpPr txBox="1"/>
          <p:nvPr/>
        </p:nvSpPr>
        <p:spPr>
          <a:xfrm>
            <a:off x="81280" y="6459604"/>
            <a:ext cx="1288831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Courtesy: Joe </a:t>
            </a:r>
            <a:r>
              <a:rPr lang="en-US" sz="13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Ninan</a:t>
            </a:r>
            <a:endParaRPr lang="en-US" sz="13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6842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RVs with H2RGs: Limiting factors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60732-B3E3-CC4C-9B6F-AD0D4671D247}"/>
              </a:ext>
            </a:extLst>
          </p:cNvPr>
          <p:cNvSpPr/>
          <p:nvPr/>
        </p:nvSpPr>
        <p:spPr>
          <a:xfrm>
            <a:off x="259080" y="1453386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Variation in detector gain at 1% level over time</a:t>
            </a:r>
          </a:p>
          <a:p>
            <a:pPr fontAlgn="base"/>
            <a:endParaRPr lang="en-US" dirty="0">
              <a:solidFill>
                <a:srgbClr val="595959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5122" name="Picture 2" descr="https://lh6.googleusercontent.com/hXAia0McnydBPX2mUCkpwtIxdXdXF3ZsKoHItygF56AKTBrTsFssLGCgCwHDBAhMr7bsF7svDISk0HMYz3qMdvR24iX81_QCALb6NdR0aLJCPdyX0y13z83SvXxBAbZwDIs_jz1PN2A">
            <a:extLst>
              <a:ext uri="{FF2B5EF4-FFF2-40B4-BE49-F238E27FC236}">
                <a16:creationId xmlns:a16="http://schemas.microsoft.com/office/drawing/2014/main" id="{D94ECD23-BD03-6B4A-98DF-5FB93545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72" y="1776552"/>
            <a:ext cx="6423051" cy="4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6950A-95A1-5648-92A0-9D278C168657}"/>
              </a:ext>
            </a:extLst>
          </p:cNvPr>
          <p:cNvSpPr txBox="1"/>
          <p:nvPr/>
        </p:nvSpPr>
        <p:spPr>
          <a:xfrm>
            <a:off x="81280" y="6459604"/>
            <a:ext cx="1288831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Courtesy: Joe </a:t>
            </a:r>
            <a:r>
              <a:rPr lang="en-US" sz="13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Ninan</a:t>
            </a:r>
            <a:endParaRPr lang="en-US" sz="13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9575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Detector Imperfections</a:t>
            </a:r>
          </a:p>
          <a:p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   RVs with H2RGs: Limiting factors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60732-B3E3-CC4C-9B6F-AD0D4671D247}"/>
              </a:ext>
            </a:extLst>
          </p:cNvPr>
          <p:cNvSpPr/>
          <p:nvPr/>
        </p:nvSpPr>
        <p:spPr>
          <a:xfrm>
            <a:off x="259080" y="1453386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595959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Intra-pixel QE variation in crosshatch pattern</a:t>
            </a:r>
          </a:p>
          <a:p>
            <a:pPr fontAlgn="base"/>
            <a:endParaRPr lang="en-US" dirty="0">
              <a:solidFill>
                <a:srgbClr val="595959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6950A-95A1-5648-92A0-9D278C168657}"/>
              </a:ext>
            </a:extLst>
          </p:cNvPr>
          <p:cNvSpPr txBox="1"/>
          <p:nvPr/>
        </p:nvSpPr>
        <p:spPr>
          <a:xfrm>
            <a:off x="81280" y="6459604"/>
            <a:ext cx="1288831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Courtesy: Joe </a:t>
            </a:r>
            <a:r>
              <a:rPr lang="en-US" sz="13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Ninan</a:t>
            </a:r>
            <a:endParaRPr lang="en-US" sz="13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6146" name="Picture 2" descr="https://lh4.googleusercontent.com/RlfUlEYXo1ooMzJ92_5E81Pngdjh-5D63ntlV0kDt8g3zWLVEzFHAjETKxrp3UnRIY9kdSX3O1Mwyr0UhsUH1fdzS0T50O00AuiLEh4jp1RzqwlptZAE_v4-jIzxY2Q_J3OHyr-KySY">
            <a:extLst>
              <a:ext uri="{FF2B5EF4-FFF2-40B4-BE49-F238E27FC236}">
                <a16:creationId xmlns:a16="http://schemas.microsoft.com/office/drawing/2014/main" id="{72B8C883-1098-854B-89B3-BE63E690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80" y="1886497"/>
            <a:ext cx="5042853" cy="49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8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DB3AEF-7455-8B49-BA1C-1A4E216C6B63}"/>
              </a:ext>
            </a:extLst>
          </p:cNvPr>
          <p:cNvSpPr txBox="1"/>
          <p:nvPr/>
        </p:nvSpPr>
        <p:spPr>
          <a:xfrm>
            <a:off x="250257" y="4706752"/>
            <a:ext cx="86723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Good News</a:t>
            </a:r>
          </a:p>
          <a:p>
            <a:r>
              <a:rPr lang="en-US" sz="46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Approaching goal precisions in both regimes</a:t>
            </a:r>
          </a:p>
        </p:txBody>
      </p:sp>
    </p:spTree>
    <p:extLst>
      <p:ext uri="{BB962C8B-B14F-4D97-AF65-F5344CB8AC3E}">
        <p14:creationId xmlns:p14="http://schemas.microsoft.com/office/powerpoint/2010/main" val="1935734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6"/>
                </a:solidFill>
                <a:latin typeface="Helvetica Neue Condensed Bold"/>
                <a:cs typeface="Helvetica Neue Bold Condensed"/>
              </a:rPr>
              <a:t>  Precision RV Roadmap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Ground-Based Spectroscopy in the </a:t>
            </a:r>
            <a:r>
              <a:rPr lang="en-US" sz="2200" b="1" dirty="0">
                <a:solidFill>
                  <a:srgbClr val="C00000"/>
                </a:solidFill>
                <a:latin typeface="Helvetica Neue Condensed Bold"/>
                <a:cs typeface="Helvetica Neue Bold Condensed"/>
              </a:rPr>
              <a:t>Present</a:t>
            </a:r>
            <a:endParaRPr lang="nl-NL" sz="2200" b="1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73FFCEAA-CB89-6344-A0C8-490996EB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1781046"/>
            <a:ext cx="8410222" cy="37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3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6"/>
                </a:solidFill>
                <a:latin typeface="Helvetica Neue Condensed Bold"/>
                <a:cs typeface="Helvetica Neue Bold Condensed"/>
              </a:rPr>
              <a:t>  Precision RV Roadmap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Ground-Based Spectroscopy in the </a:t>
            </a:r>
            <a:r>
              <a:rPr lang="en-US" sz="2200" b="1" dirty="0">
                <a:solidFill>
                  <a:srgbClr val="C00000"/>
                </a:solidFill>
                <a:latin typeface="Helvetica Neue Condensed Bold"/>
                <a:cs typeface="Helvetica Neue Bold Condensed"/>
              </a:rPr>
              <a:t>Present</a:t>
            </a:r>
            <a:endParaRPr lang="nl-NL" sz="2200" b="1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F6A80124-70B5-0C41-8FB1-B91116800010}"/>
              </a:ext>
            </a:extLst>
          </p:cNvPr>
          <p:cNvSpPr/>
          <p:nvPr/>
        </p:nvSpPr>
        <p:spPr>
          <a:xfrm rot="5400000">
            <a:off x="3683618" y="1405014"/>
            <a:ext cx="884944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523BF-E92A-8C47-9226-370DC3F2D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1781046"/>
            <a:ext cx="8410222" cy="37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Future of the Field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Heralding </a:t>
            </a:r>
            <a:r>
              <a:rPr lang="en-US" sz="2500" b="1" dirty="0">
                <a:solidFill>
                  <a:srgbClr val="EE6C2D"/>
                </a:solidFill>
                <a:latin typeface="Helvetica Neue Condensed Bold"/>
                <a:cs typeface="Helvetica Neue Bold Condensed"/>
              </a:rPr>
              <a:t>Extreme Precision </a:t>
            </a:r>
            <a:r>
              <a:rPr lang="en-US" sz="2500" b="1" dirty="0">
                <a:latin typeface="Helvetica Neue Condensed Bold"/>
                <a:cs typeface="Helvetica Neue Bold Condensed"/>
              </a:rPr>
              <a:t>Spectroscopy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87496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Instruments attempting to achieve </a:t>
            </a:r>
            <a:r>
              <a:rPr lang="en-US" dirty="0">
                <a:latin typeface="Times" pitchFamily="2" charset="0"/>
                <a:cs typeface="Futura Condensed Medium" panose="020B0602020204020303" pitchFamily="34" charset="-79"/>
              </a:rPr>
              <a:t>~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10cm/s precision for the detection of Earths</a:t>
            </a:r>
          </a:p>
        </p:txBody>
      </p:sp>
      <p:pic>
        <p:nvPicPr>
          <p:cNvPr id="18" name="radial_velocity_dlv.mp4">
            <a:hlinkClick r:id="" action="ppaction://media"/>
            <a:extLst>
              <a:ext uri="{FF2B5EF4-FFF2-40B4-BE49-F238E27FC236}">
                <a16:creationId xmlns:a16="http://schemas.microsoft.com/office/drawing/2014/main" id="{39FB8134-E633-0843-8A4B-E8D0FC1D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408" y="2034160"/>
            <a:ext cx="7936707" cy="4464398"/>
          </a:xfrm>
          <a:prstGeom prst="rect">
            <a:avLst/>
          </a:prstGeom>
        </p:spPr>
      </p:pic>
      <p:pic>
        <p:nvPicPr>
          <p:cNvPr id="19" name="Henry the Desert Tortoise Walking at Tucker Wildlife Sanctuary - Silverado, Orange County, CA.mov">
            <a:hlinkClick r:id="" action="ppaction://media"/>
            <a:extLst>
              <a:ext uri="{FF2B5EF4-FFF2-40B4-BE49-F238E27FC236}">
                <a16:creationId xmlns:a16="http://schemas.microsoft.com/office/drawing/2014/main" id="{E821DFEE-D679-A44B-A7D7-93CC0B8E3C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75" r="21875"/>
          <a:stretch/>
        </p:blipFill>
        <p:spPr>
          <a:xfrm>
            <a:off x="3504737" y="3158149"/>
            <a:ext cx="2137780" cy="2137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508C0-902A-FB4C-BCC2-06D883793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024" y="2814385"/>
            <a:ext cx="2903947" cy="2903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6AF58-E844-4344-9C2D-8FB2C29009CC}"/>
              </a:ext>
            </a:extLst>
          </p:cNvPr>
          <p:cNvSpPr txBox="1"/>
          <p:nvPr/>
        </p:nvSpPr>
        <p:spPr>
          <a:xfrm>
            <a:off x="711627" y="2127969"/>
            <a:ext cx="29039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Silicon Lattice: High Resolution TEM Image of individual Si atoms.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[Ki Bun Kin, SPIE 2012]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4F0C55-B2A2-2645-9FE9-D976914BF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376" y="1890085"/>
            <a:ext cx="3721739" cy="8382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0" dist="63500" dir="2700000" algn="tl" rotWithShape="0">
                    <a:srgbClr val="000000">
                      <a:alpha val="95000"/>
                    </a:srgbClr>
                  </a:outerShdw>
                </a:effectLst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10cm/s corresponds to 1/6,000th of a 10 micron pixel</a:t>
            </a:r>
          </a:p>
        </p:txBody>
      </p:sp>
    </p:spTree>
    <p:extLst>
      <p:ext uri="{BB962C8B-B14F-4D97-AF65-F5344CB8AC3E}">
        <p14:creationId xmlns:p14="http://schemas.microsoft.com/office/powerpoint/2010/main" val="40886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C00000"/>
                </a:solidFill>
                <a:latin typeface="Helvetica Neue Condensed Bold"/>
                <a:cs typeface="Helvetica Neue Bold Condensed"/>
              </a:rPr>
              <a:t>  Habitable Zone Planet Finder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Best On-Sky </a:t>
            </a:r>
            <a:r>
              <a:rPr lang="en-US" sz="2200" b="1" dirty="0">
                <a:solidFill>
                  <a:srgbClr val="C00000"/>
                </a:solidFill>
                <a:latin typeface="Helvetica Neue Condensed Bold"/>
                <a:cs typeface="Helvetica Neue Bold Condensed"/>
              </a:rPr>
              <a:t>NIR RV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s Ever Measured</a:t>
            </a:r>
            <a:endParaRPr lang="nl-NL" sz="2200" b="1" dirty="0">
              <a:solidFill>
                <a:schemeClr val="bg2">
                  <a:lumMod val="10000"/>
                </a:schemeClr>
              </a:solidFill>
              <a:latin typeface="Helvetica Neue"/>
              <a:cs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D9F79-912C-3841-9446-E4D169855719}"/>
              </a:ext>
            </a:extLst>
          </p:cNvPr>
          <p:cNvGrpSpPr/>
          <p:nvPr/>
        </p:nvGrpSpPr>
        <p:grpSpPr>
          <a:xfrm>
            <a:off x="1352784" y="1352123"/>
            <a:ext cx="6754515" cy="4053868"/>
            <a:chOff x="1194742" y="1356524"/>
            <a:chExt cx="6754515" cy="40538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EA41D5-E997-3F4A-BA81-61F78C054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4742" y="1644482"/>
              <a:ext cx="6754515" cy="376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14CC86-8EAB-3349-B566-8EEAC6EF64D7}"/>
                </a:ext>
              </a:extLst>
            </p:cNvPr>
            <p:cNvSpPr txBox="1"/>
            <p:nvPr/>
          </p:nvSpPr>
          <p:spPr>
            <a:xfrm>
              <a:off x="5542847" y="1356524"/>
              <a:ext cx="2194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Futura Condensed Medium" panose="020B0602020204020303" pitchFamily="34" charset="-79"/>
                  <a:cs typeface="Futura Condensed Medium" panose="020B0602020204020303" pitchFamily="34" charset="-79"/>
                </a:rPr>
                <a:t>Barnard’s Star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314CC6-9826-D141-BEEA-90795B05054F}"/>
                </a:ext>
              </a:extLst>
            </p:cNvPr>
            <p:cNvSpPr/>
            <p:nvPr/>
          </p:nvSpPr>
          <p:spPr>
            <a:xfrm>
              <a:off x="3228622" y="4492978"/>
              <a:ext cx="2415822" cy="372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Shape 53">
            <a:extLst>
              <a:ext uri="{FF2B5EF4-FFF2-40B4-BE49-F238E27FC236}">
                <a16:creationId xmlns:a16="http://schemas.microsoft.com/office/drawing/2014/main" id="{986A238A-C365-8A4B-B16E-05155DDE48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9655" y="274905"/>
            <a:ext cx="1535289" cy="7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2572F9-CBB6-D246-88CD-A585697C6AC1}"/>
              </a:ext>
            </a:extLst>
          </p:cNvPr>
          <p:cNvSpPr txBox="1"/>
          <p:nvPr/>
        </p:nvSpPr>
        <p:spPr>
          <a:xfrm>
            <a:off x="349955" y="5567922"/>
            <a:ext cx="3217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Custom Laser Comb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Ultra-stable environmental control (&lt;1mK)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New data reduction techniques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H2RG with 1.7um cutoff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Highly scrambled fiber feed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24B19-A96E-0E41-8984-D75A8C669BB0}"/>
              </a:ext>
            </a:extLst>
          </p:cNvPr>
          <p:cNvSpPr txBox="1"/>
          <p:nvPr/>
        </p:nvSpPr>
        <p:spPr>
          <a:xfrm>
            <a:off x="248356" y="1135166"/>
            <a:ext cx="401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End Phases of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756445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6"/>
                </a:solidFill>
                <a:latin typeface="Helvetica Neue Condensed Bold"/>
                <a:cs typeface="Helvetica Neue Bold Condensed"/>
              </a:rPr>
              <a:t>  Precision RV Roadmap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Ground-Based Spectroscopy in the </a:t>
            </a:r>
            <a:r>
              <a:rPr lang="en-US" sz="2200" b="1" dirty="0">
                <a:solidFill>
                  <a:srgbClr val="C00000"/>
                </a:solidFill>
                <a:latin typeface="Helvetica Neue Condensed Bold"/>
                <a:cs typeface="Helvetica Neue Bold Condensed"/>
              </a:rPr>
              <a:t>Present</a:t>
            </a:r>
            <a:endParaRPr lang="nl-NL" sz="2200" b="1" dirty="0">
              <a:solidFill>
                <a:srgbClr val="C00000"/>
              </a:solidFill>
              <a:latin typeface="Helvetica Neue"/>
              <a:cs typeface="Helvetica Neue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id="{F6A80124-70B5-0C41-8FB1-B91116800010}"/>
              </a:ext>
            </a:extLst>
          </p:cNvPr>
          <p:cNvSpPr/>
          <p:nvPr/>
        </p:nvSpPr>
        <p:spPr>
          <a:xfrm rot="16200000">
            <a:off x="7811913" y="5689601"/>
            <a:ext cx="1207911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FD5C6-4C31-7D4F-AAE5-F880FA73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1781046"/>
            <a:ext cx="8410222" cy="37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3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2E7F93"/>
                </a:solidFill>
                <a:latin typeface="Helvetica Neue Condensed Bold"/>
                <a:cs typeface="Helvetica Neue Bold Condensed"/>
              </a:rPr>
              <a:t>  ESPRESSO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[Close to] </a:t>
            </a:r>
            <a:r>
              <a:rPr lang="en-US" sz="2200" b="1" dirty="0">
                <a:solidFill>
                  <a:schemeClr val="accent6"/>
                </a:solidFill>
                <a:latin typeface="Helvetica Neue Condensed Bold"/>
                <a:cs typeface="Helvetica Neue Bold Condensed"/>
              </a:rPr>
              <a:t>Best On-Sky 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Optical RVs Ever Measured</a:t>
            </a:r>
            <a:endParaRPr lang="nl-NL" sz="2200" b="1" dirty="0">
              <a:solidFill>
                <a:schemeClr val="bg2">
                  <a:lumMod val="10000"/>
                </a:schemeClr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E78ED-7972-5D4D-8B66-C084DF888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43" y="1729946"/>
            <a:ext cx="6755648" cy="4109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0BD23-3BBF-434E-B36A-8196F0ECC1B8}"/>
              </a:ext>
            </a:extLst>
          </p:cNvPr>
          <p:cNvSpPr txBox="1"/>
          <p:nvPr/>
        </p:nvSpPr>
        <p:spPr>
          <a:xfrm>
            <a:off x="6285053" y="1446835"/>
            <a:ext cx="119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HD85512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68C6E-6161-C542-B633-D3AD72C35262}"/>
              </a:ext>
            </a:extLst>
          </p:cNvPr>
          <p:cNvSpPr txBox="1"/>
          <p:nvPr/>
        </p:nvSpPr>
        <p:spPr>
          <a:xfrm>
            <a:off x="282223" y="1135166"/>
            <a:ext cx="401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Early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119962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D7EE0-0F15-6449-9F4A-38ECA281FD7B}"/>
              </a:ext>
            </a:extLst>
          </p:cNvPr>
          <p:cNvSpPr/>
          <p:nvPr/>
        </p:nvSpPr>
        <p:spPr>
          <a:xfrm>
            <a:off x="0" y="1393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6"/>
                </a:solidFill>
                <a:latin typeface="Helvetica Neue Condensed Bold"/>
                <a:cs typeface="Helvetica Neue Bold Condensed"/>
              </a:rPr>
              <a:t>  Precision RV Roadmap</a:t>
            </a:r>
          </a:p>
          <a:p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latin typeface="Helvetica Neue Condensed Bold"/>
                <a:cs typeface="Helvetica Neue Bold Condensed"/>
              </a:rPr>
              <a:t>    Ground-Based Spectroscopy in the </a:t>
            </a:r>
            <a:r>
              <a:rPr lang="en-US" sz="2200" b="1" dirty="0">
                <a:solidFill>
                  <a:srgbClr val="7030A0"/>
                </a:solidFill>
                <a:latin typeface="Helvetica Neue Condensed Bold"/>
                <a:cs typeface="Helvetica Neue Bold Condensed"/>
              </a:rPr>
              <a:t>Future</a:t>
            </a:r>
            <a:endParaRPr lang="nl-NL" sz="2200" b="1" dirty="0">
              <a:solidFill>
                <a:srgbClr val="7030A0"/>
              </a:solidFill>
              <a:latin typeface="Helvetica Neue"/>
              <a:cs typeface="Helvetica Neue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AF369D8-D75B-8245-B029-9B6EBAB535F7}"/>
              </a:ext>
            </a:extLst>
          </p:cNvPr>
          <p:cNvSpPr/>
          <p:nvPr/>
        </p:nvSpPr>
        <p:spPr>
          <a:xfrm rot="5400000">
            <a:off x="1178359" y="1449293"/>
            <a:ext cx="973506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FCBA6-278D-AB43-B56F-83BF052D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3" y="2190044"/>
            <a:ext cx="8199533" cy="415288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2A04CB3-B360-2947-84CB-72BF5B1B2ACA}"/>
              </a:ext>
            </a:extLst>
          </p:cNvPr>
          <p:cNvSpPr/>
          <p:nvPr/>
        </p:nvSpPr>
        <p:spPr>
          <a:xfrm rot="5400000">
            <a:off x="2468679" y="1449293"/>
            <a:ext cx="973506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64EC9BA-DFEF-8940-9E23-8187565F893D}"/>
              </a:ext>
            </a:extLst>
          </p:cNvPr>
          <p:cNvSpPr/>
          <p:nvPr/>
        </p:nvSpPr>
        <p:spPr>
          <a:xfrm rot="5400000">
            <a:off x="5953559" y="1449291"/>
            <a:ext cx="973506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8792A2A-C9CF-9543-939D-C5C95458D9DD}"/>
              </a:ext>
            </a:extLst>
          </p:cNvPr>
          <p:cNvSpPr/>
          <p:nvPr/>
        </p:nvSpPr>
        <p:spPr>
          <a:xfrm rot="16200000">
            <a:off x="4339246" y="6088929"/>
            <a:ext cx="973506" cy="5080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7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Overall Philosophy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Remove all other effects to </a:t>
            </a:r>
            <a:r>
              <a:rPr lang="en-US" sz="25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isolate bulk stellar motion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42504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</a:t>
            </a:r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hardware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with exquisite thermo-mechanical control within vacuum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4106A7-44AD-8A4F-8D96-A83CFEEE6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" b="90909" l="10000" r="89928">
                        <a14:foregroundMark x1="26187" y1="29832" x2="26187" y2="29832"/>
                        <a14:foregroundMark x1="21223" y1="33274" x2="21223" y2="33274"/>
                        <a14:foregroundMark x1="34892" y1="27714" x2="34892" y2="27714"/>
                        <a14:foregroundMark x1="21511" y1="31156" x2="21511" y2="31156"/>
                        <a14:foregroundMark x1="58058" y1="14387" x2="58058" y2="14387"/>
                        <a14:foregroundMark x1="53094" y1="10768" x2="53094" y2="10768"/>
                        <a14:foregroundMark x1="57482" y1="11739" x2="57482" y2="11739"/>
                        <a14:foregroundMark x1="59353" y1="15004" x2="59353" y2="15004"/>
                        <a14:foregroundMark x1="88129" y1="50574" x2="88129" y2="50574"/>
                        <a14:foregroundMark x1="37194" y1="85613" x2="37194" y2="85613"/>
                        <a14:foregroundMark x1="24892" y1="86143" x2="24892" y2="86143"/>
                        <a14:foregroundMark x1="39281" y1="44748" x2="39281" y2="44748"/>
                        <a14:foregroundMark x1="53309" y1="35393" x2="53309" y2="35393"/>
                        <a14:foregroundMark x1="47122" y1="40071" x2="47122" y2="40071"/>
                        <a14:foregroundMark x1="56763" y1="33716" x2="56763" y2="33716"/>
                        <a14:foregroundMark x1="58129" y1="15711" x2="58129" y2="15711"/>
                        <a14:foregroundMark x1="28201" y1="21536" x2="28201" y2="21536"/>
                        <a14:foregroundMark x1="55899" y1="2030" x2="55899" y2="2030"/>
                        <a14:foregroundMark x1="59424" y1="32215" x2="59424" y2="32215"/>
                        <a14:foregroundMark x1="23237" y1="84289" x2="23237" y2="84289"/>
                        <a14:foregroundMark x1="58058" y1="78994" x2="58058" y2="78994"/>
                        <a14:foregroundMark x1="57842" y1="81642" x2="57842" y2="81642"/>
                        <a14:foregroundMark x1="60432" y1="30980" x2="60432" y2="30980"/>
                        <a14:foregroundMark x1="24892" y1="88085" x2="24892" y2="88085"/>
                        <a14:foregroundMark x1="22878" y1="85613" x2="22878" y2="85613"/>
                        <a14:foregroundMark x1="55108" y1="10591" x2="55108" y2="10591"/>
                        <a14:foregroundMark x1="59353" y1="75728" x2="59353" y2="75728"/>
                        <a14:foregroundMark x1="57266" y1="80229" x2="57266" y2="80229"/>
                        <a14:foregroundMark x1="57122" y1="83054" x2="57122" y2="83054"/>
                        <a14:foregroundMark x1="58921" y1="82436" x2="58921" y2="82436"/>
                        <a14:foregroundMark x1="21583" y1="82701" x2="21583" y2="82701"/>
                        <a14:foregroundMark x1="20432" y1="82524" x2="20432" y2="82524"/>
                        <a14:foregroundMark x1="17410" y1="66549" x2="17410" y2="66549"/>
                        <a14:foregroundMark x1="16619" y1="61783" x2="16619" y2="61783"/>
                        <a14:foregroundMark x1="66403" y1="55252" x2="66403" y2="55252"/>
                        <a14:foregroundMark x1="66475" y1="45190" x2="66475" y2="45190"/>
                        <a14:foregroundMark x1="22086" y1="34510" x2="22086" y2="34510"/>
                        <a14:foregroundMark x1="29496" y1="36540" x2="29496" y2="36540"/>
                        <a14:foregroundMark x1="22518" y1="28332" x2="22518" y2="28332"/>
                        <a14:foregroundMark x1="19640" y1="31774" x2="19640" y2="31774"/>
                        <a14:foregroundMark x1="20791" y1="30009" x2="20791" y2="30009"/>
                        <a14:foregroundMark x1="20144" y1="30803" x2="20144" y2="30803"/>
                        <a14:foregroundMark x1="21655" y1="28685" x2="21655" y2="28685"/>
                        <a14:foregroundMark x1="23453" y1="27449" x2="23453" y2="27449"/>
                        <a14:foregroundMark x1="21295" y1="29126" x2="21295" y2="29126"/>
                        <a14:foregroundMark x1="20935" y1="29568" x2="20935" y2="29568"/>
                        <a14:foregroundMark x1="19712" y1="31068" x2="19712" y2="31068"/>
                        <a14:foregroundMark x1="22302" y1="83495" x2="22302" y2="83495"/>
                        <a14:foregroundMark x1="21871" y1="84201" x2="21871" y2="84201"/>
                        <a14:foregroundMark x1="21295" y1="83230" x2="21295" y2="83230"/>
                        <a14:foregroundMark x1="20791" y1="82789" x2="20791" y2="82789"/>
                        <a14:foregroundMark x1="23525" y1="86849" x2="23525" y2="86849"/>
                        <a14:backgroundMark x1="68993" y1="41748" x2="68993" y2="41748"/>
                        <a14:backgroundMark x1="26619" y1="49603" x2="26619" y2="49603"/>
                        <a14:backgroundMark x1="88273" y1="56134" x2="88273" y2="56134"/>
                        <a14:backgroundMark x1="60576" y1="77493" x2="60576" y2="77493"/>
                        <a14:backgroundMark x1="59856" y1="79347" x2="59856" y2="79347"/>
                        <a14:backgroundMark x1="59137" y1="77317" x2="59137" y2="77317"/>
                        <a14:backgroundMark x1="60072" y1="76258" x2="60072" y2="76258"/>
                        <a14:backgroundMark x1="60647" y1="62577" x2="60647" y2="62577"/>
                        <a14:backgroundMark x1="73813" y1="49603" x2="73813" y2="49603"/>
                        <a14:backgroundMark x1="65324" y1="51809" x2="65324" y2="51809"/>
                        <a14:backgroundMark x1="76763" y1="47838" x2="76763" y2="47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668" y="1347744"/>
            <a:ext cx="5990590" cy="4854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6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Overall Philosophy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Remove all other effects to </a:t>
            </a:r>
            <a:r>
              <a:rPr lang="en-US" sz="25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isolate bulk stellar motion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4250445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</a:t>
            </a:r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hardware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with exquisite thermo-mechanical control within vacuum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</a:t>
            </a:r>
            <a:r>
              <a:rPr lang="en-US" dirty="0">
                <a:solidFill>
                  <a:schemeClr val="accent2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illumination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with highly scrambled and agitated fiber feed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A14B49-77DD-8D46-B761-42C3B5409888}"/>
              </a:ext>
            </a:extLst>
          </p:cNvPr>
          <p:cNvGrpSpPr>
            <a:grpSpLocks noChangeAspect="1"/>
          </p:cNvGrpSpPr>
          <p:nvPr/>
        </p:nvGrpSpPr>
        <p:grpSpPr>
          <a:xfrm>
            <a:off x="7148588" y="1347744"/>
            <a:ext cx="1809903" cy="3619807"/>
            <a:chOff x="6377499" y="1227232"/>
            <a:chExt cx="1683164" cy="3366329"/>
          </a:xfrm>
        </p:grpSpPr>
        <p:pic>
          <p:nvPicPr>
            <p:cNvPr id="6" name="Picture 5" descr="animation2.gif">
              <a:extLst>
                <a:ext uri="{FF2B5EF4-FFF2-40B4-BE49-F238E27FC236}">
                  <a16:creationId xmlns:a16="http://schemas.microsoft.com/office/drawing/2014/main" id="{AB0E6118-2E25-0C40-9732-B6EB076DA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7499" y="1227232"/>
              <a:ext cx="1683164" cy="336632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7" name="Octagon 6">
              <a:extLst>
                <a:ext uri="{FF2B5EF4-FFF2-40B4-BE49-F238E27FC236}">
                  <a16:creationId xmlns:a16="http://schemas.microsoft.com/office/drawing/2014/main" id="{4BFEA022-C0DF-9448-AEDC-21279A89CA18}"/>
                </a:ext>
              </a:extLst>
            </p:cNvPr>
            <p:cNvSpPr/>
            <p:nvPr/>
          </p:nvSpPr>
          <p:spPr>
            <a:xfrm>
              <a:off x="6894405" y="1648383"/>
              <a:ext cx="665099" cy="676579"/>
            </a:xfrm>
            <a:prstGeom prst="octagon">
              <a:avLst/>
            </a:prstGeom>
            <a:solidFill>
              <a:srgbClr val="FFFFFF">
                <a:alpha val="0"/>
              </a:srgbClr>
            </a:solidFill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8C1D9C-CEAF-AD4E-8B41-68052C365681}"/>
              </a:ext>
            </a:extLst>
          </p:cNvPr>
          <p:cNvGrpSpPr>
            <a:grpSpLocks noChangeAspect="1"/>
          </p:cNvGrpSpPr>
          <p:nvPr/>
        </p:nvGrpSpPr>
        <p:grpSpPr>
          <a:xfrm>
            <a:off x="4972679" y="1346769"/>
            <a:ext cx="1873531" cy="3648456"/>
            <a:chOff x="4508930" y="1198872"/>
            <a:chExt cx="1740549" cy="3389491"/>
          </a:xfrm>
        </p:grpSpPr>
        <p:pic>
          <p:nvPicPr>
            <p:cNvPr id="9" name="Picture 8" descr="circ_fiber_scrambling.gif">
              <a:extLst>
                <a:ext uri="{FF2B5EF4-FFF2-40B4-BE49-F238E27FC236}">
                  <a16:creationId xmlns:a16="http://schemas.microsoft.com/office/drawing/2014/main" id="{1E6875C9-1121-EA45-9B0E-D2BA5ED3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4508930" y="1198872"/>
              <a:ext cx="1740549" cy="338949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53431F-FA4F-6646-BC93-4D45D83AC272}"/>
                </a:ext>
              </a:extLst>
            </p:cNvPr>
            <p:cNvSpPr/>
            <p:nvPr/>
          </p:nvSpPr>
          <p:spPr>
            <a:xfrm>
              <a:off x="5061413" y="1689166"/>
              <a:ext cx="671068" cy="673494"/>
            </a:xfrm>
            <a:prstGeom prst="ellipse">
              <a:avLst/>
            </a:prstGeom>
            <a:solidFill>
              <a:srgbClr val="FFFFFF">
                <a:alpha val="13000"/>
              </a:srgbClr>
            </a:solidFill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A9D16C-DFF2-A243-9954-9B711460B0FC}"/>
              </a:ext>
            </a:extLst>
          </p:cNvPr>
          <p:cNvGrpSpPr>
            <a:grpSpLocks noChangeAspect="1"/>
          </p:cNvGrpSpPr>
          <p:nvPr/>
        </p:nvGrpSpPr>
        <p:grpSpPr>
          <a:xfrm>
            <a:off x="5015293" y="4886706"/>
            <a:ext cx="1684138" cy="2001764"/>
            <a:chOff x="3247185" y="3492361"/>
            <a:chExt cx="1951968" cy="23201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612112-2D59-964E-9BAD-CA5AB129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47185" y="3492361"/>
              <a:ext cx="1951968" cy="23201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D30B37-2B9C-F744-A8AD-EC527DE98D20}"/>
                </a:ext>
              </a:extLst>
            </p:cNvPr>
            <p:cNvCxnSpPr/>
            <p:nvPr/>
          </p:nvCxnSpPr>
          <p:spPr>
            <a:xfrm flipV="1">
              <a:off x="3405910" y="3759530"/>
              <a:ext cx="0" cy="181119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BAA383F-C056-814F-93C2-475AE26E73E1}"/>
                </a:ext>
              </a:extLst>
            </p:cNvPr>
            <p:cNvCxnSpPr/>
            <p:nvPr/>
          </p:nvCxnSpPr>
          <p:spPr>
            <a:xfrm flipV="1">
              <a:off x="3405910" y="5570728"/>
              <a:ext cx="1452899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1DA2DB-BAB3-FF41-83B5-11A1F2040BF4}"/>
              </a:ext>
            </a:extLst>
          </p:cNvPr>
          <p:cNvGrpSpPr>
            <a:grpSpLocks noChangeAspect="1"/>
          </p:cNvGrpSpPr>
          <p:nvPr/>
        </p:nvGrpSpPr>
        <p:grpSpPr>
          <a:xfrm>
            <a:off x="7317845" y="4870838"/>
            <a:ext cx="1467040" cy="1760446"/>
            <a:chOff x="3196012" y="3549246"/>
            <a:chExt cx="1700344" cy="204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258A97-EA4D-D84F-B220-67BF8207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012" y="3549246"/>
              <a:ext cx="1700344" cy="204041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4D1118-80A8-8346-8EBB-842E695CF281}"/>
                </a:ext>
              </a:extLst>
            </p:cNvPr>
            <p:cNvCxnSpPr/>
            <p:nvPr/>
          </p:nvCxnSpPr>
          <p:spPr>
            <a:xfrm flipV="1">
              <a:off x="3405911" y="3759531"/>
              <a:ext cx="0" cy="1830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06C8252-9F04-C141-B206-1198F930DE55}"/>
                </a:ext>
              </a:extLst>
            </p:cNvPr>
            <p:cNvCxnSpPr/>
            <p:nvPr/>
          </p:nvCxnSpPr>
          <p:spPr>
            <a:xfrm flipV="1">
              <a:off x="3405910" y="5589655"/>
              <a:ext cx="1452899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3BBB46-EBB8-7E45-9F71-1E7D69A98B56}"/>
              </a:ext>
            </a:extLst>
          </p:cNvPr>
          <p:cNvSpPr txBox="1">
            <a:spLocks noChangeAspect="1"/>
          </p:cNvSpPr>
          <p:nvPr/>
        </p:nvSpPr>
        <p:spPr>
          <a:xfrm>
            <a:off x="4965012" y="1283047"/>
            <a:ext cx="923635" cy="39567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600" dirty="0">
                <a:solidFill>
                  <a:srgbClr val="EE6C2D"/>
                </a:solidFill>
                <a:latin typeface="Futura Condensed"/>
                <a:cs typeface="Futura Condensed"/>
              </a:rPr>
              <a:t>Single fiber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F8493-C95C-F245-8EE6-F16341AF8741}"/>
              </a:ext>
            </a:extLst>
          </p:cNvPr>
          <p:cNvSpPr txBox="1">
            <a:spLocks noChangeAspect="1"/>
          </p:cNvSpPr>
          <p:nvPr/>
        </p:nvSpPr>
        <p:spPr>
          <a:xfrm>
            <a:off x="7117367" y="1262353"/>
            <a:ext cx="1867996" cy="39567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600" dirty="0">
                <a:solidFill>
                  <a:srgbClr val="EE6C2D"/>
                </a:solidFill>
                <a:latin typeface="Futura Condensed"/>
                <a:cs typeface="Futura Condensed"/>
              </a:rPr>
              <a:t>Fibers + double scrambler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AF4069-E094-CB4E-821A-7E837C5FA9F1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4060408" y="5610591"/>
            <a:ext cx="1320474" cy="55399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Instrument profile </a:t>
            </a:r>
          </a:p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(spectral line)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37DD0-4764-3041-82BC-479E896092FF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3785878" y="2120995"/>
            <a:ext cx="1871610" cy="3231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Telescope focal plane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AC62A0-E19B-1F46-8F2E-BC6CDC085DC1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4260283" y="3876153"/>
            <a:ext cx="922801" cy="32315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"/>
                <a:cs typeface="Futura Condensed"/>
              </a:rPr>
              <a:t>Fiber output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732A3-F2A6-644F-BC2B-79928C704A67}"/>
              </a:ext>
            </a:extLst>
          </p:cNvPr>
          <p:cNvSpPr txBox="1"/>
          <p:nvPr/>
        </p:nvSpPr>
        <p:spPr>
          <a:xfrm>
            <a:off x="77805" y="6470337"/>
            <a:ext cx="1477024" cy="321891"/>
          </a:xfrm>
          <a:prstGeom prst="rect">
            <a:avLst/>
          </a:prstGeom>
          <a:noFill/>
        </p:spPr>
        <p:txBody>
          <a:bodyPr wrap="none" lIns="120658" tIns="60329" rIns="120658" bIns="60329" rtlCol="0">
            <a:spAutoFit/>
          </a:bodyPr>
          <a:lstStyle/>
          <a:p>
            <a:r>
              <a:rPr lang="en-US" sz="13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Halverson &amp; Roy+ 2015</a:t>
            </a:r>
          </a:p>
        </p:txBody>
      </p:sp>
    </p:spTree>
    <p:extLst>
      <p:ext uri="{BB962C8B-B14F-4D97-AF65-F5344CB8AC3E}">
        <p14:creationId xmlns:p14="http://schemas.microsoft.com/office/powerpoint/2010/main" val="310139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Overall Philosophy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Remove all other effects to </a:t>
            </a:r>
            <a:r>
              <a:rPr lang="en-US" sz="25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isolate bulk stellar motion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4250445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hardware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with exquisite thermo-mechanical control within vacuum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illumination 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with highly scrambled and agitated fiber feed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Calibrate out instrument variability 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with simultaneous reference </a:t>
            </a:r>
            <a:r>
              <a:rPr lang="en-US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eg.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laser frequency comb, in software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9D183E-0882-BD4F-AB19-65167953B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8" t="3366" b="6862"/>
          <a:stretch/>
        </p:blipFill>
        <p:spPr>
          <a:xfrm>
            <a:off x="4552749" y="2242890"/>
            <a:ext cx="4286149" cy="41943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42B796-5199-7B4A-858E-457E1433B7E2}"/>
              </a:ext>
            </a:extLst>
          </p:cNvPr>
          <p:cNvSpPr txBox="1"/>
          <p:nvPr/>
        </p:nvSpPr>
        <p:spPr>
          <a:xfrm>
            <a:off x="6694898" y="3076881"/>
            <a:ext cx="733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A6862B-9ECC-B94F-A539-26DC4509A347}"/>
              </a:ext>
            </a:extLst>
          </p:cNvPr>
          <p:cNvSpPr txBox="1"/>
          <p:nvPr/>
        </p:nvSpPr>
        <p:spPr>
          <a:xfrm>
            <a:off x="7024142" y="3334316"/>
            <a:ext cx="1244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Laser Comb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EC8A3-389F-314F-AE90-CB052BA7A1F5}"/>
              </a:ext>
            </a:extLst>
          </p:cNvPr>
          <p:cNvSpPr txBox="1"/>
          <p:nvPr/>
        </p:nvSpPr>
        <p:spPr>
          <a:xfrm>
            <a:off x="6290988" y="2909349"/>
            <a:ext cx="733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Sky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2AA073-D7EF-FA48-B198-912BAA727369}"/>
              </a:ext>
            </a:extLst>
          </p:cNvPr>
          <p:cNvSpPr/>
          <p:nvPr/>
        </p:nvSpPr>
        <p:spPr>
          <a:xfrm>
            <a:off x="99012" y="6534637"/>
            <a:ext cx="602265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defTabSz="866986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  <a:sym typeface="Calibri"/>
              </a:rPr>
              <a:t>Habitable Zone Planet Finder: Raw frame of Barnard’s Star with laser frequency comb calibration  </a:t>
            </a:r>
          </a:p>
        </p:txBody>
      </p:sp>
    </p:spTree>
    <p:extLst>
      <p:ext uri="{BB962C8B-B14F-4D97-AF65-F5344CB8AC3E}">
        <p14:creationId xmlns:p14="http://schemas.microsoft.com/office/powerpoint/2010/main" val="296530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Overall Philosophy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Remove all other effects to </a:t>
            </a:r>
            <a:r>
              <a:rPr lang="en-US" sz="25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isolate bulk stellar motion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4250445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hardware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with exquisite thermo-mechanical control within vacuum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Stabilize illumination 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with highly scrambled and agitated fiber feed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Calibrate out instrument variability 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with simultaneous reference </a:t>
            </a:r>
            <a:r>
              <a:rPr lang="en-US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eg.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 laser frequency comb, in software</a:t>
            </a:r>
          </a:p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r>
              <a:rPr lang="en-US" dirty="0">
                <a:solidFill>
                  <a:srgbClr val="EE6C2D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Diagnose stellar activity </a:t>
            </a:r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variations that can mimic planetary signatures, in software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2AA073-D7EF-FA48-B198-912BAA727369}"/>
              </a:ext>
            </a:extLst>
          </p:cNvPr>
          <p:cNvSpPr/>
          <p:nvPr/>
        </p:nvSpPr>
        <p:spPr>
          <a:xfrm>
            <a:off x="99012" y="6534637"/>
            <a:ext cx="602265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defTabSz="866986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  <a:sym typeface="Calibri"/>
              </a:rPr>
              <a:t>Habitable Zone Planet Finder: Raw frame of Barnard’s Star with laser frequency comb calibration 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346F558-DD12-424B-B6A1-190E082A0AD3}"/>
              </a:ext>
            </a:extLst>
          </p:cNvPr>
          <p:cNvCxnSpPr/>
          <p:nvPr/>
        </p:nvCxnSpPr>
        <p:spPr>
          <a:xfrm>
            <a:off x="4611522" y="3478593"/>
            <a:ext cx="0" cy="2466621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0BB940E-08B9-124B-A680-22DD93866A63}"/>
              </a:ext>
            </a:extLst>
          </p:cNvPr>
          <p:cNvCxnSpPr/>
          <p:nvPr/>
        </p:nvCxnSpPr>
        <p:spPr>
          <a:xfrm flipH="1">
            <a:off x="4611522" y="5932855"/>
            <a:ext cx="4384625" cy="12361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CC1BCA0-2129-5044-A7D2-1E7118934B01}"/>
              </a:ext>
            </a:extLst>
          </p:cNvPr>
          <p:cNvSpPr txBox="1"/>
          <p:nvPr/>
        </p:nvSpPr>
        <p:spPr>
          <a:xfrm>
            <a:off x="4219325" y="5421832"/>
            <a:ext cx="4274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6E6E1AA-DC4A-4D4C-9323-F3771301C58D}"/>
              </a:ext>
            </a:extLst>
          </p:cNvPr>
          <p:cNvSpPr txBox="1"/>
          <p:nvPr/>
        </p:nvSpPr>
        <p:spPr>
          <a:xfrm>
            <a:off x="4219325" y="4615431"/>
            <a:ext cx="4274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E5E3D7-A70C-C94C-9CB4-4A0DA548600C}"/>
              </a:ext>
            </a:extLst>
          </p:cNvPr>
          <p:cNvSpPr txBox="1"/>
          <p:nvPr/>
        </p:nvSpPr>
        <p:spPr>
          <a:xfrm>
            <a:off x="4219325" y="3748450"/>
            <a:ext cx="4274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4169A6-991D-304A-8930-245C5E44745B}"/>
              </a:ext>
            </a:extLst>
          </p:cNvPr>
          <p:cNvSpPr txBox="1"/>
          <p:nvPr/>
        </p:nvSpPr>
        <p:spPr>
          <a:xfrm>
            <a:off x="7696444" y="5952839"/>
            <a:ext cx="32893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F044D1-CC46-ED4A-B6B3-0838B940407B}"/>
              </a:ext>
            </a:extLst>
          </p:cNvPr>
          <p:cNvSpPr txBox="1"/>
          <p:nvPr/>
        </p:nvSpPr>
        <p:spPr>
          <a:xfrm>
            <a:off x="8669773" y="5954873"/>
            <a:ext cx="34939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20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E8384A-DA37-A748-8B34-B27A3C225089}"/>
              </a:ext>
            </a:extLst>
          </p:cNvPr>
          <p:cNvSpPr txBox="1"/>
          <p:nvPr/>
        </p:nvSpPr>
        <p:spPr>
          <a:xfrm>
            <a:off x="6732384" y="5966739"/>
            <a:ext cx="25720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9AAFE8-93B4-0546-AB79-DCBC54A3C2A1}"/>
              </a:ext>
            </a:extLst>
          </p:cNvPr>
          <p:cNvSpPr txBox="1"/>
          <p:nvPr/>
        </p:nvSpPr>
        <p:spPr>
          <a:xfrm>
            <a:off x="5648526" y="5961708"/>
            <a:ext cx="41725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-10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556D2C-E307-6C42-A311-1FAAD9B8EA56}"/>
              </a:ext>
            </a:extLst>
          </p:cNvPr>
          <p:cNvSpPr txBox="1"/>
          <p:nvPr/>
        </p:nvSpPr>
        <p:spPr>
          <a:xfrm>
            <a:off x="4611522" y="5932855"/>
            <a:ext cx="3622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-2O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2FCD796-01AE-104D-B971-BAA32BDE1BAF}"/>
              </a:ext>
            </a:extLst>
          </p:cNvPr>
          <p:cNvGrpSpPr/>
          <p:nvPr/>
        </p:nvGrpSpPr>
        <p:grpSpPr>
          <a:xfrm>
            <a:off x="4657828" y="3871393"/>
            <a:ext cx="4338319" cy="1705682"/>
            <a:chOff x="1771159" y="4506177"/>
            <a:chExt cx="4338319" cy="1705682"/>
          </a:xfrm>
          <a:effectLst/>
        </p:grpSpPr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162F780-DE59-E047-93E6-82C4DAFCF56E}"/>
                </a:ext>
              </a:extLst>
            </p:cNvPr>
            <p:cNvSpPr/>
            <p:nvPr/>
          </p:nvSpPr>
          <p:spPr>
            <a:xfrm>
              <a:off x="1771159" y="4506177"/>
              <a:ext cx="4320514" cy="1697253"/>
            </a:xfrm>
            <a:custGeom>
              <a:avLst/>
              <a:gdLst>
                <a:gd name="connsiteX0" fmla="*/ 0 w 4320514"/>
                <a:gd name="connsiteY0" fmla="*/ 11869 h 1697253"/>
                <a:gd name="connsiteX1" fmla="*/ 124631 w 4320514"/>
                <a:gd name="connsiteY1" fmla="*/ 5934 h 1697253"/>
                <a:gd name="connsiteX2" fmla="*/ 237391 w 4320514"/>
                <a:gd name="connsiteY2" fmla="*/ 5934 h 1697253"/>
                <a:gd name="connsiteX3" fmla="*/ 356087 w 4320514"/>
                <a:gd name="connsiteY3" fmla="*/ 5934 h 1697253"/>
                <a:gd name="connsiteX4" fmla="*/ 492586 w 4320514"/>
                <a:gd name="connsiteY4" fmla="*/ 0 h 1697253"/>
                <a:gd name="connsiteX5" fmla="*/ 658760 w 4320514"/>
                <a:gd name="connsiteY5" fmla="*/ 5934 h 1697253"/>
                <a:gd name="connsiteX6" fmla="*/ 813064 w 4320514"/>
                <a:gd name="connsiteY6" fmla="*/ 5934 h 1697253"/>
                <a:gd name="connsiteX7" fmla="*/ 979238 w 4320514"/>
                <a:gd name="connsiteY7" fmla="*/ 29672 h 1697253"/>
                <a:gd name="connsiteX8" fmla="*/ 1157281 w 4320514"/>
                <a:gd name="connsiteY8" fmla="*/ 83082 h 1697253"/>
                <a:gd name="connsiteX9" fmla="*/ 1323455 w 4320514"/>
                <a:gd name="connsiteY9" fmla="*/ 148361 h 1697253"/>
                <a:gd name="connsiteX10" fmla="*/ 1454020 w 4320514"/>
                <a:gd name="connsiteY10" fmla="*/ 231443 h 1697253"/>
                <a:gd name="connsiteX11" fmla="*/ 1566780 w 4320514"/>
                <a:gd name="connsiteY11" fmla="*/ 320460 h 1697253"/>
                <a:gd name="connsiteX12" fmla="*/ 1667671 w 4320514"/>
                <a:gd name="connsiteY12" fmla="*/ 415411 h 1697253"/>
                <a:gd name="connsiteX13" fmla="*/ 1756693 w 4320514"/>
                <a:gd name="connsiteY13" fmla="*/ 522231 h 1697253"/>
                <a:gd name="connsiteX14" fmla="*/ 1833845 w 4320514"/>
                <a:gd name="connsiteY14" fmla="*/ 629052 h 1697253"/>
                <a:gd name="connsiteX15" fmla="*/ 1905062 w 4320514"/>
                <a:gd name="connsiteY15" fmla="*/ 724003 h 1697253"/>
                <a:gd name="connsiteX16" fmla="*/ 1964410 w 4320514"/>
                <a:gd name="connsiteY16" fmla="*/ 842692 h 1697253"/>
                <a:gd name="connsiteX17" fmla="*/ 2017823 w 4320514"/>
                <a:gd name="connsiteY17" fmla="*/ 943578 h 1697253"/>
                <a:gd name="connsiteX18" fmla="*/ 2059366 w 4320514"/>
                <a:gd name="connsiteY18" fmla="*/ 1044463 h 1697253"/>
                <a:gd name="connsiteX19" fmla="*/ 2112779 w 4320514"/>
                <a:gd name="connsiteY19" fmla="*/ 1151283 h 1697253"/>
                <a:gd name="connsiteX20" fmla="*/ 2178062 w 4320514"/>
                <a:gd name="connsiteY20" fmla="*/ 1281841 h 1697253"/>
                <a:gd name="connsiteX21" fmla="*/ 2213670 w 4320514"/>
                <a:gd name="connsiteY21" fmla="*/ 1353055 h 1697253"/>
                <a:gd name="connsiteX22" fmla="*/ 2278953 w 4320514"/>
                <a:gd name="connsiteY22" fmla="*/ 1471744 h 1697253"/>
                <a:gd name="connsiteX23" fmla="*/ 2332366 w 4320514"/>
                <a:gd name="connsiteY23" fmla="*/ 1554826 h 1697253"/>
                <a:gd name="connsiteX24" fmla="*/ 2385779 w 4320514"/>
                <a:gd name="connsiteY24" fmla="*/ 1643843 h 1697253"/>
                <a:gd name="connsiteX25" fmla="*/ 2445126 w 4320514"/>
                <a:gd name="connsiteY25" fmla="*/ 1685384 h 1697253"/>
                <a:gd name="connsiteX26" fmla="*/ 2534148 w 4320514"/>
                <a:gd name="connsiteY26" fmla="*/ 1697253 h 1697253"/>
                <a:gd name="connsiteX27" fmla="*/ 2640974 w 4320514"/>
                <a:gd name="connsiteY27" fmla="*/ 1643843 h 1697253"/>
                <a:gd name="connsiteX28" fmla="*/ 2700322 w 4320514"/>
                <a:gd name="connsiteY28" fmla="*/ 1537023 h 1697253"/>
                <a:gd name="connsiteX29" fmla="*/ 2765604 w 4320514"/>
                <a:gd name="connsiteY29" fmla="*/ 1418334 h 1697253"/>
                <a:gd name="connsiteX30" fmla="*/ 2836821 w 4320514"/>
                <a:gd name="connsiteY30" fmla="*/ 1246235 h 1697253"/>
                <a:gd name="connsiteX31" fmla="*/ 2890234 w 4320514"/>
                <a:gd name="connsiteY31" fmla="*/ 1080070 h 1697253"/>
                <a:gd name="connsiteX32" fmla="*/ 2961452 w 4320514"/>
                <a:gd name="connsiteY32" fmla="*/ 919840 h 1697253"/>
                <a:gd name="connsiteX33" fmla="*/ 3008930 w 4320514"/>
                <a:gd name="connsiteY33" fmla="*/ 777413 h 1697253"/>
                <a:gd name="connsiteX34" fmla="*/ 3062343 w 4320514"/>
                <a:gd name="connsiteY34" fmla="*/ 629052 h 1697253"/>
                <a:gd name="connsiteX35" fmla="*/ 3151364 w 4320514"/>
                <a:gd name="connsiteY35" fmla="*/ 462887 h 1697253"/>
                <a:gd name="connsiteX36" fmla="*/ 3228516 w 4320514"/>
                <a:gd name="connsiteY36" fmla="*/ 332329 h 1697253"/>
                <a:gd name="connsiteX37" fmla="*/ 3323473 w 4320514"/>
                <a:gd name="connsiteY37" fmla="*/ 201771 h 1697253"/>
                <a:gd name="connsiteX38" fmla="*/ 3418429 w 4320514"/>
                <a:gd name="connsiteY38" fmla="*/ 112754 h 1697253"/>
                <a:gd name="connsiteX39" fmla="*/ 3513385 w 4320514"/>
                <a:gd name="connsiteY39" fmla="*/ 59344 h 1697253"/>
                <a:gd name="connsiteX40" fmla="*/ 3620211 w 4320514"/>
                <a:gd name="connsiteY40" fmla="*/ 29672 h 1697253"/>
                <a:gd name="connsiteX41" fmla="*/ 3697363 w 4320514"/>
                <a:gd name="connsiteY41" fmla="*/ 17803 h 1697253"/>
                <a:gd name="connsiteX42" fmla="*/ 3875407 w 4320514"/>
                <a:gd name="connsiteY42" fmla="*/ 0 h 1697253"/>
                <a:gd name="connsiteX43" fmla="*/ 3994102 w 4320514"/>
                <a:gd name="connsiteY43" fmla="*/ 0 h 1697253"/>
                <a:gd name="connsiteX44" fmla="*/ 4100928 w 4320514"/>
                <a:gd name="connsiteY44" fmla="*/ 0 h 1697253"/>
                <a:gd name="connsiteX45" fmla="*/ 4219623 w 4320514"/>
                <a:gd name="connsiteY45" fmla="*/ 0 h 1697253"/>
                <a:gd name="connsiteX46" fmla="*/ 4320514 w 4320514"/>
                <a:gd name="connsiteY46" fmla="*/ 5934 h 1697253"/>
                <a:gd name="connsiteX47" fmla="*/ 4320514 w 4320514"/>
                <a:gd name="connsiteY47" fmla="*/ 5934 h 169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320514" h="1697253">
                  <a:moveTo>
                    <a:pt x="0" y="11869"/>
                  </a:moveTo>
                  <a:lnTo>
                    <a:pt x="124631" y="5934"/>
                  </a:lnTo>
                  <a:lnTo>
                    <a:pt x="237391" y="5934"/>
                  </a:lnTo>
                  <a:lnTo>
                    <a:pt x="356087" y="5934"/>
                  </a:lnTo>
                  <a:lnTo>
                    <a:pt x="492586" y="0"/>
                  </a:lnTo>
                  <a:lnTo>
                    <a:pt x="658760" y="5934"/>
                  </a:lnTo>
                  <a:lnTo>
                    <a:pt x="813064" y="5934"/>
                  </a:lnTo>
                  <a:lnTo>
                    <a:pt x="979238" y="29672"/>
                  </a:lnTo>
                  <a:lnTo>
                    <a:pt x="1157281" y="83082"/>
                  </a:lnTo>
                  <a:lnTo>
                    <a:pt x="1323455" y="148361"/>
                  </a:lnTo>
                  <a:lnTo>
                    <a:pt x="1454020" y="231443"/>
                  </a:lnTo>
                  <a:lnTo>
                    <a:pt x="1566780" y="320460"/>
                  </a:lnTo>
                  <a:lnTo>
                    <a:pt x="1667671" y="415411"/>
                  </a:lnTo>
                  <a:lnTo>
                    <a:pt x="1756693" y="522231"/>
                  </a:lnTo>
                  <a:lnTo>
                    <a:pt x="1833845" y="629052"/>
                  </a:lnTo>
                  <a:lnTo>
                    <a:pt x="1905062" y="724003"/>
                  </a:lnTo>
                  <a:lnTo>
                    <a:pt x="1964410" y="842692"/>
                  </a:lnTo>
                  <a:lnTo>
                    <a:pt x="2017823" y="943578"/>
                  </a:lnTo>
                  <a:lnTo>
                    <a:pt x="2059366" y="1044463"/>
                  </a:lnTo>
                  <a:lnTo>
                    <a:pt x="2112779" y="1151283"/>
                  </a:lnTo>
                  <a:lnTo>
                    <a:pt x="2178062" y="1281841"/>
                  </a:lnTo>
                  <a:lnTo>
                    <a:pt x="2213670" y="1353055"/>
                  </a:lnTo>
                  <a:lnTo>
                    <a:pt x="2278953" y="1471744"/>
                  </a:lnTo>
                  <a:lnTo>
                    <a:pt x="2332366" y="1554826"/>
                  </a:lnTo>
                  <a:lnTo>
                    <a:pt x="2385779" y="1643843"/>
                  </a:lnTo>
                  <a:lnTo>
                    <a:pt x="2445126" y="1685384"/>
                  </a:lnTo>
                  <a:lnTo>
                    <a:pt x="2534148" y="1697253"/>
                  </a:lnTo>
                  <a:lnTo>
                    <a:pt x="2640974" y="1643843"/>
                  </a:lnTo>
                  <a:lnTo>
                    <a:pt x="2700322" y="1537023"/>
                  </a:lnTo>
                  <a:lnTo>
                    <a:pt x="2765604" y="1418334"/>
                  </a:lnTo>
                  <a:lnTo>
                    <a:pt x="2836821" y="1246235"/>
                  </a:lnTo>
                  <a:lnTo>
                    <a:pt x="2890234" y="1080070"/>
                  </a:lnTo>
                  <a:lnTo>
                    <a:pt x="2961452" y="919840"/>
                  </a:lnTo>
                  <a:lnTo>
                    <a:pt x="3008930" y="777413"/>
                  </a:lnTo>
                  <a:lnTo>
                    <a:pt x="3062343" y="629052"/>
                  </a:lnTo>
                  <a:lnTo>
                    <a:pt x="3151364" y="462887"/>
                  </a:lnTo>
                  <a:lnTo>
                    <a:pt x="3228516" y="332329"/>
                  </a:lnTo>
                  <a:lnTo>
                    <a:pt x="3323473" y="201771"/>
                  </a:lnTo>
                  <a:lnTo>
                    <a:pt x="3418429" y="112754"/>
                  </a:lnTo>
                  <a:lnTo>
                    <a:pt x="3513385" y="59344"/>
                  </a:lnTo>
                  <a:lnTo>
                    <a:pt x="3620211" y="29672"/>
                  </a:lnTo>
                  <a:lnTo>
                    <a:pt x="3697363" y="17803"/>
                  </a:lnTo>
                  <a:lnTo>
                    <a:pt x="3875407" y="0"/>
                  </a:lnTo>
                  <a:lnTo>
                    <a:pt x="3994102" y="0"/>
                  </a:lnTo>
                  <a:lnTo>
                    <a:pt x="4100928" y="0"/>
                  </a:lnTo>
                  <a:lnTo>
                    <a:pt x="4219623" y="0"/>
                  </a:lnTo>
                  <a:lnTo>
                    <a:pt x="4320514" y="5934"/>
                  </a:lnTo>
                  <a:lnTo>
                    <a:pt x="4320514" y="5934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6FADBBE-DA65-C24E-B8A9-858341C0BAB8}"/>
                </a:ext>
              </a:extLst>
            </p:cNvPr>
            <p:cNvSpPr/>
            <p:nvPr/>
          </p:nvSpPr>
          <p:spPr>
            <a:xfrm>
              <a:off x="1771159" y="4506177"/>
              <a:ext cx="4338319" cy="1705682"/>
            </a:xfrm>
            <a:custGeom>
              <a:avLst/>
              <a:gdLst>
                <a:gd name="connsiteX0" fmla="*/ 0 w 4338319"/>
                <a:gd name="connsiteY0" fmla="*/ 1758 h 1705682"/>
                <a:gd name="connsiteX1" fmla="*/ 172109 w 4338319"/>
                <a:gd name="connsiteY1" fmla="*/ 1758 h 1705682"/>
                <a:gd name="connsiteX2" fmla="*/ 350152 w 4338319"/>
                <a:gd name="connsiteY2" fmla="*/ 1758 h 1705682"/>
                <a:gd name="connsiteX3" fmla="*/ 587543 w 4338319"/>
                <a:gd name="connsiteY3" fmla="*/ 1758 h 1705682"/>
                <a:gd name="connsiteX4" fmla="*/ 777456 w 4338319"/>
                <a:gd name="connsiteY4" fmla="*/ 7693 h 1705682"/>
                <a:gd name="connsiteX5" fmla="*/ 908021 w 4338319"/>
                <a:gd name="connsiteY5" fmla="*/ 19562 h 1705682"/>
                <a:gd name="connsiteX6" fmla="*/ 1056390 w 4338319"/>
                <a:gd name="connsiteY6" fmla="*/ 49234 h 1705682"/>
                <a:gd name="connsiteX7" fmla="*/ 1222563 w 4338319"/>
                <a:gd name="connsiteY7" fmla="*/ 102644 h 1705682"/>
                <a:gd name="connsiteX8" fmla="*/ 1347194 w 4338319"/>
                <a:gd name="connsiteY8" fmla="*/ 161988 h 1705682"/>
                <a:gd name="connsiteX9" fmla="*/ 1465889 w 4338319"/>
                <a:gd name="connsiteY9" fmla="*/ 239136 h 1705682"/>
                <a:gd name="connsiteX10" fmla="*/ 1554911 w 4338319"/>
                <a:gd name="connsiteY10" fmla="*/ 316284 h 1705682"/>
                <a:gd name="connsiteX11" fmla="*/ 1637997 w 4338319"/>
                <a:gd name="connsiteY11" fmla="*/ 381563 h 1705682"/>
                <a:gd name="connsiteX12" fmla="*/ 1697345 w 4338319"/>
                <a:gd name="connsiteY12" fmla="*/ 446842 h 1705682"/>
                <a:gd name="connsiteX13" fmla="*/ 1804171 w 4338319"/>
                <a:gd name="connsiteY13" fmla="*/ 583334 h 1705682"/>
                <a:gd name="connsiteX14" fmla="*/ 1845714 w 4338319"/>
                <a:gd name="connsiteY14" fmla="*/ 666417 h 1705682"/>
                <a:gd name="connsiteX15" fmla="*/ 1940671 w 4338319"/>
                <a:gd name="connsiteY15" fmla="*/ 802909 h 1705682"/>
                <a:gd name="connsiteX16" fmla="*/ 1976279 w 4338319"/>
                <a:gd name="connsiteY16" fmla="*/ 891926 h 1705682"/>
                <a:gd name="connsiteX17" fmla="*/ 2035627 w 4338319"/>
                <a:gd name="connsiteY17" fmla="*/ 998746 h 1705682"/>
                <a:gd name="connsiteX18" fmla="*/ 2083105 w 4338319"/>
                <a:gd name="connsiteY18" fmla="*/ 1093697 h 1705682"/>
                <a:gd name="connsiteX19" fmla="*/ 2130584 w 4338319"/>
                <a:gd name="connsiteY19" fmla="*/ 1206452 h 1705682"/>
                <a:gd name="connsiteX20" fmla="*/ 2178062 w 4338319"/>
                <a:gd name="connsiteY20" fmla="*/ 1301403 h 1705682"/>
                <a:gd name="connsiteX21" fmla="*/ 2249279 w 4338319"/>
                <a:gd name="connsiteY21" fmla="*/ 1431961 h 1705682"/>
                <a:gd name="connsiteX22" fmla="*/ 2302692 w 4338319"/>
                <a:gd name="connsiteY22" fmla="*/ 1532847 h 1705682"/>
                <a:gd name="connsiteX23" fmla="*/ 2391714 w 4338319"/>
                <a:gd name="connsiteY23" fmla="*/ 1651536 h 1705682"/>
                <a:gd name="connsiteX24" fmla="*/ 2462931 w 4338319"/>
                <a:gd name="connsiteY24" fmla="*/ 1687142 h 1705682"/>
                <a:gd name="connsiteX25" fmla="*/ 2510409 w 4338319"/>
                <a:gd name="connsiteY25" fmla="*/ 1704946 h 1705682"/>
                <a:gd name="connsiteX26" fmla="*/ 2599431 w 4338319"/>
                <a:gd name="connsiteY26" fmla="*/ 1663405 h 1705682"/>
                <a:gd name="connsiteX27" fmla="*/ 2646909 w 4338319"/>
                <a:gd name="connsiteY27" fmla="*/ 1627798 h 1705682"/>
                <a:gd name="connsiteX28" fmla="*/ 2706256 w 4338319"/>
                <a:gd name="connsiteY28" fmla="*/ 1520978 h 1705682"/>
                <a:gd name="connsiteX29" fmla="*/ 2759669 w 4338319"/>
                <a:gd name="connsiteY29" fmla="*/ 1390420 h 1705682"/>
                <a:gd name="connsiteX30" fmla="*/ 2807148 w 4338319"/>
                <a:gd name="connsiteY30" fmla="*/ 1301403 h 1705682"/>
                <a:gd name="connsiteX31" fmla="*/ 2842756 w 4338319"/>
                <a:gd name="connsiteY31" fmla="*/ 1206452 h 1705682"/>
                <a:gd name="connsiteX32" fmla="*/ 2890234 w 4338319"/>
                <a:gd name="connsiteY32" fmla="*/ 1087763 h 1705682"/>
                <a:gd name="connsiteX33" fmla="*/ 2925843 w 4338319"/>
                <a:gd name="connsiteY33" fmla="*/ 980943 h 1705682"/>
                <a:gd name="connsiteX34" fmla="*/ 2973321 w 4338319"/>
                <a:gd name="connsiteY34" fmla="*/ 868188 h 1705682"/>
                <a:gd name="connsiteX35" fmla="*/ 3026734 w 4338319"/>
                <a:gd name="connsiteY35" fmla="*/ 767302 h 1705682"/>
                <a:gd name="connsiteX36" fmla="*/ 3056408 w 4338319"/>
                <a:gd name="connsiteY36" fmla="*/ 672351 h 1705682"/>
                <a:gd name="connsiteX37" fmla="*/ 3109821 w 4338319"/>
                <a:gd name="connsiteY37" fmla="*/ 553662 h 1705682"/>
                <a:gd name="connsiteX38" fmla="*/ 3163234 w 4338319"/>
                <a:gd name="connsiteY38" fmla="*/ 452777 h 1705682"/>
                <a:gd name="connsiteX39" fmla="*/ 3222582 w 4338319"/>
                <a:gd name="connsiteY39" fmla="*/ 351891 h 1705682"/>
                <a:gd name="connsiteX40" fmla="*/ 3293799 w 4338319"/>
                <a:gd name="connsiteY40" fmla="*/ 245071 h 1705682"/>
                <a:gd name="connsiteX41" fmla="*/ 3335342 w 4338319"/>
                <a:gd name="connsiteY41" fmla="*/ 185726 h 1705682"/>
                <a:gd name="connsiteX42" fmla="*/ 3412494 w 4338319"/>
                <a:gd name="connsiteY42" fmla="*/ 126382 h 1705682"/>
                <a:gd name="connsiteX43" fmla="*/ 3525255 w 4338319"/>
                <a:gd name="connsiteY43" fmla="*/ 49234 h 1705682"/>
                <a:gd name="connsiteX44" fmla="*/ 3643950 w 4338319"/>
                <a:gd name="connsiteY44" fmla="*/ 25496 h 1705682"/>
                <a:gd name="connsiteX45" fmla="*/ 3774515 w 4338319"/>
                <a:gd name="connsiteY45" fmla="*/ 1758 h 1705682"/>
                <a:gd name="connsiteX46" fmla="*/ 3911015 w 4338319"/>
                <a:gd name="connsiteY46" fmla="*/ 1758 h 1705682"/>
                <a:gd name="connsiteX47" fmla="*/ 4065319 w 4338319"/>
                <a:gd name="connsiteY47" fmla="*/ 1758 h 1705682"/>
                <a:gd name="connsiteX48" fmla="*/ 4178080 w 4338319"/>
                <a:gd name="connsiteY48" fmla="*/ 1758 h 1705682"/>
                <a:gd name="connsiteX49" fmla="*/ 4273036 w 4338319"/>
                <a:gd name="connsiteY49" fmla="*/ 1758 h 1705682"/>
                <a:gd name="connsiteX50" fmla="*/ 4338319 w 4338319"/>
                <a:gd name="connsiteY50" fmla="*/ 1758 h 170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338319" h="1705682">
                  <a:moveTo>
                    <a:pt x="0" y="1758"/>
                  </a:moveTo>
                  <a:lnTo>
                    <a:pt x="172109" y="1758"/>
                  </a:lnTo>
                  <a:lnTo>
                    <a:pt x="350152" y="1758"/>
                  </a:lnTo>
                  <a:lnTo>
                    <a:pt x="587543" y="1758"/>
                  </a:lnTo>
                  <a:cubicBezTo>
                    <a:pt x="658760" y="2747"/>
                    <a:pt x="724043" y="4726"/>
                    <a:pt x="777456" y="7693"/>
                  </a:cubicBezTo>
                  <a:cubicBezTo>
                    <a:pt x="830869" y="10660"/>
                    <a:pt x="861532" y="12639"/>
                    <a:pt x="908021" y="19562"/>
                  </a:cubicBezTo>
                  <a:cubicBezTo>
                    <a:pt x="954510" y="26485"/>
                    <a:pt x="1003966" y="35387"/>
                    <a:pt x="1056390" y="49234"/>
                  </a:cubicBezTo>
                  <a:cubicBezTo>
                    <a:pt x="1108814" y="63081"/>
                    <a:pt x="1174096" y="83852"/>
                    <a:pt x="1222563" y="102644"/>
                  </a:cubicBezTo>
                  <a:cubicBezTo>
                    <a:pt x="1271030" y="121436"/>
                    <a:pt x="1306640" y="139239"/>
                    <a:pt x="1347194" y="161988"/>
                  </a:cubicBezTo>
                  <a:cubicBezTo>
                    <a:pt x="1387748" y="184737"/>
                    <a:pt x="1431270" y="213420"/>
                    <a:pt x="1465889" y="239136"/>
                  </a:cubicBezTo>
                  <a:cubicBezTo>
                    <a:pt x="1500508" y="264852"/>
                    <a:pt x="1526226" y="292546"/>
                    <a:pt x="1554911" y="316284"/>
                  </a:cubicBezTo>
                  <a:cubicBezTo>
                    <a:pt x="1583596" y="340022"/>
                    <a:pt x="1614258" y="359803"/>
                    <a:pt x="1637997" y="381563"/>
                  </a:cubicBezTo>
                  <a:cubicBezTo>
                    <a:pt x="1661736" y="403323"/>
                    <a:pt x="1669649" y="413214"/>
                    <a:pt x="1697345" y="446842"/>
                  </a:cubicBezTo>
                  <a:cubicBezTo>
                    <a:pt x="1725041" y="480470"/>
                    <a:pt x="1779443" y="546738"/>
                    <a:pt x="1804171" y="583334"/>
                  </a:cubicBezTo>
                  <a:cubicBezTo>
                    <a:pt x="1828899" y="619930"/>
                    <a:pt x="1822964" y="629821"/>
                    <a:pt x="1845714" y="666417"/>
                  </a:cubicBezTo>
                  <a:cubicBezTo>
                    <a:pt x="1868464" y="703013"/>
                    <a:pt x="1918910" y="765324"/>
                    <a:pt x="1940671" y="802909"/>
                  </a:cubicBezTo>
                  <a:cubicBezTo>
                    <a:pt x="1962432" y="840494"/>
                    <a:pt x="1960453" y="859287"/>
                    <a:pt x="1976279" y="891926"/>
                  </a:cubicBezTo>
                  <a:cubicBezTo>
                    <a:pt x="1992105" y="924565"/>
                    <a:pt x="2017823" y="965118"/>
                    <a:pt x="2035627" y="998746"/>
                  </a:cubicBezTo>
                  <a:cubicBezTo>
                    <a:pt x="2053431" y="1032374"/>
                    <a:pt x="2067279" y="1059079"/>
                    <a:pt x="2083105" y="1093697"/>
                  </a:cubicBezTo>
                  <a:cubicBezTo>
                    <a:pt x="2098931" y="1128315"/>
                    <a:pt x="2114758" y="1171834"/>
                    <a:pt x="2130584" y="1206452"/>
                  </a:cubicBezTo>
                  <a:cubicBezTo>
                    <a:pt x="2146410" y="1241070"/>
                    <a:pt x="2158280" y="1263818"/>
                    <a:pt x="2178062" y="1301403"/>
                  </a:cubicBezTo>
                  <a:cubicBezTo>
                    <a:pt x="2197844" y="1338988"/>
                    <a:pt x="2228507" y="1393387"/>
                    <a:pt x="2249279" y="1431961"/>
                  </a:cubicBezTo>
                  <a:cubicBezTo>
                    <a:pt x="2270051" y="1470535"/>
                    <a:pt x="2278953" y="1496251"/>
                    <a:pt x="2302692" y="1532847"/>
                  </a:cubicBezTo>
                  <a:cubicBezTo>
                    <a:pt x="2326431" y="1569443"/>
                    <a:pt x="2365008" y="1625820"/>
                    <a:pt x="2391714" y="1651536"/>
                  </a:cubicBezTo>
                  <a:cubicBezTo>
                    <a:pt x="2418421" y="1677252"/>
                    <a:pt x="2443149" y="1678240"/>
                    <a:pt x="2462931" y="1687142"/>
                  </a:cubicBezTo>
                  <a:cubicBezTo>
                    <a:pt x="2482714" y="1696044"/>
                    <a:pt x="2487659" y="1708902"/>
                    <a:pt x="2510409" y="1704946"/>
                  </a:cubicBezTo>
                  <a:cubicBezTo>
                    <a:pt x="2533159" y="1700990"/>
                    <a:pt x="2576681" y="1676263"/>
                    <a:pt x="2599431" y="1663405"/>
                  </a:cubicBezTo>
                  <a:cubicBezTo>
                    <a:pt x="2622181" y="1650547"/>
                    <a:pt x="2629105" y="1651536"/>
                    <a:pt x="2646909" y="1627798"/>
                  </a:cubicBezTo>
                  <a:cubicBezTo>
                    <a:pt x="2664713" y="1604060"/>
                    <a:pt x="2687463" y="1560541"/>
                    <a:pt x="2706256" y="1520978"/>
                  </a:cubicBezTo>
                  <a:cubicBezTo>
                    <a:pt x="2725049" y="1481415"/>
                    <a:pt x="2742854" y="1427016"/>
                    <a:pt x="2759669" y="1390420"/>
                  </a:cubicBezTo>
                  <a:cubicBezTo>
                    <a:pt x="2776484" y="1353824"/>
                    <a:pt x="2793300" y="1332064"/>
                    <a:pt x="2807148" y="1301403"/>
                  </a:cubicBezTo>
                  <a:cubicBezTo>
                    <a:pt x="2820996" y="1270742"/>
                    <a:pt x="2828908" y="1242059"/>
                    <a:pt x="2842756" y="1206452"/>
                  </a:cubicBezTo>
                  <a:cubicBezTo>
                    <a:pt x="2856604" y="1170845"/>
                    <a:pt x="2876386" y="1125348"/>
                    <a:pt x="2890234" y="1087763"/>
                  </a:cubicBezTo>
                  <a:cubicBezTo>
                    <a:pt x="2904082" y="1050178"/>
                    <a:pt x="2911995" y="1017539"/>
                    <a:pt x="2925843" y="980943"/>
                  </a:cubicBezTo>
                  <a:cubicBezTo>
                    <a:pt x="2939691" y="944347"/>
                    <a:pt x="2956506" y="903795"/>
                    <a:pt x="2973321" y="868188"/>
                  </a:cubicBezTo>
                  <a:cubicBezTo>
                    <a:pt x="2990136" y="832581"/>
                    <a:pt x="3012886" y="799941"/>
                    <a:pt x="3026734" y="767302"/>
                  </a:cubicBezTo>
                  <a:cubicBezTo>
                    <a:pt x="3040582" y="734663"/>
                    <a:pt x="3042560" y="707958"/>
                    <a:pt x="3056408" y="672351"/>
                  </a:cubicBezTo>
                  <a:cubicBezTo>
                    <a:pt x="3070256" y="636744"/>
                    <a:pt x="3092017" y="590258"/>
                    <a:pt x="3109821" y="553662"/>
                  </a:cubicBezTo>
                  <a:cubicBezTo>
                    <a:pt x="3127625" y="517066"/>
                    <a:pt x="3144441" y="486406"/>
                    <a:pt x="3163234" y="452777"/>
                  </a:cubicBezTo>
                  <a:cubicBezTo>
                    <a:pt x="3182028" y="419149"/>
                    <a:pt x="3200821" y="386508"/>
                    <a:pt x="3222582" y="351891"/>
                  </a:cubicBezTo>
                  <a:cubicBezTo>
                    <a:pt x="3244343" y="317274"/>
                    <a:pt x="3275006" y="272765"/>
                    <a:pt x="3293799" y="245071"/>
                  </a:cubicBezTo>
                  <a:cubicBezTo>
                    <a:pt x="3312592" y="217377"/>
                    <a:pt x="3315560" y="205507"/>
                    <a:pt x="3335342" y="185726"/>
                  </a:cubicBezTo>
                  <a:cubicBezTo>
                    <a:pt x="3355124" y="165945"/>
                    <a:pt x="3380842" y="149131"/>
                    <a:pt x="3412494" y="126382"/>
                  </a:cubicBezTo>
                  <a:cubicBezTo>
                    <a:pt x="3444146" y="103633"/>
                    <a:pt x="3486679" y="66048"/>
                    <a:pt x="3525255" y="49234"/>
                  </a:cubicBezTo>
                  <a:cubicBezTo>
                    <a:pt x="3563831" y="32420"/>
                    <a:pt x="3643950" y="25496"/>
                    <a:pt x="3643950" y="25496"/>
                  </a:cubicBezTo>
                  <a:cubicBezTo>
                    <a:pt x="3685493" y="17583"/>
                    <a:pt x="3730004" y="5714"/>
                    <a:pt x="3774515" y="1758"/>
                  </a:cubicBezTo>
                  <a:cubicBezTo>
                    <a:pt x="3819026" y="-2198"/>
                    <a:pt x="3911015" y="1758"/>
                    <a:pt x="3911015" y="1758"/>
                  </a:cubicBezTo>
                  <a:lnTo>
                    <a:pt x="4065319" y="1758"/>
                  </a:lnTo>
                  <a:lnTo>
                    <a:pt x="4178080" y="1758"/>
                  </a:lnTo>
                  <a:lnTo>
                    <a:pt x="4273036" y="1758"/>
                  </a:lnTo>
                  <a:lnTo>
                    <a:pt x="4338319" y="1758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0A4CA69-C981-A84D-ADE6-3D82327D9FC6}"/>
              </a:ext>
            </a:extLst>
          </p:cNvPr>
          <p:cNvSpPr txBox="1"/>
          <p:nvPr/>
        </p:nvSpPr>
        <p:spPr>
          <a:xfrm>
            <a:off x="4611522" y="6257638"/>
            <a:ext cx="439052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Velocity [km/s]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E24CBF-7F6D-7146-B836-2EB84635FE26}"/>
              </a:ext>
            </a:extLst>
          </p:cNvPr>
          <p:cNvSpPr txBox="1"/>
          <p:nvPr/>
        </p:nvSpPr>
        <p:spPr>
          <a:xfrm rot="16200000">
            <a:off x="2977767" y="4581650"/>
            <a:ext cx="2483115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CCF Depth [%]</a:t>
            </a:r>
          </a:p>
        </p:txBody>
      </p:sp>
      <p:sp>
        <p:nvSpPr>
          <p:cNvPr id="78" name="Connector 77">
            <a:extLst>
              <a:ext uri="{FF2B5EF4-FFF2-40B4-BE49-F238E27FC236}">
                <a16:creationId xmlns:a16="http://schemas.microsoft.com/office/drawing/2014/main" id="{51678DCE-5F12-F24E-990D-CDEAF4465AAA}"/>
              </a:ext>
            </a:extLst>
          </p:cNvPr>
          <p:cNvSpPr>
            <a:spLocks noChangeAspect="1"/>
          </p:cNvSpPr>
          <p:nvPr/>
        </p:nvSpPr>
        <p:spPr>
          <a:xfrm>
            <a:off x="6157422" y="4123210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onnector 78">
            <a:extLst>
              <a:ext uri="{FF2B5EF4-FFF2-40B4-BE49-F238E27FC236}">
                <a16:creationId xmlns:a16="http://schemas.microsoft.com/office/drawing/2014/main" id="{20E5A1B6-26B5-6D49-B60F-AEAED1713544}"/>
              </a:ext>
            </a:extLst>
          </p:cNvPr>
          <p:cNvSpPr>
            <a:spLocks noChangeAspect="1"/>
          </p:cNvSpPr>
          <p:nvPr/>
        </p:nvSpPr>
        <p:spPr>
          <a:xfrm>
            <a:off x="6356671" y="4322460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Connector 79">
            <a:extLst>
              <a:ext uri="{FF2B5EF4-FFF2-40B4-BE49-F238E27FC236}">
                <a16:creationId xmlns:a16="http://schemas.microsoft.com/office/drawing/2014/main" id="{5640C227-CE83-CC46-BB41-3948F9E9E31F}"/>
              </a:ext>
            </a:extLst>
          </p:cNvPr>
          <p:cNvSpPr>
            <a:spLocks noChangeAspect="1"/>
          </p:cNvSpPr>
          <p:nvPr/>
        </p:nvSpPr>
        <p:spPr>
          <a:xfrm>
            <a:off x="6497052" y="4526238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Connector 80">
            <a:extLst>
              <a:ext uri="{FF2B5EF4-FFF2-40B4-BE49-F238E27FC236}">
                <a16:creationId xmlns:a16="http://schemas.microsoft.com/office/drawing/2014/main" id="{D20BA89B-A4B5-574C-8BF3-814419C6F095}"/>
              </a:ext>
            </a:extLst>
          </p:cNvPr>
          <p:cNvSpPr>
            <a:spLocks noChangeAspect="1"/>
          </p:cNvSpPr>
          <p:nvPr/>
        </p:nvSpPr>
        <p:spPr>
          <a:xfrm>
            <a:off x="6605734" y="4734545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onnector 81">
            <a:extLst>
              <a:ext uri="{FF2B5EF4-FFF2-40B4-BE49-F238E27FC236}">
                <a16:creationId xmlns:a16="http://schemas.microsoft.com/office/drawing/2014/main" id="{EC41F5C2-76D1-9B43-AECB-B9561A19A916}"/>
              </a:ext>
            </a:extLst>
          </p:cNvPr>
          <p:cNvSpPr>
            <a:spLocks noChangeAspect="1"/>
          </p:cNvSpPr>
          <p:nvPr/>
        </p:nvSpPr>
        <p:spPr>
          <a:xfrm>
            <a:off x="6714416" y="4960965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onnector 82">
            <a:extLst>
              <a:ext uri="{FF2B5EF4-FFF2-40B4-BE49-F238E27FC236}">
                <a16:creationId xmlns:a16="http://schemas.microsoft.com/office/drawing/2014/main" id="{9B2666A6-6534-C342-A822-0830F2F4E7AA}"/>
              </a:ext>
            </a:extLst>
          </p:cNvPr>
          <p:cNvSpPr>
            <a:spLocks noChangeAspect="1"/>
          </p:cNvSpPr>
          <p:nvPr/>
        </p:nvSpPr>
        <p:spPr>
          <a:xfrm>
            <a:off x="6823097" y="5164744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Connector 83">
            <a:extLst>
              <a:ext uri="{FF2B5EF4-FFF2-40B4-BE49-F238E27FC236}">
                <a16:creationId xmlns:a16="http://schemas.microsoft.com/office/drawing/2014/main" id="{EC7BE187-98BA-D64C-BF7C-B95D9CAC5000}"/>
              </a:ext>
            </a:extLst>
          </p:cNvPr>
          <p:cNvSpPr>
            <a:spLocks noChangeAspect="1"/>
          </p:cNvSpPr>
          <p:nvPr/>
        </p:nvSpPr>
        <p:spPr>
          <a:xfrm>
            <a:off x="6949893" y="5386636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D530C87-D3F7-2F41-9EFA-0D28A3927CDA}"/>
              </a:ext>
            </a:extLst>
          </p:cNvPr>
          <p:cNvCxnSpPr>
            <a:stCxn id="78" idx="6"/>
          </p:cNvCxnSpPr>
          <p:nvPr/>
        </p:nvCxnSpPr>
        <p:spPr>
          <a:xfrm>
            <a:off x="6266103" y="4177551"/>
            <a:ext cx="1597018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nector 85">
            <a:extLst>
              <a:ext uri="{FF2B5EF4-FFF2-40B4-BE49-F238E27FC236}">
                <a16:creationId xmlns:a16="http://schemas.microsoft.com/office/drawing/2014/main" id="{60730A3F-DDC1-F540-B6EB-08F859B4EFEC}"/>
              </a:ext>
            </a:extLst>
          </p:cNvPr>
          <p:cNvSpPr>
            <a:spLocks noChangeAspect="1"/>
          </p:cNvSpPr>
          <p:nvPr/>
        </p:nvSpPr>
        <p:spPr>
          <a:xfrm>
            <a:off x="7863122" y="4124154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Connector 86">
            <a:extLst>
              <a:ext uri="{FF2B5EF4-FFF2-40B4-BE49-F238E27FC236}">
                <a16:creationId xmlns:a16="http://schemas.microsoft.com/office/drawing/2014/main" id="{5E031152-64BF-9C4B-AC75-C1D2C9258FC9}"/>
              </a:ext>
            </a:extLst>
          </p:cNvPr>
          <p:cNvSpPr>
            <a:spLocks noChangeAspect="1"/>
          </p:cNvSpPr>
          <p:nvPr/>
        </p:nvSpPr>
        <p:spPr>
          <a:xfrm>
            <a:off x="7739345" y="4322460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Connector 87">
            <a:extLst>
              <a:ext uri="{FF2B5EF4-FFF2-40B4-BE49-F238E27FC236}">
                <a16:creationId xmlns:a16="http://schemas.microsoft.com/office/drawing/2014/main" id="{367C3C74-4881-5244-B39E-DCAE10F9D8BA}"/>
              </a:ext>
            </a:extLst>
          </p:cNvPr>
          <p:cNvSpPr>
            <a:spLocks noChangeAspect="1"/>
          </p:cNvSpPr>
          <p:nvPr/>
        </p:nvSpPr>
        <p:spPr>
          <a:xfrm>
            <a:off x="7630663" y="4526238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Connector 88">
            <a:extLst>
              <a:ext uri="{FF2B5EF4-FFF2-40B4-BE49-F238E27FC236}">
                <a16:creationId xmlns:a16="http://schemas.microsoft.com/office/drawing/2014/main" id="{CB9F56FC-E6E4-054A-BBA1-56DFEEC41797}"/>
              </a:ext>
            </a:extLst>
          </p:cNvPr>
          <p:cNvSpPr>
            <a:spLocks noChangeAspect="1"/>
          </p:cNvSpPr>
          <p:nvPr/>
        </p:nvSpPr>
        <p:spPr>
          <a:xfrm>
            <a:off x="7561228" y="4734545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Connector 89">
            <a:extLst>
              <a:ext uri="{FF2B5EF4-FFF2-40B4-BE49-F238E27FC236}">
                <a16:creationId xmlns:a16="http://schemas.microsoft.com/office/drawing/2014/main" id="{3B61721E-DC8C-1144-8D86-AA9349525747}"/>
              </a:ext>
            </a:extLst>
          </p:cNvPr>
          <p:cNvSpPr>
            <a:spLocks noChangeAspect="1"/>
          </p:cNvSpPr>
          <p:nvPr/>
        </p:nvSpPr>
        <p:spPr>
          <a:xfrm>
            <a:off x="7475188" y="4960965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Connector 90">
            <a:extLst>
              <a:ext uri="{FF2B5EF4-FFF2-40B4-BE49-F238E27FC236}">
                <a16:creationId xmlns:a16="http://schemas.microsoft.com/office/drawing/2014/main" id="{B783AA9C-969A-A14B-BEC8-5AFEDF4A20EA}"/>
              </a:ext>
            </a:extLst>
          </p:cNvPr>
          <p:cNvSpPr>
            <a:spLocks noChangeAspect="1"/>
          </p:cNvSpPr>
          <p:nvPr/>
        </p:nvSpPr>
        <p:spPr>
          <a:xfrm>
            <a:off x="7389148" y="5164744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onnector 91">
            <a:extLst>
              <a:ext uri="{FF2B5EF4-FFF2-40B4-BE49-F238E27FC236}">
                <a16:creationId xmlns:a16="http://schemas.microsoft.com/office/drawing/2014/main" id="{5882D288-AABD-C94E-A294-E1D357C16A61}"/>
              </a:ext>
            </a:extLst>
          </p:cNvPr>
          <p:cNvSpPr>
            <a:spLocks noChangeAspect="1"/>
          </p:cNvSpPr>
          <p:nvPr/>
        </p:nvSpPr>
        <p:spPr>
          <a:xfrm>
            <a:off x="7280466" y="5386636"/>
            <a:ext cx="108682" cy="10868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969C461-0CCE-2540-8267-5B2BF6E8F115}"/>
              </a:ext>
            </a:extLst>
          </p:cNvPr>
          <p:cNvCxnSpPr>
            <a:stCxn id="79" idx="6"/>
            <a:endCxn id="87" idx="2"/>
          </p:cNvCxnSpPr>
          <p:nvPr/>
        </p:nvCxnSpPr>
        <p:spPr>
          <a:xfrm>
            <a:off x="6465353" y="4376801"/>
            <a:ext cx="1273992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1B6D207-FCC0-6D44-93C9-9B6BE8D5309C}"/>
              </a:ext>
            </a:extLst>
          </p:cNvPr>
          <p:cNvCxnSpPr>
            <a:stCxn id="80" idx="6"/>
            <a:endCxn id="88" idx="2"/>
          </p:cNvCxnSpPr>
          <p:nvPr/>
        </p:nvCxnSpPr>
        <p:spPr>
          <a:xfrm>
            <a:off x="6605734" y="4580579"/>
            <a:ext cx="1024929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C82FA83-5216-9249-A2B3-D17EF32964A6}"/>
              </a:ext>
            </a:extLst>
          </p:cNvPr>
          <p:cNvCxnSpPr>
            <a:stCxn id="81" idx="6"/>
            <a:endCxn id="89" idx="2"/>
          </p:cNvCxnSpPr>
          <p:nvPr/>
        </p:nvCxnSpPr>
        <p:spPr>
          <a:xfrm>
            <a:off x="6714416" y="4788886"/>
            <a:ext cx="846812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4792A1F-583B-484C-AA1A-7A74BE1E4F52}"/>
              </a:ext>
            </a:extLst>
          </p:cNvPr>
          <p:cNvCxnSpPr>
            <a:stCxn id="82" idx="6"/>
            <a:endCxn id="90" idx="2"/>
          </p:cNvCxnSpPr>
          <p:nvPr/>
        </p:nvCxnSpPr>
        <p:spPr>
          <a:xfrm>
            <a:off x="6823097" y="5015306"/>
            <a:ext cx="652091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ABC8165-A75B-4E47-ABA5-2B0320E2D41F}"/>
              </a:ext>
            </a:extLst>
          </p:cNvPr>
          <p:cNvCxnSpPr>
            <a:stCxn id="83" idx="6"/>
            <a:endCxn id="91" idx="2"/>
          </p:cNvCxnSpPr>
          <p:nvPr/>
        </p:nvCxnSpPr>
        <p:spPr>
          <a:xfrm>
            <a:off x="6931779" y="5219085"/>
            <a:ext cx="457369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2EAD8E2-5FFE-6444-81BD-1AF5E79E044D}"/>
              </a:ext>
            </a:extLst>
          </p:cNvPr>
          <p:cNvCxnSpPr>
            <a:stCxn id="84" idx="6"/>
            <a:endCxn id="92" idx="2"/>
          </p:cNvCxnSpPr>
          <p:nvPr/>
        </p:nvCxnSpPr>
        <p:spPr>
          <a:xfrm>
            <a:off x="7058575" y="5440977"/>
            <a:ext cx="221892" cy="9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Connector 98">
            <a:extLst>
              <a:ext uri="{FF2B5EF4-FFF2-40B4-BE49-F238E27FC236}">
                <a16:creationId xmlns:a16="http://schemas.microsoft.com/office/drawing/2014/main" id="{EFEE22A7-393B-F04B-88F9-3DC750B471D7}"/>
              </a:ext>
            </a:extLst>
          </p:cNvPr>
          <p:cNvSpPr>
            <a:spLocks noChangeAspect="1"/>
          </p:cNvSpPr>
          <p:nvPr/>
        </p:nvSpPr>
        <p:spPr>
          <a:xfrm>
            <a:off x="7011781" y="4124154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Connector 99">
            <a:extLst>
              <a:ext uri="{FF2B5EF4-FFF2-40B4-BE49-F238E27FC236}">
                <a16:creationId xmlns:a16="http://schemas.microsoft.com/office/drawing/2014/main" id="{5E4DF4CE-359B-834C-9D95-38CF8FDB3E66}"/>
              </a:ext>
            </a:extLst>
          </p:cNvPr>
          <p:cNvSpPr>
            <a:spLocks noChangeAspect="1"/>
          </p:cNvSpPr>
          <p:nvPr/>
        </p:nvSpPr>
        <p:spPr>
          <a:xfrm>
            <a:off x="7048008" y="4323404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Connector 100">
            <a:extLst>
              <a:ext uri="{FF2B5EF4-FFF2-40B4-BE49-F238E27FC236}">
                <a16:creationId xmlns:a16="http://schemas.microsoft.com/office/drawing/2014/main" id="{6F024D87-C5E6-7943-B726-4844C847F2E9}"/>
              </a:ext>
            </a:extLst>
          </p:cNvPr>
          <p:cNvSpPr>
            <a:spLocks noChangeAspect="1"/>
          </p:cNvSpPr>
          <p:nvPr/>
        </p:nvSpPr>
        <p:spPr>
          <a:xfrm>
            <a:off x="7066122" y="4527182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Connector 101">
            <a:extLst>
              <a:ext uri="{FF2B5EF4-FFF2-40B4-BE49-F238E27FC236}">
                <a16:creationId xmlns:a16="http://schemas.microsoft.com/office/drawing/2014/main" id="{F480B116-C69E-6743-B3C7-EE89E26CB927}"/>
              </a:ext>
            </a:extLst>
          </p:cNvPr>
          <p:cNvSpPr>
            <a:spLocks noChangeAspect="1"/>
          </p:cNvSpPr>
          <p:nvPr/>
        </p:nvSpPr>
        <p:spPr>
          <a:xfrm>
            <a:off x="7085745" y="4733790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Connector 102">
            <a:extLst>
              <a:ext uri="{FF2B5EF4-FFF2-40B4-BE49-F238E27FC236}">
                <a16:creationId xmlns:a16="http://schemas.microsoft.com/office/drawing/2014/main" id="{FA19CF9B-02FB-8A41-88DF-8C3DC0E77601}"/>
              </a:ext>
            </a:extLst>
          </p:cNvPr>
          <p:cNvSpPr>
            <a:spLocks noChangeAspect="1"/>
          </p:cNvSpPr>
          <p:nvPr/>
        </p:nvSpPr>
        <p:spPr>
          <a:xfrm>
            <a:off x="7094802" y="4960965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Connector 103">
            <a:extLst>
              <a:ext uri="{FF2B5EF4-FFF2-40B4-BE49-F238E27FC236}">
                <a16:creationId xmlns:a16="http://schemas.microsoft.com/office/drawing/2014/main" id="{F490A7E6-AC39-6541-9DA1-306A746C208B}"/>
              </a:ext>
            </a:extLst>
          </p:cNvPr>
          <p:cNvSpPr>
            <a:spLocks noChangeAspect="1"/>
          </p:cNvSpPr>
          <p:nvPr/>
        </p:nvSpPr>
        <p:spPr>
          <a:xfrm>
            <a:off x="7102349" y="5164744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Connector 104">
            <a:extLst>
              <a:ext uri="{FF2B5EF4-FFF2-40B4-BE49-F238E27FC236}">
                <a16:creationId xmlns:a16="http://schemas.microsoft.com/office/drawing/2014/main" id="{769E978A-232C-E74A-8D46-55799615A0CC}"/>
              </a:ext>
            </a:extLst>
          </p:cNvPr>
          <p:cNvSpPr>
            <a:spLocks noChangeAspect="1"/>
          </p:cNvSpPr>
          <p:nvPr/>
        </p:nvSpPr>
        <p:spPr>
          <a:xfrm>
            <a:off x="7109142" y="5386636"/>
            <a:ext cx="108682" cy="10868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E9F1812-89BF-D74F-A98B-CEF63C1A3B89}"/>
              </a:ext>
            </a:extLst>
          </p:cNvPr>
          <p:cNvSpPr/>
          <p:nvPr/>
        </p:nvSpPr>
        <p:spPr>
          <a:xfrm>
            <a:off x="7000842" y="3984147"/>
            <a:ext cx="166173" cy="1584499"/>
          </a:xfrm>
          <a:custGeom>
            <a:avLst/>
            <a:gdLst>
              <a:gd name="connsiteX0" fmla="*/ 166173 w 166173"/>
              <a:gd name="connsiteY0" fmla="*/ 1584499 h 1584499"/>
              <a:gd name="connsiteX1" fmla="*/ 154304 w 166173"/>
              <a:gd name="connsiteY1" fmla="*/ 1228432 h 1584499"/>
              <a:gd name="connsiteX2" fmla="*/ 154304 w 166173"/>
              <a:gd name="connsiteY2" fmla="*/ 1020726 h 1584499"/>
              <a:gd name="connsiteX3" fmla="*/ 142434 w 166173"/>
              <a:gd name="connsiteY3" fmla="*/ 783348 h 1584499"/>
              <a:gd name="connsiteX4" fmla="*/ 130565 w 166173"/>
              <a:gd name="connsiteY4" fmla="*/ 581576 h 1584499"/>
              <a:gd name="connsiteX5" fmla="*/ 94956 w 166173"/>
              <a:gd name="connsiteY5" fmla="*/ 373871 h 1584499"/>
              <a:gd name="connsiteX6" fmla="*/ 53413 w 166173"/>
              <a:gd name="connsiteY6" fmla="*/ 178034 h 1584499"/>
              <a:gd name="connsiteX7" fmla="*/ 0 w 166173"/>
              <a:gd name="connsiteY7" fmla="*/ 0 h 158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173" h="1584499">
                <a:moveTo>
                  <a:pt x="166173" y="1584499"/>
                </a:moveTo>
                <a:cubicBezTo>
                  <a:pt x="161227" y="1453446"/>
                  <a:pt x="156282" y="1322394"/>
                  <a:pt x="154304" y="1228432"/>
                </a:cubicBezTo>
                <a:cubicBezTo>
                  <a:pt x="152326" y="1134470"/>
                  <a:pt x="156282" y="1094907"/>
                  <a:pt x="154304" y="1020726"/>
                </a:cubicBezTo>
                <a:cubicBezTo>
                  <a:pt x="152326" y="946545"/>
                  <a:pt x="146390" y="856540"/>
                  <a:pt x="142434" y="783348"/>
                </a:cubicBezTo>
                <a:cubicBezTo>
                  <a:pt x="138478" y="710156"/>
                  <a:pt x="138478" y="649822"/>
                  <a:pt x="130565" y="581576"/>
                </a:cubicBezTo>
                <a:cubicBezTo>
                  <a:pt x="122652" y="513330"/>
                  <a:pt x="107815" y="441128"/>
                  <a:pt x="94956" y="373871"/>
                </a:cubicBezTo>
                <a:cubicBezTo>
                  <a:pt x="82097" y="306614"/>
                  <a:pt x="69239" y="240346"/>
                  <a:pt x="53413" y="178034"/>
                </a:cubicBezTo>
                <a:cubicBezTo>
                  <a:pt x="37587" y="115722"/>
                  <a:pt x="0" y="0"/>
                  <a:pt x="0" y="0"/>
                </a:cubicBezTo>
              </a:path>
            </a:pathLst>
          </a:cu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828B5D0-39B7-2D4C-827A-8D1F57DADFBB}"/>
              </a:ext>
            </a:extLst>
          </p:cNvPr>
          <p:cNvSpPr/>
          <p:nvPr/>
        </p:nvSpPr>
        <p:spPr>
          <a:xfrm>
            <a:off x="4700951" y="5556924"/>
            <a:ext cx="1806248" cy="307777"/>
          </a:xfrm>
          <a:prstGeom prst="rect">
            <a:avLst/>
          </a:prstGeom>
          <a:gradFill flip="none" rotWithShape="1">
            <a:gsLst>
              <a:gs pos="45000">
                <a:srgbClr val="0E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Constructing Bisectors</a:t>
            </a:r>
            <a:endParaRPr lang="nl-NL" sz="14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013529E-DBFF-1A40-B755-2C3750AF1E3F}"/>
              </a:ext>
            </a:extLst>
          </p:cNvPr>
          <p:cNvCxnSpPr/>
          <p:nvPr/>
        </p:nvCxnSpPr>
        <p:spPr>
          <a:xfrm flipV="1">
            <a:off x="5972083" y="4526238"/>
            <a:ext cx="1017504" cy="103068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1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17BB58F-DADA-C047-A919-73C84D3E9419}"/>
              </a:ext>
            </a:extLst>
          </p:cNvPr>
          <p:cNvSpPr/>
          <p:nvPr/>
        </p:nvSpPr>
        <p:spPr>
          <a:xfrm>
            <a:off x="0" y="33208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Overall Philosophy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Remove all other effects to </a:t>
            </a:r>
            <a:r>
              <a:rPr lang="en-US" sz="2500" b="1" dirty="0">
                <a:solidFill>
                  <a:srgbClr val="0070C0"/>
                </a:solidFill>
                <a:latin typeface="Helvetica Neue Condensed Bold"/>
                <a:cs typeface="Helvetica Neue Bold Condensed"/>
              </a:rPr>
              <a:t>isolate bulk stellar motion</a:t>
            </a:r>
            <a:endParaRPr lang="nl-NL" sz="2500" b="1" dirty="0">
              <a:latin typeface="Helvetica Neue"/>
              <a:cs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354CA6-93BA-C741-8DF0-ED920D865051}"/>
              </a:ext>
            </a:extLst>
          </p:cNvPr>
          <p:cNvSpPr/>
          <p:nvPr/>
        </p:nvSpPr>
        <p:spPr>
          <a:xfrm>
            <a:off x="302304" y="1487555"/>
            <a:ext cx="84865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Need to be able to trust line position, line depth, and line shape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2AA073-D7EF-FA48-B198-912BAA727369}"/>
              </a:ext>
            </a:extLst>
          </p:cNvPr>
          <p:cNvSpPr/>
          <p:nvPr/>
        </p:nvSpPr>
        <p:spPr>
          <a:xfrm>
            <a:off x="99012" y="6534637"/>
            <a:ext cx="602265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defTabSz="866986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  <a:sym typeface="Calibri"/>
              </a:rPr>
              <a:t>PARAS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CC7D3-2E46-6647-904E-49704BFE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7678"/>
            <a:ext cx="9144000" cy="46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4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5356" y="29629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" y="1609173"/>
            <a:ext cx="8469757" cy="46033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77689" y="6506604"/>
            <a:ext cx="13036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Credit: Sam Halverson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49D9F0-0183-EF40-8499-93D69FD08A20}"/>
              </a:ext>
            </a:extLst>
          </p:cNvPr>
          <p:cNvSpPr/>
          <p:nvPr/>
        </p:nvSpPr>
        <p:spPr>
          <a:xfrm>
            <a:off x="0" y="37364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latin typeface="Helvetica Neue Condensed Bold"/>
                <a:cs typeface="Helvetica Neue Bold Condensed"/>
              </a:rPr>
              <a:t>  Error Budget Driven Approach</a:t>
            </a:r>
          </a:p>
          <a:p>
            <a:r>
              <a:rPr lang="en-US" sz="2500" b="1" dirty="0">
                <a:latin typeface="Helvetica Neue Condensed Bold"/>
                <a:cs typeface="Helvetica Neue Bold Condensed"/>
              </a:rPr>
              <a:t>  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Beyond the Era of  </a:t>
            </a:r>
            <a:r>
              <a:rPr lang="en-US" sz="2500" b="1" dirty="0">
                <a:solidFill>
                  <a:srgbClr val="EE6C2D"/>
                </a:solidFill>
                <a:latin typeface="Helvetica Neue Condensed Bold"/>
                <a:cs typeface="Helvetica Neue Bold Condensed"/>
              </a:rPr>
              <a:t>Single Dominant Sources 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Condensed Bold"/>
                <a:cs typeface="Helvetica Neue Bold Condensed"/>
              </a:rPr>
              <a:t>of Error</a:t>
            </a:r>
            <a:endParaRPr lang="nl-NL" sz="25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70545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1369</TotalTime>
  <Words>1686</Words>
  <Application>Microsoft Macintosh PowerPoint</Application>
  <PresentationFormat>On-screen Show (4:3)</PresentationFormat>
  <Paragraphs>248</Paragraphs>
  <Slides>33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Futura Condensed</vt:lpstr>
      <vt:lpstr>Futura Condensed Medium</vt:lpstr>
      <vt:lpstr>Helvetica Neue</vt:lpstr>
      <vt:lpstr>Helvetica Neue Bold Condensed</vt:lpstr>
      <vt:lpstr>Helvetica Neue Condensed Bold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Arpita Roy</dc:creator>
  <cp:lastModifiedBy>Arpita Roy</cp:lastModifiedBy>
  <cp:revision>40</cp:revision>
  <dcterms:created xsi:type="dcterms:W3CDTF">2018-12-03T22:45:48Z</dcterms:created>
  <dcterms:modified xsi:type="dcterms:W3CDTF">2018-12-04T21:35:06Z</dcterms:modified>
</cp:coreProperties>
</file>