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63" r:id="rId5"/>
  </p:sldMasterIdLst>
  <p:notesMasterIdLst>
    <p:notesMasterId r:id="rId15"/>
  </p:notesMasterIdLst>
  <p:handoutMasterIdLst>
    <p:handoutMasterId r:id="rId16"/>
  </p:handoutMasterIdLst>
  <p:sldIdLst>
    <p:sldId id="1620" r:id="rId6"/>
    <p:sldId id="2432" r:id="rId7"/>
    <p:sldId id="2430" r:id="rId8"/>
    <p:sldId id="400" r:id="rId9"/>
    <p:sldId id="2433" r:id="rId10"/>
    <p:sldId id="2436" r:id="rId11"/>
    <p:sldId id="2437" r:id="rId12"/>
    <p:sldId id="2434" r:id="rId13"/>
    <p:sldId id="2435" r:id="rId1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0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0000"/>
    <a:srgbClr val="00CC00"/>
    <a:srgbClr val="33CC33"/>
    <a:srgbClr val="0000FF"/>
    <a:srgbClr val="FFFF00"/>
    <a:srgbClr val="C9AB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1" autoAdjust="0"/>
    <p:restoredTop sz="80441" autoAdjust="0"/>
  </p:normalViewPr>
  <p:slideViewPr>
    <p:cSldViewPr>
      <p:cViewPr>
        <p:scale>
          <a:sx n="95" d="100"/>
          <a:sy n="95" d="100"/>
        </p:scale>
        <p:origin x="1784" y="64"/>
      </p:cViewPr>
      <p:guideLst>
        <p:guide orient="horz" pos="528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520"/>
    </p:cViewPr>
  </p:sorterViewPr>
  <p:notesViewPr>
    <p:cSldViewPr>
      <p:cViewPr varScale="1">
        <p:scale>
          <a:sx n="77" d="100"/>
          <a:sy n="77" d="100"/>
        </p:scale>
        <p:origin x="-1680" y="-84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5626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47788" y="781050"/>
            <a:ext cx="4321175" cy="32416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844" y="4446522"/>
            <a:ext cx="5155084" cy="41344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579" tIns="45659" rIns="94579" bIns="4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4699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47788" y="781050"/>
            <a:ext cx="432117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Welcome, everyone</a:t>
            </a:r>
          </a:p>
        </p:txBody>
      </p:sp>
    </p:spTree>
    <p:extLst>
      <p:ext uri="{BB962C8B-B14F-4D97-AF65-F5344CB8AC3E}">
        <p14:creationId xmlns:p14="http://schemas.microsoft.com/office/powerpoint/2010/main" val="55948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60946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47788" y="781050"/>
            <a:ext cx="432117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added after talk: I neglected KIDS, Simons observatory, SKA,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9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47788" y="781050"/>
            <a:ext cx="4321175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 through some of the technologies</a:t>
            </a:r>
          </a:p>
          <a:p>
            <a:r>
              <a:rPr lang="en-US" dirty="0"/>
              <a:t>You’ll hear about some of the systematic effects in the following talks.</a:t>
            </a:r>
          </a:p>
          <a:p>
            <a:endParaRPr lang="en-US" dirty="0"/>
          </a:p>
          <a:p>
            <a:r>
              <a:rPr lang="en-US" dirty="0"/>
              <a:t>I’m struck by the resources and sophistication being brought to the pursuit of the properties of dark energy</a:t>
            </a:r>
          </a:p>
        </p:txBody>
      </p:sp>
    </p:spTree>
    <p:extLst>
      <p:ext uri="{BB962C8B-B14F-4D97-AF65-F5344CB8AC3E}">
        <p14:creationId xmlns:p14="http://schemas.microsoft.com/office/powerpoint/2010/main" val="73789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665" y="327025"/>
            <a:ext cx="6256337" cy="8969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5" y="1382714"/>
            <a:ext cx="8181975" cy="44084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27026"/>
            <a:ext cx="2165350" cy="54641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5" y="327026"/>
            <a:ext cx="6345237" cy="54641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4" y="327026"/>
            <a:ext cx="8662987" cy="5464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665" y="327025"/>
            <a:ext cx="6256337" cy="8969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5" y="1382714"/>
            <a:ext cx="4014787" cy="4408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82714"/>
            <a:ext cx="4014788" cy="4408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2539-0019-F144-83A4-D910F9C9C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463C5-B44A-C94A-BF92-7E0D9724C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461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4268D-8C8F-D34A-A786-220B74C3D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BD67B-5104-AD43-B01D-B3C977C0F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68B57-DB30-924A-8C8C-64253B41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0FFF8D23-F545-3540-9343-504F55DA39D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E0F67-0354-FD40-837A-2783FDDE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5C565-098C-B242-A2B1-02F3660F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FAD08A91-FEB6-EA46-B9B6-BCE1DF1DE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49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BF28-37B3-5B48-A00D-EE66B127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3F117-1489-3641-9833-B6BA4EEAC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3F52C-47B3-0E4F-BE01-AAF7FAFF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0FFF8D23-F545-3540-9343-504F55DA39D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3C0F-861D-A34A-8F39-51E1B778B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F8ADD-3E70-C74D-91BD-9D73273E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FAD08A91-FEB6-EA46-B9B6-BCE1DF1DE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67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5066D-E9B1-0F4E-97A4-AB438817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9D48F-2702-4149-9695-9CEF9FFF0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7A91E-D05D-BC40-8A70-44AC15ED0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0FFF8D23-F545-3540-9343-504F55DA39D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68834-7B67-BC43-A910-9AF8ED68E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8CAED-F680-A34C-9EA5-992C3499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FAD08A91-FEB6-EA46-B9B6-BCE1DF1DE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19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AABE-66DB-604F-900F-232E487E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2AC36-422E-294F-A6E5-B9C976AA9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34925-F5ED-1A4F-96E8-C2248FF00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5F776-170A-E747-889D-102567E0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0FFF8D23-F545-3540-9343-504F55DA39D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8252E-42CE-D347-B887-32089711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12516-C0DF-E546-88FE-D21CD766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FAD08A91-FEB6-EA46-B9B6-BCE1DF1DE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85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6C1CC-EE4B-EC4D-ADE5-EC799DA06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BA4DC-76B4-6D4F-83EE-5021FFB7F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FEC83-115A-B04A-B29E-72790AB3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3987B-26C7-B74E-B17A-4E6499CAF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D16BEC-77A0-6E42-B2C1-5D9B2C449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C9699F-0611-AA4E-8AB5-2F93F67A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0FFF8D23-F545-3540-9343-504F55DA39D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3F1CE0-3EC2-ED45-8F90-ABF1F948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21B63D-A990-4B4D-9D82-32708171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FAD08A91-FEB6-EA46-B9B6-BCE1DF1DE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0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B80A6-0C42-F34B-A0AD-0499466A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4EE5B-5949-C443-B048-5E5787F6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0FFF8D23-F545-3540-9343-504F55DA39D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F0F1F-DB61-B24E-9E9F-FF8C7ED9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731132-9CFB-2F47-88D3-1564D30DC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FAD08A91-FEB6-EA46-B9B6-BCE1DF1DE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38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F273A5-F982-9749-B264-51C242C37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0FFF8D23-F545-3540-9343-504F55DA39D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9E6C8-1464-0D43-B84C-EA366B59C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614FB-E0D2-EB48-9B85-C67EDCA8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FAD08A91-FEB6-EA46-B9B6-BCE1DF1DE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89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46A2-2E4C-8946-A773-9AA05750A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8CAB4-F181-FC40-92E1-F17A32BE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B2982-04E3-AB42-8FC0-CA3B68B41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42747-2573-D241-A715-1D99060E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0FFF8D23-F545-3540-9343-504F55DA39D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D6684-4B33-E440-A411-342F9732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A0FF4-B5BE-8149-B453-D95340D3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FAD08A91-FEB6-EA46-B9B6-BCE1DF1DE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881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CA25-BE60-724B-8A03-117FDFC0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677FA9-86E1-A54A-99E9-D6F36B195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0FE78-630B-DC4A-8AE2-3223848CC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4D8FA-0230-B649-A903-783A8279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0FFF8D23-F545-3540-9343-504F55DA39D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B4449-A335-4B4F-A5C6-F84C6E6E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92DD0-087F-6D4C-AFC3-B36BE3EAC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FAD08A91-FEB6-EA46-B9B6-BCE1DF1DE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12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036C7-A141-FD45-8513-77C4FE98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6C2E6-615E-634D-9B8D-9B1B8A082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93BC5-65A0-A042-A096-1A5BBC05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0FFF8D23-F545-3540-9343-504F55DA39D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74175-BB2E-8B4E-AEDD-8B89DD4F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F5FCA-168C-EE4A-BAA3-726974F8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FAD08A91-FEB6-EA46-B9B6-BCE1DF1DE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6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18EE90-B62B-BD46-A872-E6ECF5DB9A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0D6A5B-D502-844E-A145-CD855370E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54082-E62C-0B43-A4AC-4221C6275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0FFF8D23-F545-3540-9343-504F55DA39D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5A31E-4B6A-AB4F-8371-453B0D60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8C612-4F90-584F-B822-4B22F02E7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FAD08A91-FEB6-EA46-B9B6-BCE1DF1DE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0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665" y="327025"/>
            <a:ext cx="6256337" cy="8969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5" y="1382714"/>
            <a:ext cx="4014787" cy="44084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82714"/>
            <a:ext cx="4014788" cy="440848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15356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665" y="327025"/>
            <a:ext cx="6256337" cy="8969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3"/>
          <p:cNvSpPr>
            <a:spLocks noChangeAspect="1" noChangeArrowheads="1"/>
          </p:cNvSpPr>
          <p:nvPr/>
        </p:nvSpPr>
        <p:spPr bwMode="auto">
          <a:xfrm>
            <a:off x="5715000" y="6477000"/>
            <a:ext cx="339740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981" tIns="48491" rIns="96981" bIns="48491"/>
          <a:lstStyle/>
          <a:p>
            <a:pPr defTabSz="969963" eaLnBrk="0" hangingPunct="0"/>
            <a:r>
              <a:rPr 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ISPA 2018  |  M. </a:t>
            </a:r>
            <a:r>
              <a:rPr 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Seiffert</a:t>
            </a:r>
            <a:r>
              <a:rPr 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Dec</a:t>
            </a:r>
            <a:r>
              <a:rPr lang="en-US" sz="1200" b="0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r>
              <a:rPr 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2018  | Page</a:t>
            </a:r>
            <a:r>
              <a:rPr lang="en-US" sz="1200" b="0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FDFF167D-3BD4-414B-A922-DFBD3813CED4}" type="slidenum">
              <a:rPr lang="en-US" sz="1200" b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969963" eaLnBrk="0" hangingPunct="0"/>
              <a:t>‹#›</a:t>
            </a:fld>
            <a:endParaRPr lang="en-US" sz="1200" b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anose="020F0502020204030204" pitchFamily="34" charset="0"/>
          <a:ea typeface="ＭＳ Ｐゴシック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  <a:ea typeface="ＭＳ Ｐゴシック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  <a:ea typeface="ＭＳ Ｐゴシック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  <a:ea typeface="ＭＳ Ｐゴシック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omic Sans MS" pitchFamily="66" charset="0"/>
          <a:ea typeface="ＭＳ Ｐゴシック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Calibri" panose="020F0502020204030204" pitchFamily="34" charset="0"/>
          <a:ea typeface="ＭＳ Ｐゴシック" pitchFamily="34" charset="-128"/>
          <a:cs typeface="Calibri" panose="020F0502020204030204" pitchFamily="34" charset="0"/>
        </a:defRPr>
      </a:lvl1pPr>
      <a:lvl2pPr marL="742950" indent="-25876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Calibri" panose="020F0502020204030204" pitchFamily="34" charset="0"/>
          <a:ea typeface="ＭＳ Ｐゴシック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Calibri" panose="020F0502020204030204" pitchFamily="34" charset="0"/>
          <a:ea typeface="ＭＳ Ｐゴシック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Calibri" panose="020F0502020204030204" pitchFamily="34" charset="0"/>
          <a:ea typeface="ＭＳ Ｐゴシック" pitchFamily="34" charset="-128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Calibri" panose="020F0502020204030204" pitchFamily="34" charset="0"/>
          <a:ea typeface="ＭＳ Ｐゴシック" pitchFamily="34" charset="-128"/>
          <a:cs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3">
            <a:extLst>
              <a:ext uri="{FF2B5EF4-FFF2-40B4-BE49-F238E27FC236}">
                <a16:creationId xmlns:a16="http://schemas.microsoft.com/office/drawing/2014/main" id="{F018ACA7-AFFD-1D41-A481-BE6AEC129924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3930808" y="6477000"/>
            <a:ext cx="518159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981" tIns="48491" rIns="96981" bIns="48491"/>
          <a:lstStyle/>
          <a:p>
            <a:pPr defTabSz="969963" eaLnBrk="0" hangingPunct="0"/>
            <a:r>
              <a:rPr 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COSPAR 2018 | Dark Energy Introduction | M. </a:t>
            </a:r>
            <a:r>
              <a:rPr lang="en-US" sz="1200" b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Seiffert</a:t>
            </a:r>
            <a:r>
              <a:rPr 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 June</a:t>
            </a:r>
            <a:r>
              <a:rPr lang="en-US" sz="1200" b="0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</a:t>
            </a:r>
            <a:r>
              <a:rPr lang="en-US" sz="1200" b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2018 | Page</a:t>
            </a:r>
            <a:r>
              <a:rPr lang="en-US" sz="1200" b="0" baseline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FDFF167D-3BD4-414B-A922-DFBD3813CED4}" type="slidenum">
              <a:rPr lang="en-US" sz="1200" b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969963" eaLnBrk="0" hangingPunct="0"/>
              <a:t>‹#›</a:t>
            </a:fld>
            <a:endParaRPr lang="en-US" sz="1200" b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60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427413" y="2754313"/>
            <a:ext cx="1841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8" tIns="45714" rIns="91428" bIns="45714">
            <a:spAutoFit/>
          </a:bodyPr>
          <a:lstStyle/>
          <a:p>
            <a:pPr>
              <a:spcAft>
                <a:spcPts val="100"/>
              </a:spcAft>
            </a:pPr>
            <a:endParaRPr lang="en-US" sz="800" b="1" u="sng" dirty="0">
              <a:latin typeface="Arial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1" y="2362201"/>
            <a:ext cx="8078787" cy="2666999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100"/>
              </a:spcAft>
              <a:buNone/>
            </a:pPr>
            <a:r>
              <a:rPr lang="en-US" sz="2800" b="1" dirty="0">
                <a:solidFill>
                  <a:srgbClr val="000000"/>
                </a:solidFill>
              </a:rPr>
              <a:t>Summary</a:t>
            </a:r>
          </a:p>
          <a:p>
            <a:pPr algn="ctr">
              <a:spcAft>
                <a:spcPts val="100"/>
              </a:spcAft>
              <a:buNone/>
            </a:pPr>
            <a:endParaRPr lang="en-US" sz="2800" b="1" dirty="0">
              <a:solidFill>
                <a:srgbClr val="000000"/>
              </a:solidFill>
            </a:endParaRPr>
          </a:p>
          <a:p>
            <a:pPr algn="ctr">
              <a:spcAft>
                <a:spcPts val="100"/>
              </a:spcAft>
              <a:buNone/>
            </a:pPr>
            <a:r>
              <a:rPr lang="en-US" sz="2000" dirty="0">
                <a:solidFill>
                  <a:srgbClr val="000000"/>
                </a:solidFill>
              </a:rPr>
              <a:t>Michael Seiffert</a:t>
            </a:r>
          </a:p>
          <a:p>
            <a:pPr algn="ctr">
              <a:spcAft>
                <a:spcPts val="100"/>
              </a:spcAft>
              <a:buNone/>
            </a:pPr>
            <a:r>
              <a:rPr lang="en-US" sz="2000" dirty="0">
                <a:solidFill>
                  <a:srgbClr val="000000"/>
                </a:solidFill>
              </a:rPr>
              <a:t>Jet Propulsion Laboratory</a:t>
            </a:r>
          </a:p>
          <a:p>
            <a:pPr algn="ctr">
              <a:spcAft>
                <a:spcPts val="100"/>
              </a:spcAft>
              <a:buNone/>
            </a:pPr>
            <a:r>
              <a:rPr lang="en-US" sz="2000" dirty="0">
                <a:solidFill>
                  <a:srgbClr val="000000"/>
                </a:solidFill>
              </a:rPr>
              <a:t>California Institute of Technology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A9678E91-7AF3-BD4A-9444-4AD0F12EF8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23065"/>
              </p:ext>
            </p:extLst>
          </p:nvPr>
        </p:nvGraphicFramePr>
        <p:xfrm>
          <a:off x="0" y="76200"/>
          <a:ext cx="6858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8" name="Photo Editor Photo" r:id="rId4" imgW="1523810" imgH="1380952" progId="">
                  <p:embed/>
                </p:oleObj>
              </mc:Choice>
              <mc:Fallback>
                <p:oleObj name="Photo Editor Photo" r:id="rId4" imgW="1523810" imgH="1380952" progId="">
                  <p:embed/>
                  <p:pic>
                    <p:nvPicPr>
                      <p:cNvPr id="13" name="Object 2">
                        <a:extLst>
                          <a:ext uri="{FF2B5EF4-FFF2-40B4-BE49-F238E27FC236}">
                            <a16:creationId xmlns:a16="http://schemas.microsoft.com/office/drawing/2014/main" id="{7A3F38D4-B2C7-004C-B5AF-F490C8DBE3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200"/>
                        <a:ext cx="6858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4">
            <a:extLst>
              <a:ext uri="{FF2B5EF4-FFF2-40B4-BE49-F238E27FC236}">
                <a16:creationId xmlns:a16="http://schemas.microsoft.com/office/drawing/2014/main" id="{66105C2F-D9F9-9146-BC5C-E27EAA79B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90500"/>
            <a:ext cx="2209800" cy="70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eaLnBrk="0" hangingPunct="0"/>
            <a:r>
              <a:rPr lang="en-US" sz="1000" dirty="0">
                <a:solidFill>
                  <a:srgbClr val="3333CC"/>
                </a:solidFill>
                <a:latin typeface="Helvetica" charset="0"/>
              </a:rPr>
              <a:t>National Aeronautics and Space Administration</a:t>
            </a:r>
          </a:p>
          <a:p>
            <a:pPr eaLnBrk="0" hangingPunct="0"/>
            <a:r>
              <a:rPr lang="en-US" sz="1000" b="1" dirty="0">
                <a:solidFill>
                  <a:srgbClr val="3333CC"/>
                </a:solidFill>
                <a:latin typeface="Helvetica" charset="0"/>
              </a:rPr>
              <a:t>Jet Propulsion Laboratory</a:t>
            </a:r>
          </a:p>
          <a:p>
            <a:pPr eaLnBrk="0" hangingPunct="0"/>
            <a:r>
              <a:rPr lang="en-US" sz="1000" b="1" dirty="0">
                <a:solidFill>
                  <a:srgbClr val="3333CC"/>
                </a:solidFill>
                <a:latin typeface="Helvetica" charset="0"/>
              </a:rPr>
              <a:t>California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1563964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4CCEE1-3F95-2547-A095-44D05422A232}"/>
              </a:ext>
            </a:extLst>
          </p:cNvPr>
          <p:cNvSpPr txBox="1"/>
          <p:nvPr/>
        </p:nvSpPr>
        <p:spPr>
          <a:xfrm>
            <a:off x="685800" y="24384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Detectors are at the heart of everything we do in astronomy” – J.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Zmuidzinas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16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AB6F02-6049-7B4C-9910-B3DEED0A966B}"/>
              </a:ext>
            </a:extLst>
          </p:cNvPr>
          <p:cNvSpPr txBox="1"/>
          <p:nvPr/>
        </p:nvSpPr>
        <p:spPr>
          <a:xfrm>
            <a:off x="144544" y="3884098"/>
            <a:ext cx="66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3591E-F830-EB4A-BB62-FE765B2D6D92}"/>
              </a:ext>
            </a:extLst>
          </p:cNvPr>
          <p:cNvSpPr txBox="1"/>
          <p:nvPr/>
        </p:nvSpPr>
        <p:spPr>
          <a:xfrm>
            <a:off x="2645764" y="4345762"/>
            <a:ext cx="73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DESI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D895C-5B17-1748-AD69-BF0843FC8C6B}"/>
              </a:ext>
            </a:extLst>
          </p:cNvPr>
          <p:cNvSpPr txBox="1"/>
          <p:nvPr/>
        </p:nvSpPr>
        <p:spPr>
          <a:xfrm>
            <a:off x="1564865" y="609153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HSC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917A89-0209-564B-890A-370C878CCBA4}"/>
              </a:ext>
            </a:extLst>
          </p:cNvPr>
          <p:cNvSpPr txBox="1"/>
          <p:nvPr/>
        </p:nvSpPr>
        <p:spPr>
          <a:xfrm>
            <a:off x="2972008" y="5324267"/>
            <a:ext cx="621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PFS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9E8B2-8F5C-FE4D-9E88-C4EE6BC67A57}"/>
              </a:ext>
            </a:extLst>
          </p:cNvPr>
          <p:cNvSpPr txBox="1"/>
          <p:nvPr/>
        </p:nvSpPr>
        <p:spPr>
          <a:xfrm>
            <a:off x="314161" y="1191569"/>
            <a:ext cx="745204" cy="675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LSST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84CF0D-82F6-3046-A774-39586449D7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45" y="2622797"/>
            <a:ext cx="1829641" cy="1219200"/>
          </a:xfrm>
          <a:prstGeom prst="rect">
            <a:avLst/>
          </a:prstGeom>
        </p:spPr>
      </p:pic>
      <p:pic>
        <p:nvPicPr>
          <p:cNvPr id="16386" name="Picture 2" descr="https://www.desi.lbl.gov/wp-content/uploads/sites/8/2018/06/desi-instrument-spectrographs-228x300.jpg">
            <a:extLst>
              <a:ext uri="{FF2B5EF4-FFF2-40B4-BE49-F238E27FC236}">
                <a16:creationId xmlns:a16="http://schemas.microsoft.com/office/drawing/2014/main" id="{71824007-A6CE-0F4D-86EC-C6E525EB5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900" y="2438720"/>
            <a:ext cx="1449100" cy="19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www.naoj.org/Projects/HSC/img/hsccameraassembly.jpg">
            <a:extLst>
              <a:ext uri="{FF2B5EF4-FFF2-40B4-BE49-F238E27FC236}">
                <a16:creationId xmlns:a16="http://schemas.microsoft.com/office/drawing/2014/main" id="{02C64E2F-7878-6645-8A3E-A2DECC5F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87" y="4576593"/>
            <a:ext cx="1396776" cy="185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page2image1086851360">
            <a:extLst>
              <a:ext uri="{FF2B5EF4-FFF2-40B4-BE49-F238E27FC236}">
                <a16:creationId xmlns:a16="http://schemas.microsoft.com/office/drawing/2014/main" id="{443CAD09-22F5-9341-8690-8332D5216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491" y="4988319"/>
            <a:ext cx="974801" cy="11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0BE159-16B8-5649-8A0F-AC5D7676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3140" y="4739671"/>
            <a:ext cx="1128203" cy="163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Image result for lsst">
            <a:extLst>
              <a:ext uri="{FF2B5EF4-FFF2-40B4-BE49-F238E27FC236}">
                <a16:creationId xmlns:a16="http://schemas.microsoft.com/office/drawing/2014/main" id="{C7C2D153-0829-CD42-8930-E409BB2D2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470" y="449232"/>
            <a:ext cx="1855107" cy="159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C0F5C8-AE7E-8148-9D54-5D4499961D0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671" y="725436"/>
            <a:ext cx="1651607" cy="1578437"/>
          </a:xfrm>
          <a:prstGeom prst="rect">
            <a:avLst/>
          </a:prstGeom>
        </p:spPr>
      </p:pic>
      <p:pic>
        <p:nvPicPr>
          <p:cNvPr id="16" name="Picture 2" descr="  ">
            <a:extLst>
              <a:ext uri="{FF2B5EF4-FFF2-40B4-BE49-F238E27FC236}">
                <a16:creationId xmlns:a16="http://schemas.microsoft.com/office/drawing/2014/main" id="{2FA15D8C-2981-DE45-A17A-A2EFC89FB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032350">
            <a:off x="5379817" y="942527"/>
            <a:ext cx="3320204" cy="167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EC8F9A-8E77-E045-909D-BDC56E2BD084}"/>
              </a:ext>
            </a:extLst>
          </p:cNvPr>
          <p:cNvSpPr txBox="1"/>
          <p:nvPr/>
        </p:nvSpPr>
        <p:spPr>
          <a:xfrm>
            <a:off x="4083329" y="2033400"/>
            <a:ext cx="988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Euclid 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F321E2-84C3-EF48-A141-306C0942417F}"/>
              </a:ext>
            </a:extLst>
          </p:cNvPr>
          <p:cNvSpPr txBox="1"/>
          <p:nvPr/>
        </p:nvSpPr>
        <p:spPr>
          <a:xfrm>
            <a:off x="7037870" y="2178295"/>
            <a:ext cx="96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WFIRST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https://tess.isaacpartnership.com/wp-content/uploads/module-silver.png">
            <a:extLst>
              <a:ext uri="{FF2B5EF4-FFF2-40B4-BE49-F238E27FC236}">
                <a16:creationId xmlns:a16="http://schemas.microsoft.com/office/drawing/2014/main" id="{B2F47D28-0E98-744F-A6EB-900F70648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2538" y="4582321"/>
            <a:ext cx="2288515" cy="13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AC6C29-9775-5A45-8D2A-A37B02731062}"/>
              </a:ext>
            </a:extLst>
          </p:cNvPr>
          <p:cNvSpPr txBox="1"/>
          <p:nvPr/>
        </p:nvSpPr>
        <p:spPr>
          <a:xfrm>
            <a:off x="8025130" y="5989945"/>
            <a:ext cx="663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TESS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90" name="Picture 6" descr="The E-ELT.jpg">
            <a:extLst>
              <a:ext uri="{FF2B5EF4-FFF2-40B4-BE49-F238E27FC236}">
                <a16:creationId xmlns:a16="http://schemas.microsoft.com/office/drawing/2014/main" id="{40DCD10B-C84B-354D-B5F0-B30499A7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1343" y="3192662"/>
            <a:ext cx="2221108" cy="125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DC71C3-B6D0-B24C-8395-4C7229C503E7}"/>
              </a:ext>
            </a:extLst>
          </p:cNvPr>
          <p:cNvSpPr txBox="1"/>
          <p:nvPr/>
        </p:nvSpPr>
        <p:spPr>
          <a:xfrm>
            <a:off x="7086600" y="3505200"/>
            <a:ext cx="522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7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33" name="Text Box 13">
            <a:extLst>
              <a:ext uri="{FF2B5EF4-FFF2-40B4-BE49-F238E27FC236}">
                <a16:creationId xmlns:a16="http://schemas.microsoft.com/office/drawing/2014/main" id="{3F6D9F1F-7A35-9946-A652-A9EE28578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55" y="450185"/>
            <a:ext cx="74023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There are many hurdles in the path of our scientific ambitions …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97B816AA-1D26-064A-89E2-088DCEFCE2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11" t="13339" r="45425" b="31016"/>
          <a:stretch/>
        </p:blipFill>
        <p:spPr>
          <a:xfrm>
            <a:off x="186267" y="1856249"/>
            <a:ext cx="1676400" cy="1431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E8EEC1-3692-504D-BBD0-0A5CE858E55C}"/>
              </a:ext>
            </a:extLst>
          </p:cNvPr>
          <p:cNvSpPr txBox="1"/>
          <p:nvPr/>
        </p:nvSpPr>
        <p:spPr>
          <a:xfrm>
            <a:off x="53466" y="3292683"/>
            <a:ext cx="993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Detectors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2C09EF1A-9397-C44B-AAA7-3538156D7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39" b="6488"/>
          <a:stretch/>
        </p:blipFill>
        <p:spPr>
          <a:xfrm>
            <a:off x="4472455" y="1774966"/>
            <a:ext cx="2687638" cy="1560241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4B81493-AC7E-DA41-8B68-08F3C786ECC8}"/>
              </a:ext>
            </a:extLst>
          </p:cNvPr>
          <p:cNvSpPr txBox="1"/>
          <p:nvPr/>
        </p:nvSpPr>
        <p:spPr>
          <a:xfrm>
            <a:off x="5938838" y="1460993"/>
            <a:ext cx="2214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Complex instruments</a:t>
            </a:r>
          </a:p>
        </p:txBody>
      </p:sp>
      <p:pic>
        <p:nvPicPr>
          <p:cNvPr id="18434" name="Picture 2" descr="https://www.naoj.org/Projects/HSC/img/hscfocalplanearrays.jpg">
            <a:extLst>
              <a:ext uri="{FF2B5EF4-FFF2-40B4-BE49-F238E27FC236}">
                <a16:creationId xmlns:a16="http://schemas.microsoft.com/office/drawing/2014/main" id="{9A53F42D-79E6-B642-A657-468F48140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1561" y="1994946"/>
            <a:ext cx="17907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23667-2777-A14F-8CE6-A8AB0B44A444}"/>
              </a:ext>
            </a:extLst>
          </p:cNvPr>
          <p:cNvSpPr txBox="1"/>
          <p:nvPr/>
        </p:nvSpPr>
        <p:spPr>
          <a:xfrm>
            <a:off x="2261561" y="3292683"/>
            <a:ext cx="1202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Focal planes</a:t>
            </a:r>
          </a:p>
        </p:txBody>
      </p:sp>
      <p:pic>
        <p:nvPicPr>
          <p:cNvPr id="18436" name="Picture 4" descr="  ">
            <a:extLst>
              <a:ext uri="{FF2B5EF4-FFF2-40B4-BE49-F238E27FC236}">
                <a16:creationId xmlns:a16="http://schemas.microsoft.com/office/drawing/2014/main" id="{4FDF5333-A279-354C-9283-B3E380B65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280" y="3631237"/>
            <a:ext cx="1922497" cy="144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B5B21A-D45D-D349-8026-F1015F138379}"/>
              </a:ext>
            </a:extLst>
          </p:cNvPr>
          <p:cNvSpPr txBox="1"/>
          <p:nvPr/>
        </p:nvSpPr>
        <p:spPr>
          <a:xfrm>
            <a:off x="4953000" y="3690335"/>
            <a:ext cx="10816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Telescopes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342EA-9E55-924F-895A-0C5713C1ABC2}"/>
              </a:ext>
            </a:extLst>
          </p:cNvPr>
          <p:cNvSpPr txBox="1"/>
          <p:nvPr/>
        </p:nvSpPr>
        <p:spPr>
          <a:xfrm>
            <a:off x="298972" y="5166897"/>
            <a:ext cx="83469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but, detectors are playing an increasingly important role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3C9CAE-EB2B-5B4B-860D-0E39D446A6C5}"/>
              </a:ext>
            </a:extLst>
          </p:cNvPr>
          <p:cNvSpPr txBox="1"/>
          <p:nvPr/>
        </p:nvSpPr>
        <p:spPr>
          <a:xfrm>
            <a:off x="7142164" y="292804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10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4" grpId="0"/>
      <p:bldP spid="25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B561B2-CF74-7145-8BA9-FD740C9761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609600"/>
            <a:ext cx="5422083" cy="5653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EEE45D-463B-6648-8D13-6FDE6BE12136}"/>
              </a:ext>
            </a:extLst>
          </p:cNvPr>
          <p:cNvSpPr txBox="1"/>
          <p:nvPr/>
        </p:nvSpPr>
        <p:spPr>
          <a:xfrm>
            <a:off x="6815139" y="1828800"/>
            <a:ext cx="1795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Euclid flight candidates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1400nm flats</a:t>
            </a:r>
          </a:p>
        </p:txBody>
      </p:sp>
    </p:spTree>
    <p:extLst>
      <p:ext uri="{BB962C8B-B14F-4D97-AF65-F5344CB8AC3E}">
        <p14:creationId xmlns:p14="http://schemas.microsoft.com/office/powerpoint/2010/main" val="1518964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98683E-926D-394A-B25A-46D35BD192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524000"/>
            <a:ext cx="3867663" cy="380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34E32-5A46-224F-B798-C8E1B793985D}"/>
              </a:ext>
            </a:extLst>
          </p:cNvPr>
          <p:cNvSpPr txBox="1"/>
          <p:nvPr/>
        </p:nvSpPr>
        <p:spPr>
          <a:xfrm>
            <a:off x="5410200" y="2057400"/>
            <a:ext cx="1795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Euclid flight focal plane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82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E34E32-5A46-224F-B798-C8E1B793985D}"/>
              </a:ext>
            </a:extLst>
          </p:cNvPr>
          <p:cNvSpPr txBox="1"/>
          <p:nvPr/>
        </p:nvSpPr>
        <p:spPr>
          <a:xfrm>
            <a:off x="228600" y="304800"/>
            <a:ext cx="81534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This meeting has highlighted: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	Impact of detector systematics on science goals</a:t>
            </a:r>
          </a:p>
          <a:p>
            <a:pPr lvl="3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CTI, cross-hatch, tree rings, non-linearity, IPC, brighter-fatter, persistence, trap behavior,  dark current noise statistics, initial signal deficit, blooming effects,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intrapixel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response, subpixel response, astrometric distortions, correlated pixel noise, …</a:t>
            </a:r>
          </a:p>
          <a:p>
            <a:pPr lvl="3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	Strategies for characterization, calibration, mitigation</a:t>
            </a:r>
          </a:p>
          <a:p>
            <a:pPr lvl="3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PCA, Legendre polynomials, signal injection, reset strategy, physical modeling of detectors, empirical modeling, dither strategies, image emulation, sophisticated data analysis techniques, signal sampling, single pixel reset experiments, …</a:t>
            </a:r>
          </a:p>
          <a:p>
            <a:pPr lvl="3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New instrument and detector systems</a:t>
            </a:r>
          </a:p>
          <a:p>
            <a:pPr lvl="3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Impressive progress on production flow, lab infrastructure, new detector technologies, new improvements 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to detectors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09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A85237-73E0-E844-8099-8547B4A7422F}"/>
              </a:ext>
            </a:extLst>
          </p:cNvPr>
          <p:cNvSpPr txBox="1"/>
          <p:nvPr/>
        </p:nvSpPr>
        <p:spPr>
          <a:xfrm>
            <a:off x="381000" y="914400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Era of Precision Astronomy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Era of high signal-to-noise measurements of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single objects 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transition to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Very challenging measurements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photons couple to detectors is of primary importance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Extract the scientific signal in a robust unbiased manner </a:t>
            </a:r>
          </a:p>
        </p:txBody>
      </p:sp>
      <p:pic>
        <p:nvPicPr>
          <p:cNvPr id="18434" name="Picture 2" descr="Image result for hubble fingers of creation">
            <a:extLst>
              <a:ext uri="{FF2B5EF4-FFF2-40B4-BE49-F238E27FC236}">
                <a16:creationId xmlns:a16="http://schemas.microsoft.com/office/drawing/2014/main" id="{A10F5381-13F5-8D4F-8CF1-71F2A552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1447799" cy="151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7F8BF0-064E-D148-A9E9-5F111FBF3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700052"/>
            <a:ext cx="3098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15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A85237-73E0-E844-8099-8547B4A7422F}"/>
              </a:ext>
            </a:extLst>
          </p:cNvPr>
          <p:cNvSpPr txBox="1"/>
          <p:nvPr/>
        </p:nvSpPr>
        <p:spPr>
          <a:xfrm>
            <a:off x="304800" y="1752600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Future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Detector scientists, engineers, technologists must together advocate for the importance of a robust infrastructure for the detailed understanding of the detectors that are at the heart of our scientific ambitions.</a:t>
            </a:r>
          </a:p>
        </p:txBody>
      </p:sp>
    </p:spTree>
    <p:extLst>
      <p:ext uri="{BB962C8B-B14F-4D97-AF65-F5344CB8AC3E}">
        <p14:creationId xmlns:p14="http://schemas.microsoft.com/office/powerpoint/2010/main" val="67157710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99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699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97BFBC0E3F92478A3732AB353D9DEA" ma:contentTypeVersion="6" ma:contentTypeDescription="Create a new document." ma:contentTypeScope="" ma:versionID="684ee87bec1c44b3f829a64298a159d6">
  <xsd:schema xmlns:xsd="http://www.w3.org/2001/XMLSchema" xmlns:p="http://schemas.microsoft.com/office/2006/metadata/properties" targetNamespace="http://schemas.microsoft.com/office/2006/metadata/properties" ma:root="true" ma:fieldsID="c28fbe2e2b8b8f5ce1df9923df4d716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C74E8FDB-7FE6-45A6-8699-693BD48487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E190C5-49B2-45E1-9979-A0E4E1CC8EB6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1F5043F-15DD-4C9C-9093-827BFE364C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2080572997</TotalTime>
  <Words>214</Words>
  <Application>Microsoft Macintosh PowerPoint</Application>
  <PresentationFormat>On-screen Show (4:3)</PresentationFormat>
  <Paragraphs>58</Paragraphs>
  <Slides>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ＭＳ Ｐゴシック</vt:lpstr>
      <vt:lpstr>ＭＳ Ｐゴシック</vt:lpstr>
      <vt:lpstr>Arial</vt:lpstr>
      <vt:lpstr>Calibri</vt:lpstr>
      <vt:lpstr>Calibri Light</vt:lpstr>
      <vt:lpstr>Comic Sans MS</vt:lpstr>
      <vt:lpstr>Helvetica</vt:lpstr>
      <vt:lpstr>Times New Roman</vt:lpstr>
      <vt:lpstr>Default Design</vt:lpstr>
      <vt:lpstr>Custom Design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Mayes, Charmaine D (7020)</dc:creator>
  <cp:lastModifiedBy>Microsoft Office User</cp:lastModifiedBy>
  <cp:revision>1841</cp:revision>
  <cp:lastPrinted>2014-08-05T21:53:25Z</cp:lastPrinted>
  <dcterms:created xsi:type="dcterms:W3CDTF">2010-07-06T17:42:58Z</dcterms:created>
  <dcterms:modified xsi:type="dcterms:W3CDTF">2018-12-04T21:53:48Z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0x010100B897BFBC0E3F92478A3732AB353D9DEA</vt:lpwstr>
  </property>
</Properties>
</file>