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9615" cy="496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4452" y="0"/>
            <a:ext cx="2949615" cy="496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6125"/>
            <a:ext cx="4970463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562" y="4723788"/>
            <a:ext cx="5444490" cy="4473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47576"/>
            <a:ext cx="2949615" cy="494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4452" y="9447576"/>
            <a:ext cx="2949615" cy="494825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917575" y="746125"/>
            <a:ext cx="4970463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0562" y="4723788"/>
            <a:ext cx="5444490" cy="447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 txBox="1"/>
          <p:nvPr>
            <p:ph idx="12" type="sldNum"/>
          </p:nvPr>
        </p:nvSpPr>
        <p:spPr>
          <a:xfrm>
            <a:off x="3854452" y="9447576"/>
            <a:ext cx="2949615" cy="494825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3bde072b_0_7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Google Shape;132;g483bde072b_0_7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483bde072b_0_7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62866f8b_0_1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2" name="Google Shape;142;g4262866f8b_0_1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4262866f8b_0_1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36eebfdb_0_1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5" name="Google Shape;155;g4836eebfdb_0_1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4836eebfdb_0_1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36eebfdb_1_3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9" name="Google Shape;169;g4836eebfdb_1_3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4836eebfdb_1_3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47b35d7a_0_0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2" name="Google Shape;182;g4847b35d7a_0_0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4847b35d7a_0_0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36eebfdb_1_28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36eebfdb_1_28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836eebfdb_1_28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836eebfdb_1_46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6" name="Google Shape;196;g4836eebfdb_1_46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4836eebfdb_1_46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951d3f91f_0_2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6" name="Google Shape;206;g4951d3f91f_0_2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4951d3f91f_0_2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951d3f91f_0_12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5" name="Google Shape;215;g4951d3f91f_0_12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4951d3f91f_0_12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951d3f91f_0_47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5" name="Google Shape;225;g4951d3f91f_0_47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4951d3f91f_0_47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7ac0673d_0_12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8" name="Google Shape;58;g497ac0673d_0_12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497ac0673d_0_12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951d3f91f_0_21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5" name="Google Shape;235;g4951d3f91f_0_21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Relabel x-axis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4951d3f91f_0_21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951d3f91f_0_37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4" name="Google Shape;244;g4951d3f91f_0_37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4951d3f91f_0_37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94cc5e809_0_6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4" name="Google Shape;254;g494cc5e809_0_6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494cc5e809_0_6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836eebfdb_1_59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836eebfdb_1_59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4836eebfdb_1_59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847b35d7a_0_171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9" name="Google Shape;269;g4847b35d7a_0_171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4847b35d7a_0_171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847b35d7a_0_38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8" name="Google Shape;278;g4847b35d7a_0_38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4847b35d7a_0_38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847b35d7a_0_133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7" name="Google Shape;287;g4847b35d7a_0_133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Look up what the flux was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4847b35d7a_0_133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847b35d7a_0_140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6" name="Google Shape;296;g4847b35d7a_0_140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Fix labels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4847b35d7a_0_140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847b35d7a_0_205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5" name="Google Shape;305;g4847b35d7a_0_205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Add picture of spot projector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4847b35d7a_0_205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9859dcb6f_0_0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3" name="Google Shape;313;g49859dcb6f_0_0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49859dcb6f_0_0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7ac0673d_0_4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" name="Google Shape;68;g497ac0673d_0_4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497ac0673d_0_4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847b35d7a_0_104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2" name="Google Shape;322;g4847b35d7a_0_104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4847b35d7a_0_104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83bde072b_0_2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83bde072b_0_2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483bde072b_0_2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836eebfdb_1_70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7" name="Google Shape;337;g4836eebfdb_1_70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4836eebfdb_1_70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836eebfdb_1_64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6" name="Google Shape;346;g4836eebfdb_1_64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4836eebfdb_1_64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836eebfdb_1_77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5" name="Google Shape;355;g4836eebfdb_1_77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4836eebfdb_1_77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7ac0673d_0_29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g497ac0673d_0_29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497ac0673d_0_29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36eebfdb_1_34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836eebfdb_1_34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836eebfdb_1_34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9859dcb6f_0_8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2" name="Google Shape;92;g49859dcb6f_0_8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49859dcb6f_0_8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08d3bfc3_0_19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0" name="Google Shape;100;g4708d3bfc3_0_19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4708d3bfc3_0_19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836eebfdb_1_19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g4836eebfdb_1_19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4836eebfdb_1_19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081bfc97_0_0:notes"/>
          <p:cNvSpPr/>
          <p:nvPr>
            <p:ph idx="2" type="sldImg"/>
          </p:nvPr>
        </p:nvSpPr>
        <p:spPr>
          <a:xfrm>
            <a:off x="917575" y="746125"/>
            <a:ext cx="4970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2" name="Google Shape;122;g3d081bfc97_0_0:notes"/>
          <p:cNvSpPr txBox="1"/>
          <p:nvPr>
            <p:ph idx="1" type="body"/>
          </p:nvPr>
        </p:nvSpPr>
        <p:spPr>
          <a:xfrm>
            <a:off x="680562" y="4723788"/>
            <a:ext cx="54444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d081bfc97_0_0:notes"/>
          <p:cNvSpPr txBox="1"/>
          <p:nvPr>
            <p:ph idx="12" type="sldNum"/>
          </p:nvPr>
        </p:nvSpPr>
        <p:spPr>
          <a:xfrm>
            <a:off x="3854452" y="9447576"/>
            <a:ext cx="29496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 Layout">
  <p:cSld name="Main Titl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R-Camera.jp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181769"/>
            <a:ext cx="7772400" cy="3113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W-ShadowTransBack.png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413" y="0"/>
            <a:ext cx="1984375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Char char="–"/>
              <a:defRPr b="1"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FF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52400" y="6629400"/>
            <a:ext cx="365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2057401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7" name="Google Shape;27;p4"/>
          <p:cNvCxnSpPr/>
          <p:nvPr/>
        </p:nvCxnSpPr>
        <p:spPr>
          <a:xfrm>
            <a:off x="1561500" y="2976425"/>
            <a:ext cx="6021000" cy="3000"/>
          </a:xfrm>
          <a:prstGeom prst="straightConnector1">
            <a:avLst/>
          </a:prstGeom>
          <a:noFill/>
          <a:ln cap="flat" cmpd="thinThick" w="571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 Layout">
  <p:cSld name="Main Titl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DR-Camera.jpg"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type="ctrTitle"/>
          </p:nvPr>
        </p:nvSpPr>
        <p:spPr>
          <a:xfrm>
            <a:off x="685800" y="1181769"/>
            <a:ext cx="77724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W-ShadowTransBack.png"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413" y="0"/>
            <a:ext cx="1984375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52400" y="6629400"/>
            <a:ext cx="365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400" y="103188"/>
            <a:ext cx="67818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Char char="–"/>
              <a:defRPr b="1"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FF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SST_Logo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9000" y="19050"/>
            <a:ext cx="1905000" cy="541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152400" y="609600"/>
            <a:ext cx="8839200" cy="0"/>
          </a:xfrm>
          <a:prstGeom prst="straightConnector1">
            <a:avLst/>
          </a:prstGeom>
          <a:noFill/>
          <a:ln cap="flat" cmpd="thinThick" w="571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400" y="6629400"/>
            <a:ext cx="365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2400" y="103188"/>
            <a:ext cx="6781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Char char="–"/>
              <a:defRPr b="1"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FF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SST_Logo" id="31" name="Google Shape;31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9000" y="19050"/>
            <a:ext cx="1904999" cy="541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5"/>
          <p:cNvCxnSpPr/>
          <p:nvPr/>
        </p:nvCxnSpPr>
        <p:spPr>
          <a:xfrm>
            <a:off x="152400" y="609600"/>
            <a:ext cx="8839200" cy="0"/>
          </a:xfrm>
          <a:prstGeom prst="straightConnector1">
            <a:avLst/>
          </a:prstGeom>
          <a:noFill/>
          <a:ln cap="flat" cmpd="thinThick" w="571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152400" y="6629400"/>
            <a:ext cx="365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ctrTitle"/>
          </p:nvPr>
        </p:nvSpPr>
        <p:spPr>
          <a:xfrm>
            <a:off x="685800" y="1181769"/>
            <a:ext cx="77724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/>
              <a:t>Investigation of Deferred Charge Effects in LSST CCD Sensors 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Adam Snyder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>
                <a:solidFill>
                  <a:srgbClr val="1F497D"/>
                </a:solidFill>
              </a:rPr>
              <a:t>Stanford University, SLAC</a:t>
            </a:r>
            <a:endParaRPr sz="2400">
              <a:solidFill>
                <a:srgbClr val="1F497D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>
                <a:solidFill>
                  <a:srgbClr val="1F497D"/>
                </a:solidFill>
              </a:rPr>
              <a:t>ISPA</a:t>
            </a:r>
            <a:r>
              <a:rPr b="1" i="0" lang="en-US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>
                <a:solidFill>
                  <a:srgbClr val="1F497D"/>
                </a:solidFill>
              </a:rPr>
              <a:t>12/04</a:t>
            </a:r>
            <a:r>
              <a:rPr b="1" i="0" lang="en-US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/2018</a:t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77500" y="1156750"/>
            <a:ext cx="7989000" cy="5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is lessened with increasing “sky” background, but still present.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ADU 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ADU: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137" y="1982154"/>
            <a:ext cx="6189425" cy="21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810" y="4258950"/>
            <a:ext cx="6206052" cy="218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23900" y="5991600"/>
            <a:ext cx="8296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Coarse binning in the serial direction shows no dependence on number of transfers.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38" y="779163"/>
            <a:ext cx="8237724" cy="5153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>
            <a:stCxn id="150" idx="1"/>
          </p:cNvCxnSpPr>
          <p:nvPr/>
        </p:nvCxnSpPr>
        <p:spPr>
          <a:xfrm flipH="1">
            <a:off x="2967450" y="2082175"/>
            <a:ext cx="2220300" cy="21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0"/>
          <p:cNvCxnSpPr>
            <a:stCxn id="152" idx="1"/>
          </p:cNvCxnSpPr>
          <p:nvPr/>
        </p:nvCxnSpPr>
        <p:spPr>
          <a:xfrm flipH="1">
            <a:off x="1805375" y="2774100"/>
            <a:ext cx="3524400" cy="169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0"/>
          <p:cNvSpPr txBox="1"/>
          <p:nvPr/>
        </p:nvSpPr>
        <p:spPr>
          <a:xfrm>
            <a:off x="5187750" y="1814425"/>
            <a:ext cx="3503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 pixels after Fe55 central pixel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5329775" y="2506350"/>
            <a:ext cx="3503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 pixels before Fe55 central pixel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23888" y="5871100"/>
            <a:ext cx="82962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effect is reflected in EPER measurements as high CTI at low flux but is NOT necessarily dependent on # of transfers.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5" y="689075"/>
            <a:ext cx="6310794" cy="5182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1"/>
          <p:cNvCxnSpPr/>
          <p:nvPr/>
        </p:nvCxnSpPr>
        <p:spPr>
          <a:xfrm rot="10800000">
            <a:off x="5199400" y="3854150"/>
            <a:ext cx="1948200" cy="107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1"/>
          <p:cNvCxnSpPr>
            <a:stCxn id="163" idx="1"/>
          </p:cNvCxnSpPr>
          <p:nvPr/>
        </p:nvCxnSpPr>
        <p:spPr>
          <a:xfrm rot="10800000">
            <a:off x="3991900" y="2261050"/>
            <a:ext cx="2845500" cy="2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1"/>
          <p:cNvSpPr txBox="1"/>
          <p:nvPr/>
        </p:nvSpPr>
        <p:spPr>
          <a:xfrm>
            <a:off x="6837400" y="1907800"/>
            <a:ext cx="2211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Affected channels (CTI + low flux effect)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7162800" y="4732650"/>
            <a:ext cx="1948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Nominal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channels (CTI only)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6" name="Google Shape;166;p21"/>
          <p:cNvCxnSpPr/>
          <p:nvPr/>
        </p:nvCxnSpPr>
        <p:spPr>
          <a:xfrm>
            <a:off x="882025" y="2968475"/>
            <a:ext cx="567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23900" y="5936950"/>
            <a:ext cx="8296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in the first overscan provides evidence of a trap (&lt;10 e-).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2522" l="0" r="0" t="6724"/>
          <a:stretch/>
        </p:blipFill>
        <p:spPr>
          <a:xfrm>
            <a:off x="423900" y="756500"/>
            <a:ext cx="6827975" cy="49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7042250" y="4527600"/>
            <a:ext cx="1948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Nominal channels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2"/>
          <p:cNvCxnSpPr>
            <a:stCxn id="175" idx="1"/>
          </p:cNvCxnSpPr>
          <p:nvPr/>
        </p:nvCxnSpPr>
        <p:spPr>
          <a:xfrm rot="10800000">
            <a:off x="4409750" y="3051300"/>
            <a:ext cx="2632500" cy="169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2"/>
          <p:cNvSpPr txBox="1"/>
          <p:nvPr/>
        </p:nvSpPr>
        <p:spPr>
          <a:xfrm>
            <a:off x="7042250" y="1968375"/>
            <a:ext cx="1948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Affected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channels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2"/>
          <p:cNvCxnSpPr>
            <a:stCxn id="177" idx="1"/>
          </p:cNvCxnSpPr>
          <p:nvPr/>
        </p:nvCxnSpPr>
        <p:spPr>
          <a:xfrm flipH="1">
            <a:off x="4409750" y="2183475"/>
            <a:ext cx="2632500" cy="26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Deferred Charge Summary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577500" y="832775"/>
            <a:ext cx="82104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effects at work: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channels show deferred charge effects at high flux.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dependent, exponential decay in overscans.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in both vendor (Archon controller) and raft data (REB controller).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channels show deferred charge effects at low flux.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Non-proportional, very high CTI from EPER measurements.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Asymmetry in aggregated Fe55 profiles.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dependence on number of transfers.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for a constant number of trapped electrons.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Phenomenological Modeling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Modeling Assumptions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77500" y="832775"/>
            <a:ext cx="82104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the following deferred charge effects in separate regimes: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Flux (&gt;50,000 e-):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Proportional CTI component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constant or small linear dependence.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channel electronic effect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flux-dependent exponential decay.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no dependence on number of transfers.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contribution from low-flux component.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800" y="4857575"/>
            <a:ext cx="5752399" cy="4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1660175" y="5690725"/>
            <a:ext cx="5229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= overscan pixel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r>
              <a:rPr baseline="-25000" lang="en-US"/>
              <a:t>T</a:t>
            </a:r>
            <a:r>
              <a:rPr lang="en-US"/>
              <a:t> = number of transfers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 = Flux in last pixel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High Flux Exponential Model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5050"/>
            <a:ext cx="8839202" cy="471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3550" y="5874350"/>
            <a:ext cx="5752399" cy="4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High Flux Exponential Model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23900" y="4954075"/>
            <a:ext cx="82962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Flux Results: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A(F) increases with flux, though not a “simple” linear relation.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 and CTI relatively stable over 60,000 e- to 140,000 e- range.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 b="0" l="1058" r="0" t="0"/>
          <a:stretch/>
        </p:blipFill>
        <p:spPr>
          <a:xfrm>
            <a:off x="104825" y="1507075"/>
            <a:ext cx="8934373" cy="3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800" y="846638"/>
            <a:ext cx="5752399" cy="4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Modeling Assumptions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577500" y="1102525"/>
            <a:ext cx="82104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Flux (&lt;3000 e-):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Proportional CTI component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Contributes only to first overscan.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Calculated by extrapolating from high flux CTI results.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Trap of O(10) e- at the start of the serial register.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trapped charge is constant with flux in this regime.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exponential release of trapped charge.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no dependence on number of transfers.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contribution from high-flux component.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438" y="5172750"/>
            <a:ext cx="5473123" cy="4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1660175" y="5690725"/>
            <a:ext cx="5229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= overscan pixel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r>
              <a:rPr baseline="-25000" lang="en-US"/>
              <a:t>T</a:t>
            </a:r>
            <a:r>
              <a:rPr lang="en-US"/>
              <a:t> = number of transfers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 = Flux in last pixel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CCD Charge Transfer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cd_charge_transfer_animation.gif"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700" y="1005180"/>
            <a:ext cx="4088600" cy="22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435000" y="3703013"/>
            <a:ext cx="8274000" cy="24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pixel-to-pixel transfer of charge is driven by: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Self-induced drift/electrostatic repulsion at high signal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Fringing fields at low signal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 diffusion in intermediate cases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 on CCD temperature, clock timing and clock voltages.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4842100" y="3169550"/>
            <a:ext cx="17742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Credit: Michael Schmind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</a:t>
            </a:r>
            <a:r>
              <a:rPr lang="en-US" sz="2400"/>
              <a:t> Flux Exponential Model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1788"/>
            <a:ext cx="8839199" cy="466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438" y="5837125"/>
            <a:ext cx="5473123" cy="4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</a:t>
            </a:r>
            <a:r>
              <a:rPr lang="en-US" sz="2400"/>
              <a:t> Flux Exponential Model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423900" y="4803250"/>
            <a:ext cx="8296200" cy="1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Flux Results: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 results provide evidence for fast release trap.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regime trapped charge between 100 e- and 1700 e-.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Fluxes not low enough to fully probe proportional trapped charge regime.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32" y="1441325"/>
            <a:ext cx="8961932" cy="33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438" y="834513"/>
            <a:ext cx="5473123" cy="4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Summary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577500" y="832775"/>
            <a:ext cx="7989000" cy="5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Encouraging results for 3-component model for overscan results: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Generalize for multiple amplifiers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fitting of all data to the model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realistic sources?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model to simulate deferred charge effects on realistic sources and Fe55 X-rays events.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images of realistic sources and compare with predictions from model.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486" y="1614850"/>
            <a:ext cx="6965024" cy="3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Backup Slides</a:t>
            </a:r>
            <a:endParaRPr sz="4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Deferred Charge for Realistic Sources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423900" y="3847450"/>
            <a:ext cx="82962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deferred charge in realistic sources: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grid of “spots” onto the CCD.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HSM for source moment calculations.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deferred charge effects as function of: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“Sky” background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685" y="824301"/>
            <a:ext cx="3134625" cy="279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438" y="707550"/>
            <a:ext cx="6833137" cy="56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Deferred Charge for Realistic Sources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423900" y="6309275"/>
            <a:ext cx="8296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projected sources on LSST CCD.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/>
              <a:t>Deferred Charge for Realistic Sources</a:t>
            </a:r>
            <a:endParaRPr sz="2400"/>
          </a:p>
        </p:txBody>
      </p:sp>
      <p:sp>
        <p:nvSpPr>
          <p:cNvPr id="291" name="Google Shape;291;p35"/>
          <p:cNvSpPr txBox="1"/>
          <p:nvPr/>
        </p:nvSpPr>
        <p:spPr>
          <a:xfrm>
            <a:off x="577500" y="6272725"/>
            <a:ext cx="79890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sources with only proportional CTI (500 transfers)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5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82" y="722900"/>
            <a:ext cx="7869844" cy="54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/>
              <a:t>Deferred Charge for Realistic Sources</a:t>
            </a:r>
            <a:endParaRPr sz="2400"/>
          </a:p>
        </p:txBody>
      </p:sp>
      <p:sp>
        <p:nvSpPr>
          <p:cNvPr id="300" name="Google Shape;300;p36"/>
          <p:cNvSpPr txBox="1"/>
          <p:nvPr/>
        </p:nvSpPr>
        <p:spPr>
          <a:xfrm>
            <a:off x="497700" y="6244275"/>
            <a:ext cx="8145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sources with high flux deferred charge model.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50" y="708900"/>
            <a:ext cx="7772877" cy="553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Summary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577500" y="832775"/>
            <a:ext cx="81219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Work: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“Spot” projector has been built and tested at SLAC.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moment measurements dominated by vibrations in the test set-up.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Characterizing effects of vibrations on moment results.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 of vibrations by modifying the test set-up.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7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EPER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577500" y="5834425"/>
            <a:ext cx="79890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of two amplifiers, showing large CTI discrepancies at low flux.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8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050" y="685788"/>
            <a:ext cx="6865910" cy="504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Sources of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577500" y="908625"/>
            <a:ext cx="8334900" cy="4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 on number of transfers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due to self-induced drift, fringing fields, and diffusion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Uniformly distributed single electron traps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traps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Radiation-induced traps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on number of transfers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traps - fixed charge loss of up to O(100) e-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traps - fixed charge loss of O(10) e-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effects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Drifting bias offset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reset of the sense node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Simulated Fe55 Results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577500" y="4373950"/>
            <a:ext cx="798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Flux Effects Only: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 parameters extrapolated to low flux.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Randomly simulated Fe55 hits across an amplifier.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deferred charge model (CTI+Exponential Decay).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Unable to recover Fe55 asymmetry and non-proportional CTI.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39"/>
          <p:cNvPicPr preferRelativeResize="0"/>
          <p:nvPr/>
        </p:nvPicPr>
        <p:blipFill rotWithShape="1">
          <a:blip r:embed="rId3">
            <a:alphaModFix/>
          </a:blip>
          <a:srcRect b="12020" l="9789" r="8290" t="31625"/>
          <a:stretch/>
        </p:blipFill>
        <p:spPr>
          <a:xfrm>
            <a:off x="951275" y="1073675"/>
            <a:ext cx="7241449" cy="28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9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E2V Serial Deferred Charge </a:t>
            </a:r>
            <a:endParaRPr sz="4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Fe55 Results</a:t>
            </a:r>
            <a:endParaRPr sz="2400"/>
          </a:p>
        </p:txBody>
      </p:sp>
      <p:pic>
        <p:nvPicPr>
          <p:cNvPr id="341" name="Google Shape;341;p41"/>
          <p:cNvPicPr preferRelativeResize="0"/>
          <p:nvPr/>
        </p:nvPicPr>
        <p:blipFill rotWithShape="1">
          <a:blip r:embed="rId3">
            <a:alphaModFix/>
          </a:blip>
          <a:srcRect b="11020" l="10273" r="2588" t="10927"/>
          <a:stretch/>
        </p:blipFill>
        <p:spPr>
          <a:xfrm>
            <a:off x="215025" y="1008750"/>
            <a:ext cx="8713950" cy="39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/>
        </p:nvSpPr>
        <p:spPr>
          <a:xfrm>
            <a:off x="423900" y="5242500"/>
            <a:ext cx="82962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Fe55 analysis: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position dependence.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affect even at low fluxes.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1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Overscan Traces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42"/>
          <p:cNvPicPr preferRelativeResize="0"/>
          <p:nvPr/>
        </p:nvPicPr>
        <p:blipFill rotWithShape="1">
          <a:blip r:embed="rId3">
            <a:alphaModFix/>
          </a:blip>
          <a:srcRect b="0" l="0" r="0" t="10785"/>
          <a:stretch/>
        </p:blipFill>
        <p:spPr>
          <a:xfrm>
            <a:off x="809625" y="743638"/>
            <a:ext cx="7524750" cy="5370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2"/>
          <p:cNvSpPr txBox="1"/>
          <p:nvPr/>
        </p:nvSpPr>
        <p:spPr>
          <a:xfrm>
            <a:off x="195300" y="6221225"/>
            <a:ext cx="8753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charge (no flux dependence) seen in E2V sensors at BNL.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2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Overscan Traces (New Operating Conditions)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43"/>
          <p:cNvPicPr preferRelativeResize="0"/>
          <p:nvPr/>
        </p:nvPicPr>
        <p:blipFill rotWithShape="1">
          <a:blip r:embed="rId3">
            <a:alphaModFix/>
          </a:blip>
          <a:srcRect b="0" l="0" r="0" t="10281"/>
          <a:stretch/>
        </p:blipFill>
        <p:spPr>
          <a:xfrm>
            <a:off x="809625" y="696513"/>
            <a:ext cx="7524750" cy="54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3"/>
          <p:cNvSpPr txBox="1"/>
          <p:nvPr/>
        </p:nvSpPr>
        <p:spPr>
          <a:xfrm>
            <a:off x="195300" y="6195000"/>
            <a:ext cx="8753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disappears with increasing reset gate voltage swing.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3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Deferred Charge Measurement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435000" y="873800"/>
            <a:ext cx="82740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 Transfer Inefficiency (CTI)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ratio of electrons not transferred between two pixels, to the total electrons before the transfer.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Pixel Edge Response (EPER)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measurement of deferred charge in the overscan pixel region, after a flat field image.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000" y="4473773"/>
            <a:ext cx="2239750" cy="6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403" y="2939087"/>
            <a:ext cx="4656471" cy="371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685800" y="2057401"/>
            <a:ext cx="77724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ITL Serial Deferred Charge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LSST Sensor Testing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435000" y="873800"/>
            <a:ext cx="8274000" cy="5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LSST Serial CTI Specification: &lt; 5E-6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Measured with EPER at 50,000 e- and 1,000 e-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analysis using Fe55 X-ray events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testing of assembled rafts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Deferred Charge Results: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 of channels meet LSST specifications, but…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Deferred charge seen in overscans at high flux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Deferred charge seen in Fe55 hits at low flux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results are from one typical ITL production sensor.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High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23900" y="6202875"/>
            <a:ext cx="8296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9099"/>
          <a:stretch/>
        </p:blipFill>
        <p:spPr>
          <a:xfrm>
            <a:off x="762711" y="720175"/>
            <a:ext cx="7618578" cy="55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236925" y="6260575"/>
            <a:ext cx="8753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Overscan traces at different fluxes show deferred charge signal at high flux.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7406000" y="5918875"/>
            <a:ext cx="975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Flux [e-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High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23900" y="6202875"/>
            <a:ext cx="8296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23900" y="6260575"/>
            <a:ext cx="8296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effect seen more strongly in vendor data.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9206"/>
          <a:stretch/>
        </p:blipFill>
        <p:spPr>
          <a:xfrm>
            <a:off x="762999" y="727051"/>
            <a:ext cx="7618015" cy="553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7406000" y="5918875"/>
            <a:ext cx="975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Flux [e-]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152400" y="103188"/>
            <a:ext cx="7010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Low Flux Deferred Charge</a:t>
            </a:r>
            <a:endParaRPr b="1" i="0" sz="2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77500" y="832775"/>
            <a:ext cx="7989000" cy="5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Fe55 hits: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many Fe55 acquisitions (w/ or w/out “sky” background)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identified Fe55 hits using a median stack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sky background: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Nominal: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Affected: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325" y="4659600"/>
            <a:ext cx="5534375" cy="193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325" y="2654410"/>
            <a:ext cx="5534374" cy="1936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382000" y="6629400"/>
            <a:ext cx="609600" cy="1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