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1" r:id="rId1"/>
  </p:sldMasterIdLst>
  <p:notesMasterIdLst>
    <p:notesMasterId r:id="rId24"/>
  </p:notesMasterIdLst>
  <p:sldIdLst>
    <p:sldId id="256" r:id="rId2"/>
    <p:sldId id="451" r:id="rId3"/>
    <p:sldId id="452" r:id="rId4"/>
    <p:sldId id="455" r:id="rId5"/>
    <p:sldId id="456" r:id="rId6"/>
    <p:sldId id="457" r:id="rId7"/>
    <p:sldId id="468" r:id="rId8"/>
    <p:sldId id="458" r:id="rId9"/>
    <p:sldId id="459" r:id="rId10"/>
    <p:sldId id="460" r:id="rId11"/>
    <p:sldId id="462" r:id="rId12"/>
    <p:sldId id="473" r:id="rId13"/>
    <p:sldId id="474" r:id="rId14"/>
    <p:sldId id="463" r:id="rId15"/>
    <p:sldId id="470" r:id="rId16"/>
    <p:sldId id="471" r:id="rId17"/>
    <p:sldId id="472" r:id="rId18"/>
    <p:sldId id="464" r:id="rId19"/>
    <p:sldId id="465" r:id="rId20"/>
    <p:sldId id="466" r:id="rId21"/>
    <p:sldId id="467" r:id="rId22"/>
    <p:sldId id="40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98008A-A4D2-2B41-AE14-9AF1EB7B1C7F}">
          <p14:sldIdLst>
            <p14:sldId id="256"/>
            <p14:sldId id="451"/>
            <p14:sldId id="452"/>
            <p14:sldId id="455"/>
            <p14:sldId id="456"/>
            <p14:sldId id="457"/>
            <p14:sldId id="468"/>
            <p14:sldId id="458"/>
            <p14:sldId id="459"/>
            <p14:sldId id="460"/>
            <p14:sldId id="462"/>
            <p14:sldId id="473"/>
            <p14:sldId id="474"/>
            <p14:sldId id="463"/>
            <p14:sldId id="470"/>
            <p14:sldId id="471"/>
            <p14:sldId id="472"/>
            <p14:sldId id="464"/>
            <p14:sldId id="465"/>
            <p14:sldId id="466"/>
            <p14:sldId id="467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9F"/>
    <a:srgbClr val="F1A527"/>
    <a:srgbClr val="04DBF6"/>
    <a:srgbClr val="FFFAA2"/>
    <a:srgbClr val="55B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94649"/>
  </p:normalViewPr>
  <p:slideViewPr>
    <p:cSldViewPr snapToGrid="0" snapToObjects="1">
      <p:cViewPr varScale="1">
        <p:scale>
          <a:sx n="131" d="100"/>
          <a:sy n="131" d="100"/>
        </p:scale>
        <p:origin x="10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B02D3-86DB-B346-9539-90C913DE3F7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67CAA-87E3-4E4D-9EDD-34A573D6E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0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86FF613-220D-1A46-9516-ECB5EBD3072C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78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EE6E-1DD7-1B47-8467-97F51A69D0FE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8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ED3F-7B11-4A4B-A6FF-17903FEFD2A3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2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7036-CA69-1848-A651-B69037048DAE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79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DC82-5987-8346-BEF7-460A87295360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26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62BAE-CF88-344C-97CE-C8F4F50310EF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8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54C8-2F89-8D4D-BD70-D7C10681ACD0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52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4C80D-7384-D24B-ADF9-771C0549CE2E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93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86AEE-DD6E-9A4C-9444-E16E47212A77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9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FA74-9CAC-894C-858F-7B7B05020F0B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3032" y="2152"/>
            <a:ext cx="828101" cy="68982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2B1A-E4AA-234F-98EF-322216D9E057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51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5AF93-5A3D-5048-B3FC-125B014EAEEB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3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CB60-CD46-1A4F-A055-5F34DB6AEA10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1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3695-74B2-FD43-9B0A-2B088D800454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4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ED1A-9C2E-EF49-B775-3AA2E1787BB6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3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8B578-AD1F-9A4B-A296-A58816F23A3C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9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CD2B0-4422-BA49-8A0D-BE94086C9F7F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9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69198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F9D03E-3540-B040-BDAF-7F9CBC2D430D}" type="datetime1">
              <a:rPr lang="en-US" smtClean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4566" y="2152"/>
            <a:ext cx="828101" cy="689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 i="1" baseline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ABE73C-95DA-5647-993B-C7576164063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284860" y="6248400"/>
            <a:ext cx="3810000" cy="78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CF51B-DD62-9E41-9156-66B8D974C33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83255" y="6309409"/>
            <a:ext cx="2868050" cy="4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4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 baseline="0">
          <a:ln w="3175" cmpd="sng">
            <a:noFill/>
          </a:ln>
          <a:solidFill>
            <a:schemeClr val="bg2">
              <a:lumMod val="20000"/>
              <a:lumOff val="8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35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2.tiff"/><Relationship Id="rId7" Type="http://schemas.openxmlformats.org/officeDocument/2006/relationships/image" Target="../media/image23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tiff"/><Relationship Id="rId4" Type="http://schemas.openxmlformats.org/officeDocument/2006/relationships/image" Target="../media/image18.tiff"/><Relationship Id="rId9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23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394126-E0A6-3943-B22F-2E1DAB69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39" y="704212"/>
            <a:ext cx="4265461" cy="4201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D6E9E6-468D-9549-BB17-843F48AEC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2764" y="4627418"/>
            <a:ext cx="9519325" cy="139034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Archiving storage for </a:t>
            </a:r>
            <a:b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Scientific Research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A2F61-043F-9A4B-8D9D-6CB327693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63" y="6017763"/>
            <a:ext cx="7197726" cy="961772"/>
          </a:xfrm>
        </p:spPr>
        <p:txBody>
          <a:bodyPr>
            <a:normAutofit/>
          </a:bodyPr>
          <a:lstStyle/>
          <a:p>
            <a:r>
              <a:rPr lang="en-US" dirty="0"/>
              <a:t>David Yu</a:t>
            </a:r>
          </a:p>
          <a:p>
            <a:r>
              <a:rPr lang="en-US" b="1" dirty="0"/>
              <a:t>Workshop on Central Computing support for Photon Sciences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93619-4229-B448-88EA-3CAF699B7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835" y="1154116"/>
            <a:ext cx="5800165" cy="33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2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CDB2E-F82F-A945-9986-72C41D40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87C70-4669-6548-AFB6-82E52E3E5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16" y="4942431"/>
            <a:ext cx="1477792" cy="630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445C90-9559-314A-92F6-692520C3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74" y="4259344"/>
            <a:ext cx="1477792" cy="630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CA42-90A4-AF44-9020-C9F6FC0D6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74" y="3539364"/>
            <a:ext cx="1477792" cy="630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CA554-55BE-7E48-A7E9-5C3368A09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370" y="2862708"/>
            <a:ext cx="1477792" cy="630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0415B1-B33F-BB4C-BE13-E8427CAEB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232" y="1579227"/>
            <a:ext cx="3361944" cy="46534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776762-AA13-8844-9868-37A0C9CCA51B}"/>
              </a:ext>
            </a:extLst>
          </p:cNvPr>
          <p:cNvSpPr/>
          <p:nvPr/>
        </p:nvSpPr>
        <p:spPr>
          <a:xfrm>
            <a:off x="8075714" y="2176826"/>
            <a:ext cx="1064079" cy="390698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E796F-A18B-EC4F-9955-3A84A18C82B6}"/>
              </a:ext>
            </a:extLst>
          </p:cNvPr>
          <p:cNvSpPr txBox="1"/>
          <p:nvPr/>
        </p:nvSpPr>
        <p:spPr>
          <a:xfrm>
            <a:off x="641698" y="1142604"/>
            <a:ext cx="9602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/>
              <a:t>Reprocessing data, retrieving data from tape archival storage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C05530-51D0-5A4B-B500-91D08A7CF3B9}"/>
              </a:ext>
            </a:extLst>
          </p:cNvPr>
          <p:cNvSpPr txBox="1"/>
          <p:nvPr/>
        </p:nvSpPr>
        <p:spPr>
          <a:xfrm>
            <a:off x="6324600" y="2590801"/>
            <a:ext cx="1143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Disk cache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73BCF8-D0C4-E44A-A748-9F1456555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124200"/>
            <a:ext cx="685800" cy="319596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13C32A-BF89-544E-89B4-EA4BBA929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810000"/>
            <a:ext cx="685800" cy="319596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5DE196-27DE-7440-93A9-BD547FDD8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4495800"/>
            <a:ext cx="685800" cy="319596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9D9CAD-3309-3547-8B4F-18A3BA45C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181600"/>
            <a:ext cx="685800" cy="319596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38F61F-4C3B-5741-8A09-A152675E7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347948"/>
            <a:ext cx="914400" cy="258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886113-46B4-4D4E-8024-C22B01C26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652748"/>
            <a:ext cx="914400" cy="2587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F924CA-89B2-FE42-8847-E4DAB6F26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957548"/>
            <a:ext cx="914400" cy="2587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2773B7-DC6E-7341-96D1-B39924356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630" y="2990983"/>
            <a:ext cx="672860" cy="127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0E7F7C-8346-BF46-8169-D19397E25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3262348"/>
            <a:ext cx="914400" cy="2587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4D6435-3D31-C249-A7FE-149A1F732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024" y="3295783"/>
            <a:ext cx="672860" cy="127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2248E9-1924-CA46-AC44-56DEDC7A8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3567148"/>
            <a:ext cx="914400" cy="2587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AAB88C9-2F50-1A48-BC81-248EEAB0C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3871948"/>
            <a:ext cx="914400" cy="2587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6EB3EF-519C-D34F-9522-3E9F4C8EA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4176748"/>
            <a:ext cx="914400" cy="2587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ECB927-2708-7C43-8672-F10CF4A30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4481548"/>
            <a:ext cx="914400" cy="2587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0FED0A-BFA9-214F-BFC7-48FD1FB19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024" y="4527771"/>
            <a:ext cx="672860" cy="1276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A816D0B-CFEE-A447-A69D-18490BFF3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4786348"/>
            <a:ext cx="914400" cy="2587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3FE1CA-8F56-0E4F-9169-E9D036024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5091148"/>
            <a:ext cx="914400" cy="2587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EA59979-D2BE-E949-AB76-F9109E8DC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5395948"/>
            <a:ext cx="914400" cy="2587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4848FB-3522-314D-B10C-30C25C4CF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5700748"/>
            <a:ext cx="914400" cy="2587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EC7FE0-610E-CB4B-BC7B-DE500AF0D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024" y="5740577"/>
            <a:ext cx="672860" cy="127611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56464E-6EFC-BF4D-A280-0F44784AE1AD}"/>
              </a:ext>
            </a:extLst>
          </p:cNvPr>
          <p:cNvCxnSpPr>
            <a:cxnSpLocks/>
          </p:cNvCxnSpPr>
          <p:nvPr/>
        </p:nvCxnSpPr>
        <p:spPr bwMode="auto">
          <a:xfrm flipH="1">
            <a:off x="7173557" y="3086103"/>
            <a:ext cx="890703" cy="31511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accent5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79F9F37-64AD-9B4F-ACB1-533E1A65C332}"/>
              </a:ext>
            </a:extLst>
          </p:cNvPr>
          <p:cNvCxnSpPr>
            <a:cxnSpLocks/>
          </p:cNvCxnSpPr>
          <p:nvPr/>
        </p:nvCxnSpPr>
        <p:spPr bwMode="auto">
          <a:xfrm flipH="1">
            <a:off x="7212513" y="3443796"/>
            <a:ext cx="845693" cy="36996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accent5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EE78FDB-7E53-1040-A9EB-5293BBD93BE5}"/>
              </a:ext>
            </a:extLst>
          </p:cNvPr>
          <p:cNvCxnSpPr>
            <a:cxnSpLocks/>
          </p:cNvCxnSpPr>
          <p:nvPr/>
        </p:nvCxnSpPr>
        <p:spPr bwMode="auto">
          <a:xfrm flipH="1">
            <a:off x="7212513" y="4584326"/>
            <a:ext cx="810825" cy="12212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1A527"/>
                </a:gs>
                <a:gs pos="100000">
                  <a:srgbClr val="FFE79F"/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BDE958F-789D-5042-835E-786345372C6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53147" y="5474006"/>
            <a:ext cx="972279" cy="30092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1A527"/>
                </a:gs>
                <a:gs pos="100000">
                  <a:srgbClr val="FFE79F"/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C77C8F79-B0AC-0F4C-9F1F-68C5E2829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76" y="4259344"/>
            <a:ext cx="2347318" cy="1314498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5B5BFF1-4B0A-0042-9F3E-BD6C770237E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5782" y="5410200"/>
            <a:ext cx="5391221" cy="1176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697828F-16FE-5949-B00E-EB30F88B38D4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1775" y="4794051"/>
            <a:ext cx="4935226" cy="41021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E811470-1E9E-E54A-A80D-05573F199D36}"/>
              </a:ext>
            </a:extLst>
          </p:cNvPr>
          <p:cNvCxnSpPr>
            <a:cxnSpLocks/>
          </p:cNvCxnSpPr>
          <p:nvPr/>
        </p:nvCxnSpPr>
        <p:spPr bwMode="auto">
          <a:xfrm flipH="1">
            <a:off x="2385091" y="4025317"/>
            <a:ext cx="3863312" cy="82781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7AD9AEC-96D5-3B46-9499-CD333A6D583D}"/>
              </a:ext>
            </a:extLst>
          </p:cNvPr>
          <p:cNvCxnSpPr>
            <a:cxnSpLocks/>
          </p:cNvCxnSpPr>
          <p:nvPr/>
        </p:nvCxnSpPr>
        <p:spPr bwMode="auto">
          <a:xfrm flipH="1">
            <a:off x="2744187" y="3360844"/>
            <a:ext cx="3678894" cy="121551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310F3D4-BE42-7F44-B609-AB258BF8AA8F}"/>
              </a:ext>
            </a:extLst>
          </p:cNvPr>
          <p:cNvSpPr txBox="1"/>
          <p:nvPr/>
        </p:nvSpPr>
        <p:spPr>
          <a:xfrm>
            <a:off x="628576" y="5506274"/>
            <a:ext cx="2565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/>
              <a:t>Data processing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46E350-4EE3-6247-B259-4B2CBE998DBF}"/>
              </a:ext>
            </a:extLst>
          </p:cNvPr>
          <p:cNvSpPr txBox="1"/>
          <p:nvPr/>
        </p:nvSpPr>
        <p:spPr>
          <a:xfrm rot="20522795">
            <a:off x="3223562" y="3290307"/>
            <a:ext cx="3303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4DBF6"/>
                </a:solidFill>
              </a:rPr>
              <a:t>Streaming data</a:t>
            </a: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D9268722-2809-0445-95A7-50CC08C2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Throughput Active Archiving System</a:t>
            </a:r>
          </a:p>
        </p:txBody>
      </p:sp>
    </p:spTree>
    <p:extLst>
      <p:ext uri="{BB962C8B-B14F-4D97-AF65-F5344CB8AC3E}">
        <p14:creationId xmlns:p14="http://schemas.microsoft.com/office/powerpoint/2010/main" val="3135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repeatCount="8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repeatCount="8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repeatCount="8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repeatCount="8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91CD-7754-864F-8EEF-5878B47F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Throughput Active Archiving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7A412-EF64-7542-8C65-0E5C95DFA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06283-2645-F447-ABD5-878043168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57965">
            <a:off x="1578192" y="1861070"/>
            <a:ext cx="990970" cy="1096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25C53-3CB9-4140-B747-E3832E0E1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283" y="5792971"/>
            <a:ext cx="1095968" cy="467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AA3EE-75BD-0947-856C-2F83FB534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99" y="4643070"/>
            <a:ext cx="1095968" cy="467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A640F-BB04-6C47-ABFA-60E1807FA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014" y="3470990"/>
            <a:ext cx="1095968" cy="467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1F55BF-C3DA-E344-B95D-3F5F94F3C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66" y="2314457"/>
            <a:ext cx="1095968" cy="467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3177A8-E1BC-E241-9071-2B4BFD9AC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039" y="1282758"/>
            <a:ext cx="3361944" cy="46534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9B28E7-E4F6-F647-87E6-DE08ABFEAA5F}"/>
              </a:ext>
            </a:extLst>
          </p:cNvPr>
          <p:cNvSpPr/>
          <p:nvPr/>
        </p:nvSpPr>
        <p:spPr>
          <a:xfrm>
            <a:off x="8785521" y="1880357"/>
            <a:ext cx="1064079" cy="390698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7542FF62-6A00-2F40-8648-D294CF37EE0D}"/>
              </a:ext>
            </a:extLst>
          </p:cNvPr>
          <p:cNvCxnSpPr>
            <a:cxnSpLocks/>
            <a:endCxn id="63" idx="1"/>
          </p:cNvCxnSpPr>
          <p:nvPr/>
        </p:nvCxnSpPr>
        <p:spPr bwMode="auto">
          <a:xfrm flipV="1">
            <a:off x="3385497" y="1828041"/>
            <a:ext cx="2001667" cy="502987"/>
          </a:xfrm>
          <a:prstGeom prst="bentConnector3">
            <a:avLst>
              <a:gd name="adj1" fmla="val 10588"/>
            </a:avLst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25">
            <a:extLst>
              <a:ext uri="{FF2B5EF4-FFF2-40B4-BE49-F238E27FC236}">
                <a16:creationId xmlns:a16="http://schemas.microsoft.com/office/drawing/2014/main" id="{97EB7BC9-96FD-0248-B0FA-16BD0962B4AA}"/>
              </a:ext>
            </a:extLst>
          </p:cNvPr>
          <p:cNvCxnSpPr>
            <a:cxnSpLocks/>
            <a:endCxn id="64" idx="1"/>
          </p:cNvCxnSpPr>
          <p:nvPr/>
        </p:nvCxnSpPr>
        <p:spPr bwMode="auto">
          <a:xfrm>
            <a:off x="3385497" y="2331028"/>
            <a:ext cx="1966696" cy="678080"/>
          </a:xfrm>
          <a:prstGeom prst="bentConnector3">
            <a:avLst>
              <a:gd name="adj1" fmla="val 10799"/>
            </a:avLst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99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E53BA37-8E1B-2B46-97D1-B283CAE83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746" y="2516027"/>
            <a:ext cx="508608" cy="237021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7C0C81-45B4-5844-B692-08AF8EF78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964" y="3657511"/>
            <a:ext cx="508608" cy="237021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665EB8-6074-3248-A239-3F221C027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181" y="4820879"/>
            <a:ext cx="508608" cy="237021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E85B8B-7FD9-0042-ADA9-D4EF2B0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964" y="6066171"/>
            <a:ext cx="508608" cy="237021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D5BDDC-7E5F-0A46-B90D-3E430821E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2051479"/>
            <a:ext cx="914400" cy="258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7ACC4F-F3A2-9249-8C81-43A94EB65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25" y="2091308"/>
            <a:ext cx="672860" cy="127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4AE75C-C6D4-BA4C-A40C-2B1337030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2356279"/>
            <a:ext cx="914400" cy="2587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68C13F-09E9-EE41-B017-1327F2C38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25" y="2396108"/>
            <a:ext cx="672860" cy="127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2C47B1-2649-2A42-8DC9-98B0027B5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2661079"/>
            <a:ext cx="914400" cy="2587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2FA7E3-7236-A749-A3B1-86BD94DF0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2965879"/>
            <a:ext cx="914400" cy="2587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2D38A1-D964-9640-A868-4D05EC01E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3270679"/>
            <a:ext cx="914400" cy="2587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148263-1A72-8142-B87B-E883FEA8C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25" y="3310508"/>
            <a:ext cx="672860" cy="1276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C96B3A-8515-F345-BF73-541B92318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3575479"/>
            <a:ext cx="914400" cy="2587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F6A59B-F8D4-5644-BF60-A03A6BB40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25" y="3615308"/>
            <a:ext cx="672860" cy="1276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A946E8-3148-4244-A699-9C6BDAC4C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3880279"/>
            <a:ext cx="914400" cy="2587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A7DFFC-7720-B54B-9F30-6D5F3C6EF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25" y="3920108"/>
            <a:ext cx="672860" cy="1276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9D3F1FA-DF0E-8144-A53F-CC0344517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4185079"/>
            <a:ext cx="914400" cy="2587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1E3DB7-FC94-824B-B766-04AE60136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4489879"/>
            <a:ext cx="914400" cy="2587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0FC872-DDAB-5940-A586-C3C9352A4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25" y="4529708"/>
            <a:ext cx="672860" cy="1276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66C2D0C-4239-FF40-86CC-75461F53C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4794679"/>
            <a:ext cx="914400" cy="2587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81FAAC6-C531-3240-B9B6-5626D0220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25" y="4834508"/>
            <a:ext cx="672860" cy="1276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4A13FE-2332-D849-8575-6701E77E2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5099479"/>
            <a:ext cx="914400" cy="2587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19C47C-EDBD-AA40-8796-9D4297E99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25" y="5139308"/>
            <a:ext cx="672860" cy="1276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C3FBA9-C10F-114A-BDEA-0973F2581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207" y="5404279"/>
            <a:ext cx="914400" cy="258792"/>
          </a:xfrm>
          <a:prstGeom prst="rect">
            <a:avLst/>
          </a:prstGeom>
        </p:spPr>
      </p:pic>
      <p:cxnSp>
        <p:nvCxnSpPr>
          <p:cNvPr id="42" name="Straight Arrow Connector 71">
            <a:extLst>
              <a:ext uri="{FF2B5EF4-FFF2-40B4-BE49-F238E27FC236}">
                <a16:creationId xmlns:a16="http://schemas.microsoft.com/office/drawing/2014/main" id="{4354681E-F868-F640-9B2A-8ED1DEB39D79}"/>
              </a:ext>
            </a:extLst>
          </p:cNvPr>
          <p:cNvCxnSpPr>
            <a:cxnSpLocks/>
            <a:endCxn id="18" idx="1"/>
          </p:cNvCxnSpPr>
          <p:nvPr/>
        </p:nvCxnSpPr>
        <p:spPr bwMode="auto">
          <a:xfrm>
            <a:off x="7068323" y="1729020"/>
            <a:ext cx="1794884" cy="451855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72">
            <a:extLst>
              <a:ext uri="{FF2B5EF4-FFF2-40B4-BE49-F238E27FC236}">
                <a16:creationId xmlns:a16="http://schemas.microsoft.com/office/drawing/2014/main" id="{57A7B449-DCB1-EE4E-8C24-2DE230C674BA}"/>
              </a:ext>
            </a:extLst>
          </p:cNvPr>
          <p:cNvCxnSpPr>
            <a:cxnSpLocks/>
            <a:endCxn id="20" idx="1"/>
          </p:cNvCxnSpPr>
          <p:nvPr/>
        </p:nvCxnSpPr>
        <p:spPr bwMode="auto">
          <a:xfrm>
            <a:off x="7084032" y="1820813"/>
            <a:ext cx="1779175" cy="664862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99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Arrow Connector 73">
            <a:extLst>
              <a:ext uri="{FF2B5EF4-FFF2-40B4-BE49-F238E27FC236}">
                <a16:creationId xmlns:a16="http://schemas.microsoft.com/office/drawing/2014/main" id="{0B0A436B-3AC6-3B4F-9AA5-F0A5E7ED2840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7068324" y="1919253"/>
            <a:ext cx="1773741" cy="883690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accent5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Arrow Connector 77">
            <a:extLst>
              <a:ext uri="{FF2B5EF4-FFF2-40B4-BE49-F238E27FC236}">
                <a16:creationId xmlns:a16="http://schemas.microsoft.com/office/drawing/2014/main" id="{B546F57D-E9CD-134E-9A67-789B2231FF19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7008989" y="2949321"/>
            <a:ext cx="1785676" cy="138221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accent5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Arrow Connector 78">
            <a:extLst>
              <a:ext uri="{FF2B5EF4-FFF2-40B4-BE49-F238E27FC236}">
                <a16:creationId xmlns:a16="http://schemas.microsoft.com/office/drawing/2014/main" id="{424BE9A4-493C-5B40-9A8A-4688E140B2EE}"/>
              </a:ext>
            </a:extLst>
          </p:cNvPr>
          <p:cNvCxnSpPr>
            <a:cxnSpLocks/>
          </p:cNvCxnSpPr>
          <p:nvPr/>
        </p:nvCxnSpPr>
        <p:spPr bwMode="auto">
          <a:xfrm>
            <a:off x="7019896" y="3050854"/>
            <a:ext cx="1843311" cy="349223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79">
            <a:extLst>
              <a:ext uri="{FF2B5EF4-FFF2-40B4-BE49-F238E27FC236}">
                <a16:creationId xmlns:a16="http://schemas.microsoft.com/office/drawing/2014/main" id="{5A5CCA0A-2702-2142-ACEA-80C074CCDBCF}"/>
              </a:ext>
            </a:extLst>
          </p:cNvPr>
          <p:cNvCxnSpPr>
            <a:cxnSpLocks/>
          </p:cNvCxnSpPr>
          <p:nvPr/>
        </p:nvCxnSpPr>
        <p:spPr bwMode="auto">
          <a:xfrm>
            <a:off x="7038545" y="3108800"/>
            <a:ext cx="1824662" cy="596075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94">
            <a:extLst>
              <a:ext uri="{FF2B5EF4-FFF2-40B4-BE49-F238E27FC236}">
                <a16:creationId xmlns:a16="http://schemas.microsoft.com/office/drawing/2014/main" id="{64B75873-5B48-C147-9E07-D171B3ABF4F7}"/>
              </a:ext>
            </a:extLst>
          </p:cNvPr>
          <p:cNvCxnSpPr>
            <a:cxnSpLocks/>
          </p:cNvCxnSpPr>
          <p:nvPr/>
        </p:nvCxnSpPr>
        <p:spPr bwMode="auto">
          <a:xfrm flipV="1">
            <a:off x="6996063" y="3996138"/>
            <a:ext cx="1867144" cy="141631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95">
            <a:extLst>
              <a:ext uri="{FF2B5EF4-FFF2-40B4-BE49-F238E27FC236}">
                <a16:creationId xmlns:a16="http://schemas.microsoft.com/office/drawing/2014/main" id="{C4C413C4-057A-9148-ACF0-0D8339B1828B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6897433" y="4214007"/>
            <a:ext cx="1944632" cy="46539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1A527"/>
                </a:gs>
                <a:gs pos="100000">
                  <a:srgbClr val="FFE79F"/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0C849FEC-DBEA-A849-8AE3-6B1A14E68394}"/>
              </a:ext>
            </a:extLst>
          </p:cNvPr>
          <p:cNvCxnSpPr>
            <a:cxnSpLocks/>
          </p:cNvCxnSpPr>
          <p:nvPr/>
        </p:nvCxnSpPr>
        <p:spPr bwMode="auto">
          <a:xfrm>
            <a:off x="6958264" y="4298169"/>
            <a:ext cx="1904943" cy="282162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Arrow Connector 111">
            <a:extLst>
              <a:ext uri="{FF2B5EF4-FFF2-40B4-BE49-F238E27FC236}">
                <a16:creationId xmlns:a16="http://schemas.microsoft.com/office/drawing/2014/main" id="{049BA40E-B5AC-554E-AD5F-0FF2DE2EF022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6982342" y="4924075"/>
            <a:ext cx="1880865" cy="291640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Straight Arrow Connector 112">
            <a:extLst>
              <a:ext uri="{FF2B5EF4-FFF2-40B4-BE49-F238E27FC236}">
                <a16:creationId xmlns:a16="http://schemas.microsoft.com/office/drawing/2014/main" id="{76421D33-1A02-0C47-A6E8-B802D057ED0C}"/>
              </a:ext>
            </a:extLst>
          </p:cNvPr>
          <p:cNvCxnSpPr>
            <a:cxnSpLocks/>
            <a:stCxn id="66" idx="3"/>
            <a:endCxn id="38" idx="1"/>
          </p:cNvCxnSpPr>
          <p:nvPr/>
        </p:nvCxnSpPr>
        <p:spPr bwMode="auto">
          <a:xfrm flipV="1">
            <a:off x="6939718" y="5228875"/>
            <a:ext cx="1923489" cy="98508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Arrow Connector 113">
            <a:extLst>
              <a:ext uri="{FF2B5EF4-FFF2-40B4-BE49-F238E27FC236}">
                <a16:creationId xmlns:a16="http://schemas.microsoft.com/office/drawing/2014/main" id="{05BF63BE-14D2-1F4D-9D06-1E6BFE779A50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6950637" y="5399475"/>
            <a:ext cx="1884599" cy="78988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1A527"/>
                </a:gs>
                <a:gs pos="100000">
                  <a:srgbClr val="FFE79F"/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8E58397F-4C92-A248-B7EC-8D07C1BA7347}"/>
              </a:ext>
            </a:extLst>
          </p:cNvPr>
          <p:cNvSpPr/>
          <p:nvPr/>
        </p:nvSpPr>
        <p:spPr bwMode="auto">
          <a:xfrm rot="17287472">
            <a:off x="977759" y="1442347"/>
            <a:ext cx="818007" cy="2147360"/>
          </a:xfrm>
          <a:prstGeom prst="ellipse">
            <a:avLst/>
          </a:prstGeom>
          <a:noFill/>
          <a:ln w="12700" cap="flat" cmpd="sng" algn="ctr">
            <a:gradFill flip="none" rotWithShape="1">
              <a:gsLst>
                <a:gs pos="0">
                  <a:srgbClr val="FFC22E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C22E">
                <a:alpha val="75000"/>
              </a:srgbClr>
            </a:glow>
          </a:effectLst>
          <a:scene3d>
            <a:camera prst="obliqueTopLeft"/>
            <a:lightRig rig="threePt" dir="t"/>
          </a:scene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" name="Explosion 1 54">
            <a:extLst>
              <a:ext uri="{FF2B5EF4-FFF2-40B4-BE49-F238E27FC236}">
                <a16:creationId xmlns:a16="http://schemas.microsoft.com/office/drawing/2014/main" id="{B703D9CC-E5DA-D64D-91B0-05D14CDF9885}"/>
              </a:ext>
            </a:extLst>
          </p:cNvPr>
          <p:cNvSpPr/>
          <p:nvPr/>
        </p:nvSpPr>
        <p:spPr bwMode="auto">
          <a:xfrm>
            <a:off x="1860025" y="2206004"/>
            <a:ext cx="251202" cy="125024"/>
          </a:xfrm>
          <a:prstGeom prst="irregularSeal1">
            <a:avLst/>
          </a:prstGeom>
          <a:solidFill>
            <a:srgbClr val="FFC2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C22E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8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275FCB3-EC33-7349-A6AF-CEB177ACC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833" y="3924577"/>
            <a:ext cx="1838117" cy="1029345"/>
          </a:xfrm>
          <a:prstGeom prst="rect">
            <a:avLst/>
          </a:prstGeom>
        </p:spPr>
      </p:pic>
      <p:cxnSp>
        <p:nvCxnSpPr>
          <p:cNvPr id="57" name="Straight Arrow Connector 89">
            <a:extLst>
              <a:ext uri="{FF2B5EF4-FFF2-40B4-BE49-F238E27FC236}">
                <a16:creationId xmlns:a16="http://schemas.microsoft.com/office/drawing/2014/main" id="{3536ADA8-CBBF-A845-A106-6AFB360D8E84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762001" y="4838269"/>
            <a:ext cx="4493891" cy="520002"/>
          </a:xfrm>
          <a:prstGeom prst="bentConnector3">
            <a:avLst>
              <a:gd name="adj1" fmla="val 34362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Arrow Connector 91">
            <a:extLst>
              <a:ext uri="{FF2B5EF4-FFF2-40B4-BE49-F238E27FC236}">
                <a16:creationId xmlns:a16="http://schemas.microsoft.com/office/drawing/2014/main" id="{DB382A96-7FB5-6B4E-9633-F578E35A2505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1099699" y="4280190"/>
            <a:ext cx="4184083" cy="362845"/>
          </a:xfrm>
          <a:prstGeom prst="bentConnector3">
            <a:avLst>
              <a:gd name="adj1" fmla="val 37859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Arrow Connector 93">
            <a:extLst>
              <a:ext uri="{FF2B5EF4-FFF2-40B4-BE49-F238E27FC236}">
                <a16:creationId xmlns:a16="http://schemas.microsoft.com/office/drawing/2014/main" id="{A1486EFE-16A9-FA4B-B95D-D339A3815E2E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1950792" y="3131532"/>
            <a:ext cx="3429467" cy="1266145"/>
          </a:xfrm>
          <a:prstGeom prst="bentConnector3">
            <a:avLst>
              <a:gd name="adj1" fmla="val 48766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Straight Arrow Connector 97">
            <a:extLst>
              <a:ext uri="{FF2B5EF4-FFF2-40B4-BE49-F238E27FC236}">
                <a16:creationId xmlns:a16="http://schemas.microsoft.com/office/drawing/2014/main" id="{0002FA8F-764D-A545-A27B-A6EA9E3004DA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2291013" y="1919251"/>
            <a:ext cx="3036870" cy="2276236"/>
          </a:xfrm>
          <a:prstGeom prst="bentConnector3">
            <a:avLst>
              <a:gd name="adj1" fmla="val 53624"/>
            </a:avLst>
          </a:prstGeom>
          <a:solidFill>
            <a:srgbClr val="00B8FF"/>
          </a:solidFill>
          <a:ln w="28575" cap="flat" cmpd="sng" algn="ctr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2EE756F-B633-E94E-A42F-741F48875E89}"/>
              </a:ext>
            </a:extLst>
          </p:cNvPr>
          <p:cNvSpPr txBox="1"/>
          <p:nvPr/>
        </p:nvSpPr>
        <p:spPr>
          <a:xfrm>
            <a:off x="1625232" y="1566747"/>
            <a:ext cx="171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B050"/>
                </a:solidFill>
              </a:rPr>
              <a:t>Write 1.5 GB/s</a:t>
            </a:r>
          </a:p>
          <a:p>
            <a:pPr algn="r">
              <a:defRPr/>
            </a:pPr>
            <a:r>
              <a:rPr lang="en-US" dirty="0">
                <a:solidFill>
                  <a:srgbClr val="00B050"/>
                </a:solidFill>
              </a:rPr>
              <a:t>N files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60FEA3-BDD5-934D-840E-4FC970F364BC}"/>
              </a:ext>
            </a:extLst>
          </p:cNvPr>
          <p:cNvSpPr txBox="1"/>
          <p:nvPr/>
        </p:nvSpPr>
        <p:spPr>
          <a:xfrm>
            <a:off x="1965157" y="5101944"/>
            <a:ext cx="1500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4DBF6"/>
                </a:solidFill>
              </a:rPr>
              <a:t>Read </a:t>
            </a:r>
            <a:r>
              <a:rPr lang="en-US" i="1" dirty="0">
                <a:solidFill>
                  <a:srgbClr val="04DBF6"/>
                </a:solidFill>
              </a:rPr>
              <a:t>X</a:t>
            </a:r>
            <a:r>
              <a:rPr lang="en-US" dirty="0">
                <a:solidFill>
                  <a:srgbClr val="04DBF6"/>
                </a:solidFill>
              </a:rPr>
              <a:t> MB/s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09301E6-8B39-AF4D-B326-EC2800E6F7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7164" y="1691980"/>
            <a:ext cx="1632732" cy="27212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31B513E-3BA9-A640-8023-31B43ABC29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2193" y="2873262"/>
            <a:ext cx="1630149" cy="2716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90DAA17-FEE8-8042-AB24-0E4B66DA7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058" y="4060211"/>
            <a:ext cx="1623318" cy="27055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F00404C-0FF2-5840-9D40-2F37A3CD1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7284" y="5193013"/>
            <a:ext cx="1612434" cy="268739"/>
          </a:xfrm>
          <a:prstGeom prst="rect">
            <a:avLst/>
          </a:prstGeom>
        </p:spPr>
      </p:pic>
      <p:cxnSp>
        <p:nvCxnSpPr>
          <p:cNvPr id="67" name="Straight Arrow Connector 25">
            <a:extLst>
              <a:ext uri="{FF2B5EF4-FFF2-40B4-BE49-F238E27FC236}">
                <a16:creationId xmlns:a16="http://schemas.microsoft.com/office/drawing/2014/main" id="{90866CA4-DD88-A245-B747-177BCD18C65E}"/>
              </a:ext>
            </a:extLst>
          </p:cNvPr>
          <p:cNvCxnSpPr>
            <a:cxnSpLocks/>
          </p:cNvCxnSpPr>
          <p:nvPr/>
        </p:nvCxnSpPr>
        <p:spPr bwMode="auto">
          <a:xfrm>
            <a:off x="3383642" y="2326414"/>
            <a:ext cx="1899903" cy="1837933"/>
          </a:xfrm>
          <a:prstGeom prst="bentConnector3">
            <a:avLst>
              <a:gd name="adj1" fmla="val 10365"/>
            </a:avLst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99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Straight Arrow Connector 25">
            <a:extLst>
              <a:ext uri="{FF2B5EF4-FFF2-40B4-BE49-F238E27FC236}">
                <a16:creationId xmlns:a16="http://schemas.microsoft.com/office/drawing/2014/main" id="{990734B3-F611-BE4D-BE0A-86B412C13719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931759" y="2938477"/>
            <a:ext cx="3002820" cy="1730314"/>
          </a:xfrm>
          <a:prstGeom prst="bentConnector2">
            <a:avLst/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99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25FFB1BB-48A1-BD4E-8ABC-C1B09FB7A83D}"/>
              </a:ext>
            </a:extLst>
          </p:cNvPr>
          <p:cNvSpPr txBox="1"/>
          <p:nvPr/>
        </p:nvSpPr>
        <p:spPr>
          <a:xfrm>
            <a:off x="3940531" y="1455476"/>
            <a:ext cx="1264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0B0F0"/>
                </a:solidFill>
              </a:rPr>
              <a:t>80 Gb NIC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E359D7B-E8D4-C84C-B8B2-20867834C62F}"/>
              </a:ext>
            </a:extLst>
          </p:cNvPr>
          <p:cNvSpPr txBox="1"/>
          <p:nvPr/>
        </p:nvSpPr>
        <p:spPr>
          <a:xfrm>
            <a:off x="7921440" y="1463421"/>
            <a:ext cx="482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0B0F0"/>
                </a:solidFill>
              </a:rPr>
              <a:t>FC</a:t>
            </a:r>
          </a:p>
        </p:txBody>
      </p:sp>
      <p:cxnSp>
        <p:nvCxnSpPr>
          <p:cNvPr id="71" name="Straight Arrow Connector 71">
            <a:extLst>
              <a:ext uri="{FF2B5EF4-FFF2-40B4-BE49-F238E27FC236}">
                <a16:creationId xmlns:a16="http://schemas.microsoft.com/office/drawing/2014/main" id="{010F956E-3622-514A-B882-11EED46B7F6A}"/>
              </a:ext>
            </a:extLst>
          </p:cNvPr>
          <p:cNvCxnSpPr>
            <a:cxnSpLocks/>
          </p:cNvCxnSpPr>
          <p:nvPr/>
        </p:nvCxnSpPr>
        <p:spPr bwMode="auto">
          <a:xfrm>
            <a:off x="6017179" y="1990369"/>
            <a:ext cx="0" cy="35653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1A527"/>
                </a:gs>
                <a:gs pos="100000">
                  <a:srgbClr val="FFE79F"/>
                </a:gs>
              </a:gsLst>
              <a:lin ang="5400000" scaled="1"/>
            </a:gra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1683291-BCDC-4B46-8CA4-72553954EC20}"/>
              </a:ext>
            </a:extLst>
          </p:cNvPr>
          <p:cNvCxnSpPr>
            <a:cxnSpLocks/>
          </p:cNvCxnSpPr>
          <p:nvPr/>
        </p:nvCxnSpPr>
        <p:spPr bwMode="auto">
          <a:xfrm>
            <a:off x="6052407" y="3149463"/>
            <a:ext cx="0" cy="35653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1A527"/>
                </a:gs>
                <a:gs pos="100000">
                  <a:srgbClr val="FFE79F"/>
                </a:gs>
              </a:gsLst>
              <a:lin ang="5400000" scaled="1"/>
            </a:gra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3" name="Straight Arrow Connector 71">
            <a:extLst>
              <a:ext uri="{FF2B5EF4-FFF2-40B4-BE49-F238E27FC236}">
                <a16:creationId xmlns:a16="http://schemas.microsoft.com/office/drawing/2014/main" id="{BEBAB0DB-411A-F441-A632-C047A9AE16BA}"/>
              </a:ext>
            </a:extLst>
          </p:cNvPr>
          <p:cNvCxnSpPr>
            <a:cxnSpLocks/>
          </p:cNvCxnSpPr>
          <p:nvPr/>
        </p:nvCxnSpPr>
        <p:spPr bwMode="auto">
          <a:xfrm>
            <a:off x="6060229" y="4318948"/>
            <a:ext cx="0" cy="35653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1A527"/>
                </a:gs>
                <a:gs pos="100000">
                  <a:srgbClr val="FFE79F"/>
                </a:gs>
              </a:gsLst>
              <a:lin ang="5400000" scaled="1"/>
            </a:gra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4" name="Straight Arrow Connector 71">
            <a:extLst>
              <a:ext uri="{FF2B5EF4-FFF2-40B4-BE49-F238E27FC236}">
                <a16:creationId xmlns:a16="http://schemas.microsoft.com/office/drawing/2014/main" id="{226AAE41-8395-9348-8B98-3079AE19AFC7}"/>
              </a:ext>
            </a:extLst>
          </p:cNvPr>
          <p:cNvCxnSpPr>
            <a:cxnSpLocks/>
          </p:cNvCxnSpPr>
          <p:nvPr/>
        </p:nvCxnSpPr>
        <p:spPr bwMode="auto">
          <a:xfrm>
            <a:off x="6067281" y="5481978"/>
            <a:ext cx="0" cy="35653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1A527"/>
                </a:gs>
                <a:gs pos="100000">
                  <a:srgbClr val="FFE79F"/>
                </a:gs>
              </a:gsLst>
              <a:lin ang="5400000" scaled="1"/>
            </a:gra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2FDB5C3-6DE7-2F4D-B256-7B2B0E8E3948}"/>
              </a:ext>
            </a:extLst>
          </p:cNvPr>
          <p:cNvSpPr txBox="1"/>
          <p:nvPr/>
        </p:nvSpPr>
        <p:spPr>
          <a:xfrm>
            <a:off x="5407709" y="1979835"/>
            <a:ext cx="482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0B0F0"/>
                </a:solidFill>
              </a:rPr>
              <a:t>FC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C1B9637-3ABE-2E42-82BF-4AD0CF67562B}"/>
              </a:ext>
            </a:extLst>
          </p:cNvPr>
          <p:cNvCxnSpPr>
            <a:cxnSpLocks/>
          </p:cNvCxnSpPr>
          <p:nvPr/>
        </p:nvCxnSpPr>
        <p:spPr>
          <a:xfrm flipH="1">
            <a:off x="3799615" y="1850999"/>
            <a:ext cx="1474335" cy="0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3B7F56-A4AB-6548-88C5-1A150B528DDF}"/>
              </a:ext>
            </a:extLst>
          </p:cNvPr>
          <p:cNvCxnSpPr>
            <a:cxnSpLocks/>
          </p:cNvCxnSpPr>
          <p:nvPr/>
        </p:nvCxnSpPr>
        <p:spPr>
          <a:xfrm flipH="1">
            <a:off x="3809447" y="5312743"/>
            <a:ext cx="1494335" cy="0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42A3286-657E-1948-B866-4DA5BAC6FB12}"/>
              </a:ext>
            </a:extLst>
          </p:cNvPr>
          <p:cNvCxnSpPr>
            <a:cxnSpLocks/>
          </p:cNvCxnSpPr>
          <p:nvPr/>
        </p:nvCxnSpPr>
        <p:spPr>
          <a:xfrm flipV="1">
            <a:off x="3646899" y="1850999"/>
            <a:ext cx="4629" cy="3461744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2735CD2-316A-C64D-A21C-E321FE197596}"/>
              </a:ext>
            </a:extLst>
          </p:cNvPr>
          <p:cNvCxnSpPr>
            <a:cxnSpLocks/>
          </p:cNvCxnSpPr>
          <p:nvPr/>
        </p:nvCxnSpPr>
        <p:spPr>
          <a:xfrm flipH="1">
            <a:off x="7091895" y="1861427"/>
            <a:ext cx="1484838" cy="0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BBC1BD9-568D-E641-8666-62323328B8BA}"/>
              </a:ext>
            </a:extLst>
          </p:cNvPr>
          <p:cNvCxnSpPr>
            <a:cxnSpLocks/>
          </p:cNvCxnSpPr>
          <p:nvPr/>
        </p:nvCxnSpPr>
        <p:spPr>
          <a:xfrm flipH="1">
            <a:off x="7091895" y="3018431"/>
            <a:ext cx="1484838" cy="0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F65ADBD-F500-2A44-8880-E2FADF3BCA9F}"/>
              </a:ext>
            </a:extLst>
          </p:cNvPr>
          <p:cNvCxnSpPr>
            <a:cxnSpLocks/>
          </p:cNvCxnSpPr>
          <p:nvPr/>
        </p:nvCxnSpPr>
        <p:spPr>
          <a:xfrm flipH="1">
            <a:off x="7068323" y="4200477"/>
            <a:ext cx="1484838" cy="0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E5253AF-7705-7E41-9AC2-9203A0DD9472}"/>
              </a:ext>
            </a:extLst>
          </p:cNvPr>
          <p:cNvCxnSpPr>
            <a:cxnSpLocks/>
          </p:cNvCxnSpPr>
          <p:nvPr/>
        </p:nvCxnSpPr>
        <p:spPr>
          <a:xfrm flipH="1">
            <a:off x="7084032" y="5349804"/>
            <a:ext cx="1484838" cy="0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FE84530-7AF6-374D-AD78-F084153751B0}"/>
              </a:ext>
            </a:extLst>
          </p:cNvPr>
          <p:cNvCxnSpPr>
            <a:cxnSpLocks/>
          </p:cNvCxnSpPr>
          <p:nvPr/>
        </p:nvCxnSpPr>
        <p:spPr>
          <a:xfrm flipH="1">
            <a:off x="3761557" y="4185079"/>
            <a:ext cx="1494335" cy="0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A7BD78C-93E2-5446-A536-296ADAF6D5CB}"/>
              </a:ext>
            </a:extLst>
          </p:cNvPr>
          <p:cNvCxnSpPr>
            <a:cxnSpLocks/>
          </p:cNvCxnSpPr>
          <p:nvPr/>
        </p:nvCxnSpPr>
        <p:spPr>
          <a:xfrm flipH="1">
            <a:off x="3789447" y="3050854"/>
            <a:ext cx="1494335" cy="0"/>
          </a:xfrm>
          <a:prstGeom prst="line">
            <a:avLst/>
          </a:prstGeom>
          <a:ln w="152400" cap="sq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9AA37E6-A01C-F749-ABDB-D61E0057BC60}"/>
              </a:ext>
            </a:extLst>
          </p:cNvPr>
          <p:cNvSpPr txBox="1"/>
          <p:nvPr/>
        </p:nvSpPr>
        <p:spPr>
          <a:xfrm>
            <a:off x="7104247" y="769490"/>
            <a:ext cx="2213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Write 200 MB/s/drive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E4AA34-7F38-364B-B825-27C3D0FA2EBA}"/>
              </a:ext>
            </a:extLst>
          </p:cNvPr>
          <p:cNvSpPr txBox="1"/>
          <p:nvPr/>
        </p:nvSpPr>
        <p:spPr>
          <a:xfrm>
            <a:off x="739631" y="3467701"/>
            <a:ext cx="241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4DBF6"/>
                </a:solidFill>
              </a:rPr>
              <a:t>Data Reprocessing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BE55795-C6C5-5F4E-965B-B2BEC38F9AD6}"/>
              </a:ext>
            </a:extLst>
          </p:cNvPr>
          <p:cNvSpPr txBox="1"/>
          <p:nvPr/>
        </p:nvSpPr>
        <p:spPr>
          <a:xfrm>
            <a:off x="4936880" y="1353170"/>
            <a:ext cx="2597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/>
              <a:t>Data movers with disk cache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764249-7A8D-AA44-A4A3-0998E7B049E6}"/>
              </a:ext>
            </a:extLst>
          </p:cNvPr>
          <p:cNvSpPr txBox="1"/>
          <p:nvPr/>
        </p:nvSpPr>
        <p:spPr>
          <a:xfrm>
            <a:off x="9795934" y="881041"/>
            <a:ext cx="2396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/>
              <a:t>Automatic Tape Library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F89A44-8147-2E4D-8401-0AE358B9F366}"/>
              </a:ext>
            </a:extLst>
          </p:cNvPr>
          <p:cNvSpPr txBox="1"/>
          <p:nvPr/>
        </p:nvSpPr>
        <p:spPr>
          <a:xfrm>
            <a:off x="7107667" y="1049230"/>
            <a:ext cx="2688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Need 8 drives = 1.6 GB/s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2D3EDE-EB71-614C-AC4F-A4F9297FB573}"/>
              </a:ext>
            </a:extLst>
          </p:cNvPr>
          <p:cNvSpPr/>
          <p:nvPr/>
        </p:nvSpPr>
        <p:spPr>
          <a:xfrm>
            <a:off x="3385496" y="769490"/>
            <a:ext cx="8727845" cy="573946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9CA95E1-EC84-144B-8A50-CA85CD7CCA47}"/>
              </a:ext>
            </a:extLst>
          </p:cNvPr>
          <p:cNvSpPr txBox="1"/>
          <p:nvPr/>
        </p:nvSpPr>
        <p:spPr>
          <a:xfrm>
            <a:off x="3449978" y="776816"/>
            <a:ext cx="1326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HPSS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2E8419-FCA2-6541-9DD1-6A7DCA8F347D}"/>
              </a:ext>
            </a:extLst>
          </p:cNvPr>
          <p:cNvSpPr txBox="1"/>
          <p:nvPr/>
        </p:nvSpPr>
        <p:spPr>
          <a:xfrm>
            <a:off x="3803335" y="2044779"/>
            <a:ext cx="12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N/4 files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0445309-C53D-8D44-BBF8-7B729B98415C}"/>
              </a:ext>
            </a:extLst>
          </p:cNvPr>
          <p:cNvSpPr txBox="1"/>
          <p:nvPr/>
        </p:nvSpPr>
        <p:spPr>
          <a:xfrm>
            <a:off x="3757756" y="3200554"/>
            <a:ext cx="12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N/4 files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3608D3-090E-B847-A9BF-0890A31A5AD9}"/>
              </a:ext>
            </a:extLst>
          </p:cNvPr>
          <p:cNvSpPr txBox="1"/>
          <p:nvPr/>
        </p:nvSpPr>
        <p:spPr>
          <a:xfrm>
            <a:off x="3767660" y="4370462"/>
            <a:ext cx="12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N/4 files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C85AAD-B4A6-3E43-A971-7030E1E79006}"/>
              </a:ext>
            </a:extLst>
          </p:cNvPr>
          <p:cNvSpPr txBox="1"/>
          <p:nvPr/>
        </p:nvSpPr>
        <p:spPr>
          <a:xfrm>
            <a:off x="3750545" y="5410018"/>
            <a:ext cx="12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N/4 files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D8E8437-4094-1041-8D58-1EB873FA0BC1}"/>
              </a:ext>
            </a:extLst>
          </p:cNvPr>
          <p:cNvSpPr txBox="1"/>
          <p:nvPr/>
        </p:nvSpPr>
        <p:spPr>
          <a:xfrm>
            <a:off x="6689864" y="2058917"/>
            <a:ext cx="12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~400 MB/s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E9A4DC7-5DF2-394B-A09D-61BCC408F762}"/>
              </a:ext>
            </a:extLst>
          </p:cNvPr>
          <p:cNvSpPr txBox="1"/>
          <p:nvPr/>
        </p:nvSpPr>
        <p:spPr>
          <a:xfrm>
            <a:off x="6704707" y="3204306"/>
            <a:ext cx="12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~400 MB/s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8CB63E-3D4A-6742-A660-46E89F61059B}"/>
              </a:ext>
            </a:extLst>
          </p:cNvPr>
          <p:cNvSpPr txBox="1"/>
          <p:nvPr/>
        </p:nvSpPr>
        <p:spPr>
          <a:xfrm>
            <a:off x="6704707" y="4404279"/>
            <a:ext cx="12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~400 MB/s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C2793AA-FDE6-F54F-B5EE-E637602BBCDB}"/>
              </a:ext>
            </a:extLst>
          </p:cNvPr>
          <p:cNvSpPr txBox="1"/>
          <p:nvPr/>
        </p:nvSpPr>
        <p:spPr>
          <a:xfrm>
            <a:off x="6715251" y="5554650"/>
            <a:ext cx="12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~400 MB/s</a:t>
            </a:r>
          </a:p>
        </p:txBody>
      </p:sp>
      <p:cxnSp>
        <p:nvCxnSpPr>
          <p:cNvPr id="126" name="Straight Arrow Connector 7">
            <a:extLst>
              <a:ext uri="{FF2B5EF4-FFF2-40B4-BE49-F238E27FC236}">
                <a16:creationId xmlns:a16="http://schemas.microsoft.com/office/drawing/2014/main" id="{7819CB53-D87C-034F-A0E5-C79296ED50ED}"/>
              </a:ext>
            </a:extLst>
          </p:cNvPr>
          <p:cNvCxnSpPr>
            <a:cxnSpLocks/>
          </p:cNvCxnSpPr>
          <p:nvPr/>
        </p:nvCxnSpPr>
        <p:spPr bwMode="auto">
          <a:xfrm>
            <a:off x="2032368" y="2326414"/>
            <a:ext cx="1339913" cy="6466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DB3FDC53-7974-E84A-AC23-414461A98170}"/>
              </a:ext>
            </a:extLst>
          </p:cNvPr>
          <p:cNvSpPr txBox="1"/>
          <p:nvPr/>
        </p:nvSpPr>
        <p:spPr>
          <a:xfrm>
            <a:off x="8112850" y="5900360"/>
            <a:ext cx="1683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i="1" dirty="0">
                <a:solidFill>
                  <a:srgbClr val="04DBF6"/>
                </a:solidFill>
              </a:rPr>
              <a:t>Read X</a:t>
            </a:r>
            <a:r>
              <a:rPr lang="en-US" dirty="0">
                <a:solidFill>
                  <a:srgbClr val="04DBF6"/>
                </a:solidFill>
              </a:rPr>
              <a:t> MB/s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6C7518BE-32B4-BC48-895B-0E6A7F13B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667" y="2733858"/>
            <a:ext cx="617374" cy="8659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F2B3441-51B3-EF4D-8B6A-ABD5E88E77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0893" y="3022204"/>
            <a:ext cx="617374" cy="8659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CDD77FE-DF5A-0345-B0D2-8C9ABDFA9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8615" y="4243221"/>
            <a:ext cx="617374" cy="86596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9A98549-B2F2-8E4F-92E3-EAADAF320B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4100" y="5466310"/>
            <a:ext cx="617374" cy="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repeatCount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repeatCount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repeatCount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2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2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2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2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2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2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2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2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4" grpId="0" animBg="1"/>
      <p:bldP spid="55" grpId="0" animBg="1"/>
      <p:bldP spid="61" grpId="0"/>
      <p:bldP spid="62" grpId="0"/>
      <p:bldP spid="69" grpId="0"/>
      <p:bldP spid="70" grpId="0"/>
      <p:bldP spid="75" grpId="0"/>
      <p:bldP spid="85" grpId="0"/>
      <p:bldP spid="86" grpId="0"/>
      <p:bldP spid="89" grpId="0"/>
      <p:bldP spid="3" grpId="0" animBg="1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E57D-ADBF-8D4C-9261-677820AE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 vs network transfer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00D21-B063-E54D-ACDC-A4C88E313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C3F87-8552-F24B-899C-44AE02FD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75" y="1059221"/>
            <a:ext cx="9604577" cy="4761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3BC41-F220-5D4B-A330-972DA7E28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74" y="1059221"/>
            <a:ext cx="9687141" cy="476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8A1F17-19CE-4F4B-B333-6F0326059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73" y="1059221"/>
            <a:ext cx="9687142" cy="48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1B4A1-5404-1F44-A3CD-A8731BCA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out of sync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BBAD5-ECA6-8C41-AF72-E6740608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472FA-944B-3849-A19D-059D244A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3263"/>
            <a:ext cx="9749884" cy="47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5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21B1-19BF-8B48-A982-CFB699AD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run 18 data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94433-45AD-6A4B-9A3B-14BA20BB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47602-3C75-5740-951F-CB8EF9659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9" y="1328928"/>
            <a:ext cx="7188447" cy="46146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sx="103000" sy="103000" algn="tr" rotWithShape="0">
              <a:schemeClr val="bg1">
                <a:alpha val="4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CAB76-F884-0241-AB0E-973C348130D9}"/>
              </a:ext>
            </a:extLst>
          </p:cNvPr>
          <p:cNvSpPr txBox="1"/>
          <p:nvPr/>
        </p:nvSpPr>
        <p:spPr>
          <a:xfrm>
            <a:off x="695609" y="1562301"/>
            <a:ext cx="5613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experiment data</a:t>
            </a:r>
          </a:p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Data acquisition (RAW and DST)</a:t>
            </a:r>
          </a:p>
          <a:p>
            <a:r>
              <a:rPr lang="en-US" sz="1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Blue: Data Access (RAW and DST)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7D0BD-0638-8547-B40C-24D0E09E2FB1}"/>
              </a:ext>
            </a:extLst>
          </p:cNvPr>
          <p:cNvSpPr txBox="1"/>
          <p:nvPr/>
        </p:nvSpPr>
        <p:spPr>
          <a:xfrm>
            <a:off x="5365145" y="1328928"/>
            <a:ext cx="131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 GB/s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B9697-B873-8D41-920C-0F7263C06014}"/>
              </a:ext>
            </a:extLst>
          </p:cNvPr>
          <p:cNvSpPr txBox="1"/>
          <p:nvPr/>
        </p:nvSpPr>
        <p:spPr>
          <a:xfrm>
            <a:off x="3359559" y="2508213"/>
            <a:ext cx="131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 GB/s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7D856D-2871-5647-90EF-FCEEE9FB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79" y="2844606"/>
            <a:ext cx="1769946" cy="1106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D24AF1-0232-4449-A528-EBFF0383A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743" y="1927465"/>
            <a:ext cx="2756257" cy="2940498"/>
          </a:xfrm>
          <a:prstGeom prst="rect">
            <a:avLst/>
          </a:prstGeom>
        </p:spPr>
      </p:pic>
      <p:cxnSp>
        <p:nvCxnSpPr>
          <p:cNvPr id="11" name="Straight Connector 51">
            <a:extLst>
              <a:ext uri="{FF2B5EF4-FFF2-40B4-BE49-F238E27FC236}">
                <a16:creationId xmlns:a16="http://schemas.microsoft.com/office/drawing/2014/main" id="{2CFE84E3-CCD6-A649-B100-A53EE892F4D4}"/>
              </a:ext>
            </a:extLst>
          </p:cNvPr>
          <p:cNvCxnSpPr>
            <a:cxnSpLocks/>
          </p:cNvCxnSpPr>
          <p:nvPr/>
        </p:nvCxnSpPr>
        <p:spPr>
          <a:xfrm>
            <a:off x="7500646" y="3117298"/>
            <a:ext cx="2582138" cy="0"/>
          </a:xfrm>
          <a:prstGeom prst="straightConnector1">
            <a:avLst/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9D110B-41E1-F641-AD0F-CD75E790B659}"/>
              </a:ext>
            </a:extLst>
          </p:cNvPr>
          <p:cNvSpPr txBox="1"/>
          <p:nvPr/>
        </p:nvSpPr>
        <p:spPr>
          <a:xfrm>
            <a:off x="8039835" y="2444496"/>
            <a:ext cx="147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~1.1 GB/s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4C3144-26C6-C842-8778-76FC10BA3E8A}"/>
              </a:ext>
            </a:extLst>
          </p:cNvPr>
          <p:cNvCxnSpPr/>
          <p:nvPr/>
        </p:nvCxnSpPr>
        <p:spPr>
          <a:xfrm>
            <a:off x="695608" y="5117286"/>
            <a:ext cx="6643975" cy="0"/>
          </a:xfrm>
          <a:prstGeom prst="line">
            <a:avLst/>
          </a:prstGeom>
          <a:ln w="476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A1722F-5423-3843-9E98-618404534DBE}"/>
              </a:ext>
            </a:extLst>
          </p:cNvPr>
          <p:cNvSpPr txBox="1"/>
          <p:nvPr/>
        </p:nvSpPr>
        <p:spPr>
          <a:xfrm>
            <a:off x="3502484" y="4632961"/>
            <a:ext cx="131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week</a:t>
            </a:r>
          </a:p>
        </p:txBody>
      </p:sp>
      <p:cxnSp>
        <p:nvCxnSpPr>
          <p:cNvPr id="15" name="Straight Connector 51">
            <a:extLst>
              <a:ext uri="{FF2B5EF4-FFF2-40B4-BE49-F238E27FC236}">
                <a16:creationId xmlns:a16="http://schemas.microsoft.com/office/drawing/2014/main" id="{E6416F10-5B8D-E14B-A80A-16B329874C9B}"/>
              </a:ext>
            </a:extLst>
          </p:cNvPr>
          <p:cNvCxnSpPr>
            <a:cxnSpLocks/>
          </p:cNvCxnSpPr>
          <p:nvPr/>
        </p:nvCxnSpPr>
        <p:spPr>
          <a:xfrm flipH="1">
            <a:off x="7500646" y="3755136"/>
            <a:ext cx="2460218" cy="0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9B68C1F-F1BA-A643-92BB-8912086128B2}"/>
              </a:ext>
            </a:extLst>
          </p:cNvPr>
          <p:cNvSpPr txBox="1"/>
          <p:nvPr/>
        </p:nvSpPr>
        <p:spPr>
          <a:xfrm>
            <a:off x="8039834" y="4009282"/>
            <a:ext cx="131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 GB/s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6B6250-FE90-7A40-A323-003A66D25538}"/>
              </a:ext>
            </a:extLst>
          </p:cNvPr>
          <p:cNvCxnSpPr/>
          <p:nvPr/>
        </p:nvCxnSpPr>
        <p:spPr>
          <a:xfrm>
            <a:off x="695608" y="2844606"/>
            <a:ext cx="664397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14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93831F-D2F2-804D-B451-CA3D8E2E2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742" y="3619131"/>
            <a:ext cx="6253315" cy="25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C4E05E-C3B6-8247-9BDA-EE1D33E6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43" y="1636043"/>
            <a:ext cx="4723989" cy="2321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D21B1-19BF-8B48-A982-CFB699AD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run 18 Data Acquisition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94433-45AD-6A4B-9A3B-14BA20BB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E86B87-2F9F-7B4C-8EAC-31284E1E46CD}"/>
              </a:ext>
            </a:extLst>
          </p:cNvPr>
          <p:cNvSpPr txBox="1"/>
          <p:nvPr/>
        </p:nvSpPr>
        <p:spPr>
          <a:xfrm>
            <a:off x="685800" y="691981"/>
            <a:ext cx="4397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RHIC Run 18 Data (new data only)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9B2DAF-0AA4-4E40-BDD6-CCC781F641EB}"/>
              </a:ext>
            </a:extLst>
          </p:cNvPr>
          <p:cNvSpPr txBox="1"/>
          <p:nvPr/>
        </p:nvSpPr>
        <p:spPr>
          <a:xfrm>
            <a:off x="530942" y="1297489"/>
            <a:ext cx="4397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Over all average rate: 591 MB/s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54BE3A-8B7A-D742-8EEF-39B990AFAF8A}"/>
              </a:ext>
            </a:extLst>
          </p:cNvPr>
          <p:cNvSpPr txBox="1"/>
          <p:nvPr/>
        </p:nvSpPr>
        <p:spPr>
          <a:xfrm>
            <a:off x="6016250" y="3226406"/>
            <a:ext cx="601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Allocated 5 drives: Real time average 829 MB/s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D9AFAB-178C-454A-8FDA-92AE206E2FA2}"/>
              </a:ext>
            </a:extLst>
          </p:cNvPr>
          <p:cNvCxnSpPr>
            <a:cxnSpLocks/>
          </p:cNvCxnSpPr>
          <p:nvPr/>
        </p:nvCxnSpPr>
        <p:spPr>
          <a:xfrm>
            <a:off x="7914968" y="5441750"/>
            <a:ext cx="559211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A9E0D9-7303-734E-B5CD-9882A4CF0807}"/>
              </a:ext>
            </a:extLst>
          </p:cNvPr>
          <p:cNvSpPr txBox="1"/>
          <p:nvPr/>
        </p:nvSpPr>
        <p:spPr>
          <a:xfrm>
            <a:off x="7914968" y="5056407"/>
            <a:ext cx="777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hours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282950-8FAA-6647-ABE7-9B3D6071C8C3}"/>
              </a:ext>
            </a:extLst>
          </p:cNvPr>
          <p:cNvCxnSpPr>
            <a:cxnSpLocks/>
          </p:cNvCxnSpPr>
          <p:nvPr/>
        </p:nvCxnSpPr>
        <p:spPr>
          <a:xfrm>
            <a:off x="8539313" y="5441750"/>
            <a:ext cx="1391268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A6FE591-A155-464C-9099-2C4CC33D31C8}"/>
              </a:ext>
            </a:extLst>
          </p:cNvPr>
          <p:cNvSpPr txBox="1"/>
          <p:nvPr/>
        </p:nvSpPr>
        <p:spPr>
          <a:xfrm>
            <a:off x="8785845" y="5025630"/>
            <a:ext cx="898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hours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D9E62E-6E80-234F-B225-DDE67E2E8A0E}"/>
              </a:ext>
            </a:extLst>
          </p:cNvPr>
          <p:cNvSpPr/>
          <p:nvPr/>
        </p:nvSpPr>
        <p:spPr>
          <a:xfrm>
            <a:off x="8396749" y="4404851"/>
            <a:ext cx="1533834" cy="1139223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51797 -0.310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98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D20C-6075-A543-903A-66C94E0A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691981"/>
          </a:xfrm>
        </p:spPr>
        <p:txBody>
          <a:bodyPr/>
          <a:lstStyle/>
          <a:p>
            <a:r>
              <a:rPr lang="en-US" dirty="0"/>
              <a:t>HPSS Resource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C223B-E55C-CF41-A564-983B7FA6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E68C6-4A71-FB4B-8F34-8DC8CF540669}"/>
              </a:ext>
            </a:extLst>
          </p:cNvPr>
          <p:cNvSpPr txBox="1"/>
          <p:nvPr/>
        </p:nvSpPr>
        <p:spPr>
          <a:xfrm>
            <a:off x="459341" y="2474474"/>
            <a:ext cx="682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HPSS</a:t>
            </a:r>
          </a:p>
          <a:p>
            <a:r>
              <a:rPr lang="en-US" sz="1600" dirty="0"/>
              <a:t>core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6C867-F9BA-5347-991E-2792EAC32EDB}"/>
              </a:ext>
            </a:extLst>
          </p:cNvPr>
          <p:cNvCxnSpPr>
            <a:cxnSpLocks/>
            <a:endCxn id="6" idx="1"/>
          </p:cNvCxnSpPr>
          <p:nvPr/>
        </p:nvCxnSpPr>
        <p:spPr>
          <a:xfrm rot="5400000" flipH="1" flipV="1">
            <a:off x="848661" y="2070701"/>
            <a:ext cx="1587767" cy="33318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7">
            <a:extLst>
              <a:ext uri="{FF2B5EF4-FFF2-40B4-BE49-F238E27FC236}">
                <a16:creationId xmlns:a16="http://schemas.microsoft.com/office/drawing/2014/main" id="{82E3CA62-4925-B849-82E7-8330E8404A37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1488001" y="2751032"/>
            <a:ext cx="295899" cy="373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7">
            <a:extLst>
              <a:ext uri="{FF2B5EF4-FFF2-40B4-BE49-F238E27FC236}">
                <a16:creationId xmlns:a16="http://schemas.microsoft.com/office/drawing/2014/main" id="{E6490CFB-B875-F04B-87C9-E3BE39526C2B}"/>
              </a:ext>
            </a:extLst>
          </p:cNvPr>
          <p:cNvCxnSpPr>
            <a:cxnSpLocks/>
            <a:endCxn id="8" idx="1"/>
          </p:cNvCxnSpPr>
          <p:nvPr/>
        </p:nvCxnSpPr>
        <p:spPr>
          <a:xfrm rot="16200000" flipH="1">
            <a:off x="1009884" y="3244727"/>
            <a:ext cx="1253269" cy="32113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7">
            <a:extLst>
              <a:ext uri="{FF2B5EF4-FFF2-40B4-BE49-F238E27FC236}">
                <a16:creationId xmlns:a16="http://schemas.microsoft.com/office/drawing/2014/main" id="{025A406F-DA57-204A-BC82-6137E0D2C891}"/>
              </a:ext>
            </a:extLst>
          </p:cNvPr>
          <p:cNvCxnSpPr>
            <a:cxnSpLocks/>
          </p:cNvCxnSpPr>
          <p:nvPr/>
        </p:nvCxnSpPr>
        <p:spPr>
          <a:xfrm>
            <a:off x="2054944" y="4248031"/>
            <a:ext cx="515139" cy="283116"/>
          </a:xfrm>
          <a:prstGeom prst="bentConnector3">
            <a:avLst>
              <a:gd name="adj1" fmla="val 228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7">
            <a:extLst>
              <a:ext uri="{FF2B5EF4-FFF2-40B4-BE49-F238E27FC236}">
                <a16:creationId xmlns:a16="http://schemas.microsoft.com/office/drawing/2014/main" id="{BAB2CA9E-E4ED-4F42-9620-6CB404B1DA8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60332" y="4346821"/>
            <a:ext cx="682568" cy="484987"/>
          </a:xfrm>
          <a:prstGeom prst="bentConnector3">
            <a:avLst>
              <a:gd name="adj1" fmla="val 10185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7">
            <a:extLst>
              <a:ext uri="{FF2B5EF4-FFF2-40B4-BE49-F238E27FC236}">
                <a16:creationId xmlns:a16="http://schemas.microsoft.com/office/drawing/2014/main" id="{06BBD778-A36A-1847-AB2A-CCB135E9F2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53632" y="4546518"/>
            <a:ext cx="1074955" cy="477980"/>
          </a:xfrm>
          <a:prstGeom prst="bentConnector3">
            <a:avLst>
              <a:gd name="adj1" fmla="val 9847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27">
            <a:extLst>
              <a:ext uri="{FF2B5EF4-FFF2-40B4-BE49-F238E27FC236}">
                <a16:creationId xmlns:a16="http://schemas.microsoft.com/office/drawing/2014/main" id="{7ECD5C05-02FD-BC4D-A740-8B4096FE020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681524" y="1246507"/>
            <a:ext cx="535541" cy="19690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27">
            <a:extLst>
              <a:ext uri="{FF2B5EF4-FFF2-40B4-BE49-F238E27FC236}">
                <a16:creationId xmlns:a16="http://schemas.microsoft.com/office/drawing/2014/main" id="{6787E2EA-B053-E14D-BE18-8FB43BFCB8D0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3681524" y="1443409"/>
            <a:ext cx="541113" cy="51237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27">
            <a:extLst>
              <a:ext uri="{FF2B5EF4-FFF2-40B4-BE49-F238E27FC236}">
                <a16:creationId xmlns:a16="http://schemas.microsoft.com/office/drawing/2014/main" id="{26E1BC23-2F9C-AC4A-A249-898D8A561A29}"/>
              </a:ext>
            </a:extLst>
          </p:cNvPr>
          <p:cNvCxnSpPr>
            <a:cxnSpLocks/>
          </p:cNvCxnSpPr>
          <p:nvPr/>
        </p:nvCxnSpPr>
        <p:spPr>
          <a:xfrm flipV="1">
            <a:off x="3662768" y="2592184"/>
            <a:ext cx="535541" cy="21229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7">
            <a:extLst>
              <a:ext uri="{FF2B5EF4-FFF2-40B4-BE49-F238E27FC236}">
                <a16:creationId xmlns:a16="http://schemas.microsoft.com/office/drawing/2014/main" id="{644B8B95-64D3-A747-B998-D326492E78F4}"/>
              </a:ext>
            </a:extLst>
          </p:cNvPr>
          <p:cNvCxnSpPr>
            <a:cxnSpLocks/>
          </p:cNvCxnSpPr>
          <p:nvPr/>
        </p:nvCxnSpPr>
        <p:spPr>
          <a:xfrm>
            <a:off x="3671692" y="2805749"/>
            <a:ext cx="514563" cy="57004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27">
            <a:extLst>
              <a:ext uri="{FF2B5EF4-FFF2-40B4-BE49-F238E27FC236}">
                <a16:creationId xmlns:a16="http://schemas.microsoft.com/office/drawing/2014/main" id="{5A19A167-F998-E247-AB2C-EB1ED5827A7A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3669473" y="4515758"/>
            <a:ext cx="549092" cy="40366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27">
            <a:extLst>
              <a:ext uri="{FF2B5EF4-FFF2-40B4-BE49-F238E27FC236}">
                <a16:creationId xmlns:a16="http://schemas.microsoft.com/office/drawing/2014/main" id="{931766A4-B2A6-C74A-8928-10C205ED5648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3669473" y="4915210"/>
            <a:ext cx="549092" cy="421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27">
            <a:extLst>
              <a:ext uri="{FF2B5EF4-FFF2-40B4-BE49-F238E27FC236}">
                <a16:creationId xmlns:a16="http://schemas.microsoft.com/office/drawing/2014/main" id="{693F01C5-AE3C-4B48-84A0-494EEB83D13F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654614" y="4919420"/>
            <a:ext cx="563951" cy="54376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7">
            <a:extLst>
              <a:ext uri="{FF2B5EF4-FFF2-40B4-BE49-F238E27FC236}">
                <a16:creationId xmlns:a16="http://schemas.microsoft.com/office/drawing/2014/main" id="{C18C3750-5E5E-5B40-867C-299CA395230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939997" y="1227966"/>
            <a:ext cx="683809" cy="317466"/>
          </a:xfrm>
          <a:prstGeom prst="bentConnector3">
            <a:avLst>
              <a:gd name="adj1" fmla="val 4856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27">
            <a:extLst>
              <a:ext uri="{FF2B5EF4-FFF2-40B4-BE49-F238E27FC236}">
                <a16:creationId xmlns:a16="http://schemas.microsoft.com/office/drawing/2014/main" id="{17552C23-5559-D84F-AB1B-2CF45A9BD26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5939997" y="1545432"/>
            <a:ext cx="664145" cy="4103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27">
            <a:extLst>
              <a:ext uri="{FF2B5EF4-FFF2-40B4-BE49-F238E27FC236}">
                <a16:creationId xmlns:a16="http://schemas.microsoft.com/office/drawing/2014/main" id="{A4778B48-A2D0-4541-B95F-3AE54AADFF7D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5915669" y="2590033"/>
            <a:ext cx="672582" cy="5111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27">
            <a:extLst>
              <a:ext uri="{FF2B5EF4-FFF2-40B4-BE49-F238E27FC236}">
                <a16:creationId xmlns:a16="http://schemas.microsoft.com/office/drawing/2014/main" id="{337CF534-1384-EF47-9EFB-AA1B442A511E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 flipV="1">
            <a:off x="5903615" y="3101160"/>
            <a:ext cx="684636" cy="189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27">
            <a:extLst>
              <a:ext uri="{FF2B5EF4-FFF2-40B4-BE49-F238E27FC236}">
                <a16:creationId xmlns:a16="http://schemas.microsoft.com/office/drawing/2014/main" id="{10CF056B-22D6-3744-A8E9-98EDBB4273A4}"/>
              </a:ext>
            </a:extLst>
          </p:cNvPr>
          <p:cNvCxnSpPr>
            <a:cxnSpLocks/>
            <a:stCxn id="18" idx="3"/>
            <a:endCxn id="21" idx="1"/>
          </p:cNvCxnSpPr>
          <p:nvPr/>
        </p:nvCxnSpPr>
        <p:spPr>
          <a:xfrm>
            <a:off x="5935925" y="4919420"/>
            <a:ext cx="659239" cy="53521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27">
            <a:extLst>
              <a:ext uri="{FF2B5EF4-FFF2-40B4-BE49-F238E27FC236}">
                <a16:creationId xmlns:a16="http://schemas.microsoft.com/office/drawing/2014/main" id="{28447570-69B3-084C-98C0-D9888F942209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8912053" y="1052870"/>
            <a:ext cx="574594" cy="46671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27">
            <a:extLst>
              <a:ext uri="{FF2B5EF4-FFF2-40B4-BE49-F238E27FC236}">
                <a16:creationId xmlns:a16="http://schemas.microsoft.com/office/drawing/2014/main" id="{08C8CAE8-DBC3-FB4E-B551-EEDCC6BA7704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>
            <a:off x="8912053" y="1519588"/>
            <a:ext cx="574595" cy="3385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27">
            <a:extLst>
              <a:ext uri="{FF2B5EF4-FFF2-40B4-BE49-F238E27FC236}">
                <a16:creationId xmlns:a16="http://schemas.microsoft.com/office/drawing/2014/main" id="{965CFF26-0B5D-484F-9441-E3B3051DC699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 flipV="1">
            <a:off x="8875611" y="2890660"/>
            <a:ext cx="600202" cy="2105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27">
            <a:extLst>
              <a:ext uri="{FF2B5EF4-FFF2-40B4-BE49-F238E27FC236}">
                <a16:creationId xmlns:a16="http://schemas.microsoft.com/office/drawing/2014/main" id="{770F5398-8CCE-EF4F-A85F-82763C583629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8875611" y="3101160"/>
            <a:ext cx="600201" cy="45910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27">
            <a:extLst>
              <a:ext uri="{FF2B5EF4-FFF2-40B4-BE49-F238E27FC236}">
                <a16:creationId xmlns:a16="http://schemas.microsoft.com/office/drawing/2014/main" id="{B3B2B9EF-34F0-DF40-B50E-A5E7C27FF1DA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8868698" y="5069756"/>
            <a:ext cx="607113" cy="38487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27">
            <a:extLst>
              <a:ext uri="{FF2B5EF4-FFF2-40B4-BE49-F238E27FC236}">
                <a16:creationId xmlns:a16="http://schemas.microsoft.com/office/drawing/2014/main" id="{08DD5F2B-34FB-7144-BC6B-452012D8450E}"/>
              </a:ext>
            </a:extLst>
          </p:cNvPr>
          <p:cNvCxnSpPr>
            <a:cxnSpLocks/>
            <a:endCxn id="92" idx="1"/>
          </p:cNvCxnSpPr>
          <p:nvPr/>
        </p:nvCxnSpPr>
        <p:spPr>
          <a:xfrm rot="16200000" flipH="1">
            <a:off x="132074" y="4196406"/>
            <a:ext cx="2996225" cy="30720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27">
            <a:extLst>
              <a:ext uri="{FF2B5EF4-FFF2-40B4-BE49-F238E27FC236}">
                <a16:creationId xmlns:a16="http://schemas.microsoft.com/office/drawing/2014/main" id="{1FEC2893-F73E-6643-8A4B-6A332A8BAEBB}"/>
              </a:ext>
            </a:extLst>
          </p:cNvPr>
          <p:cNvCxnSpPr>
            <a:cxnSpLocks/>
            <a:stCxn id="92" idx="3"/>
            <a:endCxn id="95" idx="1"/>
          </p:cNvCxnSpPr>
          <p:nvPr/>
        </p:nvCxnSpPr>
        <p:spPr>
          <a:xfrm>
            <a:off x="3656173" y="5848119"/>
            <a:ext cx="531391" cy="994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27">
            <a:extLst>
              <a:ext uri="{FF2B5EF4-FFF2-40B4-BE49-F238E27FC236}">
                <a16:creationId xmlns:a16="http://schemas.microsoft.com/office/drawing/2014/main" id="{960EBC29-D10E-C943-9F4F-E5403E8839CD}"/>
              </a:ext>
            </a:extLst>
          </p:cNvPr>
          <p:cNvCxnSpPr>
            <a:cxnSpLocks/>
            <a:stCxn id="95" idx="3"/>
            <a:endCxn id="21" idx="1"/>
          </p:cNvCxnSpPr>
          <p:nvPr/>
        </p:nvCxnSpPr>
        <p:spPr>
          <a:xfrm flipV="1">
            <a:off x="5926414" y="5454630"/>
            <a:ext cx="668750" cy="403430"/>
          </a:xfrm>
          <a:prstGeom prst="bentConnector3">
            <a:avLst>
              <a:gd name="adj1" fmla="val 514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7">
            <a:extLst>
              <a:ext uri="{FF2B5EF4-FFF2-40B4-BE49-F238E27FC236}">
                <a16:creationId xmlns:a16="http://schemas.microsoft.com/office/drawing/2014/main" id="{3A502825-7395-4F46-B3E2-557A3FEBC3CA}"/>
              </a:ext>
            </a:extLst>
          </p:cNvPr>
          <p:cNvCxnSpPr>
            <a:cxnSpLocks/>
            <a:stCxn id="21" idx="3"/>
            <a:endCxn id="104" idx="1"/>
          </p:cNvCxnSpPr>
          <p:nvPr/>
        </p:nvCxnSpPr>
        <p:spPr>
          <a:xfrm>
            <a:off x="8868698" y="5454630"/>
            <a:ext cx="617950" cy="4057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E13FB5-FCDE-594F-9085-75A2BE9682CE}"/>
              </a:ext>
            </a:extLst>
          </p:cNvPr>
          <p:cNvSpPr txBox="1"/>
          <p:nvPr/>
        </p:nvSpPr>
        <p:spPr>
          <a:xfrm>
            <a:off x="1809137" y="1274132"/>
            <a:ext cx="187238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STAR Gateway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89176-CA9E-354F-9D9C-E3396E8F7079}"/>
              </a:ext>
            </a:extLst>
          </p:cNvPr>
          <p:cNvSpPr txBox="1"/>
          <p:nvPr/>
        </p:nvSpPr>
        <p:spPr>
          <a:xfrm>
            <a:off x="1783900" y="2581755"/>
            <a:ext cx="188779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PHENIX Gateway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A254C-5959-514A-A6D0-538F069172E7}"/>
              </a:ext>
            </a:extLst>
          </p:cNvPr>
          <p:cNvSpPr txBox="1"/>
          <p:nvPr/>
        </p:nvSpPr>
        <p:spPr>
          <a:xfrm>
            <a:off x="1797086" y="3862653"/>
            <a:ext cx="187238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ATLAS </a:t>
            </a:r>
            <a:r>
              <a:rPr lang="en-US" sz="1600" dirty="0" err="1"/>
              <a:t>HAProxy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E0B7F2-9203-1947-9482-850CFD400545}"/>
              </a:ext>
            </a:extLst>
          </p:cNvPr>
          <p:cNvSpPr txBox="1"/>
          <p:nvPr/>
        </p:nvSpPr>
        <p:spPr>
          <a:xfrm>
            <a:off x="2579915" y="4346481"/>
            <a:ext cx="108955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Gateway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B7E915-AC7A-4240-9A69-7C48E0BCF72E}"/>
              </a:ext>
            </a:extLst>
          </p:cNvPr>
          <p:cNvSpPr txBox="1"/>
          <p:nvPr/>
        </p:nvSpPr>
        <p:spPr>
          <a:xfrm>
            <a:off x="2579915" y="4745933"/>
            <a:ext cx="108955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Gateway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B5ABC5-276A-7F44-90A5-6C17ADA66019}"/>
              </a:ext>
            </a:extLst>
          </p:cNvPr>
          <p:cNvSpPr txBox="1"/>
          <p:nvPr/>
        </p:nvSpPr>
        <p:spPr>
          <a:xfrm>
            <a:off x="2579915" y="5131311"/>
            <a:ext cx="108955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Gateway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09F0E48-4ED6-CB4C-A9BD-C60FE2025721}"/>
              </a:ext>
            </a:extLst>
          </p:cNvPr>
          <p:cNvSpPr txBox="1"/>
          <p:nvPr/>
        </p:nvSpPr>
        <p:spPr>
          <a:xfrm>
            <a:off x="1783786" y="5678842"/>
            <a:ext cx="187238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Belle-II Gateway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26F994-76FB-924C-9E8E-F33390334A22}"/>
              </a:ext>
            </a:extLst>
          </p:cNvPr>
          <p:cNvSpPr txBox="1"/>
          <p:nvPr/>
        </p:nvSpPr>
        <p:spPr>
          <a:xfrm>
            <a:off x="4222637" y="812467"/>
            <a:ext cx="171736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STAR RAW Disk</a:t>
            </a:r>
          </a:p>
          <a:p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D9D3B7-0C9B-0241-BBFB-2C3E0B9BBA97}"/>
              </a:ext>
            </a:extLst>
          </p:cNvPr>
          <p:cNvSpPr txBox="1"/>
          <p:nvPr/>
        </p:nvSpPr>
        <p:spPr>
          <a:xfrm>
            <a:off x="4222637" y="1786511"/>
            <a:ext cx="17173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STAR DST Disk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C9022-CB1A-484C-94BC-ED4F95EAB697}"/>
              </a:ext>
            </a:extLst>
          </p:cNvPr>
          <p:cNvSpPr txBox="1"/>
          <p:nvPr/>
        </p:nvSpPr>
        <p:spPr>
          <a:xfrm>
            <a:off x="4198309" y="2420756"/>
            <a:ext cx="17173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PHENIX RAW Disk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F7125E-F19F-9042-B2C7-3F27AEFA992F}"/>
              </a:ext>
            </a:extLst>
          </p:cNvPr>
          <p:cNvSpPr txBox="1"/>
          <p:nvPr/>
        </p:nvSpPr>
        <p:spPr>
          <a:xfrm>
            <a:off x="4186255" y="2874800"/>
            <a:ext cx="171736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PHENIX DST Disk</a:t>
            </a:r>
          </a:p>
          <a:p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DFA5E0-4813-1542-A17E-6C681BADCF6D}"/>
              </a:ext>
            </a:extLst>
          </p:cNvPr>
          <p:cNvSpPr txBox="1"/>
          <p:nvPr/>
        </p:nvSpPr>
        <p:spPr>
          <a:xfrm>
            <a:off x="4218565" y="4380811"/>
            <a:ext cx="171736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ATLAS Disk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C5741EB-B9E4-F648-886C-4772DBFDBC74}"/>
              </a:ext>
            </a:extLst>
          </p:cNvPr>
          <p:cNvSpPr txBox="1"/>
          <p:nvPr/>
        </p:nvSpPr>
        <p:spPr>
          <a:xfrm>
            <a:off x="4187564" y="5688783"/>
            <a:ext cx="17388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Belle-II Disk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C3F177-B103-0A44-92DC-5842E16BC2FF}"/>
              </a:ext>
            </a:extLst>
          </p:cNvPr>
          <p:cNvSpPr txBox="1"/>
          <p:nvPr/>
        </p:nvSpPr>
        <p:spPr>
          <a:xfrm>
            <a:off x="6638519" y="1350311"/>
            <a:ext cx="227353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STAR Tape Drives pool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AC3069-2A90-3D43-B923-533614DBB522}"/>
              </a:ext>
            </a:extLst>
          </p:cNvPr>
          <p:cNvSpPr txBox="1"/>
          <p:nvPr/>
        </p:nvSpPr>
        <p:spPr>
          <a:xfrm>
            <a:off x="6588251" y="2931883"/>
            <a:ext cx="22873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PHENIX Tape Drives pool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E77B7-5BEA-6840-8F69-D2D4C93D59D3}"/>
              </a:ext>
            </a:extLst>
          </p:cNvPr>
          <p:cNvSpPr txBox="1"/>
          <p:nvPr/>
        </p:nvSpPr>
        <p:spPr>
          <a:xfrm>
            <a:off x="6595164" y="5285353"/>
            <a:ext cx="227353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ATLAS Tape Drives pool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251F90-DF21-FC4A-BB51-6D235332184A}"/>
              </a:ext>
            </a:extLst>
          </p:cNvPr>
          <p:cNvSpPr txBox="1"/>
          <p:nvPr/>
        </p:nvSpPr>
        <p:spPr>
          <a:xfrm>
            <a:off x="9486647" y="514261"/>
            <a:ext cx="181500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STAR RAW Tapes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AF72C7-92F7-5A44-9157-6649D0660F8B}"/>
              </a:ext>
            </a:extLst>
          </p:cNvPr>
          <p:cNvSpPr txBox="1"/>
          <p:nvPr/>
        </p:nvSpPr>
        <p:spPr>
          <a:xfrm>
            <a:off x="9486648" y="1688865"/>
            <a:ext cx="181500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STAR DST Tapes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8DE1FA-6E7A-C746-91C6-8CF6D5C3557B}"/>
              </a:ext>
            </a:extLst>
          </p:cNvPr>
          <p:cNvSpPr txBox="1"/>
          <p:nvPr/>
        </p:nvSpPr>
        <p:spPr>
          <a:xfrm>
            <a:off x="9475813" y="2475161"/>
            <a:ext cx="181500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PHENIX RAW Tapes</a:t>
            </a:r>
          </a:p>
          <a:p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C005AE-074B-D349-8768-3681BE998F6A}"/>
              </a:ext>
            </a:extLst>
          </p:cNvPr>
          <p:cNvSpPr txBox="1"/>
          <p:nvPr/>
        </p:nvSpPr>
        <p:spPr>
          <a:xfrm>
            <a:off x="9475812" y="3390988"/>
            <a:ext cx="181500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PHENIX DST Tapes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D86DC3-EDED-464A-9509-F859AAF8CA20}"/>
              </a:ext>
            </a:extLst>
          </p:cNvPr>
          <p:cNvSpPr txBox="1"/>
          <p:nvPr/>
        </p:nvSpPr>
        <p:spPr>
          <a:xfrm>
            <a:off x="9475811" y="4531147"/>
            <a:ext cx="181500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ATLAS Tapes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4974088-18FB-894D-BF6D-6388BDDE88E2}"/>
              </a:ext>
            </a:extLst>
          </p:cNvPr>
          <p:cNvSpPr txBox="1"/>
          <p:nvPr/>
        </p:nvSpPr>
        <p:spPr>
          <a:xfrm>
            <a:off x="9486648" y="5691092"/>
            <a:ext cx="181500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Belle-II Tapes</a:t>
            </a:r>
          </a:p>
        </p:txBody>
      </p:sp>
      <p:cxnSp>
        <p:nvCxnSpPr>
          <p:cNvPr id="115" name="Straight Connector 27">
            <a:extLst>
              <a:ext uri="{FF2B5EF4-FFF2-40B4-BE49-F238E27FC236}">
                <a16:creationId xmlns:a16="http://schemas.microsoft.com/office/drawing/2014/main" id="{B3BD4F2E-3825-0C4F-8677-72420BA42AA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141434" y="2766862"/>
            <a:ext cx="346567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21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92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9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7AD9-EE1E-434C-B9F0-0777B0B4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ownership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82588-623F-AE4E-939D-5656F5BE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6B757-8F21-FC4A-B407-28C3223DE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36" y="871793"/>
            <a:ext cx="7935042" cy="4987741"/>
          </a:xfrm>
          <a:prstGeom prst="rect">
            <a:avLst/>
          </a:prstGeom>
          <a:solidFill>
            <a:schemeClr val="tx1">
              <a:alpha val="47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8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FD57-0510-F146-9B52-D7D9C1828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 Storage Usage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84735-07D9-074B-ABAB-65AA38BB6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8099A-0508-DC47-8757-A8164462927D}"/>
              </a:ext>
            </a:extLst>
          </p:cNvPr>
          <p:cNvSpPr txBox="1"/>
          <p:nvPr/>
        </p:nvSpPr>
        <p:spPr>
          <a:xfrm>
            <a:off x="685800" y="986946"/>
            <a:ext cx="402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 2017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785867FB-E53E-D140-9FA2-CB8B8D04FAAC}"/>
              </a:ext>
            </a:extLst>
          </p:cNvPr>
          <p:cNvSpPr/>
          <p:nvPr/>
        </p:nvSpPr>
        <p:spPr>
          <a:xfrm rot="10800000">
            <a:off x="6849121" y="2420309"/>
            <a:ext cx="1930755" cy="1111251"/>
          </a:xfrm>
          <a:prstGeom prst="leftArrow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4D5DE-AA0C-F744-828F-F68F155CA67F}"/>
              </a:ext>
            </a:extLst>
          </p:cNvPr>
          <p:cNvSpPr txBox="1"/>
          <p:nvPr/>
        </p:nvSpPr>
        <p:spPr>
          <a:xfrm>
            <a:off x="7107707" y="2700867"/>
            <a:ext cx="155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20.8 PB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4524A334-595D-7448-88E8-88BD2D94B793}"/>
              </a:ext>
            </a:extLst>
          </p:cNvPr>
          <p:cNvSpPr/>
          <p:nvPr/>
        </p:nvSpPr>
        <p:spPr>
          <a:xfrm>
            <a:off x="6920205" y="3734755"/>
            <a:ext cx="1788588" cy="1111251"/>
          </a:xfrm>
          <a:prstGeom prst="leftArrow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0C34E-DB46-974B-AF16-72CC88B7A047}"/>
              </a:ext>
            </a:extLst>
          </p:cNvPr>
          <p:cNvSpPr txBox="1"/>
          <p:nvPr/>
        </p:nvSpPr>
        <p:spPr>
          <a:xfrm>
            <a:off x="7124221" y="4031239"/>
            <a:ext cx="162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24.8 PB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8B357-A20D-B448-BD5C-AEB1B8B205ED}"/>
              </a:ext>
            </a:extLst>
          </p:cNvPr>
          <p:cNvSpPr txBox="1"/>
          <p:nvPr/>
        </p:nvSpPr>
        <p:spPr>
          <a:xfrm>
            <a:off x="685800" y="2206156"/>
            <a:ext cx="67921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472C4"/>
                </a:solidFill>
              </a:rPr>
              <a:t>Archived to tape:</a:t>
            </a:r>
          </a:p>
          <a:p>
            <a:pPr lvl="1"/>
            <a:r>
              <a:rPr lang="is-IS" sz="2400" dirty="0"/>
              <a:t>19,412,702 files </a:t>
            </a:r>
            <a:r>
              <a:rPr lang="mr-IN" sz="2400" dirty="0"/>
              <a:t>–</a:t>
            </a:r>
            <a:r>
              <a:rPr lang="is-IS" sz="2400" dirty="0"/>
              <a:t> Average 53,185 files/day</a:t>
            </a:r>
          </a:p>
          <a:p>
            <a:pPr lvl="1"/>
            <a:r>
              <a:rPr lang="en-US" sz="2400" dirty="0"/>
              <a:t>20.8 PB </a:t>
            </a:r>
            <a:r>
              <a:rPr lang="mr-IN" sz="2400" dirty="0"/>
              <a:t>–</a:t>
            </a:r>
            <a:r>
              <a:rPr lang="en-US" sz="2400" dirty="0"/>
              <a:t> Average 58.4 TB /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68E9BF-4049-214C-9F3F-8569326EE8CC}"/>
              </a:ext>
            </a:extLst>
          </p:cNvPr>
          <p:cNvSpPr txBox="1"/>
          <p:nvPr/>
        </p:nvSpPr>
        <p:spPr>
          <a:xfrm>
            <a:off x="685800" y="3557326"/>
            <a:ext cx="67921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472C4"/>
                </a:solidFill>
              </a:rPr>
              <a:t>Restored from tape:</a:t>
            </a:r>
          </a:p>
          <a:p>
            <a:pPr lvl="1"/>
            <a:r>
              <a:rPr lang="is-IS" sz="2400" dirty="0"/>
              <a:t>11,693,141 files</a:t>
            </a:r>
            <a:r>
              <a:rPr lang="en-US" sz="2400" dirty="0"/>
              <a:t> - Average 32,036 files/day, </a:t>
            </a:r>
          </a:p>
          <a:p>
            <a:pPr lvl="1"/>
            <a:r>
              <a:rPr lang="en-US" sz="2400" dirty="0"/>
              <a:t>24.8 PB - Average  69.5 TB/day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708ECF-1C8F-8E41-82D3-9F32F98FD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137" y="1525986"/>
            <a:ext cx="2615038" cy="361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4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05D10-42DD-4647-BB90-40066EB9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Data From Tape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ADDE-AE6F-194F-99B3-32BB7D77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E48D44-7A61-6547-81E5-ECFC1669120D}"/>
              </a:ext>
            </a:extLst>
          </p:cNvPr>
          <p:cNvSpPr txBox="1">
            <a:spLocks/>
          </p:cNvSpPr>
          <p:nvPr/>
        </p:nvSpPr>
        <p:spPr>
          <a:xfrm>
            <a:off x="602469" y="2361686"/>
            <a:ext cx="8775679" cy="42181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Tape is sequential access media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2E0B2-A0B5-024D-8E79-B2E6E72E0B4E}"/>
              </a:ext>
            </a:extLst>
          </p:cNvPr>
          <p:cNvSpPr txBox="1">
            <a:spLocks/>
          </p:cNvSpPr>
          <p:nvPr/>
        </p:nvSpPr>
        <p:spPr>
          <a:xfrm>
            <a:off x="602468" y="2812006"/>
            <a:ext cx="8775679" cy="406130"/>
          </a:xfrm>
          <a:prstGeom prst="rect">
            <a:avLst/>
          </a:prstGeom>
          <a:noFill/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Tape is designed for streaming data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497CA8-6AC3-7A48-A848-950273FAFC44}"/>
              </a:ext>
            </a:extLst>
          </p:cNvPr>
          <p:cNvSpPr txBox="1">
            <a:spLocks/>
          </p:cNvSpPr>
          <p:nvPr/>
        </p:nvSpPr>
        <p:spPr>
          <a:xfrm>
            <a:off x="602469" y="4679217"/>
            <a:ext cx="9980274" cy="1172954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We have observed files recall at average 132 MB/s/drive for LTO-5 in production.</a:t>
            </a:r>
          </a:p>
          <a:p>
            <a:r>
              <a:rPr lang="en-US" sz="2400" b="0" dirty="0"/>
              <a:t>All files were compressed.  All overhead (mount and seek) included.</a:t>
            </a:r>
          </a:p>
          <a:p>
            <a:endParaRPr lang="en-US" sz="800" b="0" dirty="0"/>
          </a:p>
          <a:p>
            <a:r>
              <a:rPr lang="en-US" sz="2400" b="0" dirty="0"/>
              <a:t>LTO-5 max speed: 140 MB/s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5EEBC6-7361-5743-9EFD-C0093FAC7F71}"/>
              </a:ext>
            </a:extLst>
          </p:cNvPr>
          <p:cNvSpPr txBox="1">
            <a:spLocks/>
          </p:cNvSpPr>
          <p:nvPr/>
        </p:nvSpPr>
        <p:spPr>
          <a:xfrm>
            <a:off x="590939" y="3279531"/>
            <a:ext cx="7572644" cy="376817"/>
          </a:xfrm>
          <a:prstGeom prst="rect">
            <a:avLst/>
          </a:prstGeom>
          <a:noFill/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Minimized redundant tape-mounts.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4A14ED-70C3-6C4D-BF29-1503867BE6A9}"/>
              </a:ext>
            </a:extLst>
          </p:cNvPr>
          <p:cNvSpPr txBox="1">
            <a:spLocks/>
          </p:cNvSpPr>
          <p:nvPr/>
        </p:nvSpPr>
        <p:spPr>
          <a:xfrm>
            <a:off x="602468" y="3724964"/>
            <a:ext cx="7572644" cy="383073"/>
          </a:xfrm>
          <a:prstGeom prst="rect">
            <a:avLst/>
          </a:prstGeom>
          <a:noFill/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Large files works better.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6351DA-401A-0441-BC42-2A2B76817083}"/>
              </a:ext>
            </a:extLst>
          </p:cNvPr>
          <p:cNvSpPr txBox="1">
            <a:spLocks/>
          </p:cNvSpPr>
          <p:nvPr/>
        </p:nvSpPr>
        <p:spPr>
          <a:xfrm>
            <a:off x="8350688" y="1406947"/>
            <a:ext cx="1674259" cy="745215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LTO-7</a:t>
            </a:r>
          </a:p>
          <a:p>
            <a:r>
              <a:rPr lang="en-US" sz="2400" b="0" dirty="0"/>
              <a:t>300 MB/s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898885-F072-1542-BC42-F92EF9316B5B}"/>
              </a:ext>
            </a:extLst>
          </p:cNvPr>
          <p:cNvSpPr txBox="1">
            <a:spLocks/>
          </p:cNvSpPr>
          <p:nvPr/>
        </p:nvSpPr>
        <p:spPr>
          <a:xfrm>
            <a:off x="2955366" y="1403258"/>
            <a:ext cx="1463542" cy="75923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LTO-5</a:t>
            </a:r>
          </a:p>
          <a:p>
            <a:r>
              <a:rPr lang="en-US" sz="2400" b="0" dirty="0"/>
              <a:t>140 MB/s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70636A2-F915-D247-8812-65BECE2531F6}"/>
              </a:ext>
            </a:extLst>
          </p:cNvPr>
          <p:cNvSpPr txBox="1">
            <a:spLocks/>
          </p:cNvSpPr>
          <p:nvPr/>
        </p:nvSpPr>
        <p:spPr>
          <a:xfrm>
            <a:off x="5793308" y="1380737"/>
            <a:ext cx="1308643" cy="740944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LTO-6</a:t>
            </a:r>
          </a:p>
          <a:p>
            <a:r>
              <a:rPr lang="en-US" sz="2400" b="0" dirty="0"/>
              <a:t>160 MB/s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B32149-4095-D643-A287-9ED95E15D79E}"/>
              </a:ext>
            </a:extLst>
          </p:cNvPr>
          <p:cNvSpPr txBox="1">
            <a:spLocks/>
          </p:cNvSpPr>
          <p:nvPr/>
        </p:nvSpPr>
        <p:spPr>
          <a:xfrm>
            <a:off x="590940" y="4185934"/>
            <a:ext cx="10068535" cy="383073"/>
          </a:xfrm>
          <a:prstGeom prst="rect">
            <a:avLst/>
          </a:prstGeom>
          <a:noFill/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Use File Family to keep the dataset together, to reduce the file positioning/seeking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5A987-79C7-8641-B999-F8BAAD41E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966" y="929121"/>
            <a:ext cx="1149304" cy="11909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83DE55-5D31-D549-B6AC-F8F65B4DC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523" y="1021485"/>
            <a:ext cx="1088165" cy="11841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0AA692-50BD-8446-84C5-4709B8338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506" y="982339"/>
            <a:ext cx="1057439" cy="108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35C6-0EC9-004F-A76E-731CE071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Scientific Data and Computing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8350E-B50E-3C49-BD5F-694C2158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7E5B286-E71D-4D40-9C50-F9CCC6898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960" y="2137464"/>
            <a:ext cx="6902608" cy="79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0000" tIns="46800" rIns="90000" bIns="46800"/>
          <a:lstStyle>
            <a:lvl1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buClr>
                <a:srgbClr val="042B7F"/>
              </a:buClr>
              <a:defRPr/>
            </a:pPr>
            <a:r>
              <a:rPr lang="en-US" sz="2000" b="1" dirty="0">
                <a:solidFill>
                  <a:schemeClr val="tx1"/>
                </a:solidFill>
              </a:rPr>
              <a:t>RHIC</a:t>
            </a:r>
            <a:r>
              <a:rPr lang="en-US" sz="2000" dirty="0">
                <a:solidFill>
                  <a:schemeClr val="tx1"/>
                </a:solidFill>
              </a:rPr>
              <a:t> Tire-0 </a:t>
            </a:r>
          </a:p>
          <a:p>
            <a:pPr marL="285750" indent="-285750">
              <a:spcBef>
                <a:spcPts val="500"/>
              </a:spcBef>
              <a:buClr>
                <a:srgbClr val="042B7F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Primary Data storage for all RHIC experiment data.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10CD9-CACC-EE44-A375-1B1A5AD5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507" y="4336107"/>
            <a:ext cx="870117" cy="740852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D3590911-A621-3347-B3D4-F97C492D0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961" y="3171027"/>
            <a:ext cx="6486972" cy="80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0000" tIns="46800" rIns="90000" bIns="46800"/>
          <a:lstStyle>
            <a:lvl1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buClr>
                <a:srgbClr val="042B7F"/>
              </a:buClr>
              <a:defRPr/>
            </a:pPr>
            <a:r>
              <a:rPr lang="en-US" sz="2000" dirty="0">
                <a:solidFill>
                  <a:schemeClr val="tx1"/>
                </a:solidFill>
              </a:rPr>
              <a:t>LHC </a:t>
            </a:r>
            <a:r>
              <a:rPr lang="en-US" sz="2000" b="1" dirty="0">
                <a:solidFill>
                  <a:schemeClr val="tx1"/>
                </a:solidFill>
              </a:rPr>
              <a:t>ATLAS</a:t>
            </a:r>
            <a:r>
              <a:rPr lang="en-US" sz="2000" dirty="0">
                <a:solidFill>
                  <a:schemeClr val="tx1"/>
                </a:solidFill>
              </a:rPr>
              <a:t> Tier-1 for the US </a:t>
            </a:r>
          </a:p>
          <a:p>
            <a:pPr marL="285750" indent="-285750">
              <a:spcBef>
                <a:spcPts val="500"/>
              </a:spcBef>
              <a:buClr>
                <a:srgbClr val="042B7F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Secondary data storage for fraction of data (~23%).</a:t>
            </a:r>
          </a:p>
          <a:p>
            <a:pPr marL="285750" indent="-285750">
              <a:spcBef>
                <a:spcPts val="500"/>
              </a:spcBef>
              <a:buClr>
                <a:srgbClr val="042B7F"/>
              </a:buClr>
              <a:buFont typeface="Arial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D6A97E83-3349-2042-B367-9579A979F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960" y="4336107"/>
            <a:ext cx="3796202" cy="55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0000" tIns="46800" rIns="90000" bIns="46800"/>
          <a:lstStyle>
            <a:lvl1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500"/>
              </a:spcBef>
              <a:buClr>
                <a:srgbClr val="042B7F"/>
              </a:buClr>
              <a:defRPr/>
            </a:pPr>
            <a:r>
              <a:rPr lang="en-US" sz="2000" b="1" dirty="0">
                <a:solidFill>
                  <a:schemeClr val="tx1"/>
                </a:solidFill>
              </a:rPr>
              <a:t>Belle-2 </a:t>
            </a:r>
            <a:r>
              <a:rPr lang="en-US" sz="2000" dirty="0">
                <a:solidFill>
                  <a:schemeClr val="tx1"/>
                </a:solidFill>
              </a:rPr>
              <a:t>Tier-1 (New)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0D593-C076-9B4E-B4AD-ADD9AD0C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278" y="982799"/>
            <a:ext cx="5032459" cy="1036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FDB1CA-2756-154C-B346-08EB69A90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455" y="3319148"/>
            <a:ext cx="652551" cy="6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0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D18B-FF9F-CB47-97A9-C3E8781F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Recall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BD415-7D5E-7C44-B226-17C0459F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DEF20-BC53-3147-AC58-39D85771E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65" y="706761"/>
            <a:ext cx="6081550" cy="5136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109A6D-7FC2-B64B-AAAE-6072909CCF6D}"/>
              </a:ext>
            </a:extLst>
          </p:cNvPr>
          <p:cNvSpPr txBox="1"/>
          <p:nvPr/>
        </p:nvSpPr>
        <p:spPr>
          <a:xfrm>
            <a:off x="241448" y="3067532"/>
            <a:ext cx="481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15:00 </a:t>
            </a:r>
            <a:r>
              <a:rPr lang="mr-IN" sz="2400" dirty="0">
                <a:solidFill>
                  <a:srgbClr val="00B050"/>
                </a:solidFill>
                <a:latin typeface="Arial" panose="020B0604020202020204" pitchFamily="34" charset="0"/>
              </a:rPr>
              <a:t>–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21:00 sample: 1.3 GB/s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B2B03-57AD-3E45-B572-7C064B4EAECD}"/>
              </a:ext>
            </a:extLst>
          </p:cNvPr>
          <p:cNvSpPr txBox="1"/>
          <p:nvPr/>
        </p:nvSpPr>
        <p:spPr>
          <a:xfrm>
            <a:off x="241450" y="3560949"/>
            <a:ext cx="481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/ 10 Drives = 132 MB/s/drive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819A7-DBAC-AD4A-A6A3-45ABE09EDDE7}"/>
              </a:ext>
            </a:extLst>
          </p:cNvPr>
          <p:cNvSpPr txBox="1"/>
          <p:nvPr/>
        </p:nvSpPr>
        <p:spPr>
          <a:xfrm>
            <a:off x="241450" y="4076923"/>
            <a:ext cx="481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overheads included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(mount/dismount, seek </a:t>
            </a:r>
            <a:r>
              <a:rPr lang="mr-IN" sz="2400" dirty="0">
                <a:latin typeface="Arial" panose="020B0604020202020204" pitchFamily="34" charset="0"/>
              </a:rPr>
              <a:t>…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002AC2-DAAF-DF40-955A-0E371839E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7985" flipH="1">
            <a:off x="2385908" y="3405715"/>
            <a:ext cx="2942208" cy="761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793D78-44BC-F242-9DD9-7F74A5D2709D}"/>
              </a:ext>
            </a:extLst>
          </p:cNvPr>
          <p:cNvSpPr txBox="1"/>
          <p:nvPr/>
        </p:nvSpPr>
        <p:spPr>
          <a:xfrm>
            <a:off x="318182" y="1037197"/>
            <a:ext cx="372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42,196 files requested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9E05F-BB9E-1945-9BF6-09642D717F9C}"/>
              </a:ext>
            </a:extLst>
          </p:cNvPr>
          <p:cNvSpPr txBox="1"/>
          <p:nvPr/>
        </p:nvSpPr>
        <p:spPr>
          <a:xfrm>
            <a:off x="318180" y="1613216"/>
            <a:ext cx="383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Average file size: 10 GB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96CD9B-36BB-324F-B951-15E0AF330455}"/>
              </a:ext>
            </a:extLst>
          </p:cNvPr>
          <p:cNvSpPr txBox="1"/>
          <p:nvPr/>
        </p:nvSpPr>
        <p:spPr>
          <a:xfrm>
            <a:off x="609138" y="2119283"/>
            <a:ext cx="4799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Destination disk limit: &lt;1.5 GB/s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5A367-1E9A-3747-82CC-02F318756808}"/>
              </a:ext>
            </a:extLst>
          </p:cNvPr>
          <p:cNvSpPr txBox="1"/>
          <p:nvPr/>
        </p:nvSpPr>
        <p:spPr>
          <a:xfrm>
            <a:off x="609137" y="2438249"/>
            <a:ext cx="5028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to adjust staging drives, to keep @ &lt;1.5 GB/s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2D069E-0BC8-8245-8A5E-699DA7B2E03E}"/>
              </a:ext>
            </a:extLst>
          </p:cNvPr>
          <p:cNvCxnSpPr>
            <a:cxnSpLocks/>
          </p:cNvCxnSpPr>
          <p:nvPr/>
        </p:nvCxnSpPr>
        <p:spPr>
          <a:xfrm>
            <a:off x="6154253" y="5301714"/>
            <a:ext cx="5459333" cy="0"/>
          </a:xfrm>
          <a:prstGeom prst="line">
            <a:avLst/>
          </a:prstGeom>
          <a:ln w="476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2606185-9A0B-AC49-B286-32E7EF76A07C}"/>
              </a:ext>
            </a:extLst>
          </p:cNvPr>
          <p:cNvSpPr txBox="1"/>
          <p:nvPr/>
        </p:nvSpPr>
        <p:spPr>
          <a:xfrm>
            <a:off x="8326406" y="4894214"/>
            <a:ext cx="131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hours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D1FF70-484A-A84D-9DED-9D88037B4A42}"/>
              </a:ext>
            </a:extLst>
          </p:cNvPr>
          <p:cNvSpPr txBox="1"/>
          <p:nvPr/>
        </p:nvSpPr>
        <p:spPr>
          <a:xfrm>
            <a:off x="8291598" y="2482635"/>
            <a:ext cx="131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GB/s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CD461B-6CDE-8446-A8F7-CDC3B7836049}"/>
              </a:ext>
            </a:extLst>
          </p:cNvPr>
          <p:cNvCxnSpPr>
            <a:cxnSpLocks/>
          </p:cNvCxnSpPr>
          <p:nvPr/>
        </p:nvCxnSpPr>
        <p:spPr>
          <a:xfrm>
            <a:off x="6119446" y="2825423"/>
            <a:ext cx="549414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C88E89-5671-2945-965C-8F4CCDE147E4}"/>
              </a:ext>
            </a:extLst>
          </p:cNvPr>
          <p:cNvSpPr txBox="1"/>
          <p:nvPr/>
        </p:nvSpPr>
        <p:spPr>
          <a:xfrm>
            <a:off x="7927803" y="3055904"/>
            <a:ext cx="2366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10 drives</a:t>
            </a:r>
          </a:p>
        </p:txBody>
      </p:sp>
    </p:spTree>
    <p:extLst>
      <p:ext uri="{BB962C8B-B14F-4D97-AF65-F5344CB8AC3E}">
        <p14:creationId xmlns:p14="http://schemas.microsoft.com/office/powerpoint/2010/main" val="140033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2710-70B7-C146-9DD5-2B75DC1B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55FD6"/>
                </a:solidFill>
              </a:rPr>
              <a:t>Conclusions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6EE7A-310C-204A-93A3-A8AB121C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524C96-99D3-8549-968D-1E5E54A69331}"/>
              </a:ext>
            </a:extLst>
          </p:cNvPr>
          <p:cNvSpPr txBox="1"/>
          <p:nvPr/>
        </p:nvSpPr>
        <p:spPr>
          <a:xfrm>
            <a:off x="472809" y="1225463"/>
            <a:ext cx="1130514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We have implemented an active tape-storage data archive currently holding near 150 PB of scientific data and serving scientists from multiple collaborations worldwide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The archive and the underlying tape storage complex are managed in a very efficient way by a suite of in-house developed optimization and monitoring tools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The data archive volume can grow infinitely with the addition of relevant tape storage resources (media, libraries and tape drives)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Tape is still the leader in cost per GB and power efficiency.  The implementation concept is based on the most cost-effective and energy efficient (green) memory model available today </a:t>
            </a:r>
          </a:p>
        </p:txBody>
      </p:sp>
    </p:spTree>
    <p:extLst>
      <p:ext uri="{BB962C8B-B14F-4D97-AF65-F5344CB8AC3E}">
        <p14:creationId xmlns:p14="http://schemas.microsoft.com/office/powerpoint/2010/main" val="72684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21C5E-DCA8-8C42-8303-2A3EB67A4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0" y="2108200"/>
            <a:ext cx="4635500" cy="2641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CAD8F1-C3B6-A849-BB66-71783BBC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DD03-EBC2-4D4C-B4F3-5360B733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Amount of Data Archived in BNL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393D7-1B00-4A49-9B0E-088F7A18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91487-8EAF-4F4D-9DC2-E5CCF21E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54" y="899543"/>
            <a:ext cx="7466050" cy="4409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51E17-E9BD-984C-BB51-332B23AA712C}"/>
              </a:ext>
            </a:extLst>
          </p:cNvPr>
          <p:cNvSpPr txBox="1"/>
          <p:nvPr/>
        </p:nvSpPr>
        <p:spPr>
          <a:xfrm rot="16200000">
            <a:off x="472381" y="5471766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558AD-51E9-A146-A2E9-730AB2F435CD}"/>
              </a:ext>
            </a:extLst>
          </p:cNvPr>
          <p:cNvSpPr txBox="1"/>
          <p:nvPr/>
        </p:nvSpPr>
        <p:spPr>
          <a:xfrm rot="16200000">
            <a:off x="1110391" y="5471766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CE2107-77BA-9142-B68F-9C36B7256F4E}"/>
              </a:ext>
            </a:extLst>
          </p:cNvPr>
          <p:cNvSpPr txBox="1"/>
          <p:nvPr/>
        </p:nvSpPr>
        <p:spPr>
          <a:xfrm rot="16200000">
            <a:off x="1755569" y="5471769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C6740-53BF-C14E-9B8D-2CDF1AC172DB}"/>
              </a:ext>
            </a:extLst>
          </p:cNvPr>
          <p:cNvSpPr txBox="1"/>
          <p:nvPr/>
        </p:nvSpPr>
        <p:spPr>
          <a:xfrm rot="16200000">
            <a:off x="2408341" y="5471768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D4F8D-B04A-304C-9823-0B1B1E042222}"/>
              </a:ext>
            </a:extLst>
          </p:cNvPr>
          <p:cNvSpPr txBox="1"/>
          <p:nvPr/>
        </p:nvSpPr>
        <p:spPr>
          <a:xfrm rot="16200000">
            <a:off x="3024473" y="5471789"/>
            <a:ext cx="69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6C94B2-B2C4-7E44-A7B5-313090905AA3}"/>
              </a:ext>
            </a:extLst>
          </p:cNvPr>
          <p:cNvSpPr txBox="1"/>
          <p:nvPr/>
        </p:nvSpPr>
        <p:spPr>
          <a:xfrm rot="16200000">
            <a:off x="3706829" y="5471782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F07F08-FA27-2B43-B45B-85561B3CD609}"/>
              </a:ext>
            </a:extLst>
          </p:cNvPr>
          <p:cNvSpPr txBox="1"/>
          <p:nvPr/>
        </p:nvSpPr>
        <p:spPr>
          <a:xfrm rot="16200000">
            <a:off x="4344300" y="5471783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FF7E6A-5E0B-CC42-BFC9-8B67F8FC5515}"/>
              </a:ext>
            </a:extLst>
          </p:cNvPr>
          <p:cNvSpPr txBox="1"/>
          <p:nvPr/>
        </p:nvSpPr>
        <p:spPr>
          <a:xfrm rot="16200000">
            <a:off x="4990677" y="5471778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C495ED-4E17-F04B-814E-38FA2E43B598}"/>
              </a:ext>
            </a:extLst>
          </p:cNvPr>
          <p:cNvSpPr txBox="1"/>
          <p:nvPr/>
        </p:nvSpPr>
        <p:spPr>
          <a:xfrm rot="16200000">
            <a:off x="5611542" y="5458719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927C41-09EE-E84D-8FC8-2DAA2812482F}"/>
              </a:ext>
            </a:extLst>
          </p:cNvPr>
          <p:cNvSpPr txBox="1"/>
          <p:nvPr/>
        </p:nvSpPr>
        <p:spPr>
          <a:xfrm rot="16200000">
            <a:off x="6279833" y="5471778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A2FB4-3FBF-B341-8A20-DCA83A5CAB3D}"/>
              </a:ext>
            </a:extLst>
          </p:cNvPr>
          <p:cNvSpPr txBox="1"/>
          <p:nvPr/>
        </p:nvSpPr>
        <p:spPr>
          <a:xfrm rot="16200000">
            <a:off x="6885127" y="5471770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7EF94-1183-1541-A698-AFA170A29B0A}"/>
              </a:ext>
            </a:extLst>
          </p:cNvPr>
          <p:cNvSpPr txBox="1"/>
          <p:nvPr/>
        </p:nvSpPr>
        <p:spPr>
          <a:xfrm rot="16200000">
            <a:off x="7516067" y="5471778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B70ABB-F15C-1246-B872-A8178F4FD9E6}"/>
              </a:ext>
            </a:extLst>
          </p:cNvPr>
          <p:cNvSpPr txBox="1"/>
          <p:nvPr/>
        </p:nvSpPr>
        <p:spPr>
          <a:xfrm rot="16200000">
            <a:off x="8168954" y="5471783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D8A00-CA53-F046-8A5C-67DADBC541D7}"/>
              </a:ext>
            </a:extLst>
          </p:cNvPr>
          <p:cNvSpPr txBox="1"/>
          <p:nvPr/>
        </p:nvSpPr>
        <p:spPr>
          <a:xfrm rot="16200000">
            <a:off x="8814017" y="5471780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31A8C-2BBD-6E4F-9668-58D15DE4366F}"/>
              </a:ext>
            </a:extLst>
          </p:cNvPr>
          <p:cNvSpPr txBox="1"/>
          <p:nvPr/>
        </p:nvSpPr>
        <p:spPr>
          <a:xfrm rot="16200000">
            <a:off x="9454696" y="5471779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2018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A6E9E64-2AF4-3D4E-85C4-1BF89E432B5C}"/>
              </a:ext>
            </a:extLst>
          </p:cNvPr>
          <p:cNvSpPr/>
          <p:nvPr/>
        </p:nvSpPr>
        <p:spPr>
          <a:xfrm rot="11739971" flipH="1" flipV="1">
            <a:off x="5634704" y="2613758"/>
            <a:ext cx="2166547" cy="131951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~60 PB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6481F9-88E5-114E-B760-3D673E34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00" y="899549"/>
            <a:ext cx="2028468" cy="44096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CFD5AC-D711-DB4D-A1E5-D37DECC512DE}"/>
              </a:ext>
            </a:extLst>
          </p:cNvPr>
          <p:cNvCxnSpPr>
            <a:cxnSpLocks/>
          </p:cNvCxnSpPr>
          <p:nvPr/>
        </p:nvCxnSpPr>
        <p:spPr>
          <a:xfrm flipV="1">
            <a:off x="886782" y="1052945"/>
            <a:ext cx="2" cy="4243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B2618E-0EFE-E34A-A980-33EC9A5DB2FC}"/>
              </a:ext>
            </a:extLst>
          </p:cNvPr>
          <p:cNvCxnSpPr>
            <a:cxnSpLocks/>
          </p:cNvCxnSpPr>
          <p:nvPr/>
        </p:nvCxnSpPr>
        <p:spPr>
          <a:xfrm flipV="1">
            <a:off x="886784" y="5296145"/>
            <a:ext cx="8994579" cy="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B8B2BEF-1E85-894D-AE5C-64425580CF2D}"/>
              </a:ext>
            </a:extLst>
          </p:cNvPr>
          <p:cNvSpPr txBox="1"/>
          <p:nvPr/>
        </p:nvSpPr>
        <p:spPr>
          <a:xfrm>
            <a:off x="-8764" y="3665184"/>
            <a:ext cx="81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50 PB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E3CC28-279F-F343-B3A5-744D53843D65}"/>
              </a:ext>
            </a:extLst>
          </p:cNvPr>
          <p:cNvSpPr txBox="1"/>
          <p:nvPr/>
        </p:nvSpPr>
        <p:spPr>
          <a:xfrm>
            <a:off x="-49347" y="2390510"/>
            <a:ext cx="88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100 PB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16FAA9-B4DD-EE4E-B459-4ECD71B51EE8}"/>
              </a:ext>
            </a:extLst>
          </p:cNvPr>
          <p:cNvSpPr txBox="1"/>
          <p:nvPr/>
        </p:nvSpPr>
        <p:spPr>
          <a:xfrm>
            <a:off x="-49347" y="899541"/>
            <a:ext cx="88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150 PB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CA9581-7529-B547-8456-014614E51915}"/>
              </a:ext>
            </a:extLst>
          </p:cNvPr>
          <p:cNvSpPr/>
          <p:nvPr/>
        </p:nvSpPr>
        <p:spPr>
          <a:xfrm>
            <a:off x="10005431" y="1347019"/>
            <a:ext cx="455315" cy="3949125"/>
          </a:xfrm>
          <a:prstGeom prst="rect">
            <a:avLst/>
          </a:prstGeom>
          <a:gradFill>
            <a:gsLst>
              <a:gs pos="22000">
                <a:srgbClr val="FF0000"/>
              </a:gs>
              <a:gs pos="87000">
                <a:srgbClr val="04DBF6"/>
              </a:gs>
              <a:gs pos="56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4CA1ED-16F2-1C46-A30E-FF63BFDA26C4}"/>
              </a:ext>
            </a:extLst>
          </p:cNvPr>
          <p:cNvSpPr txBox="1"/>
          <p:nvPr/>
        </p:nvSpPr>
        <p:spPr>
          <a:xfrm rot="16200000" flipV="1">
            <a:off x="9863343" y="1870854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HOT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88B44B-4F17-A045-9F7F-AFADF04DA1A3}"/>
              </a:ext>
            </a:extLst>
          </p:cNvPr>
          <p:cNvSpPr txBox="1"/>
          <p:nvPr/>
        </p:nvSpPr>
        <p:spPr>
          <a:xfrm rot="16200000" flipV="1">
            <a:off x="9855041" y="4466569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/>
                </a:solidFill>
              </a:rPr>
              <a:t>COLD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F2845CC-94AA-B74E-8AFD-DABF40F3596C}"/>
              </a:ext>
            </a:extLst>
          </p:cNvPr>
          <p:cNvSpPr/>
          <p:nvPr/>
        </p:nvSpPr>
        <p:spPr>
          <a:xfrm rot="10800000" flipH="1" flipV="1">
            <a:off x="7723267" y="689095"/>
            <a:ext cx="2034041" cy="131951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~145 PB</a:t>
            </a:r>
          </a:p>
        </p:txBody>
      </p:sp>
    </p:spTree>
    <p:extLst>
      <p:ext uri="{BB962C8B-B14F-4D97-AF65-F5344CB8AC3E}">
        <p14:creationId xmlns:p14="http://schemas.microsoft.com/office/powerpoint/2010/main" val="28592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"/>
                            </p:stCondLst>
                            <p:childTnLst>
                              <p:par>
                                <p:cTn id="1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6" grpId="0"/>
      <p:bldP spid="27" grpId="0"/>
      <p:bldP spid="28" grpId="0"/>
      <p:bldP spid="29" grpId="0" animBg="1"/>
      <p:bldP spid="30" grpId="0"/>
      <p:bldP spid="31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F890-6F58-2243-AE30-1D304B0D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1C53B-E41C-D64F-9941-72F1EE23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6DF1C-C253-0545-92C9-C8538644790A}"/>
              </a:ext>
            </a:extLst>
          </p:cNvPr>
          <p:cNvSpPr txBox="1"/>
          <p:nvPr/>
        </p:nvSpPr>
        <p:spPr>
          <a:xfrm>
            <a:off x="685800" y="691981"/>
            <a:ext cx="6390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/>
              <a:t>Keeping 100+ PB data for a long time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56F8F78-F4E4-AB4F-9968-A4FB6B462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11" y="2210745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8585E0"/>
                </a:solidFill>
              </a:rPr>
              <a:t>Reliability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5A0429F-6D57-D244-9499-930133A81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11" y="3592046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8585E0"/>
                </a:solidFill>
              </a:rPr>
              <a:t>Performance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EFC6D44B-A223-3E4C-8A5B-98C39A5E8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11" y="1153646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8585E0"/>
                </a:solidFill>
              </a:rPr>
              <a:t>Life Expectancy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A45517E-0587-014A-BA0D-E8F23D73A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11" y="4811246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8585E0"/>
                </a:solidFill>
              </a:rPr>
              <a:t>Scalability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EC13FEC-CA46-9641-81BB-D7F1832D5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502" y="1665782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8585E0"/>
                </a:solidFill>
              </a:rPr>
              <a:t>Tape: 30+ years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591B53-0E9B-194B-B011-B6159EE1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939" y="1577063"/>
            <a:ext cx="644393" cy="496182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8AA9DC19-6D78-9947-B745-25FE9C86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968" y="2986761"/>
            <a:ext cx="3703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T10K, LTO-7, LTO-8, IBM JD: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1 x 10</a:t>
            </a:r>
            <a:r>
              <a:rPr lang="en-US" sz="1800" b="1" baseline="30000" dirty="0">
                <a:solidFill>
                  <a:srgbClr val="FF0000"/>
                </a:solidFill>
              </a:rPr>
              <a:t>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805594-8D95-744A-B174-C57FA376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38" y="2773856"/>
            <a:ext cx="635000" cy="76200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4FE93E76-6082-6840-B5FC-2F6BD53A4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502" y="2321667"/>
            <a:ext cx="908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/>
              <a:t>Bit Error Rate (BER): N</a:t>
            </a:r>
            <a:r>
              <a:rPr lang="en-US" dirty="0"/>
              <a:t>umber of user bits transferred between two unrecoverable error events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D21EB4-FA21-134E-91F5-167CB3FECE8D}"/>
              </a:ext>
            </a:extLst>
          </p:cNvPr>
          <p:cNvSpPr/>
          <p:nvPr/>
        </p:nvSpPr>
        <p:spPr>
          <a:xfrm>
            <a:off x="7543341" y="3016923"/>
            <a:ext cx="3196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otham"/>
              </a:rPr>
              <a:t>1 error event in 1.25 exabytes *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845FC7-4235-D04D-8607-3677E08E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04" y="2687691"/>
            <a:ext cx="1216966" cy="939467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89354E5D-F9CB-1D48-A07D-28783B32A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017" y="5165372"/>
            <a:ext cx="3211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/>
              <a:t>Just add more tape cartridges.</a:t>
            </a:r>
            <a:endParaRPr lang="en-US" dirty="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91BB93B-9145-3440-A54C-B787B5BB6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788" y="5165372"/>
            <a:ext cx="2558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/>
              <a:t>Add more tape libraries.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0D4FBC-5043-A948-A611-28A0E9056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247" y="2830781"/>
            <a:ext cx="705076" cy="7050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E31C22-8F15-F640-8606-F0377A19A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456" y="2854199"/>
            <a:ext cx="657655" cy="681657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65C6738-A82F-EF4A-A409-342CF5818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698385"/>
              </p:ext>
            </p:extLst>
          </p:nvPr>
        </p:nvGraphicFramePr>
        <p:xfrm>
          <a:off x="1201163" y="4098877"/>
          <a:ext cx="5937250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1483995">
                  <a:extLst>
                    <a:ext uri="{9D8B030D-6E8A-4147-A177-3AD203B41FA5}">
                      <a16:colId xmlns:a16="http://schemas.microsoft.com/office/drawing/2014/main" val="452581806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3935618285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1912614175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22369194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T10K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JD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737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250 MB/s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300 MB/s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360 MB/s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360 MB/s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18744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5565A19-A8A8-CD48-B327-1845BD70F94E}"/>
              </a:ext>
            </a:extLst>
          </p:cNvPr>
          <p:cNvSpPr/>
          <p:nvPr/>
        </p:nvSpPr>
        <p:spPr>
          <a:xfrm>
            <a:off x="739711" y="5923102"/>
            <a:ext cx="5485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 https://</a:t>
            </a:r>
            <a:r>
              <a:rPr lang="en-US" sz="1200" dirty="0" err="1"/>
              <a:t>www.lto.org</a:t>
            </a:r>
            <a:r>
              <a:rPr lang="en-US" sz="1200" dirty="0"/>
              <a:t>/</a:t>
            </a:r>
            <a:r>
              <a:rPr lang="en-US" sz="1200" dirty="0" err="1"/>
              <a:t>wp</a:t>
            </a:r>
            <a:r>
              <a:rPr lang="en-US" sz="1200" dirty="0"/>
              <a:t>-content/uploads/2014/07/LTO_Get_The_Facts_10_15.pdf</a:t>
            </a:r>
          </a:p>
        </p:txBody>
      </p:sp>
    </p:spTree>
    <p:extLst>
      <p:ext uri="{BB962C8B-B14F-4D97-AF65-F5344CB8AC3E}">
        <p14:creationId xmlns:p14="http://schemas.microsoft.com/office/powerpoint/2010/main" val="13191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4" grpId="0"/>
      <p:bldP spid="15" grpId="0"/>
      <p:bldP spid="17" grpId="0"/>
      <p:bldP spid="1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3033-30AD-5542-891F-6536F8A7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8DA84-DF77-C344-BF9B-A40F872C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831E-4BA7-444C-8827-9195BE38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9" y="1240400"/>
            <a:ext cx="3433990" cy="46657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1D7342-F7DD-8346-86D8-BA266DBC95C8}"/>
              </a:ext>
            </a:extLst>
          </p:cNvPr>
          <p:cNvSpPr txBox="1">
            <a:spLocks/>
          </p:cNvSpPr>
          <p:nvPr/>
        </p:nvSpPr>
        <p:spPr>
          <a:xfrm>
            <a:off x="4817327" y="656161"/>
            <a:ext cx="2898562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- Add Tapes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041F6-0C8A-D841-86BE-9E606992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889" y="3997380"/>
            <a:ext cx="1247000" cy="1155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8C2A4-08C6-AA46-BEDF-EF06A9435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233" y="3537696"/>
            <a:ext cx="2476500" cy="18923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D82421-8ED2-CE4A-B466-F7DB13B8F17E}"/>
              </a:ext>
            </a:extLst>
          </p:cNvPr>
          <p:cNvSpPr txBox="1">
            <a:spLocks/>
          </p:cNvSpPr>
          <p:nvPr/>
        </p:nvSpPr>
        <p:spPr>
          <a:xfrm>
            <a:off x="5082886" y="1398771"/>
            <a:ext cx="6070684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Library Capacity: 10,000 Tapes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744B71-8D27-FA43-9037-D632895FF312}"/>
              </a:ext>
            </a:extLst>
          </p:cNvPr>
          <p:cNvSpPr txBox="1">
            <a:spLocks/>
          </p:cNvSpPr>
          <p:nvPr/>
        </p:nvSpPr>
        <p:spPr>
          <a:xfrm>
            <a:off x="6628300" y="1887692"/>
            <a:ext cx="4525270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LTO-7: 60,000 TB or 60 PB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469D839-0FCE-BC49-B5DE-D6B68E78E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590" y="3264467"/>
            <a:ext cx="3545785" cy="26417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10EEEA1-541B-0F45-A396-4A8C65603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47978" y="2863214"/>
            <a:ext cx="4288822" cy="3094929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786F7F5F-83A2-BC41-A004-6AE30E015046}"/>
              </a:ext>
            </a:extLst>
          </p:cNvPr>
          <p:cNvSpPr txBox="1">
            <a:spLocks/>
          </p:cNvSpPr>
          <p:nvPr/>
        </p:nvSpPr>
        <p:spPr>
          <a:xfrm>
            <a:off x="3711179" y="2871637"/>
            <a:ext cx="3247105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39 tapes per load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38F90253-709D-7041-91BD-17FEA743CDB0}"/>
              </a:ext>
            </a:extLst>
          </p:cNvPr>
          <p:cNvSpPr txBox="1">
            <a:spLocks/>
          </p:cNvSpPr>
          <p:nvPr/>
        </p:nvSpPr>
        <p:spPr>
          <a:xfrm>
            <a:off x="3722628" y="4145202"/>
            <a:ext cx="2853213" cy="95399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Tape initializing:</a:t>
            </a:r>
          </a:p>
          <a:p>
            <a:r>
              <a:rPr lang="en-US" sz="2400" b="0" dirty="0">
                <a:latin typeface="+mn-lt"/>
              </a:rPr>
              <a:t>1 min/tape-drive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B06B9AE5-8C48-D34D-BEB7-97D2BABA34CF}"/>
              </a:ext>
            </a:extLst>
          </p:cNvPr>
          <p:cNvSpPr txBox="1">
            <a:spLocks/>
          </p:cNvSpPr>
          <p:nvPr/>
        </p:nvSpPr>
        <p:spPr>
          <a:xfrm>
            <a:off x="3722626" y="5085762"/>
            <a:ext cx="3235657" cy="13743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Fill 1 PB storage</a:t>
            </a:r>
          </a:p>
          <a:p>
            <a:r>
              <a:rPr lang="en-US" sz="2400" b="0" dirty="0">
                <a:latin typeface="+mn-lt"/>
              </a:rPr>
              <a:t>LTO-7: 3.5 hours</a:t>
            </a:r>
          </a:p>
          <a:p>
            <a:r>
              <a:rPr lang="en-US" sz="2400" b="0" dirty="0">
                <a:latin typeface="+mn-lt"/>
              </a:rPr>
              <a:t>LTO-8: 1 </a:t>
            </a:r>
            <a:r>
              <a:rPr lang="en-US" sz="2400" b="0" dirty="0" err="1">
                <a:latin typeface="+mn-lt"/>
              </a:rPr>
              <a:t>hr</a:t>
            </a:r>
            <a:r>
              <a:rPr lang="en-US" sz="2400" b="0" dirty="0">
                <a:latin typeface="+mn-lt"/>
              </a:rPr>
              <a:t> 42 min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D7BBFDB-D7F8-9A4C-A771-F14EB305F442}"/>
              </a:ext>
            </a:extLst>
          </p:cNvPr>
          <p:cNvSpPr txBox="1">
            <a:spLocks/>
          </p:cNvSpPr>
          <p:nvPr/>
        </p:nvSpPr>
        <p:spPr>
          <a:xfrm>
            <a:off x="6628299" y="2327087"/>
            <a:ext cx="4525271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LTO-8: 120,000 TB or 120 PB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43AB7C4-9B13-9740-A3A5-46F6314381E7}"/>
              </a:ext>
            </a:extLst>
          </p:cNvPr>
          <p:cNvSpPr txBox="1">
            <a:spLocks/>
          </p:cNvSpPr>
          <p:nvPr/>
        </p:nvSpPr>
        <p:spPr>
          <a:xfrm>
            <a:off x="3711179" y="3276885"/>
            <a:ext cx="3247105" cy="8470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39 LTO-7 = 234 TB</a:t>
            </a:r>
          </a:p>
          <a:p>
            <a:r>
              <a:rPr lang="en-US" sz="2400" b="0" dirty="0">
                <a:latin typeface="+mn-lt"/>
              </a:rPr>
              <a:t>Will take ~ 7 minutes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3F629EE8-3A70-C642-A4D2-0FB86CCCE025}"/>
              </a:ext>
            </a:extLst>
          </p:cNvPr>
          <p:cNvSpPr txBox="1">
            <a:spLocks/>
          </p:cNvSpPr>
          <p:nvPr/>
        </p:nvSpPr>
        <p:spPr>
          <a:xfrm>
            <a:off x="603824" y="595659"/>
            <a:ext cx="4432722" cy="5456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Increasing Capacity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ED14CA9-F4F9-FC46-A55B-83E93D7F2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175" y="2383045"/>
            <a:ext cx="417381" cy="3357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596045-B084-B742-A897-75886E0DC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82" y="2629083"/>
            <a:ext cx="275966" cy="45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CF9D4-C24E-4746-ABB9-2E1E7EB3A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82" y="2728515"/>
            <a:ext cx="275966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F3C8A1-5559-9140-AF01-BDD0C2B42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82" y="2811163"/>
            <a:ext cx="275966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9C585F-83B2-B349-8016-BCBC4BF2A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005" y="2895230"/>
            <a:ext cx="275966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0744B2-21D7-1449-AF4F-19223C921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005" y="2973304"/>
            <a:ext cx="275966" cy="45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B9CFF4-A27F-A642-B302-4A95761A2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82" y="3045587"/>
            <a:ext cx="275966" cy="457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714871-EA5C-B546-AA19-034D2A7BC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110935"/>
            <a:ext cx="275966" cy="45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3054AE-3334-D44B-B474-AE5070BD1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176813"/>
            <a:ext cx="275966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142FFC-2EA2-FC4F-83D3-E5721D2E6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242691"/>
            <a:ext cx="275966" cy="457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A4E702-614C-704B-973F-367348C2D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180" y="3322073"/>
            <a:ext cx="275966" cy="457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E9040C-5DAF-5142-B2C3-62253DCB4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387951"/>
            <a:ext cx="275966" cy="457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D0544E-B4F8-FC46-BDB7-862637C23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452780"/>
            <a:ext cx="275966" cy="457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4F3C23-D260-C448-AB9D-561118E8D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16" y="3743448"/>
            <a:ext cx="275966" cy="457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CFE162-0316-7D45-BC24-CCCEF5DE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803294"/>
            <a:ext cx="275966" cy="457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A339AC-3D4A-DA46-BF5F-07BC80F4C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064" y="3870610"/>
            <a:ext cx="275966" cy="457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1D910B-2AE6-1D4E-9D03-902A2A0AA7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942389"/>
            <a:ext cx="275966" cy="457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D65CEC-CEA5-E049-A869-1ED1440D2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754" y="3994740"/>
            <a:ext cx="275966" cy="457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3322BD8-1E01-924B-8E47-30CE5A901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7787" y="4066535"/>
            <a:ext cx="275966" cy="457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0A697D-200E-104E-8EB9-FD3C4E3A7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125966"/>
            <a:ext cx="275966" cy="457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B5227C-A116-6A42-A55A-70E138E2C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198264"/>
            <a:ext cx="275966" cy="457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203FD9-4568-0C4E-9045-554628B96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914" y="4276624"/>
            <a:ext cx="275966" cy="457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713AEA-910B-6847-93BC-23CEAE27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356214"/>
            <a:ext cx="275966" cy="457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E662FB-97F6-E549-ADC3-82C1D8F84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02" y="4432203"/>
            <a:ext cx="275966" cy="457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4D37E0-6442-4548-83B0-AAF8394D9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711" y="4503982"/>
            <a:ext cx="275966" cy="457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1180F58-501F-B44A-A679-36BA97F4B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750509"/>
            <a:ext cx="275966" cy="457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42B49F-985E-D249-8C05-4AAE0347E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822967"/>
            <a:ext cx="275966" cy="457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1E8C0B1-1642-C64A-8966-DC8302E09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894947"/>
            <a:ext cx="275966" cy="457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87D4C2-BE90-FE40-9CB8-16D605DDB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981879"/>
            <a:ext cx="275966" cy="457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2FF5608-F723-4345-8DF7-3DEC3F066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5059151"/>
            <a:ext cx="275966" cy="457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4DA672-689B-7243-AD25-6F9FAAFFE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5141131"/>
            <a:ext cx="275966" cy="457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367DFD9-0192-A948-A199-7829E6201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918" y="2396437"/>
            <a:ext cx="362713" cy="33602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51790D-0FD4-1248-87CF-D3DDA5FB9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7834" y="5901027"/>
            <a:ext cx="14097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900"/>
                            </p:stCondLst>
                            <p:childTnLst>
                              <p:par>
                                <p:cTn id="1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100"/>
                            </p:stCondLst>
                            <p:childTnLst>
                              <p:par>
                                <p:cTn id="1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200"/>
                            </p:stCondLst>
                            <p:childTnLst>
                              <p:par>
                                <p:cTn id="1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300"/>
                            </p:stCondLst>
                            <p:childTnLst>
                              <p:par>
                                <p:cTn id="1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400"/>
                            </p:stCondLst>
                            <p:childTnLst>
                              <p:par>
                                <p:cTn id="1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6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600"/>
                            </p:stCondLst>
                            <p:childTnLst>
                              <p:par>
                                <p:cTn id="1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100"/>
                            </p:stCondLst>
                            <p:childTnLst>
                              <p:par>
                                <p:cTn id="1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"/>
                            </p:stCondLst>
                            <p:childTnLst>
                              <p:par>
                                <p:cTn id="2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46" grpId="0"/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FFEF-BECD-2D45-9B9D-3E8F9419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46377-AA33-6C40-AA7A-F4A91AE9F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F5916-3AD5-CB4C-89C2-5D1522C4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131" y="2561788"/>
            <a:ext cx="1122878" cy="1197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36AED-8E0E-9E4D-AC4E-0AE503B3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237" y="2500514"/>
            <a:ext cx="1277512" cy="1362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6A4DF-E177-D14A-843A-E12498B7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385" y="2442747"/>
            <a:ext cx="1411184" cy="1505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2AEE36-77E8-104E-88FA-715A31925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494" y="2362618"/>
            <a:ext cx="1574232" cy="1679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B67B3-F0D8-FE41-9B46-B0689D80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854" y="2282489"/>
            <a:ext cx="1746960" cy="1863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852D3-1AFA-4647-BA16-C90131C8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126" y="2192933"/>
            <a:ext cx="1960704" cy="2091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7D049E-3F79-EC44-9E61-533544990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66" y="2103377"/>
            <a:ext cx="2188770" cy="2335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10FC6C-276C-5F46-BAAF-D263C82F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56" y="1974442"/>
            <a:ext cx="2459841" cy="26242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1DBB4C-8779-7D4B-AF98-94904713C12B}"/>
              </a:ext>
            </a:extLst>
          </p:cNvPr>
          <p:cNvSpPr txBox="1">
            <a:spLocks/>
          </p:cNvSpPr>
          <p:nvPr/>
        </p:nvSpPr>
        <p:spPr>
          <a:xfrm>
            <a:off x="345365" y="791355"/>
            <a:ext cx="2836793" cy="5456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Library Full?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3D2A47-0C93-944D-9352-5AE9ADC31F19}"/>
              </a:ext>
            </a:extLst>
          </p:cNvPr>
          <p:cNvSpPr txBox="1">
            <a:spLocks/>
          </p:cNvSpPr>
          <p:nvPr/>
        </p:nvSpPr>
        <p:spPr>
          <a:xfrm>
            <a:off x="3079653" y="822679"/>
            <a:ext cx="3373606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Add Library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9E3F20-3857-3D4C-8B65-6E787A0B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65" y="1840665"/>
            <a:ext cx="2756257" cy="2940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D950F4-CA25-274A-BCA9-E4D50615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906" y="1488549"/>
            <a:ext cx="4178860" cy="4458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10A049-CE87-CA42-A074-B2727E3ED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95" y="1262948"/>
            <a:ext cx="4699590" cy="50137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8DEE3D-6252-9048-8543-8F9545DD1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028" y="975023"/>
            <a:ext cx="5287575" cy="56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2D06FB9-E5E5-5D46-990B-34A24FD8CB36}"/>
              </a:ext>
            </a:extLst>
          </p:cNvPr>
          <p:cNvSpPr/>
          <p:nvPr/>
        </p:nvSpPr>
        <p:spPr>
          <a:xfrm>
            <a:off x="9687381" y="3369122"/>
            <a:ext cx="1430965" cy="95074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5C50E1C-BCA2-0940-9204-2ABF02542E55}"/>
              </a:ext>
            </a:extLst>
          </p:cNvPr>
          <p:cNvSpPr/>
          <p:nvPr/>
        </p:nvSpPr>
        <p:spPr>
          <a:xfrm>
            <a:off x="6750582" y="3369122"/>
            <a:ext cx="2946632" cy="95074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63FA7-6BF7-CB4F-8832-6FBE6B751B80}"/>
              </a:ext>
            </a:extLst>
          </p:cNvPr>
          <p:cNvSpPr/>
          <p:nvPr/>
        </p:nvSpPr>
        <p:spPr>
          <a:xfrm>
            <a:off x="3955391" y="3369122"/>
            <a:ext cx="2864016" cy="95074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33033-30AD-5542-891F-6536F8A7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8DA84-DF77-C344-BF9B-A40F872C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831E-4BA7-444C-8827-9195BE38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9" y="1240400"/>
            <a:ext cx="3433990" cy="46657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1D7342-F7DD-8346-86D8-BA266DBC95C8}"/>
              </a:ext>
            </a:extLst>
          </p:cNvPr>
          <p:cNvSpPr txBox="1">
            <a:spLocks/>
          </p:cNvSpPr>
          <p:nvPr/>
        </p:nvSpPr>
        <p:spPr>
          <a:xfrm>
            <a:off x="5329450" y="593296"/>
            <a:ext cx="4200032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- Add Tape Drives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D82421-8ED2-CE4A-B466-F7DB13B8F17E}"/>
              </a:ext>
            </a:extLst>
          </p:cNvPr>
          <p:cNvSpPr txBox="1">
            <a:spLocks/>
          </p:cNvSpPr>
          <p:nvPr/>
        </p:nvSpPr>
        <p:spPr>
          <a:xfrm>
            <a:off x="3872651" y="1324849"/>
            <a:ext cx="6813278" cy="4641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Library Capacity: 64 Tape Drives / Library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744B71-8D27-FA43-9037-D632895FF312}"/>
              </a:ext>
            </a:extLst>
          </p:cNvPr>
          <p:cNvSpPr txBox="1">
            <a:spLocks/>
          </p:cNvSpPr>
          <p:nvPr/>
        </p:nvSpPr>
        <p:spPr>
          <a:xfrm>
            <a:off x="5435994" y="1789008"/>
            <a:ext cx="6424312" cy="4493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LTO-7: 64 x 300 MB/s = 19.2 GB/s 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D7BBFDB-D7F8-9A4C-A771-F14EB305F442}"/>
              </a:ext>
            </a:extLst>
          </p:cNvPr>
          <p:cNvSpPr txBox="1">
            <a:spLocks/>
          </p:cNvSpPr>
          <p:nvPr/>
        </p:nvSpPr>
        <p:spPr>
          <a:xfrm>
            <a:off x="5435994" y="2238332"/>
            <a:ext cx="6083653" cy="4641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LTO-8: 64 x 360 MB/s = 23 GB/s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3F629EE8-3A70-C642-A4D2-0FB86CCCE025}"/>
              </a:ext>
            </a:extLst>
          </p:cNvPr>
          <p:cNvSpPr txBox="1">
            <a:spLocks/>
          </p:cNvSpPr>
          <p:nvPr/>
        </p:nvSpPr>
        <p:spPr>
          <a:xfrm>
            <a:off x="603824" y="595659"/>
            <a:ext cx="5034976" cy="5456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Increasing Bandwidth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CAC5E-39DC-2D4B-A864-BED9DFF95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050" y="3439070"/>
            <a:ext cx="1295400" cy="774700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CAEAFF47-B379-124E-96D9-181DE76CDF05}"/>
              </a:ext>
            </a:extLst>
          </p:cNvPr>
          <p:cNvSpPr txBox="1">
            <a:spLocks/>
          </p:cNvSpPr>
          <p:nvPr/>
        </p:nvSpPr>
        <p:spPr>
          <a:xfrm>
            <a:off x="3872651" y="2926648"/>
            <a:ext cx="7602281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Bandwidth can be expanded easily by adding more drives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4D64F960-505B-D14C-A20B-B06A52F16146}"/>
              </a:ext>
            </a:extLst>
          </p:cNvPr>
          <p:cNvSpPr txBox="1">
            <a:spLocks/>
          </p:cNvSpPr>
          <p:nvPr/>
        </p:nvSpPr>
        <p:spPr>
          <a:xfrm>
            <a:off x="3872651" y="4384235"/>
            <a:ext cx="7237801" cy="76786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Bandwidth can be controlled easily by allocating number of drives.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4103AF8-4BC1-4A42-B9F0-A7436666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057" y="3439070"/>
            <a:ext cx="1295400" cy="7747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67B8981-ADE2-F542-A18B-1D1CF2A2D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64" y="3439070"/>
            <a:ext cx="1295400" cy="7747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83CAACF-74F8-6F45-AE5E-B2F962F32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032" y="3439070"/>
            <a:ext cx="1295400" cy="7747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2C8786B-8938-0846-83D2-184A8FCC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039" y="3439070"/>
            <a:ext cx="1295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0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2" grpId="0" animBg="1"/>
      <p:bldP spid="11" grpId="0" animBg="1"/>
      <p:bldP spid="6" grpId="0"/>
      <p:bldP spid="9" grpId="0"/>
      <p:bldP spid="10" grpId="0"/>
      <p:bldP spid="49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723-0E77-EE47-9F61-07E0D541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 Storage in BNL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BD1B2-3012-BF45-91D7-09E94AE0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CFABA-BE97-C44E-A2FF-91E7E4A5D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89" y="1210698"/>
            <a:ext cx="5856945" cy="4170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3ED0A-3A99-CB43-B837-F16CBBDF3923}"/>
              </a:ext>
            </a:extLst>
          </p:cNvPr>
          <p:cNvSpPr txBox="1"/>
          <p:nvPr/>
        </p:nvSpPr>
        <p:spPr>
          <a:xfrm rot="16200000" flipV="1">
            <a:off x="977272" y="5545359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A67EA-0F2D-114F-9CB4-C2F3450A7152}"/>
              </a:ext>
            </a:extLst>
          </p:cNvPr>
          <p:cNvSpPr txBox="1"/>
          <p:nvPr/>
        </p:nvSpPr>
        <p:spPr>
          <a:xfrm rot="16200000" flipV="1">
            <a:off x="1357725" y="5559115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50B51-A887-7648-AA05-CB1E6BD2C912}"/>
              </a:ext>
            </a:extLst>
          </p:cNvPr>
          <p:cNvSpPr txBox="1"/>
          <p:nvPr/>
        </p:nvSpPr>
        <p:spPr>
          <a:xfrm rot="16200000" flipV="1">
            <a:off x="1745457" y="5545356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EDD78-FF8D-9E49-8012-90696A8D2D0A}"/>
              </a:ext>
            </a:extLst>
          </p:cNvPr>
          <p:cNvSpPr txBox="1"/>
          <p:nvPr/>
        </p:nvSpPr>
        <p:spPr>
          <a:xfrm rot="16200000" flipV="1">
            <a:off x="2153519" y="5559114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1198A-1238-4541-B55F-7E53B5089363}"/>
              </a:ext>
            </a:extLst>
          </p:cNvPr>
          <p:cNvSpPr txBox="1"/>
          <p:nvPr/>
        </p:nvSpPr>
        <p:spPr>
          <a:xfrm rot="16200000" flipV="1">
            <a:off x="2547041" y="5559113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BECE3-85F9-9147-822E-1D47438272BB}"/>
              </a:ext>
            </a:extLst>
          </p:cNvPr>
          <p:cNvSpPr txBox="1"/>
          <p:nvPr/>
        </p:nvSpPr>
        <p:spPr>
          <a:xfrm rot="16200000" flipV="1">
            <a:off x="2940562" y="5559113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FE80DE-CF4F-F944-BC7A-4E1471557F9D}"/>
              </a:ext>
            </a:extLst>
          </p:cNvPr>
          <p:cNvSpPr txBox="1"/>
          <p:nvPr/>
        </p:nvSpPr>
        <p:spPr>
          <a:xfrm rot="16200000" flipV="1">
            <a:off x="3327344" y="5545356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E8997-14D0-0541-BAC2-AE22B81820E6}"/>
              </a:ext>
            </a:extLst>
          </p:cNvPr>
          <p:cNvSpPr txBox="1"/>
          <p:nvPr/>
        </p:nvSpPr>
        <p:spPr>
          <a:xfrm rot="16200000" flipV="1">
            <a:off x="3731681" y="5545356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E27863-BA87-144B-A61D-3964E3A34AA9}"/>
              </a:ext>
            </a:extLst>
          </p:cNvPr>
          <p:cNvSpPr txBox="1"/>
          <p:nvPr/>
        </p:nvSpPr>
        <p:spPr>
          <a:xfrm rot="16200000" flipV="1">
            <a:off x="4103528" y="5559113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04363-9916-B947-B8E2-7F992418DFEB}"/>
              </a:ext>
            </a:extLst>
          </p:cNvPr>
          <p:cNvSpPr txBox="1"/>
          <p:nvPr/>
        </p:nvSpPr>
        <p:spPr>
          <a:xfrm rot="16200000" flipV="1">
            <a:off x="4490309" y="5559114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F65CD-ED6C-874D-A4B2-4EE1BE8252CD}"/>
              </a:ext>
            </a:extLst>
          </p:cNvPr>
          <p:cNvSpPr txBox="1"/>
          <p:nvPr/>
        </p:nvSpPr>
        <p:spPr>
          <a:xfrm rot="16200000" flipV="1">
            <a:off x="4897592" y="5559113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9CFEF9-1EAC-E94F-A21C-6296C8358781}"/>
              </a:ext>
            </a:extLst>
          </p:cNvPr>
          <p:cNvSpPr txBox="1"/>
          <p:nvPr/>
        </p:nvSpPr>
        <p:spPr>
          <a:xfrm rot="16200000" flipV="1">
            <a:off x="5290656" y="5559113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CF049-F664-8E4E-8378-5C6287535465}"/>
              </a:ext>
            </a:extLst>
          </p:cNvPr>
          <p:cNvSpPr txBox="1"/>
          <p:nvPr/>
        </p:nvSpPr>
        <p:spPr>
          <a:xfrm rot="16200000" flipV="1">
            <a:off x="5676796" y="5559113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7CEC5-4EC6-674C-A5AD-8B360FBD706B}"/>
              </a:ext>
            </a:extLst>
          </p:cNvPr>
          <p:cNvSpPr txBox="1"/>
          <p:nvPr/>
        </p:nvSpPr>
        <p:spPr>
          <a:xfrm rot="16200000" flipV="1">
            <a:off x="6062935" y="5559113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9AD05B-A58C-774D-B105-3903F4B9AF12}"/>
              </a:ext>
            </a:extLst>
          </p:cNvPr>
          <p:cNvSpPr txBox="1"/>
          <p:nvPr/>
        </p:nvSpPr>
        <p:spPr>
          <a:xfrm rot="16200000" flipV="1">
            <a:off x="6449073" y="5559113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2018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0918E8-2DBA-8C44-950B-DEF9AB9658E9}"/>
              </a:ext>
            </a:extLst>
          </p:cNvPr>
          <p:cNvSpPr/>
          <p:nvPr/>
        </p:nvSpPr>
        <p:spPr>
          <a:xfrm>
            <a:off x="6657436" y="1363634"/>
            <a:ext cx="360775" cy="4016453"/>
          </a:xfrm>
          <a:prstGeom prst="rect">
            <a:avLst/>
          </a:prstGeom>
          <a:gradFill>
            <a:gsLst>
              <a:gs pos="22000">
                <a:srgbClr val="FF0000"/>
              </a:gs>
              <a:gs pos="87000">
                <a:srgbClr val="04DBF6"/>
              </a:gs>
              <a:gs pos="52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DE299C-93E0-5E4B-9815-F7E1C02B8D9E}"/>
              </a:ext>
            </a:extLst>
          </p:cNvPr>
          <p:cNvSpPr txBox="1"/>
          <p:nvPr/>
        </p:nvSpPr>
        <p:spPr>
          <a:xfrm rot="16200000" flipV="1">
            <a:off x="6457375" y="2072485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HOT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13598-F346-A246-9C69-B133334A1E39}"/>
              </a:ext>
            </a:extLst>
          </p:cNvPr>
          <p:cNvSpPr txBox="1"/>
          <p:nvPr/>
        </p:nvSpPr>
        <p:spPr>
          <a:xfrm rot="16200000" flipV="1">
            <a:off x="6449073" y="4668200"/>
            <a:ext cx="71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/>
                </a:solidFill>
              </a:rPr>
              <a:t>COLD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49407BD-B23A-E944-BD8A-C309706C6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27" y="331513"/>
            <a:ext cx="3331773" cy="2151770"/>
          </a:xfrm>
          <a:prstGeom prst="rect">
            <a:avLst/>
          </a:prstGeom>
        </p:spPr>
      </p:pic>
      <p:cxnSp>
        <p:nvCxnSpPr>
          <p:cNvPr id="26" name="Straight Connector 51">
            <a:extLst>
              <a:ext uri="{FF2B5EF4-FFF2-40B4-BE49-F238E27FC236}">
                <a16:creationId xmlns:a16="http://schemas.microsoft.com/office/drawing/2014/main" id="{8DCD447D-B48F-B74F-B0C5-8C1C31B92412}"/>
              </a:ext>
            </a:extLst>
          </p:cNvPr>
          <p:cNvCxnSpPr>
            <a:cxnSpLocks/>
          </p:cNvCxnSpPr>
          <p:nvPr/>
        </p:nvCxnSpPr>
        <p:spPr>
          <a:xfrm>
            <a:off x="7006881" y="2740237"/>
            <a:ext cx="1842456" cy="1381198"/>
          </a:xfrm>
          <a:prstGeom prst="bentConnector3">
            <a:avLst>
              <a:gd name="adj1" fmla="val 99629"/>
            </a:avLst>
          </a:prstGeom>
          <a:ln w="101600">
            <a:solidFill>
              <a:srgbClr val="F1A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51">
            <a:extLst>
              <a:ext uri="{FF2B5EF4-FFF2-40B4-BE49-F238E27FC236}">
                <a16:creationId xmlns:a16="http://schemas.microsoft.com/office/drawing/2014/main" id="{357804BE-EDCF-BD4F-B7A8-591C3A75457B}"/>
              </a:ext>
            </a:extLst>
          </p:cNvPr>
          <p:cNvCxnSpPr>
            <a:cxnSpLocks/>
          </p:cNvCxnSpPr>
          <p:nvPr/>
        </p:nvCxnSpPr>
        <p:spPr>
          <a:xfrm flipV="1">
            <a:off x="7033648" y="1568483"/>
            <a:ext cx="2528565" cy="618499"/>
          </a:xfrm>
          <a:prstGeom prst="bentConnector3">
            <a:avLst>
              <a:gd name="adj1" fmla="val 71698"/>
            </a:avLst>
          </a:prstGeom>
          <a:ln w="101600">
            <a:solidFill>
              <a:srgbClr val="F1A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F2D0DAE-B493-7349-911D-C65BA3299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756" y="1166093"/>
            <a:ext cx="2674554" cy="28533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8B449-A4EA-BB45-B4F3-C5C4A3A21D90}"/>
              </a:ext>
            </a:extLst>
          </p:cNvPr>
          <p:cNvSpPr txBox="1"/>
          <p:nvPr/>
        </p:nvSpPr>
        <p:spPr>
          <a:xfrm>
            <a:off x="2174391" y="3967784"/>
            <a:ext cx="297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Tape Storage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8629B-4E88-1D47-9320-8F7C417EC157}"/>
              </a:ext>
            </a:extLst>
          </p:cNvPr>
          <p:cNvCxnSpPr>
            <a:cxnSpLocks/>
          </p:cNvCxnSpPr>
          <p:nvPr/>
        </p:nvCxnSpPr>
        <p:spPr>
          <a:xfrm flipV="1">
            <a:off x="1058745" y="1031509"/>
            <a:ext cx="0" cy="437197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413EF0-C4DF-9140-81A7-322C489B3550}"/>
              </a:ext>
            </a:extLst>
          </p:cNvPr>
          <p:cNvCxnSpPr>
            <a:cxnSpLocks/>
          </p:cNvCxnSpPr>
          <p:nvPr/>
        </p:nvCxnSpPr>
        <p:spPr>
          <a:xfrm flipV="1">
            <a:off x="1058745" y="5403485"/>
            <a:ext cx="618708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1B5C0A-674B-3F4C-A368-CC4CDE24C4B4}"/>
              </a:ext>
            </a:extLst>
          </p:cNvPr>
          <p:cNvSpPr txBox="1"/>
          <p:nvPr/>
        </p:nvSpPr>
        <p:spPr>
          <a:xfrm>
            <a:off x="77310" y="3650095"/>
            <a:ext cx="81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50 PB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BDB08C-ABB1-8842-8925-6DA3C1DE7332}"/>
              </a:ext>
            </a:extLst>
          </p:cNvPr>
          <p:cNvSpPr txBox="1"/>
          <p:nvPr/>
        </p:nvSpPr>
        <p:spPr>
          <a:xfrm>
            <a:off x="0" y="2298617"/>
            <a:ext cx="88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100 PB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335787-54D5-D44B-BB73-9616973A4663}"/>
              </a:ext>
            </a:extLst>
          </p:cNvPr>
          <p:cNvSpPr txBox="1"/>
          <p:nvPr/>
        </p:nvSpPr>
        <p:spPr>
          <a:xfrm>
            <a:off x="10911" y="1115329"/>
            <a:ext cx="88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150 PB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CE4406-C189-EE42-9B1E-52BFFF117EFD}"/>
              </a:ext>
            </a:extLst>
          </p:cNvPr>
          <p:cNvSpPr txBox="1"/>
          <p:nvPr/>
        </p:nvSpPr>
        <p:spPr>
          <a:xfrm>
            <a:off x="6428189" y="994302"/>
            <a:ext cx="88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145 PB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28DB5-FE7C-B64B-B064-14F6BD66B312}"/>
              </a:ext>
            </a:extLst>
          </p:cNvPr>
          <p:cNvSpPr txBox="1"/>
          <p:nvPr/>
        </p:nvSpPr>
        <p:spPr>
          <a:xfrm>
            <a:off x="9097260" y="2555571"/>
            <a:ext cx="297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Other Research Institutes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85E0BA-B315-874E-9B8A-34604914CCD2}"/>
              </a:ext>
            </a:extLst>
          </p:cNvPr>
          <p:cNvSpPr txBox="1"/>
          <p:nvPr/>
        </p:nvSpPr>
        <p:spPr>
          <a:xfrm>
            <a:off x="9276001" y="5772997"/>
            <a:ext cx="226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BNL Data Center</a:t>
            </a: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366C7D6-17E7-3B47-B374-71BE956A2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13966"/>
          <a:stretch>
            <a:fillRect/>
          </a:stretch>
        </p:blipFill>
        <p:spPr bwMode="auto">
          <a:xfrm>
            <a:off x="7937920" y="4135256"/>
            <a:ext cx="4009336" cy="162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9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9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4B86-59F0-1D49-9612-4BBE1E4C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Throughput Active Archiving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F9EE6-F33E-FC42-B08F-E107FCF8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A25B9-ED43-B543-9514-B323A14F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57965">
            <a:off x="1689064" y="1924880"/>
            <a:ext cx="1389956" cy="1538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A5AE8A-3129-6449-B321-30A9A6C6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16" y="4942431"/>
            <a:ext cx="1477792" cy="630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52117-556C-E84B-83DD-FE2EBCB76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274" y="4259344"/>
            <a:ext cx="1477792" cy="630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AB2AEC-5AD6-F14C-A568-602C4B98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274" y="3539364"/>
            <a:ext cx="1477792" cy="630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88558E-D8E6-B24A-A4A2-2F75723B8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370" y="2862708"/>
            <a:ext cx="1477792" cy="630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F7308-5D30-D648-B96D-E64861745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232" y="1579227"/>
            <a:ext cx="3361944" cy="46534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CA9D32-C652-F74D-9A04-78FEDA910FAD}"/>
              </a:ext>
            </a:extLst>
          </p:cNvPr>
          <p:cNvSpPr/>
          <p:nvPr/>
        </p:nvSpPr>
        <p:spPr>
          <a:xfrm>
            <a:off x="8075714" y="2176826"/>
            <a:ext cx="1064079" cy="390698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A2FAA-3933-B241-9395-3B746D49CA2F}"/>
              </a:ext>
            </a:extLst>
          </p:cNvPr>
          <p:cNvSpPr txBox="1"/>
          <p:nvPr/>
        </p:nvSpPr>
        <p:spPr>
          <a:xfrm>
            <a:off x="641698" y="1142604"/>
            <a:ext cx="10835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/>
              <a:t>RHIC Experiment data directly go to tape storage (archive as primary copy)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D58A4E-F494-1842-A735-38D384848C31}"/>
              </a:ext>
            </a:extLst>
          </p:cNvPr>
          <p:cNvSpPr txBox="1"/>
          <p:nvPr/>
        </p:nvSpPr>
        <p:spPr>
          <a:xfrm>
            <a:off x="6324600" y="2590801"/>
            <a:ext cx="1143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Disk cache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B8FBFC-3F8B-EC49-A66E-13E7EBDFCAA7}"/>
              </a:ext>
            </a:extLst>
          </p:cNvPr>
          <p:cNvCxnSpPr>
            <a:cxnSpLocks/>
          </p:cNvCxnSpPr>
          <p:nvPr/>
        </p:nvCxnSpPr>
        <p:spPr bwMode="auto">
          <a:xfrm>
            <a:off x="2637337" y="2609891"/>
            <a:ext cx="3917349" cy="666709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59ABC0-C73F-6E44-B26A-F20539573731}"/>
              </a:ext>
            </a:extLst>
          </p:cNvPr>
          <p:cNvCxnSpPr>
            <a:cxnSpLocks/>
          </p:cNvCxnSpPr>
          <p:nvPr/>
        </p:nvCxnSpPr>
        <p:spPr bwMode="auto">
          <a:xfrm>
            <a:off x="2508573" y="2728540"/>
            <a:ext cx="4046113" cy="1081461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99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70F709-2A8B-BA44-B359-13A9BF831E11}"/>
              </a:ext>
            </a:extLst>
          </p:cNvPr>
          <p:cNvCxnSpPr>
            <a:cxnSpLocks/>
          </p:cNvCxnSpPr>
          <p:nvPr/>
        </p:nvCxnSpPr>
        <p:spPr bwMode="auto">
          <a:xfrm>
            <a:off x="2309091" y="2667001"/>
            <a:ext cx="4169395" cy="1752601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E04919-5961-4940-985F-71C601D50091}"/>
              </a:ext>
            </a:extLst>
          </p:cNvPr>
          <p:cNvCxnSpPr>
            <a:cxnSpLocks/>
            <a:stCxn id="52" idx="3"/>
          </p:cNvCxnSpPr>
          <p:nvPr/>
        </p:nvCxnSpPr>
        <p:spPr bwMode="auto">
          <a:xfrm>
            <a:off x="2309091" y="2677255"/>
            <a:ext cx="4167909" cy="2351947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gradFill>
              <a:gsLst>
                <a:gs pos="0">
                  <a:srgbClr val="00B050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82652A9-FB8D-BE4B-B307-58D418164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124200"/>
            <a:ext cx="685800" cy="319596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8270E6-E1DB-BE41-AC25-C21FCF6A8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810000"/>
            <a:ext cx="685800" cy="319596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A24097-A045-C841-98B2-B361ADE60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495800"/>
            <a:ext cx="685800" cy="319596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CF4356-859D-994E-A5C3-309415B28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5181600"/>
            <a:ext cx="685800" cy="319596"/>
          </a:xfrm>
          <a:prstGeom prst="rect">
            <a:avLst/>
          </a:prstGeom>
          <a:solidFill>
            <a:srgbClr val="FFC22E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B4CBAE-32BA-AB4A-AD1A-A695A39A5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2347948"/>
            <a:ext cx="914400" cy="2587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53D056-CE77-B749-B68A-079B4C8BC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2362201"/>
            <a:ext cx="672860" cy="1276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242320-EA86-7043-ADDA-8EC9DC22A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2652748"/>
            <a:ext cx="914400" cy="2587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274AB5-A5C0-E64D-95CB-5783C764C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2667001"/>
            <a:ext cx="672860" cy="1276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743F3-529C-5B49-B9EA-FF5201453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2957548"/>
            <a:ext cx="914400" cy="2587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D243D0-741D-1C44-B55B-E13477105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3262348"/>
            <a:ext cx="914400" cy="2587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3F7A72-CAD8-6D4F-872C-B58A2A18B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3567148"/>
            <a:ext cx="914400" cy="2587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31ECE9-3762-884E-B557-03E055530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3581401"/>
            <a:ext cx="672860" cy="1276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C0CD69-21B9-534B-AFD1-106698156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3871948"/>
            <a:ext cx="914400" cy="2587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7A7594-27F1-DF4A-A2C1-015A48744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3886201"/>
            <a:ext cx="672860" cy="1276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24A321-09B2-AB44-847B-3E9DD0547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4176748"/>
            <a:ext cx="914400" cy="2587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1206AB-A275-4F4C-9236-F3D9D8815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4191001"/>
            <a:ext cx="672860" cy="1276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EDE59B-467F-7E4A-A703-CA7C9F4DF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4481548"/>
            <a:ext cx="914400" cy="2587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53F516-9182-C345-A8C4-54ED441E7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4786348"/>
            <a:ext cx="914400" cy="2587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B2D0FE-C73E-8B48-949F-192538F07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4800601"/>
            <a:ext cx="672860" cy="1276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E05BCD-3FE7-C24B-A579-85963D2C5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091148"/>
            <a:ext cx="914400" cy="2587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B49C23B-36BE-E440-98E4-DEDCF7A62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5105401"/>
            <a:ext cx="672860" cy="1276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C191E8-7170-974A-B623-52ABFC9E5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395948"/>
            <a:ext cx="914400" cy="2587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491334C-9FCE-BD45-9EEF-6DF58709B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5410201"/>
            <a:ext cx="672860" cy="127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98F00BC-4421-2046-9E30-38B80127F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700748"/>
            <a:ext cx="914400" cy="25879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670325C-6514-5B46-A9E1-66650A13562B}"/>
              </a:ext>
            </a:extLst>
          </p:cNvPr>
          <p:cNvCxnSpPr>
            <a:cxnSpLocks/>
            <a:endCxn id="22" idx="1"/>
          </p:cNvCxnSpPr>
          <p:nvPr/>
        </p:nvCxnSpPr>
        <p:spPr bwMode="auto">
          <a:xfrm flipV="1">
            <a:off x="7162800" y="2477345"/>
            <a:ext cx="990600" cy="70510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075DC7-8F7A-E545-9BFA-084EED2B256F}"/>
              </a:ext>
            </a:extLst>
          </p:cNvPr>
          <p:cNvCxnSpPr>
            <a:stCxn id="18" idx="3"/>
          </p:cNvCxnSpPr>
          <p:nvPr/>
        </p:nvCxnSpPr>
        <p:spPr bwMode="auto">
          <a:xfrm flipV="1">
            <a:off x="7162800" y="2743200"/>
            <a:ext cx="990600" cy="54079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99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F34D6C2-C0E5-FE42-9A43-E43EEACCFCAC}"/>
              </a:ext>
            </a:extLst>
          </p:cNvPr>
          <p:cNvCxnSpPr/>
          <p:nvPr/>
        </p:nvCxnSpPr>
        <p:spPr bwMode="auto">
          <a:xfrm flipV="1">
            <a:off x="7162800" y="3696544"/>
            <a:ext cx="990600" cy="26585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40A0D57-40A8-4E46-9E32-B3EB4171BEDC}"/>
              </a:ext>
            </a:extLst>
          </p:cNvPr>
          <p:cNvCxnSpPr/>
          <p:nvPr/>
        </p:nvCxnSpPr>
        <p:spPr bwMode="auto">
          <a:xfrm flipV="1">
            <a:off x="7162800" y="4001344"/>
            <a:ext cx="990600" cy="3725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B80757D-ADBD-FD44-A177-92264B7CC207}"/>
              </a:ext>
            </a:extLst>
          </p:cNvPr>
          <p:cNvCxnSpPr>
            <a:cxnSpLocks/>
          </p:cNvCxnSpPr>
          <p:nvPr/>
        </p:nvCxnSpPr>
        <p:spPr bwMode="auto">
          <a:xfrm flipV="1">
            <a:off x="7162800" y="4267201"/>
            <a:ext cx="990600" cy="28684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77CE284-B309-7C45-A41C-69839E5B70CA}"/>
              </a:ext>
            </a:extLst>
          </p:cNvPr>
          <p:cNvCxnSpPr/>
          <p:nvPr/>
        </p:nvCxnSpPr>
        <p:spPr bwMode="auto">
          <a:xfrm>
            <a:off x="7162800" y="4800600"/>
            <a:ext cx="990600" cy="762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ED52065-1FC8-FF4D-84BE-C8EF1DE641A2}"/>
              </a:ext>
            </a:extLst>
          </p:cNvPr>
          <p:cNvCxnSpPr>
            <a:cxnSpLocks/>
          </p:cNvCxnSpPr>
          <p:nvPr/>
        </p:nvCxnSpPr>
        <p:spPr bwMode="auto">
          <a:xfrm>
            <a:off x="7162800" y="5239849"/>
            <a:ext cx="990600" cy="1795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C19DFAB-C13C-8C4B-B955-268E5574C749}"/>
              </a:ext>
            </a:extLst>
          </p:cNvPr>
          <p:cNvCxnSpPr>
            <a:stCxn id="21" idx="3"/>
          </p:cNvCxnSpPr>
          <p:nvPr/>
        </p:nvCxnSpPr>
        <p:spPr bwMode="auto">
          <a:xfrm>
            <a:off x="7162800" y="5341398"/>
            <a:ext cx="990600" cy="14500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D2C97944-8149-794E-870D-10594D4FC23F}"/>
              </a:ext>
            </a:extLst>
          </p:cNvPr>
          <p:cNvSpPr/>
          <p:nvPr/>
        </p:nvSpPr>
        <p:spPr bwMode="auto">
          <a:xfrm rot="17287472">
            <a:off x="1336634" y="1546613"/>
            <a:ext cx="1013383" cy="2742229"/>
          </a:xfrm>
          <a:prstGeom prst="ellipse">
            <a:avLst/>
          </a:prstGeom>
          <a:noFill/>
          <a:ln w="12700" cap="flat" cmpd="sng" algn="ctr">
            <a:gradFill flip="none" rotWithShape="1">
              <a:gsLst>
                <a:gs pos="0">
                  <a:srgbClr val="FFC22E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C22E">
                <a:alpha val="75000"/>
              </a:srgbClr>
            </a:glow>
          </a:effectLst>
          <a:scene3d>
            <a:camera prst="obliqueTopLeft"/>
            <a:lightRig rig="threePt" dir="t"/>
          </a:scene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Explosion 1 50">
            <a:extLst>
              <a:ext uri="{FF2B5EF4-FFF2-40B4-BE49-F238E27FC236}">
                <a16:creationId xmlns:a16="http://schemas.microsoft.com/office/drawing/2014/main" id="{C84F4134-C4BD-6647-B560-78F2429D9637}"/>
              </a:ext>
            </a:extLst>
          </p:cNvPr>
          <p:cNvSpPr/>
          <p:nvPr/>
        </p:nvSpPr>
        <p:spPr bwMode="auto">
          <a:xfrm>
            <a:off x="2064300" y="2422335"/>
            <a:ext cx="320791" cy="306205"/>
          </a:xfrm>
          <a:prstGeom prst="irregularSeal1">
            <a:avLst/>
          </a:prstGeom>
          <a:solidFill>
            <a:srgbClr val="FFC2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C22E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8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82EFBC5-2C68-3C48-839B-7C4CF4201A0E}"/>
              </a:ext>
            </a:extLst>
          </p:cNvPr>
          <p:cNvSpPr txBox="1"/>
          <p:nvPr/>
        </p:nvSpPr>
        <p:spPr>
          <a:xfrm>
            <a:off x="1049343" y="2384867"/>
            <a:ext cx="1259748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/>
              <a:t>STAR</a:t>
            </a:r>
          </a:p>
          <a:p>
            <a:pPr>
              <a:defRPr/>
            </a:pPr>
            <a:r>
              <a:rPr lang="en-US" sz="1600" dirty="0"/>
              <a:t>Detector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A74D8-A600-3946-82A1-14249ADCC1A0}"/>
              </a:ext>
            </a:extLst>
          </p:cNvPr>
          <p:cNvSpPr txBox="1"/>
          <p:nvPr/>
        </p:nvSpPr>
        <p:spPr>
          <a:xfrm>
            <a:off x="653676" y="1572574"/>
            <a:ext cx="2565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/>
              <a:t>RHIC detectors: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1902AC-3E07-9844-83B6-195AA0A30890}"/>
              </a:ext>
            </a:extLst>
          </p:cNvPr>
          <p:cNvSpPr txBox="1"/>
          <p:nvPr/>
        </p:nvSpPr>
        <p:spPr>
          <a:xfrm rot="472696">
            <a:off x="3418911" y="2489562"/>
            <a:ext cx="3303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B050"/>
                </a:solidFill>
              </a:rPr>
              <a:t>Streaming data</a:t>
            </a:r>
          </a:p>
        </p:txBody>
      </p:sp>
    </p:spTree>
    <p:extLst>
      <p:ext uri="{BB962C8B-B14F-4D97-AF65-F5344CB8AC3E}">
        <p14:creationId xmlns:p14="http://schemas.microsoft.com/office/powerpoint/2010/main" val="309823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repeatCount="8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5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repeatCount="8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repeatCount="8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repeatCount="8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repeatCount="8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50" grpId="0" animBg="1"/>
      <p:bldP spid="51" grpId="0" animBg="1"/>
      <p:bldP spid="52" grpId="0"/>
      <p:bldP spid="53" grpId="0"/>
      <p:bldP spid="5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{C261FFA4-5871-AE46-A253-8CBAAB9ADA17}tf10001058</Template>
  <TotalTime>18688</TotalTime>
  <Words>1004</Words>
  <Application>Microsoft Macintosh PowerPoint</Application>
  <PresentationFormat>Widescreen</PresentationFormat>
  <Paragraphs>250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Gotham</vt:lpstr>
      <vt:lpstr>ＭＳ Ｐゴシック</vt:lpstr>
      <vt:lpstr>PMingLiU</vt:lpstr>
      <vt:lpstr>Arial</vt:lpstr>
      <vt:lpstr>Calibri</vt:lpstr>
      <vt:lpstr>Calibri Light</vt:lpstr>
      <vt:lpstr>Mangal</vt:lpstr>
      <vt:lpstr>Times New Roman</vt:lpstr>
      <vt:lpstr>Celestial</vt:lpstr>
      <vt:lpstr>Archiving storage for  Scientific Research ENVIRONMENT</vt:lpstr>
      <vt:lpstr>BNL Scientific Data and Computing Center</vt:lpstr>
      <vt:lpstr>Amount of Data Archived in BNL</vt:lpstr>
      <vt:lpstr>Long Term Storage</vt:lpstr>
      <vt:lpstr>Scalability</vt:lpstr>
      <vt:lpstr>scalability</vt:lpstr>
      <vt:lpstr>Scalability</vt:lpstr>
      <vt:lpstr>Tape Storage in BNL</vt:lpstr>
      <vt:lpstr>High Throughput Active Archiving System</vt:lpstr>
      <vt:lpstr>High Throughput Active Archiving System</vt:lpstr>
      <vt:lpstr>High Throughput Active Archiving System</vt:lpstr>
      <vt:lpstr>Staging vs network transfer</vt:lpstr>
      <vt:lpstr>Transfer out of sync</vt:lpstr>
      <vt:lpstr>RHIC run 18 data rate</vt:lpstr>
      <vt:lpstr>RHIC run 18 Data Acquisition Rate</vt:lpstr>
      <vt:lpstr>HPSS Resource control</vt:lpstr>
      <vt:lpstr>Data ownership</vt:lpstr>
      <vt:lpstr>Tape Storage Usage</vt:lpstr>
      <vt:lpstr>Accessing Data From Tape Storage</vt:lpstr>
      <vt:lpstr>File Recall Performance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Archiving Research Data</dc:title>
  <dc:creator>Microsoft Office User</dc:creator>
  <cp:lastModifiedBy>Microsoft Office User</cp:lastModifiedBy>
  <cp:revision>450</cp:revision>
  <dcterms:created xsi:type="dcterms:W3CDTF">2018-07-09T04:11:58Z</dcterms:created>
  <dcterms:modified xsi:type="dcterms:W3CDTF">2018-09-24T21:36:11Z</dcterms:modified>
</cp:coreProperties>
</file>