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37"/>
  </p:notesMasterIdLst>
  <p:handoutMasterIdLst>
    <p:handoutMasterId r:id="rId38"/>
  </p:handoutMasterIdLst>
  <p:sldIdLst>
    <p:sldId id="638" r:id="rId5"/>
    <p:sldId id="728" r:id="rId6"/>
    <p:sldId id="730" r:id="rId7"/>
    <p:sldId id="731" r:id="rId8"/>
    <p:sldId id="747" r:id="rId9"/>
    <p:sldId id="739" r:id="rId10"/>
    <p:sldId id="740" r:id="rId11"/>
    <p:sldId id="735" r:id="rId12"/>
    <p:sldId id="736" r:id="rId13"/>
    <p:sldId id="737" r:id="rId14"/>
    <p:sldId id="752" r:id="rId15"/>
    <p:sldId id="717" r:id="rId16"/>
    <p:sldId id="724" r:id="rId17"/>
    <p:sldId id="741" r:id="rId18"/>
    <p:sldId id="690" r:id="rId19"/>
    <p:sldId id="720" r:id="rId20"/>
    <p:sldId id="746" r:id="rId21"/>
    <p:sldId id="754" r:id="rId22"/>
    <p:sldId id="742" r:id="rId23"/>
    <p:sldId id="749" r:id="rId24"/>
    <p:sldId id="748" r:id="rId25"/>
    <p:sldId id="751" r:id="rId26"/>
    <p:sldId id="760" r:id="rId27"/>
    <p:sldId id="761" r:id="rId28"/>
    <p:sldId id="762" r:id="rId29"/>
    <p:sldId id="763" r:id="rId30"/>
    <p:sldId id="753" r:id="rId31"/>
    <p:sldId id="764" r:id="rId32"/>
    <p:sldId id="765" r:id="rId33"/>
    <p:sldId id="766" r:id="rId34"/>
    <p:sldId id="744" r:id="rId35"/>
    <p:sldId id="755" r:id="rId36"/>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9900"/>
    <a:srgbClr val="CC3300"/>
    <a:srgbClr val="FF3300"/>
    <a:srgbClr val="000066"/>
    <a:srgbClr val="000099"/>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91" autoAdjust="0"/>
    <p:restoredTop sz="89006" autoAdjust="0"/>
  </p:normalViewPr>
  <p:slideViewPr>
    <p:cSldViewPr>
      <p:cViewPr varScale="1">
        <p:scale>
          <a:sx n="113" d="100"/>
          <a:sy n="113" d="100"/>
        </p:scale>
        <p:origin x="1026" y="102"/>
      </p:cViewPr>
      <p:guideLst>
        <p:guide orient="horz" pos="2160"/>
        <p:guide pos="2880"/>
      </p:guideLst>
    </p:cSldViewPr>
  </p:slideViewPr>
  <p:outlineViewPr>
    <p:cViewPr>
      <p:scale>
        <a:sx n="33" d="100"/>
        <a:sy n="33" d="100"/>
      </p:scale>
      <p:origin x="0" y="-7692"/>
    </p:cViewPr>
  </p:outlineViewPr>
  <p:notesTextViewPr>
    <p:cViewPr>
      <p:scale>
        <a:sx n="100" d="100"/>
        <a:sy n="100" d="100"/>
      </p:scale>
      <p:origin x="0" y="0"/>
    </p:cViewPr>
  </p:notesTextViewPr>
  <p:sorterViewPr>
    <p:cViewPr varScale="1">
      <p:scale>
        <a:sx n="1" d="1"/>
        <a:sy n="1" d="1"/>
      </p:scale>
      <p:origin x="0" y="-2790"/>
    </p:cViewPr>
  </p:sorterViewPr>
  <p:notesViewPr>
    <p:cSldViewPr>
      <p:cViewPr varScale="1">
        <p:scale>
          <a:sx n="89" d="100"/>
          <a:sy n="89" d="100"/>
        </p:scale>
        <p:origin x="3186"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000" dirty="0"/>
              <a:t>Detector Performance (MB/s)</a:t>
            </a:r>
          </a:p>
        </c:rich>
      </c:tx>
      <c:layout>
        <c:manualLayout>
          <c:xMode val="edge"/>
          <c:yMode val="edge"/>
          <c:x val="0.17917495699131072"/>
          <c:y val="0.13566868638527343"/>
        </c:manualLayout>
      </c:layout>
      <c:overlay val="0"/>
    </c:title>
    <c:autoTitleDeleted val="0"/>
    <c:plotArea>
      <c:layout>
        <c:manualLayout>
          <c:layoutTarget val="inner"/>
          <c:xMode val="edge"/>
          <c:yMode val="edge"/>
          <c:x val="0.20995184036790526"/>
          <c:y val="0.30512848999683795"/>
          <c:w val="0.69380969846192575"/>
          <c:h val="0.54407904616214808"/>
        </c:manualLayout>
      </c:layout>
      <c:scatterChart>
        <c:scatterStyle val="lineMarker"/>
        <c:varyColors val="0"/>
        <c:ser>
          <c:idx val="0"/>
          <c:order val="0"/>
          <c:tx>
            <c:strRef>
              <c:f>Sheet1!$B$1</c:f>
              <c:strCache>
                <c:ptCount val="1"/>
                <c:pt idx="0">
                  <c:v>Peak Detector Performance (MB/s)</c:v>
                </c:pt>
              </c:strCache>
            </c:strRef>
          </c:tx>
          <c:marker>
            <c:symbol val="none"/>
          </c:marker>
          <c:trendline>
            <c:trendlineType val="exp"/>
            <c:dispRSqr val="0"/>
            <c:dispEq val="0"/>
          </c:trendline>
          <c:xVal>
            <c:numRef>
              <c:f>Sheet1!$A$2:$A$6</c:f>
              <c:numCache>
                <c:formatCode>General</c:formatCode>
                <c:ptCount val="5"/>
                <c:pt idx="0">
                  <c:v>2007</c:v>
                </c:pt>
                <c:pt idx="1">
                  <c:v>2009</c:v>
                </c:pt>
                <c:pt idx="2">
                  <c:v>2011</c:v>
                </c:pt>
                <c:pt idx="3">
                  <c:v>2013</c:v>
                </c:pt>
                <c:pt idx="4">
                  <c:v>2015</c:v>
                </c:pt>
              </c:numCache>
            </c:numRef>
          </c:xVal>
          <c:yVal>
            <c:numRef>
              <c:f>Sheet1!$B$2:$B$6</c:f>
              <c:numCache>
                <c:formatCode>General</c:formatCode>
                <c:ptCount val="5"/>
                <c:pt idx="0">
                  <c:v>10</c:v>
                </c:pt>
                <c:pt idx="1">
                  <c:v>60</c:v>
                </c:pt>
                <c:pt idx="2">
                  <c:v>150</c:v>
                </c:pt>
                <c:pt idx="3">
                  <c:v>800</c:v>
                </c:pt>
                <c:pt idx="4">
                  <c:v>6000</c:v>
                </c:pt>
              </c:numCache>
            </c:numRef>
          </c:yVal>
          <c:smooth val="0"/>
          <c:extLst>
            <c:ext xmlns:c16="http://schemas.microsoft.com/office/drawing/2014/chart" uri="{C3380CC4-5D6E-409C-BE32-E72D297353CC}">
              <c16:uniqueId val="{00000000-F7C2-49BA-8230-49C2D374F990}"/>
            </c:ext>
          </c:extLst>
        </c:ser>
        <c:dLbls>
          <c:showLegendKey val="0"/>
          <c:showVal val="0"/>
          <c:showCatName val="0"/>
          <c:showSerName val="0"/>
          <c:showPercent val="0"/>
          <c:showBubbleSize val="0"/>
        </c:dLbls>
        <c:axId val="102593664"/>
        <c:axId val="102595200"/>
      </c:scatterChart>
      <c:valAx>
        <c:axId val="102593664"/>
        <c:scaling>
          <c:orientation val="minMax"/>
          <c:max val="2015"/>
          <c:min val="2007"/>
        </c:scaling>
        <c:delete val="0"/>
        <c:axPos val="b"/>
        <c:numFmt formatCode="General" sourceLinked="1"/>
        <c:majorTickMark val="out"/>
        <c:minorTickMark val="none"/>
        <c:tickLblPos val="nextTo"/>
        <c:crossAx val="102595200"/>
        <c:crosses val="autoZero"/>
        <c:crossBetween val="midCat"/>
      </c:valAx>
      <c:valAx>
        <c:axId val="102595200"/>
        <c:scaling>
          <c:logBase val="10"/>
          <c:orientation val="minMax"/>
        </c:scaling>
        <c:delete val="0"/>
        <c:axPos val="l"/>
        <c:majorGridlines/>
        <c:numFmt formatCode="General" sourceLinked="1"/>
        <c:majorTickMark val="out"/>
        <c:minorTickMark val="none"/>
        <c:tickLblPos val="nextTo"/>
        <c:crossAx val="102593664"/>
        <c:crosses val="autoZero"/>
        <c:crossBetween val="midCat"/>
      </c:valAx>
    </c:plotArea>
    <c:plotVisOnly val="1"/>
    <c:dispBlanksAs val="gap"/>
    <c:showDLblsOverMax val="0"/>
  </c:chart>
  <c:spPr>
    <a:solidFill>
      <a:sysClr val="window" lastClr="FFFFFF">
        <a:lumMod val="85000"/>
      </a:sysClr>
    </a:solidFill>
  </c:spPr>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3075258" cy="511731"/>
          </a:xfrm>
          <a:prstGeom prst="rect">
            <a:avLst/>
          </a:prstGeom>
          <a:noFill/>
          <a:ln w="9525">
            <a:noFill/>
            <a:miter lim="800000"/>
            <a:headEnd/>
            <a:tailEnd/>
          </a:ln>
          <a:effectLst/>
        </p:spPr>
        <p:txBody>
          <a:bodyPr vert="horz" wrap="square" lIns="93197" tIns="46599" rIns="93197" bIns="46599" numCol="1" anchor="t" anchorCtr="0" compatLnSpc="1">
            <a:prstTxWarp prst="textNoShape">
              <a:avLst/>
            </a:prstTxWarp>
          </a:bodyPr>
          <a:lstStyle>
            <a:lvl1pPr defTabSz="932579">
              <a:defRPr sz="1200"/>
            </a:lvl1pPr>
          </a:lstStyle>
          <a:p>
            <a:pPr>
              <a:defRPr/>
            </a:pPr>
            <a:endParaRPr lang="en-GB"/>
          </a:p>
        </p:txBody>
      </p:sp>
      <p:sp>
        <p:nvSpPr>
          <p:cNvPr id="84995" name="Rectangle 3"/>
          <p:cNvSpPr>
            <a:spLocks noGrp="1" noChangeArrowheads="1"/>
          </p:cNvSpPr>
          <p:nvPr>
            <p:ph type="dt" sz="quarter" idx="1"/>
          </p:nvPr>
        </p:nvSpPr>
        <p:spPr bwMode="auto">
          <a:xfrm>
            <a:off x="4022385" y="0"/>
            <a:ext cx="3075258" cy="511731"/>
          </a:xfrm>
          <a:prstGeom prst="rect">
            <a:avLst/>
          </a:prstGeom>
          <a:noFill/>
          <a:ln w="9525">
            <a:noFill/>
            <a:miter lim="800000"/>
            <a:headEnd/>
            <a:tailEnd/>
          </a:ln>
          <a:effectLst/>
        </p:spPr>
        <p:txBody>
          <a:bodyPr vert="horz" wrap="square" lIns="93197" tIns="46599" rIns="93197" bIns="46599" numCol="1" anchor="t" anchorCtr="0" compatLnSpc="1">
            <a:prstTxWarp prst="textNoShape">
              <a:avLst/>
            </a:prstTxWarp>
          </a:bodyPr>
          <a:lstStyle>
            <a:lvl1pPr algn="r" defTabSz="932579">
              <a:defRPr sz="1200"/>
            </a:lvl1pPr>
          </a:lstStyle>
          <a:p>
            <a:pPr>
              <a:defRPr/>
            </a:pPr>
            <a:endParaRPr lang="en-GB"/>
          </a:p>
        </p:txBody>
      </p:sp>
      <p:sp>
        <p:nvSpPr>
          <p:cNvPr id="84996" name="Rectangle 4"/>
          <p:cNvSpPr>
            <a:spLocks noGrp="1" noChangeArrowheads="1"/>
          </p:cNvSpPr>
          <p:nvPr>
            <p:ph type="ftr" sz="quarter" idx="2"/>
          </p:nvPr>
        </p:nvSpPr>
        <p:spPr bwMode="auto">
          <a:xfrm>
            <a:off x="0" y="9721243"/>
            <a:ext cx="3075258" cy="511731"/>
          </a:xfrm>
          <a:prstGeom prst="rect">
            <a:avLst/>
          </a:prstGeom>
          <a:noFill/>
          <a:ln w="9525">
            <a:noFill/>
            <a:miter lim="800000"/>
            <a:headEnd/>
            <a:tailEnd/>
          </a:ln>
          <a:effectLst/>
        </p:spPr>
        <p:txBody>
          <a:bodyPr vert="horz" wrap="square" lIns="93197" tIns="46599" rIns="93197" bIns="46599" numCol="1" anchor="b" anchorCtr="0" compatLnSpc="1">
            <a:prstTxWarp prst="textNoShape">
              <a:avLst/>
            </a:prstTxWarp>
          </a:bodyPr>
          <a:lstStyle>
            <a:lvl1pPr defTabSz="932579">
              <a:defRPr sz="1200"/>
            </a:lvl1pPr>
          </a:lstStyle>
          <a:p>
            <a:pPr>
              <a:defRPr/>
            </a:pPr>
            <a:endParaRPr lang="en-GB"/>
          </a:p>
        </p:txBody>
      </p:sp>
      <p:sp>
        <p:nvSpPr>
          <p:cNvPr id="84997" name="Rectangle 5"/>
          <p:cNvSpPr>
            <a:spLocks noGrp="1" noChangeArrowheads="1"/>
          </p:cNvSpPr>
          <p:nvPr>
            <p:ph type="sldNum" sz="quarter" idx="3"/>
          </p:nvPr>
        </p:nvSpPr>
        <p:spPr bwMode="auto">
          <a:xfrm>
            <a:off x="4022385" y="9721243"/>
            <a:ext cx="3075258" cy="511731"/>
          </a:xfrm>
          <a:prstGeom prst="rect">
            <a:avLst/>
          </a:prstGeom>
          <a:noFill/>
          <a:ln w="9525">
            <a:noFill/>
            <a:miter lim="800000"/>
            <a:headEnd/>
            <a:tailEnd/>
          </a:ln>
          <a:effectLst/>
        </p:spPr>
        <p:txBody>
          <a:bodyPr vert="horz" wrap="square" lIns="93197" tIns="46599" rIns="93197" bIns="46599" numCol="1" anchor="b" anchorCtr="0" compatLnSpc="1">
            <a:prstTxWarp prst="textNoShape">
              <a:avLst/>
            </a:prstTxWarp>
          </a:bodyPr>
          <a:lstStyle>
            <a:lvl1pPr algn="r" defTabSz="932579">
              <a:defRPr sz="1200"/>
            </a:lvl1pPr>
          </a:lstStyle>
          <a:p>
            <a:pPr>
              <a:defRPr/>
            </a:pPr>
            <a:fld id="{7196D954-DAA0-440F-87AA-5D03289D1492}" type="slidenum">
              <a:rPr lang="en-GB"/>
              <a:pPr>
                <a:defRPr/>
              </a:pPr>
              <a:t>‹#›</a:t>
            </a:fld>
            <a:endParaRPr lang="en-GB"/>
          </a:p>
        </p:txBody>
      </p:sp>
    </p:spTree>
    <p:extLst>
      <p:ext uri="{BB962C8B-B14F-4D97-AF65-F5344CB8AC3E}">
        <p14:creationId xmlns:p14="http://schemas.microsoft.com/office/powerpoint/2010/main" val="304802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5258" cy="511731"/>
          </a:xfrm>
          <a:prstGeom prst="rect">
            <a:avLst/>
          </a:prstGeom>
          <a:noFill/>
          <a:ln w="9525">
            <a:noFill/>
            <a:miter lim="800000"/>
            <a:headEnd/>
            <a:tailEnd/>
          </a:ln>
          <a:effectLst/>
        </p:spPr>
        <p:txBody>
          <a:bodyPr vert="horz" wrap="square" lIns="99031" tIns="49516" rIns="99031" bIns="49516" numCol="1" anchor="t" anchorCtr="0" compatLnSpc="1">
            <a:prstTxWarp prst="textNoShape">
              <a:avLst/>
            </a:prstTxWarp>
          </a:bodyPr>
          <a:lstStyle>
            <a:lvl1pPr defTabSz="990248">
              <a:defRPr sz="1300"/>
            </a:lvl1pPr>
          </a:lstStyle>
          <a:p>
            <a:pPr>
              <a:defRPr/>
            </a:pPr>
            <a:endParaRPr lang="en-GB"/>
          </a:p>
        </p:txBody>
      </p:sp>
      <p:sp>
        <p:nvSpPr>
          <p:cNvPr id="10243" name="Rectangle 3"/>
          <p:cNvSpPr>
            <a:spLocks noGrp="1" noChangeArrowheads="1"/>
          </p:cNvSpPr>
          <p:nvPr>
            <p:ph type="dt" idx="1"/>
          </p:nvPr>
        </p:nvSpPr>
        <p:spPr bwMode="auto">
          <a:xfrm>
            <a:off x="4022385" y="0"/>
            <a:ext cx="3075258" cy="511731"/>
          </a:xfrm>
          <a:prstGeom prst="rect">
            <a:avLst/>
          </a:prstGeom>
          <a:noFill/>
          <a:ln w="9525">
            <a:noFill/>
            <a:miter lim="800000"/>
            <a:headEnd/>
            <a:tailEnd/>
          </a:ln>
          <a:effectLst/>
        </p:spPr>
        <p:txBody>
          <a:bodyPr vert="horz" wrap="square" lIns="99031" tIns="49516" rIns="99031" bIns="49516" numCol="1" anchor="t" anchorCtr="0" compatLnSpc="1">
            <a:prstTxWarp prst="textNoShape">
              <a:avLst/>
            </a:prstTxWarp>
          </a:bodyPr>
          <a:lstStyle>
            <a:lvl1pPr algn="r" defTabSz="990248">
              <a:defRPr sz="1300"/>
            </a:lvl1pPr>
          </a:lstStyle>
          <a:p>
            <a:pPr>
              <a:defRPr/>
            </a:pPr>
            <a:endParaRPr lang="en-GB"/>
          </a:p>
        </p:txBody>
      </p:sp>
      <p:sp>
        <p:nvSpPr>
          <p:cNvPr id="82948" name="Rectangle 4"/>
          <p:cNvSpPr>
            <a:spLocks noGrp="1" noRot="1" noChangeAspect="1" noChangeArrowheads="1" noTextEdit="1"/>
          </p:cNvSpPr>
          <p:nvPr>
            <p:ph type="sldImg" idx="2"/>
          </p:nvPr>
        </p:nvSpPr>
        <p:spPr bwMode="auto">
          <a:xfrm>
            <a:off x="992188" y="731838"/>
            <a:ext cx="5114925" cy="3836987"/>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31" tIns="49516" rIns="99031" bIns="495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246" name="Rectangle 6"/>
          <p:cNvSpPr>
            <a:spLocks noGrp="1" noChangeArrowheads="1"/>
          </p:cNvSpPr>
          <p:nvPr>
            <p:ph type="ftr" sz="quarter" idx="4"/>
          </p:nvPr>
        </p:nvSpPr>
        <p:spPr bwMode="auto">
          <a:xfrm>
            <a:off x="0" y="9721243"/>
            <a:ext cx="3075258" cy="511731"/>
          </a:xfrm>
          <a:prstGeom prst="rect">
            <a:avLst/>
          </a:prstGeom>
          <a:noFill/>
          <a:ln w="9525">
            <a:noFill/>
            <a:miter lim="800000"/>
            <a:headEnd/>
            <a:tailEnd/>
          </a:ln>
          <a:effectLst/>
        </p:spPr>
        <p:txBody>
          <a:bodyPr vert="horz" wrap="square" lIns="99031" tIns="49516" rIns="99031" bIns="49516" numCol="1" anchor="b" anchorCtr="0" compatLnSpc="1">
            <a:prstTxWarp prst="textNoShape">
              <a:avLst/>
            </a:prstTxWarp>
          </a:bodyPr>
          <a:lstStyle>
            <a:lvl1pPr defTabSz="990248">
              <a:defRPr sz="1300"/>
            </a:lvl1pPr>
          </a:lstStyle>
          <a:p>
            <a:pPr>
              <a:defRPr/>
            </a:pPr>
            <a:endParaRPr lang="en-GB"/>
          </a:p>
        </p:txBody>
      </p:sp>
      <p:sp>
        <p:nvSpPr>
          <p:cNvPr id="10247" name="Rectangle 7"/>
          <p:cNvSpPr>
            <a:spLocks noGrp="1" noChangeArrowheads="1"/>
          </p:cNvSpPr>
          <p:nvPr>
            <p:ph type="sldNum" sz="quarter" idx="5"/>
          </p:nvPr>
        </p:nvSpPr>
        <p:spPr bwMode="auto">
          <a:xfrm>
            <a:off x="4022385" y="9721243"/>
            <a:ext cx="3075258" cy="511731"/>
          </a:xfrm>
          <a:prstGeom prst="rect">
            <a:avLst/>
          </a:prstGeom>
          <a:noFill/>
          <a:ln w="9525">
            <a:noFill/>
            <a:miter lim="800000"/>
            <a:headEnd/>
            <a:tailEnd/>
          </a:ln>
          <a:effectLst/>
        </p:spPr>
        <p:txBody>
          <a:bodyPr vert="horz" wrap="square" lIns="99031" tIns="49516" rIns="99031" bIns="49516" numCol="1" anchor="b" anchorCtr="0" compatLnSpc="1">
            <a:prstTxWarp prst="textNoShape">
              <a:avLst/>
            </a:prstTxWarp>
          </a:bodyPr>
          <a:lstStyle>
            <a:lvl1pPr algn="r" defTabSz="990248">
              <a:defRPr sz="1300"/>
            </a:lvl1pPr>
          </a:lstStyle>
          <a:p>
            <a:pPr>
              <a:defRPr/>
            </a:pPr>
            <a:fld id="{71D05073-2F84-418A-B9F9-E11D470D171C}" type="slidenum">
              <a:rPr lang="en-GB"/>
              <a:pPr>
                <a:defRPr/>
              </a:pPr>
              <a:t>‹#›</a:t>
            </a:fld>
            <a:endParaRPr lang="en-GB"/>
          </a:p>
        </p:txBody>
      </p:sp>
    </p:spTree>
    <p:extLst>
      <p:ext uri="{BB962C8B-B14F-4D97-AF65-F5344CB8AC3E}">
        <p14:creationId xmlns:p14="http://schemas.microsoft.com/office/powerpoint/2010/main" val="1660981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4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4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4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B1268-A970-4C4A-AA28-293D93093980}" type="slidenum">
              <a:rPr lang="en-GB" altLang="en-US">
                <a:solidFill>
                  <a:prstClr val="black"/>
                </a:solidFill>
              </a:rPr>
              <a:pPr/>
              <a:t>1</a:t>
            </a:fld>
            <a:endParaRPr lang="en-GB" altLang="en-US">
              <a:solidFill>
                <a:prstClr val="black"/>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GB" sz="1500" dirty="0"/>
              <a:t>The Future depends on what we do in the present (Mahatma Gandhi)</a:t>
            </a:r>
          </a:p>
          <a:p>
            <a:endParaRPr lang="en-GB" sz="1500" dirty="0"/>
          </a:p>
          <a:p>
            <a:r>
              <a:rPr lang="en-GB" sz="1500" dirty="0"/>
              <a:t>-        a brief precis of the function and scope of the group (1-2 slides)</a:t>
            </a:r>
          </a:p>
          <a:p>
            <a:r>
              <a:rPr lang="en-GB" sz="1500" dirty="0"/>
              <a:t>-        the broad history of the group, key achievements over the lifetime of Diamond (1-2 slides)</a:t>
            </a:r>
          </a:p>
          <a:p>
            <a:r>
              <a:rPr lang="en-GB" sz="1500" dirty="0"/>
              <a:t>-        a short focus on the past 12 months – key achievements and challenges (2 slides)</a:t>
            </a:r>
          </a:p>
          <a:p>
            <a:r>
              <a:rPr lang="en-GB" sz="1500" dirty="0"/>
              <a:t>-        a short focus on the next 12 months – key milestones and aspirations (2-3 slides)</a:t>
            </a:r>
          </a:p>
          <a:p>
            <a:r>
              <a:rPr lang="en-GB" sz="1500" dirty="0"/>
              <a:t>-        conclusion (1 slide)</a:t>
            </a:r>
          </a:p>
          <a:p>
            <a:endParaRPr lang="en-GB" sz="15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1D05073-2F84-418A-B9F9-E11D470D171C}" type="slidenum">
              <a:rPr lang="en-GB" smtClean="0"/>
              <a:pPr>
                <a:defRPr/>
              </a:pPr>
              <a:t>15</a:t>
            </a:fld>
            <a:endParaRPr lang="en-GB"/>
          </a:p>
        </p:txBody>
      </p:sp>
    </p:spTree>
    <p:extLst>
      <p:ext uri="{BB962C8B-B14F-4D97-AF65-F5344CB8AC3E}">
        <p14:creationId xmlns:p14="http://schemas.microsoft.com/office/powerpoint/2010/main" val="114174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1D05073-2F84-418A-B9F9-E11D470D171C}" type="slidenum">
              <a:rPr lang="en-GB" smtClean="0"/>
              <a:pPr>
                <a:defRPr/>
              </a:pPr>
              <a:t>16</a:t>
            </a:fld>
            <a:endParaRPr lang="en-GB"/>
          </a:p>
        </p:txBody>
      </p:sp>
    </p:spTree>
    <p:extLst>
      <p:ext uri="{BB962C8B-B14F-4D97-AF65-F5344CB8AC3E}">
        <p14:creationId xmlns:p14="http://schemas.microsoft.com/office/powerpoint/2010/main" val="350299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1D05073-2F84-418A-B9F9-E11D470D171C}" type="slidenum">
              <a:rPr lang="en-GB" smtClean="0"/>
              <a:pPr>
                <a:defRPr/>
              </a:pPr>
              <a:t>19</a:t>
            </a:fld>
            <a:endParaRPr lang="en-GB"/>
          </a:p>
        </p:txBody>
      </p:sp>
    </p:spTree>
    <p:extLst>
      <p:ext uri="{BB962C8B-B14F-4D97-AF65-F5344CB8AC3E}">
        <p14:creationId xmlns:p14="http://schemas.microsoft.com/office/powerpoint/2010/main" val="82572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5059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aseline="0"/>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055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aseline="0"/>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510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aseline="0"/>
            </a:lvl1pPr>
          </a:lstStyle>
          <a:p>
            <a:r>
              <a:rPr lang="en-US" dirty="0"/>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294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0967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aseline="0"/>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899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aseline="0"/>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270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aseline="0"/>
            </a:lvl1pPr>
          </a:lstStyle>
          <a:p>
            <a:r>
              <a:rPr lang="en-US" dirty="0"/>
              <a:t>Click to edit Master title style</a:t>
            </a:r>
            <a:endParaRPr lang="en-GB" dirty="0"/>
          </a:p>
        </p:txBody>
      </p:sp>
    </p:spTree>
    <p:extLst>
      <p:ext uri="{BB962C8B-B14F-4D97-AF65-F5344CB8AC3E}">
        <p14:creationId xmlns:p14="http://schemas.microsoft.com/office/powerpoint/2010/main" val="189610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33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76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3108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3584575"/>
            <a:ext cx="8763000" cy="327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931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rtl="0" fontAlgn="base">
        <a:spcBef>
          <a:spcPct val="0"/>
        </a:spcBef>
        <a:spcAft>
          <a:spcPct val="0"/>
        </a:spcAft>
        <a:defRPr sz="2400" b="1" baseline="30000">
          <a:solidFill>
            <a:srgbClr val="000000"/>
          </a:solidFill>
          <a:latin typeface="+mj-lt"/>
          <a:ea typeface="+mj-ea"/>
          <a:cs typeface="+mj-cs"/>
        </a:defRPr>
      </a:lvl1pPr>
      <a:lvl2pPr algn="l" rtl="0" fontAlgn="base">
        <a:spcBef>
          <a:spcPct val="0"/>
        </a:spcBef>
        <a:spcAft>
          <a:spcPct val="0"/>
        </a:spcAft>
        <a:defRPr sz="2400" b="1" baseline="30000">
          <a:solidFill>
            <a:srgbClr val="000000"/>
          </a:solidFill>
          <a:latin typeface="Arial-BoldMT" charset="0"/>
        </a:defRPr>
      </a:lvl2pPr>
      <a:lvl3pPr algn="l" rtl="0" fontAlgn="base">
        <a:spcBef>
          <a:spcPct val="0"/>
        </a:spcBef>
        <a:spcAft>
          <a:spcPct val="0"/>
        </a:spcAft>
        <a:defRPr sz="2400" b="1" baseline="30000">
          <a:solidFill>
            <a:srgbClr val="000000"/>
          </a:solidFill>
          <a:latin typeface="Arial-BoldMT" charset="0"/>
        </a:defRPr>
      </a:lvl3pPr>
      <a:lvl4pPr algn="l" rtl="0" fontAlgn="base">
        <a:spcBef>
          <a:spcPct val="0"/>
        </a:spcBef>
        <a:spcAft>
          <a:spcPct val="0"/>
        </a:spcAft>
        <a:defRPr sz="2400" b="1" baseline="30000">
          <a:solidFill>
            <a:srgbClr val="000000"/>
          </a:solidFill>
          <a:latin typeface="Arial-BoldMT" charset="0"/>
        </a:defRPr>
      </a:lvl4pPr>
      <a:lvl5pPr algn="l" rtl="0" fontAlgn="base">
        <a:spcBef>
          <a:spcPct val="0"/>
        </a:spcBef>
        <a:spcAft>
          <a:spcPct val="0"/>
        </a:spcAft>
        <a:defRPr sz="2400" b="1" baseline="30000">
          <a:solidFill>
            <a:srgbClr val="000000"/>
          </a:solidFill>
          <a:latin typeface="Arial-BoldMT" charset="0"/>
        </a:defRPr>
      </a:lvl5pPr>
      <a:lvl6pPr marL="457200" algn="l" rtl="0" fontAlgn="base">
        <a:spcBef>
          <a:spcPct val="0"/>
        </a:spcBef>
        <a:spcAft>
          <a:spcPct val="0"/>
        </a:spcAft>
        <a:defRPr sz="2400" b="1" baseline="30000">
          <a:solidFill>
            <a:srgbClr val="000000"/>
          </a:solidFill>
          <a:latin typeface="Arial-BoldMT" charset="0"/>
        </a:defRPr>
      </a:lvl6pPr>
      <a:lvl7pPr marL="914400" algn="l" rtl="0" fontAlgn="base">
        <a:spcBef>
          <a:spcPct val="0"/>
        </a:spcBef>
        <a:spcAft>
          <a:spcPct val="0"/>
        </a:spcAft>
        <a:defRPr sz="2400" b="1" baseline="30000">
          <a:solidFill>
            <a:srgbClr val="000000"/>
          </a:solidFill>
          <a:latin typeface="Arial-BoldMT" charset="0"/>
        </a:defRPr>
      </a:lvl7pPr>
      <a:lvl8pPr marL="1371600" algn="l" rtl="0" fontAlgn="base">
        <a:spcBef>
          <a:spcPct val="0"/>
        </a:spcBef>
        <a:spcAft>
          <a:spcPct val="0"/>
        </a:spcAft>
        <a:defRPr sz="2400" b="1" baseline="30000">
          <a:solidFill>
            <a:srgbClr val="000000"/>
          </a:solidFill>
          <a:latin typeface="Arial-BoldMT" charset="0"/>
        </a:defRPr>
      </a:lvl8pPr>
      <a:lvl9pPr marL="1828800" algn="l" rtl="0" fontAlgn="base">
        <a:spcBef>
          <a:spcPct val="0"/>
        </a:spcBef>
        <a:spcAft>
          <a:spcPct val="0"/>
        </a:spcAft>
        <a:defRPr sz="2400" b="1" baseline="30000">
          <a:solidFill>
            <a:srgbClr val="000000"/>
          </a:solidFill>
          <a:latin typeface="Arial-BoldMT"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decowunder-tapeten.de/out/pictures/generated/product/1/665_665_75/Fototapete0300-7G.jpg"/>
          <p:cNvPicPr>
            <a:picLocks noChangeAspect="1" noChangeArrowheads="1"/>
          </p:cNvPicPr>
          <p:nvPr/>
        </p:nvPicPr>
        <p:blipFill rotWithShape="1">
          <a:blip r:embed="rId3">
            <a:extLst>
              <a:ext uri="{28A0092B-C50C-407E-A947-70E740481C1C}">
                <a14:useLocalDpi xmlns:a14="http://schemas.microsoft.com/office/drawing/2010/main" val="0"/>
              </a:ext>
            </a:extLst>
          </a:blip>
          <a:srcRect r="10823"/>
          <a:stretch/>
        </p:blipFill>
        <p:spPr bwMode="auto">
          <a:xfrm>
            <a:off x="0"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852383"/>
            <a:ext cx="9144000" cy="6247864"/>
          </a:xfrm>
          <a:prstGeom prst="rect">
            <a:avLst/>
          </a:prstGeom>
          <a:noFill/>
        </p:spPr>
        <p:txBody>
          <a:bodyPr wrap="square" rtlCol="0">
            <a:spAutoFit/>
          </a:bodyPr>
          <a:lstStyle/>
          <a:p>
            <a:pPr algn="ctr"/>
            <a:r>
              <a:rPr lang="en-GB" sz="6000" b="1" dirty="0" smtClean="0">
                <a:solidFill>
                  <a:schemeClr val="bg1"/>
                </a:solidFill>
                <a:effectLst>
                  <a:outerShdw blurRad="50800" dist="38100" dir="16200000" rotWithShape="0">
                    <a:prstClr val="black">
                      <a:alpha val="40000"/>
                    </a:prstClr>
                  </a:outerShdw>
                </a:effectLst>
                <a:latin typeface="Aharoni" panose="02010803020104030203" pitchFamily="2" charset="-79"/>
                <a:cs typeface="Aharoni" panose="02010803020104030203" pitchFamily="2" charset="-79"/>
              </a:rPr>
              <a:t>Supporting users </a:t>
            </a:r>
          </a:p>
          <a:p>
            <a:pPr algn="ctr"/>
            <a:r>
              <a:rPr lang="en-GB" sz="6000" b="1" dirty="0" smtClean="0">
                <a:solidFill>
                  <a:schemeClr val="bg1"/>
                </a:solidFill>
                <a:effectLst>
                  <a:outerShdw blurRad="50800" dist="38100" dir="16200000" rotWithShape="0">
                    <a:prstClr val="black">
                      <a:alpha val="40000"/>
                    </a:prstClr>
                  </a:outerShdw>
                </a:effectLst>
                <a:latin typeface="Aharoni" panose="02010803020104030203" pitchFamily="2" charset="-79"/>
                <a:cs typeface="Aharoni" panose="02010803020104030203" pitchFamily="2" charset="-79"/>
              </a:rPr>
              <a:t>long term</a:t>
            </a:r>
          </a:p>
          <a:p>
            <a:pPr algn="ctr"/>
            <a:endParaRPr lang="en-GB" sz="4400" b="1" dirty="0">
              <a:solidFill>
                <a:schemeClr val="bg1"/>
              </a:solidFill>
              <a:effectLst>
                <a:outerShdw blurRad="50800" dist="38100" dir="16200000" rotWithShape="0">
                  <a:prstClr val="black">
                    <a:alpha val="40000"/>
                  </a:prstClr>
                </a:outerShdw>
              </a:effectLst>
            </a:endParaRPr>
          </a:p>
          <a:p>
            <a:pPr algn="ctr"/>
            <a:endParaRPr lang="en-GB" sz="3200" b="1" dirty="0">
              <a:solidFill>
                <a:schemeClr val="bg1"/>
              </a:solidFill>
              <a:effectLst>
                <a:outerShdw blurRad="50800" dist="38100" dir="16200000" rotWithShape="0">
                  <a:prstClr val="black">
                    <a:alpha val="40000"/>
                  </a:prstClr>
                </a:outerShdw>
              </a:effectLst>
            </a:endParaRPr>
          </a:p>
          <a:p>
            <a:pPr algn="ctr"/>
            <a:r>
              <a:rPr lang="en-GB" sz="2800" b="1" dirty="0">
                <a:solidFill>
                  <a:schemeClr val="bg1"/>
                </a:solidFill>
                <a:effectLst>
                  <a:outerShdw blurRad="50800" dist="38100" dir="16200000" rotWithShape="0">
                    <a:prstClr val="black">
                      <a:alpha val="40000"/>
                    </a:prstClr>
                  </a:outerShdw>
                </a:effectLst>
              </a:rPr>
              <a:t>Dr Andrew Richards</a:t>
            </a:r>
          </a:p>
          <a:p>
            <a:pPr algn="ctr"/>
            <a:r>
              <a:rPr lang="en-GB" sz="2800" b="1" dirty="0">
                <a:solidFill>
                  <a:schemeClr val="bg1"/>
                </a:solidFill>
                <a:effectLst>
                  <a:outerShdw blurRad="50800" dist="38100" dir="16200000" rotWithShape="0">
                    <a:prstClr val="black">
                      <a:alpha val="40000"/>
                    </a:prstClr>
                  </a:outerShdw>
                </a:effectLst>
              </a:rPr>
              <a:t>Head of Scientific Computing</a:t>
            </a:r>
          </a:p>
          <a:p>
            <a:pPr algn="ctr"/>
            <a:r>
              <a:rPr lang="en-GB" sz="2800" b="1" dirty="0">
                <a:solidFill>
                  <a:schemeClr val="bg1"/>
                </a:solidFill>
                <a:effectLst>
                  <a:outerShdw blurRad="50800" dist="38100" dir="16200000" rotWithShape="0">
                    <a:prstClr val="black">
                      <a:alpha val="40000"/>
                    </a:prstClr>
                  </a:outerShdw>
                </a:effectLst>
              </a:rPr>
              <a:t>Diamond Light Source Ltd</a:t>
            </a:r>
          </a:p>
          <a:p>
            <a:pPr algn="ctr"/>
            <a:endParaRPr lang="en-GB" sz="3200" b="1" dirty="0">
              <a:solidFill>
                <a:schemeClr val="bg1"/>
              </a:solidFill>
              <a:effectLst>
                <a:outerShdw blurRad="50800" dist="38100" dir="16200000" rotWithShape="0">
                  <a:prstClr val="black">
                    <a:alpha val="40000"/>
                  </a:prstClr>
                </a:outerShdw>
              </a:effectLst>
            </a:endParaRPr>
          </a:p>
          <a:p>
            <a:pPr algn="ctr"/>
            <a:endParaRPr lang="en-GB" sz="3200" b="1" dirty="0">
              <a:solidFill>
                <a:schemeClr val="bg1"/>
              </a:solidFill>
              <a:effectLst>
                <a:outerShdw blurRad="50800" dist="38100" dir="16200000" rotWithShape="0">
                  <a:prstClr val="black">
                    <a:alpha val="40000"/>
                  </a:prstClr>
                </a:outerShdw>
              </a:effectLst>
            </a:endParaRPr>
          </a:p>
          <a:p>
            <a:pPr algn="ctr"/>
            <a:r>
              <a:rPr lang="en-GB" sz="2800" b="1" dirty="0">
                <a:solidFill>
                  <a:schemeClr val="bg1">
                    <a:lumMod val="95000"/>
                  </a:schemeClr>
                </a:solidFill>
                <a:effectLst>
                  <a:outerShdw blurRad="50800" dist="38100" dir="16200000" rotWithShape="0">
                    <a:prstClr val="black">
                      <a:alpha val="40000"/>
                    </a:prstClr>
                  </a:outerShdw>
                </a:effectLst>
                <a:latin typeface="Arial Rounded MT Bold" panose="020F0704030504030204" pitchFamily="34" charset="0"/>
              </a:rPr>
              <a:t>andrew.j.Richards@diamond.ac.uk</a:t>
            </a:r>
            <a:br>
              <a:rPr lang="en-GB" sz="2800" b="1" dirty="0">
                <a:solidFill>
                  <a:schemeClr val="bg1">
                    <a:lumMod val="95000"/>
                  </a:schemeClr>
                </a:solidFill>
                <a:effectLst>
                  <a:outerShdw blurRad="50800" dist="38100" dir="16200000" rotWithShape="0">
                    <a:prstClr val="black">
                      <a:alpha val="40000"/>
                    </a:prstClr>
                  </a:outerShdw>
                </a:effectLst>
                <a:latin typeface="Arial Rounded MT Bold" panose="020F0704030504030204" pitchFamily="34" charset="0"/>
              </a:rPr>
            </a:br>
            <a:endParaRPr lang="en-GB" sz="2800" b="1" dirty="0">
              <a:solidFill>
                <a:schemeClr val="bg1">
                  <a:lumMod val="95000"/>
                </a:schemeClr>
              </a:solidFill>
              <a:effectLst>
                <a:outerShdw blurRad="50800" dist="38100" dir="16200000" rotWithShape="0">
                  <a:prstClr val="black">
                    <a:alpha val="40000"/>
                  </a:prstClr>
                </a:outerShdw>
              </a:effectLst>
              <a:latin typeface="Arial Rounded MT Bold" panose="020F0704030504030204" pitchFamily="34" charset="0"/>
              <a:cs typeface="Aharoni" panose="02010803020104030203" pitchFamily="2" charset="-79"/>
            </a:endParaRPr>
          </a:p>
        </p:txBody>
      </p:sp>
    </p:spTree>
    <p:extLst>
      <p:ext uri="{BB962C8B-B14F-4D97-AF65-F5344CB8AC3E}">
        <p14:creationId xmlns:p14="http://schemas.microsoft.com/office/powerpoint/2010/main" val="189174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76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Aharoni" panose="02010803020104030203" pitchFamily="2" charset="-79"/>
                <a:cs typeface="Aharoni" panose="02010803020104030203" pitchFamily="2" charset="-79"/>
              </a:rPr>
              <a:t>Big Data</a:t>
            </a:r>
            <a:endParaRPr lang="en-GB" sz="3600" dirty="0">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a:blip r:embed="rId2"/>
          <a:stretch>
            <a:fillRect/>
          </a:stretch>
        </p:blipFill>
        <p:spPr>
          <a:xfrm>
            <a:off x="0" y="986568"/>
            <a:ext cx="9127132" cy="5610784"/>
          </a:xfrm>
          <a:prstGeom prst="rect">
            <a:avLst/>
          </a:prstGeom>
        </p:spPr>
      </p:pic>
    </p:spTree>
    <p:extLst>
      <p:ext uri="{BB962C8B-B14F-4D97-AF65-F5344CB8AC3E}">
        <p14:creationId xmlns:p14="http://schemas.microsoft.com/office/powerpoint/2010/main" val="2677819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latin typeface="Aharoni" panose="02010803020104030203" pitchFamily="2" charset="-79"/>
                <a:cs typeface="Aharoni" panose="02010803020104030203" pitchFamily="2" charset="-79"/>
              </a:rPr>
              <a:t>Scientific Computing and Infrastructure at Diamond</a:t>
            </a:r>
          </a:p>
        </p:txBody>
      </p:sp>
      <p:pic>
        <p:nvPicPr>
          <p:cNvPr id="14" name="Picture 13"/>
          <p:cNvPicPr>
            <a:picLocks noChangeAspect="1"/>
          </p:cNvPicPr>
          <p:nvPr/>
        </p:nvPicPr>
        <p:blipFill>
          <a:blip r:embed="rId2"/>
          <a:stretch>
            <a:fillRect/>
          </a:stretch>
        </p:blipFill>
        <p:spPr>
          <a:xfrm>
            <a:off x="1801488" y="1487157"/>
            <a:ext cx="1425079" cy="1425079"/>
          </a:xfrm>
          <a:prstGeom prst="rect">
            <a:avLst/>
          </a:prstGeom>
        </p:spPr>
      </p:pic>
      <p:pic>
        <p:nvPicPr>
          <p:cNvPr id="1026" name="Picture 2" descr="Data Network Icon image galle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725144"/>
            <a:ext cx="1279164" cy="1275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serve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4725144"/>
            <a:ext cx="1791257" cy="19281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chiv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39" y="2636912"/>
            <a:ext cx="1840851" cy="1472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7164288" y="3019887"/>
            <a:ext cx="1754253" cy="1317128"/>
          </a:xfrm>
          <a:prstGeom prst="rect">
            <a:avLst/>
          </a:prstGeom>
        </p:spPr>
      </p:pic>
      <p:pic>
        <p:nvPicPr>
          <p:cNvPr id="1034" name="Picture 10" descr="Image result for desktop pc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995022"/>
            <a:ext cx="1411814" cy="14118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a:stretch>
            <a:fillRect/>
          </a:stretch>
        </p:blipFill>
        <p:spPr>
          <a:xfrm>
            <a:off x="3371205" y="2981755"/>
            <a:ext cx="1575048" cy="1575048"/>
          </a:xfrm>
          <a:prstGeom prst="rect">
            <a:avLst/>
          </a:prstGeom>
        </p:spPr>
      </p:pic>
    </p:spTree>
    <p:extLst>
      <p:ext uri="{BB962C8B-B14F-4D97-AF65-F5344CB8AC3E}">
        <p14:creationId xmlns:p14="http://schemas.microsoft.com/office/powerpoint/2010/main" val="2650999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Data Flow</a:t>
            </a:r>
          </a:p>
        </p:txBody>
      </p:sp>
      <p:pic>
        <p:nvPicPr>
          <p:cNvPr id="8" name="Content Placeholder 7" descr="Detector Data Flow.png"/>
          <p:cNvPicPr>
            <a:picLocks noGrp="1" noChangeAspect="1"/>
          </p:cNvPicPr>
          <p:nvPr>
            <p:ph idx="1"/>
          </p:nvPr>
        </p:nvPicPr>
        <p:blipFill>
          <a:blip r:embed="rId2" cstate="print"/>
          <a:stretch>
            <a:fillRect/>
          </a:stretch>
        </p:blipFill>
        <p:spPr>
          <a:xfrm>
            <a:off x="687859" y="1060450"/>
            <a:ext cx="7768281" cy="4876800"/>
          </a:xfrm>
        </p:spPr>
      </p:pic>
      <p:sp>
        <p:nvSpPr>
          <p:cNvPr id="3" name="Right Arrow 2"/>
          <p:cNvSpPr/>
          <p:nvPr/>
        </p:nvSpPr>
        <p:spPr>
          <a:xfrm rot="18225659">
            <a:off x="4741957" y="3315585"/>
            <a:ext cx="2540406" cy="20736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p:cNvSpPr>
            <a:spLocks noGrp="1"/>
          </p:cNvSpPr>
          <p:nvPr>
            <p:ph type="ftr" sz="quarter" idx="4294967295"/>
          </p:nvPr>
        </p:nvSpPr>
        <p:spPr/>
        <p:txBody>
          <a:bodyPr/>
          <a:lstStyle/>
          <a:p>
            <a:r>
              <a:rPr lang="en-GB"/>
              <a:t>Mark Heron Diamond Light Source</a:t>
            </a:r>
          </a:p>
        </p:txBody>
      </p:sp>
    </p:spTree>
    <p:extLst>
      <p:ext uri="{BB962C8B-B14F-4D97-AF65-F5344CB8AC3E}">
        <p14:creationId xmlns:p14="http://schemas.microsoft.com/office/powerpoint/2010/main" val="738418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Moving Data Off Site a Science DMZ</a:t>
            </a:r>
          </a:p>
        </p:txBody>
      </p:sp>
      <p:sp>
        <p:nvSpPr>
          <p:cNvPr id="8" name="Content Placeholder 7"/>
          <p:cNvSpPr>
            <a:spLocks noGrp="1"/>
          </p:cNvSpPr>
          <p:nvPr>
            <p:ph idx="1"/>
          </p:nvPr>
        </p:nvSpPr>
        <p:spPr/>
        <p:txBody>
          <a:bodyPr/>
          <a:lstStyle/>
          <a:p>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64704"/>
            <a:ext cx="8064896" cy="5349715"/>
          </a:xfrm>
          <a:prstGeom prst="rect">
            <a:avLst/>
          </a:prstGeom>
        </p:spPr>
      </p:pic>
    </p:spTree>
    <p:extLst>
      <p:ext uri="{BB962C8B-B14F-4D97-AF65-F5344CB8AC3E}">
        <p14:creationId xmlns:p14="http://schemas.microsoft.com/office/powerpoint/2010/main" val="277658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aseline="0" dirty="0">
                <a:latin typeface="Aharoni" panose="02010803020104030203" pitchFamily="2" charset="-79"/>
                <a:cs typeface="Aharoni" panose="02010803020104030203" pitchFamily="2" charset="-79"/>
              </a:rPr>
              <a:t>Scientific Computing</a:t>
            </a:r>
            <a:r>
              <a:rPr lang="en-GB" sz="3600" dirty="0">
                <a:latin typeface="Aharoni" panose="02010803020104030203" pitchFamily="2" charset="-79"/>
                <a:cs typeface="Aharoni" panose="02010803020104030203" pitchFamily="2" charset="-79"/>
              </a:rPr>
              <a:t> Infrastructure</a:t>
            </a:r>
            <a:endParaRPr lang="en-GB" sz="3200" baseline="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95536" y="1489646"/>
            <a:ext cx="8496944" cy="4819674"/>
          </a:xfrm>
        </p:spPr>
        <p:txBody>
          <a:bodyPr>
            <a:normAutofit fontScale="55000" lnSpcReduction="20000"/>
          </a:bodyPr>
          <a:lstStyle/>
          <a:p>
            <a:r>
              <a:rPr lang="en-GB" dirty="0">
                <a:latin typeface="+mj-lt"/>
              </a:rPr>
              <a:t>HPC / HTC Cluster (~3500 cores)</a:t>
            </a:r>
          </a:p>
          <a:p>
            <a:pPr lvl="1"/>
            <a:r>
              <a:rPr lang="en-GB" i="1" dirty="0">
                <a:latin typeface="+mj-lt"/>
              </a:rPr>
              <a:t>X86, </a:t>
            </a:r>
            <a:r>
              <a:rPr lang="en-GB" i="1" dirty="0" err="1">
                <a:latin typeface="+mj-lt"/>
              </a:rPr>
              <a:t>Nvidia</a:t>
            </a:r>
            <a:r>
              <a:rPr lang="en-GB" i="1" dirty="0">
                <a:latin typeface="+mj-lt"/>
              </a:rPr>
              <a:t> GPU (K80, P100)</a:t>
            </a:r>
          </a:p>
          <a:p>
            <a:endParaRPr lang="en-GB" dirty="0">
              <a:latin typeface="+mj-lt"/>
            </a:endParaRPr>
          </a:p>
          <a:p>
            <a:r>
              <a:rPr lang="en-GB" dirty="0">
                <a:latin typeface="+mj-lt"/>
              </a:rPr>
              <a:t>High Performance Storage (~7.5PB)</a:t>
            </a:r>
          </a:p>
          <a:p>
            <a:pPr lvl="1"/>
            <a:r>
              <a:rPr lang="en-GB" i="1" dirty="0">
                <a:latin typeface="+mj-lt"/>
              </a:rPr>
              <a:t>Lustre03, Lustre04, GPFS01, GPFS02</a:t>
            </a:r>
          </a:p>
          <a:p>
            <a:endParaRPr lang="en-GB" dirty="0">
              <a:latin typeface="+mj-lt"/>
            </a:endParaRPr>
          </a:p>
          <a:p>
            <a:r>
              <a:rPr lang="en-GB" dirty="0">
                <a:latin typeface="+mj-lt"/>
              </a:rPr>
              <a:t>Network infrastructure</a:t>
            </a:r>
          </a:p>
          <a:p>
            <a:pPr lvl="1"/>
            <a:r>
              <a:rPr lang="en-GB" i="1" dirty="0">
                <a:latin typeface="+mj-lt"/>
              </a:rPr>
              <a:t>10Gb/s, 40Gb/s to some beamlines</a:t>
            </a:r>
          </a:p>
          <a:p>
            <a:pPr lvl="1"/>
            <a:endParaRPr lang="en-GB" i="1" dirty="0">
              <a:latin typeface="+mj-lt"/>
            </a:endParaRPr>
          </a:p>
          <a:p>
            <a:r>
              <a:rPr lang="en-GB" dirty="0">
                <a:latin typeface="+mj-lt"/>
              </a:rPr>
              <a:t>User Gateways, Visualisation, Data Transfer</a:t>
            </a:r>
          </a:p>
          <a:p>
            <a:pPr lvl="1"/>
            <a:r>
              <a:rPr lang="en-GB" dirty="0">
                <a:latin typeface="+mj-lt"/>
              </a:rPr>
              <a:t>NX Service, Globus endpoint</a:t>
            </a:r>
          </a:p>
          <a:p>
            <a:endParaRPr lang="en-GB" dirty="0">
              <a:latin typeface="+mj-lt"/>
            </a:endParaRPr>
          </a:p>
          <a:p>
            <a:r>
              <a:rPr lang="en-GB" dirty="0">
                <a:latin typeface="+mj-lt"/>
              </a:rPr>
              <a:t>Support</a:t>
            </a:r>
          </a:p>
          <a:p>
            <a:pPr lvl="1"/>
            <a:r>
              <a:rPr lang="en-GB" dirty="0">
                <a:latin typeface="+mj-lt"/>
              </a:rPr>
              <a:t>Predominantly Linux infrastructure,</a:t>
            </a:r>
          </a:p>
          <a:p>
            <a:pPr lvl="1"/>
            <a:r>
              <a:rPr lang="en-GB" dirty="0">
                <a:latin typeface="+mj-lt"/>
              </a:rPr>
              <a:t>BUT also Windows support to beamlines/EM/</a:t>
            </a:r>
            <a:r>
              <a:rPr lang="en-GB" dirty="0" err="1">
                <a:latin typeface="+mj-lt"/>
              </a:rPr>
              <a:t>etc</a:t>
            </a:r>
            <a:r>
              <a:rPr lang="en-GB" dirty="0">
                <a:latin typeface="+mj-lt"/>
              </a:rPr>
              <a:t> and VM platforms</a:t>
            </a:r>
          </a:p>
          <a:p>
            <a:pPr lvl="1"/>
            <a:r>
              <a:rPr lang="en-GB" dirty="0">
                <a:latin typeface="+mj-lt"/>
              </a:rPr>
              <a:t>Relies on working with Corporate IT and other groups in Controls and Scientific Software</a:t>
            </a:r>
          </a:p>
        </p:txBody>
      </p:sp>
    </p:spTree>
    <p:extLst>
      <p:ext uri="{BB962C8B-B14F-4D97-AF65-F5344CB8AC3E}">
        <p14:creationId xmlns:p14="http://schemas.microsoft.com/office/powerpoint/2010/main" val="834550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latin typeface="Aharoni" panose="02010803020104030203" pitchFamily="2" charset="-79"/>
                <a:cs typeface="Aharoni" panose="02010803020104030203" pitchFamily="2" charset="-79"/>
              </a:rPr>
              <a:t>Statistics: Data</a:t>
            </a:r>
            <a:endParaRPr lang="en-GB" sz="2000" dirty="0">
              <a:latin typeface="Aharoni" panose="02010803020104030203" pitchFamily="2" charset="-79"/>
              <a:cs typeface="Aharoni" panose="02010803020104030203" pitchFamily="2" charset="-79"/>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5752627"/>
              </p:ext>
            </p:extLst>
          </p:nvPr>
        </p:nvGraphicFramePr>
        <p:xfrm>
          <a:off x="457200" y="1766416"/>
          <a:ext cx="8229600" cy="36068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en-GB" dirty="0">
                          <a:solidFill>
                            <a:schemeClr val="tx1"/>
                          </a:solidFill>
                          <a:latin typeface="+mj-lt"/>
                        </a:rPr>
                        <a:t>Target</a:t>
                      </a:r>
                    </a:p>
                  </a:txBody>
                  <a:tcPr/>
                </a:tc>
                <a:tc>
                  <a:txBody>
                    <a:bodyPr/>
                    <a:lstStyle/>
                    <a:p>
                      <a:r>
                        <a:rPr lang="en-GB" dirty="0">
                          <a:solidFill>
                            <a:schemeClr val="tx1"/>
                          </a:solidFill>
                          <a:latin typeface="+mj-lt"/>
                        </a:rPr>
                        <a:t>Available</a:t>
                      </a:r>
                    </a:p>
                  </a:txBody>
                  <a:tcPr/>
                </a:tc>
                <a:tc>
                  <a:txBody>
                    <a:bodyPr/>
                    <a:lstStyle/>
                    <a:p>
                      <a:r>
                        <a:rPr lang="en-GB" dirty="0">
                          <a:solidFill>
                            <a:schemeClr val="tx1"/>
                          </a:solidFill>
                          <a:latin typeface="+mj-lt"/>
                        </a:rPr>
                        <a:t>Used</a:t>
                      </a:r>
                    </a:p>
                  </a:txBody>
                  <a:tcPr/>
                </a:tc>
                <a:tc>
                  <a:txBody>
                    <a:bodyPr/>
                    <a:lstStyle/>
                    <a:p>
                      <a:r>
                        <a:rPr lang="en-GB" dirty="0">
                          <a:solidFill>
                            <a:schemeClr val="tx1"/>
                          </a:solidFill>
                          <a:latin typeface="+mj-lt"/>
                        </a:rPr>
                        <a:t>Performance</a:t>
                      </a:r>
                    </a:p>
                  </a:txBody>
                  <a:tcPr/>
                </a:tc>
                <a:extLst>
                  <a:ext uri="{0D108BD9-81ED-4DB2-BD59-A6C34878D82A}">
                    <a16:rowId xmlns:a16="http://schemas.microsoft.com/office/drawing/2014/main" val="10000"/>
                  </a:ext>
                </a:extLst>
              </a:tr>
              <a:tr h="370840">
                <a:tc>
                  <a:txBody>
                    <a:bodyPr/>
                    <a:lstStyle/>
                    <a:p>
                      <a:r>
                        <a:rPr lang="en-GB" dirty="0">
                          <a:latin typeface="+mj-lt"/>
                        </a:rPr>
                        <a:t>XFS</a:t>
                      </a:r>
                    </a:p>
                  </a:txBody>
                  <a:tcPr/>
                </a:tc>
                <a:tc>
                  <a:txBody>
                    <a:bodyPr/>
                    <a:lstStyle/>
                    <a:p>
                      <a:r>
                        <a:rPr lang="en-GB" dirty="0">
                          <a:latin typeface="+mj-lt"/>
                        </a:rPr>
                        <a:t>50 TB</a:t>
                      </a:r>
                    </a:p>
                  </a:txBody>
                  <a:tcPr/>
                </a:tc>
                <a:tc>
                  <a:txBody>
                    <a:bodyPr/>
                    <a:lstStyle/>
                    <a:p>
                      <a:r>
                        <a:rPr lang="en-GB" dirty="0">
                          <a:latin typeface="+mj-lt"/>
                        </a:rPr>
                        <a:t>47 TB</a:t>
                      </a:r>
                    </a:p>
                  </a:txBody>
                  <a:tcPr/>
                </a:tc>
                <a:tc>
                  <a:txBody>
                    <a:bodyPr/>
                    <a:lstStyle/>
                    <a:p>
                      <a:r>
                        <a:rPr lang="en-GB" dirty="0">
                          <a:latin typeface="+mj-lt"/>
                        </a:rPr>
                        <a:t>&lt; 1GB/s</a:t>
                      </a:r>
                    </a:p>
                  </a:txBody>
                  <a:tcPr/>
                </a:tc>
                <a:extLst>
                  <a:ext uri="{0D108BD9-81ED-4DB2-BD59-A6C34878D82A}">
                    <a16:rowId xmlns:a16="http://schemas.microsoft.com/office/drawing/2014/main" val="10001"/>
                  </a:ext>
                </a:extLst>
              </a:tr>
              <a:tr h="370840">
                <a:tc>
                  <a:txBody>
                    <a:bodyPr/>
                    <a:lstStyle/>
                    <a:p>
                      <a:r>
                        <a:rPr lang="en-GB" dirty="0">
                          <a:latin typeface="+mj-lt"/>
                        </a:rPr>
                        <a:t>Lustre03</a:t>
                      </a:r>
                    </a:p>
                  </a:txBody>
                  <a:tcPr/>
                </a:tc>
                <a:tc>
                  <a:txBody>
                    <a:bodyPr/>
                    <a:lstStyle/>
                    <a:p>
                      <a:r>
                        <a:rPr lang="en-GB" dirty="0">
                          <a:latin typeface="+mj-lt"/>
                        </a:rPr>
                        <a:t>470 TB</a:t>
                      </a:r>
                    </a:p>
                  </a:txBody>
                  <a:tcPr/>
                </a:tc>
                <a:tc>
                  <a:txBody>
                    <a:bodyPr/>
                    <a:lstStyle/>
                    <a:p>
                      <a:r>
                        <a:rPr lang="en-GB" dirty="0">
                          <a:latin typeface="+mj-lt"/>
                        </a:rPr>
                        <a:t>370 TB</a:t>
                      </a:r>
                    </a:p>
                  </a:txBody>
                  <a:tcPr/>
                </a:tc>
                <a:tc>
                  <a:txBody>
                    <a:bodyPr/>
                    <a:lstStyle/>
                    <a:p>
                      <a:r>
                        <a:rPr lang="en-GB" dirty="0">
                          <a:latin typeface="+mj-lt"/>
                        </a:rPr>
                        <a:t>6 GB/s</a:t>
                      </a:r>
                    </a:p>
                  </a:txBody>
                  <a:tcPr/>
                </a:tc>
                <a:extLst>
                  <a:ext uri="{0D108BD9-81ED-4DB2-BD59-A6C34878D82A}">
                    <a16:rowId xmlns:a16="http://schemas.microsoft.com/office/drawing/2014/main" val="10002"/>
                  </a:ext>
                </a:extLst>
              </a:tr>
              <a:tr h="370840">
                <a:tc>
                  <a:txBody>
                    <a:bodyPr/>
                    <a:lstStyle/>
                    <a:p>
                      <a:r>
                        <a:rPr lang="en-GB" dirty="0">
                          <a:latin typeface="+mj-lt"/>
                        </a:rPr>
                        <a:t>Lustre04</a:t>
                      </a:r>
                    </a:p>
                  </a:txBody>
                  <a:tcPr/>
                </a:tc>
                <a:tc>
                  <a:txBody>
                    <a:bodyPr/>
                    <a:lstStyle/>
                    <a:p>
                      <a:r>
                        <a:rPr lang="en-GB" dirty="0">
                          <a:latin typeface="+mj-lt"/>
                        </a:rPr>
                        <a:t>140 TB</a:t>
                      </a:r>
                    </a:p>
                  </a:txBody>
                  <a:tcPr/>
                </a:tc>
                <a:tc>
                  <a:txBody>
                    <a:bodyPr/>
                    <a:lstStyle/>
                    <a:p>
                      <a:r>
                        <a:rPr lang="en-GB" dirty="0">
                          <a:latin typeface="+mj-lt"/>
                        </a:rPr>
                        <a:t>70 TB</a:t>
                      </a:r>
                    </a:p>
                  </a:txBody>
                  <a:tcPr/>
                </a:tc>
                <a:tc>
                  <a:txBody>
                    <a:bodyPr/>
                    <a:lstStyle/>
                    <a:p>
                      <a:r>
                        <a:rPr lang="en-GB" dirty="0">
                          <a:latin typeface="+mj-lt"/>
                        </a:rPr>
                        <a:t>2 GB/s</a:t>
                      </a:r>
                    </a:p>
                  </a:txBody>
                  <a:tcPr/>
                </a:tc>
                <a:extLst>
                  <a:ext uri="{0D108BD9-81ED-4DB2-BD59-A6C34878D82A}">
                    <a16:rowId xmlns:a16="http://schemas.microsoft.com/office/drawing/2014/main" val="10003"/>
                  </a:ext>
                </a:extLst>
              </a:tr>
              <a:tr h="370840">
                <a:tc>
                  <a:txBody>
                    <a:bodyPr/>
                    <a:lstStyle/>
                    <a:p>
                      <a:r>
                        <a:rPr lang="en-GB" dirty="0">
                          <a:latin typeface="+mj-lt"/>
                        </a:rPr>
                        <a:t>GPFS01</a:t>
                      </a:r>
                    </a:p>
                  </a:txBody>
                  <a:tcPr/>
                </a:tc>
                <a:tc>
                  <a:txBody>
                    <a:bodyPr/>
                    <a:lstStyle/>
                    <a:p>
                      <a:r>
                        <a:rPr lang="en-GB" dirty="0">
                          <a:latin typeface="+mj-lt"/>
                        </a:rPr>
                        <a:t>1 PB</a:t>
                      </a:r>
                    </a:p>
                  </a:txBody>
                  <a:tcPr/>
                </a:tc>
                <a:tc>
                  <a:txBody>
                    <a:bodyPr/>
                    <a:lstStyle/>
                    <a:p>
                      <a:r>
                        <a:rPr lang="en-GB" dirty="0">
                          <a:latin typeface="+mj-lt"/>
                        </a:rPr>
                        <a:t>700 TB</a:t>
                      </a:r>
                    </a:p>
                  </a:txBody>
                  <a:tcPr/>
                </a:tc>
                <a:tc>
                  <a:txBody>
                    <a:bodyPr/>
                    <a:lstStyle/>
                    <a:p>
                      <a:r>
                        <a:rPr lang="en-GB" dirty="0">
                          <a:latin typeface="+mj-lt"/>
                        </a:rPr>
                        <a:t>15 GB/s</a:t>
                      </a:r>
                    </a:p>
                  </a:txBody>
                  <a:tcPr/>
                </a:tc>
                <a:extLst>
                  <a:ext uri="{0D108BD9-81ED-4DB2-BD59-A6C34878D82A}">
                    <a16:rowId xmlns:a16="http://schemas.microsoft.com/office/drawing/2014/main" val="10004"/>
                  </a:ext>
                </a:extLst>
              </a:tr>
              <a:tr h="370840">
                <a:tc>
                  <a:txBody>
                    <a:bodyPr/>
                    <a:lstStyle/>
                    <a:p>
                      <a:r>
                        <a:rPr lang="en-GB" dirty="0">
                          <a:latin typeface="+mj-lt"/>
                        </a:rPr>
                        <a:t>GPFS02</a:t>
                      </a:r>
                    </a:p>
                  </a:txBody>
                  <a:tcPr/>
                </a:tc>
                <a:tc>
                  <a:txBody>
                    <a:bodyPr/>
                    <a:lstStyle/>
                    <a:p>
                      <a:r>
                        <a:rPr lang="en-GB" dirty="0">
                          <a:latin typeface="+mj-lt"/>
                        </a:rPr>
                        <a:t>4.7 PB</a:t>
                      </a:r>
                    </a:p>
                  </a:txBody>
                  <a:tcPr/>
                </a:tc>
                <a:tc>
                  <a:txBody>
                    <a:bodyPr/>
                    <a:lstStyle/>
                    <a:p>
                      <a:r>
                        <a:rPr lang="en-GB" dirty="0">
                          <a:latin typeface="+mj-lt"/>
                        </a:rPr>
                        <a:t>3.5 PB</a:t>
                      </a:r>
                    </a:p>
                  </a:txBody>
                  <a:tcPr/>
                </a:tc>
                <a:tc>
                  <a:txBody>
                    <a:bodyPr/>
                    <a:lstStyle/>
                    <a:p>
                      <a:r>
                        <a:rPr lang="en-GB" dirty="0">
                          <a:latin typeface="+mj-lt"/>
                        </a:rPr>
                        <a:t>40 GB/s</a:t>
                      </a:r>
                    </a:p>
                  </a:txBody>
                  <a:tcPr/>
                </a:tc>
                <a:extLst>
                  <a:ext uri="{0D108BD9-81ED-4DB2-BD59-A6C34878D82A}">
                    <a16:rowId xmlns:a16="http://schemas.microsoft.com/office/drawing/2014/main" val="10005"/>
                  </a:ext>
                </a:extLst>
              </a:tr>
              <a:tr h="370840">
                <a:tc>
                  <a:txBody>
                    <a:bodyPr/>
                    <a:lstStyle/>
                    <a:p>
                      <a:r>
                        <a:rPr lang="en-GB" b="1" i="1" dirty="0">
                          <a:latin typeface="+mj-lt"/>
                        </a:rPr>
                        <a:t>NEXT</a:t>
                      </a:r>
                      <a:r>
                        <a:rPr lang="en-GB" b="1" i="1" baseline="0" dirty="0">
                          <a:latin typeface="+mj-lt"/>
                        </a:rPr>
                        <a:t> </a:t>
                      </a:r>
                      <a:endParaRPr lang="en-GB" b="1" i="1" dirty="0">
                        <a:latin typeface="+mj-lt"/>
                      </a:endParaRPr>
                    </a:p>
                  </a:txBody>
                  <a:tcPr/>
                </a:tc>
                <a:tc>
                  <a:txBody>
                    <a:bodyPr/>
                    <a:lstStyle/>
                    <a:p>
                      <a:r>
                        <a:rPr lang="en-GB" b="1" i="1" dirty="0" smtClean="0">
                          <a:latin typeface="+mj-lt"/>
                        </a:rPr>
                        <a:t>~9PB</a:t>
                      </a:r>
                      <a:endParaRPr lang="en-GB" b="1" i="1" dirty="0">
                        <a:latin typeface="+mj-lt"/>
                      </a:endParaRPr>
                    </a:p>
                  </a:txBody>
                  <a:tcPr/>
                </a:tc>
                <a:tc>
                  <a:txBody>
                    <a:bodyPr/>
                    <a:lstStyle/>
                    <a:p>
                      <a:r>
                        <a:rPr lang="en-GB" b="1" i="1" dirty="0">
                          <a:latin typeface="+mj-lt"/>
                        </a:rPr>
                        <a:t>-</a:t>
                      </a:r>
                    </a:p>
                  </a:txBody>
                  <a:tcPr/>
                </a:tc>
                <a:tc>
                  <a:txBody>
                    <a:bodyPr/>
                    <a:lstStyle/>
                    <a:p>
                      <a:r>
                        <a:rPr lang="en-GB" b="1" i="1" dirty="0">
                          <a:latin typeface="+mj-lt"/>
                        </a:rPr>
                        <a:t>&gt;60GB/s</a:t>
                      </a:r>
                    </a:p>
                  </a:txBody>
                  <a:tcPr/>
                </a:tc>
                <a:extLst>
                  <a:ext uri="{0D108BD9-81ED-4DB2-BD59-A6C34878D82A}">
                    <a16:rowId xmlns:a16="http://schemas.microsoft.com/office/drawing/2014/main" val="10006"/>
                  </a:ext>
                </a:extLst>
              </a:tr>
              <a:tr h="370840">
                <a:tc>
                  <a:txBody>
                    <a:bodyPr/>
                    <a:lstStyle/>
                    <a:p>
                      <a:endParaRPr lang="en-GB" dirty="0">
                        <a:latin typeface="+mj-lt"/>
                      </a:endParaRPr>
                    </a:p>
                  </a:txBody>
                  <a:tcPr/>
                </a:tc>
                <a:tc>
                  <a:txBody>
                    <a:bodyPr/>
                    <a:lstStyle/>
                    <a:p>
                      <a:endParaRPr lang="en-GB" dirty="0">
                        <a:latin typeface="+mj-lt"/>
                      </a:endParaRPr>
                    </a:p>
                  </a:txBody>
                  <a:tcPr/>
                </a:tc>
                <a:tc>
                  <a:txBody>
                    <a:bodyPr/>
                    <a:lstStyle/>
                    <a:p>
                      <a:endParaRPr lang="en-GB" dirty="0">
                        <a:latin typeface="+mj-lt"/>
                      </a:endParaRPr>
                    </a:p>
                  </a:txBody>
                  <a:tcPr/>
                </a:tc>
                <a:tc>
                  <a:txBody>
                    <a:bodyPr/>
                    <a:lstStyle/>
                    <a:p>
                      <a:endParaRPr lang="en-GB" dirty="0">
                        <a:latin typeface="+mj-lt"/>
                      </a:endParaRPr>
                    </a:p>
                  </a:txBody>
                  <a:tcPr/>
                </a:tc>
                <a:extLst>
                  <a:ext uri="{0D108BD9-81ED-4DB2-BD59-A6C34878D82A}">
                    <a16:rowId xmlns:a16="http://schemas.microsoft.com/office/drawing/2014/main" val="10007"/>
                  </a:ext>
                </a:extLst>
              </a:tr>
              <a:tr h="370840">
                <a:tc>
                  <a:txBody>
                    <a:bodyPr/>
                    <a:lstStyle/>
                    <a:p>
                      <a:r>
                        <a:rPr lang="en-GB" dirty="0">
                          <a:latin typeface="+mj-lt"/>
                        </a:rPr>
                        <a:t>STFC Archive</a:t>
                      </a:r>
                    </a:p>
                  </a:txBody>
                  <a:tcPr/>
                </a:tc>
                <a:tc>
                  <a:txBody>
                    <a:bodyPr/>
                    <a:lstStyle/>
                    <a:p>
                      <a:r>
                        <a:rPr lang="en-GB" dirty="0">
                          <a:latin typeface="+mj-lt"/>
                        </a:rPr>
                        <a:t>n/a</a:t>
                      </a:r>
                    </a:p>
                  </a:txBody>
                  <a:tcPr/>
                </a:tc>
                <a:tc>
                  <a:txBody>
                    <a:bodyPr/>
                    <a:lstStyle/>
                    <a:p>
                      <a:r>
                        <a:rPr lang="en-GB" baseline="0" dirty="0" smtClean="0">
                          <a:latin typeface="+mj-lt"/>
                        </a:rPr>
                        <a:t>14 </a:t>
                      </a:r>
                      <a:r>
                        <a:rPr lang="en-GB" dirty="0">
                          <a:latin typeface="+mj-lt"/>
                        </a:rPr>
                        <a:t>PB</a:t>
                      </a:r>
                    </a:p>
                  </a:txBody>
                  <a:tcPr/>
                </a:tc>
                <a:tc>
                  <a:txBody>
                    <a:bodyPr/>
                    <a:lstStyle/>
                    <a:p>
                      <a:r>
                        <a:rPr lang="en-GB" dirty="0" smtClean="0">
                          <a:latin typeface="+mj-lt"/>
                        </a:rPr>
                        <a:t>10</a:t>
                      </a:r>
                      <a:r>
                        <a:rPr lang="en-GB" baseline="0" dirty="0" smtClean="0">
                          <a:latin typeface="+mj-lt"/>
                        </a:rPr>
                        <a:t> </a:t>
                      </a:r>
                      <a:r>
                        <a:rPr lang="en-GB" baseline="0" dirty="0">
                          <a:latin typeface="+mj-lt"/>
                        </a:rPr>
                        <a:t>TB – </a:t>
                      </a:r>
                      <a:r>
                        <a:rPr lang="en-GB" baseline="0" dirty="0" smtClean="0">
                          <a:latin typeface="+mj-lt"/>
                        </a:rPr>
                        <a:t>62 </a:t>
                      </a:r>
                      <a:r>
                        <a:rPr lang="en-GB" baseline="0" dirty="0">
                          <a:latin typeface="+mj-lt"/>
                        </a:rPr>
                        <a:t>TB per day ingest</a:t>
                      </a:r>
                      <a:endParaRPr lang="en-GB" dirty="0">
                        <a:latin typeface="+mj-lt"/>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4399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latin typeface="Aharoni" panose="02010803020104030203" pitchFamily="2" charset="-79"/>
                <a:cs typeface="Aharoni" panose="02010803020104030203" pitchFamily="2" charset="-79"/>
              </a:rPr>
              <a:t>Current File systems</a:t>
            </a:r>
          </a:p>
        </p:txBody>
      </p:sp>
      <p:sp>
        <p:nvSpPr>
          <p:cNvPr id="3" name="Content Placeholder 2"/>
          <p:cNvSpPr>
            <a:spLocks noGrp="1"/>
          </p:cNvSpPr>
          <p:nvPr>
            <p:ph idx="1"/>
          </p:nvPr>
        </p:nvSpPr>
        <p:spPr/>
        <p:txBody>
          <a:bodyPr>
            <a:normAutofit fontScale="55000" lnSpcReduction="20000"/>
          </a:bodyPr>
          <a:lstStyle/>
          <a:p>
            <a:r>
              <a:rPr lang="en-GB" dirty="0">
                <a:latin typeface="+mj-lt"/>
              </a:rPr>
              <a:t>2x Lustre systems sub 1PB.  (not doing a great deal now but worthy of note)</a:t>
            </a:r>
          </a:p>
          <a:p>
            <a:pPr lvl="1"/>
            <a:r>
              <a:rPr lang="en-GB" dirty="0">
                <a:latin typeface="+mj-lt"/>
              </a:rPr>
              <a:t>DDN based systems SFA10K and SFA12K</a:t>
            </a:r>
          </a:p>
          <a:p>
            <a:pPr marL="0" indent="0">
              <a:buNone/>
            </a:pPr>
            <a:r>
              <a:rPr lang="en-GB" dirty="0">
                <a:latin typeface="+mj-lt"/>
              </a:rPr>
              <a:t> </a:t>
            </a:r>
          </a:p>
          <a:p>
            <a:r>
              <a:rPr lang="en-GB" dirty="0">
                <a:latin typeface="+mj-lt"/>
              </a:rPr>
              <a:t>2x GPFS </a:t>
            </a:r>
          </a:p>
          <a:p>
            <a:pPr lvl="1"/>
            <a:r>
              <a:rPr lang="en-GB" dirty="0">
                <a:latin typeface="+mj-lt"/>
              </a:rPr>
              <a:t>(1) 877TB usable (GPFS01)</a:t>
            </a:r>
          </a:p>
          <a:p>
            <a:pPr lvl="1"/>
            <a:r>
              <a:rPr lang="en-GB" dirty="0">
                <a:latin typeface="+mj-lt"/>
              </a:rPr>
              <a:t>4 </a:t>
            </a:r>
            <a:r>
              <a:rPr lang="en-GB" dirty="0" err="1">
                <a:latin typeface="+mj-lt"/>
              </a:rPr>
              <a:t>nsd</a:t>
            </a:r>
            <a:r>
              <a:rPr lang="en-GB" dirty="0">
                <a:latin typeface="+mj-lt"/>
              </a:rPr>
              <a:t> servers </a:t>
            </a:r>
          </a:p>
          <a:p>
            <a:pPr lvl="1"/>
            <a:r>
              <a:rPr lang="en-GB" dirty="0">
                <a:latin typeface="+mj-lt"/>
              </a:rPr>
              <a:t>2 protocol servers</a:t>
            </a:r>
          </a:p>
          <a:p>
            <a:pPr lvl="1"/>
            <a:r>
              <a:rPr lang="en-GB" dirty="0">
                <a:latin typeface="+mj-lt"/>
              </a:rPr>
              <a:t>*Over the last 6 months actual data</a:t>
            </a:r>
          </a:p>
          <a:p>
            <a:pPr lvl="2"/>
            <a:r>
              <a:rPr lang="en-GB" dirty="0">
                <a:latin typeface="+mj-lt"/>
              </a:rPr>
              <a:t>*Read 2GB/s</a:t>
            </a:r>
          </a:p>
          <a:p>
            <a:pPr lvl="2"/>
            <a:r>
              <a:rPr lang="en-GB" dirty="0">
                <a:latin typeface="+mj-lt"/>
              </a:rPr>
              <a:t>*Write 6GB/s</a:t>
            </a:r>
          </a:p>
          <a:p>
            <a:pPr marL="0" indent="0">
              <a:buNone/>
            </a:pPr>
            <a:endParaRPr lang="en-GB" dirty="0">
              <a:latin typeface="+mj-lt"/>
            </a:endParaRPr>
          </a:p>
          <a:p>
            <a:pPr lvl="1"/>
            <a:r>
              <a:rPr lang="en-GB" dirty="0">
                <a:latin typeface="+mj-lt"/>
              </a:rPr>
              <a:t>(2) 4.7PB usable (GPFS02)</a:t>
            </a:r>
          </a:p>
          <a:p>
            <a:pPr lvl="1"/>
            <a:r>
              <a:rPr lang="en-GB" dirty="0">
                <a:latin typeface="+mj-lt"/>
              </a:rPr>
              <a:t>7 NSD servers, 4 protocol nodes</a:t>
            </a:r>
          </a:p>
          <a:p>
            <a:pPr lvl="1"/>
            <a:r>
              <a:rPr lang="en-GB" dirty="0" err="1">
                <a:latin typeface="+mj-lt"/>
              </a:rPr>
              <a:t>Netapp</a:t>
            </a:r>
            <a:r>
              <a:rPr lang="en-GB" dirty="0">
                <a:latin typeface="+mj-lt"/>
              </a:rPr>
              <a:t> E series and EF for metadata</a:t>
            </a:r>
          </a:p>
          <a:p>
            <a:pPr lvl="1"/>
            <a:r>
              <a:rPr lang="en-GB" dirty="0">
                <a:latin typeface="+mj-lt"/>
              </a:rPr>
              <a:t>IB connected to storage</a:t>
            </a:r>
          </a:p>
          <a:p>
            <a:pPr lvl="1"/>
            <a:r>
              <a:rPr lang="en-GB" dirty="0">
                <a:latin typeface="+mj-lt"/>
              </a:rPr>
              <a:t>IB and 10G out the front</a:t>
            </a:r>
          </a:p>
          <a:p>
            <a:pPr lvl="1"/>
            <a:r>
              <a:rPr lang="en-GB" dirty="0">
                <a:latin typeface="+mj-lt"/>
              </a:rPr>
              <a:t>*40GB/s benchmarked throughput.  Now in excess of as we have added disks</a:t>
            </a:r>
          </a:p>
          <a:p>
            <a:pPr marL="0" indent="0">
              <a:buNone/>
            </a:pPr>
            <a:endParaRPr lang="en-GB" dirty="0"/>
          </a:p>
        </p:txBody>
      </p:sp>
    </p:spTree>
    <p:extLst>
      <p:ext uri="{BB962C8B-B14F-4D97-AF65-F5344CB8AC3E}">
        <p14:creationId xmlns:p14="http://schemas.microsoft.com/office/powerpoint/2010/main" val="210697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Aharoni" panose="02010803020104030203" pitchFamily="2" charset="-79"/>
                <a:cs typeface="Aharoni" panose="02010803020104030203" pitchFamily="2" charset="-79"/>
              </a:rPr>
              <a:t>Key points to address</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lstStyle/>
          <a:p>
            <a:r>
              <a:rPr lang="en-GB" sz="2000" dirty="0" smtClean="0">
                <a:latin typeface="+mj-lt"/>
              </a:rPr>
              <a:t>Data Acquisition and analysis platforms vs post-processing platforms</a:t>
            </a:r>
          </a:p>
          <a:p>
            <a:pPr lvl="1"/>
            <a:r>
              <a:rPr lang="en-GB" sz="1600" dirty="0" smtClean="0">
                <a:latin typeface="+mj-lt"/>
              </a:rPr>
              <a:t>Need to separate</a:t>
            </a:r>
          </a:p>
          <a:p>
            <a:pPr lvl="1"/>
            <a:r>
              <a:rPr lang="en-GB" sz="1600" dirty="0" smtClean="0">
                <a:latin typeface="+mj-lt"/>
              </a:rPr>
              <a:t>On-site vs off-site</a:t>
            </a:r>
          </a:p>
          <a:p>
            <a:pPr marL="457200" lvl="1" indent="0">
              <a:buNone/>
            </a:pPr>
            <a:endParaRPr lang="en-GB" sz="1600" dirty="0" smtClean="0">
              <a:latin typeface="+mj-lt"/>
            </a:endParaRPr>
          </a:p>
          <a:p>
            <a:r>
              <a:rPr lang="en-GB" sz="2000" dirty="0" smtClean="0">
                <a:latin typeface="+mj-lt"/>
              </a:rPr>
              <a:t>Archiving data (keeping data warmer)</a:t>
            </a:r>
          </a:p>
          <a:p>
            <a:pPr lvl="1"/>
            <a:r>
              <a:rPr lang="en-GB" sz="1600" dirty="0" smtClean="0">
                <a:latin typeface="+mj-lt"/>
              </a:rPr>
              <a:t>How long to keep</a:t>
            </a:r>
          </a:p>
          <a:p>
            <a:pPr lvl="1"/>
            <a:r>
              <a:rPr lang="en-GB" sz="1600" dirty="0" smtClean="0">
                <a:latin typeface="+mj-lt"/>
              </a:rPr>
              <a:t>The challenge of Open Data</a:t>
            </a:r>
          </a:p>
          <a:p>
            <a:pPr lvl="1"/>
            <a:r>
              <a:rPr lang="en-GB" sz="1600" dirty="0" smtClean="0">
                <a:latin typeface="+mj-lt"/>
              </a:rPr>
              <a:t>Who pays</a:t>
            </a:r>
          </a:p>
          <a:p>
            <a:pPr marL="457200" lvl="1" indent="0">
              <a:buNone/>
            </a:pPr>
            <a:endParaRPr lang="en-GB" sz="1600" dirty="0" smtClean="0"/>
          </a:p>
          <a:p>
            <a:pPr lvl="1"/>
            <a:endParaRPr lang="en-GB" sz="1600" dirty="0"/>
          </a:p>
        </p:txBody>
      </p:sp>
    </p:spTree>
    <p:extLst>
      <p:ext uri="{BB962C8B-B14F-4D97-AF65-F5344CB8AC3E}">
        <p14:creationId xmlns:p14="http://schemas.microsoft.com/office/powerpoint/2010/main" val="94267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aseline="0" dirty="0">
                <a:latin typeface="Aharoni" panose="02010803020104030203" pitchFamily="2" charset="-79"/>
                <a:cs typeface="Aharoni" panose="02010803020104030203" pitchFamily="2" charset="-79"/>
              </a:rPr>
              <a:t>Scientific Computing</a:t>
            </a:r>
          </a:p>
        </p:txBody>
      </p:sp>
      <p:sp>
        <p:nvSpPr>
          <p:cNvPr id="8" name="Rectangle 7"/>
          <p:cNvSpPr/>
          <p:nvPr/>
        </p:nvSpPr>
        <p:spPr>
          <a:xfrm>
            <a:off x="3395088" y="1025845"/>
            <a:ext cx="3073493" cy="369332"/>
          </a:xfrm>
          <a:prstGeom prst="rect">
            <a:avLst/>
          </a:prstGeom>
        </p:spPr>
        <p:txBody>
          <a:bodyPr wrap="square">
            <a:spAutoFit/>
          </a:bodyPr>
          <a:lstStyle/>
          <a:p>
            <a:pPr marL="0" indent="0" algn="ctr">
              <a:buNone/>
            </a:pPr>
            <a:r>
              <a:rPr lang="en-GB" dirty="0">
                <a:latin typeface="Aharoni" panose="02010803020104030203" pitchFamily="2" charset="-79"/>
                <a:cs typeface="Aharoni" panose="02010803020104030203" pitchFamily="2" charset="-79"/>
              </a:rPr>
              <a:t>New Computer </a:t>
            </a:r>
            <a:r>
              <a:rPr lang="en-GB" dirty="0" smtClean="0">
                <a:latin typeface="Aharoni" panose="02010803020104030203" pitchFamily="2" charset="-79"/>
                <a:cs typeface="Aharoni" panose="02010803020104030203" pitchFamily="2" charset="-79"/>
              </a:rPr>
              <a:t>Room</a:t>
            </a:r>
            <a:endParaRPr lang="en-GB" dirty="0">
              <a:latin typeface="Aharoni" panose="02010803020104030203" pitchFamily="2" charset="-79"/>
              <a:cs typeface="Aharoni" panose="02010803020104030203" pitchFamily="2" charset="-79"/>
            </a:endParaRPr>
          </a:p>
        </p:txBody>
      </p:sp>
      <p:pic>
        <p:nvPicPr>
          <p:cNvPr id="10" name="Picture 9"/>
          <p:cNvPicPr>
            <a:picLocks noChangeAspect="1"/>
          </p:cNvPicPr>
          <p:nvPr/>
        </p:nvPicPr>
        <p:blipFill>
          <a:blip r:embed="rId3"/>
          <a:stretch>
            <a:fillRect/>
          </a:stretch>
        </p:blipFill>
        <p:spPr>
          <a:xfrm>
            <a:off x="6330014" y="319229"/>
            <a:ext cx="2496251" cy="1404141"/>
          </a:xfrm>
          <a:prstGeom prst="rect">
            <a:avLst/>
          </a:prstGeom>
        </p:spPr>
      </p:pic>
      <p:pic>
        <p:nvPicPr>
          <p:cNvPr id="6" name="Picture 5" descr="Seagate Dropbox:Dropbox (Stulz-TI):Stulz-TI Team Folder:Quotes:Quotes-Customer:Proposals:Diamond LIght:3D:V2:Diamond Light Source V2 2.jpg"/>
          <p:cNvPicPr/>
          <p:nvPr/>
        </p:nvPicPr>
        <p:blipFill rotWithShape="1">
          <a:blip r:embed="rId4" cstate="print">
            <a:extLst>
              <a:ext uri="{28A0092B-C50C-407E-A947-70E740481C1C}">
                <a14:useLocalDpi xmlns:a14="http://schemas.microsoft.com/office/drawing/2010/main" val="0"/>
              </a:ext>
            </a:extLst>
          </a:blip>
          <a:srcRect l="4167" t="33170" b="28589"/>
          <a:stretch/>
        </p:blipFill>
        <p:spPr bwMode="auto">
          <a:xfrm>
            <a:off x="532412" y="1181813"/>
            <a:ext cx="2815783" cy="582696"/>
          </a:xfrm>
          <a:prstGeom prst="rect">
            <a:avLst/>
          </a:prstGeom>
          <a:noFill/>
          <a:ln>
            <a:noFill/>
          </a:ln>
        </p:spPr>
      </p:pic>
      <p:pic>
        <p:nvPicPr>
          <p:cNvPr id="15" name="Picture 14"/>
          <p:cNvPicPr>
            <a:picLocks noChangeAspect="1"/>
          </p:cNvPicPr>
          <p:nvPr/>
        </p:nvPicPr>
        <p:blipFill>
          <a:blip r:embed="rId5"/>
          <a:stretch>
            <a:fillRect/>
          </a:stretch>
        </p:blipFill>
        <p:spPr>
          <a:xfrm>
            <a:off x="6157662" y="4633094"/>
            <a:ext cx="956146" cy="956146"/>
          </a:xfrm>
          <a:prstGeom prst="rect">
            <a:avLst/>
          </a:prstGeom>
        </p:spPr>
      </p:pic>
      <p:sp>
        <p:nvSpPr>
          <p:cNvPr id="16" name="TextBox 15"/>
          <p:cNvSpPr txBox="1"/>
          <p:nvPr/>
        </p:nvSpPr>
        <p:spPr>
          <a:xfrm>
            <a:off x="7136576" y="4712324"/>
            <a:ext cx="1757390" cy="861774"/>
          </a:xfrm>
          <a:prstGeom prst="rect">
            <a:avLst/>
          </a:prstGeom>
          <a:noFill/>
        </p:spPr>
        <p:txBody>
          <a:bodyPr wrap="square" rtlCol="0">
            <a:spAutoFit/>
          </a:bodyPr>
          <a:lstStyle/>
          <a:p>
            <a:r>
              <a:rPr lang="en-GB" sz="3200" dirty="0" smtClean="0">
                <a:latin typeface="Aharoni" panose="02010803020104030203" pitchFamily="2" charset="-79"/>
                <a:ea typeface="Verdana" panose="020B0604030504040204" pitchFamily="34" charset="0"/>
                <a:cs typeface="Aharoni" panose="02010803020104030203" pitchFamily="2" charset="-79"/>
              </a:rPr>
              <a:t>14</a:t>
            </a:r>
            <a:r>
              <a:rPr lang="en-GB" dirty="0" smtClean="0">
                <a:latin typeface="Aharoni" panose="02010803020104030203" pitchFamily="2" charset="-79"/>
                <a:ea typeface="Verdana" panose="020B0604030504040204" pitchFamily="34" charset="0"/>
                <a:cs typeface="Aharoni" panose="02010803020104030203" pitchFamily="2" charset="-79"/>
              </a:rPr>
              <a:t> </a:t>
            </a:r>
            <a:r>
              <a:rPr lang="en-GB" sz="2000" dirty="0">
                <a:latin typeface="Aharoni" panose="02010803020104030203" pitchFamily="2" charset="-79"/>
                <a:ea typeface="Verdana" panose="020B0604030504040204" pitchFamily="34" charset="0"/>
                <a:cs typeface="Aharoni" panose="02010803020104030203" pitchFamily="2" charset="-79"/>
              </a:rPr>
              <a:t>PB</a:t>
            </a:r>
            <a:r>
              <a:rPr lang="en-GB" dirty="0">
                <a:latin typeface="Aharoni" panose="02010803020104030203" pitchFamily="2" charset="-79"/>
                <a:ea typeface="Verdana" panose="020B0604030504040204" pitchFamily="34" charset="0"/>
                <a:cs typeface="Aharoni" panose="02010803020104030203" pitchFamily="2" charset="-79"/>
              </a:rPr>
              <a:t> of Archived Data</a:t>
            </a: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983" r="8122"/>
          <a:stretch/>
        </p:blipFill>
        <p:spPr>
          <a:xfrm>
            <a:off x="5724128" y="1852919"/>
            <a:ext cx="3197278" cy="272820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8898" y="2095321"/>
            <a:ext cx="3391899" cy="1907943"/>
          </a:xfrm>
          <a:prstGeom prst="rect">
            <a:avLst/>
          </a:prstGeom>
        </p:spPr>
      </p:pic>
      <p:pic>
        <p:nvPicPr>
          <p:cNvPr id="4" name="Picture 3"/>
          <p:cNvPicPr>
            <a:picLocks noChangeAspect="1"/>
          </p:cNvPicPr>
          <p:nvPr/>
        </p:nvPicPr>
        <p:blipFill>
          <a:blip r:embed="rId8"/>
          <a:stretch>
            <a:fillRect/>
          </a:stretch>
        </p:blipFill>
        <p:spPr>
          <a:xfrm>
            <a:off x="323528" y="2095321"/>
            <a:ext cx="1864355" cy="248580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6727" y="4149079"/>
            <a:ext cx="3417401" cy="2563051"/>
          </a:xfrm>
          <a:prstGeom prst="rect">
            <a:avLst/>
          </a:prstGeom>
        </p:spPr>
      </p:pic>
    </p:spTree>
    <p:extLst>
      <p:ext uri="{BB962C8B-B14F-4D97-AF65-F5344CB8AC3E}">
        <p14:creationId xmlns:p14="http://schemas.microsoft.com/office/powerpoint/2010/main" val="132507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10EC2159_Campus_aerial_view.jpg"/>
          <p:cNvPicPr>
            <a:picLocks noChangeAspect="1"/>
          </p:cNvPicPr>
          <p:nvPr/>
        </p:nvPicPr>
        <p:blipFill>
          <a:blip r:embed="rId2" cstate="print"/>
          <a:srcRect l="4724" t="2965" r="4724" b="18381"/>
          <a:stretch>
            <a:fillRect/>
          </a:stretch>
        </p:blipFill>
        <p:spPr bwMode="auto">
          <a:xfrm>
            <a:off x="107504" y="718116"/>
            <a:ext cx="8951066" cy="5823753"/>
          </a:xfrm>
          <a:prstGeom prst="rect">
            <a:avLst/>
          </a:prstGeom>
          <a:noFill/>
          <a:ln w="9525">
            <a:noFill/>
            <a:miter lim="800000"/>
            <a:headEnd/>
            <a:tailEnd/>
          </a:ln>
        </p:spPr>
      </p:pic>
      <p:sp>
        <p:nvSpPr>
          <p:cNvPr id="23557" name="Text Box 4"/>
          <p:cNvSpPr txBox="1">
            <a:spLocks noChangeArrowheads="1"/>
          </p:cNvSpPr>
          <p:nvPr/>
        </p:nvSpPr>
        <p:spPr bwMode="auto">
          <a:xfrm>
            <a:off x="3415469" y="1105579"/>
            <a:ext cx="2313061" cy="646331"/>
          </a:xfrm>
          <a:prstGeom prst="rect">
            <a:avLst/>
          </a:prstGeom>
          <a:solidFill>
            <a:schemeClr val="bg1"/>
          </a:solidFill>
          <a:ln w="12700" cap="sq">
            <a:solidFill>
              <a:srgbClr val="9900FF"/>
            </a:solidFill>
            <a:miter lim="800000"/>
            <a:headEnd type="none" w="sm" len="sm"/>
            <a:tailEnd type="none" w="sm" len="sm"/>
          </a:ln>
        </p:spPr>
        <p:txBody>
          <a:bodyPr wrap="square">
            <a:spAutoFit/>
          </a:bodyPr>
          <a:lstStyle/>
          <a:p>
            <a:r>
              <a:rPr lang="en-GB" dirty="0">
                <a:cs typeface="Arial" pitchFamily="34" charset="0"/>
              </a:rPr>
              <a:t>Central Laser Facility</a:t>
            </a:r>
          </a:p>
        </p:txBody>
      </p:sp>
      <p:sp>
        <p:nvSpPr>
          <p:cNvPr id="23558" name="Text Box 5"/>
          <p:cNvSpPr txBox="1">
            <a:spLocks noChangeArrowheads="1"/>
          </p:cNvSpPr>
          <p:nvPr/>
        </p:nvSpPr>
        <p:spPr bwMode="auto">
          <a:xfrm>
            <a:off x="272936" y="1182524"/>
            <a:ext cx="1677515" cy="584775"/>
          </a:xfrm>
          <a:prstGeom prst="rect">
            <a:avLst/>
          </a:prstGeom>
          <a:solidFill>
            <a:schemeClr val="bg1"/>
          </a:solidFill>
          <a:ln w="12700" cap="sq">
            <a:solidFill>
              <a:srgbClr val="9900FF"/>
            </a:solidFill>
            <a:miter lim="800000"/>
            <a:headEnd type="none" w="sm" len="sm"/>
            <a:tailEnd type="none" w="sm" len="sm"/>
          </a:ln>
        </p:spPr>
        <p:txBody>
          <a:bodyPr wrap="square">
            <a:spAutoFit/>
          </a:bodyPr>
          <a:lstStyle/>
          <a:p>
            <a:r>
              <a:rPr lang="en-GB" dirty="0">
                <a:cs typeface="Arial" pitchFamily="34" charset="0"/>
              </a:rPr>
              <a:t>ISIS </a:t>
            </a:r>
            <a:r>
              <a:rPr lang="en-GB" sz="1400" dirty="0">
                <a:cs typeface="Arial" pitchFamily="34" charset="0"/>
              </a:rPr>
              <a:t>(</a:t>
            </a:r>
            <a:r>
              <a:rPr lang="en-GB" sz="1400" dirty="0" err="1">
                <a:cs typeface="Arial" pitchFamily="34" charset="0"/>
              </a:rPr>
              <a:t>Spallation</a:t>
            </a:r>
            <a:r>
              <a:rPr lang="en-GB" sz="1400" dirty="0">
                <a:cs typeface="Arial" pitchFamily="34" charset="0"/>
              </a:rPr>
              <a:t> Neutron Source)</a:t>
            </a:r>
          </a:p>
        </p:txBody>
      </p:sp>
      <p:sp>
        <p:nvSpPr>
          <p:cNvPr id="23559" name="Line 6"/>
          <p:cNvSpPr>
            <a:spLocks noChangeShapeType="1"/>
          </p:cNvSpPr>
          <p:nvPr/>
        </p:nvSpPr>
        <p:spPr bwMode="auto">
          <a:xfrm flipH="1">
            <a:off x="3275856" y="1505689"/>
            <a:ext cx="1296144" cy="2643392"/>
          </a:xfrm>
          <a:prstGeom prst="line">
            <a:avLst/>
          </a:prstGeom>
          <a:noFill/>
          <a:ln w="34925" cap="sq">
            <a:solidFill>
              <a:srgbClr val="FFFF66"/>
            </a:solidFill>
            <a:round/>
            <a:headEnd type="none" w="sm" len="sm"/>
            <a:tailEnd type="triangle" w="lg" len="med"/>
          </a:ln>
        </p:spPr>
        <p:txBody>
          <a:bodyPr/>
          <a:lstStyle/>
          <a:p>
            <a:endParaRPr lang="en-GB"/>
          </a:p>
        </p:txBody>
      </p:sp>
      <p:sp>
        <p:nvSpPr>
          <p:cNvPr id="23560" name="Line 7"/>
          <p:cNvSpPr>
            <a:spLocks noChangeShapeType="1"/>
          </p:cNvSpPr>
          <p:nvPr/>
        </p:nvSpPr>
        <p:spPr bwMode="auto">
          <a:xfrm rot="16562882" flipH="1">
            <a:off x="-82051" y="2902800"/>
            <a:ext cx="2387490" cy="252961"/>
          </a:xfrm>
          <a:prstGeom prst="line">
            <a:avLst/>
          </a:prstGeom>
          <a:noFill/>
          <a:ln w="34925" cap="sq">
            <a:solidFill>
              <a:srgbClr val="FFFF66"/>
            </a:solidFill>
            <a:round/>
            <a:headEnd type="none" w="sm" len="sm"/>
            <a:tailEnd type="triangle" w="lg" len="med"/>
          </a:ln>
        </p:spPr>
        <p:txBody>
          <a:bodyPr/>
          <a:lstStyle/>
          <a:p>
            <a:endParaRPr lang="en-GB"/>
          </a:p>
        </p:txBody>
      </p:sp>
      <p:sp>
        <p:nvSpPr>
          <p:cNvPr id="23561" name="Text Box 8"/>
          <p:cNvSpPr txBox="1">
            <a:spLocks noChangeArrowheads="1"/>
          </p:cNvSpPr>
          <p:nvPr/>
        </p:nvSpPr>
        <p:spPr bwMode="auto">
          <a:xfrm>
            <a:off x="3336627" y="6021288"/>
            <a:ext cx="2470745" cy="369332"/>
          </a:xfrm>
          <a:prstGeom prst="rect">
            <a:avLst/>
          </a:prstGeom>
          <a:solidFill>
            <a:schemeClr val="bg1"/>
          </a:solidFill>
          <a:ln w="12700" cap="sq">
            <a:solidFill>
              <a:srgbClr val="9900FF"/>
            </a:solidFill>
            <a:miter lim="800000"/>
            <a:headEnd type="none" w="sm" len="sm"/>
            <a:tailEnd type="none" w="sm" len="sm"/>
          </a:ln>
        </p:spPr>
        <p:txBody>
          <a:bodyPr wrap="square">
            <a:spAutoFit/>
          </a:bodyPr>
          <a:lstStyle/>
          <a:p>
            <a:r>
              <a:rPr lang="en-GB" dirty="0">
                <a:cs typeface="Arial" pitchFamily="34" charset="0"/>
              </a:rPr>
              <a:t>Diamond Light Source</a:t>
            </a:r>
          </a:p>
        </p:txBody>
      </p:sp>
      <p:sp>
        <p:nvSpPr>
          <p:cNvPr id="23562" name="Line 9"/>
          <p:cNvSpPr>
            <a:spLocks noChangeShapeType="1"/>
          </p:cNvSpPr>
          <p:nvPr/>
        </p:nvSpPr>
        <p:spPr bwMode="auto">
          <a:xfrm rot="2343490" flipV="1">
            <a:off x="5203159" y="4198694"/>
            <a:ext cx="731507" cy="2262791"/>
          </a:xfrm>
          <a:prstGeom prst="line">
            <a:avLst/>
          </a:prstGeom>
          <a:noFill/>
          <a:ln w="34925" cap="sq">
            <a:solidFill>
              <a:srgbClr val="FFFF66"/>
            </a:solidFill>
            <a:round/>
            <a:headEnd type="none" w="sm" len="sm"/>
            <a:tailEnd type="triangle" w="lg" len="med"/>
          </a:ln>
        </p:spPr>
        <p:txBody>
          <a:bodyPr/>
          <a:lstStyle/>
          <a:p>
            <a:endParaRPr lang="en-GB"/>
          </a:p>
        </p:txBody>
      </p:sp>
      <p:sp>
        <p:nvSpPr>
          <p:cNvPr id="23563" name="Text Box 10"/>
          <p:cNvSpPr txBox="1">
            <a:spLocks noChangeArrowheads="1"/>
          </p:cNvSpPr>
          <p:nvPr/>
        </p:nvSpPr>
        <p:spPr bwMode="auto">
          <a:xfrm>
            <a:off x="6676019" y="2204864"/>
            <a:ext cx="2241053" cy="800219"/>
          </a:xfrm>
          <a:prstGeom prst="rect">
            <a:avLst/>
          </a:prstGeom>
          <a:solidFill>
            <a:schemeClr val="bg1"/>
          </a:solidFill>
          <a:ln w="12700" cap="sq">
            <a:solidFill>
              <a:srgbClr val="9900FF"/>
            </a:solidFill>
            <a:miter lim="800000"/>
            <a:headEnd type="none" w="sm" len="sm"/>
            <a:tailEnd type="none" w="sm" len="sm"/>
          </a:ln>
        </p:spPr>
        <p:txBody>
          <a:bodyPr wrap="square">
            <a:spAutoFit/>
          </a:bodyPr>
          <a:lstStyle/>
          <a:p>
            <a:r>
              <a:rPr lang="en-GB" dirty="0">
                <a:cs typeface="Arial" pitchFamily="34" charset="0"/>
              </a:rPr>
              <a:t>Research Complex </a:t>
            </a:r>
            <a:r>
              <a:rPr lang="en-GB" sz="1400" dirty="0">
                <a:cs typeface="Arial" pitchFamily="34" charset="0"/>
              </a:rPr>
              <a:t>(for users of Diamond, ISIS and CLF)</a:t>
            </a:r>
          </a:p>
        </p:txBody>
      </p:sp>
      <p:sp>
        <p:nvSpPr>
          <p:cNvPr id="23564" name="Line 12"/>
          <p:cNvSpPr>
            <a:spLocks noChangeShapeType="1"/>
          </p:cNvSpPr>
          <p:nvPr/>
        </p:nvSpPr>
        <p:spPr bwMode="auto">
          <a:xfrm flipH="1">
            <a:off x="5868144" y="3068960"/>
            <a:ext cx="1800200" cy="864096"/>
          </a:xfrm>
          <a:prstGeom prst="line">
            <a:avLst/>
          </a:prstGeom>
          <a:noFill/>
          <a:ln w="34925" cap="sq">
            <a:solidFill>
              <a:srgbClr val="FFFF66"/>
            </a:solidFill>
            <a:round/>
            <a:headEnd type="none" w="sm" len="sm"/>
            <a:tailEnd type="triangle" w="lg" len="med"/>
          </a:ln>
        </p:spPr>
        <p:txBody>
          <a:bodyPr/>
          <a:lstStyle/>
          <a:p>
            <a:endParaRPr lang="en-GB"/>
          </a:p>
        </p:txBody>
      </p:sp>
      <p:sp>
        <p:nvSpPr>
          <p:cNvPr id="23565" name="Rectangle 13"/>
          <p:cNvSpPr>
            <a:spLocks noChangeArrowheads="1"/>
          </p:cNvSpPr>
          <p:nvPr/>
        </p:nvSpPr>
        <p:spPr bwMode="auto">
          <a:xfrm>
            <a:off x="373063" y="134938"/>
            <a:ext cx="7772400" cy="504825"/>
          </a:xfrm>
          <a:prstGeom prst="rect">
            <a:avLst/>
          </a:prstGeom>
          <a:noFill/>
          <a:ln w="9525">
            <a:noFill/>
            <a:miter lim="800000"/>
            <a:headEnd/>
            <a:tailEnd/>
          </a:ln>
        </p:spPr>
        <p:txBody>
          <a:bodyPr anchor="ctr"/>
          <a:lstStyle/>
          <a:p>
            <a:endParaRPr lang="en-US" sz="3200">
              <a:solidFill>
                <a:schemeClr val="tx2"/>
              </a:solidFill>
            </a:endParaRPr>
          </a:p>
        </p:txBody>
      </p:sp>
      <p:sp>
        <p:nvSpPr>
          <p:cNvPr id="14" name="Text Box 4"/>
          <p:cNvSpPr txBox="1">
            <a:spLocks noChangeArrowheads="1"/>
          </p:cNvSpPr>
          <p:nvPr/>
        </p:nvSpPr>
        <p:spPr bwMode="auto">
          <a:xfrm>
            <a:off x="6565825" y="836712"/>
            <a:ext cx="2393453" cy="646331"/>
          </a:xfrm>
          <a:prstGeom prst="rect">
            <a:avLst/>
          </a:prstGeom>
          <a:solidFill>
            <a:schemeClr val="bg1"/>
          </a:solidFill>
          <a:ln w="12700" cap="sq">
            <a:solidFill>
              <a:srgbClr val="9900FF"/>
            </a:solidFill>
            <a:miter lim="800000"/>
            <a:headEnd type="none" w="sm" len="sm"/>
            <a:tailEnd type="none" w="sm" len="sm"/>
          </a:ln>
        </p:spPr>
        <p:txBody>
          <a:bodyPr wrap="square">
            <a:spAutoFit/>
          </a:bodyPr>
          <a:lstStyle/>
          <a:p>
            <a:r>
              <a:rPr lang="en-GB" dirty="0">
                <a:cs typeface="Arial" pitchFamily="34" charset="0"/>
              </a:rPr>
              <a:t>LHC Tier 1 computing</a:t>
            </a:r>
          </a:p>
        </p:txBody>
      </p:sp>
      <p:sp>
        <p:nvSpPr>
          <p:cNvPr id="17" name="Line 6"/>
          <p:cNvSpPr>
            <a:spLocks noChangeShapeType="1"/>
          </p:cNvSpPr>
          <p:nvPr/>
        </p:nvSpPr>
        <p:spPr bwMode="auto">
          <a:xfrm flipH="1">
            <a:off x="4648410" y="1508889"/>
            <a:ext cx="2588798" cy="2400231"/>
          </a:xfrm>
          <a:prstGeom prst="line">
            <a:avLst/>
          </a:prstGeom>
          <a:noFill/>
          <a:ln w="34925" cap="sq">
            <a:solidFill>
              <a:srgbClr val="FFFF66"/>
            </a:solidFill>
            <a:round/>
            <a:headEnd type="none" w="sm" len="sm"/>
            <a:tailEnd type="triangle" w="lg" len="med"/>
          </a:ln>
        </p:spPr>
        <p:txBody>
          <a:bodyPr/>
          <a:lstStyle/>
          <a:p>
            <a:endParaRPr lang="en-GB"/>
          </a:p>
        </p:txBody>
      </p:sp>
      <p:sp>
        <p:nvSpPr>
          <p:cNvPr id="2" name="Title 1"/>
          <p:cNvSpPr>
            <a:spLocks noGrp="1"/>
          </p:cNvSpPr>
          <p:nvPr>
            <p:ph type="title"/>
          </p:nvPr>
        </p:nvSpPr>
        <p:spPr>
          <a:xfrm>
            <a:off x="533610" y="134938"/>
            <a:ext cx="8229600" cy="562074"/>
          </a:xfrm>
        </p:spPr>
        <p:txBody>
          <a:bodyPr>
            <a:normAutofit/>
          </a:bodyPr>
          <a:lstStyle/>
          <a:p>
            <a:r>
              <a:rPr lang="en-GB" dirty="0"/>
              <a:t>Harwell Science and Innovation Campus</a:t>
            </a:r>
          </a:p>
        </p:txBody>
      </p:sp>
    </p:spTree>
    <p:extLst>
      <p:ext uri="{BB962C8B-B14F-4D97-AF65-F5344CB8AC3E}">
        <p14:creationId xmlns:p14="http://schemas.microsoft.com/office/powerpoint/2010/main" val="4032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70A78-C8A0-4514-8B53-F9E310355836}"/>
              </a:ext>
            </a:extLst>
          </p:cNvPr>
          <p:cNvSpPr>
            <a:spLocks noGrp="1"/>
          </p:cNvSpPr>
          <p:nvPr>
            <p:ph type="title"/>
          </p:nvPr>
        </p:nvSpPr>
        <p:spPr/>
        <p:txBody>
          <a:bodyPr/>
          <a:lstStyle/>
          <a:p>
            <a:r>
              <a:rPr lang="en-GB" sz="3600" dirty="0"/>
              <a:t>Detector Developments</a:t>
            </a:r>
            <a:endParaRPr lang="en-US" sz="3600" dirty="0"/>
          </a:p>
        </p:txBody>
      </p:sp>
      <p:sp>
        <p:nvSpPr>
          <p:cNvPr id="3" name="Content Placeholder 2">
            <a:extLst>
              <a:ext uri="{FF2B5EF4-FFF2-40B4-BE49-F238E27FC236}">
                <a16:creationId xmlns:a16="http://schemas.microsoft.com/office/drawing/2014/main" id="{BED0C91C-800F-48FC-AC21-C6E66658438D}"/>
              </a:ext>
            </a:extLst>
          </p:cNvPr>
          <p:cNvSpPr>
            <a:spLocks noGrp="1"/>
          </p:cNvSpPr>
          <p:nvPr>
            <p:ph idx="1"/>
          </p:nvPr>
        </p:nvSpPr>
        <p:spPr>
          <a:xfrm>
            <a:off x="457200" y="1268760"/>
            <a:ext cx="8229600" cy="5400600"/>
          </a:xfrm>
        </p:spPr>
        <p:txBody>
          <a:bodyPr>
            <a:normAutofit/>
          </a:bodyPr>
          <a:lstStyle/>
          <a:p>
            <a:pPr marL="0" indent="0">
              <a:buNone/>
            </a:pPr>
            <a:r>
              <a:rPr lang="en-GB" sz="1100" b="1" dirty="0">
                <a:latin typeface="Arial" panose="020B0604020202020204" pitchFamily="34" charset="0"/>
                <a:cs typeface="Arial" panose="020B0604020202020204" pitchFamily="34" charset="0"/>
              </a:rPr>
              <a:t>Percival</a:t>
            </a:r>
          </a:p>
          <a:p>
            <a:r>
              <a:rPr lang="en-GB" sz="1100" dirty="0">
                <a:latin typeface="Arial" panose="020B0604020202020204" pitchFamily="34" charset="0"/>
                <a:cs typeface="Arial" panose="020B0604020202020204" pitchFamily="34" charset="0"/>
              </a:rPr>
              <a:t>Main challenge: 6GB/s data rate, sustained forever(</a:t>
            </a:r>
            <a:r>
              <a:rPr lang="en-GB" sz="1100" dirty="0" err="1">
                <a:latin typeface="Arial" panose="020B0604020202020204" pitchFamily="34" charset="0"/>
                <a:cs typeface="Arial" panose="020B0604020202020204" pitchFamily="34" charset="0"/>
              </a:rPr>
              <a:t>ish</a:t>
            </a:r>
            <a:r>
              <a:rPr lang="en-GB" sz="1100" dirty="0">
                <a:latin typeface="Arial" panose="020B0604020202020204" pitchFamily="34" charset="0"/>
                <a:cs typeface="Arial" panose="020B0604020202020204" pitchFamily="34" charset="0"/>
              </a:rPr>
              <a:t>).</a:t>
            </a:r>
          </a:p>
          <a:p>
            <a:r>
              <a:rPr lang="en-GB" sz="1100" dirty="0">
                <a:latin typeface="Arial" panose="020B0604020202020204" pitchFamily="34" charset="0"/>
                <a:cs typeface="Arial" panose="020B0604020202020204" pitchFamily="34" charset="0"/>
              </a:rPr>
              <a:t>Secondary processing challenge: pixel-per-pixel bit descrambling and pixel-per-pixel calibration algorithms prior to writing an "image" to disk.</a:t>
            </a:r>
          </a:p>
          <a:p>
            <a:pPr marL="0" indent="0">
              <a:buNone/>
            </a:pPr>
            <a:r>
              <a:rPr lang="en-GB" sz="1100" dirty="0">
                <a:latin typeface="Arial" panose="020B0604020202020204" pitchFamily="34" charset="0"/>
                <a:cs typeface="Arial" panose="020B0604020202020204" pitchFamily="34" charset="0"/>
              </a:rPr>
              <a:t> </a:t>
            </a:r>
          </a:p>
          <a:p>
            <a:pPr marL="0" indent="0">
              <a:buNone/>
            </a:pPr>
            <a:r>
              <a:rPr lang="en-GB" sz="1100" b="1" dirty="0">
                <a:latin typeface="Arial" panose="020B0604020202020204" pitchFamily="34" charset="0"/>
                <a:cs typeface="Arial" panose="020B0604020202020204" pitchFamily="34" charset="0"/>
              </a:rPr>
              <a:t>Excalibur</a:t>
            </a:r>
          </a:p>
          <a:p>
            <a:r>
              <a:rPr lang="en-GB" sz="1100" dirty="0" smtClean="0">
                <a:latin typeface="Arial" panose="020B0604020202020204" pitchFamily="34" charset="0"/>
                <a:cs typeface="Arial" panose="020B0604020202020204" pitchFamily="34" charset="0"/>
              </a:rPr>
              <a:t>Data-rate </a:t>
            </a:r>
            <a:r>
              <a:rPr lang="en-GB" sz="1100" dirty="0">
                <a:latin typeface="Arial" panose="020B0604020202020204" pitchFamily="34" charset="0"/>
                <a:cs typeface="Arial" panose="020B0604020202020204" pitchFamily="34" charset="0"/>
              </a:rPr>
              <a:t>750MB/s * 2 channels.</a:t>
            </a:r>
          </a:p>
          <a:p>
            <a:r>
              <a:rPr lang="en-GB" sz="1100" dirty="0">
                <a:latin typeface="Arial" panose="020B0604020202020204" pitchFamily="34" charset="0"/>
                <a:cs typeface="Arial" panose="020B0604020202020204" pitchFamily="34" charset="0"/>
              </a:rPr>
              <a:t>real problem: ptychography and </a:t>
            </a:r>
            <a:r>
              <a:rPr lang="en-GB" sz="1100" dirty="0" err="1">
                <a:latin typeface="Arial" panose="020B0604020202020204" pitchFamily="34" charset="0"/>
                <a:cs typeface="Arial" panose="020B0604020202020204" pitchFamily="34" charset="0"/>
              </a:rPr>
              <a:t>tomo</a:t>
            </a:r>
            <a:r>
              <a:rPr lang="en-GB" sz="1100" dirty="0">
                <a:latin typeface="Arial" panose="020B0604020202020204" pitchFamily="34" charset="0"/>
                <a:cs typeface="Arial" panose="020B0604020202020204" pitchFamily="34" charset="0"/>
              </a:rPr>
              <a:t>-ptychography - very large scans with TB size datasets.</a:t>
            </a:r>
          </a:p>
          <a:p>
            <a:r>
              <a:rPr lang="en-GB" sz="1100" dirty="0">
                <a:latin typeface="Arial" panose="020B0604020202020204" pitchFamily="34" charset="0"/>
                <a:cs typeface="Arial" panose="020B0604020202020204" pitchFamily="34" charset="0"/>
              </a:rPr>
              <a:t>Secondary processing challenge: block-by-block (i.e. each sensor chip) is angled and need to be rotated 90deg to turn into an "image". Not terribly difficult because of the low(</a:t>
            </a:r>
            <a:r>
              <a:rPr lang="en-GB" sz="1100" dirty="0" err="1">
                <a:latin typeface="Arial" panose="020B0604020202020204" pitchFamily="34" charset="0"/>
                <a:cs typeface="Arial" panose="020B0604020202020204" pitchFamily="34" charset="0"/>
              </a:rPr>
              <a:t>ish</a:t>
            </a:r>
            <a:r>
              <a:rPr lang="en-GB" sz="1100" dirty="0">
                <a:latin typeface="Arial" panose="020B0604020202020204" pitchFamily="34" charset="0"/>
                <a:cs typeface="Arial" panose="020B0604020202020204" pitchFamily="34" charset="0"/>
              </a:rPr>
              <a:t>) data-rate.</a:t>
            </a:r>
          </a:p>
          <a:p>
            <a:r>
              <a:rPr lang="en-GB" sz="1100" dirty="0">
                <a:latin typeface="Arial" panose="020B0604020202020204" pitchFamily="34" charset="0"/>
                <a:cs typeface="Arial" panose="020B0604020202020204" pitchFamily="34" charset="0"/>
              </a:rPr>
              <a:t>Secondary processing challenge: on-the-fly compression. Data is sparse so we expect it to be relatively easy to get a good compression ratio.</a:t>
            </a:r>
          </a:p>
          <a:p>
            <a:pPr marL="0" indent="0">
              <a:buNone/>
            </a:pPr>
            <a:r>
              <a:rPr lang="en-GB" sz="1100" dirty="0">
                <a:latin typeface="Arial" panose="020B0604020202020204" pitchFamily="34" charset="0"/>
                <a:cs typeface="Arial" panose="020B0604020202020204" pitchFamily="34" charset="0"/>
              </a:rPr>
              <a:t> </a:t>
            </a:r>
          </a:p>
          <a:p>
            <a:pPr marL="0" indent="0">
              <a:buNone/>
            </a:pPr>
            <a:r>
              <a:rPr lang="en-GB" sz="1100" b="1" dirty="0" err="1">
                <a:latin typeface="Arial" panose="020B0604020202020204" pitchFamily="34" charset="0"/>
                <a:cs typeface="Arial" panose="020B0604020202020204" pitchFamily="34" charset="0"/>
              </a:rPr>
              <a:t>Eiger</a:t>
            </a:r>
            <a:r>
              <a:rPr lang="en-GB" sz="1100" b="1" dirty="0">
                <a:latin typeface="Arial" panose="020B0604020202020204" pitchFamily="34" charset="0"/>
                <a:cs typeface="Arial" panose="020B0604020202020204" pitchFamily="34" charset="0"/>
              </a:rPr>
              <a:t> and Eiger2</a:t>
            </a:r>
          </a:p>
          <a:p>
            <a:r>
              <a:rPr lang="en-GB" sz="1100" dirty="0">
                <a:latin typeface="Arial" panose="020B0604020202020204" pitchFamily="34" charset="0"/>
                <a:cs typeface="Arial" panose="020B0604020202020204" pitchFamily="34" charset="0"/>
              </a:rPr>
              <a:t>Data-rate: variable, depending on compression ratio which depends on SNR. Typically the compressed stream fits in a single 40gbps NIC.</a:t>
            </a:r>
          </a:p>
          <a:p>
            <a:r>
              <a:rPr lang="en-GB" sz="1100" dirty="0">
                <a:latin typeface="Arial" panose="020B0604020202020204" pitchFamily="34" charset="0"/>
                <a:cs typeface="Arial" panose="020B0604020202020204" pitchFamily="34" charset="0"/>
              </a:rPr>
              <a:t>Raw data rate: 4M pixel * 2bpp * 750Hz</a:t>
            </a:r>
          </a:p>
          <a:p>
            <a:r>
              <a:rPr lang="en-GB" sz="1100" dirty="0">
                <a:latin typeface="Arial" panose="020B0604020202020204" pitchFamily="34" charset="0"/>
                <a:cs typeface="Arial" panose="020B0604020202020204" pitchFamily="34" charset="0"/>
              </a:rPr>
              <a:t>Pre-compressed data can not be processed on the fly before hitting disk.</a:t>
            </a:r>
          </a:p>
          <a:p>
            <a:r>
              <a:rPr lang="en-GB" sz="1100" dirty="0">
                <a:latin typeface="Arial" panose="020B0604020202020204" pitchFamily="34" charset="0"/>
                <a:cs typeface="Arial" panose="020B0604020202020204" pitchFamily="34" charset="0"/>
              </a:rPr>
              <a:t>Main challenge: near 100% reliability and uptime! MX beamlines are data factories!</a:t>
            </a:r>
          </a:p>
          <a:p>
            <a:pPr marL="0" indent="0">
              <a:buNone/>
            </a:pP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All systems require a degree of parallel DAQ/processing and so that is a key challenge that we face in the software development of all of these systems. We are implementing a single DAQ framework to allow re-use of software for all of these systems</a:t>
            </a:r>
            <a:r>
              <a:rPr lang="en-GB" sz="1100" dirty="0" smtClean="0">
                <a:latin typeface="Arial" panose="020B0604020202020204" pitchFamily="34" charset="0"/>
                <a:cs typeface="Arial" panose="020B0604020202020204" pitchFamily="34" charset="0"/>
              </a:rPr>
              <a:t>.</a:t>
            </a:r>
          </a:p>
          <a:p>
            <a:endParaRPr lang="en-GB" sz="1100" dirty="0">
              <a:latin typeface="Arial" panose="020B0604020202020204" pitchFamily="34" charset="0"/>
              <a:cs typeface="Arial" panose="020B0604020202020204" pitchFamily="34" charset="0"/>
            </a:endParaRPr>
          </a:p>
          <a:p>
            <a:pPr marL="0" indent="0">
              <a:buNone/>
            </a:pPr>
            <a:r>
              <a:rPr lang="en-GB" sz="1100" b="1" dirty="0" smtClean="0">
                <a:latin typeface="Arial" panose="020B0604020202020204" pitchFamily="34" charset="0"/>
                <a:cs typeface="Arial" panose="020B0604020202020204" pitchFamily="34" charset="0"/>
              </a:rPr>
              <a:t>AND…</a:t>
            </a:r>
          </a:p>
          <a:p>
            <a:r>
              <a:rPr lang="en-GB" sz="1100" dirty="0" smtClean="0">
                <a:latin typeface="Arial" panose="020B0604020202020204" pitchFamily="34" charset="0"/>
                <a:cs typeface="Arial" panose="020B0604020202020204" pitchFamily="34" charset="0"/>
              </a:rPr>
              <a:t>Potential for detectors to run at 1PB per hour by 2025</a:t>
            </a:r>
          </a:p>
          <a:p>
            <a:pPr lvl="1"/>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307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DE9E-9B69-4B24-A2AA-44E53E1000C0}"/>
              </a:ext>
            </a:extLst>
          </p:cNvPr>
          <p:cNvSpPr>
            <a:spLocks noGrp="1"/>
          </p:cNvSpPr>
          <p:nvPr>
            <p:ph type="title"/>
          </p:nvPr>
        </p:nvSpPr>
        <p:spPr/>
        <p:txBody>
          <a:bodyPr/>
          <a:lstStyle/>
          <a:p>
            <a:r>
              <a:rPr lang="en-GB" sz="3600" dirty="0"/>
              <a:t>New </a:t>
            </a:r>
            <a:r>
              <a:rPr lang="en-GB" sz="3600" dirty="0" err="1"/>
              <a:t>Eiger</a:t>
            </a:r>
            <a:r>
              <a:rPr lang="en-GB" sz="3600" dirty="0"/>
              <a:t> Detectors</a:t>
            </a:r>
            <a:endParaRPr lang="en-US" sz="3600" dirty="0"/>
          </a:p>
        </p:txBody>
      </p:sp>
      <p:sp>
        <p:nvSpPr>
          <p:cNvPr id="3" name="Content Placeholder 2">
            <a:extLst>
              <a:ext uri="{FF2B5EF4-FFF2-40B4-BE49-F238E27FC236}">
                <a16:creationId xmlns:a16="http://schemas.microsoft.com/office/drawing/2014/main" id="{F05B488C-2988-4C65-B748-C4D3E7385FCA}"/>
              </a:ext>
            </a:extLst>
          </p:cNvPr>
          <p:cNvSpPr>
            <a:spLocks noGrp="1"/>
          </p:cNvSpPr>
          <p:nvPr>
            <p:ph idx="1"/>
          </p:nvPr>
        </p:nvSpPr>
        <p:spPr/>
        <p:txBody>
          <a:bodyPr>
            <a:normAutofit fontScale="62500" lnSpcReduction="20000"/>
          </a:bodyPr>
          <a:lstStyle/>
          <a:p>
            <a:r>
              <a:rPr lang="en-GB" dirty="0" err="1">
                <a:latin typeface="Arial" panose="020B0604020202020204" pitchFamily="34" charset="0"/>
                <a:cs typeface="Arial" panose="020B0604020202020204" pitchFamily="34" charset="0"/>
              </a:rPr>
              <a:t>Eiger</a:t>
            </a:r>
            <a:r>
              <a:rPr lang="en-GB" dirty="0">
                <a:latin typeface="Arial" panose="020B0604020202020204" pitchFamily="34" charset="0"/>
                <a:cs typeface="Arial" panose="020B0604020202020204" pitchFamily="34" charset="0"/>
              </a:rPr>
              <a:t> on </a:t>
            </a:r>
            <a:r>
              <a:rPr lang="en-GB" dirty="0" err="1">
                <a:latin typeface="Arial" panose="020B0604020202020204" pitchFamily="34" charset="0"/>
                <a:cs typeface="Arial" panose="020B0604020202020204" pitchFamily="34" charset="0"/>
              </a:rPr>
              <a:t>VMXi</a:t>
            </a:r>
            <a:r>
              <a:rPr lang="en-GB" dirty="0">
                <a:latin typeface="Arial" panose="020B0604020202020204" pitchFamily="34" charset="0"/>
                <a:cs typeface="Arial" panose="020B0604020202020204" pitchFamily="34" charset="0"/>
              </a:rPr>
              <a:t>, we currently see: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Sustained (10 minutes+/indefinite) acquisitions at 500Hz, with typical compressed data size of 2.2Mbs per frame. This gives about ~ 9 </a:t>
            </a:r>
            <a:r>
              <a:rPr lang="en-GB" dirty="0" err="1">
                <a:latin typeface="Arial" panose="020B0604020202020204" pitchFamily="34" charset="0"/>
                <a:cs typeface="Arial" panose="020B0604020202020204" pitchFamily="34" charset="0"/>
              </a:rPr>
              <a:t>Gbits</a:t>
            </a:r>
            <a:r>
              <a:rPr lang="en-GB" dirty="0">
                <a:latin typeface="Arial" panose="020B0604020202020204" pitchFamily="34" charset="0"/>
                <a:cs typeface="Arial" panose="020B0604020202020204" pitchFamily="34" charset="0"/>
              </a:rPr>
              <a:t>/second.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Full speed acquisition burst (30 – 60 seconds) at 750Hz, with typical compressed data size of 2.2Mbs per frame. This gives ~13 </a:t>
            </a:r>
            <a:r>
              <a:rPr lang="en-GB" dirty="0" err="1">
                <a:latin typeface="Arial" panose="020B0604020202020204" pitchFamily="34" charset="0"/>
                <a:cs typeface="Arial" panose="020B0604020202020204" pitchFamily="34" charset="0"/>
              </a:rPr>
              <a:t>Gbits</a:t>
            </a:r>
            <a:r>
              <a:rPr lang="en-GB" dirty="0">
                <a:latin typeface="Arial" panose="020B0604020202020204" pitchFamily="34" charset="0"/>
                <a:cs typeface="Arial" panose="020B0604020202020204" pitchFamily="34" charset="0"/>
              </a:rPr>
              <a:t>/second.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is using 4 writing nodes split across 2 servers.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Files contain 1000 frames, so in big acquisitions, it’s possible to get reasonably large numbers of files being created in the same directory. (We once did a 500000 frame acquisition which created 500 files, though this is not a typical use case).</a:t>
            </a:r>
          </a:p>
          <a:p>
            <a:endParaRPr lang="en-US" dirty="0">
              <a:latin typeface="+mj-lt"/>
            </a:endParaRPr>
          </a:p>
        </p:txBody>
      </p:sp>
    </p:spTree>
    <p:extLst>
      <p:ext uri="{BB962C8B-B14F-4D97-AF65-F5344CB8AC3E}">
        <p14:creationId xmlns:p14="http://schemas.microsoft.com/office/powerpoint/2010/main" val="474689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Post Visit Processing</a:t>
            </a:r>
            <a:endParaRPr lang="en-GB" sz="3600"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73579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Aharoni" panose="02010803020104030203" pitchFamily="2" charset="-79"/>
                <a:cs typeface="Aharoni" panose="02010803020104030203" pitchFamily="2" charset="-79"/>
              </a:rPr>
              <a:t>Current Challenges	</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lstStyle/>
          <a:p>
            <a:r>
              <a:rPr lang="en-GB" dirty="0" smtClean="0">
                <a:latin typeface="+mj-lt"/>
              </a:rPr>
              <a:t>Infrastructure is </a:t>
            </a:r>
            <a:r>
              <a:rPr lang="en-GB" i="1" dirty="0" smtClean="0">
                <a:latin typeface="+mj-lt"/>
              </a:rPr>
              <a:t>monolithic</a:t>
            </a:r>
            <a:r>
              <a:rPr lang="en-GB" dirty="0" smtClean="0">
                <a:latin typeface="+mj-lt"/>
              </a:rPr>
              <a:t>.</a:t>
            </a:r>
          </a:p>
          <a:p>
            <a:endParaRPr lang="en-GB" dirty="0" smtClean="0">
              <a:latin typeface="+mj-lt"/>
            </a:endParaRPr>
          </a:p>
          <a:p>
            <a:r>
              <a:rPr lang="en-GB" dirty="0" smtClean="0">
                <a:latin typeface="+mj-lt"/>
              </a:rPr>
              <a:t>‘One system’ for data acquisition, analysis and increasingly post-visit analysis, restaging of data.</a:t>
            </a:r>
          </a:p>
          <a:p>
            <a:pPr lvl="1"/>
            <a:r>
              <a:rPr lang="en-GB" dirty="0" smtClean="0">
                <a:latin typeface="+mj-lt"/>
              </a:rPr>
              <a:t>Competing requirements</a:t>
            </a:r>
          </a:p>
          <a:p>
            <a:endParaRPr lang="en-GB" dirty="0">
              <a:latin typeface="+mj-lt"/>
            </a:endParaRPr>
          </a:p>
        </p:txBody>
      </p:sp>
    </p:spTree>
    <p:extLst>
      <p:ext uri="{BB962C8B-B14F-4D97-AF65-F5344CB8AC3E}">
        <p14:creationId xmlns:p14="http://schemas.microsoft.com/office/powerpoint/2010/main" val="946671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latin typeface="Aharoni"/>
              </a:rPr>
              <a:t>Future</a:t>
            </a:r>
            <a:endParaRPr lang="en-GB" dirty="0">
              <a:latin typeface="Aharoni"/>
            </a:endParaRPr>
          </a:p>
        </p:txBody>
      </p:sp>
      <p:pic>
        <p:nvPicPr>
          <p:cNvPr id="4" name="Picture 3"/>
          <p:cNvPicPr>
            <a:picLocks noChangeAspect="1"/>
          </p:cNvPicPr>
          <p:nvPr/>
        </p:nvPicPr>
        <p:blipFill>
          <a:blip r:embed="rId2"/>
          <a:stretch>
            <a:fillRect/>
          </a:stretch>
        </p:blipFill>
        <p:spPr>
          <a:xfrm>
            <a:off x="971600" y="1772816"/>
            <a:ext cx="7200800" cy="3600400"/>
          </a:xfrm>
          <a:prstGeom prst="rect">
            <a:avLst/>
          </a:prstGeom>
        </p:spPr>
      </p:pic>
    </p:spTree>
    <p:extLst>
      <p:ext uri="{BB962C8B-B14F-4D97-AF65-F5344CB8AC3E}">
        <p14:creationId xmlns:p14="http://schemas.microsoft.com/office/powerpoint/2010/main" val="3958191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Aharoni" panose="02010803020104030203" pitchFamily="2" charset="-79"/>
                <a:cs typeface="Aharoni" panose="02010803020104030203" pitchFamily="2" charset="-79"/>
              </a:rPr>
              <a:t>Future file systems </a:t>
            </a:r>
            <a:br>
              <a:rPr lang="en-GB" sz="3600" dirty="0" smtClean="0">
                <a:latin typeface="Aharoni" panose="02010803020104030203" pitchFamily="2" charset="-79"/>
                <a:cs typeface="Aharoni" panose="02010803020104030203" pitchFamily="2" charset="-79"/>
              </a:rPr>
            </a:br>
            <a:r>
              <a:rPr lang="en-GB" sz="3600" dirty="0" smtClean="0">
                <a:latin typeface="Aharoni" panose="02010803020104030203" pitchFamily="2" charset="-79"/>
                <a:cs typeface="Aharoni" panose="02010803020104030203" pitchFamily="2" charset="-79"/>
              </a:rPr>
              <a:t>and storage architectures</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556792"/>
            <a:ext cx="8229600" cy="4680520"/>
          </a:xfrm>
        </p:spPr>
        <p:txBody>
          <a:bodyPr>
            <a:normAutofit fontScale="77500" lnSpcReduction="20000"/>
          </a:bodyPr>
          <a:lstStyle/>
          <a:p>
            <a:r>
              <a:rPr lang="en-GB" b="1" dirty="0" smtClean="0">
                <a:latin typeface="+mj-lt"/>
              </a:rPr>
              <a:t>More of the same?</a:t>
            </a:r>
          </a:p>
          <a:p>
            <a:pPr lvl="1"/>
            <a:r>
              <a:rPr lang="en-GB" dirty="0" smtClean="0">
                <a:latin typeface="+mj-lt"/>
              </a:rPr>
              <a:t>If we change, how is the step change funded and when</a:t>
            </a:r>
          </a:p>
          <a:p>
            <a:endParaRPr lang="en-GB" dirty="0" smtClean="0">
              <a:latin typeface="+mj-lt"/>
            </a:endParaRPr>
          </a:p>
          <a:p>
            <a:r>
              <a:rPr lang="en-GB" dirty="0" smtClean="0">
                <a:latin typeface="+mj-lt"/>
              </a:rPr>
              <a:t>Performance is key but can we move to more scalable file system architectures / object stores?</a:t>
            </a:r>
          </a:p>
          <a:p>
            <a:pPr lvl="1"/>
            <a:r>
              <a:rPr lang="en-GB" dirty="0" smtClean="0">
                <a:latin typeface="+mj-lt"/>
              </a:rPr>
              <a:t>Re-write the software layer? </a:t>
            </a:r>
            <a:r>
              <a:rPr lang="en-GB" b="1" dirty="0" smtClean="0">
                <a:latin typeface="+mj-lt"/>
              </a:rPr>
              <a:t>Are we prepared to</a:t>
            </a:r>
            <a:r>
              <a:rPr lang="en-GB" dirty="0" smtClean="0">
                <a:latin typeface="+mj-lt"/>
              </a:rPr>
              <a:t>?</a:t>
            </a:r>
          </a:p>
          <a:p>
            <a:pPr marL="457200" lvl="1" indent="0">
              <a:buNone/>
            </a:pPr>
            <a:endParaRPr lang="en-GB" dirty="0" smtClean="0">
              <a:latin typeface="+mj-lt"/>
            </a:endParaRPr>
          </a:p>
          <a:p>
            <a:r>
              <a:rPr lang="en-GB" dirty="0" smtClean="0">
                <a:latin typeface="+mj-lt"/>
              </a:rPr>
              <a:t>Separate acquisition from post-processing</a:t>
            </a:r>
          </a:p>
          <a:p>
            <a:pPr lvl="1"/>
            <a:r>
              <a:rPr lang="en-GB" dirty="0" smtClean="0">
                <a:latin typeface="+mj-lt"/>
              </a:rPr>
              <a:t>Where is the logical boundary?</a:t>
            </a:r>
          </a:p>
          <a:p>
            <a:pPr lvl="1"/>
            <a:r>
              <a:rPr lang="en-GB" dirty="0" smtClean="0">
                <a:latin typeface="+mj-lt"/>
              </a:rPr>
              <a:t>Would allow better scheduling of jobs</a:t>
            </a:r>
          </a:p>
          <a:p>
            <a:pPr lvl="1"/>
            <a:r>
              <a:rPr lang="en-GB" dirty="0" smtClean="0">
                <a:latin typeface="+mj-lt"/>
              </a:rPr>
              <a:t>Would allow off-site (not in Diamond) HPC and Storage to be implemented and used/shared</a:t>
            </a:r>
            <a:endParaRPr lang="en-GB" dirty="0">
              <a:latin typeface="+mj-lt"/>
            </a:endParaRPr>
          </a:p>
        </p:txBody>
      </p:sp>
    </p:spTree>
    <p:extLst>
      <p:ext uri="{BB962C8B-B14F-4D97-AF65-F5344CB8AC3E}">
        <p14:creationId xmlns:p14="http://schemas.microsoft.com/office/powerpoint/2010/main" val="3630227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latin typeface="Aharoni" panose="02010803020104030203" pitchFamily="2" charset="-79"/>
                <a:cs typeface="Aharoni" panose="02010803020104030203" pitchFamily="2" charset="-79"/>
              </a:rPr>
              <a:t>‘Big’ Data Lifecycle challenges</a:t>
            </a:r>
            <a:endParaRPr lang="en-GB" sz="3600" dirty="0"/>
          </a:p>
        </p:txBody>
      </p:sp>
      <p:sp>
        <p:nvSpPr>
          <p:cNvPr id="3" name="Content Placeholder 2"/>
          <p:cNvSpPr>
            <a:spLocks noGrp="1"/>
          </p:cNvSpPr>
          <p:nvPr>
            <p:ph idx="1"/>
          </p:nvPr>
        </p:nvSpPr>
        <p:spPr>
          <a:xfrm>
            <a:off x="457200" y="1412776"/>
            <a:ext cx="8507288" cy="5112568"/>
          </a:xfrm>
        </p:spPr>
        <p:txBody>
          <a:bodyPr>
            <a:normAutofit fontScale="70000" lnSpcReduction="20000"/>
          </a:bodyPr>
          <a:lstStyle/>
          <a:p>
            <a:r>
              <a:rPr lang="en-GB" dirty="0">
                <a:latin typeface="+mj-lt"/>
                <a:cs typeface="Aharoni" panose="02010803020104030203" pitchFamily="2" charset="-79"/>
              </a:rPr>
              <a:t>How much do you mean by </a:t>
            </a:r>
            <a:r>
              <a:rPr lang="en-GB" b="1" dirty="0">
                <a:latin typeface="+mj-lt"/>
                <a:cs typeface="Aharoni" panose="02010803020104030203" pitchFamily="2" charset="-79"/>
              </a:rPr>
              <a:t>BIG</a:t>
            </a:r>
            <a:r>
              <a:rPr lang="en-GB" dirty="0" smtClean="0">
                <a:latin typeface="+mj-lt"/>
                <a:cs typeface="Aharoni" panose="02010803020104030203" pitchFamily="2" charset="-79"/>
              </a:rPr>
              <a:t>?</a:t>
            </a:r>
          </a:p>
          <a:p>
            <a:endParaRPr lang="en-GB" dirty="0">
              <a:latin typeface="+mj-lt"/>
              <a:cs typeface="Aharoni" panose="02010803020104030203" pitchFamily="2" charset="-79"/>
            </a:endParaRPr>
          </a:p>
          <a:p>
            <a:r>
              <a:rPr lang="en-GB" dirty="0">
                <a:latin typeface="+mj-lt"/>
                <a:cs typeface="Aharoni" panose="02010803020104030203" pitchFamily="2" charset="-79"/>
              </a:rPr>
              <a:t>How ‘</a:t>
            </a:r>
            <a:r>
              <a:rPr lang="en-GB" b="1" dirty="0">
                <a:latin typeface="+mj-lt"/>
                <a:cs typeface="Aharoni" panose="02010803020104030203" pitchFamily="2" charset="-79"/>
              </a:rPr>
              <a:t>FAST</a:t>
            </a:r>
            <a:r>
              <a:rPr lang="en-GB" dirty="0">
                <a:latin typeface="+mj-lt"/>
                <a:cs typeface="Aharoni" panose="02010803020104030203" pitchFamily="2" charset="-79"/>
              </a:rPr>
              <a:t>’ do you need to analyse the data</a:t>
            </a:r>
            <a:r>
              <a:rPr lang="en-GB" dirty="0" smtClean="0">
                <a:latin typeface="+mj-lt"/>
                <a:cs typeface="Aharoni" panose="02010803020104030203" pitchFamily="2" charset="-79"/>
              </a:rPr>
              <a:t>?</a:t>
            </a:r>
          </a:p>
          <a:p>
            <a:endParaRPr lang="en-GB" dirty="0">
              <a:latin typeface="+mj-lt"/>
              <a:cs typeface="Aharoni" panose="02010803020104030203" pitchFamily="2" charset="-79"/>
            </a:endParaRPr>
          </a:p>
          <a:p>
            <a:r>
              <a:rPr lang="en-GB" dirty="0">
                <a:latin typeface="+mj-lt"/>
                <a:cs typeface="Aharoni" panose="02010803020104030203" pitchFamily="2" charset="-79"/>
              </a:rPr>
              <a:t>What data can be </a:t>
            </a:r>
            <a:r>
              <a:rPr lang="en-GB" b="1" dirty="0">
                <a:latin typeface="+mj-lt"/>
                <a:cs typeface="Aharoni" panose="02010803020104030203" pitchFamily="2" charset="-79"/>
              </a:rPr>
              <a:t>THROWN AWAY</a:t>
            </a:r>
            <a:r>
              <a:rPr lang="en-GB" dirty="0">
                <a:latin typeface="+mj-lt"/>
                <a:cs typeface="Aharoni" panose="02010803020104030203" pitchFamily="2" charset="-79"/>
              </a:rPr>
              <a:t>?</a:t>
            </a:r>
          </a:p>
          <a:p>
            <a:pPr lvl="1"/>
            <a:r>
              <a:rPr lang="en-GB" dirty="0">
                <a:latin typeface="+mj-lt"/>
                <a:cs typeface="Aharoni" panose="02010803020104030203" pitchFamily="2" charset="-79"/>
              </a:rPr>
              <a:t>(and at what stage</a:t>
            </a:r>
            <a:r>
              <a:rPr lang="en-GB" dirty="0" smtClean="0">
                <a:latin typeface="+mj-lt"/>
                <a:cs typeface="Aharoni" panose="02010803020104030203" pitchFamily="2" charset="-79"/>
              </a:rPr>
              <a:t>?)</a:t>
            </a:r>
          </a:p>
          <a:p>
            <a:pPr lvl="1"/>
            <a:endParaRPr lang="en-GB" dirty="0">
              <a:latin typeface="+mj-lt"/>
              <a:cs typeface="Aharoni" panose="02010803020104030203" pitchFamily="2" charset="-79"/>
            </a:endParaRPr>
          </a:p>
          <a:p>
            <a:r>
              <a:rPr lang="en-GB" dirty="0">
                <a:latin typeface="+mj-lt"/>
                <a:cs typeface="Aharoni" panose="02010803020104030203" pitchFamily="2" charset="-79"/>
              </a:rPr>
              <a:t>How </a:t>
            </a:r>
            <a:r>
              <a:rPr lang="en-GB" b="1" dirty="0">
                <a:latin typeface="+mj-lt"/>
                <a:cs typeface="Aharoni" panose="02010803020104030203" pitchFamily="2" charset="-79"/>
              </a:rPr>
              <a:t>LONG</a:t>
            </a:r>
            <a:r>
              <a:rPr lang="en-GB" dirty="0">
                <a:latin typeface="+mj-lt"/>
                <a:cs typeface="Aharoni" panose="02010803020104030203" pitchFamily="2" charset="-79"/>
              </a:rPr>
              <a:t> do you need to keep the data</a:t>
            </a:r>
            <a:r>
              <a:rPr lang="en-GB" dirty="0" smtClean="0">
                <a:latin typeface="+mj-lt"/>
                <a:cs typeface="Aharoni" panose="02010803020104030203" pitchFamily="2" charset="-79"/>
              </a:rPr>
              <a:t>?</a:t>
            </a:r>
          </a:p>
          <a:p>
            <a:endParaRPr lang="en-GB" dirty="0" smtClean="0">
              <a:latin typeface="+mj-lt"/>
              <a:cs typeface="Aharoni" panose="02010803020104030203" pitchFamily="2" charset="-79"/>
            </a:endParaRPr>
          </a:p>
          <a:p>
            <a:r>
              <a:rPr lang="en-GB" b="1" dirty="0" smtClean="0">
                <a:latin typeface="+mj-lt"/>
                <a:cs typeface="Aharoni" panose="02010803020104030203" pitchFamily="2" charset="-79"/>
              </a:rPr>
              <a:t>Open Access </a:t>
            </a:r>
            <a:r>
              <a:rPr lang="en-GB" dirty="0" smtClean="0">
                <a:latin typeface="+mj-lt"/>
                <a:cs typeface="Aharoni" panose="02010803020104030203" pitchFamily="2" charset="-79"/>
              </a:rPr>
              <a:t>?</a:t>
            </a:r>
          </a:p>
          <a:p>
            <a:endParaRPr lang="en-GB" dirty="0">
              <a:latin typeface="+mj-lt"/>
              <a:cs typeface="Aharoni" panose="02010803020104030203" pitchFamily="2" charset="-79"/>
            </a:endParaRPr>
          </a:p>
          <a:p>
            <a:r>
              <a:rPr lang="en-GB" dirty="0">
                <a:latin typeface="+mj-lt"/>
                <a:cs typeface="Aharoni" panose="02010803020104030203" pitchFamily="2" charset="-79"/>
              </a:rPr>
              <a:t>And </a:t>
            </a:r>
            <a:r>
              <a:rPr lang="en-GB" b="1" dirty="0">
                <a:latin typeface="+mj-lt"/>
                <a:cs typeface="Aharoni" panose="02010803020104030203" pitchFamily="2" charset="-79"/>
              </a:rPr>
              <a:t>WHERE</a:t>
            </a:r>
            <a:r>
              <a:rPr lang="en-GB" dirty="0">
                <a:latin typeface="+mj-lt"/>
                <a:cs typeface="Aharoni" panose="02010803020104030203" pitchFamily="2" charset="-79"/>
              </a:rPr>
              <a:t>? Where do you want to transfer the data to/from? </a:t>
            </a:r>
          </a:p>
          <a:p>
            <a:endParaRPr lang="en-GB" dirty="0">
              <a:latin typeface="+mj-lt"/>
              <a:cs typeface="Aharoni" panose="02010803020104030203" pitchFamily="2" charset="-79"/>
            </a:endParaRPr>
          </a:p>
          <a:p>
            <a:r>
              <a:rPr lang="en-GB" dirty="0">
                <a:latin typeface="+mj-lt"/>
                <a:cs typeface="Aharoni" panose="02010803020104030203" pitchFamily="2" charset="-79"/>
              </a:rPr>
              <a:t>And </a:t>
            </a:r>
            <a:r>
              <a:rPr lang="en-GB" b="1" dirty="0">
                <a:latin typeface="+mj-lt"/>
                <a:cs typeface="Aharoni" panose="02010803020104030203" pitchFamily="2" charset="-79"/>
              </a:rPr>
              <a:t>WHERE</a:t>
            </a:r>
            <a:r>
              <a:rPr lang="en-GB" dirty="0">
                <a:latin typeface="+mj-lt"/>
                <a:cs typeface="Aharoni" panose="02010803020104030203" pitchFamily="2" charset="-79"/>
              </a:rPr>
              <a:t> do we best do </a:t>
            </a:r>
            <a:r>
              <a:rPr lang="en-GB" b="1" dirty="0">
                <a:latin typeface="+mj-lt"/>
                <a:cs typeface="Aharoni" panose="02010803020104030203" pitchFamily="2" charset="-79"/>
              </a:rPr>
              <a:t>Post-Processing</a:t>
            </a:r>
            <a:r>
              <a:rPr lang="en-GB" dirty="0">
                <a:latin typeface="+mj-lt"/>
                <a:cs typeface="Aharoni" panose="02010803020104030203" pitchFamily="2" charset="-79"/>
              </a:rPr>
              <a:t>?</a:t>
            </a:r>
          </a:p>
        </p:txBody>
      </p:sp>
    </p:spTree>
    <p:extLst>
      <p:ext uri="{BB962C8B-B14F-4D97-AF65-F5344CB8AC3E}">
        <p14:creationId xmlns:p14="http://schemas.microsoft.com/office/powerpoint/2010/main" val="2198914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latin typeface="Aharoni" panose="02010803020104030203" pitchFamily="2" charset="-79"/>
                <a:cs typeface="Aharoni" panose="02010803020104030203" pitchFamily="2" charset="-79"/>
              </a:rPr>
              <a:t>Future Data Catalogue</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ormAutofit/>
          </a:bodyPr>
          <a:lstStyle/>
          <a:p>
            <a:r>
              <a:rPr lang="en-GB" sz="2800" dirty="0" smtClean="0">
                <a:latin typeface="+mj-lt"/>
              </a:rPr>
              <a:t>Move to complement archiving of data with an open data repository.</a:t>
            </a:r>
          </a:p>
          <a:p>
            <a:pPr lvl="1"/>
            <a:r>
              <a:rPr lang="en-GB" sz="2400" dirty="0" smtClean="0">
                <a:latin typeface="+mj-lt"/>
              </a:rPr>
              <a:t>Legal changes to Diamond T+C’s</a:t>
            </a:r>
          </a:p>
          <a:p>
            <a:pPr lvl="1"/>
            <a:r>
              <a:rPr lang="en-GB" sz="2400" dirty="0" err="1" smtClean="0">
                <a:latin typeface="+mj-lt"/>
              </a:rPr>
              <a:t>OpenAIRE</a:t>
            </a:r>
            <a:endParaRPr lang="en-GB" sz="2400" dirty="0" smtClean="0">
              <a:latin typeface="+mj-lt"/>
            </a:endParaRPr>
          </a:p>
          <a:p>
            <a:pPr lvl="1"/>
            <a:r>
              <a:rPr lang="en-GB" sz="2400" dirty="0" smtClean="0">
                <a:latin typeface="+mj-lt"/>
              </a:rPr>
              <a:t>FAIR</a:t>
            </a:r>
          </a:p>
          <a:p>
            <a:pPr marL="457200" lvl="1" indent="0">
              <a:buNone/>
            </a:pPr>
            <a:endParaRPr lang="en-GB" sz="2400" dirty="0" smtClean="0">
              <a:latin typeface="+mj-lt"/>
            </a:endParaRPr>
          </a:p>
          <a:p>
            <a:pPr lvl="1"/>
            <a:r>
              <a:rPr lang="en-GB" sz="2400" dirty="0" smtClean="0">
                <a:latin typeface="+mj-lt"/>
              </a:rPr>
              <a:t>Who covers the costs long term?</a:t>
            </a:r>
          </a:p>
          <a:p>
            <a:endParaRPr lang="en-GB" sz="2800" dirty="0">
              <a:latin typeface="+mj-lt"/>
            </a:endParaRPr>
          </a:p>
          <a:p>
            <a:r>
              <a:rPr lang="en-GB" sz="2800" dirty="0" smtClean="0">
                <a:latin typeface="+mj-lt"/>
              </a:rPr>
              <a:t>Data catalogue link to compute post processing?</a:t>
            </a:r>
            <a:endParaRPr lang="en-GB" sz="2800" dirty="0">
              <a:latin typeface="+mj-lt"/>
            </a:endParaRPr>
          </a:p>
        </p:txBody>
      </p:sp>
    </p:spTree>
    <p:extLst>
      <p:ext uri="{BB962C8B-B14F-4D97-AF65-F5344CB8AC3E}">
        <p14:creationId xmlns:p14="http://schemas.microsoft.com/office/powerpoint/2010/main" val="1766669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Cloud Project Aims</a:t>
            </a:r>
            <a:endParaRPr lang="en-GB" sz="3600" dirty="0"/>
          </a:p>
        </p:txBody>
      </p:sp>
      <p:sp>
        <p:nvSpPr>
          <p:cNvPr id="3" name="Content Placeholder 2"/>
          <p:cNvSpPr>
            <a:spLocks noGrp="1"/>
          </p:cNvSpPr>
          <p:nvPr>
            <p:ph idx="1"/>
          </p:nvPr>
        </p:nvSpPr>
        <p:spPr>
          <a:xfrm>
            <a:off x="457200" y="1600200"/>
            <a:ext cx="8229600" cy="4709120"/>
          </a:xfrm>
        </p:spPr>
        <p:txBody>
          <a:bodyPr>
            <a:normAutofit fontScale="92500" lnSpcReduction="10000"/>
          </a:bodyPr>
          <a:lstStyle/>
          <a:p>
            <a:pPr marL="0" indent="0">
              <a:buNone/>
            </a:pPr>
            <a:r>
              <a:rPr lang="en-GB" sz="2800" dirty="0" smtClean="0">
                <a:latin typeface="+mj-lt"/>
              </a:rPr>
              <a:t>To explore the usage of ‘cloud’ technologies for the processing of scientific, experimental, data at Diamond. Define three use cases for exploratory, proof of concept project.</a:t>
            </a:r>
          </a:p>
          <a:p>
            <a:endParaRPr lang="en-GB" sz="2800" dirty="0" smtClean="0">
              <a:latin typeface="+mj-lt"/>
            </a:endParaRPr>
          </a:p>
          <a:p>
            <a:pPr marL="0" indent="0">
              <a:buNone/>
            </a:pPr>
            <a:r>
              <a:rPr lang="en-GB" sz="3100" b="1" dirty="0" smtClean="0">
                <a:latin typeface="+mj-lt"/>
              </a:rPr>
              <a:t>Use Cases:</a:t>
            </a:r>
          </a:p>
          <a:p>
            <a:endParaRPr lang="en-GB" sz="2800" dirty="0" smtClean="0">
              <a:latin typeface="+mj-lt"/>
            </a:endParaRPr>
          </a:p>
          <a:p>
            <a:pPr marL="514350" indent="-514350">
              <a:buFont typeface="+mj-lt"/>
              <a:buAutoNum type="arabicPeriod"/>
            </a:pPr>
            <a:r>
              <a:rPr lang="en-GB" sz="2800" dirty="0" smtClean="0">
                <a:latin typeface="+mj-lt"/>
              </a:rPr>
              <a:t>UC1 – Cloud Bursting</a:t>
            </a:r>
          </a:p>
          <a:p>
            <a:pPr marL="514350" indent="-514350">
              <a:buFont typeface="+mj-lt"/>
              <a:buAutoNum type="arabicPeriod"/>
            </a:pPr>
            <a:r>
              <a:rPr lang="en-GB" sz="2800" dirty="0" smtClean="0">
                <a:latin typeface="+mj-lt"/>
              </a:rPr>
              <a:t>UC2 – Post processing in the Cloud</a:t>
            </a:r>
          </a:p>
          <a:p>
            <a:pPr marL="514350" indent="-514350">
              <a:buFont typeface="+mj-lt"/>
              <a:buAutoNum type="arabicPeriod"/>
            </a:pPr>
            <a:r>
              <a:rPr lang="en-GB" sz="2800" dirty="0" smtClean="0">
                <a:latin typeface="+mj-lt"/>
              </a:rPr>
              <a:t>UC3</a:t>
            </a:r>
            <a:r>
              <a:rPr lang="en-GB" sz="2800" i="1" dirty="0" smtClean="0">
                <a:latin typeface="+mj-lt"/>
              </a:rPr>
              <a:t> – </a:t>
            </a:r>
            <a:r>
              <a:rPr lang="en-GB" sz="2800" dirty="0" smtClean="0">
                <a:latin typeface="+mj-lt"/>
              </a:rPr>
              <a:t>Archiving data to the Cloud / Cloud based Data Repository</a:t>
            </a:r>
            <a:r>
              <a:rPr lang="en-GB" sz="2800" i="1" dirty="0" smtClean="0">
                <a:latin typeface="+mj-lt"/>
              </a:rPr>
              <a:t>*</a:t>
            </a:r>
          </a:p>
          <a:p>
            <a:pPr marL="514350" indent="-514350">
              <a:buFont typeface="+mj-lt"/>
              <a:buAutoNum type="arabicPeriod"/>
            </a:pPr>
            <a:endParaRPr lang="en-GB" sz="2800" i="1" dirty="0" smtClean="0">
              <a:latin typeface="+mj-lt"/>
            </a:endParaRPr>
          </a:p>
          <a:p>
            <a:endParaRPr lang="en-GB" dirty="0"/>
          </a:p>
        </p:txBody>
      </p:sp>
    </p:spTree>
    <p:extLst>
      <p:ext uri="{BB962C8B-B14F-4D97-AF65-F5344CB8AC3E}">
        <p14:creationId xmlns:p14="http://schemas.microsoft.com/office/powerpoint/2010/main" val="2873666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Technology </a:t>
            </a:r>
            <a:endParaRPr lang="en-GB" sz="3600" dirty="0"/>
          </a:p>
        </p:txBody>
      </p:sp>
      <p:sp>
        <p:nvSpPr>
          <p:cNvPr id="3" name="Content Placeholder 2"/>
          <p:cNvSpPr>
            <a:spLocks noGrp="1"/>
          </p:cNvSpPr>
          <p:nvPr>
            <p:ph idx="1"/>
          </p:nvPr>
        </p:nvSpPr>
        <p:spPr>
          <a:xfrm>
            <a:off x="457200" y="1600200"/>
            <a:ext cx="8229600" cy="4709120"/>
          </a:xfrm>
        </p:spPr>
        <p:txBody>
          <a:bodyPr>
            <a:normAutofit fontScale="62500" lnSpcReduction="20000"/>
          </a:bodyPr>
          <a:lstStyle/>
          <a:p>
            <a:r>
              <a:rPr lang="en-GB" sz="2800" dirty="0" smtClean="0">
                <a:latin typeface="+mj-lt"/>
              </a:rPr>
              <a:t>In house exploration of commercial clouds (</a:t>
            </a:r>
            <a:r>
              <a:rPr lang="en-GB" sz="2800" dirty="0">
                <a:latin typeface="+mj-lt"/>
              </a:rPr>
              <a:t>Amazon AWS, Microsoft </a:t>
            </a:r>
            <a:r>
              <a:rPr lang="en-GB" sz="2800" dirty="0" smtClean="0">
                <a:latin typeface="+mj-lt"/>
              </a:rPr>
              <a:t>Azure, Google).</a:t>
            </a:r>
          </a:p>
          <a:p>
            <a:endParaRPr lang="en-GB" sz="2800" dirty="0" smtClean="0">
              <a:latin typeface="+mj-lt"/>
            </a:endParaRPr>
          </a:p>
          <a:p>
            <a:r>
              <a:rPr lang="en-GB" sz="2800" dirty="0" smtClean="0">
                <a:latin typeface="+mj-lt"/>
              </a:rPr>
              <a:t>Containerisation: Using Docker for trial deployment of in-house applications.</a:t>
            </a:r>
          </a:p>
          <a:p>
            <a:endParaRPr lang="en-GB" sz="2800" dirty="0" smtClean="0">
              <a:latin typeface="+mj-lt"/>
            </a:endParaRPr>
          </a:p>
          <a:p>
            <a:r>
              <a:rPr lang="en-GB" sz="2800" dirty="0">
                <a:latin typeface="+mj-lt"/>
              </a:rPr>
              <a:t>Evaluation of Singularity for more secure application deployment instead of </a:t>
            </a:r>
            <a:r>
              <a:rPr lang="en-GB" sz="2800" dirty="0" smtClean="0">
                <a:latin typeface="+mj-lt"/>
              </a:rPr>
              <a:t>Docker.</a:t>
            </a:r>
          </a:p>
          <a:p>
            <a:endParaRPr lang="en-GB" sz="2800" dirty="0">
              <a:latin typeface="+mj-lt"/>
            </a:endParaRPr>
          </a:p>
          <a:p>
            <a:r>
              <a:rPr lang="en-GB" sz="2800" dirty="0" smtClean="0">
                <a:latin typeface="+mj-lt"/>
              </a:rPr>
              <a:t>Used </a:t>
            </a:r>
            <a:r>
              <a:rPr lang="en-GB" sz="2800" dirty="0" err="1" smtClean="0">
                <a:latin typeface="+mj-lt"/>
              </a:rPr>
              <a:t>Univa</a:t>
            </a:r>
            <a:r>
              <a:rPr lang="en-GB" sz="2800" dirty="0" smtClean="0">
                <a:latin typeface="+mj-lt"/>
              </a:rPr>
              <a:t> Grid Engine </a:t>
            </a:r>
            <a:r>
              <a:rPr lang="en-GB" sz="2800" dirty="0" err="1" smtClean="0">
                <a:latin typeface="+mj-lt"/>
              </a:rPr>
              <a:t>NavOps</a:t>
            </a:r>
            <a:r>
              <a:rPr lang="en-GB" sz="2800" dirty="0" smtClean="0">
                <a:latin typeface="+mj-lt"/>
              </a:rPr>
              <a:t> framework for remote cloud VM control.</a:t>
            </a:r>
          </a:p>
          <a:p>
            <a:endParaRPr lang="en-GB" sz="2800" dirty="0">
              <a:latin typeface="+mj-lt"/>
            </a:endParaRPr>
          </a:p>
          <a:p>
            <a:r>
              <a:rPr lang="en-GB" sz="2800" dirty="0" smtClean="0">
                <a:latin typeface="+mj-lt"/>
              </a:rPr>
              <a:t>Testing of Kubernetes in-house for Container management.</a:t>
            </a:r>
          </a:p>
          <a:p>
            <a:endParaRPr lang="en-GB" sz="2800" dirty="0" smtClean="0">
              <a:latin typeface="+mj-lt"/>
            </a:endParaRPr>
          </a:p>
          <a:p>
            <a:r>
              <a:rPr lang="en-GB" sz="2800" dirty="0" smtClean="0">
                <a:latin typeface="+mj-lt"/>
              </a:rPr>
              <a:t>Production deployment of </a:t>
            </a:r>
            <a:r>
              <a:rPr lang="en-GB" sz="2800" dirty="0" err="1" smtClean="0">
                <a:latin typeface="+mj-lt"/>
              </a:rPr>
              <a:t>Openstack</a:t>
            </a:r>
            <a:r>
              <a:rPr lang="en-GB" sz="2800" dirty="0">
                <a:latin typeface="+mj-lt"/>
              </a:rPr>
              <a:t> </a:t>
            </a:r>
            <a:r>
              <a:rPr lang="en-GB" sz="2800" dirty="0" smtClean="0">
                <a:latin typeface="+mj-lt"/>
              </a:rPr>
              <a:t>/ </a:t>
            </a:r>
            <a:r>
              <a:rPr lang="en-GB" sz="2800" dirty="0" err="1" smtClean="0">
                <a:latin typeface="+mj-lt"/>
              </a:rPr>
              <a:t>OpenShift</a:t>
            </a:r>
            <a:r>
              <a:rPr lang="en-GB" sz="2800" dirty="0" smtClean="0">
                <a:latin typeface="+mj-lt"/>
              </a:rPr>
              <a:t> in Verne Global (Iceland) HPC Direct service for </a:t>
            </a:r>
            <a:r>
              <a:rPr lang="en-GB" sz="2800" dirty="0" err="1" smtClean="0">
                <a:latin typeface="+mj-lt"/>
              </a:rPr>
              <a:t>LabXChem</a:t>
            </a:r>
            <a:r>
              <a:rPr lang="en-GB" sz="2800" dirty="0" smtClean="0">
                <a:latin typeface="+mj-lt"/>
              </a:rPr>
              <a:t> fragment screening production pipeline. (Frank von Delft)</a:t>
            </a:r>
          </a:p>
          <a:p>
            <a:endParaRPr lang="en-GB" sz="2800" dirty="0" smtClean="0">
              <a:latin typeface="+mj-lt"/>
            </a:endParaRPr>
          </a:p>
          <a:p>
            <a:endParaRPr lang="en-GB" sz="2800" dirty="0" smtClean="0">
              <a:latin typeface="+mj-lt"/>
            </a:endParaRPr>
          </a:p>
          <a:p>
            <a:endParaRPr lang="en-GB" sz="2800" dirty="0">
              <a:latin typeface="+mj-lt"/>
            </a:endParaRPr>
          </a:p>
        </p:txBody>
      </p:sp>
    </p:spTree>
    <p:extLst>
      <p:ext uri="{BB962C8B-B14F-4D97-AF65-F5344CB8AC3E}">
        <p14:creationId xmlns:p14="http://schemas.microsoft.com/office/powerpoint/2010/main" val="122056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Beamlines or Instruments</a:t>
            </a:r>
          </a:p>
        </p:txBody>
      </p:sp>
      <p:sp>
        <p:nvSpPr>
          <p:cNvPr id="3" name="Content Placeholder 2"/>
          <p:cNvSpPr>
            <a:spLocks noGrp="1"/>
          </p:cNvSpPr>
          <p:nvPr>
            <p:ph idx="1"/>
          </p:nvPr>
        </p:nvSpPr>
        <p:spPr/>
        <p:txBody>
          <a:bodyPr/>
          <a:lstStyle/>
          <a:p>
            <a:endParaRPr lang="en-GB"/>
          </a:p>
        </p:txBody>
      </p:sp>
      <p:sp>
        <p:nvSpPr>
          <p:cNvPr id="5" name="Date Placeholder 4"/>
          <p:cNvSpPr>
            <a:spLocks noGrp="1"/>
          </p:cNvSpPr>
          <p:nvPr>
            <p:ph type="dt" sz="half" idx="4294967295"/>
          </p:nvPr>
        </p:nvSpPr>
        <p:spPr>
          <a:xfrm>
            <a:off x="457200" y="6356350"/>
            <a:ext cx="2133600" cy="365125"/>
          </a:xfrm>
          <a:prstGeom prst="rect">
            <a:avLst/>
          </a:prstGeom>
        </p:spPr>
        <p:txBody>
          <a:bodyPr/>
          <a:lstStyle/>
          <a:p>
            <a:r>
              <a:rPr lang="en-US"/>
              <a:t>25/2/2016</a:t>
            </a:r>
            <a:endParaRPr lang="en-GB"/>
          </a:p>
        </p:txBody>
      </p:sp>
      <p:pic>
        <p:nvPicPr>
          <p:cNvPr id="4" name="Picture 2"/>
          <p:cNvPicPr>
            <a:picLocks noChangeAspect="1" noChangeArrowheads="1"/>
          </p:cNvPicPr>
          <p:nvPr/>
        </p:nvPicPr>
        <p:blipFill>
          <a:blip r:embed="rId2" cstate="print"/>
          <a:srcRect/>
          <a:stretch>
            <a:fillRect/>
          </a:stretch>
        </p:blipFill>
        <p:spPr bwMode="auto">
          <a:xfrm>
            <a:off x="106877" y="818807"/>
            <a:ext cx="8843885" cy="5914501"/>
          </a:xfrm>
          <a:prstGeom prst="rect">
            <a:avLst/>
          </a:prstGeom>
          <a:noFill/>
          <a:ln w="9525">
            <a:noFill/>
            <a:miter lim="800000"/>
            <a:headEnd/>
            <a:tailEnd/>
          </a:ln>
          <a:effectLst/>
        </p:spPr>
      </p:pic>
      <p:cxnSp>
        <p:nvCxnSpPr>
          <p:cNvPr id="6" name="Straight Connector 5"/>
          <p:cNvCxnSpPr/>
          <p:nvPr/>
        </p:nvCxnSpPr>
        <p:spPr bwMode="auto">
          <a:xfrm>
            <a:off x="8172400" y="818807"/>
            <a:ext cx="0" cy="5914501"/>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5148064" y="818806"/>
            <a:ext cx="0" cy="5914501"/>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5148064" y="1899097"/>
            <a:ext cx="3024336" cy="0"/>
          </a:xfrm>
          <a:prstGeom prst="line">
            <a:avLst/>
          </a:prstGeom>
          <a:solidFill>
            <a:schemeClr val="accent1"/>
          </a:solidFill>
          <a:ln w="57150" cap="flat" cmpd="sng" algn="ctr">
            <a:solidFill>
              <a:srgbClr val="FF0000"/>
            </a:solidFill>
            <a:prstDash val="solid"/>
            <a:round/>
            <a:headEnd type="triangle" w="lg" len="lg"/>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5685082" y="1068100"/>
            <a:ext cx="1978427" cy="830997"/>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Operational </a:t>
            </a:r>
          </a:p>
          <a:p>
            <a:pPr algn="ctr"/>
            <a:r>
              <a:rPr lang="en-GB" sz="2400" b="1" dirty="0">
                <a:latin typeface="Arial" panose="020B0604020202020204" pitchFamily="34" charset="0"/>
                <a:cs typeface="Arial" panose="020B0604020202020204" pitchFamily="34" charset="0"/>
              </a:rPr>
              <a:t>period</a:t>
            </a:r>
          </a:p>
        </p:txBody>
      </p:sp>
    </p:spTree>
    <p:extLst>
      <p:ext uri="{BB962C8B-B14F-4D97-AF65-F5344CB8AC3E}">
        <p14:creationId xmlns:p14="http://schemas.microsoft.com/office/powerpoint/2010/main" val="2686351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Work and Initial Findings</a:t>
            </a:r>
            <a:endParaRPr lang="en-GB" sz="3600" dirty="0"/>
          </a:p>
        </p:txBody>
      </p:sp>
      <p:sp>
        <p:nvSpPr>
          <p:cNvPr id="3" name="Content Placeholder 2"/>
          <p:cNvSpPr>
            <a:spLocks noGrp="1"/>
          </p:cNvSpPr>
          <p:nvPr>
            <p:ph idx="1"/>
          </p:nvPr>
        </p:nvSpPr>
        <p:spPr>
          <a:xfrm>
            <a:off x="457200" y="1600200"/>
            <a:ext cx="8229600" cy="4709120"/>
          </a:xfrm>
        </p:spPr>
        <p:txBody>
          <a:bodyPr>
            <a:normAutofit fontScale="47500" lnSpcReduction="20000"/>
          </a:bodyPr>
          <a:lstStyle/>
          <a:p>
            <a:r>
              <a:rPr lang="en-GB" dirty="0" smtClean="0">
                <a:latin typeface="+mj-lt"/>
              </a:rPr>
              <a:t>Used Docker containers to enable deployment of Diamond applications across multiple ‘cloud’ platforms. This was relatively easy to achieve.</a:t>
            </a:r>
          </a:p>
          <a:p>
            <a:endParaRPr lang="en-GB" dirty="0" smtClean="0">
              <a:latin typeface="+mj-lt"/>
            </a:endParaRPr>
          </a:p>
          <a:p>
            <a:r>
              <a:rPr lang="en-GB" dirty="0" smtClean="0">
                <a:latin typeface="+mj-lt"/>
              </a:rPr>
              <a:t>Docker is widely supported and mature as a technology choice and by creating a dedicated </a:t>
            </a:r>
            <a:r>
              <a:rPr lang="en-GB" dirty="0" err="1" smtClean="0">
                <a:latin typeface="+mj-lt"/>
              </a:rPr>
              <a:t>docker</a:t>
            </a:r>
            <a:r>
              <a:rPr lang="en-GB" dirty="0" smtClean="0">
                <a:latin typeface="+mj-lt"/>
              </a:rPr>
              <a:t> image repository at Diamond have been able to manage security concerns over trusting </a:t>
            </a:r>
            <a:r>
              <a:rPr lang="en-GB" dirty="0" err="1" smtClean="0">
                <a:latin typeface="+mj-lt"/>
              </a:rPr>
              <a:t>docker</a:t>
            </a:r>
            <a:r>
              <a:rPr lang="en-GB" dirty="0" smtClean="0">
                <a:latin typeface="+mj-lt"/>
              </a:rPr>
              <a:t> containers.</a:t>
            </a:r>
          </a:p>
          <a:p>
            <a:endParaRPr lang="en-GB" dirty="0" smtClean="0">
              <a:latin typeface="+mj-lt"/>
            </a:endParaRPr>
          </a:p>
          <a:p>
            <a:r>
              <a:rPr lang="en-GB" dirty="0" smtClean="0">
                <a:latin typeface="+mj-lt"/>
              </a:rPr>
              <a:t>Whilst Docker has proven to be easy to use and well supported a growing preference for the security of Singularity.</a:t>
            </a:r>
          </a:p>
          <a:p>
            <a:endParaRPr lang="en-GB" dirty="0">
              <a:latin typeface="+mj-lt"/>
            </a:endParaRPr>
          </a:p>
          <a:p>
            <a:r>
              <a:rPr lang="en-GB" dirty="0" smtClean="0">
                <a:latin typeface="+mj-lt"/>
              </a:rPr>
              <a:t>With all cloud providers a need to establish a VPN or some form of direct connection (costly). VPN approach cost effective but a lot of time spent unnecessarily getting the basics setup for site to cloud integration. (Note: VPN would not be needed if only doing </a:t>
            </a:r>
            <a:r>
              <a:rPr lang="en-GB" dirty="0" err="1" smtClean="0">
                <a:latin typeface="+mj-lt"/>
              </a:rPr>
              <a:t>standalong</a:t>
            </a:r>
            <a:r>
              <a:rPr lang="en-GB" dirty="0" smtClean="0">
                <a:latin typeface="+mj-lt"/>
              </a:rPr>
              <a:t> activities in the cloud)</a:t>
            </a:r>
          </a:p>
          <a:p>
            <a:endParaRPr lang="en-GB" dirty="0">
              <a:latin typeface="+mj-lt"/>
            </a:endParaRPr>
          </a:p>
          <a:p>
            <a:r>
              <a:rPr lang="en-GB" dirty="0" smtClean="0">
                <a:latin typeface="+mj-lt"/>
              </a:rPr>
              <a:t>Data management a problem no one has a good answer to. Evaluating different tools to move data to and from the cloud. Have now done some initial work using Apache Camel to orchestrate the data movement.</a:t>
            </a:r>
          </a:p>
          <a:p>
            <a:endParaRPr lang="en-GB" dirty="0">
              <a:latin typeface="+mj-lt"/>
            </a:endParaRPr>
          </a:p>
          <a:p>
            <a:r>
              <a:rPr lang="en-GB" dirty="0" err="1" smtClean="0">
                <a:latin typeface="+mj-lt"/>
              </a:rPr>
              <a:t>Univa</a:t>
            </a:r>
            <a:r>
              <a:rPr lang="en-GB" dirty="0" smtClean="0">
                <a:latin typeface="+mj-lt"/>
              </a:rPr>
              <a:t> </a:t>
            </a:r>
            <a:r>
              <a:rPr lang="en-GB" dirty="0" err="1" smtClean="0">
                <a:latin typeface="+mj-lt"/>
              </a:rPr>
              <a:t>NavOps</a:t>
            </a:r>
            <a:r>
              <a:rPr lang="en-GB" dirty="0" smtClean="0">
                <a:latin typeface="+mj-lt"/>
              </a:rPr>
              <a:t> software required some setup to get it working properly. Quite good at controlling remote VMs in the cloud of choice but still does not solve the data management piece. Also investigating for cloud bursting other options such as via SLURM or </a:t>
            </a:r>
            <a:r>
              <a:rPr lang="en-GB" dirty="0" err="1" smtClean="0">
                <a:latin typeface="+mj-lt"/>
              </a:rPr>
              <a:t>HTCondor</a:t>
            </a:r>
            <a:r>
              <a:rPr lang="en-GB" dirty="0" smtClean="0">
                <a:latin typeface="+mj-lt"/>
              </a:rPr>
              <a:t>.</a:t>
            </a:r>
          </a:p>
          <a:p>
            <a:endParaRPr lang="en-GB" dirty="0">
              <a:latin typeface="+mj-lt"/>
            </a:endParaRPr>
          </a:p>
        </p:txBody>
      </p:sp>
    </p:spTree>
    <p:extLst>
      <p:ext uri="{BB962C8B-B14F-4D97-AF65-F5344CB8AC3E}">
        <p14:creationId xmlns:p14="http://schemas.microsoft.com/office/powerpoint/2010/main" val="252235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80928"/>
            <a:ext cx="8229600" cy="1143000"/>
          </a:xfrm>
        </p:spPr>
        <p:txBody>
          <a:bodyPr/>
          <a:lstStyle/>
          <a:p>
            <a:pPr algn="ctr"/>
            <a:r>
              <a:rPr lang="en-GB" dirty="0"/>
              <a:t>Thank you</a:t>
            </a:r>
          </a:p>
        </p:txBody>
      </p:sp>
    </p:spTree>
    <p:extLst>
      <p:ext uri="{BB962C8B-B14F-4D97-AF65-F5344CB8AC3E}">
        <p14:creationId xmlns:p14="http://schemas.microsoft.com/office/powerpoint/2010/main" val="1517847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08340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Beamlines by </a:t>
            </a:r>
            <a:r>
              <a:rPr lang="en-GB" dirty="0" smtClean="0"/>
              <a:t>Village and EM</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81" y="1052736"/>
            <a:ext cx="7702537" cy="4968552"/>
          </a:xfrm>
          <a:prstGeom prst="rect">
            <a:avLst/>
          </a:prstGeom>
        </p:spPr>
      </p:pic>
    </p:spTree>
    <p:extLst>
      <p:ext uri="{BB962C8B-B14F-4D97-AF65-F5344CB8AC3E}">
        <p14:creationId xmlns:p14="http://schemas.microsoft.com/office/powerpoint/2010/main" val="1324364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Data Flows</a:t>
            </a:r>
          </a:p>
        </p:txBody>
      </p:sp>
      <p:sp>
        <p:nvSpPr>
          <p:cNvPr id="3" name="Content Placeholder 2"/>
          <p:cNvSpPr>
            <a:spLocks noGrp="1"/>
          </p:cNvSpPr>
          <p:nvPr>
            <p:ph idx="1"/>
          </p:nvPr>
        </p:nvSpPr>
        <p:spPr>
          <a:xfrm>
            <a:off x="457200" y="1600200"/>
            <a:ext cx="8363272" cy="4525963"/>
          </a:xfrm>
        </p:spPr>
        <p:txBody>
          <a:bodyPr>
            <a:normAutofit/>
          </a:bodyPr>
          <a:lstStyle/>
          <a:p>
            <a:r>
              <a:rPr lang="en-GB" dirty="0">
                <a:latin typeface="+mj-lt"/>
              </a:rPr>
              <a:t>24/6 Operation, ~5000 hours </a:t>
            </a:r>
            <a:r>
              <a:rPr lang="en-GB" dirty="0" err="1">
                <a:latin typeface="+mj-lt"/>
              </a:rPr>
              <a:t>beamtime</a:t>
            </a:r>
            <a:r>
              <a:rPr lang="en-GB" dirty="0">
                <a:latin typeface="+mj-lt"/>
              </a:rPr>
              <a:t> per </a:t>
            </a:r>
            <a:r>
              <a:rPr lang="en-GB" dirty="0" smtClean="0">
                <a:latin typeface="+mj-lt"/>
              </a:rPr>
              <a:t>year</a:t>
            </a:r>
          </a:p>
          <a:p>
            <a:r>
              <a:rPr lang="en-GB" dirty="0" smtClean="0">
                <a:latin typeface="+mj-lt"/>
              </a:rPr>
              <a:t>~9000 visits per year</a:t>
            </a:r>
            <a:endParaRPr lang="en-GB" dirty="0">
              <a:latin typeface="+mj-lt"/>
            </a:endParaRPr>
          </a:p>
          <a:p>
            <a:r>
              <a:rPr lang="en-GB" dirty="0">
                <a:latin typeface="+mj-lt"/>
              </a:rPr>
              <a:t>~30 Operational Beamlines</a:t>
            </a:r>
          </a:p>
          <a:p>
            <a:r>
              <a:rPr lang="en-GB" dirty="0">
                <a:latin typeface="+mj-lt"/>
              </a:rPr>
              <a:t>~6 Operational </a:t>
            </a:r>
            <a:r>
              <a:rPr lang="en-GB" dirty="0" smtClean="0">
                <a:latin typeface="+mj-lt"/>
              </a:rPr>
              <a:t>EM</a:t>
            </a:r>
          </a:p>
          <a:p>
            <a:endParaRPr lang="en-GB" dirty="0">
              <a:latin typeface="+mj-lt"/>
            </a:endParaRPr>
          </a:p>
          <a:p>
            <a:r>
              <a:rPr lang="en-GB" dirty="0" smtClean="0">
                <a:latin typeface="+mj-lt"/>
              </a:rPr>
              <a:t>Planning for Diamond – II underway (2025)</a:t>
            </a:r>
            <a:endParaRPr lang="en-GB" dirty="0">
              <a:latin typeface="+mj-lt"/>
            </a:endParaRPr>
          </a:p>
          <a:p>
            <a:pPr marL="457200" lvl="1" indent="0">
              <a:buNone/>
            </a:pPr>
            <a:endParaRPr lang="en-GB" dirty="0">
              <a:latin typeface="+mj-lt"/>
            </a:endParaRPr>
          </a:p>
          <a:p>
            <a:endParaRPr lang="en-GB" dirty="0"/>
          </a:p>
        </p:txBody>
      </p:sp>
    </p:spTree>
    <p:extLst>
      <p:ext uri="{BB962C8B-B14F-4D97-AF65-F5344CB8AC3E}">
        <p14:creationId xmlns:p14="http://schemas.microsoft.com/office/powerpoint/2010/main" val="197533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Typical User Setup</a:t>
            </a:r>
          </a:p>
        </p:txBody>
      </p:sp>
      <p:pic>
        <p:nvPicPr>
          <p:cNvPr id="5" name="Picture 2" descr="http://nobugs2012.org/NOBUGS/mainColumnParagraphs/01/text_files/file0/dlsLogo.png"/>
          <p:cNvPicPr>
            <a:picLocks noChangeAspect="1" noChangeArrowheads="1"/>
          </p:cNvPicPr>
          <p:nvPr/>
        </p:nvPicPr>
        <p:blipFill>
          <a:blip r:embed="rId2" cstate="print"/>
          <a:srcRect/>
          <a:stretch>
            <a:fillRect/>
          </a:stretch>
        </p:blipFill>
        <p:spPr bwMode="auto">
          <a:xfrm>
            <a:off x="6657975" y="6191249"/>
            <a:ext cx="2324100" cy="666751"/>
          </a:xfrm>
          <a:prstGeom prst="rect">
            <a:avLst/>
          </a:prstGeom>
          <a:noFill/>
        </p:spPr>
      </p:pic>
      <p:pic>
        <p:nvPicPr>
          <p:cNvPr id="218114" name="Picture 2" descr="S:\Science\DASC\Meetings\NSRRC2012-TaiWan\GDAatDiamond2012\images\P1020464.JPG"/>
          <p:cNvPicPr>
            <a:picLocks noGrp="1" noChangeAspect="1" noChangeArrowheads="1"/>
          </p:cNvPicPr>
          <p:nvPr>
            <p:ph idx="1"/>
          </p:nvPr>
        </p:nvPicPr>
        <p:blipFill>
          <a:blip r:embed="rId3" cstate="print"/>
          <a:stretch>
            <a:fillRect/>
          </a:stretch>
        </p:blipFill>
        <p:spPr bwMode="auto">
          <a:xfrm>
            <a:off x="107504" y="1052736"/>
            <a:ext cx="8874571" cy="5676379"/>
          </a:xfrm>
          <a:prstGeom prst="rect">
            <a:avLst/>
          </a:prstGeom>
          <a:noFill/>
        </p:spPr>
      </p:pic>
    </p:spTree>
    <p:extLst>
      <p:ext uri="{BB962C8B-B14F-4D97-AF65-F5344CB8AC3E}">
        <p14:creationId xmlns:p14="http://schemas.microsoft.com/office/powerpoint/2010/main" val="4119523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180000"/>
            <a:ext cx="8229600" cy="763200"/>
          </a:xfrm>
        </p:spPr>
        <p:txBody>
          <a:bodyPr/>
          <a:lstStyle/>
          <a:p>
            <a:r>
              <a:rPr lang="en-GB" b="1" dirty="0"/>
              <a:t>GDA – User Interface</a:t>
            </a:r>
          </a:p>
        </p:txBody>
      </p:sp>
      <p:sp>
        <p:nvSpPr>
          <p:cNvPr id="3" name="Content Placeholder 2"/>
          <p:cNvSpPr>
            <a:spLocks noGrp="1"/>
          </p:cNvSpPr>
          <p:nvPr>
            <p:ph idx="1"/>
          </p:nvPr>
        </p:nvSpPr>
        <p:spPr>
          <a:xfrm>
            <a:off x="251520" y="980728"/>
            <a:ext cx="8640960" cy="648071"/>
          </a:xfrm>
        </p:spPr>
        <p:txBody>
          <a:bodyPr>
            <a:normAutofit fontScale="62500" lnSpcReduction="20000"/>
          </a:bodyPr>
          <a:lstStyle/>
          <a:p>
            <a:r>
              <a:rPr lang="en-GB" dirty="0"/>
              <a:t>Rich GUI clients </a:t>
            </a:r>
          </a:p>
          <a:p>
            <a:pPr lvl="1"/>
            <a:r>
              <a:rPr lang="en-GB" dirty="0"/>
              <a:t>widgets, views, or perspectives using Eclipse </a:t>
            </a:r>
            <a:r>
              <a:rPr lang="en-GB" dirty="0" err="1"/>
              <a:t>plugin</a:t>
            </a:r>
            <a:r>
              <a:rPr lang="en-GB" dirty="0"/>
              <a:t> framework</a:t>
            </a:r>
          </a:p>
          <a:p>
            <a:pPr>
              <a:buNone/>
            </a:pPr>
            <a:endParaRPr lang="en-GB" dirty="0"/>
          </a:p>
        </p:txBody>
      </p:sp>
      <p:pic>
        <p:nvPicPr>
          <p:cNvPr id="8" name="Picture 6" descr="GDA-RCP-Pydev"/>
          <p:cNvPicPr>
            <a:picLocks noChangeAspect="1" noChangeArrowheads="1"/>
          </p:cNvPicPr>
          <p:nvPr/>
        </p:nvPicPr>
        <p:blipFill>
          <a:blip r:embed="rId2" cstate="print"/>
          <a:srcRect/>
          <a:stretch>
            <a:fillRect/>
          </a:stretch>
        </p:blipFill>
        <p:spPr>
          <a:xfrm>
            <a:off x="80690" y="852101"/>
            <a:ext cx="8850947" cy="5889267"/>
          </a:xfrm>
          <a:prstGeom prst="rect">
            <a:avLst/>
          </a:prstGeom>
        </p:spPr>
      </p:pic>
      <p:sp>
        <p:nvSpPr>
          <p:cNvPr id="9" name="Text Box 8"/>
          <p:cNvSpPr txBox="1">
            <a:spLocks noChangeArrowheads="1"/>
          </p:cNvSpPr>
          <p:nvPr/>
        </p:nvSpPr>
        <p:spPr bwMode="auto">
          <a:xfrm>
            <a:off x="7452320" y="2726586"/>
            <a:ext cx="1352148" cy="707886"/>
          </a:xfrm>
          <a:prstGeom prst="rect">
            <a:avLst/>
          </a:prstGeom>
          <a:noFill/>
          <a:ln w="9525">
            <a:noFill/>
            <a:miter lim="800000"/>
            <a:headEnd/>
            <a:tailEnd/>
          </a:ln>
        </p:spPr>
        <p:txBody>
          <a:bodyPr wrap="square">
            <a:spAutoFit/>
          </a:bodyPr>
          <a:lstStyle/>
          <a:p>
            <a:r>
              <a:rPr lang="en-GB" sz="2000" b="1" dirty="0">
                <a:solidFill>
                  <a:srgbClr val="0000FF"/>
                </a:solidFill>
              </a:rPr>
              <a:t>Script Editor</a:t>
            </a:r>
          </a:p>
        </p:txBody>
      </p:sp>
      <p:sp>
        <p:nvSpPr>
          <p:cNvPr id="10" name="Text Box 9"/>
          <p:cNvSpPr txBox="1">
            <a:spLocks noChangeArrowheads="1"/>
          </p:cNvSpPr>
          <p:nvPr/>
        </p:nvSpPr>
        <p:spPr bwMode="auto">
          <a:xfrm>
            <a:off x="1691680" y="3662690"/>
            <a:ext cx="1099460" cy="400110"/>
          </a:xfrm>
          <a:prstGeom prst="rect">
            <a:avLst/>
          </a:prstGeom>
          <a:noFill/>
          <a:ln w="9525">
            <a:noFill/>
            <a:miter lim="800000"/>
            <a:headEnd/>
            <a:tailEnd/>
          </a:ln>
        </p:spPr>
        <p:txBody>
          <a:bodyPr wrap="square">
            <a:spAutoFit/>
          </a:bodyPr>
          <a:lstStyle/>
          <a:p>
            <a:r>
              <a:rPr lang="en-GB" sz="2000" b="1" dirty="0">
                <a:solidFill>
                  <a:srgbClr val="0000FF"/>
                </a:solidFill>
              </a:rPr>
              <a:t>Terminal</a:t>
            </a:r>
          </a:p>
        </p:txBody>
      </p:sp>
      <p:sp>
        <p:nvSpPr>
          <p:cNvPr id="11" name="Text Box 10"/>
          <p:cNvSpPr txBox="1">
            <a:spLocks noChangeArrowheads="1"/>
          </p:cNvSpPr>
          <p:nvPr/>
        </p:nvSpPr>
        <p:spPr bwMode="auto">
          <a:xfrm>
            <a:off x="4067944" y="3230642"/>
            <a:ext cx="1508061" cy="400110"/>
          </a:xfrm>
          <a:prstGeom prst="rect">
            <a:avLst/>
          </a:prstGeom>
          <a:noFill/>
          <a:ln w="9525">
            <a:noFill/>
            <a:miter lim="800000"/>
            <a:headEnd/>
            <a:tailEnd/>
          </a:ln>
        </p:spPr>
        <p:txBody>
          <a:bodyPr wrap="square">
            <a:spAutoFit/>
          </a:bodyPr>
          <a:lstStyle/>
          <a:p>
            <a:r>
              <a:rPr lang="en-GB" sz="2000" b="1" dirty="0">
                <a:solidFill>
                  <a:srgbClr val="0000FF"/>
                </a:solidFill>
              </a:rPr>
              <a:t>Live Plotting</a:t>
            </a:r>
          </a:p>
        </p:txBody>
      </p:sp>
      <p:sp>
        <p:nvSpPr>
          <p:cNvPr id="12" name="Text Box 11"/>
          <p:cNvSpPr txBox="1">
            <a:spLocks noChangeArrowheads="1"/>
          </p:cNvSpPr>
          <p:nvPr/>
        </p:nvSpPr>
        <p:spPr bwMode="auto">
          <a:xfrm>
            <a:off x="3131839" y="4788704"/>
            <a:ext cx="2748651" cy="400110"/>
          </a:xfrm>
          <a:prstGeom prst="rect">
            <a:avLst/>
          </a:prstGeom>
          <a:noFill/>
          <a:ln w="9525">
            <a:noFill/>
            <a:miter lim="800000"/>
            <a:headEnd/>
            <a:tailEnd/>
          </a:ln>
        </p:spPr>
        <p:txBody>
          <a:bodyPr wrap="square">
            <a:spAutoFit/>
          </a:bodyPr>
          <a:lstStyle/>
          <a:p>
            <a:r>
              <a:rPr lang="en-GB" sz="2000" b="1" dirty="0">
                <a:solidFill>
                  <a:srgbClr val="0000FF"/>
                </a:solidFill>
              </a:rPr>
              <a:t>Analysis &amp; Visualisation</a:t>
            </a:r>
          </a:p>
        </p:txBody>
      </p:sp>
      <p:sp>
        <p:nvSpPr>
          <p:cNvPr id="13" name="Text Box 12"/>
          <p:cNvSpPr txBox="1">
            <a:spLocks noChangeArrowheads="1"/>
          </p:cNvSpPr>
          <p:nvPr/>
        </p:nvSpPr>
        <p:spPr bwMode="auto">
          <a:xfrm>
            <a:off x="1547664" y="5534898"/>
            <a:ext cx="1194890" cy="400110"/>
          </a:xfrm>
          <a:prstGeom prst="rect">
            <a:avLst/>
          </a:prstGeom>
          <a:noFill/>
          <a:ln w="9525">
            <a:noFill/>
            <a:miter lim="800000"/>
            <a:headEnd/>
            <a:tailEnd/>
          </a:ln>
        </p:spPr>
        <p:txBody>
          <a:bodyPr wrap="square">
            <a:spAutoFit/>
          </a:bodyPr>
          <a:lstStyle/>
          <a:p>
            <a:r>
              <a:rPr lang="en-GB" sz="2000" b="1" dirty="0">
                <a:solidFill>
                  <a:srgbClr val="0000FF"/>
                </a:solidFill>
              </a:rPr>
              <a:t>Log View</a:t>
            </a:r>
          </a:p>
        </p:txBody>
      </p:sp>
    </p:spTree>
    <p:extLst>
      <p:ext uri="{BB962C8B-B14F-4D97-AF65-F5344CB8AC3E}">
        <p14:creationId xmlns:p14="http://schemas.microsoft.com/office/powerpoint/2010/main" val="335042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Content Placeholder 2"/>
          <p:cNvSpPr txBox="1">
            <a:spLocks/>
          </p:cNvSpPr>
          <p:nvPr/>
        </p:nvSpPr>
        <p:spPr>
          <a:xfrm>
            <a:off x="3851920" y="3645025"/>
            <a:ext cx="5292081" cy="33053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8775" marR="0" lvl="0" indent="-18573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2007 No detector faster than ~10 MB/sec</a:t>
            </a:r>
          </a:p>
          <a:p>
            <a:pPr marL="358775" marR="0" lvl="0" indent="-18573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2009 Pilatus 6M system 60 MB/s</a:t>
            </a:r>
          </a:p>
          <a:p>
            <a:pPr marL="358775" marR="0" lvl="0" indent="-18573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2011 25Hz Pilatus 6M 150 MB/s</a:t>
            </a:r>
          </a:p>
          <a:p>
            <a:pPr marL="358775" marR="0" lvl="0" indent="-18573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2013 100Hz Pilatus 6M 600 MB/sec</a:t>
            </a:r>
          </a:p>
          <a:p>
            <a:pPr marL="358775" marR="0" lvl="0" indent="-18573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2013 ~10 beamlines with 10 </a:t>
            </a:r>
            <a:r>
              <a:rPr kumimoji="0" lang="en-GB" sz="20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GbE</a:t>
            </a: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detectors (mainly Pilatus and PCO Edge)</a:t>
            </a:r>
          </a:p>
          <a:p>
            <a:pPr marL="358775" marR="0" lvl="0" indent="-18573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2016 Percival </a:t>
            </a:r>
            <a:r>
              <a:rPr kumimoji="0" lang="en-GB" sz="20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detector 6GB/sec</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5" name="Chart 4"/>
          <p:cNvGraphicFramePr/>
          <p:nvPr>
            <p:extLst/>
          </p:nvPr>
        </p:nvGraphicFramePr>
        <p:xfrm>
          <a:off x="4121696" y="260648"/>
          <a:ext cx="4752528" cy="32763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rot="20250404">
            <a:off x="5680710" y="1972356"/>
            <a:ext cx="299878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0000"/>
                </a:solidFill>
                <a:effectLst/>
                <a:uLnTx/>
                <a:uFillTx/>
              </a:rPr>
              <a:t>Doubling time = 7.5 months</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3888432" cy="662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95936" y="122099"/>
            <a:ext cx="5040560" cy="562074"/>
          </a:xfrm>
          <a:solidFill>
            <a:schemeClr val="bg1"/>
          </a:solidFill>
        </p:spPr>
        <p:txBody>
          <a:bodyPr>
            <a:normAutofit/>
          </a:bodyPr>
          <a:lstStyle/>
          <a:p>
            <a:r>
              <a:rPr lang="en-GB" b="1" dirty="0"/>
              <a:t>Data Rates</a:t>
            </a:r>
          </a:p>
        </p:txBody>
      </p:sp>
    </p:spTree>
    <p:extLst>
      <p:ext uri="{BB962C8B-B14F-4D97-AF65-F5344CB8AC3E}">
        <p14:creationId xmlns:p14="http://schemas.microsoft.com/office/powerpoint/2010/main" val="151098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888432" cy="662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95936" y="122099"/>
            <a:ext cx="5040560" cy="562074"/>
          </a:xfrm>
          <a:solidFill>
            <a:schemeClr val="bg1"/>
          </a:solidFill>
        </p:spPr>
        <p:txBody>
          <a:bodyPr>
            <a:normAutofit/>
          </a:bodyPr>
          <a:lstStyle/>
          <a:p>
            <a:r>
              <a:rPr lang="en-GB" b="1" dirty="0"/>
              <a:t>Data Rates</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 y="-243408"/>
            <a:ext cx="916006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58720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BoldMT"/>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00B17771010F46AADDCBE3128DD753" ma:contentTypeVersion="0" ma:contentTypeDescription="Create a new document." ma:contentTypeScope="" ma:versionID="12fa91ff39694084a77a4100e68def18">
  <xsd:schema xmlns:xsd="http://www.w3.org/2001/XMLSchema" xmlns:p="http://schemas.microsoft.com/office/2006/metadata/properties" xmlns:ns2="77B100AA-0171-460F-AADD-CBE3128DD753" targetNamespace="http://schemas.microsoft.com/office/2006/metadata/properties" ma:root="true" ma:fieldsID="3096fc5289772df6097e58921dd28ac5" ns2:_="">
    <xsd:import namespace="77B100AA-0171-460F-AADD-CBE3128DD753"/>
    <xsd:element name="properties">
      <xsd:complexType>
        <xsd:sequence>
          <xsd:element name="documentManagement">
            <xsd:complexType>
              <xsd:all>
                <xsd:element ref="ns2:Author0"/>
              </xsd:all>
            </xsd:complexType>
          </xsd:element>
        </xsd:sequence>
      </xsd:complexType>
    </xsd:element>
  </xsd:schema>
  <xsd:schema xmlns:xsd="http://www.w3.org/2001/XMLSchema" xmlns:dms="http://schemas.microsoft.com/office/2006/documentManagement/types" targetNamespace="77B100AA-0171-460F-AADD-CBE3128DD753" elementFormDefault="qualified">
    <xsd:import namespace="http://schemas.microsoft.com/office/2006/documentManagement/types"/>
    <xsd:element name="Author0" ma:index="8" ma:displayName="Author" ma:internalName="Author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Author0 xmlns="77B100AA-0171-460F-AADD-CBE3128DD753">Sarah Fell</Author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0B7A8F-31DB-4593-B30E-4D6443277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B100AA-0171-460F-AADD-CBE3128DD75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3D05B5E4-FAB1-432C-BDF6-717677EE641B}">
  <ds:schemaRefs>
    <ds:schemaRef ds:uri="http://purl.org/dc/terms/"/>
    <ds:schemaRef ds:uri="http://purl.org/dc/elements/1.1/"/>
    <ds:schemaRef ds:uri="77B100AA-0171-460F-AADD-CBE3128DD753"/>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CFFE3C2-6430-4D21-BA92-205047494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7108</TotalTime>
  <Words>1385</Words>
  <Application>Microsoft Office PowerPoint</Application>
  <PresentationFormat>On-screen Show (4:3)</PresentationFormat>
  <Paragraphs>250</Paragraphs>
  <Slides>32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Arial Rounded MT Bold</vt:lpstr>
      <vt:lpstr>Arial-BoldMT</vt:lpstr>
      <vt:lpstr>Times</vt:lpstr>
      <vt:lpstr>Verdana</vt:lpstr>
      <vt:lpstr>Blank Presentation</vt:lpstr>
      <vt:lpstr>PowerPoint Presentation</vt:lpstr>
      <vt:lpstr>Harwell Science and Innovation Campus</vt:lpstr>
      <vt:lpstr>Beamlines or Instruments</vt:lpstr>
      <vt:lpstr>Beamlines by Village and EM</vt:lpstr>
      <vt:lpstr>Data Flows</vt:lpstr>
      <vt:lpstr>Typical User Setup</vt:lpstr>
      <vt:lpstr>GDA – User Interface</vt:lpstr>
      <vt:lpstr>Data Rates</vt:lpstr>
      <vt:lpstr>Data Rates</vt:lpstr>
      <vt:lpstr>PowerPoint Presentation</vt:lpstr>
      <vt:lpstr>Big Data</vt:lpstr>
      <vt:lpstr>Scientific Computing and Infrastructure at Diamond</vt:lpstr>
      <vt:lpstr>Data Flow</vt:lpstr>
      <vt:lpstr>Moving Data Off Site a Science DMZ</vt:lpstr>
      <vt:lpstr>Scientific Computing Infrastructure</vt:lpstr>
      <vt:lpstr>Statistics: Data</vt:lpstr>
      <vt:lpstr>Current File systems</vt:lpstr>
      <vt:lpstr>Key points to address</vt:lpstr>
      <vt:lpstr>Scientific Computing</vt:lpstr>
      <vt:lpstr>Detector Developments</vt:lpstr>
      <vt:lpstr>New Eiger Detectors</vt:lpstr>
      <vt:lpstr>Post Visit Processing</vt:lpstr>
      <vt:lpstr>Current Challenges </vt:lpstr>
      <vt:lpstr>Future</vt:lpstr>
      <vt:lpstr>Future file systems  and storage architectures</vt:lpstr>
      <vt:lpstr>‘Big’ Data Lifecycle challenges</vt:lpstr>
      <vt:lpstr>Future Data Catalogue</vt:lpstr>
      <vt:lpstr>Cloud Project Aims</vt:lpstr>
      <vt:lpstr>Technology </vt:lpstr>
      <vt:lpstr>Work and Initial Findings</vt:lpstr>
      <vt:lpstr>Thank you</vt:lpstr>
      <vt:lpstr>PowerPoint Presentation</vt:lpstr>
    </vt:vector>
  </TitlesOfParts>
  <Company>DLS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Diamond Light Source Ltd</dc:title>
  <dc:creator>Authorised User</dc:creator>
  <cp:lastModifiedBy>Richards, J, Andrew (DLSLtd,RAL,LSCI)</cp:lastModifiedBy>
  <cp:revision>404</cp:revision>
  <dcterms:created xsi:type="dcterms:W3CDTF">2004-11-15T14:55:08Z</dcterms:created>
  <dcterms:modified xsi:type="dcterms:W3CDTF">2018-09-21T12:07:56Z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0x010100AA00B17771010F46AADDCBE3128DD753</vt:lpwstr>
  </property>
</Properties>
</file>