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258" r:id="rId2"/>
    <p:sldId id="405" r:id="rId3"/>
    <p:sldId id="408" r:id="rId4"/>
    <p:sldId id="407" r:id="rId5"/>
    <p:sldId id="312" r:id="rId6"/>
    <p:sldId id="356" r:id="rId7"/>
    <p:sldId id="375" r:id="rId8"/>
    <p:sldId id="385" r:id="rId9"/>
    <p:sldId id="376" r:id="rId10"/>
    <p:sldId id="389" r:id="rId11"/>
    <p:sldId id="394" r:id="rId12"/>
    <p:sldId id="395" r:id="rId13"/>
    <p:sldId id="409" r:id="rId14"/>
    <p:sldId id="410" r:id="rId15"/>
    <p:sldId id="412" r:id="rId16"/>
    <p:sldId id="411" r:id="rId17"/>
    <p:sldId id="347" r:id="rId18"/>
    <p:sldId id="413" r:id="rId19"/>
    <p:sldId id="414" r:id="rId20"/>
    <p:sldId id="415" r:id="rId21"/>
    <p:sldId id="416" r:id="rId22"/>
    <p:sldId id="417" r:id="rId23"/>
    <p:sldId id="406" r:id="rId24"/>
    <p:sldId id="40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49"/>
    <p:restoredTop sz="94674"/>
  </p:normalViewPr>
  <p:slideViewPr>
    <p:cSldViewPr snapToGrid="0" snapToObjects="1">
      <p:cViewPr varScale="1">
        <p:scale>
          <a:sx n="114" d="100"/>
          <a:sy n="114" d="100"/>
        </p:scale>
        <p:origin x="10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1212A-6713-9B46-9D4C-CE045CFFA66C}" type="datetimeFigureOut">
              <a:rPr lang="en-US" smtClean="0"/>
              <a:t>9/19/2018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A23D7-9BBC-0A46-8092-2196AD635B24}" type="slidenum">
              <a:rPr lang="en-US" smtClean="0"/>
              <a:t>‹#›</a:t>
            </a:fld>
            <a:endParaRPr lang="en-US"/>
          </a:p>
        </p:txBody>
      </p:sp>
    </p:spTree>
    <p:extLst>
      <p:ext uri="{BB962C8B-B14F-4D97-AF65-F5344CB8AC3E}">
        <p14:creationId xmlns:p14="http://schemas.microsoft.com/office/powerpoint/2010/main" val="295217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7265"/>
            <a:ext cx="7772400" cy="1802697"/>
          </a:xfrm>
        </p:spPr>
        <p:txBody>
          <a:bodyPr anchor="t">
            <a:normAutofit/>
          </a:bodyPr>
          <a:lstStyle>
            <a:lvl1pPr algn="r">
              <a:defRPr sz="4400"/>
            </a:lvl1pPr>
          </a:lstStyle>
          <a:p>
            <a:r>
              <a:rPr lang="en-US"/>
              <a:t>Click to edit Master title style</a:t>
            </a:r>
            <a:endParaRPr lang="en-US" dirty="0"/>
          </a:p>
        </p:txBody>
      </p:sp>
      <p:sp>
        <p:nvSpPr>
          <p:cNvPr id="3" name="Subtitle 2"/>
          <p:cNvSpPr>
            <a:spLocks noGrp="1"/>
          </p:cNvSpPr>
          <p:nvPr>
            <p:ph type="subTitle" idx="1"/>
          </p:nvPr>
        </p:nvSpPr>
        <p:spPr>
          <a:xfrm>
            <a:off x="1600200" y="4299995"/>
            <a:ext cx="6858000" cy="416690"/>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941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1056748F-14C1-E34B-B6C4-26064C87C1CF}"/>
              </a:ext>
            </a:extLst>
          </p:cNvPr>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6" name="Footer Placeholder 4">
            <a:extLst>
              <a:ext uri="{FF2B5EF4-FFF2-40B4-BE49-F238E27FC236}">
                <a16:creationId xmlns:a16="http://schemas.microsoft.com/office/drawing/2014/main" id="{8F6425DB-71A7-C948-BCAE-3DB51E5AD1FA}"/>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290248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ACE0E3-E027-2343-A62E-A2B271C5A6CA}"/>
              </a:ext>
            </a:extLst>
          </p:cNvPr>
          <p:cNvSpPr>
            <a:spLocks noGrp="1"/>
          </p:cNvSpPr>
          <p:nvPr>
            <p:ph type="ctrTitle"/>
          </p:nvPr>
        </p:nvSpPr>
        <p:spPr>
          <a:xfrm>
            <a:off x="685800" y="1707265"/>
            <a:ext cx="7772400" cy="1802697"/>
          </a:xfrm>
        </p:spPr>
        <p:txBody>
          <a:bodyPr anchor="t">
            <a:normAutofit/>
          </a:bodyPr>
          <a:lstStyle>
            <a:lvl1pPr algn="r">
              <a:defRPr sz="4400"/>
            </a:lvl1pPr>
          </a:lstStyle>
          <a:p>
            <a:r>
              <a:rPr lang="en-US"/>
              <a:t>Click to edit Master title style</a:t>
            </a:r>
            <a:endParaRPr lang="en-US" dirty="0"/>
          </a:p>
        </p:txBody>
      </p:sp>
    </p:spTree>
    <p:extLst>
      <p:ext uri="{BB962C8B-B14F-4D97-AF65-F5344CB8AC3E}">
        <p14:creationId xmlns:p14="http://schemas.microsoft.com/office/powerpoint/2010/main" val="4026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C2A714-0D61-B346-8022-70A2054729B4}"/>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288243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2C510E93-35E9-A141-AB10-6E42970BFEA6}"/>
              </a:ext>
            </a:extLst>
          </p:cNvPr>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8" name="Footer Placeholder 4">
            <a:extLst>
              <a:ext uri="{FF2B5EF4-FFF2-40B4-BE49-F238E27FC236}">
                <a16:creationId xmlns:a16="http://schemas.microsoft.com/office/drawing/2014/main" id="{1B14133F-4116-6648-9117-E9CB0D7C84DD}"/>
              </a:ext>
            </a:extLst>
          </p:cNvPr>
          <p:cNvSpPr>
            <a:spLocks noGrp="1"/>
          </p:cNvSpPr>
          <p:nvPr>
            <p:ph type="ftr" sz="quarter" idx="10"/>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179494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294F2FC1-60C8-2243-A729-28937C1C088B}"/>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316370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62BAA90-5D28-E84A-8A7D-9B837E6C9A23}"/>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44550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2F6C57BF-8E32-C145-9C7C-8D89A2F04BC4}"/>
              </a:ext>
            </a:extLst>
          </p:cNvPr>
          <p:cNvSpPr>
            <a:spLocks noGrp="1"/>
          </p:cNvSpPr>
          <p:nvPr>
            <p:ph type="ftr" sz="quarter" idx="3"/>
          </p:nvPr>
        </p:nvSpPr>
        <p:spPr>
          <a:xfrm>
            <a:off x="4357868" y="6423112"/>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3893230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bnl.gov/ps/userguide/data-management.ph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https://lh4.googleusercontent.com/ntvlASbBiYIJn5HHHZRKsxKjUR9_Fa9uEgVRgdq4COTSfAfJFsMfHyou_ghc4f3PDCNkr0VnuVs_3FKo6Twmjfa_5XTewC8tshAm2_BfCBpT4jLVWn10d5x7oYjW4KyxJw"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E7EA6-ABA9-1D4A-A3B2-766E6EAB6410}"/>
              </a:ext>
            </a:extLst>
          </p:cNvPr>
          <p:cNvSpPr>
            <a:spLocks noGrp="1"/>
          </p:cNvSpPr>
          <p:nvPr>
            <p:ph type="ctrTitle"/>
          </p:nvPr>
        </p:nvSpPr>
        <p:spPr/>
        <p:txBody>
          <a:bodyPr/>
          <a:lstStyle/>
          <a:p>
            <a:r>
              <a:rPr lang="en-US" dirty="0"/>
              <a:t>NSLS-II Data update</a:t>
            </a:r>
          </a:p>
        </p:txBody>
      </p:sp>
      <p:sp>
        <p:nvSpPr>
          <p:cNvPr id="5" name="Subtitle 4">
            <a:extLst>
              <a:ext uri="{FF2B5EF4-FFF2-40B4-BE49-F238E27FC236}">
                <a16:creationId xmlns:a16="http://schemas.microsoft.com/office/drawing/2014/main" id="{D8A8C897-A60B-DC4F-AFAF-D71D06A914E9}"/>
              </a:ext>
            </a:extLst>
          </p:cNvPr>
          <p:cNvSpPr>
            <a:spLocks noGrp="1"/>
          </p:cNvSpPr>
          <p:nvPr>
            <p:ph type="subTitle" idx="1"/>
          </p:nvPr>
        </p:nvSpPr>
        <p:spPr/>
        <p:txBody>
          <a:bodyPr>
            <a:normAutofit lnSpcReduction="10000"/>
          </a:bodyPr>
          <a:lstStyle/>
          <a:p>
            <a:r>
              <a:rPr lang="en-US" dirty="0"/>
              <a:t>Richard Farnsworth</a:t>
            </a:r>
          </a:p>
        </p:txBody>
      </p:sp>
      <p:sp>
        <p:nvSpPr>
          <p:cNvPr id="9" name="Subtitle 4">
            <a:extLst>
              <a:ext uri="{FF2B5EF4-FFF2-40B4-BE49-F238E27FC236}">
                <a16:creationId xmlns:a16="http://schemas.microsoft.com/office/drawing/2014/main" id="{C72E51B4-0007-594B-9B73-D411A2B85F01}"/>
              </a:ext>
            </a:extLst>
          </p:cNvPr>
          <p:cNvSpPr txBox="1">
            <a:spLocks/>
          </p:cNvSpPr>
          <p:nvPr/>
        </p:nvSpPr>
        <p:spPr>
          <a:xfrm>
            <a:off x="1600200" y="4653025"/>
            <a:ext cx="6858000" cy="41669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a:t>Controls program manager</a:t>
            </a:r>
          </a:p>
        </p:txBody>
      </p:sp>
      <p:sp>
        <p:nvSpPr>
          <p:cNvPr id="10" name="Subtitle 4">
            <a:extLst>
              <a:ext uri="{FF2B5EF4-FFF2-40B4-BE49-F238E27FC236}">
                <a16:creationId xmlns:a16="http://schemas.microsoft.com/office/drawing/2014/main" id="{0A872482-B4CA-6446-A28C-2D321F1B08AB}"/>
              </a:ext>
            </a:extLst>
          </p:cNvPr>
          <p:cNvSpPr txBox="1">
            <a:spLocks/>
          </p:cNvSpPr>
          <p:nvPr/>
        </p:nvSpPr>
        <p:spPr>
          <a:xfrm>
            <a:off x="1600200" y="5243334"/>
            <a:ext cx="6858000" cy="41669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24</a:t>
            </a:r>
            <a:r>
              <a:rPr lang="en-US" sz="1600" baseline="30000" dirty="0"/>
              <a:t>th</a:t>
            </a:r>
            <a:r>
              <a:rPr lang="en-US" sz="1600" dirty="0"/>
              <a:t> September 2018</a:t>
            </a:r>
          </a:p>
        </p:txBody>
      </p:sp>
    </p:spTree>
    <p:extLst>
      <p:ext uri="{BB962C8B-B14F-4D97-AF65-F5344CB8AC3E}">
        <p14:creationId xmlns:p14="http://schemas.microsoft.com/office/powerpoint/2010/main" val="302509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00E73-174E-4C18-968D-B4244A89755E}"/>
              </a:ext>
            </a:extLst>
          </p:cNvPr>
          <p:cNvSpPr>
            <a:spLocks noGrp="1"/>
          </p:cNvSpPr>
          <p:nvPr>
            <p:ph idx="1"/>
          </p:nvPr>
        </p:nvSpPr>
        <p:spPr/>
        <p:txBody>
          <a:bodyPr>
            <a:normAutofit fontScale="92500" lnSpcReduction="10000"/>
          </a:bodyPr>
          <a:lstStyle/>
          <a:p>
            <a:r>
              <a:rPr lang="en-US" dirty="0"/>
              <a:t>Config </a:t>
            </a:r>
            <a:r>
              <a:rPr lang="en-US" dirty="0" err="1"/>
              <a:t>Mgt</a:t>
            </a:r>
            <a:r>
              <a:rPr lang="en-US" dirty="0"/>
              <a:t> in IT is via a tool and a defined process lead by “PUPPET”. Puppet is an automatic way to inspect, deliver, operate all infrastructure and software, no matter the platform.</a:t>
            </a:r>
          </a:p>
          <a:p>
            <a:r>
              <a:rPr lang="en-US" dirty="0"/>
              <a:t>Change </a:t>
            </a:r>
            <a:r>
              <a:rPr lang="en-US" dirty="0" err="1"/>
              <a:t>Mgt</a:t>
            </a:r>
            <a:r>
              <a:rPr lang="en-US" dirty="0"/>
              <a:t> process are still in the early stages of definition.</a:t>
            </a:r>
          </a:p>
          <a:p>
            <a:r>
              <a:rPr lang="en-US" dirty="0"/>
              <a:t>Release management is via a new tool called “SNACK” built on top of Ansible. </a:t>
            </a:r>
          </a:p>
          <a:p>
            <a:r>
              <a:rPr lang="en-US" dirty="0"/>
              <a:t>Plans to improve written process and procedures are being drafted. Builds on existing BNL, NSLS and ITD engineering processes.</a:t>
            </a:r>
            <a:br>
              <a:rPr lang="en-US" dirty="0"/>
            </a:br>
            <a:endParaRPr lang="en-US" dirty="0"/>
          </a:p>
        </p:txBody>
      </p:sp>
      <p:sp>
        <p:nvSpPr>
          <p:cNvPr id="3" name="Title 2">
            <a:extLst>
              <a:ext uri="{FF2B5EF4-FFF2-40B4-BE49-F238E27FC236}">
                <a16:creationId xmlns:a16="http://schemas.microsoft.com/office/drawing/2014/main" id="{A58D789E-1B4B-44DF-ABB0-E9A70EC823A9}"/>
              </a:ext>
            </a:extLst>
          </p:cNvPr>
          <p:cNvSpPr>
            <a:spLocks noGrp="1"/>
          </p:cNvSpPr>
          <p:nvPr>
            <p:ph type="title"/>
          </p:nvPr>
        </p:nvSpPr>
        <p:spPr/>
        <p:txBody>
          <a:bodyPr>
            <a:normAutofit fontScale="90000"/>
          </a:bodyPr>
          <a:lstStyle/>
          <a:p>
            <a:r>
              <a:rPr lang="en-US" sz="4000" dirty="0"/>
              <a:t>Config </a:t>
            </a:r>
            <a:r>
              <a:rPr lang="en-US" sz="4000" dirty="0" err="1"/>
              <a:t>Mgt</a:t>
            </a:r>
            <a:r>
              <a:rPr lang="en-US" sz="4000" dirty="0"/>
              <a:t>, Incident </a:t>
            </a:r>
            <a:r>
              <a:rPr lang="en-US" sz="4000" dirty="0" err="1"/>
              <a:t>reponsnse</a:t>
            </a:r>
            <a:r>
              <a:rPr lang="en-US" sz="4000" dirty="0"/>
              <a:t>, Change </a:t>
            </a:r>
            <a:r>
              <a:rPr lang="en-US" sz="4000" dirty="0" err="1"/>
              <a:t>Mgt</a:t>
            </a:r>
            <a:r>
              <a:rPr lang="en-US" sz="4000" dirty="0"/>
              <a:t>, release </a:t>
            </a:r>
            <a:r>
              <a:rPr lang="en-US" sz="4000" dirty="0" err="1"/>
              <a:t>mgt</a:t>
            </a:r>
            <a:br>
              <a:rPr lang="en-US" sz="4000" dirty="0"/>
            </a:br>
            <a:r>
              <a:rPr lang="en-US" sz="1300" dirty="0"/>
              <a:t>IT 2</a:t>
            </a:r>
          </a:p>
        </p:txBody>
      </p:sp>
      <p:sp>
        <p:nvSpPr>
          <p:cNvPr id="4" name="Footer Placeholder 3">
            <a:extLst>
              <a:ext uri="{FF2B5EF4-FFF2-40B4-BE49-F238E27FC236}">
                <a16:creationId xmlns:a16="http://schemas.microsoft.com/office/drawing/2014/main" id="{E212BD0C-5003-4FB3-A93B-0D0021C93B18}"/>
              </a:ext>
            </a:extLst>
          </p:cNvPr>
          <p:cNvSpPr>
            <a:spLocks noGrp="1"/>
          </p:cNvSpPr>
          <p:nvPr>
            <p:ph type="ftr" sz="quarter" idx="3"/>
          </p:nvPr>
        </p:nvSpPr>
        <p:spPr/>
        <p:txBody>
          <a:bodyPr/>
          <a:lstStyle/>
          <a:p>
            <a:fld id="{F2E5D06D-0BE4-B843-8370-FB88EDC7364A}" type="slidenum">
              <a:rPr lang="en-US" smtClean="0"/>
              <a:pPr/>
              <a:t>10</a:t>
            </a:fld>
            <a:endParaRPr lang="en-US" dirty="0"/>
          </a:p>
        </p:txBody>
      </p:sp>
    </p:spTree>
    <p:extLst>
      <p:ext uri="{BB962C8B-B14F-4D97-AF65-F5344CB8AC3E}">
        <p14:creationId xmlns:p14="http://schemas.microsoft.com/office/powerpoint/2010/main" val="350762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9C851D-F7E9-4B66-B90E-4951C5A06798}"/>
              </a:ext>
            </a:extLst>
          </p:cNvPr>
          <p:cNvSpPr>
            <a:spLocks noGrp="1"/>
          </p:cNvSpPr>
          <p:nvPr>
            <p:ph idx="1"/>
          </p:nvPr>
        </p:nvSpPr>
        <p:spPr>
          <a:xfrm>
            <a:off x="544760" y="1406175"/>
            <a:ext cx="7886700" cy="4351338"/>
          </a:xfrm>
        </p:spPr>
        <p:txBody>
          <a:bodyPr/>
          <a:lstStyle/>
          <a:p>
            <a:pPr marL="0" indent="0">
              <a:buNone/>
            </a:pPr>
            <a:r>
              <a:rPr lang="en-US" dirty="0"/>
              <a:t>As part of the light sources data* working group, we have been working together to have a common template for the data retention policies and practices across all of the light sources.  This common language has just been approved and the policy on the NSLS-II  website has been updated.   </a:t>
            </a:r>
          </a:p>
          <a:p>
            <a:pPr marL="0" indent="0">
              <a:buNone/>
            </a:pPr>
            <a:r>
              <a:rPr lang="en-US" dirty="0"/>
              <a:t>Reproduced next slide or </a:t>
            </a:r>
          </a:p>
          <a:p>
            <a:pPr marL="0" indent="0">
              <a:buNone/>
            </a:pPr>
            <a:r>
              <a:rPr lang="en-US" dirty="0"/>
              <a:t> </a:t>
            </a:r>
            <a:r>
              <a:rPr lang="en-US" sz="2400" u="sng" dirty="0">
                <a:hlinkClick r:id="rId2"/>
              </a:rPr>
              <a:t>https://www.bnl.gov/ps/userguide/data-management.php</a:t>
            </a:r>
            <a:r>
              <a:rPr lang="en-US" sz="2400" dirty="0"/>
              <a:t>.</a:t>
            </a:r>
          </a:p>
          <a:p>
            <a:pPr marL="0" indent="0">
              <a:buNone/>
            </a:pPr>
            <a:br>
              <a:rPr lang="en-US" dirty="0"/>
            </a:br>
            <a:r>
              <a:rPr lang="en-US" sz="1200" dirty="0"/>
              <a:t>* Group was ALS,LCLS, APS and NSLS-II</a:t>
            </a:r>
          </a:p>
        </p:txBody>
      </p:sp>
      <p:sp>
        <p:nvSpPr>
          <p:cNvPr id="3" name="Title 2">
            <a:extLst>
              <a:ext uri="{FF2B5EF4-FFF2-40B4-BE49-F238E27FC236}">
                <a16:creationId xmlns:a16="http://schemas.microsoft.com/office/drawing/2014/main" id="{FEF3AE23-A04D-4C1F-9014-80B726361F2D}"/>
              </a:ext>
            </a:extLst>
          </p:cNvPr>
          <p:cNvSpPr>
            <a:spLocks noGrp="1"/>
          </p:cNvSpPr>
          <p:nvPr>
            <p:ph type="title"/>
          </p:nvPr>
        </p:nvSpPr>
        <p:spPr/>
        <p:txBody>
          <a:bodyPr/>
          <a:lstStyle/>
          <a:p>
            <a:r>
              <a:rPr lang="en-US" dirty="0"/>
              <a:t>Data retention policy and Practices</a:t>
            </a:r>
            <a:br>
              <a:rPr lang="en-US" dirty="0"/>
            </a:br>
            <a:r>
              <a:rPr lang="en-US" sz="1100" dirty="0"/>
              <a:t>IT-13 </a:t>
            </a:r>
            <a:endParaRPr lang="en-US" dirty="0"/>
          </a:p>
        </p:txBody>
      </p:sp>
      <p:sp>
        <p:nvSpPr>
          <p:cNvPr id="4" name="Footer Placeholder 3">
            <a:extLst>
              <a:ext uri="{FF2B5EF4-FFF2-40B4-BE49-F238E27FC236}">
                <a16:creationId xmlns:a16="http://schemas.microsoft.com/office/drawing/2014/main" id="{D9BBDB71-69F8-48C1-8F72-4CFF3FB7A13E}"/>
              </a:ext>
            </a:extLst>
          </p:cNvPr>
          <p:cNvSpPr>
            <a:spLocks noGrp="1"/>
          </p:cNvSpPr>
          <p:nvPr>
            <p:ph type="ftr" sz="quarter" idx="3"/>
          </p:nvPr>
        </p:nvSpPr>
        <p:spPr/>
        <p:txBody>
          <a:bodyPr/>
          <a:lstStyle/>
          <a:p>
            <a:fld id="{F2E5D06D-0BE4-B843-8370-FB88EDC7364A}" type="slidenum">
              <a:rPr lang="en-US" smtClean="0"/>
              <a:pPr/>
              <a:t>11</a:t>
            </a:fld>
            <a:endParaRPr lang="en-US" dirty="0"/>
          </a:p>
        </p:txBody>
      </p:sp>
    </p:spTree>
    <p:extLst>
      <p:ext uri="{BB962C8B-B14F-4D97-AF65-F5344CB8AC3E}">
        <p14:creationId xmlns:p14="http://schemas.microsoft.com/office/powerpoint/2010/main" val="162156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3A363-3C57-4024-A90D-10A0617E230F}"/>
              </a:ext>
            </a:extLst>
          </p:cNvPr>
          <p:cNvSpPr>
            <a:spLocks noGrp="1"/>
          </p:cNvSpPr>
          <p:nvPr>
            <p:ph idx="1"/>
          </p:nvPr>
        </p:nvSpPr>
        <p:spPr/>
        <p:txBody>
          <a:bodyPr>
            <a:normAutofit fontScale="70000" lnSpcReduction="20000"/>
          </a:bodyPr>
          <a:lstStyle/>
          <a:p>
            <a:pPr marL="0" indent="0">
              <a:buNone/>
            </a:pPr>
            <a:r>
              <a:rPr lang="en-US" b="1" dirty="0"/>
              <a:t>Date retention policy</a:t>
            </a:r>
          </a:p>
          <a:p>
            <a:r>
              <a:rPr lang="en-US" dirty="0"/>
              <a:t>The user community and its sponsoring organizations are very diverse with differing requirements for data retention. The NSLS-II cannot guarantee indefinite data archival.</a:t>
            </a:r>
          </a:p>
          <a:p>
            <a:r>
              <a:rPr lang="en-US" dirty="0"/>
              <a:t>Users of the NSLS-II are responsible for meeting the data management requirements of their home institutions and funding agencies. Once data have been provided to the user group, the user group is responsible for managing the long-term retention of their data.</a:t>
            </a:r>
          </a:p>
          <a:p>
            <a:r>
              <a:rPr lang="en-US" dirty="0"/>
              <a:t>The ownership of data generated at the NSLS-II is governed by the User Agreement in place between the user group and the facility. Refer to your User Agreement for more details.</a:t>
            </a:r>
          </a:p>
          <a:p>
            <a:pPr marL="0" indent="0">
              <a:buNone/>
            </a:pPr>
            <a:r>
              <a:rPr lang="en-US" b="1" dirty="0"/>
              <a:t>Data Retention Practices </a:t>
            </a:r>
          </a:p>
          <a:p>
            <a:r>
              <a:rPr lang="en-US" dirty="0"/>
              <a:t>The NSLS-II is committed to providing its users with their data in a timely and convenient fashion. Experiment data and metadata collected at the NSLS-II may be stored at and retrieved from the facility for at least 1 year.</a:t>
            </a:r>
          </a:p>
          <a:p>
            <a:pPr marL="0" indent="0">
              <a:buNone/>
            </a:pPr>
            <a:endParaRPr lang="en-US" dirty="0"/>
          </a:p>
        </p:txBody>
      </p:sp>
      <p:sp>
        <p:nvSpPr>
          <p:cNvPr id="3" name="Title 2">
            <a:extLst>
              <a:ext uri="{FF2B5EF4-FFF2-40B4-BE49-F238E27FC236}">
                <a16:creationId xmlns:a16="http://schemas.microsoft.com/office/drawing/2014/main" id="{F5BE9458-2A55-4BB6-A80A-240253B20D95}"/>
              </a:ext>
            </a:extLst>
          </p:cNvPr>
          <p:cNvSpPr>
            <a:spLocks noGrp="1"/>
          </p:cNvSpPr>
          <p:nvPr>
            <p:ph type="title"/>
          </p:nvPr>
        </p:nvSpPr>
        <p:spPr/>
        <p:txBody>
          <a:bodyPr>
            <a:normAutofit/>
          </a:bodyPr>
          <a:lstStyle/>
          <a:p>
            <a:r>
              <a:rPr lang="en-US" dirty="0"/>
              <a:t>NSLS-II Data Retention Policy</a:t>
            </a:r>
            <a:br>
              <a:rPr lang="en-US" b="1" dirty="0"/>
            </a:br>
            <a:r>
              <a:rPr lang="en-US" sz="1300" dirty="0"/>
              <a:t>IT13 </a:t>
            </a:r>
            <a:r>
              <a:rPr lang="en-US" sz="1300" dirty="0" err="1"/>
              <a:t>cont</a:t>
            </a:r>
            <a:r>
              <a:rPr lang="en-US" sz="1300" dirty="0"/>
              <a:t> </a:t>
            </a:r>
            <a:br>
              <a:rPr lang="en-US" b="1" dirty="0"/>
            </a:br>
            <a:endParaRPr lang="en-US" dirty="0"/>
          </a:p>
        </p:txBody>
      </p:sp>
      <p:sp>
        <p:nvSpPr>
          <p:cNvPr id="4" name="Footer Placeholder 3">
            <a:extLst>
              <a:ext uri="{FF2B5EF4-FFF2-40B4-BE49-F238E27FC236}">
                <a16:creationId xmlns:a16="http://schemas.microsoft.com/office/drawing/2014/main" id="{508119C9-22A5-4660-A371-AC1AD5067210}"/>
              </a:ext>
            </a:extLst>
          </p:cNvPr>
          <p:cNvSpPr>
            <a:spLocks noGrp="1"/>
          </p:cNvSpPr>
          <p:nvPr>
            <p:ph type="ftr" sz="quarter" idx="3"/>
          </p:nvPr>
        </p:nvSpPr>
        <p:spPr/>
        <p:txBody>
          <a:bodyPr/>
          <a:lstStyle/>
          <a:p>
            <a:fld id="{F2E5D06D-0BE4-B843-8370-FB88EDC7364A}" type="slidenum">
              <a:rPr lang="en-US" smtClean="0"/>
              <a:pPr/>
              <a:t>12</a:t>
            </a:fld>
            <a:endParaRPr lang="en-US" dirty="0"/>
          </a:p>
        </p:txBody>
      </p:sp>
    </p:spTree>
    <p:extLst>
      <p:ext uri="{BB962C8B-B14F-4D97-AF65-F5344CB8AC3E}">
        <p14:creationId xmlns:p14="http://schemas.microsoft.com/office/powerpoint/2010/main" val="317351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C55D6B0-18D9-45D3-A396-32DF9A6C378E}"/>
              </a:ext>
            </a:extLst>
          </p:cNvPr>
          <p:cNvPicPr>
            <a:picLocks noGrp="1" noChangeAspect="1"/>
          </p:cNvPicPr>
          <p:nvPr>
            <p:ph idx="1"/>
          </p:nvPr>
        </p:nvPicPr>
        <p:blipFill>
          <a:blip r:embed="rId2"/>
          <a:stretch>
            <a:fillRect/>
          </a:stretch>
        </p:blipFill>
        <p:spPr>
          <a:xfrm>
            <a:off x="1308496" y="1825625"/>
            <a:ext cx="6527007" cy="4351338"/>
          </a:xfrm>
        </p:spPr>
      </p:pic>
      <p:sp>
        <p:nvSpPr>
          <p:cNvPr id="3" name="Title 2">
            <a:extLst>
              <a:ext uri="{FF2B5EF4-FFF2-40B4-BE49-F238E27FC236}">
                <a16:creationId xmlns:a16="http://schemas.microsoft.com/office/drawing/2014/main" id="{5B09AB08-4232-4402-B732-43262DE71749}"/>
              </a:ext>
            </a:extLst>
          </p:cNvPr>
          <p:cNvSpPr>
            <a:spLocks noGrp="1"/>
          </p:cNvSpPr>
          <p:nvPr>
            <p:ph type="title"/>
          </p:nvPr>
        </p:nvSpPr>
        <p:spPr/>
        <p:txBody>
          <a:bodyPr/>
          <a:lstStyle/>
          <a:p>
            <a:r>
              <a:rPr lang="en-US" dirty="0"/>
              <a:t>Remote Access – one use case</a:t>
            </a:r>
          </a:p>
        </p:txBody>
      </p:sp>
      <p:sp>
        <p:nvSpPr>
          <p:cNvPr id="4" name="Footer Placeholder 3">
            <a:extLst>
              <a:ext uri="{FF2B5EF4-FFF2-40B4-BE49-F238E27FC236}">
                <a16:creationId xmlns:a16="http://schemas.microsoft.com/office/drawing/2014/main" id="{A48593E1-DD7B-488F-8071-263BC158CA5D}"/>
              </a:ext>
            </a:extLst>
          </p:cNvPr>
          <p:cNvSpPr>
            <a:spLocks noGrp="1"/>
          </p:cNvSpPr>
          <p:nvPr>
            <p:ph type="ftr" sz="quarter" idx="3"/>
          </p:nvPr>
        </p:nvSpPr>
        <p:spPr/>
        <p:txBody>
          <a:bodyPr/>
          <a:lstStyle/>
          <a:p>
            <a:fld id="{F2E5D06D-0BE4-B843-8370-FB88EDC7364A}" type="slidenum">
              <a:rPr lang="en-US" smtClean="0"/>
              <a:pPr/>
              <a:t>13</a:t>
            </a:fld>
            <a:endParaRPr lang="en-US" dirty="0"/>
          </a:p>
        </p:txBody>
      </p:sp>
    </p:spTree>
    <p:extLst>
      <p:ext uri="{BB962C8B-B14F-4D97-AF65-F5344CB8AC3E}">
        <p14:creationId xmlns:p14="http://schemas.microsoft.com/office/powerpoint/2010/main" val="364263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BA8BB13-7363-4904-8099-6FDD4D10665E}"/>
              </a:ext>
            </a:extLst>
          </p:cNvPr>
          <p:cNvPicPr>
            <a:picLocks noGrp="1" noChangeAspect="1"/>
          </p:cNvPicPr>
          <p:nvPr>
            <p:ph idx="1"/>
          </p:nvPr>
        </p:nvPicPr>
        <p:blipFill>
          <a:blip r:embed="rId2"/>
          <a:stretch>
            <a:fillRect/>
          </a:stretch>
        </p:blipFill>
        <p:spPr>
          <a:xfrm>
            <a:off x="520528" y="3058886"/>
            <a:ext cx="2009618" cy="3015798"/>
          </a:xfrm>
        </p:spPr>
      </p:pic>
      <p:sp>
        <p:nvSpPr>
          <p:cNvPr id="3" name="Title 2">
            <a:extLst>
              <a:ext uri="{FF2B5EF4-FFF2-40B4-BE49-F238E27FC236}">
                <a16:creationId xmlns:a16="http://schemas.microsoft.com/office/drawing/2014/main" id="{9B91BDCA-D502-4509-BCD5-7101FB08E4ED}"/>
              </a:ext>
            </a:extLst>
          </p:cNvPr>
          <p:cNvSpPr>
            <a:spLocks noGrp="1"/>
          </p:cNvSpPr>
          <p:nvPr>
            <p:ph type="title"/>
          </p:nvPr>
        </p:nvSpPr>
        <p:spPr/>
        <p:txBody>
          <a:bodyPr/>
          <a:lstStyle/>
          <a:p>
            <a:r>
              <a:rPr lang="en-US" dirty="0"/>
              <a:t>NX – No Machine </a:t>
            </a:r>
          </a:p>
        </p:txBody>
      </p:sp>
      <p:sp>
        <p:nvSpPr>
          <p:cNvPr id="4" name="Footer Placeholder 3">
            <a:extLst>
              <a:ext uri="{FF2B5EF4-FFF2-40B4-BE49-F238E27FC236}">
                <a16:creationId xmlns:a16="http://schemas.microsoft.com/office/drawing/2014/main" id="{731EDD2F-BC60-4D12-8174-50E76C2DF9C5}"/>
              </a:ext>
            </a:extLst>
          </p:cNvPr>
          <p:cNvSpPr>
            <a:spLocks noGrp="1"/>
          </p:cNvSpPr>
          <p:nvPr>
            <p:ph type="ftr" sz="quarter" idx="3"/>
          </p:nvPr>
        </p:nvSpPr>
        <p:spPr/>
        <p:txBody>
          <a:bodyPr/>
          <a:lstStyle/>
          <a:p>
            <a:fld id="{F2E5D06D-0BE4-B843-8370-FB88EDC7364A}" type="slidenum">
              <a:rPr lang="en-US" smtClean="0"/>
              <a:pPr/>
              <a:t>14</a:t>
            </a:fld>
            <a:endParaRPr lang="en-US" dirty="0"/>
          </a:p>
        </p:txBody>
      </p:sp>
      <p:pic>
        <p:nvPicPr>
          <p:cNvPr id="8" name="Picture 7">
            <a:extLst>
              <a:ext uri="{FF2B5EF4-FFF2-40B4-BE49-F238E27FC236}">
                <a16:creationId xmlns:a16="http://schemas.microsoft.com/office/drawing/2014/main" id="{693E7C94-A45F-44A1-ABD2-A3B9595E90B0}"/>
              </a:ext>
            </a:extLst>
          </p:cNvPr>
          <p:cNvPicPr>
            <a:picLocks noChangeAspect="1"/>
          </p:cNvPicPr>
          <p:nvPr/>
        </p:nvPicPr>
        <p:blipFill>
          <a:blip r:embed="rId3"/>
          <a:stretch>
            <a:fillRect/>
          </a:stretch>
        </p:blipFill>
        <p:spPr>
          <a:xfrm>
            <a:off x="381000" y="1056582"/>
            <a:ext cx="2423057" cy="1865826"/>
          </a:xfrm>
          <a:prstGeom prst="rect">
            <a:avLst/>
          </a:prstGeom>
        </p:spPr>
      </p:pic>
      <p:pic>
        <p:nvPicPr>
          <p:cNvPr id="10" name="Picture 9">
            <a:extLst>
              <a:ext uri="{FF2B5EF4-FFF2-40B4-BE49-F238E27FC236}">
                <a16:creationId xmlns:a16="http://schemas.microsoft.com/office/drawing/2014/main" id="{F96FFC41-3693-4D98-80AB-D01BDD98AA55}"/>
              </a:ext>
            </a:extLst>
          </p:cNvPr>
          <p:cNvPicPr>
            <a:picLocks noChangeAspect="1"/>
          </p:cNvPicPr>
          <p:nvPr/>
        </p:nvPicPr>
        <p:blipFill>
          <a:blip r:embed="rId4"/>
          <a:stretch>
            <a:fillRect/>
          </a:stretch>
        </p:blipFill>
        <p:spPr>
          <a:xfrm>
            <a:off x="2777796" y="1594411"/>
            <a:ext cx="6254871" cy="4338304"/>
          </a:xfrm>
          <a:prstGeom prst="rect">
            <a:avLst/>
          </a:prstGeom>
        </p:spPr>
      </p:pic>
    </p:spTree>
    <p:extLst>
      <p:ext uri="{BB962C8B-B14F-4D97-AF65-F5344CB8AC3E}">
        <p14:creationId xmlns:p14="http://schemas.microsoft.com/office/powerpoint/2010/main" val="985315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D3C1D8D-0E46-4B58-9928-71CAB0BC3063}"/>
              </a:ext>
            </a:extLst>
          </p:cNvPr>
          <p:cNvPicPr>
            <a:picLocks noGrp="1" noChangeAspect="1"/>
          </p:cNvPicPr>
          <p:nvPr>
            <p:ph idx="1"/>
          </p:nvPr>
        </p:nvPicPr>
        <p:blipFill>
          <a:blip r:embed="rId2"/>
          <a:stretch>
            <a:fillRect/>
          </a:stretch>
        </p:blipFill>
        <p:spPr>
          <a:xfrm>
            <a:off x="0" y="0"/>
            <a:ext cx="9144000" cy="6342171"/>
          </a:xfrm>
        </p:spPr>
      </p:pic>
      <p:sp>
        <p:nvSpPr>
          <p:cNvPr id="3" name="Title 2">
            <a:extLst>
              <a:ext uri="{FF2B5EF4-FFF2-40B4-BE49-F238E27FC236}">
                <a16:creationId xmlns:a16="http://schemas.microsoft.com/office/drawing/2014/main" id="{B334732D-DC2E-4790-9037-400FE05A72B4}"/>
              </a:ext>
            </a:extLst>
          </p:cNvPr>
          <p:cNvSpPr>
            <a:spLocks noGrp="1"/>
          </p:cNvSpPr>
          <p:nvPr>
            <p:ph type="title"/>
          </p:nvPr>
        </p:nvSpPr>
        <p:spPr>
          <a:xfrm>
            <a:off x="-416379" y="179899"/>
            <a:ext cx="7886700" cy="1268213"/>
          </a:xfrm>
        </p:spPr>
        <p:txBody>
          <a:bodyPr/>
          <a:lstStyle/>
          <a:p>
            <a:endParaRPr lang="en-US" dirty="0"/>
          </a:p>
        </p:txBody>
      </p:sp>
      <p:sp>
        <p:nvSpPr>
          <p:cNvPr id="4" name="Footer Placeholder 3">
            <a:extLst>
              <a:ext uri="{FF2B5EF4-FFF2-40B4-BE49-F238E27FC236}">
                <a16:creationId xmlns:a16="http://schemas.microsoft.com/office/drawing/2014/main" id="{F42DAA27-09EA-4D17-AD30-66F8D5AD860F}"/>
              </a:ext>
            </a:extLst>
          </p:cNvPr>
          <p:cNvSpPr>
            <a:spLocks noGrp="1"/>
          </p:cNvSpPr>
          <p:nvPr>
            <p:ph type="ftr" sz="quarter" idx="3"/>
          </p:nvPr>
        </p:nvSpPr>
        <p:spPr/>
        <p:txBody>
          <a:bodyPr/>
          <a:lstStyle/>
          <a:p>
            <a:fld id="{F2E5D06D-0BE4-B843-8370-FB88EDC7364A}" type="slidenum">
              <a:rPr lang="en-US" smtClean="0"/>
              <a:pPr/>
              <a:t>15</a:t>
            </a:fld>
            <a:endParaRPr lang="en-US" dirty="0"/>
          </a:p>
        </p:txBody>
      </p:sp>
    </p:spTree>
    <p:extLst>
      <p:ext uri="{BB962C8B-B14F-4D97-AF65-F5344CB8AC3E}">
        <p14:creationId xmlns:p14="http://schemas.microsoft.com/office/powerpoint/2010/main" val="2456535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AF8E1-A78B-49F5-AB1B-8D28C0D50843}"/>
              </a:ext>
            </a:extLst>
          </p:cNvPr>
          <p:cNvSpPr>
            <a:spLocks noGrp="1"/>
          </p:cNvSpPr>
          <p:nvPr>
            <p:ph idx="1"/>
          </p:nvPr>
        </p:nvSpPr>
        <p:spPr/>
        <p:txBody>
          <a:bodyPr/>
          <a:lstStyle/>
          <a:p>
            <a:r>
              <a:rPr lang="en-US" dirty="0"/>
              <a:t>Anticipate a rapid take up – 70% is typical</a:t>
            </a:r>
          </a:p>
          <a:p>
            <a:r>
              <a:rPr lang="en-US" dirty="0"/>
              <a:t>Mail in Science</a:t>
            </a:r>
          </a:p>
          <a:p>
            <a:endParaRPr lang="en-US" dirty="0"/>
          </a:p>
          <a:p>
            <a:pPr marL="0" indent="0">
              <a:buNone/>
            </a:pPr>
            <a:endParaRPr lang="en-US" dirty="0"/>
          </a:p>
        </p:txBody>
      </p:sp>
      <p:sp>
        <p:nvSpPr>
          <p:cNvPr id="3" name="Title 2">
            <a:extLst>
              <a:ext uri="{FF2B5EF4-FFF2-40B4-BE49-F238E27FC236}">
                <a16:creationId xmlns:a16="http://schemas.microsoft.com/office/drawing/2014/main" id="{22C83EFF-157E-4542-BB5A-E21F140A68F3}"/>
              </a:ext>
            </a:extLst>
          </p:cNvPr>
          <p:cNvSpPr>
            <a:spLocks noGrp="1"/>
          </p:cNvSpPr>
          <p:nvPr>
            <p:ph type="title"/>
          </p:nvPr>
        </p:nvSpPr>
        <p:spPr/>
        <p:txBody>
          <a:bodyPr/>
          <a:lstStyle/>
          <a:p>
            <a:r>
              <a:rPr lang="en-US" dirty="0"/>
              <a:t>High rate</a:t>
            </a:r>
          </a:p>
        </p:txBody>
      </p:sp>
      <p:sp>
        <p:nvSpPr>
          <p:cNvPr id="4" name="Footer Placeholder 3">
            <a:extLst>
              <a:ext uri="{FF2B5EF4-FFF2-40B4-BE49-F238E27FC236}">
                <a16:creationId xmlns:a16="http://schemas.microsoft.com/office/drawing/2014/main" id="{67CD3195-50EE-4988-8638-44CEFDC79B6D}"/>
              </a:ext>
            </a:extLst>
          </p:cNvPr>
          <p:cNvSpPr>
            <a:spLocks noGrp="1"/>
          </p:cNvSpPr>
          <p:nvPr>
            <p:ph type="ftr" sz="quarter" idx="3"/>
          </p:nvPr>
        </p:nvSpPr>
        <p:spPr/>
        <p:txBody>
          <a:bodyPr/>
          <a:lstStyle/>
          <a:p>
            <a:fld id="{F2E5D06D-0BE4-B843-8370-FB88EDC7364A}" type="slidenum">
              <a:rPr lang="en-US" smtClean="0"/>
              <a:pPr/>
              <a:t>16</a:t>
            </a:fld>
            <a:endParaRPr lang="en-US" dirty="0"/>
          </a:p>
        </p:txBody>
      </p:sp>
    </p:spTree>
    <p:extLst>
      <p:ext uri="{BB962C8B-B14F-4D97-AF65-F5344CB8AC3E}">
        <p14:creationId xmlns:p14="http://schemas.microsoft.com/office/powerpoint/2010/main" val="4204127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9F297-65F9-0B47-8D4F-F8E69EC22A88}"/>
              </a:ext>
            </a:extLst>
          </p:cNvPr>
          <p:cNvSpPr>
            <a:spLocks noGrp="1"/>
          </p:cNvSpPr>
          <p:nvPr>
            <p:ph type="title"/>
          </p:nvPr>
        </p:nvSpPr>
        <p:spPr/>
        <p:txBody>
          <a:bodyPr/>
          <a:lstStyle/>
          <a:p>
            <a:r>
              <a:rPr lang="en-US" dirty="0"/>
              <a:t>DAMA</a:t>
            </a:r>
          </a:p>
        </p:txBody>
      </p:sp>
      <p:sp>
        <p:nvSpPr>
          <p:cNvPr id="5" name="Content Placeholder 4">
            <a:extLst>
              <a:ext uri="{FF2B5EF4-FFF2-40B4-BE49-F238E27FC236}">
                <a16:creationId xmlns:a16="http://schemas.microsoft.com/office/drawing/2014/main" id="{D0EDD452-B4DB-7546-9E01-9919F5DC451E}"/>
              </a:ext>
            </a:extLst>
          </p:cNvPr>
          <p:cNvSpPr>
            <a:spLocks noGrp="1"/>
          </p:cNvSpPr>
          <p:nvPr>
            <p:ph idx="1"/>
          </p:nvPr>
        </p:nvSpPr>
        <p:spPr>
          <a:xfrm>
            <a:off x="628650" y="2226469"/>
            <a:ext cx="4203409" cy="3263504"/>
          </a:xfrm>
        </p:spPr>
        <p:txBody>
          <a:bodyPr>
            <a:normAutofit fontScale="70000" lnSpcReduction="20000"/>
          </a:bodyPr>
          <a:lstStyle/>
          <a:p>
            <a:r>
              <a:rPr lang="en-US" dirty="0" err="1"/>
              <a:t>Bluesky</a:t>
            </a:r>
            <a:r>
              <a:rPr lang="en-US" dirty="0"/>
              <a:t> collaboration is working well, contributions from outside collaborators (APS, SLAC) are increasing.  </a:t>
            </a:r>
          </a:p>
          <a:p>
            <a:r>
              <a:rPr lang="en-US" dirty="0"/>
              <a:t>APS/NSLS-II collaboration is working well.  Initial focus on XPCS, kicking off fluorescence mapping soon.</a:t>
            </a:r>
          </a:p>
          <a:p>
            <a:r>
              <a:rPr lang="en-US" dirty="0"/>
              <a:t>New versions of </a:t>
            </a:r>
            <a:r>
              <a:rPr lang="en-US" dirty="0" err="1"/>
              <a:t>bluesky</a:t>
            </a:r>
            <a:r>
              <a:rPr lang="en-US" dirty="0"/>
              <a:t> suite released and deployed.</a:t>
            </a:r>
          </a:p>
          <a:p>
            <a:r>
              <a:rPr lang="en-US" dirty="0"/>
              <a:t>Contributions from SLAC in GUI “space”</a:t>
            </a:r>
          </a:p>
        </p:txBody>
      </p:sp>
      <p:sp>
        <p:nvSpPr>
          <p:cNvPr id="6" name="Rectangle 2">
            <a:extLst>
              <a:ext uri="{FF2B5EF4-FFF2-40B4-BE49-F238E27FC236}">
                <a16:creationId xmlns:a16="http://schemas.microsoft.com/office/drawing/2014/main" id="{E6AE38BF-FE49-2C47-9662-832ED8702DB5}"/>
              </a:ext>
            </a:extLst>
          </p:cNvPr>
          <p:cNvSpPr>
            <a:spLocks noChangeArrowheads="1"/>
          </p:cNvSpPr>
          <p:nvPr/>
        </p:nvSpPr>
        <p:spPr bwMode="auto">
          <a:xfrm>
            <a:off x="460234" y="2212074"/>
            <a:ext cx="149984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pic>
        <p:nvPicPr>
          <p:cNvPr id="1025" name="Picture 3" descr="https://lh4.googleusercontent.com/ntvlASbBiYIJn5HHHZRKsxKjUR9_Fa9uEgVRgdq4COTSfAfJFsMfHyou_ghc4f3PDCNkr0VnuVs_3FKo6Twmjfa_5XTewC8tshAm2_BfCBpT4jLVWn10d5x7oYjW4KyxJw">
            <a:extLst>
              <a:ext uri="{FF2B5EF4-FFF2-40B4-BE49-F238E27FC236}">
                <a16:creationId xmlns:a16="http://schemas.microsoft.com/office/drawing/2014/main" id="{6237C7A7-2756-DD4F-BF8E-580AD6D4FA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945310" y="2333428"/>
            <a:ext cx="3960129" cy="2812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3CC885-F510-5947-B1A8-96C7C625E4EC}"/>
              </a:ext>
            </a:extLst>
          </p:cNvPr>
          <p:cNvSpPr/>
          <p:nvPr/>
        </p:nvSpPr>
        <p:spPr>
          <a:xfrm>
            <a:off x="4945310" y="5091594"/>
            <a:ext cx="3960129" cy="715581"/>
          </a:xfrm>
          <a:prstGeom prst="rect">
            <a:avLst/>
          </a:prstGeom>
        </p:spPr>
        <p:txBody>
          <a:bodyPr wrap="square">
            <a:spAutoFit/>
          </a:bodyPr>
          <a:lstStyle/>
          <a:p>
            <a:pPr algn="just">
              <a:spcAft>
                <a:spcPts val="750"/>
              </a:spcAft>
            </a:pPr>
            <a:r>
              <a:rPr lang="en-US" sz="1350" i="1" dirty="0">
                <a:solidFill>
                  <a:srgbClr val="44546A"/>
                </a:solidFill>
                <a:latin typeface="Calibri" panose="020F0502020204030204" pitchFamily="34" charset="0"/>
                <a:ea typeface="Calibri" panose="020F0502020204030204" pitchFamily="34" charset="0"/>
                <a:cs typeface="Arial" panose="020B0604020202020204" pitchFamily="34" charset="0"/>
              </a:rPr>
              <a:t>The </a:t>
            </a:r>
            <a:r>
              <a:rPr lang="en-US" sz="1350" i="1" dirty="0" err="1">
                <a:solidFill>
                  <a:srgbClr val="44546A"/>
                </a:solidFill>
                <a:latin typeface="Calibri" panose="020F0502020204030204" pitchFamily="34" charset="0"/>
                <a:ea typeface="Calibri" panose="020F0502020204030204" pitchFamily="34" charset="0"/>
                <a:cs typeface="Arial" panose="020B0604020202020204" pitchFamily="34" charset="0"/>
              </a:rPr>
              <a:t>ExFaC</a:t>
            </a:r>
            <a:r>
              <a:rPr lang="en-US" sz="1350" i="1" dirty="0">
                <a:solidFill>
                  <a:srgbClr val="44546A"/>
                </a:solidFill>
                <a:latin typeface="Calibri" panose="020F0502020204030204" pitchFamily="34" charset="0"/>
                <a:ea typeface="Calibri" panose="020F0502020204030204" pitchFamily="34" charset="0"/>
                <a:cs typeface="Arial" panose="020B0604020202020204" pitchFamily="34" charset="0"/>
              </a:rPr>
              <a:t> Data Management Coordination Meeting and Hack-a-thon, August 13 - 17, 2018, at Brookhaven National Laboratory, Group Photo.</a:t>
            </a:r>
          </a:p>
        </p:txBody>
      </p:sp>
    </p:spTree>
    <p:extLst>
      <p:ext uri="{BB962C8B-B14F-4D97-AF65-F5344CB8AC3E}">
        <p14:creationId xmlns:p14="http://schemas.microsoft.com/office/powerpoint/2010/main" val="121186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80CF33-B88D-4F46-A43E-05A86364BD42}"/>
              </a:ext>
            </a:extLst>
          </p:cNvPr>
          <p:cNvSpPr>
            <a:spLocks noGrp="1"/>
          </p:cNvSpPr>
          <p:nvPr>
            <p:ph idx="1"/>
          </p:nvPr>
        </p:nvSpPr>
        <p:spPr/>
        <p:txBody>
          <a:bodyPr/>
          <a:lstStyle/>
          <a:p>
            <a:pPr marL="0" indent="0">
              <a:buNone/>
            </a:pPr>
            <a:r>
              <a:rPr lang="en-US" dirty="0"/>
              <a:t>At each Beamline – 30 + NSLS-II - Weeks</a:t>
            </a:r>
          </a:p>
          <a:p>
            <a:pPr marL="0" indent="0">
              <a:buNone/>
            </a:pPr>
            <a:endParaRPr lang="en-US" dirty="0"/>
          </a:p>
          <a:p>
            <a:pPr marL="0" indent="0">
              <a:buNone/>
            </a:pPr>
            <a:r>
              <a:rPr lang="en-US" dirty="0"/>
              <a:t>Migrate to NSLS-II Central Storage  - Months</a:t>
            </a:r>
          </a:p>
          <a:p>
            <a:pPr marL="0" indent="0">
              <a:buNone/>
            </a:pPr>
            <a:endParaRPr lang="en-US" dirty="0"/>
          </a:p>
          <a:p>
            <a:pPr marL="0" indent="0">
              <a:buNone/>
            </a:pPr>
            <a:r>
              <a:rPr lang="en-US" dirty="0"/>
              <a:t>Migrate to CSI/Other - Years</a:t>
            </a:r>
          </a:p>
          <a:p>
            <a:pPr marL="0" indent="0">
              <a:buNone/>
            </a:pPr>
            <a:endParaRPr lang="en-US" dirty="0"/>
          </a:p>
        </p:txBody>
      </p:sp>
      <p:sp>
        <p:nvSpPr>
          <p:cNvPr id="3" name="Title 2">
            <a:extLst>
              <a:ext uri="{FF2B5EF4-FFF2-40B4-BE49-F238E27FC236}">
                <a16:creationId xmlns:a16="http://schemas.microsoft.com/office/drawing/2014/main" id="{3F35DCE6-BC99-498F-B183-1539CBF6DD6A}"/>
              </a:ext>
            </a:extLst>
          </p:cNvPr>
          <p:cNvSpPr>
            <a:spLocks noGrp="1"/>
          </p:cNvSpPr>
          <p:nvPr>
            <p:ph type="title"/>
          </p:nvPr>
        </p:nvSpPr>
        <p:spPr/>
        <p:txBody>
          <a:bodyPr/>
          <a:lstStyle/>
          <a:p>
            <a:r>
              <a:rPr lang="en-US" dirty="0"/>
              <a:t>GPFS – Seamless (But not yet)</a:t>
            </a:r>
          </a:p>
        </p:txBody>
      </p:sp>
      <p:sp>
        <p:nvSpPr>
          <p:cNvPr id="4" name="Footer Placeholder 3">
            <a:extLst>
              <a:ext uri="{FF2B5EF4-FFF2-40B4-BE49-F238E27FC236}">
                <a16:creationId xmlns:a16="http://schemas.microsoft.com/office/drawing/2014/main" id="{41225F4A-853C-43D0-AEA7-D9513D308051}"/>
              </a:ext>
            </a:extLst>
          </p:cNvPr>
          <p:cNvSpPr>
            <a:spLocks noGrp="1"/>
          </p:cNvSpPr>
          <p:nvPr>
            <p:ph type="ftr" sz="quarter" idx="3"/>
          </p:nvPr>
        </p:nvSpPr>
        <p:spPr/>
        <p:txBody>
          <a:bodyPr/>
          <a:lstStyle/>
          <a:p>
            <a:fld id="{F2E5D06D-0BE4-B843-8370-FB88EDC7364A}" type="slidenum">
              <a:rPr lang="en-US" smtClean="0"/>
              <a:pPr/>
              <a:t>18</a:t>
            </a:fld>
            <a:endParaRPr lang="en-US" dirty="0"/>
          </a:p>
        </p:txBody>
      </p:sp>
    </p:spTree>
    <p:extLst>
      <p:ext uri="{BB962C8B-B14F-4D97-AF65-F5344CB8AC3E}">
        <p14:creationId xmlns:p14="http://schemas.microsoft.com/office/powerpoint/2010/main" val="152796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774424-B6A1-46E3-8833-00317E727953}"/>
              </a:ext>
            </a:extLst>
          </p:cNvPr>
          <p:cNvSpPr>
            <a:spLocks noGrp="1"/>
          </p:cNvSpPr>
          <p:nvPr>
            <p:ph idx="1"/>
          </p:nvPr>
        </p:nvSpPr>
        <p:spPr/>
        <p:txBody>
          <a:bodyPr>
            <a:normAutofit fontScale="92500" lnSpcReduction="20000"/>
          </a:bodyPr>
          <a:lstStyle/>
          <a:p>
            <a:pPr marL="0" indent="0">
              <a:buNone/>
            </a:pPr>
            <a:r>
              <a:rPr lang="en-US" dirty="0"/>
              <a:t>The highest priority needs for NSLS-II data needs are: </a:t>
            </a:r>
            <a:br>
              <a:rPr lang="en-US" dirty="0"/>
            </a:br>
            <a:r>
              <a:rPr lang="en-US" dirty="0"/>
              <a:t>(1) build-out of computational and data storage resources that are sufficient to meet the facility requirements.  These resources will be a combination of local resources at NSLS-II and remote resources; </a:t>
            </a:r>
            <a:br>
              <a:rPr lang="en-US" dirty="0"/>
            </a:br>
            <a:r>
              <a:rPr lang="en-US" dirty="0"/>
              <a:t>(2) seamless remote access of user data and analysis resources for post-experiment data analysis;</a:t>
            </a:r>
            <a:br>
              <a:rPr lang="en-US" dirty="0"/>
            </a:br>
            <a:r>
              <a:rPr lang="en-US" dirty="0"/>
              <a:t>(3) advanced experimental steering and feedback;</a:t>
            </a:r>
            <a:br>
              <a:rPr lang="en-US" dirty="0"/>
            </a:br>
            <a:r>
              <a:rPr lang="en-US" dirty="0"/>
              <a:t>(4) on-demand access to computing facilities for real-time data analysis; and </a:t>
            </a:r>
            <a:br>
              <a:rPr lang="en-US" dirty="0"/>
            </a:br>
            <a:r>
              <a:rPr lang="en-US" dirty="0"/>
              <a:t>(5) data management workflows that span across beamlines and facilities (both user and computing).  The NSLS-II is working in close coordination with other BNL and BES facilities to meet these needs. </a:t>
            </a:r>
          </a:p>
          <a:p>
            <a:pPr marL="0" indent="0">
              <a:buNone/>
            </a:pPr>
            <a:endParaRPr lang="en-US" dirty="0"/>
          </a:p>
        </p:txBody>
      </p:sp>
      <p:sp>
        <p:nvSpPr>
          <p:cNvPr id="3" name="Title 2">
            <a:extLst>
              <a:ext uri="{FF2B5EF4-FFF2-40B4-BE49-F238E27FC236}">
                <a16:creationId xmlns:a16="http://schemas.microsoft.com/office/drawing/2014/main" id="{862E6E68-35DA-4375-845C-E07369699E01}"/>
              </a:ext>
            </a:extLst>
          </p:cNvPr>
          <p:cNvSpPr>
            <a:spLocks noGrp="1"/>
          </p:cNvSpPr>
          <p:nvPr>
            <p:ph type="title"/>
          </p:nvPr>
        </p:nvSpPr>
        <p:spPr/>
        <p:txBody>
          <a:bodyPr/>
          <a:lstStyle/>
          <a:p>
            <a:r>
              <a:rPr lang="en-US" dirty="0"/>
              <a:t>DATA needs</a:t>
            </a:r>
          </a:p>
        </p:txBody>
      </p:sp>
      <p:sp>
        <p:nvSpPr>
          <p:cNvPr id="4" name="Footer Placeholder 3">
            <a:extLst>
              <a:ext uri="{FF2B5EF4-FFF2-40B4-BE49-F238E27FC236}">
                <a16:creationId xmlns:a16="http://schemas.microsoft.com/office/drawing/2014/main" id="{D0B13DFD-FF8D-4755-972B-A1F264E2487C}"/>
              </a:ext>
            </a:extLst>
          </p:cNvPr>
          <p:cNvSpPr>
            <a:spLocks noGrp="1"/>
          </p:cNvSpPr>
          <p:nvPr>
            <p:ph type="ftr" sz="quarter" idx="3"/>
          </p:nvPr>
        </p:nvSpPr>
        <p:spPr/>
        <p:txBody>
          <a:bodyPr/>
          <a:lstStyle/>
          <a:p>
            <a:fld id="{F2E5D06D-0BE4-B843-8370-FB88EDC7364A}" type="slidenum">
              <a:rPr lang="en-US" smtClean="0"/>
              <a:pPr/>
              <a:t>19</a:t>
            </a:fld>
            <a:endParaRPr lang="en-US" dirty="0"/>
          </a:p>
        </p:txBody>
      </p:sp>
    </p:spTree>
    <p:extLst>
      <p:ext uri="{BB962C8B-B14F-4D97-AF65-F5344CB8AC3E}">
        <p14:creationId xmlns:p14="http://schemas.microsoft.com/office/powerpoint/2010/main" val="451641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CF9FC-2318-445E-BD14-50B0AB5E91B3}"/>
              </a:ext>
            </a:extLst>
          </p:cNvPr>
          <p:cNvSpPr>
            <a:spLocks noGrp="1"/>
          </p:cNvSpPr>
          <p:nvPr>
            <p:ph idx="1"/>
          </p:nvPr>
        </p:nvSpPr>
        <p:spPr/>
        <p:txBody>
          <a:bodyPr/>
          <a:lstStyle/>
          <a:p>
            <a:r>
              <a:rPr lang="en-US" dirty="0"/>
              <a:t>A short update of the Status of the NSLS-II computing, its challenges and futures. Including data retention, intentions, remote access requirements, remote control now and further, Real time cluster needs, experimental support and post experiment analysis.</a:t>
            </a:r>
            <a:br>
              <a:rPr lang="en-US" dirty="0"/>
            </a:br>
            <a:r>
              <a:rPr lang="en-US" dirty="0"/>
              <a:t>Some discussion of the things that work well and some things that don't.</a:t>
            </a:r>
          </a:p>
        </p:txBody>
      </p:sp>
      <p:sp>
        <p:nvSpPr>
          <p:cNvPr id="3" name="Title 2">
            <a:extLst>
              <a:ext uri="{FF2B5EF4-FFF2-40B4-BE49-F238E27FC236}">
                <a16:creationId xmlns:a16="http://schemas.microsoft.com/office/drawing/2014/main" id="{3109C4E8-C8DF-4424-B1A5-C2E7A94EF15B}"/>
              </a:ext>
            </a:extLst>
          </p:cNvPr>
          <p:cNvSpPr>
            <a:spLocks noGrp="1"/>
          </p:cNvSpPr>
          <p:nvPr>
            <p:ph type="title"/>
          </p:nvPr>
        </p:nvSpPr>
        <p:spPr/>
        <p:txBody>
          <a:bodyPr/>
          <a:lstStyle/>
          <a:p>
            <a:r>
              <a:rPr lang="en-US" dirty="0"/>
              <a:t>A short update of the Status</a:t>
            </a:r>
          </a:p>
        </p:txBody>
      </p:sp>
      <p:sp>
        <p:nvSpPr>
          <p:cNvPr id="4" name="Footer Placeholder 3">
            <a:extLst>
              <a:ext uri="{FF2B5EF4-FFF2-40B4-BE49-F238E27FC236}">
                <a16:creationId xmlns:a16="http://schemas.microsoft.com/office/drawing/2014/main" id="{43334CE2-819C-4CDC-8514-8A2D142F6591}"/>
              </a:ext>
            </a:extLst>
          </p:cNvPr>
          <p:cNvSpPr>
            <a:spLocks noGrp="1"/>
          </p:cNvSpPr>
          <p:nvPr>
            <p:ph type="ftr" sz="quarter" idx="3"/>
          </p:nvPr>
        </p:nvSpPr>
        <p:spPr/>
        <p:txBody>
          <a:bodyPr/>
          <a:lstStyle/>
          <a:p>
            <a:fld id="{F2E5D06D-0BE4-B843-8370-FB88EDC7364A}" type="slidenum">
              <a:rPr lang="en-US" smtClean="0"/>
              <a:pPr/>
              <a:t>2</a:t>
            </a:fld>
            <a:endParaRPr lang="en-US" dirty="0"/>
          </a:p>
        </p:txBody>
      </p:sp>
    </p:spTree>
    <p:extLst>
      <p:ext uri="{BB962C8B-B14F-4D97-AF65-F5344CB8AC3E}">
        <p14:creationId xmlns:p14="http://schemas.microsoft.com/office/powerpoint/2010/main" val="887104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A0942-1E2A-49BA-A6F2-D8A1F0C951FD}"/>
              </a:ext>
            </a:extLst>
          </p:cNvPr>
          <p:cNvSpPr>
            <a:spLocks noGrp="1"/>
          </p:cNvSpPr>
          <p:nvPr>
            <p:ph type="title"/>
          </p:nvPr>
        </p:nvSpPr>
        <p:spPr>
          <a:xfrm>
            <a:off x="628650" y="422477"/>
            <a:ext cx="7710007" cy="1079152"/>
          </a:xfrm>
        </p:spPr>
        <p:txBody>
          <a:bodyPr>
            <a:normAutofit fontScale="90000"/>
          </a:bodyPr>
          <a:lstStyle/>
          <a:p>
            <a:r>
              <a:rPr lang="en-US" sz="2200" b="1" dirty="0"/>
              <a:t>Estimated data rates for NSLS-II.  </a:t>
            </a:r>
            <a:br>
              <a:rPr lang="en-US" sz="2200" b="1" dirty="0"/>
            </a:br>
            <a:br>
              <a:rPr lang="en-US" sz="2200" dirty="0"/>
            </a:br>
            <a:r>
              <a:rPr lang="en-US" sz="2200" dirty="0"/>
              <a:t>The data rates for 2018 are behind projections due to the newness of the beamlines, but are expected to catch up to projections rapidly</a:t>
            </a:r>
            <a:r>
              <a:rPr lang="en-US" dirty="0"/>
              <a:t>.</a:t>
            </a:r>
          </a:p>
        </p:txBody>
      </p:sp>
      <p:sp>
        <p:nvSpPr>
          <p:cNvPr id="4" name="Footer Placeholder 3">
            <a:extLst>
              <a:ext uri="{FF2B5EF4-FFF2-40B4-BE49-F238E27FC236}">
                <a16:creationId xmlns:a16="http://schemas.microsoft.com/office/drawing/2014/main" id="{3C451CAC-B3AF-42B0-BF00-980B3F957C5F}"/>
              </a:ext>
            </a:extLst>
          </p:cNvPr>
          <p:cNvSpPr>
            <a:spLocks noGrp="1"/>
          </p:cNvSpPr>
          <p:nvPr>
            <p:ph type="ftr" sz="quarter" idx="3"/>
          </p:nvPr>
        </p:nvSpPr>
        <p:spPr/>
        <p:txBody>
          <a:bodyPr/>
          <a:lstStyle/>
          <a:p>
            <a:fld id="{F2E5D06D-0BE4-B843-8370-FB88EDC7364A}" type="slidenum">
              <a:rPr lang="en-US" smtClean="0"/>
              <a:pPr/>
              <a:t>20</a:t>
            </a:fld>
            <a:endParaRPr lang="en-US" dirty="0"/>
          </a:p>
        </p:txBody>
      </p:sp>
      <p:pic>
        <p:nvPicPr>
          <p:cNvPr id="5" name="Content Placeholder 4">
            <a:extLst>
              <a:ext uri="{FF2B5EF4-FFF2-40B4-BE49-F238E27FC236}">
                <a16:creationId xmlns:a16="http://schemas.microsoft.com/office/drawing/2014/main" id="{0CA05AB3-17BD-453A-904C-FF597C4A07DE}"/>
              </a:ext>
            </a:extLst>
          </p:cNvPr>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1403493" y="1786855"/>
            <a:ext cx="5908749" cy="4736381"/>
          </a:xfrm>
          <a:prstGeom prst="rect">
            <a:avLst/>
          </a:prstGeom>
        </p:spPr>
      </p:pic>
    </p:spTree>
    <p:extLst>
      <p:ext uri="{BB962C8B-B14F-4D97-AF65-F5344CB8AC3E}">
        <p14:creationId xmlns:p14="http://schemas.microsoft.com/office/powerpoint/2010/main" val="205308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3A8087-1D99-4F71-99C9-DD6B367DA18D}"/>
              </a:ext>
            </a:extLst>
          </p:cNvPr>
          <p:cNvSpPr>
            <a:spLocks noGrp="1"/>
          </p:cNvSpPr>
          <p:nvPr>
            <p:ph idx="1"/>
          </p:nvPr>
        </p:nvSpPr>
        <p:spPr/>
        <p:txBody>
          <a:bodyPr>
            <a:normAutofit fontScale="77500" lnSpcReduction="20000"/>
          </a:bodyPr>
          <a:lstStyle/>
          <a:p>
            <a:r>
              <a:rPr lang="en-US" dirty="0"/>
              <a:t>We are presently experiencing a dramatic upward growth in the amount of data produced by beamlines.  We expect this to continue as the beamlines mature into user operations.  By the end of 2018, NSLS-II will have 28 beamlines in operations with room to develop another ~30 beamlines.  Although this latter will be a longer-term development, any architecture and solution that is implemented will need to be scalable to deal with such a fully instrumented facility.  Further, in the near to medium term (1-5 years), all the current NSLS-II beamlines have plans to upgrade and expand their detector systems. This will drive another jump in the requirements for storage, network and compute infrastructure and systems. </a:t>
            </a:r>
          </a:p>
          <a:p>
            <a:r>
              <a:rPr lang="en-US" dirty="0"/>
              <a:t>NSLS-II is currently performing a detailed analysis of its computational needs for the next decade.   In order to provide an indication on the current level that is required, we show here examples for three beamlines covering different techniques: </a:t>
            </a:r>
          </a:p>
          <a:p>
            <a:endParaRPr lang="en-US" dirty="0"/>
          </a:p>
        </p:txBody>
      </p:sp>
      <p:sp>
        <p:nvSpPr>
          <p:cNvPr id="3" name="Title 2">
            <a:extLst>
              <a:ext uri="{FF2B5EF4-FFF2-40B4-BE49-F238E27FC236}">
                <a16:creationId xmlns:a16="http://schemas.microsoft.com/office/drawing/2014/main" id="{B02D1AB8-21F2-478B-A629-B3B6352E09B5}"/>
              </a:ext>
            </a:extLst>
          </p:cNvPr>
          <p:cNvSpPr>
            <a:spLocks noGrp="1"/>
          </p:cNvSpPr>
          <p:nvPr>
            <p:ph type="title"/>
          </p:nvPr>
        </p:nvSpPr>
        <p:spPr/>
        <p:txBody>
          <a:bodyPr/>
          <a:lstStyle/>
          <a:p>
            <a:r>
              <a:rPr lang="en-US" dirty="0"/>
              <a:t>Upward growth in the amount of data produced by beamlines</a:t>
            </a:r>
          </a:p>
        </p:txBody>
      </p:sp>
      <p:sp>
        <p:nvSpPr>
          <p:cNvPr id="4" name="Footer Placeholder 3">
            <a:extLst>
              <a:ext uri="{FF2B5EF4-FFF2-40B4-BE49-F238E27FC236}">
                <a16:creationId xmlns:a16="http://schemas.microsoft.com/office/drawing/2014/main" id="{82832B6C-645B-4B2D-A989-0B90D37B4B99}"/>
              </a:ext>
            </a:extLst>
          </p:cNvPr>
          <p:cNvSpPr>
            <a:spLocks noGrp="1"/>
          </p:cNvSpPr>
          <p:nvPr>
            <p:ph type="ftr" sz="quarter" idx="3"/>
          </p:nvPr>
        </p:nvSpPr>
        <p:spPr/>
        <p:txBody>
          <a:bodyPr/>
          <a:lstStyle/>
          <a:p>
            <a:fld id="{F2E5D06D-0BE4-B843-8370-FB88EDC7364A}" type="slidenum">
              <a:rPr lang="en-US" smtClean="0"/>
              <a:pPr/>
              <a:t>21</a:t>
            </a:fld>
            <a:endParaRPr lang="en-US" dirty="0"/>
          </a:p>
        </p:txBody>
      </p:sp>
    </p:spTree>
    <p:extLst>
      <p:ext uri="{BB962C8B-B14F-4D97-AF65-F5344CB8AC3E}">
        <p14:creationId xmlns:p14="http://schemas.microsoft.com/office/powerpoint/2010/main" val="1041296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25B396-4462-43F2-9360-0AC795F3C2EE}"/>
              </a:ext>
            </a:extLst>
          </p:cNvPr>
          <p:cNvSpPr>
            <a:spLocks noGrp="1"/>
          </p:cNvSpPr>
          <p:nvPr>
            <p:ph idx="1"/>
          </p:nvPr>
        </p:nvSpPr>
        <p:spPr/>
        <p:txBody>
          <a:bodyPr>
            <a:normAutofit fontScale="70000" lnSpcReduction="20000"/>
          </a:bodyPr>
          <a:lstStyle/>
          <a:p>
            <a:pPr lvl="0"/>
            <a:r>
              <a:rPr lang="en-US" dirty="0"/>
              <a:t>The FXI imaging beamline will generate between 3 and 30 TB/day depending on the collection mode.  Processing a single tomographic reconstruction in a short amount of time (&lt; 1 minute) will require approximately 0.5 PFLOP of processing power.</a:t>
            </a:r>
          </a:p>
          <a:p>
            <a:pPr lvl="0"/>
            <a:r>
              <a:rPr lang="en-US" dirty="0"/>
              <a:t>The CHX XPCS beamline currently has a raw data rate of ~1 TB/day.  In order to process 10 minutes’ worth of data collection, we require 42 TFLOPS of processing to match the processing time to the data collection time of 10 minutes.  These numbers are in fact lower bounds as the beamline already has detector systems that will increase the data rate by a factor of 10.  Further, there is a project to develop a new detector system (VIPIC), this will be capable of producing a data rate of 800 TB/day (1-3 years).  </a:t>
            </a:r>
          </a:p>
          <a:p>
            <a:pPr lvl="0"/>
            <a:r>
              <a:rPr lang="en-US" dirty="0"/>
              <a:t>The HXN nanoprobe beamline produces an average of 12 TB/day.  Currently this data is processed locally using a server with 4 GPU cards.  In the 1-3 year time scale it is intended to increase the number of data points by 2 orders of magnitude, which will require a significant increase in computational resources, likely to be in the single to double digit PFLOP range.  </a:t>
            </a:r>
          </a:p>
          <a:p>
            <a:endParaRPr lang="en-US" dirty="0"/>
          </a:p>
        </p:txBody>
      </p:sp>
      <p:sp>
        <p:nvSpPr>
          <p:cNvPr id="3" name="Title 2">
            <a:extLst>
              <a:ext uri="{FF2B5EF4-FFF2-40B4-BE49-F238E27FC236}">
                <a16:creationId xmlns:a16="http://schemas.microsoft.com/office/drawing/2014/main" id="{41882B12-D43B-4092-B851-23C5FA07E5D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6B1D3746-1A26-4523-9D6A-EA9FE88F4AFD}"/>
              </a:ext>
            </a:extLst>
          </p:cNvPr>
          <p:cNvSpPr>
            <a:spLocks noGrp="1"/>
          </p:cNvSpPr>
          <p:nvPr>
            <p:ph type="ftr" sz="quarter" idx="3"/>
          </p:nvPr>
        </p:nvSpPr>
        <p:spPr/>
        <p:txBody>
          <a:bodyPr/>
          <a:lstStyle/>
          <a:p>
            <a:fld id="{F2E5D06D-0BE4-B843-8370-FB88EDC7364A}" type="slidenum">
              <a:rPr lang="en-US" smtClean="0"/>
              <a:pPr/>
              <a:t>22</a:t>
            </a:fld>
            <a:endParaRPr lang="en-US" dirty="0"/>
          </a:p>
        </p:txBody>
      </p:sp>
    </p:spTree>
    <p:extLst>
      <p:ext uri="{BB962C8B-B14F-4D97-AF65-F5344CB8AC3E}">
        <p14:creationId xmlns:p14="http://schemas.microsoft.com/office/powerpoint/2010/main" val="313097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8B926C-EFFE-4A6E-9B75-218F59CFDE83}"/>
              </a:ext>
            </a:extLst>
          </p:cNvPr>
          <p:cNvSpPr>
            <a:spLocks noGrp="1"/>
          </p:cNvSpPr>
          <p:nvPr>
            <p:ph idx="1"/>
          </p:nvPr>
        </p:nvSpPr>
        <p:spPr/>
        <p:txBody>
          <a:bodyPr/>
          <a:lstStyle/>
          <a:p>
            <a:pPr marL="0" indent="0">
              <a:buNone/>
            </a:pPr>
            <a:r>
              <a:rPr lang="en-US" dirty="0"/>
              <a:t>Some beamlines are being prepared to </a:t>
            </a:r>
          </a:p>
        </p:txBody>
      </p:sp>
      <p:sp>
        <p:nvSpPr>
          <p:cNvPr id="3" name="Title 2">
            <a:extLst>
              <a:ext uri="{FF2B5EF4-FFF2-40B4-BE49-F238E27FC236}">
                <a16:creationId xmlns:a16="http://schemas.microsoft.com/office/drawing/2014/main" id="{4CD0C33D-470E-45C5-85AB-9611A1572D34}"/>
              </a:ext>
            </a:extLst>
          </p:cNvPr>
          <p:cNvSpPr>
            <a:spLocks noGrp="1"/>
          </p:cNvSpPr>
          <p:nvPr>
            <p:ph type="title"/>
          </p:nvPr>
        </p:nvSpPr>
        <p:spPr/>
        <p:txBody>
          <a:bodyPr/>
          <a:lstStyle/>
          <a:p>
            <a:r>
              <a:rPr lang="en-US" dirty="0"/>
              <a:t>Remote Access</a:t>
            </a:r>
          </a:p>
        </p:txBody>
      </p:sp>
      <p:sp>
        <p:nvSpPr>
          <p:cNvPr id="4" name="Footer Placeholder 3">
            <a:extLst>
              <a:ext uri="{FF2B5EF4-FFF2-40B4-BE49-F238E27FC236}">
                <a16:creationId xmlns:a16="http://schemas.microsoft.com/office/drawing/2014/main" id="{6BC68385-812E-4F57-A559-3A274D31EF61}"/>
              </a:ext>
            </a:extLst>
          </p:cNvPr>
          <p:cNvSpPr>
            <a:spLocks noGrp="1"/>
          </p:cNvSpPr>
          <p:nvPr>
            <p:ph type="ftr" sz="quarter" idx="3"/>
          </p:nvPr>
        </p:nvSpPr>
        <p:spPr/>
        <p:txBody>
          <a:bodyPr/>
          <a:lstStyle/>
          <a:p>
            <a:fld id="{F2E5D06D-0BE4-B843-8370-FB88EDC7364A}" type="slidenum">
              <a:rPr lang="en-US" smtClean="0"/>
              <a:pPr/>
              <a:t>23</a:t>
            </a:fld>
            <a:endParaRPr lang="en-US" dirty="0"/>
          </a:p>
        </p:txBody>
      </p:sp>
    </p:spTree>
    <p:extLst>
      <p:ext uri="{BB962C8B-B14F-4D97-AF65-F5344CB8AC3E}">
        <p14:creationId xmlns:p14="http://schemas.microsoft.com/office/powerpoint/2010/main" val="2344004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0DDDBF-DA99-4A09-AC19-2EF7BF5994C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6C477D42-0712-48ED-AD26-FBBC080808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ABC769A7-D3C3-4003-B720-366F41E4F8AB}"/>
              </a:ext>
            </a:extLst>
          </p:cNvPr>
          <p:cNvSpPr>
            <a:spLocks noGrp="1"/>
          </p:cNvSpPr>
          <p:nvPr>
            <p:ph type="ftr" sz="quarter" idx="3"/>
          </p:nvPr>
        </p:nvSpPr>
        <p:spPr/>
        <p:txBody>
          <a:bodyPr/>
          <a:lstStyle/>
          <a:p>
            <a:fld id="{F2E5D06D-0BE4-B843-8370-FB88EDC7364A}" type="slidenum">
              <a:rPr lang="en-US" smtClean="0"/>
              <a:pPr/>
              <a:t>24</a:t>
            </a:fld>
            <a:endParaRPr lang="en-US" dirty="0"/>
          </a:p>
        </p:txBody>
      </p:sp>
    </p:spTree>
    <p:extLst>
      <p:ext uri="{BB962C8B-B14F-4D97-AF65-F5344CB8AC3E}">
        <p14:creationId xmlns:p14="http://schemas.microsoft.com/office/powerpoint/2010/main" val="3641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215AB6-8DD3-4D54-A868-788D80921572}"/>
              </a:ext>
            </a:extLst>
          </p:cNvPr>
          <p:cNvPicPr>
            <a:picLocks noGrp="1" noChangeAspect="1"/>
          </p:cNvPicPr>
          <p:nvPr>
            <p:ph idx="1"/>
          </p:nvPr>
        </p:nvPicPr>
        <p:blipFill>
          <a:blip r:embed="rId2"/>
          <a:stretch>
            <a:fillRect/>
          </a:stretch>
        </p:blipFill>
        <p:spPr>
          <a:xfrm>
            <a:off x="-110782" y="2046515"/>
            <a:ext cx="9793826" cy="3272344"/>
          </a:xfrm>
        </p:spPr>
      </p:pic>
      <p:sp>
        <p:nvSpPr>
          <p:cNvPr id="3" name="Title 2">
            <a:extLst>
              <a:ext uri="{FF2B5EF4-FFF2-40B4-BE49-F238E27FC236}">
                <a16:creationId xmlns:a16="http://schemas.microsoft.com/office/drawing/2014/main" id="{6E6BD1EA-81AE-4222-98EC-8501A23B4FFC}"/>
              </a:ext>
            </a:extLst>
          </p:cNvPr>
          <p:cNvSpPr>
            <a:spLocks noGrp="1"/>
          </p:cNvSpPr>
          <p:nvPr>
            <p:ph type="title"/>
          </p:nvPr>
        </p:nvSpPr>
        <p:spPr/>
        <p:txBody>
          <a:bodyPr/>
          <a:lstStyle/>
          <a:p>
            <a:r>
              <a:rPr lang="en-US" dirty="0"/>
              <a:t>NSLS-II</a:t>
            </a:r>
          </a:p>
        </p:txBody>
      </p:sp>
      <p:sp>
        <p:nvSpPr>
          <p:cNvPr id="4" name="Footer Placeholder 3">
            <a:extLst>
              <a:ext uri="{FF2B5EF4-FFF2-40B4-BE49-F238E27FC236}">
                <a16:creationId xmlns:a16="http://schemas.microsoft.com/office/drawing/2014/main" id="{387236C5-A550-42E0-B311-F728E6F874FE}"/>
              </a:ext>
            </a:extLst>
          </p:cNvPr>
          <p:cNvSpPr>
            <a:spLocks noGrp="1"/>
          </p:cNvSpPr>
          <p:nvPr>
            <p:ph type="ftr" sz="quarter" idx="3"/>
          </p:nvPr>
        </p:nvSpPr>
        <p:spPr/>
        <p:txBody>
          <a:bodyPr/>
          <a:lstStyle/>
          <a:p>
            <a:fld id="{F2E5D06D-0BE4-B843-8370-FB88EDC7364A}" type="slidenum">
              <a:rPr lang="en-US" smtClean="0"/>
              <a:pPr/>
              <a:t>3</a:t>
            </a:fld>
            <a:endParaRPr lang="en-US" dirty="0"/>
          </a:p>
        </p:txBody>
      </p:sp>
    </p:spTree>
    <p:extLst>
      <p:ext uri="{BB962C8B-B14F-4D97-AF65-F5344CB8AC3E}">
        <p14:creationId xmlns:p14="http://schemas.microsoft.com/office/powerpoint/2010/main" val="319687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ED8D458-FED3-4B75-95C7-E2B20A9A43E5}"/>
              </a:ext>
            </a:extLst>
          </p:cNvPr>
          <p:cNvPicPr>
            <a:picLocks noGrp="1" noChangeAspect="1"/>
          </p:cNvPicPr>
          <p:nvPr>
            <p:ph idx="1"/>
          </p:nvPr>
        </p:nvPicPr>
        <p:blipFill>
          <a:blip r:embed="rId2"/>
          <a:stretch>
            <a:fillRect/>
          </a:stretch>
        </p:blipFill>
        <p:spPr>
          <a:xfrm>
            <a:off x="2261440" y="926233"/>
            <a:ext cx="5576274" cy="5250730"/>
          </a:xfrm>
        </p:spPr>
      </p:pic>
      <p:sp>
        <p:nvSpPr>
          <p:cNvPr id="3" name="Title 2">
            <a:extLst>
              <a:ext uri="{FF2B5EF4-FFF2-40B4-BE49-F238E27FC236}">
                <a16:creationId xmlns:a16="http://schemas.microsoft.com/office/drawing/2014/main" id="{D0367053-CAF8-413A-B955-26BB058685A3}"/>
              </a:ext>
            </a:extLst>
          </p:cNvPr>
          <p:cNvSpPr>
            <a:spLocks noGrp="1"/>
          </p:cNvSpPr>
          <p:nvPr>
            <p:ph type="title"/>
          </p:nvPr>
        </p:nvSpPr>
        <p:spPr/>
        <p:txBody>
          <a:bodyPr/>
          <a:lstStyle/>
          <a:p>
            <a:r>
              <a:rPr lang="en-US" dirty="0"/>
              <a:t>Beamlines - Introduction</a:t>
            </a:r>
          </a:p>
        </p:txBody>
      </p:sp>
      <p:sp>
        <p:nvSpPr>
          <p:cNvPr id="4" name="Footer Placeholder 3">
            <a:extLst>
              <a:ext uri="{FF2B5EF4-FFF2-40B4-BE49-F238E27FC236}">
                <a16:creationId xmlns:a16="http://schemas.microsoft.com/office/drawing/2014/main" id="{888588F7-AA6D-4A9D-B7DA-17C90413961C}"/>
              </a:ext>
            </a:extLst>
          </p:cNvPr>
          <p:cNvSpPr>
            <a:spLocks noGrp="1"/>
          </p:cNvSpPr>
          <p:nvPr>
            <p:ph type="ftr" sz="quarter" idx="3"/>
          </p:nvPr>
        </p:nvSpPr>
        <p:spPr/>
        <p:txBody>
          <a:bodyPr/>
          <a:lstStyle/>
          <a:p>
            <a:fld id="{F2E5D06D-0BE4-B843-8370-FB88EDC7364A}" type="slidenum">
              <a:rPr lang="en-US" smtClean="0"/>
              <a:pPr/>
              <a:t>4</a:t>
            </a:fld>
            <a:endParaRPr lang="en-US" dirty="0"/>
          </a:p>
        </p:txBody>
      </p:sp>
    </p:spTree>
    <p:extLst>
      <p:ext uri="{BB962C8B-B14F-4D97-AF65-F5344CB8AC3E}">
        <p14:creationId xmlns:p14="http://schemas.microsoft.com/office/powerpoint/2010/main" val="37392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61BA-0AC9-4A83-98B0-35425247B738}"/>
              </a:ext>
            </a:extLst>
          </p:cNvPr>
          <p:cNvSpPr>
            <a:spLocks noGrp="1"/>
          </p:cNvSpPr>
          <p:nvPr>
            <p:ph type="title"/>
          </p:nvPr>
        </p:nvSpPr>
        <p:spPr/>
        <p:txBody>
          <a:bodyPr/>
          <a:lstStyle/>
          <a:p>
            <a:r>
              <a:rPr lang="en-US" dirty="0"/>
              <a:t>Example Beamline  - Imaging and Microscopy</a:t>
            </a:r>
          </a:p>
        </p:txBody>
      </p:sp>
      <p:pic>
        <p:nvPicPr>
          <p:cNvPr id="4" name="image9.jpg">
            <a:extLst>
              <a:ext uri="{FF2B5EF4-FFF2-40B4-BE49-F238E27FC236}">
                <a16:creationId xmlns:a16="http://schemas.microsoft.com/office/drawing/2014/main" id="{5E5D9236-2273-480F-BDBE-29E9618D1608}"/>
              </a:ext>
            </a:extLst>
          </p:cNvPr>
          <p:cNvPicPr>
            <a:picLocks noGrp="1"/>
          </p:cNvPicPr>
          <p:nvPr>
            <p:ph idx="1"/>
          </p:nvPr>
        </p:nvPicPr>
        <p:blipFill>
          <a:blip r:embed="rId2"/>
          <a:srcRect/>
          <a:stretch>
            <a:fillRect/>
          </a:stretch>
        </p:blipFill>
        <p:spPr>
          <a:xfrm>
            <a:off x="307445" y="1511299"/>
            <a:ext cx="3108855" cy="1765301"/>
          </a:xfrm>
          <a:prstGeom prst="rect">
            <a:avLst/>
          </a:prstGeom>
          <a:ln/>
        </p:spPr>
      </p:pic>
      <p:sp>
        <p:nvSpPr>
          <p:cNvPr id="5" name="Rectangle 4">
            <a:extLst>
              <a:ext uri="{FF2B5EF4-FFF2-40B4-BE49-F238E27FC236}">
                <a16:creationId xmlns:a16="http://schemas.microsoft.com/office/drawing/2014/main" id="{86736A97-4C5C-43D7-9FBC-19082E5B106A}"/>
              </a:ext>
            </a:extLst>
          </p:cNvPr>
          <p:cNvSpPr/>
          <p:nvPr/>
        </p:nvSpPr>
        <p:spPr>
          <a:xfrm>
            <a:off x="3441702" y="929718"/>
            <a:ext cx="4572000" cy="1020921"/>
          </a:xfrm>
          <a:prstGeom prst="rect">
            <a:avLst/>
          </a:prstGeom>
        </p:spPr>
        <p:txBody>
          <a:bodyPr>
            <a:spAutoFit/>
          </a:bodyPr>
          <a:lstStyle/>
          <a:p>
            <a:pPr>
              <a:lnSpc>
                <a:spcPct val="115000"/>
              </a:lnSpc>
            </a:pPr>
            <a:r>
              <a:rPr lang="en-US" dirty="0">
                <a:latin typeface="Arial" panose="020B0604020202020204" pitchFamily="34" charset="0"/>
                <a:ea typeface="Arial" panose="020B0604020202020204" pitchFamily="34" charset="0"/>
              </a:rPr>
              <a:t>[4BM-XFM] Perkin Elmer XRD 1621 detector IOC setup under windows 10 with </a:t>
            </a:r>
            <a:r>
              <a:rPr lang="en-US" dirty="0" err="1">
                <a:latin typeface="Arial" panose="020B0604020202020204" pitchFamily="34" charset="0"/>
                <a:ea typeface="Arial" panose="020B0604020202020204" pitchFamily="34" charset="0"/>
              </a:rPr>
              <a:t>areaDetector</a:t>
            </a:r>
            <a:r>
              <a:rPr lang="en-US" dirty="0">
                <a:latin typeface="Arial" panose="020B0604020202020204" pitchFamily="34" charset="0"/>
                <a:ea typeface="Arial" panose="020B0604020202020204" pitchFamily="34" charset="0"/>
              </a:rPr>
              <a:t> v3.2 and EPICS V4</a:t>
            </a:r>
          </a:p>
        </p:txBody>
      </p:sp>
      <p:pic>
        <p:nvPicPr>
          <p:cNvPr id="6" name="image14.jpg">
            <a:extLst>
              <a:ext uri="{FF2B5EF4-FFF2-40B4-BE49-F238E27FC236}">
                <a16:creationId xmlns:a16="http://schemas.microsoft.com/office/drawing/2014/main" id="{56BB98F6-58D2-4E41-961D-97D826B795C5}"/>
              </a:ext>
            </a:extLst>
          </p:cNvPr>
          <p:cNvPicPr/>
          <p:nvPr/>
        </p:nvPicPr>
        <p:blipFill>
          <a:blip r:embed="rId3"/>
          <a:srcRect/>
          <a:stretch>
            <a:fillRect/>
          </a:stretch>
        </p:blipFill>
        <p:spPr>
          <a:xfrm>
            <a:off x="4158602" y="2128697"/>
            <a:ext cx="2124010" cy="1442321"/>
          </a:xfrm>
          <a:prstGeom prst="rect">
            <a:avLst/>
          </a:prstGeom>
          <a:ln/>
        </p:spPr>
      </p:pic>
      <p:sp>
        <p:nvSpPr>
          <p:cNvPr id="8" name="Rectangle 7">
            <a:extLst>
              <a:ext uri="{FF2B5EF4-FFF2-40B4-BE49-F238E27FC236}">
                <a16:creationId xmlns:a16="http://schemas.microsoft.com/office/drawing/2014/main" id="{1A186420-10C6-423E-A94D-889E00693C52}"/>
              </a:ext>
            </a:extLst>
          </p:cNvPr>
          <p:cNvSpPr/>
          <p:nvPr/>
        </p:nvSpPr>
        <p:spPr>
          <a:xfrm>
            <a:off x="6282612" y="1917481"/>
            <a:ext cx="2354425" cy="1976567"/>
          </a:xfrm>
          <a:prstGeom prst="rect">
            <a:avLst/>
          </a:prstGeom>
        </p:spPr>
        <p:txBody>
          <a:bodyPr wrap="square">
            <a:spAutoFit/>
          </a:bodyPr>
          <a:lstStyle/>
          <a:p>
            <a:pPr>
              <a:lnSpc>
                <a:spcPct val="115000"/>
              </a:lnSpc>
            </a:pPr>
            <a:r>
              <a:rPr lang="en-US" dirty="0">
                <a:latin typeface="Arial" panose="020B0604020202020204" pitchFamily="34" charset="0"/>
                <a:ea typeface="Arial" panose="020B0604020202020204" pitchFamily="34" charset="0"/>
              </a:rPr>
              <a:t>[5ID-SRX] KB system replacement project which including 8 axes KB mirror and 4 axes low current slits</a:t>
            </a:r>
          </a:p>
        </p:txBody>
      </p:sp>
      <p:sp>
        <p:nvSpPr>
          <p:cNvPr id="3" name="Rectangle 2">
            <a:extLst>
              <a:ext uri="{FF2B5EF4-FFF2-40B4-BE49-F238E27FC236}">
                <a16:creationId xmlns:a16="http://schemas.microsoft.com/office/drawing/2014/main" id="{FBE43E63-DB89-448C-B8EB-5CAFA84C6B66}"/>
              </a:ext>
            </a:extLst>
          </p:cNvPr>
          <p:cNvSpPr/>
          <p:nvPr/>
        </p:nvSpPr>
        <p:spPr>
          <a:xfrm>
            <a:off x="89369" y="5497833"/>
            <a:ext cx="3656989" cy="646331"/>
          </a:xfrm>
          <a:prstGeom prst="rect">
            <a:avLst/>
          </a:prstGeom>
        </p:spPr>
        <p:txBody>
          <a:bodyPr wrap="square">
            <a:spAutoFit/>
          </a:bodyPr>
          <a:lstStyle/>
          <a:p>
            <a:r>
              <a:rPr lang="en-US" dirty="0"/>
              <a:t>[5ID-SRX] chip imaging stage setup and flying scan system configuration</a:t>
            </a:r>
          </a:p>
        </p:txBody>
      </p:sp>
      <p:pic>
        <p:nvPicPr>
          <p:cNvPr id="9" name="image13.jpg">
            <a:extLst>
              <a:ext uri="{FF2B5EF4-FFF2-40B4-BE49-F238E27FC236}">
                <a16:creationId xmlns:a16="http://schemas.microsoft.com/office/drawing/2014/main" id="{2ABCC625-FC4F-42E9-86A2-3BC11AC9E73A}"/>
              </a:ext>
            </a:extLst>
          </p:cNvPr>
          <p:cNvPicPr/>
          <p:nvPr/>
        </p:nvPicPr>
        <p:blipFill>
          <a:blip r:embed="rId4"/>
          <a:srcRect/>
          <a:stretch>
            <a:fillRect/>
          </a:stretch>
        </p:blipFill>
        <p:spPr>
          <a:xfrm>
            <a:off x="251927" y="3666149"/>
            <a:ext cx="1881673" cy="1765301"/>
          </a:xfrm>
          <a:prstGeom prst="rect">
            <a:avLst/>
          </a:prstGeom>
          <a:ln/>
        </p:spPr>
      </p:pic>
      <p:sp>
        <p:nvSpPr>
          <p:cNvPr id="7" name="Rectangle 6">
            <a:extLst>
              <a:ext uri="{FF2B5EF4-FFF2-40B4-BE49-F238E27FC236}">
                <a16:creationId xmlns:a16="http://schemas.microsoft.com/office/drawing/2014/main" id="{1ADE1A78-B17D-4B43-B411-D7B52717FE42}"/>
              </a:ext>
            </a:extLst>
          </p:cNvPr>
          <p:cNvSpPr/>
          <p:nvPr/>
        </p:nvSpPr>
        <p:spPr>
          <a:xfrm>
            <a:off x="4661369" y="5123243"/>
            <a:ext cx="4572000" cy="1020921"/>
          </a:xfrm>
          <a:prstGeom prst="rect">
            <a:avLst/>
          </a:prstGeom>
        </p:spPr>
        <p:txBody>
          <a:bodyPr>
            <a:spAutoFit/>
          </a:bodyPr>
          <a:lstStyle/>
          <a:p>
            <a:pPr>
              <a:lnSpc>
                <a:spcPct val="115000"/>
              </a:lnSpc>
            </a:pPr>
            <a:r>
              <a:rPr lang="en-US" dirty="0">
                <a:latin typeface="Arial" panose="020B0604020202020204" pitchFamily="34" charset="0"/>
                <a:ea typeface="Arial" panose="020B0604020202020204" pitchFamily="34" charset="0"/>
              </a:rPr>
              <a:t>[18ID-FXI] DCM Theta2/Chi2 fine Piezo motion position stabilizing PID control implementation.</a:t>
            </a:r>
          </a:p>
        </p:txBody>
      </p:sp>
      <p:pic>
        <p:nvPicPr>
          <p:cNvPr id="10" name="image11.png">
            <a:extLst>
              <a:ext uri="{FF2B5EF4-FFF2-40B4-BE49-F238E27FC236}">
                <a16:creationId xmlns:a16="http://schemas.microsoft.com/office/drawing/2014/main" id="{83E2C911-EDE0-4777-87B6-5CEED4D6916B}"/>
              </a:ext>
            </a:extLst>
          </p:cNvPr>
          <p:cNvPicPr/>
          <p:nvPr/>
        </p:nvPicPr>
        <p:blipFill>
          <a:blip r:embed="rId5"/>
          <a:srcRect/>
          <a:stretch>
            <a:fillRect/>
          </a:stretch>
        </p:blipFill>
        <p:spPr>
          <a:xfrm>
            <a:off x="3746358" y="4036290"/>
            <a:ext cx="5072508" cy="908895"/>
          </a:xfrm>
          <a:prstGeom prst="rect">
            <a:avLst/>
          </a:prstGeom>
          <a:ln/>
        </p:spPr>
      </p:pic>
    </p:spTree>
    <p:extLst>
      <p:ext uri="{BB962C8B-B14F-4D97-AF65-F5344CB8AC3E}">
        <p14:creationId xmlns:p14="http://schemas.microsoft.com/office/powerpoint/2010/main" val="38052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ACF28C-E528-4701-8A4C-1D409C6D7C8C}"/>
              </a:ext>
            </a:extLst>
          </p:cNvPr>
          <p:cNvSpPr>
            <a:spLocks noGrp="1"/>
          </p:cNvSpPr>
          <p:nvPr>
            <p:ph idx="1"/>
          </p:nvPr>
        </p:nvSpPr>
        <p:spPr>
          <a:xfrm>
            <a:off x="628650" y="1057013"/>
            <a:ext cx="7886700" cy="5245816"/>
          </a:xfrm>
        </p:spPr>
        <p:txBody>
          <a:bodyPr>
            <a:normAutofit fontScale="92500" lnSpcReduction="10000"/>
          </a:bodyPr>
          <a:lstStyle/>
          <a:p>
            <a:pPr marL="0" indent="0">
              <a:buNone/>
            </a:pPr>
            <a:r>
              <a:rPr lang="en-US" sz="2600" i="1" dirty="0"/>
              <a:t>Group              Service Responsibilities  </a:t>
            </a:r>
            <a:br>
              <a:rPr lang="en-US" sz="2600" b="1" dirty="0"/>
            </a:br>
            <a:br>
              <a:rPr lang="en-US" sz="2600" dirty="0"/>
            </a:br>
            <a:r>
              <a:rPr lang="en-US" sz="2600" dirty="0"/>
              <a:t>ICT:                   Servers, Disks, Networks, certain apps, </a:t>
            </a:r>
            <a:br>
              <a:rPr lang="en-US" sz="2600" dirty="0"/>
            </a:br>
            <a:r>
              <a:rPr lang="en-US" sz="2600" dirty="0"/>
              <a:t>Beamline:        Motion, Sample, User interfaces, </a:t>
            </a:r>
            <a:br>
              <a:rPr lang="en-US" sz="2600" dirty="0"/>
            </a:br>
            <a:r>
              <a:rPr lang="en-US" sz="2600" dirty="0"/>
              <a:t>Accelerator:    Magnet PS controls, feedback, orbits etc.</a:t>
            </a:r>
            <a:br>
              <a:rPr lang="en-US" sz="2600" dirty="0"/>
            </a:br>
            <a:r>
              <a:rPr lang="en-US" sz="2600" dirty="0"/>
              <a:t>DAMA:             Data Acquisition, </a:t>
            </a:r>
            <a:r>
              <a:rPr lang="en-US" sz="2600" dirty="0" err="1"/>
              <a:t>Mgt</a:t>
            </a:r>
            <a:r>
              <a:rPr lang="en-US" sz="2600" dirty="0"/>
              <a:t>, Analysis</a:t>
            </a:r>
            <a:br>
              <a:rPr lang="en-US" sz="2600" dirty="0"/>
            </a:br>
            <a:r>
              <a:rPr lang="en-US" sz="2600" dirty="0"/>
              <a:t>Core:                Core infrastructure (EPICS, EPS, Techs)</a:t>
            </a:r>
          </a:p>
          <a:p>
            <a:pPr marL="0" indent="0">
              <a:buNone/>
            </a:pPr>
            <a:r>
              <a:rPr lang="en-US" sz="2600" i="1" dirty="0"/>
              <a:t>All groups  have Operations Responsibilities </a:t>
            </a:r>
          </a:p>
          <a:p>
            <a:pPr marL="0" indent="0">
              <a:buNone/>
            </a:pPr>
            <a:r>
              <a:rPr lang="en-US" sz="2600" dirty="0"/>
              <a:t>Ongoing work, Keeping things functional, upgrades to existing systems, getting keeping SW and HW current project improvements </a:t>
            </a:r>
            <a:br>
              <a:rPr lang="en-US" sz="2600" dirty="0"/>
            </a:br>
            <a:br>
              <a:rPr lang="en-US" sz="2600" dirty="0"/>
            </a:br>
            <a:r>
              <a:rPr lang="en-US" sz="2600" i="1" dirty="0"/>
              <a:t>and Installations Responsibilities</a:t>
            </a:r>
            <a:br>
              <a:rPr lang="en-US" sz="2600" b="1" dirty="0"/>
            </a:br>
            <a:r>
              <a:rPr lang="en-US" sz="2600" dirty="0"/>
              <a:t>New beamlines, major upgrade projects</a:t>
            </a:r>
            <a:br>
              <a:rPr lang="en-US" dirty="0"/>
            </a:br>
            <a:endParaRPr lang="en-US" sz="1400" dirty="0"/>
          </a:p>
          <a:p>
            <a:pPr marL="0" indent="0">
              <a:buNone/>
            </a:pPr>
            <a:r>
              <a:rPr lang="en-US" sz="1400" dirty="0"/>
              <a:t>Acronyms: ICT Information and Communications technology, DAMA Date Acquisition and data </a:t>
            </a:r>
            <a:r>
              <a:rPr lang="en-US" sz="1400" dirty="0" err="1"/>
              <a:t>Mgt</a:t>
            </a:r>
            <a:r>
              <a:rPr lang="en-US" sz="1400" dirty="0"/>
              <a:t> and Analysis </a:t>
            </a:r>
            <a:br>
              <a:rPr lang="en-US" sz="1400" dirty="0"/>
            </a:br>
            <a:r>
              <a:rPr lang="en-US" sz="1400" dirty="0"/>
              <a:t>PS Power supply, EPICS Experimental Physics Control System, EPS Equipment Protection Systems, SW Software, HW hardware</a:t>
            </a:r>
          </a:p>
          <a:p>
            <a:pPr marL="0" indent="0">
              <a:buNone/>
            </a:pPr>
            <a:endParaRPr lang="en-US" dirty="0"/>
          </a:p>
        </p:txBody>
      </p:sp>
      <p:sp>
        <p:nvSpPr>
          <p:cNvPr id="3" name="Title 2">
            <a:extLst>
              <a:ext uri="{FF2B5EF4-FFF2-40B4-BE49-F238E27FC236}">
                <a16:creationId xmlns:a16="http://schemas.microsoft.com/office/drawing/2014/main" id="{9005CA2E-C1DA-4074-B6E6-2168BC8DC480}"/>
              </a:ext>
            </a:extLst>
          </p:cNvPr>
          <p:cNvSpPr>
            <a:spLocks noGrp="1"/>
          </p:cNvSpPr>
          <p:nvPr>
            <p:ph type="title"/>
          </p:nvPr>
        </p:nvSpPr>
        <p:spPr>
          <a:xfrm>
            <a:off x="628650" y="422476"/>
            <a:ext cx="7886700" cy="701649"/>
          </a:xfrm>
        </p:spPr>
        <p:txBody>
          <a:bodyPr/>
          <a:lstStyle/>
          <a:p>
            <a:r>
              <a:rPr lang="en-US" dirty="0"/>
              <a:t>What does the (controls) program do?</a:t>
            </a:r>
          </a:p>
        </p:txBody>
      </p:sp>
      <p:sp>
        <p:nvSpPr>
          <p:cNvPr id="4" name="Footer Placeholder 3">
            <a:extLst>
              <a:ext uri="{FF2B5EF4-FFF2-40B4-BE49-F238E27FC236}">
                <a16:creationId xmlns:a16="http://schemas.microsoft.com/office/drawing/2014/main" id="{02F7053E-BCA7-4CB1-BFD9-559A6CCC773D}"/>
              </a:ext>
            </a:extLst>
          </p:cNvPr>
          <p:cNvSpPr>
            <a:spLocks noGrp="1"/>
          </p:cNvSpPr>
          <p:nvPr>
            <p:ph type="ftr" sz="quarter" idx="3"/>
          </p:nvPr>
        </p:nvSpPr>
        <p:spPr/>
        <p:txBody>
          <a:bodyPr/>
          <a:lstStyle/>
          <a:p>
            <a:fld id="{F2E5D06D-0BE4-B843-8370-FB88EDC7364A}" type="slidenum">
              <a:rPr lang="en-US" smtClean="0"/>
              <a:pPr/>
              <a:t>6</a:t>
            </a:fld>
            <a:endParaRPr lang="en-US" dirty="0"/>
          </a:p>
        </p:txBody>
      </p:sp>
    </p:spTree>
    <p:extLst>
      <p:ext uri="{BB962C8B-B14F-4D97-AF65-F5344CB8AC3E}">
        <p14:creationId xmlns:p14="http://schemas.microsoft.com/office/powerpoint/2010/main" val="114372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A7C11B-38B3-4082-B78F-61EE361ACA0C}"/>
              </a:ext>
            </a:extLst>
          </p:cNvPr>
          <p:cNvSpPr>
            <a:spLocks noGrp="1"/>
          </p:cNvSpPr>
          <p:nvPr>
            <p:ph idx="1"/>
          </p:nvPr>
        </p:nvSpPr>
        <p:spPr>
          <a:xfrm>
            <a:off x="450696" y="1602297"/>
            <a:ext cx="7107786" cy="4427290"/>
          </a:xfrm>
        </p:spPr>
        <p:txBody>
          <a:bodyPr>
            <a:noAutofit/>
          </a:bodyPr>
          <a:lstStyle/>
          <a:p>
            <a:r>
              <a:rPr lang="en-US" sz="2400" dirty="0"/>
              <a:t>Our Mission is:  To enable productive scientific research by making specialist controls and computing technology work for both the facility and the user community. To create controls, data collection, analysis and storage systems that are reliable, standardized, customizable and secure to enable the scientific productivity of the facility for infrequent and expert users.</a:t>
            </a:r>
          </a:p>
          <a:p>
            <a:pPr marL="0" indent="0">
              <a:buNone/>
            </a:pPr>
            <a:endParaRPr lang="en-US" sz="2400" dirty="0"/>
          </a:p>
        </p:txBody>
      </p:sp>
      <p:sp>
        <p:nvSpPr>
          <p:cNvPr id="3" name="Title 2">
            <a:extLst>
              <a:ext uri="{FF2B5EF4-FFF2-40B4-BE49-F238E27FC236}">
                <a16:creationId xmlns:a16="http://schemas.microsoft.com/office/drawing/2014/main" id="{DAF34870-6928-41BC-B657-F4ADAD68DBE5}"/>
              </a:ext>
            </a:extLst>
          </p:cNvPr>
          <p:cNvSpPr>
            <a:spLocks noGrp="1"/>
          </p:cNvSpPr>
          <p:nvPr>
            <p:ph type="title"/>
          </p:nvPr>
        </p:nvSpPr>
        <p:spPr>
          <a:xfrm>
            <a:off x="628649" y="204362"/>
            <a:ext cx="7886700" cy="768761"/>
          </a:xfrm>
        </p:spPr>
        <p:txBody>
          <a:bodyPr>
            <a:normAutofit/>
          </a:bodyPr>
          <a:lstStyle/>
          <a:p>
            <a:r>
              <a:rPr lang="en-US" dirty="0"/>
              <a:t>Cooperation  - Beamlines and Controls </a:t>
            </a:r>
            <a:br>
              <a:rPr lang="en-US" dirty="0"/>
            </a:br>
            <a:r>
              <a:rPr lang="en-US" sz="1300" dirty="0"/>
              <a:t>SAC-4</a:t>
            </a:r>
          </a:p>
        </p:txBody>
      </p:sp>
      <p:sp>
        <p:nvSpPr>
          <p:cNvPr id="4" name="Footer Placeholder 3">
            <a:extLst>
              <a:ext uri="{FF2B5EF4-FFF2-40B4-BE49-F238E27FC236}">
                <a16:creationId xmlns:a16="http://schemas.microsoft.com/office/drawing/2014/main" id="{2CA4AA40-B91D-49CE-9B0F-9EEB9F15725A}"/>
              </a:ext>
            </a:extLst>
          </p:cNvPr>
          <p:cNvSpPr>
            <a:spLocks noGrp="1"/>
          </p:cNvSpPr>
          <p:nvPr>
            <p:ph type="ftr" sz="quarter" idx="3"/>
          </p:nvPr>
        </p:nvSpPr>
        <p:spPr/>
        <p:txBody>
          <a:bodyPr/>
          <a:lstStyle/>
          <a:p>
            <a:fld id="{F2E5D06D-0BE4-B843-8370-FB88EDC7364A}" type="slidenum">
              <a:rPr lang="en-US" smtClean="0"/>
              <a:pPr/>
              <a:t>7</a:t>
            </a:fld>
            <a:endParaRPr lang="en-US" dirty="0"/>
          </a:p>
        </p:txBody>
      </p:sp>
    </p:spTree>
    <p:extLst>
      <p:ext uri="{BB962C8B-B14F-4D97-AF65-F5344CB8AC3E}">
        <p14:creationId xmlns:p14="http://schemas.microsoft.com/office/powerpoint/2010/main" val="331828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E22112-877E-4F3F-8AD6-69116D544A8C}"/>
              </a:ext>
            </a:extLst>
          </p:cNvPr>
          <p:cNvSpPr>
            <a:spLocks noGrp="1"/>
          </p:cNvSpPr>
          <p:nvPr>
            <p:ph idx="1"/>
          </p:nvPr>
        </p:nvSpPr>
        <p:spPr/>
        <p:txBody>
          <a:bodyPr>
            <a:normAutofit fontScale="92500" lnSpcReduction="20000"/>
          </a:bodyPr>
          <a:lstStyle/>
          <a:p>
            <a:r>
              <a:rPr lang="en-US" sz="2600" dirty="0"/>
              <a:t>IT related. “Network” – you will hear  “The Network” as if it were a single thing…</a:t>
            </a:r>
            <a:br>
              <a:rPr lang="en-US" sz="2600" dirty="0"/>
            </a:br>
            <a:br>
              <a:rPr lang="en-US" sz="2600" dirty="0"/>
            </a:br>
            <a:r>
              <a:rPr lang="en-US" sz="2600" dirty="0"/>
              <a:t>There have been separate issues with the following: </a:t>
            </a:r>
            <a:br>
              <a:rPr lang="en-US" sz="2600" dirty="0"/>
            </a:br>
            <a:endParaRPr lang="en-US" sz="2600" dirty="0"/>
          </a:p>
          <a:p>
            <a:r>
              <a:rPr lang="en-US" sz="2600" dirty="0"/>
              <a:t>Core network  - Upgraded in Jan, some bugs;</a:t>
            </a:r>
          </a:p>
          <a:p>
            <a:r>
              <a:rPr lang="en-US" sz="2600" dirty="0"/>
              <a:t>NFS servers – this has been a </a:t>
            </a:r>
            <a:r>
              <a:rPr lang="en-US" sz="2600" b="1" i="1" dirty="0"/>
              <a:t>Total disaster</a:t>
            </a:r>
            <a:r>
              <a:rPr lang="en-US" sz="2600" dirty="0"/>
              <a:t>;</a:t>
            </a:r>
          </a:p>
          <a:p>
            <a:r>
              <a:rPr lang="en-US" sz="2600" dirty="0"/>
              <a:t>GPFS – Not as good as it should be; Performance is spotty, sometimes good, other time not so good.</a:t>
            </a:r>
          </a:p>
          <a:p>
            <a:r>
              <a:rPr lang="en-US" sz="2600" dirty="0"/>
              <a:t>Specific instances with workflows </a:t>
            </a:r>
            <a:r>
              <a:rPr lang="en-US" sz="2600" dirty="0" err="1"/>
              <a:t>e.g</a:t>
            </a:r>
            <a:r>
              <a:rPr lang="en-US" sz="2600" dirty="0"/>
              <a:t> ; CHX issues</a:t>
            </a:r>
          </a:p>
          <a:p>
            <a:r>
              <a:rPr lang="en-US" sz="2600" dirty="0"/>
              <a:t>External access – ongoing work; </a:t>
            </a:r>
          </a:p>
          <a:p>
            <a:r>
              <a:rPr lang="en-US" sz="2600" dirty="0"/>
              <a:t>Aging infrastructure – Five years for some equipment</a:t>
            </a:r>
          </a:p>
          <a:p>
            <a:pPr marL="0" indent="0">
              <a:buNone/>
            </a:pPr>
            <a:endParaRPr lang="en-US" dirty="0"/>
          </a:p>
        </p:txBody>
      </p:sp>
      <p:sp>
        <p:nvSpPr>
          <p:cNvPr id="3" name="Title 2">
            <a:extLst>
              <a:ext uri="{FF2B5EF4-FFF2-40B4-BE49-F238E27FC236}">
                <a16:creationId xmlns:a16="http://schemas.microsoft.com/office/drawing/2014/main" id="{B9B65ED8-3634-43B1-817F-2B05B0E10F67}"/>
              </a:ext>
            </a:extLst>
          </p:cNvPr>
          <p:cNvSpPr>
            <a:spLocks noGrp="1"/>
          </p:cNvSpPr>
          <p:nvPr>
            <p:ph type="title"/>
          </p:nvPr>
        </p:nvSpPr>
        <p:spPr/>
        <p:txBody>
          <a:bodyPr>
            <a:normAutofit fontScale="90000"/>
          </a:bodyPr>
          <a:lstStyle/>
          <a:p>
            <a:r>
              <a:rPr lang="en-US" dirty="0"/>
              <a:t>: </a:t>
            </a:r>
            <a:br>
              <a:rPr lang="en-US" dirty="0"/>
            </a:br>
            <a:r>
              <a:rPr lang="en-US" dirty="0"/>
              <a:t>80% of the recent issues are data related :</a:t>
            </a:r>
            <a:br>
              <a:rPr lang="en-US" dirty="0"/>
            </a:br>
            <a:endParaRPr lang="en-US" dirty="0"/>
          </a:p>
        </p:txBody>
      </p:sp>
      <p:sp>
        <p:nvSpPr>
          <p:cNvPr id="4" name="Footer Placeholder 3">
            <a:extLst>
              <a:ext uri="{FF2B5EF4-FFF2-40B4-BE49-F238E27FC236}">
                <a16:creationId xmlns:a16="http://schemas.microsoft.com/office/drawing/2014/main" id="{B9221E9B-75A3-4BB4-BF90-79C458DC0A48}"/>
              </a:ext>
            </a:extLst>
          </p:cNvPr>
          <p:cNvSpPr>
            <a:spLocks noGrp="1"/>
          </p:cNvSpPr>
          <p:nvPr>
            <p:ph type="ftr" sz="quarter" idx="3"/>
          </p:nvPr>
        </p:nvSpPr>
        <p:spPr/>
        <p:txBody>
          <a:bodyPr/>
          <a:lstStyle/>
          <a:p>
            <a:fld id="{F2E5D06D-0BE4-B843-8370-FB88EDC7364A}" type="slidenum">
              <a:rPr lang="en-US" smtClean="0"/>
              <a:pPr/>
              <a:t>8</a:t>
            </a:fld>
            <a:endParaRPr lang="en-US" dirty="0"/>
          </a:p>
        </p:txBody>
      </p:sp>
    </p:spTree>
    <p:extLst>
      <p:ext uri="{BB962C8B-B14F-4D97-AF65-F5344CB8AC3E}">
        <p14:creationId xmlns:p14="http://schemas.microsoft.com/office/powerpoint/2010/main" val="3388780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2C109-67EA-484F-A2A0-E732C48BC2F0}"/>
              </a:ext>
            </a:extLst>
          </p:cNvPr>
          <p:cNvSpPr>
            <a:spLocks noGrp="1"/>
          </p:cNvSpPr>
          <p:nvPr>
            <p:ph idx="1"/>
          </p:nvPr>
        </p:nvSpPr>
        <p:spPr/>
        <p:txBody>
          <a:bodyPr>
            <a:normAutofit/>
          </a:bodyPr>
          <a:lstStyle/>
          <a:p>
            <a:pPr marL="0" indent="0">
              <a:buNone/>
            </a:pPr>
            <a:r>
              <a:rPr lang="en-US" sz="2400" dirty="0"/>
              <a:t>The NFS issues controls have </a:t>
            </a:r>
            <a:br>
              <a:rPr lang="en-US" sz="2400" dirty="0"/>
            </a:br>
            <a:r>
              <a:rPr lang="en-US" sz="2400" dirty="0"/>
              <a:t>contributed to faults.  </a:t>
            </a:r>
            <a:br>
              <a:rPr lang="en-US" sz="2400" dirty="0"/>
            </a:br>
            <a:r>
              <a:rPr lang="en-US" sz="2400" dirty="0"/>
              <a:t>Once the NFS is proven fixed</a:t>
            </a:r>
            <a:br>
              <a:rPr lang="en-US" sz="2400" dirty="0"/>
            </a:br>
            <a:r>
              <a:rPr lang="en-US" sz="2400" dirty="0"/>
              <a:t>the controls reliability </a:t>
            </a:r>
            <a:br>
              <a:rPr lang="en-US" sz="2400" dirty="0"/>
            </a:br>
            <a:r>
              <a:rPr lang="en-US" sz="2400" dirty="0"/>
              <a:t>will be substantively </a:t>
            </a:r>
            <a:br>
              <a:rPr lang="en-US" sz="2400" dirty="0"/>
            </a:br>
            <a:r>
              <a:rPr lang="en-US" sz="2400" dirty="0"/>
              <a:t>improved</a:t>
            </a:r>
          </a:p>
        </p:txBody>
      </p:sp>
      <p:sp>
        <p:nvSpPr>
          <p:cNvPr id="3" name="Title 2">
            <a:extLst>
              <a:ext uri="{FF2B5EF4-FFF2-40B4-BE49-F238E27FC236}">
                <a16:creationId xmlns:a16="http://schemas.microsoft.com/office/drawing/2014/main" id="{9EB88DEE-7AF8-4435-BF3C-764E6720D247}"/>
              </a:ext>
            </a:extLst>
          </p:cNvPr>
          <p:cNvSpPr>
            <a:spLocks noGrp="1"/>
          </p:cNvSpPr>
          <p:nvPr>
            <p:ph type="title"/>
          </p:nvPr>
        </p:nvSpPr>
        <p:spPr/>
        <p:txBody>
          <a:bodyPr/>
          <a:lstStyle/>
          <a:p>
            <a:r>
              <a:rPr lang="en-US" dirty="0"/>
              <a:t>Accelerator Fault statistics</a:t>
            </a:r>
          </a:p>
        </p:txBody>
      </p:sp>
      <p:sp>
        <p:nvSpPr>
          <p:cNvPr id="4" name="Footer Placeholder 3">
            <a:extLst>
              <a:ext uri="{FF2B5EF4-FFF2-40B4-BE49-F238E27FC236}">
                <a16:creationId xmlns:a16="http://schemas.microsoft.com/office/drawing/2014/main" id="{D419AE80-A741-4206-8CC9-654E1BD12B23}"/>
              </a:ext>
            </a:extLst>
          </p:cNvPr>
          <p:cNvSpPr>
            <a:spLocks noGrp="1"/>
          </p:cNvSpPr>
          <p:nvPr>
            <p:ph type="ftr" sz="quarter" idx="3"/>
          </p:nvPr>
        </p:nvSpPr>
        <p:spPr/>
        <p:txBody>
          <a:bodyPr/>
          <a:lstStyle/>
          <a:p>
            <a:fld id="{F2E5D06D-0BE4-B843-8370-FB88EDC7364A}" type="slidenum">
              <a:rPr lang="en-US" smtClean="0"/>
              <a:pPr/>
              <a:t>9</a:t>
            </a:fld>
            <a:endParaRPr lang="en-US" dirty="0"/>
          </a:p>
        </p:txBody>
      </p:sp>
      <p:pic>
        <p:nvPicPr>
          <p:cNvPr id="5" name="Picture 4">
            <a:extLst>
              <a:ext uri="{FF2B5EF4-FFF2-40B4-BE49-F238E27FC236}">
                <a16:creationId xmlns:a16="http://schemas.microsoft.com/office/drawing/2014/main" id="{71E2C762-996A-470D-8851-02A5BA03B9BC}"/>
              </a:ext>
            </a:extLst>
          </p:cNvPr>
          <p:cNvPicPr>
            <a:picLocks noChangeAspect="1"/>
          </p:cNvPicPr>
          <p:nvPr/>
        </p:nvPicPr>
        <p:blipFill>
          <a:blip r:embed="rId2"/>
          <a:stretch>
            <a:fillRect/>
          </a:stretch>
        </p:blipFill>
        <p:spPr>
          <a:xfrm>
            <a:off x="4357868" y="1825625"/>
            <a:ext cx="4041898" cy="2778805"/>
          </a:xfrm>
          <a:prstGeom prst="rect">
            <a:avLst/>
          </a:prstGeom>
        </p:spPr>
      </p:pic>
      <p:pic>
        <p:nvPicPr>
          <p:cNvPr id="6" name="Picture 5">
            <a:extLst>
              <a:ext uri="{FF2B5EF4-FFF2-40B4-BE49-F238E27FC236}">
                <a16:creationId xmlns:a16="http://schemas.microsoft.com/office/drawing/2014/main" id="{64A53F3B-F31D-49AE-A2EF-DEE09A423ACE}"/>
              </a:ext>
            </a:extLst>
          </p:cNvPr>
          <p:cNvPicPr>
            <a:picLocks noChangeAspect="1"/>
          </p:cNvPicPr>
          <p:nvPr/>
        </p:nvPicPr>
        <p:blipFill>
          <a:blip r:embed="rId3"/>
          <a:stretch>
            <a:fillRect/>
          </a:stretch>
        </p:blipFill>
        <p:spPr>
          <a:xfrm>
            <a:off x="738368" y="4993654"/>
            <a:ext cx="7543800" cy="866775"/>
          </a:xfrm>
          <a:prstGeom prst="rect">
            <a:avLst/>
          </a:prstGeom>
        </p:spPr>
      </p:pic>
    </p:spTree>
    <p:extLst>
      <p:ext uri="{BB962C8B-B14F-4D97-AF65-F5344CB8AC3E}">
        <p14:creationId xmlns:p14="http://schemas.microsoft.com/office/powerpoint/2010/main" val="2953326894"/>
      </p:ext>
    </p:extLst>
  </p:cSld>
  <p:clrMapOvr>
    <a:masterClrMapping/>
  </p:clrMapOvr>
</p:sld>
</file>

<file path=ppt/theme/theme1.xml><?xml version="1.0" encoding="utf-8"?>
<a:theme xmlns:a="http://schemas.openxmlformats.org/drawingml/2006/main" name="Office Theme">
  <a:themeElements>
    <a:clrScheme name="NSLS-II Color Palette">
      <a:dk1>
        <a:srgbClr val="000000"/>
      </a:dk1>
      <a:lt1>
        <a:srgbClr val="FFFEFE"/>
      </a:lt1>
      <a:dk2>
        <a:srgbClr val="59595C"/>
      </a:dk2>
      <a:lt2>
        <a:srgbClr val="BFC0BE"/>
      </a:lt2>
      <a:accent1>
        <a:srgbClr val="8B2232"/>
      </a:accent1>
      <a:accent2>
        <a:srgbClr val="C35428"/>
      </a:accent2>
      <a:accent3>
        <a:srgbClr val="F6B31F"/>
      </a:accent3>
      <a:accent4>
        <a:srgbClr val="44695B"/>
      </a:accent4>
      <a:accent5>
        <a:srgbClr val="00558A"/>
      </a:accent5>
      <a:accent6>
        <a:srgbClr val="59595C"/>
      </a:accent6>
      <a:hlink>
        <a:srgbClr val="145688"/>
      </a:hlink>
      <a:folHlink>
        <a:srgbClr val="5959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8303</TotalTime>
  <Words>839</Words>
  <Application>Microsoft Office PowerPoint</Application>
  <PresentationFormat>On-screen Show (4:3)</PresentationFormat>
  <Paragraphs>96</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NSLS-II Data update</vt:lpstr>
      <vt:lpstr>A short update of the Status</vt:lpstr>
      <vt:lpstr>NSLS-II</vt:lpstr>
      <vt:lpstr>Beamlines - Introduction</vt:lpstr>
      <vt:lpstr>Example Beamline  - Imaging and Microscopy</vt:lpstr>
      <vt:lpstr>What does the (controls) program do?</vt:lpstr>
      <vt:lpstr>Cooperation  - Beamlines and Controls  SAC-4</vt:lpstr>
      <vt:lpstr>:  80% of the recent issues are data related : </vt:lpstr>
      <vt:lpstr>Accelerator Fault statistics</vt:lpstr>
      <vt:lpstr>Config Mgt, Incident reponsnse, Change Mgt, release mgt IT 2</vt:lpstr>
      <vt:lpstr>Data retention policy and Practices IT-13 </vt:lpstr>
      <vt:lpstr>NSLS-II Data Retention Policy IT13 cont  </vt:lpstr>
      <vt:lpstr>Remote Access – one use case</vt:lpstr>
      <vt:lpstr>NX – No Machine </vt:lpstr>
      <vt:lpstr>PowerPoint Presentation</vt:lpstr>
      <vt:lpstr>High rate</vt:lpstr>
      <vt:lpstr>DAMA</vt:lpstr>
      <vt:lpstr>GPFS – Seamless (But not yet)</vt:lpstr>
      <vt:lpstr>DATA needs</vt:lpstr>
      <vt:lpstr>Estimated data rates for NSLS-II.    The data rates for 2018 are behind projections due to the newness of the beamlines, but are expected to catch up to projections rapidly.</vt:lpstr>
      <vt:lpstr>Upward growth in the amount of data produced by beamlines</vt:lpstr>
      <vt:lpstr>PowerPoint Presentation</vt:lpstr>
      <vt:lpstr>Remote Access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Bowman, Tiffany</dc:creator>
  <cp:lastModifiedBy>Farnsworth, Richard</cp:lastModifiedBy>
  <cp:revision>57</cp:revision>
  <dcterms:created xsi:type="dcterms:W3CDTF">2018-08-24T17:34:23Z</dcterms:created>
  <dcterms:modified xsi:type="dcterms:W3CDTF">2018-09-24T12:49:11Z</dcterms:modified>
</cp:coreProperties>
</file>