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62" r:id="rId5"/>
    <p:sldId id="263" r:id="rId6"/>
    <p:sldId id="267" r:id="rId7"/>
    <p:sldId id="265" r:id="rId8"/>
    <p:sldId id="260" r:id="rId9"/>
    <p:sldId id="259" r:id="rId10"/>
    <p:sldId id="271" r:id="rId11"/>
    <p:sldId id="266" r:id="rId12"/>
    <p:sldId id="270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2"/>
    <p:restoredTop sz="94519"/>
  </p:normalViewPr>
  <p:slideViewPr>
    <p:cSldViewPr snapToGrid="0" snapToObjects="1">
      <p:cViewPr varScale="1">
        <p:scale>
          <a:sx n="79" d="100"/>
          <a:sy n="79" d="100"/>
        </p:scale>
        <p:origin x="224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637CF-92F1-5B43-BC74-1FC9F7FEADB9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A9C2D-13BC-094D-9BA1-8213E98B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0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9C2D-13BC-094D-9BA1-8213E98BF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2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9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1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BDB06-8ABC-EA4E-8341-E073DC7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28936"/>
            <a:ext cx="10363200" cy="1744672"/>
          </a:xfrm>
        </p:spPr>
        <p:txBody>
          <a:bodyPr/>
          <a:lstStyle/>
          <a:p>
            <a:r>
              <a:rPr lang="en-US" dirty="0" smtClean="0"/>
              <a:t>2018 </a:t>
            </a:r>
            <a:r>
              <a:rPr lang="en-US" dirty="0" err="1" smtClean="0"/>
              <a:t>mRICH</a:t>
            </a:r>
            <a:r>
              <a:rPr lang="en-US" dirty="0" smtClean="0"/>
              <a:t> Beam Test Report</a:t>
            </a:r>
            <a:br>
              <a:rPr lang="en-US" dirty="0" smtClean="0"/>
            </a:br>
            <a:r>
              <a:rPr lang="en-US" sz="4000" dirty="0" smtClean="0"/>
              <a:t>June 24 – July 7, 2018, at </a:t>
            </a:r>
            <a:r>
              <a:rPr lang="en-US" sz="4000" dirty="0" err="1" smtClean="0"/>
              <a:t>Fermilab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511371"/>
            <a:ext cx="4373880" cy="6203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team members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59675" y="4333696"/>
            <a:ext cx="8272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INFN Group:  Marco </a:t>
            </a:r>
            <a:r>
              <a:rPr lang="en-US" sz="2400" dirty="0" err="1" smtClean="0"/>
              <a:t>Contalbrigo</a:t>
            </a:r>
            <a:r>
              <a:rPr lang="en-US" sz="2400" dirty="0" smtClean="0"/>
              <a:t>, Luca </a:t>
            </a:r>
            <a:r>
              <a:rPr lang="en-US" sz="2400" dirty="0" err="1" smtClean="0"/>
              <a:t>Barion</a:t>
            </a:r>
            <a:r>
              <a:rPr lang="en-US" sz="2400" dirty="0" smtClean="0"/>
              <a:t>, Vincenzo </a:t>
            </a:r>
            <a:r>
              <a:rPr lang="en-US" sz="2400" dirty="0" err="1" smtClean="0"/>
              <a:t>Lucherini</a:t>
            </a:r>
            <a:endParaRPr lang="en-US" sz="2400" dirty="0" smtClean="0"/>
          </a:p>
          <a:p>
            <a:r>
              <a:rPr lang="en-US" sz="2400" dirty="0" smtClean="0"/>
              <a:t>Hawaii Group:  Gary Varner, </a:t>
            </a:r>
            <a:r>
              <a:rPr lang="en-US" sz="2400" dirty="0" err="1" smtClean="0"/>
              <a:t>Isar</a:t>
            </a:r>
            <a:r>
              <a:rPr lang="en-US" sz="2400" dirty="0" smtClean="0"/>
              <a:t> </a:t>
            </a:r>
            <a:r>
              <a:rPr lang="en-US" sz="2400" dirty="0" err="1" smtClean="0"/>
              <a:t>Mostafanezhad</a:t>
            </a:r>
            <a:r>
              <a:rPr lang="en-US" sz="2400" dirty="0" smtClean="0"/>
              <a:t>, Tommy Lam</a:t>
            </a:r>
          </a:p>
          <a:p>
            <a:r>
              <a:rPr lang="en-US" sz="2400" dirty="0" smtClean="0"/>
              <a:t>GSU Group: Xu Sun, William </a:t>
            </a:r>
            <a:r>
              <a:rPr lang="en-US" sz="2400" dirty="0" err="1" smtClean="0"/>
              <a:t>Roh</a:t>
            </a:r>
            <a:r>
              <a:rPr lang="en-US" sz="2400" dirty="0" smtClean="0"/>
              <a:t>, </a:t>
            </a:r>
            <a:r>
              <a:rPr lang="en-US" sz="2400" dirty="0" err="1" smtClean="0"/>
              <a:t>Sawaiz</a:t>
            </a:r>
            <a:r>
              <a:rPr lang="en-US" sz="2400" dirty="0" smtClean="0"/>
              <a:t> Syed, Xiaochun 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64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694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Position scans with 120 GeV/c proton 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" y="2072948"/>
            <a:ext cx="2684035" cy="2599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32" y="1030570"/>
            <a:ext cx="2795278" cy="2707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74" y="1008702"/>
            <a:ext cx="2827712" cy="2739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02" y="1035181"/>
            <a:ext cx="2800376" cy="2712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57" y="3735010"/>
            <a:ext cx="2948979" cy="2856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50" y="3735010"/>
            <a:ext cx="2940160" cy="2848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32" y="3680122"/>
            <a:ext cx="2819446" cy="27311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3772" y="5045680"/>
            <a:ext cx="208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counts regions </a:t>
            </a:r>
          </a:p>
          <a:p>
            <a:r>
              <a:rPr lang="en-US" dirty="0"/>
              <a:t>a</a:t>
            </a:r>
            <a:r>
              <a:rPr lang="en-US" dirty="0" smtClean="0"/>
              <a:t>re the beam spots.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23" y="469415"/>
            <a:ext cx="5928360" cy="1325563"/>
          </a:xfrm>
        </p:spPr>
        <p:txBody>
          <a:bodyPr/>
          <a:lstStyle/>
          <a:p>
            <a:r>
              <a:rPr lang="en-US" dirty="0" smtClean="0"/>
              <a:t>Ring </a:t>
            </a:r>
            <a:r>
              <a:rPr lang="en-US" dirty="0" smtClean="0"/>
              <a:t>image </a:t>
            </a:r>
            <a:r>
              <a:rPr lang="en-US" dirty="0" smtClean="0"/>
              <a:t>from </a:t>
            </a:r>
            <a:r>
              <a:rPr lang="en-US" dirty="0" smtClean="0"/>
              <a:t>proton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 smtClean="0"/>
              <a:t>at an </a:t>
            </a:r>
            <a:r>
              <a:rPr lang="en-US" dirty="0" smtClean="0"/>
              <a:t>angle (11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03" y="2592183"/>
            <a:ext cx="5104717" cy="334626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9531749" y="4677151"/>
            <a:ext cx="1766807" cy="3409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19596" y="4970332"/>
            <a:ext cx="316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120 GeV/c proton beam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214034"/>
            <a:ext cx="3173020" cy="237814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352843" y="214034"/>
            <a:ext cx="2455877" cy="3352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36109" y="2592183"/>
            <a:ext cx="4121451" cy="2789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9672" y="2664537"/>
            <a:ext cx="1577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 degree tilt</a:t>
            </a:r>
          </a:p>
          <a:p>
            <a:r>
              <a:rPr lang="en-US" sz="2000" dirty="0" smtClean="0"/>
              <a:t>downward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" y="2251379"/>
            <a:ext cx="3583187" cy="34709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1639" y="5722311"/>
            <a:ext cx="17379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smtClean="0"/>
              <a:t>Beam spot</a:t>
            </a:r>
            <a:endParaRPr lang="en-US" sz="28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54740" y="4970332"/>
            <a:ext cx="112194" cy="75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17985" y="2592183"/>
            <a:ext cx="3270738" cy="1628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17985" y="5018113"/>
            <a:ext cx="3134858" cy="186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30154" cy="707771"/>
          </a:xfrm>
        </p:spPr>
        <p:txBody>
          <a:bodyPr/>
          <a:lstStyle/>
          <a:p>
            <a:r>
              <a:rPr lang="en-US" dirty="0" err="1" smtClean="0"/>
              <a:t>mRICH</a:t>
            </a:r>
            <a:r>
              <a:rPr lang="en-US" dirty="0" smtClean="0"/>
              <a:t> readout with </a:t>
            </a:r>
            <a:r>
              <a:rPr lang="en-US" dirty="0" err="1" smtClean="0"/>
              <a:t>SiPM</a:t>
            </a:r>
            <a:r>
              <a:rPr lang="en-US" dirty="0" smtClean="0"/>
              <a:t> matric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" y="1255776"/>
            <a:ext cx="4996688" cy="461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3396" y="2116528"/>
            <a:ext cx="189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3 sensors modules available</a:t>
            </a:r>
          </a:p>
          <a:p>
            <a:r>
              <a:rPr lang="en-US" dirty="0"/>
              <a:t> </a:t>
            </a:r>
            <a:r>
              <a:rPr lang="en-US" dirty="0" smtClean="0"/>
              <a:t>temp at 0 degree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9173" y="5719103"/>
            <a:ext cx="467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120 </a:t>
            </a:r>
            <a:r>
              <a:rPr lang="en-US" sz="2400" smtClean="0"/>
              <a:t>GeV/c proton Incident </a:t>
            </a:r>
            <a:r>
              <a:rPr lang="en-US" sz="2400" dirty="0" smtClean="0"/>
              <a:t>at center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14" y="1319081"/>
            <a:ext cx="4900286" cy="45286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9110" y="2036204"/>
            <a:ext cx="1599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 at -30 degree. Beam position: 536.4mm (H)</a:t>
            </a:r>
          </a:p>
          <a:p>
            <a:r>
              <a:rPr lang="en-US" dirty="0" smtClean="0"/>
              <a:t>166.3mm (V)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03657" y="6040028"/>
            <a:ext cx="15135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Beam spot</a:t>
            </a:r>
            <a:endParaRPr lang="en-US" sz="240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9660435" y="4347255"/>
            <a:ext cx="321765" cy="16927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</p:cNvCxnSpPr>
          <p:nvPr/>
        </p:nvCxnSpPr>
        <p:spPr>
          <a:xfrm flipH="1" flipV="1">
            <a:off x="3156205" y="3583411"/>
            <a:ext cx="6504230" cy="24566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814"/>
            <a:ext cx="10515600" cy="4381971"/>
          </a:xfrm>
        </p:spPr>
        <p:txBody>
          <a:bodyPr>
            <a:normAutofit/>
          </a:bodyPr>
          <a:lstStyle/>
          <a:p>
            <a:r>
              <a:rPr lang="en-US" dirty="0" smtClean="0"/>
              <a:t>~590 runs with the primary proton beam at 120 GeV/c </a:t>
            </a:r>
          </a:p>
          <a:p>
            <a:pPr lvl="1"/>
            <a:r>
              <a:rPr lang="en-US" dirty="0" smtClean="0"/>
              <a:t>For detector alignment studies</a:t>
            </a:r>
          </a:p>
          <a:p>
            <a:pPr lvl="1"/>
            <a:r>
              <a:rPr lang="en-US" dirty="0" smtClean="0"/>
              <a:t>For exploring ring image characteristics with beams incident at difference regions of </a:t>
            </a:r>
            <a:r>
              <a:rPr lang="en-US" dirty="0" err="1" smtClean="0"/>
              <a:t>mRICH</a:t>
            </a:r>
            <a:r>
              <a:rPr lang="en-US" dirty="0" smtClean="0"/>
              <a:t>, including </a:t>
            </a:r>
            <a:r>
              <a:rPr lang="en-US" dirty="0" err="1" smtClean="0"/>
              <a:t>hreshold</a:t>
            </a:r>
            <a:r>
              <a:rPr lang="en-US" dirty="0" smtClean="0"/>
              <a:t> scans.</a:t>
            </a:r>
            <a:endParaRPr lang="en-US" dirty="0" smtClean="0"/>
          </a:p>
          <a:p>
            <a:r>
              <a:rPr lang="en-US" dirty="0" smtClean="0"/>
              <a:t>21 runs with 8 GeV/c meson beam</a:t>
            </a:r>
          </a:p>
          <a:p>
            <a:r>
              <a:rPr lang="en-US" dirty="0" smtClean="0"/>
              <a:t>13 runs with 5 GeV/c meson beam</a:t>
            </a:r>
          </a:p>
          <a:p>
            <a:r>
              <a:rPr lang="en-US" dirty="0" smtClean="0"/>
              <a:t>4 runs with 2 GeV/c meson beam</a:t>
            </a:r>
            <a:endParaRPr lang="en-US" dirty="0"/>
          </a:p>
          <a:p>
            <a:r>
              <a:rPr lang="en-US" dirty="0" smtClean="0"/>
              <a:t>~280 runs with </a:t>
            </a:r>
            <a:r>
              <a:rPr lang="en-US" dirty="0" err="1" smtClean="0"/>
              <a:t>SiPM</a:t>
            </a:r>
            <a:r>
              <a:rPr lang="en-US" dirty="0" smtClean="0"/>
              <a:t> array readout with 120 GeV/c proton </a:t>
            </a:r>
            <a:r>
              <a:rPr lang="en-US" dirty="0" smtClean="0"/>
              <a:t>beam (position, temperature and threshold scans).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1840" y="340072"/>
            <a:ext cx="4447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(each run has 50k events)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422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To-Do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226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2018 </a:t>
            </a:r>
            <a:r>
              <a:rPr lang="en-US" dirty="0" err="1" smtClean="0"/>
              <a:t>mRICH</a:t>
            </a:r>
            <a:r>
              <a:rPr lang="en-US" dirty="0" smtClean="0"/>
              <a:t> beam </a:t>
            </a:r>
            <a:r>
              <a:rPr lang="en-US" dirty="0" smtClean="0"/>
              <a:t>test is very successful.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Data QA has started. Data analysis and simulation comparison will be led by Xu Sun (together with Marco </a:t>
            </a:r>
            <a:r>
              <a:rPr lang="en-US" dirty="0" err="1" smtClean="0"/>
              <a:t>Contalbrigo</a:t>
            </a:r>
            <a:r>
              <a:rPr lang="en-US" dirty="0" smtClean="0"/>
              <a:t> and William </a:t>
            </a:r>
            <a:r>
              <a:rPr lang="en-US" dirty="0" err="1" smtClean="0"/>
              <a:t>Roh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It is likely that we need to have another test with working beam </a:t>
            </a:r>
            <a:r>
              <a:rPr lang="en-US" dirty="0" err="1" smtClean="0"/>
              <a:t>hodoscope</a:t>
            </a:r>
            <a:r>
              <a:rPr lang="en-US" dirty="0" smtClean="0"/>
              <a:t> and K/pi beam triggers. To be determined.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6093" y="4906106"/>
            <a:ext cx="963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go to everyone who contributed to this successful test one way or another. The support from the </a:t>
            </a:r>
            <a:r>
              <a:rPr lang="en-US" dirty="0" err="1" smtClean="0"/>
              <a:t>Fermilab</a:t>
            </a:r>
            <a:r>
              <a:rPr lang="en-US" dirty="0" smtClean="0"/>
              <a:t> FBTF staff members were superb.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54" y="428176"/>
            <a:ext cx="7333331" cy="5499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7/18/18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6613" y="6356350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2018 mRICH Beam Test at Fermilab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EBDB06-8ABC-EA4E-8341-E073DC716AB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9529" y="6035159"/>
            <a:ext cx="316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Missing member</a:t>
            </a:r>
            <a:r>
              <a:rPr lang="en-US" smtClean="0"/>
              <a:t>:  Gary </a:t>
            </a:r>
            <a:r>
              <a:rPr lang="en-US" dirty="0" smtClean="0"/>
              <a:t>and </a:t>
            </a:r>
            <a:r>
              <a:rPr lang="en-US" dirty="0" err="1" smtClean="0"/>
              <a:t>Isar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Test Setup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t="14737" r="19999" b="17777"/>
          <a:stretch/>
        </p:blipFill>
        <p:spPr>
          <a:xfrm>
            <a:off x="6416043" y="584237"/>
            <a:ext cx="5455917" cy="34446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898989"/>
                </a:solidFill>
              </a:rPr>
              <a:t>7/18/18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2018 mRICH Beam Test at Fermilab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EBDB06-8ABC-EA4E-8341-E073DC716AB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6920" y="4968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48467" y="4073489"/>
            <a:ext cx="17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Safety Inspection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65206"/>
            <a:ext cx="5745480" cy="640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Readout H13700 MAPMTs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961071"/>
            <a:ext cx="9845040" cy="52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810"/>
            <a:ext cx="4977865" cy="1325563"/>
          </a:xfrm>
        </p:spPr>
        <p:txBody>
          <a:bodyPr/>
          <a:lstStyle/>
          <a:p>
            <a:r>
              <a:rPr lang="en-US" dirty="0" err="1" smtClean="0"/>
              <a:t>SiPM</a:t>
            </a:r>
            <a:r>
              <a:rPr lang="en-US" dirty="0" smtClean="0"/>
              <a:t> Matrix Readout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2179887"/>
            <a:ext cx="5371486" cy="402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74" y="418221"/>
            <a:ext cx="6049098" cy="156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289" y="1570373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SiPM</a:t>
            </a:r>
            <a:r>
              <a:rPr lang="en-US" sz="2400" dirty="0" smtClean="0"/>
              <a:t> readout cooling setup test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2" y="2325288"/>
            <a:ext cx="4983748" cy="37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2600" cy="1325563"/>
          </a:xfrm>
        </p:spPr>
        <p:txBody>
          <a:bodyPr/>
          <a:lstStyle/>
          <a:p>
            <a:r>
              <a:rPr lang="en-US" dirty="0" smtClean="0"/>
              <a:t>Stacking Aerogel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58" y="1113172"/>
            <a:ext cx="8718884" cy="50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88" y="179709"/>
            <a:ext cx="10515600" cy="1325563"/>
          </a:xfrm>
        </p:spPr>
        <p:txBody>
          <a:bodyPr/>
          <a:lstStyle/>
          <a:p>
            <a:r>
              <a:rPr lang="en-US" dirty="0" smtClean="0"/>
              <a:t>Expectation from Geant4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6" y="1368777"/>
            <a:ext cx="7902844" cy="4987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2119" y="2220685"/>
            <a:ext cx="27572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5 GeV/c particles incident</a:t>
            </a:r>
          </a:p>
          <a:p>
            <a:r>
              <a:rPr lang="en-US" dirty="0"/>
              <a:t>a</a:t>
            </a:r>
            <a:r>
              <a:rPr lang="en-US" dirty="0" smtClean="0"/>
              <a:t>t center at 0 degree angle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42119" y="4671440"/>
            <a:ext cx="28742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5 GeV/c particles incident</a:t>
            </a:r>
          </a:p>
          <a:p>
            <a:r>
              <a:rPr lang="en-US" dirty="0"/>
              <a:t>a</a:t>
            </a:r>
            <a:r>
              <a:rPr lang="en-US" dirty="0" smtClean="0"/>
              <a:t>t center at 10 degree angle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mRICH</a:t>
            </a:r>
            <a:r>
              <a:rPr lang="en-US" dirty="0" smtClean="0"/>
              <a:t> alignment and image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863725"/>
            <a:ext cx="5384800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58" y="1863725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11859"/>
            <a:ext cx="10515600" cy="1325563"/>
          </a:xfrm>
        </p:spPr>
        <p:txBody>
          <a:bodyPr/>
          <a:lstStyle/>
          <a:p>
            <a:r>
              <a:rPr lang="en-US" dirty="0" smtClean="0"/>
              <a:t>Ring </a:t>
            </a:r>
            <a:r>
              <a:rPr lang="en-US" dirty="0" smtClean="0"/>
              <a:t>Image </a:t>
            </a:r>
            <a:r>
              <a:rPr lang="en-US" dirty="0" smtClean="0"/>
              <a:t>from 120 GeV/c primary proton beam incident at the center (Preliminary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mRICH Beam Test at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B06-8ABC-EA4E-8341-E073DC716AB5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14" t="17836" r="14719" b="14632"/>
          <a:stretch/>
        </p:blipFill>
        <p:spPr>
          <a:xfrm>
            <a:off x="1384465" y="1926809"/>
            <a:ext cx="5032865" cy="351759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71450" y="2956956"/>
            <a:ext cx="1027958" cy="166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64" y="3250554"/>
            <a:ext cx="1152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GeV/c</a:t>
            </a:r>
          </a:p>
          <a:p>
            <a:r>
              <a:rPr lang="en-US" dirty="0" smtClean="0"/>
              <a:t>proton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740727" y="1460072"/>
            <a:ext cx="7501414" cy="4620095"/>
            <a:chOff x="3740727" y="1460072"/>
            <a:chExt cx="7501414" cy="46200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887" y="1460072"/>
              <a:ext cx="4754254" cy="4620095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3740727" y="1926809"/>
              <a:ext cx="3443844" cy="10301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40727" y="3233870"/>
              <a:ext cx="3443844" cy="21514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222172" y="5786730"/>
            <a:ext cx="550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Still need </a:t>
            </a:r>
            <a:r>
              <a:rPr lang="en-US" sz="2800" smtClean="0"/>
              <a:t>to verify the pixel mapping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818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483</Words>
  <Application>Microsoft Macintosh PowerPoint</Application>
  <PresentationFormat>Widescreen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2018 mRICH Beam Test Report June 24 – July 7, 2018, at Fermilab</vt:lpstr>
      <vt:lpstr>Group Photo</vt:lpstr>
      <vt:lpstr>Test Setup</vt:lpstr>
      <vt:lpstr>Readout H13700 MAPMTs </vt:lpstr>
      <vt:lpstr>SiPM Matrix Readout </vt:lpstr>
      <vt:lpstr>Stacking Aerogel Blocks</vt:lpstr>
      <vt:lpstr>Expectation from Geant4 Simulation</vt:lpstr>
      <vt:lpstr>mRICH alignment and image search</vt:lpstr>
      <vt:lpstr>Ring Image from 120 GeV/c primary proton beam incident at the center (Preliminary)</vt:lpstr>
      <vt:lpstr>Position scans with 120 GeV/c proton beam</vt:lpstr>
      <vt:lpstr>Ring image from proton beam at an angle (110)</vt:lpstr>
      <vt:lpstr>mRICH readout with SiPM matric sensors</vt:lpstr>
      <vt:lpstr>Data Set</vt:lpstr>
      <vt:lpstr>Summary and To-Do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mRICH Beam Test Report</dc:title>
  <dc:creator>Microsoft Office User</dc:creator>
  <cp:lastModifiedBy>Microsoft Office User</cp:lastModifiedBy>
  <cp:revision>28</cp:revision>
  <dcterms:created xsi:type="dcterms:W3CDTF">2018-07-13T22:18:53Z</dcterms:created>
  <dcterms:modified xsi:type="dcterms:W3CDTF">2018-07-18T15:33:18Z</dcterms:modified>
</cp:coreProperties>
</file>