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4" r:id="rId1"/>
  </p:sldMasterIdLst>
  <p:notesMasterIdLst>
    <p:notesMasterId r:id="rId12"/>
  </p:notesMasterIdLst>
  <p:sldIdLst>
    <p:sldId id="287" r:id="rId2"/>
    <p:sldId id="334" r:id="rId3"/>
    <p:sldId id="335" r:id="rId4"/>
    <p:sldId id="336" r:id="rId5"/>
    <p:sldId id="337" r:id="rId6"/>
    <p:sldId id="409" r:id="rId7"/>
    <p:sldId id="408" r:id="rId8"/>
    <p:sldId id="413" r:id="rId9"/>
    <p:sldId id="414" r:id="rId10"/>
    <p:sldId id="41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EA4E1-2C87-D245-B376-0CE50E44B486}" v="1690" dt="2018-07-18T13:05:54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7"/>
    <p:restoredTop sz="95208"/>
  </p:normalViewPr>
  <p:slideViewPr>
    <p:cSldViewPr snapToGrid="0" snapToObjects="1">
      <p:cViewPr varScale="1">
        <p:scale>
          <a:sx n="127" d="100"/>
          <a:sy n="127" d="100"/>
        </p:scale>
        <p:origin x="12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6/11/relationships/changesInfo" Target="changesInfos/changesInfo1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un He" userId="79e617fa-709c-4621-877b-e05648614367" providerId="ADAL" clId="{AC1EA4E1-2C87-D245-B376-0CE50E44B486}"/>
    <pc:docChg chg="custSel modSld">
      <pc:chgData name="Xiaochun He" userId="79e617fa-709c-4621-877b-e05648614367" providerId="ADAL" clId="{AC1EA4E1-2C87-D245-B376-0CE50E44B486}" dt="2018-07-18T13:05:54.296" v="85" actId="20577"/>
      <pc:docMkLst>
        <pc:docMk/>
      </pc:docMkLst>
      <pc:sldChg chg="modSp">
        <pc:chgData name="Xiaochun He" userId="79e617fa-709c-4621-877b-e05648614367" providerId="ADAL" clId="{AC1EA4E1-2C87-D245-B376-0CE50E44B486}" dt="2018-07-18T13:05:54.296" v="85" actId="20577"/>
        <pc:sldMkLst>
          <pc:docMk/>
          <pc:sldMk cId="1918324980" sldId="287"/>
        </pc:sldMkLst>
        <pc:spChg chg="mod">
          <ac:chgData name="Xiaochun He" userId="79e617fa-709c-4621-877b-e05648614367" providerId="ADAL" clId="{AC1EA4E1-2C87-D245-B376-0CE50E44B486}" dt="2018-07-18T13:05:54.296" v="85" actId="20577"/>
          <ac:spMkLst>
            <pc:docMk/>
            <pc:sldMk cId="1918324980" sldId="287"/>
            <ac:spMk id="7" creationId="{00000000-0000-0000-0000-000000000000}"/>
          </ac:spMkLst>
        </pc:spChg>
      </pc:sldChg>
      <pc:sldChg chg="modSp">
        <pc:chgData name="Xiaochun He" userId="79e617fa-709c-4621-877b-e05648614367" providerId="ADAL" clId="{AC1EA4E1-2C87-D245-B376-0CE50E44B486}" dt="2018-07-18T13:03:25.970" v="75" actId="1076"/>
        <pc:sldMkLst>
          <pc:docMk/>
          <pc:sldMk cId="2085016452" sldId="337"/>
        </pc:sldMkLst>
        <pc:spChg chg="mod">
          <ac:chgData name="Xiaochun He" userId="79e617fa-709c-4621-877b-e05648614367" providerId="ADAL" clId="{AC1EA4E1-2C87-D245-B376-0CE50E44B486}" dt="2018-07-18T13:03:25.970" v="75" actId="1076"/>
          <ac:spMkLst>
            <pc:docMk/>
            <pc:sldMk cId="2085016452" sldId="337"/>
            <ac:spMk id="2" creationId="{2B75EB50-88C3-5648-8FBD-B9B00FC192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68F2-64C3-7E42-990B-A41EE5077642}" type="datetimeFigureOut">
              <a:rPr lang="en-US" smtClean="0"/>
              <a:t>7/18/18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AA75D-8E96-E047-BBCC-D73986C3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modular</a:t>
            </a:r>
            <a:r>
              <a:rPr lang="en-US" baseline="0" dirty="0"/>
              <a:t> RICH detector consists of a block of aerogel, Fresnel lens, mirror set and sensor plane.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BB47C-898A-5A4D-8D95-AFB2D4516F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8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</a:t>
            </a:r>
            <a:r>
              <a:rPr lang="en-US" baseline="0" dirty="0"/>
              <a:t> lens-based design generates smaller and sharper ring image compare to the state of art proximity focusing </a:t>
            </a:r>
            <a:r>
              <a:rPr lang="en-US" baseline="0" dirty="0" err="1"/>
              <a:t>deisng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BB47C-898A-5A4D-8D95-AFB2D4516F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Furthermore,</a:t>
            </a:r>
            <a:r>
              <a:rPr lang="en-US" baseline="0" dirty="0"/>
              <a:t> the </a:t>
            </a:r>
            <a:r>
              <a:rPr lang="en-US" baseline="0" dirty="0" err="1"/>
              <a:t>Cherenkove</a:t>
            </a:r>
            <a:r>
              <a:rPr lang="en-US" baseline="0" dirty="0"/>
              <a:t> photons generated at off the optical principle can be shifted to the middle of sensor plane by the lens. These results to less required sensor plane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49F6F-8590-9E40-81D5-9A3AE3619B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06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beam test results from last fiscal year will</a:t>
            </a:r>
            <a:r>
              <a:rPr lang="en-US" baseline="0" dirty="0"/>
              <a:t> be published in NIM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49F6F-8590-9E40-81D5-9A3AE3619B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AA75D-8E96-E047-BBCC-D73986C31D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78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beam test results from last fiscal year will</a:t>
            </a:r>
            <a:r>
              <a:rPr lang="en-US" baseline="0" dirty="0"/>
              <a:t> be published in NIM 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49F6F-8590-9E40-81D5-9A3AE3619B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8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BF13-9ACC-0746-8F9E-AE68BD81D9A2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6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B462E-CDAE-4147-8790-ADA9A329DE1B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5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6648-D248-CA42-AAD3-E16CAC567394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5A2F-BFBD-2E40-90BC-C58657E9BD9E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59A8-0367-9E4C-AD7C-56965E608FB4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DE45-E55E-0244-8EC4-521AAC39C7A3}" type="datetime1">
              <a:rPr lang="en-US" smtClean="0"/>
              <a:t>7/18/18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17E8-6619-2A4E-B8C5-499DB1E6BBFD}" type="datetime1">
              <a:rPr lang="en-US" smtClean="0"/>
              <a:t>7/18/18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629-5C71-594F-A0B1-54CB2ADF91A6}" type="datetime1">
              <a:rPr lang="en-US" smtClean="0"/>
              <a:t>7/18/18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E569-13F0-E640-8B9D-E9F49D917C41}" type="datetime1">
              <a:rPr lang="en-US" smtClean="0"/>
              <a:t>7/18/18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DBFF-ED4A-E542-90F0-3DD08B3F8A5F}" type="datetime1">
              <a:rPr lang="en-US" smtClean="0"/>
              <a:t>7/18/18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4A39-A377-5846-A834-B283D267D74A}" type="datetime1">
              <a:rPr lang="en-US" smtClean="0"/>
              <a:t>7/18/18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5658"/>
            <a:ext cx="8229600" cy="64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31C-6216-AF41-87EE-43ACCC37AD50}" type="datetime1">
              <a:rPr lang="en-US" smtClean="0"/>
              <a:t>7/18/18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DECE-709F-5547-99FE-06FE97115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77183" y="578566"/>
            <a:ext cx="7440264" cy="9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en-US" sz="3386" dirty="0">
                <a:solidFill>
                  <a:srgbClr val="006633"/>
                </a:solidFill>
                <a:latin typeface="Times New Roman" charset="0"/>
                <a:cs typeface="Arial" charset="0"/>
              </a:rPr>
              <a:t>Modular aerogel RICH (</a:t>
            </a:r>
            <a:r>
              <a:rPr lang="en-US" sz="3386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mRICH</a:t>
            </a:r>
            <a:r>
              <a:rPr lang="en-US" sz="3386" dirty="0">
                <a:solidFill>
                  <a:srgbClr val="006633"/>
                </a:solidFill>
                <a:latin typeface="Times New Roman" charset="0"/>
                <a:cs typeface="Arial" charset="0"/>
              </a:rPr>
              <a:t>)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6479" y="1806919"/>
            <a:ext cx="7496642" cy="3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81638" tIns="42451" rIns="81638" bIns="4245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Lucida Sans Unicode" charset="0"/>
              </a:rPr>
              <a:t>Goal: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6479" y="3601299"/>
            <a:ext cx="7446240" cy="36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8" tIns="42451" rIns="81638" bIns="42451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Lucida Sans Unicode" charset="0"/>
              </a:rPr>
              <a:t>FY 19: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366" y="4245489"/>
            <a:ext cx="8301759" cy="2110861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noAutofit/>
          </a:bodyPr>
          <a:lstStyle/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Analyze the 2</a:t>
            </a:r>
            <a:r>
              <a:rPr lang="en-US" baseline="30000" dirty="0">
                <a:latin typeface="Arial"/>
                <a:cs typeface="Arial"/>
              </a:rPr>
              <a:t>nd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mRICH</a:t>
            </a:r>
            <a:r>
              <a:rPr lang="en-US" dirty="0">
                <a:latin typeface="Arial"/>
                <a:cs typeface="Arial"/>
              </a:rPr>
              <a:t> test beam data taken from June 25 to July 6, 2018.</a:t>
            </a:r>
          </a:p>
          <a:p>
            <a:pPr marL="302381" indent="-302381">
              <a:buFont typeface="Wingdings" charset="2"/>
              <a:buChar char="§"/>
            </a:pPr>
            <a:endParaRPr lang="en-US" sz="800" dirty="0">
              <a:latin typeface="Arial"/>
              <a:cs typeface="Arial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Publish the new results from this test and make plan for the 3</a:t>
            </a:r>
            <a:r>
              <a:rPr lang="en-US" baseline="30000" dirty="0">
                <a:latin typeface="Arial"/>
                <a:cs typeface="Arial"/>
              </a:rPr>
              <a:t>rd</a:t>
            </a:r>
            <a:r>
              <a:rPr lang="en-US" dirty="0">
                <a:latin typeface="Arial"/>
                <a:cs typeface="Arial"/>
              </a:rPr>
              <a:t> beam test if it is necessary.</a:t>
            </a:r>
          </a:p>
          <a:p>
            <a:pPr marL="302381" indent="-302381">
              <a:buFont typeface="Wingdings" charset="2"/>
              <a:buChar char="§"/>
            </a:pPr>
            <a:endParaRPr lang="en-US" sz="800" dirty="0">
              <a:latin typeface="Arial"/>
              <a:cs typeface="Arial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Use the </a:t>
            </a:r>
            <a:r>
              <a:rPr lang="en-US" dirty="0" err="1">
                <a:latin typeface="Arial"/>
                <a:cs typeface="Arial"/>
              </a:rPr>
              <a:t>mRICH</a:t>
            </a:r>
            <a:r>
              <a:rPr lang="en-US" dirty="0">
                <a:latin typeface="Arial"/>
                <a:cs typeface="Arial"/>
              </a:rPr>
              <a:t> to develop an integrated readout electronics </a:t>
            </a:r>
            <a:r>
              <a:rPr lang="en-US" dirty="0" smtClean="0">
                <a:latin typeface="Arial"/>
                <a:cs typeface="Arial"/>
              </a:rPr>
              <a:t>solution.</a:t>
            </a:r>
            <a:endParaRPr lang="en-US" dirty="0">
              <a:latin typeface="Arial"/>
              <a:cs typeface="Arial"/>
            </a:endParaRPr>
          </a:p>
          <a:p>
            <a:pPr marL="302381" indent="-302381">
              <a:lnSpc>
                <a:spcPct val="150000"/>
              </a:lnSpc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Search for radiation hard materials for Fresnel lens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 marL="302381" indent="-302381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Optical characterization of Fresnel lens and aerogel.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254" y="2274378"/>
            <a:ext cx="8125984" cy="1092234"/>
          </a:xfrm>
          <a:prstGeom prst="rect">
            <a:avLst/>
          </a:prstGeom>
          <a:noFill/>
          <a:ln>
            <a:noFill/>
          </a:ln>
        </p:spPr>
        <p:txBody>
          <a:bodyPr wrap="square" lIns="95242" tIns="47620" rIns="95242" bIns="47620" compatLnSpc="0">
            <a:noAutofit/>
          </a:bodyPr>
          <a:lstStyle/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Compact PID device with momentum coverage up to 10 GeV/c for pi/K and e/pi up to 2 GeV/c.</a:t>
            </a:r>
          </a:p>
          <a:p>
            <a:pPr marL="302381" indent="-302381">
              <a:buFont typeface="Wingdings" charset="2"/>
              <a:buChar char="§"/>
            </a:pPr>
            <a:endParaRPr lang="en-US" sz="800" dirty="0">
              <a:latin typeface="Arial"/>
              <a:cs typeface="Arial"/>
            </a:endParaRPr>
          </a:p>
          <a:p>
            <a:pPr marL="302381" indent="-302381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First aerogel RICH with lens-based focusing (for performance and cost)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24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320" y="105352"/>
            <a:ext cx="8229600" cy="64506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mRICH</a:t>
            </a:r>
            <a:r>
              <a:rPr lang="en-US" sz="36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– FY17 progress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87" y="1158115"/>
            <a:ext cx="6122507" cy="23952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4093" y="924339"/>
            <a:ext cx="72264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mRICH</a:t>
            </a:r>
            <a:r>
              <a:rPr lang="en-US" dirty="0"/>
              <a:t> prototype results have been published in NIM A871, 13-19 (2017)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08" y="4629091"/>
            <a:ext cx="5705064" cy="16262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6672" y="3995637"/>
            <a:ext cx="69910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mRICH</a:t>
            </a:r>
            <a:r>
              <a:rPr lang="en-US" dirty="0"/>
              <a:t> prototype beam test is under preparation (PID validation test)</a:t>
            </a:r>
          </a:p>
        </p:txBody>
      </p:sp>
    </p:spTree>
    <p:extLst>
      <p:ext uri="{BB962C8B-B14F-4D97-AF65-F5344CB8AC3E}">
        <p14:creationId xmlns:p14="http://schemas.microsoft.com/office/powerpoint/2010/main" val="16993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6770"/>
              </p:ext>
            </p:extLst>
          </p:nvPr>
        </p:nvGraphicFramePr>
        <p:xfrm>
          <a:off x="457200" y="1397000"/>
          <a:ext cx="8229600" cy="4959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1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96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Lens-Based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mRICH</a:t>
                      </a:r>
                      <a:r>
                        <a:rPr lang="en-US" sz="1400" b="1" baseline="0" dirty="0"/>
                        <a:t> Design</a:t>
                      </a:r>
                      <a:endParaRPr lang="en-US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9GeV/c pion beam launched at the</a:t>
                      </a:r>
                      <a:r>
                        <a:rPr lang="en-US" baseline="0" dirty="0"/>
                        <a:t> center of </a:t>
                      </a:r>
                      <a:r>
                        <a:rPr lang="en-US" baseline="0" dirty="0" err="1"/>
                        <a:t>xy</a:t>
                      </a:r>
                      <a:r>
                        <a:rPr lang="en-US" baseline="0" dirty="0"/>
                        <a:t> plane in </a:t>
                      </a:r>
                      <a:r>
                        <a:rPr lang="en-US" dirty="0"/>
                        <a:t>simulation</a:t>
                      </a:r>
                    </a:p>
                    <a:p>
                      <a:pPr marL="285750" indent="-285750" algn="just">
                        <a:buFont typeface="Arial" charset="0"/>
                        <a:buChar char="•"/>
                      </a:pPr>
                      <a:r>
                        <a:rPr lang="en-US" b="1" dirty="0">
                          <a:solidFill>
                            <a:schemeClr val="accent5"/>
                          </a:solidFill>
                        </a:rPr>
                        <a:t>Smaller</a:t>
                      </a:r>
                      <a:r>
                        <a:rPr lang="en-US" b="1" baseline="0" dirty="0">
                          <a:solidFill>
                            <a:schemeClr val="accent5"/>
                          </a:solidFill>
                        </a:rPr>
                        <a:t> and thinner </a:t>
                      </a:r>
                      <a:r>
                        <a:rPr lang="en-US" baseline="0" dirty="0"/>
                        <a:t>ring image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675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Two-Layer Proximity Focusing Design (BELLE-2 ARICH) </a:t>
                      </a:r>
                      <a:endParaRPr lang="en-US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charset="0"/>
                        <a:buChar char="•"/>
                      </a:pPr>
                      <a:endParaRPr lang="en-US" dirty="0"/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EIC </a:t>
                      </a:r>
                      <a:r>
                        <a:rPr lang="en-US" sz="1600" dirty="0" err="1">
                          <a:latin typeface="Arial" charset="0"/>
                          <a:ea typeface="Arial" charset="0"/>
                          <a:cs typeface="Arial" charset="0"/>
                        </a:rPr>
                        <a:t>mRICH</a:t>
                      </a: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 designed for K/pi ID up to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10 </a:t>
                      </a: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GeV/c</a:t>
                      </a:r>
                    </a:p>
                    <a:p>
                      <a:pPr marL="285750" indent="-285750" algn="just">
                        <a:buFont typeface="Arial" charset="0"/>
                        <a:buChar char="•"/>
                      </a:pP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BELLE-2 ARICH aims to separate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pion and kaon up to 4 GeV/c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932760" y="1496477"/>
            <a:ext cx="3925229" cy="2318535"/>
            <a:chOff x="1918010" y="4046488"/>
            <a:chExt cx="3925229" cy="23185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" r="50648"/>
            <a:stretch/>
          </p:blipFill>
          <p:spPr>
            <a:xfrm>
              <a:off x="1918010" y="4046488"/>
              <a:ext cx="2196790" cy="231853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6" t="14673" r="3747" b="5969"/>
            <a:stretch/>
          </p:blipFill>
          <p:spPr>
            <a:xfrm>
              <a:off x="4025590" y="4274628"/>
              <a:ext cx="1817649" cy="183995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929161" y="4057041"/>
            <a:ext cx="3928828" cy="2220470"/>
            <a:chOff x="1914412" y="1527028"/>
            <a:chExt cx="3928828" cy="22204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07" t="11327" r="3796" b="5810"/>
            <a:stretch/>
          </p:blipFill>
          <p:spPr>
            <a:xfrm>
              <a:off x="4025590" y="1780080"/>
              <a:ext cx="1817650" cy="183995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" r="49512"/>
            <a:stretch/>
          </p:blipFill>
          <p:spPr>
            <a:xfrm>
              <a:off x="1914412" y="1527028"/>
              <a:ext cx="2219093" cy="222047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596124" y="3870508"/>
            <a:ext cx="5247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dirty="0"/>
              <a:t>9 GeV/c pion beam launched at the center of </a:t>
            </a:r>
            <a:r>
              <a:rPr lang="en-US" sz="1400" dirty="0" err="1"/>
              <a:t>xy</a:t>
            </a:r>
            <a:r>
              <a:rPr lang="en-US" sz="1400" dirty="0"/>
              <a:t> plane in simulation</a:t>
            </a: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510646" y="90603"/>
            <a:ext cx="8633354" cy="6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7145" tIns="40115" rIns="77145" bIns="40115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800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mRICH</a:t>
            </a:r>
            <a:r>
              <a:rPr lang="en-US" sz="28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– lens-based focusing aerogel detector design </a:t>
            </a:r>
          </a:p>
        </p:txBody>
      </p:sp>
      <p:sp>
        <p:nvSpPr>
          <p:cNvPr id="29" name="CustomShape 7"/>
          <p:cNvSpPr/>
          <p:nvPr/>
        </p:nvSpPr>
        <p:spPr>
          <a:xfrm>
            <a:off x="514351" y="816695"/>
            <a:ext cx="8129241" cy="452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GB" sz="1814" b="1" dirty="0">
                <a:solidFill>
                  <a:srgbClr val="000000"/>
                </a:solidFill>
                <a:latin typeface="Arial"/>
                <a:ea typeface="DejaVu Sans"/>
              </a:rPr>
              <a:t>Smaller, but thinner ring improves PID performance and reduces length</a:t>
            </a:r>
            <a:endParaRPr sz="1633" dirty="0"/>
          </a:p>
        </p:txBody>
      </p:sp>
      <p:grpSp>
        <p:nvGrpSpPr>
          <p:cNvPr id="7" name="Group 6"/>
          <p:cNvGrpSpPr/>
          <p:nvPr/>
        </p:nvGrpSpPr>
        <p:grpSpPr>
          <a:xfrm>
            <a:off x="5679775" y="1342984"/>
            <a:ext cx="3068581" cy="2566050"/>
            <a:chOff x="5679775" y="1342984"/>
            <a:chExt cx="3068581" cy="256605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4" r="1662" b="5311"/>
            <a:stretch/>
          </p:blipFill>
          <p:spPr>
            <a:xfrm>
              <a:off x="5959342" y="1469908"/>
              <a:ext cx="2684250" cy="23716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679775" y="3532872"/>
              <a:ext cx="906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Aerogel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00703" y="1342984"/>
              <a:ext cx="1295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Fresnel lens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53422" y="3539702"/>
              <a:ext cx="13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Sensor plane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6460060" y="1628349"/>
              <a:ext cx="143107" cy="480662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117629" y="3274125"/>
              <a:ext cx="401543" cy="38706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8136852" y="3012291"/>
              <a:ext cx="113530" cy="64746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19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00436"/>
              </p:ext>
            </p:extLst>
          </p:nvPr>
        </p:nvGraphicFramePr>
        <p:xfrm>
          <a:off x="457200" y="1397000"/>
          <a:ext cx="8229600" cy="4959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1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96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Lens-Based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mRICH</a:t>
                      </a:r>
                      <a:r>
                        <a:rPr lang="en-US" sz="1400" b="1" baseline="0" dirty="0"/>
                        <a:t> Design</a:t>
                      </a:r>
                      <a:endParaRPr lang="en-US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9 GeV/c pion beam launched at the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center of </a:t>
                      </a:r>
                      <a:r>
                        <a:rPr lang="en-US" sz="1600" baseline="0" dirty="0" err="1">
                          <a:latin typeface="Arial" charset="0"/>
                          <a:ea typeface="Arial" charset="0"/>
                          <a:cs typeface="Arial" charset="0"/>
                        </a:rPr>
                        <a:t>xy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plane in </a:t>
                      </a: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simulation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600" b="1" dirty="0">
                          <a:solidFill>
                            <a:schemeClr val="accent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Smaller</a:t>
                      </a:r>
                      <a:r>
                        <a:rPr lang="en-US" sz="1600" b="1" baseline="0" dirty="0">
                          <a:solidFill>
                            <a:schemeClr val="accent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and thinner 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ring image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675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Two-Layer Proximity Focusing Design (BELLE-2 ARICH) </a:t>
                      </a:r>
                      <a:endParaRPr lang="en-US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charset="0"/>
                        <a:buChar char="•"/>
                      </a:pPr>
                      <a:endParaRPr lang="en-US" dirty="0"/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EIC </a:t>
                      </a:r>
                      <a:r>
                        <a:rPr lang="en-US" sz="1600" dirty="0" err="1">
                          <a:latin typeface="Arial" charset="0"/>
                          <a:ea typeface="Arial" charset="0"/>
                          <a:cs typeface="Arial" charset="0"/>
                        </a:rPr>
                        <a:t>mRICH</a:t>
                      </a: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 designed for K/pi ID up to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10 </a:t>
                      </a: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GeV/c</a:t>
                      </a:r>
                    </a:p>
                    <a:p>
                      <a:pPr marL="285750" indent="-285750" algn="just">
                        <a:buFont typeface="Arial" charset="0"/>
                        <a:buChar char="•"/>
                      </a:pP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600" dirty="0">
                          <a:latin typeface="Arial" charset="0"/>
                          <a:ea typeface="Arial" charset="0"/>
                          <a:cs typeface="Arial" charset="0"/>
                        </a:rPr>
                        <a:t>BELLE-2 ARICH aims to separate</a:t>
                      </a:r>
                      <a:r>
                        <a:rPr lang="en-US" sz="16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pion and kaon up to 4 GeV/c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932760" y="1496477"/>
            <a:ext cx="3925229" cy="2318535"/>
            <a:chOff x="1918010" y="4046488"/>
            <a:chExt cx="3925229" cy="231853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9" r="50648"/>
            <a:stretch/>
          </p:blipFill>
          <p:spPr>
            <a:xfrm>
              <a:off x="1918010" y="4046488"/>
              <a:ext cx="2196790" cy="231853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6" t="14673" r="3747" b="5969"/>
            <a:stretch/>
          </p:blipFill>
          <p:spPr>
            <a:xfrm>
              <a:off x="4025590" y="4274628"/>
              <a:ext cx="1817649" cy="183995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929161" y="4057041"/>
            <a:ext cx="3928828" cy="2220470"/>
            <a:chOff x="1914412" y="1527028"/>
            <a:chExt cx="3928828" cy="22204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07" t="11327" r="3796" b="5810"/>
            <a:stretch/>
          </p:blipFill>
          <p:spPr>
            <a:xfrm>
              <a:off x="4025590" y="1780080"/>
              <a:ext cx="1817650" cy="183995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" r="49512"/>
            <a:stretch/>
          </p:blipFill>
          <p:spPr>
            <a:xfrm>
              <a:off x="1914412" y="1527028"/>
              <a:ext cx="2219093" cy="222047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596124" y="3870508"/>
            <a:ext cx="52474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400" dirty="0"/>
              <a:t>9 GeV/c pion beam launched at the center of </a:t>
            </a:r>
            <a:r>
              <a:rPr lang="en-US" sz="1400" dirty="0" err="1"/>
              <a:t>xy</a:t>
            </a:r>
            <a:r>
              <a:rPr lang="en-US" sz="1400" dirty="0"/>
              <a:t> plane in simulation</a:t>
            </a: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510646" y="90603"/>
            <a:ext cx="8633354" cy="6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7145" tIns="40115" rIns="77145" bIns="40115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800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mRICH</a:t>
            </a:r>
            <a:r>
              <a:rPr lang="en-US" sz="28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– lens-based focusing aerogel detector design </a:t>
            </a:r>
          </a:p>
        </p:txBody>
      </p:sp>
      <p:sp>
        <p:nvSpPr>
          <p:cNvPr id="29" name="CustomShape 7"/>
          <p:cNvSpPr/>
          <p:nvPr/>
        </p:nvSpPr>
        <p:spPr>
          <a:xfrm>
            <a:off x="514351" y="816695"/>
            <a:ext cx="8129241" cy="452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GB" sz="1814" b="1" dirty="0">
                <a:solidFill>
                  <a:srgbClr val="000000"/>
                </a:solidFill>
                <a:latin typeface="Arial"/>
                <a:ea typeface="DejaVu Sans"/>
              </a:rPr>
              <a:t>Smaller, but thinner ring improves PID performance and reduces length</a:t>
            </a:r>
            <a:endParaRPr sz="1633" dirty="0"/>
          </a:p>
        </p:txBody>
      </p:sp>
    </p:spTree>
    <p:extLst>
      <p:ext uri="{BB962C8B-B14F-4D97-AF65-F5344CB8AC3E}">
        <p14:creationId xmlns:p14="http://schemas.microsoft.com/office/powerpoint/2010/main" val="5742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38924"/>
              </p:ext>
            </p:extLst>
          </p:nvPr>
        </p:nvGraphicFramePr>
        <p:xfrm>
          <a:off x="457200" y="1397000"/>
          <a:ext cx="8229600" cy="4959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0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1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96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Lens-Based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mRICH</a:t>
                      </a:r>
                      <a:r>
                        <a:rPr lang="en-US" sz="1400" b="1" baseline="0" dirty="0"/>
                        <a:t> Design</a:t>
                      </a:r>
                      <a:endParaRPr lang="en-US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800" dirty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9 GeV/c pion beam incident</a:t>
                      </a:r>
                      <a:r>
                        <a:rPr lang="en-US" baseline="0" dirty="0"/>
                        <a:t> at third quadrant (star)</a:t>
                      </a:r>
                      <a:r>
                        <a:rPr lang="en-US" dirty="0"/>
                        <a:t> in simulation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800" dirty="0"/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dirty="0"/>
                        <a:t>Ring image is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>
                          <a:solidFill>
                            <a:schemeClr val="accent5"/>
                          </a:solidFill>
                        </a:rPr>
                        <a:t>center </a:t>
                      </a:r>
                      <a:r>
                        <a:rPr lang="en-US" baseline="0" dirty="0"/>
                        <a:t>on the middle of the sensor plane</a:t>
                      </a:r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675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/>
                        <a:t>Two-Layer Proximity Focusing Design (BELLE-2 ARICH) </a:t>
                      </a:r>
                      <a:endParaRPr lang="en-US" sz="1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en-US" sz="800" dirty="0"/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dirty="0"/>
                        <a:t>9 GeV/c pion beam incident</a:t>
                      </a:r>
                      <a:r>
                        <a:rPr lang="en-US" baseline="0" dirty="0"/>
                        <a:t> at third quadrant (star)</a:t>
                      </a:r>
                      <a:r>
                        <a:rPr lang="en-US" dirty="0"/>
                        <a:t> in simulation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endParaRPr lang="en-US" sz="800" dirty="0"/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dirty="0"/>
                        <a:t>Ring is center</a:t>
                      </a:r>
                      <a:r>
                        <a:rPr lang="en-US" baseline="0" dirty="0"/>
                        <a:t>ed at point of incidence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48822"/>
          <a:stretch/>
        </p:blipFill>
        <p:spPr>
          <a:xfrm>
            <a:off x="1951464" y="3901494"/>
            <a:ext cx="2263697" cy="23903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0" t="9811" r="4047" b="12346"/>
          <a:stretch/>
        </p:blipFill>
        <p:spPr>
          <a:xfrm>
            <a:off x="4005323" y="1645107"/>
            <a:ext cx="1911900" cy="19514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3" t="18876" r="3822" b="2285"/>
          <a:stretch/>
        </p:blipFill>
        <p:spPr>
          <a:xfrm>
            <a:off x="4014439" y="4344075"/>
            <a:ext cx="1895707" cy="1884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50549" b="3598"/>
          <a:stretch/>
        </p:blipFill>
        <p:spPr>
          <a:xfrm>
            <a:off x="1906859" y="1397000"/>
            <a:ext cx="2319454" cy="2416717"/>
          </a:xfrm>
          <a:prstGeom prst="rect">
            <a:avLst/>
          </a:prstGeom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510646" y="90603"/>
            <a:ext cx="8633354" cy="64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7145" tIns="40115" rIns="77145" bIns="40115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2800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mRICH</a:t>
            </a:r>
            <a:r>
              <a:rPr lang="en-US" sz="28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– lens-based focusing shifts image to center</a:t>
            </a:r>
          </a:p>
        </p:txBody>
      </p:sp>
      <p:sp>
        <p:nvSpPr>
          <p:cNvPr id="12" name="CustomShape 7"/>
          <p:cNvSpPr/>
          <p:nvPr/>
        </p:nvSpPr>
        <p:spPr>
          <a:xfrm>
            <a:off x="414343" y="816695"/>
            <a:ext cx="8543925" cy="452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GB" sz="1814" b="1" dirty="0">
                <a:solidFill>
                  <a:srgbClr val="000000"/>
                </a:solidFill>
                <a:latin typeface="Arial"/>
                <a:ea typeface="DejaVu Sans"/>
              </a:rPr>
              <a:t>Ring </a:t>
            </a:r>
            <a:r>
              <a:rPr lang="en-GB" sz="1814" b="1" dirty="0" err="1">
                <a:solidFill>
                  <a:srgbClr val="000000"/>
                </a:solidFill>
                <a:latin typeface="Arial"/>
                <a:ea typeface="DejaVu Sans"/>
              </a:rPr>
              <a:t>centering</a:t>
            </a:r>
            <a:r>
              <a:rPr lang="en-GB" sz="1814" b="1" dirty="0">
                <a:solidFill>
                  <a:srgbClr val="000000"/>
                </a:solidFill>
                <a:latin typeface="Arial"/>
                <a:ea typeface="DejaVu Sans"/>
              </a:rPr>
              <a:t> of lens-based optics reduces sensor area (main cost driver)</a:t>
            </a:r>
            <a:endParaRPr sz="1633" dirty="0"/>
          </a:p>
        </p:txBody>
      </p:sp>
    </p:spTree>
    <p:extLst>
      <p:ext uri="{BB962C8B-B14F-4D97-AF65-F5344CB8AC3E}">
        <p14:creationId xmlns:p14="http://schemas.microsoft.com/office/powerpoint/2010/main" val="17863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0085" y="65011"/>
            <a:ext cx="8229600" cy="513213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mRICH</a:t>
            </a:r>
            <a:r>
              <a:rPr lang="en-US" sz="3600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– FY18 progress (part one)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28B0-E87C-2C4E-8191-107DAFE0325D}" type="slidenum">
              <a:rPr lang="en-US" smtClean="0"/>
              <a:t>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1" y="1131891"/>
            <a:ext cx="5705064" cy="16262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6266" y="620570"/>
            <a:ext cx="79372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Another very successful </a:t>
            </a:r>
            <a:r>
              <a:rPr lang="en-US" dirty="0" err="1"/>
              <a:t>mRICH</a:t>
            </a:r>
            <a:r>
              <a:rPr lang="en-US" dirty="0"/>
              <a:t> prototype beam test at </a:t>
            </a:r>
            <a:r>
              <a:rPr lang="en-US" dirty="0" err="1"/>
              <a:t>Fermilab</a:t>
            </a:r>
            <a:r>
              <a:rPr lang="en-US" dirty="0"/>
              <a:t> (6/25 to 7/6/2018)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4398AC-19F3-A34F-873E-737F884AE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1" y="2900136"/>
            <a:ext cx="2193453" cy="1645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256A5AA-538C-A24A-A3BD-7C6960CC64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" t="14737" r="19999" b="17777"/>
          <a:stretch/>
        </p:blipFill>
        <p:spPr>
          <a:xfrm>
            <a:off x="2496335" y="2900136"/>
            <a:ext cx="2605647" cy="1645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4E675E4-8DC5-3449-9446-FB77EB160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46" y="1131891"/>
            <a:ext cx="2797859" cy="16262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B31B91-0207-4F49-8346-8F27E201BC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3" y="4618926"/>
            <a:ext cx="2431507" cy="18236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C6D99AC-C48F-2E42-85F5-F7C9F29AB9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75" y="4618925"/>
            <a:ext cx="2431508" cy="18236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71B9582-DD29-9D48-995B-359B26D036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48" y="3089624"/>
            <a:ext cx="3557357" cy="2668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B75EB50-88C3-5648-8FBD-B9B00FC19233}"/>
              </a:ext>
            </a:extLst>
          </p:cNvPr>
          <p:cNvSpPr txBox="1"/>
          <p:nvPr/>
        </p:nvSpPr>
        <p:spPr>
          <a:xfrm>
            <a:off x="5288624" y="5796225"/>
            <a:ext cx="368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 photo (missing two members) </a:t>
            </a:r>
          </a:p>
          <a:p>
            <a:r>
              <a:rPr lang="en-US" dirty="0"/>
              <a:t>   – the first confirmed ring image </a:t>
            </a:r>
          </a:p>
        </p:txBody>
      </p:sp>
    </p:spTree>
    <p:extLst>
      <p:ext uri="{BB962C8B-B14F-4D97-AF65-F5344CB8AC3E}">
        <p14:creationId xmlns:p14="http://schemas.microsoft.com/office/powerpoint/2010/main" val="20850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82"/>
            <a:ext cx="8229600" cy="64506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mRICH</a:t>
            </a:r>
            <a:r>
              <a:rPr lang="en-US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– FY18 progress (part two)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910646"/>
            <a:ext cx="8686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mRICH</a:t>
            </a:r>
            <a:r>
              <a:rPr lang="en-US" dirty="0"/>
              <a:t> array implementation in Forward </a:t>
            </a:r>
            <a:r>
              <a:rPr lang="en-US" dirty="0" err="1"/>
              <a:t>s</a:t>
            </a:r>
            <a:r>
              <a:rPr lang="en-US" dirty="0" err="1" smtClean="0"/>
              <a:t>PHENIX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JLab</a:t>
            </a:r>
            <a:r>
              <a:rPr lang="en-US" dirty="0"/>
              <a:t> EIC detector concept in Geant4 simulation studies. Developed </a:t>
            </a:r>
            <a:r>
              <a:rPr lang="en-US" dirty="0" err="1"/>
              <a:t>mRICH</a:t>
            </a:r>
            <a:r>
              <a:rPr lang="en-US" dirty="0"/>
              <a:t>-based PID algorithms using a loglikelihood method.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4DCEEC-B086-7F4E-86D4-32F2088DD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67" y="1706781"/>
            <a:ext cx="6899782" cy="22815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24E5B8C-EE02-0C43-B995-E6F18F6A9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78" y="4080941"/>
            <a:ext cx="4054980" cy="25531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370FBA-CBA0-0B4E-9458-B2A17B32376F}"/>
              </a:ext>
            </a:extLst>
          </p:cNvPr>
          <p:cNvSpPr txBox="1"/>
          <p:nvPr/>
        </p:nvSpPr>
        <p:spPr>
          <a:xfrm>
            <a:off x="4764585" y="4602024"/>
            <a:ext cx="415081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Examples of ring image patterns generated from Geant4 </a:t>
            </a:r>
            <a:r>
              <a:rPr lang="en-US" dirty="0" smtClean="0"/>
              <a:t>simulation for 5 GeV/c pi, K and proton, </a:t>
            </a:r>
            <a:r>
              <a:rPr lang="en-US" dirty="0"/>
              <a:t>which are used in the loglikelihood PID </a:t>
            </a:r>
            <a:r>
              <a:rPr lang="en-US" dirty="0" smtClean="0"/>
              <a:t>method. </a:t>
            </a:r>
          </a:p>
          <a:p>
            <a:r>
              <a:rPr lang="en-US" sz="1600" dirty="0" smtClean="0"/>
              <a:t>  Upper</a:t>
            </a:r>
            <a:r>
              <a:rPr lang="en-US" sz="1600" dirty="0" smtClean="0"/>
              <a:t> row: incident at center at 0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angle</a:t>
            </a:r>
          </a:p>
          <a:p>
            <a:r>
              <a:rPr lang="en-US" sz="1600" dirty="0" smtClean="0"/>
              <a:t>  Lower row: incident at center at 10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angle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88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06" y="321512"/>
            <a:ext cx="8229600" cy="64506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mRICH</a:t>
            </a:r>
            <a:r>
              <a:rPr lang="en-US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– FY19 activity (part 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0189" y="1095470"/>
            <a:ext cx="842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sz="2400" dirty="0"/>
              <a:t>Data analysis of the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err="1"/>
              <a:t>mRICH</a:t>
            </a:r>
            <a:r>
              <a:rPr lang="en-US" sz="2400" dirty="0"/>
              <a:t> beam test and publish the new results – </a:t>
            </a:r>
            <a:r>
              <a:rPr lang="en-US" sz="2400" b="1" dirty="0"/>
              <a:t>verify the PID performance at 2, 5 and 8 GeV/c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EF27CA6-C879-1C43-B4A8-E0ADD40EE713}"/>
              </a:ext>
            </a:extLst>
          </p:cNvPr>
          <p:cNvGrpSpPr/>
          <p:nvPr/>
        </p:nvGrpSpPr>
        <p:grpSpPr>
          <a:xfrm>
            <a:off x="5076503" y="2154831"/>
            <a:ext cx="3492003" cy="3467062"/>
            <a:chOff x="5771639" y="4262628"/>
            <a:chExt cx="2864355" cy="25179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1038524-5672-C04F-A00A-223BF5C84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23"/>
            <a:stretch/>
          </p:blipFill>
          <p:spPr>
            <a:xfrm>
              <a:off x="6177810" y="4262628"/>
              <a:ext cx="1830351" cy="171644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B68D8D2-36B2-D745-AEC8-F573C5C891C7}"/>
                </a:ext>
              </a:extLst>
            </p:cNvPr>
            <p:cNvSpPr txBox="1"/>
            <p:nvPr/>
          </p:nvSpPr>
          <p:spPr>
            <a:xfrm>
              <a:off x="5771639" y="6072689"/>
              <a:ext cx="2864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sz="1400" dirty="0"/>
                <a:t>Projected e/pi separation of </a:t>
              </a:r>
              <a:r>
                <a:rPr lang="en-US" sz="1400" dirty="0" err="1"/>
                <a:t>mRICH</a:t>
              </a:r>
              <a:r>
                <a:rPr lang="en-US" sz="1400" dirty="0"/>
                <a:t> 2</a:t>
              </a:r>
              <a:r>
                <a:rPr lang="en-US" sz="1400" baseline="30000" dirty="0"/>
                <a:t>nd</a:t>
              </a:r>
              <a:r>
                <a:rPr lang="en-US" sz="1400" dirty="0"/>
                <a:t> prototype detector (</a:t>
              </a:r>
              <a:r>
                <a:rPr lang="en-US" sz="1400" b="1" dirty="0">
                  <a:solidFill>
                    <a:srgbClr val="0070C0"/>
                  </a:solidFill>
                </a:rPr>
                <a:t>blue solid line</a:t>
              </a:r>
              <a:r>
                <a:rPr lang="en-US" sz="1400" dirty="0"/>
                <a:t>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400" dirty="0"/>
                <a:t>2</a:t>
              </a:r>
              <a:r>
                <a:rPr lang="en-US" sz="1400" baseline="30000" dirty="0"/>
                <a:t>nd</a:t>
              </a:r>
              <a:r>
                <a:rPr lang="en-US" sz="1400" dirty="0"/>
                <a:t> prototype detector can achieve 3-sigma e/pi separation up to 2 GeV/c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C2AEE1E-D9E6-4649-B1D6-8739DF53CEB5}"/>
              </a:ext>
            </a:extLst>
          </p:cNvPr>
          <p:cNvGrpSpPr/>
          <p:nvPr/>
        </p:nvGrpSpPr>
        <p:grpSpPr>
          <a:xfrm>
            <a:off x="578188" y="2154831"/>
            <a:ext cx="4036541" cy="3583199"/>
            <a:chOff x="2980721" y="4186868"/>
            <a:chExt cx="2744332" cy="262537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C5A94D4-74D6-2840-B638-91A08FA51CEF}"/>
                </a:ext>
              </a:extLst>
            </p:cNvPr>
            <p:cNvGrpSpPr/>
            <p:nvPr/>
          </p:nvGrpSpPr>
          <p:grpSpPr>
            <a:xfrm>
              <a:off x="2997985" y="4186868"/>
              <a:ext cx="2580501" cy="1912961"/>
              <a:chOff x="716881" y="3538766"/>
              <a:chExt cx="3340214" cy="254221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7715FDAF-E094-014D-85CB-D600E20D23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30" t="8504" r="9140" b="2589"/>
              <a:stretch/>
            </p:blipFill>
            <p:spPr>
              <a:xfrm>
                <a:off x="716881" y="3538766"/>
                <a:ext cx="3340214" cy="2542211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D58E20CC-C844-DA41-93DF-2E918425B3BD}"/>
                  </a:ext>
                </a:extLst>
              </p:cNvPr>
              <p:cNvSpPr/>
              <p:nvPr/>
            </p:nvSpPr>
            <p:spPr>
              <a:xfrm>
                <a:off x="2297921" y="4020834"/>
                <a:ext cx="1683621" cy="198144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5D9A9DD-C231-8E4D-B290-662214BF4B34}"/>
                </a:ext>
              </a:extLst>
            </p:cNvPr>
            <p:cNvSpPr txBox="1"/>
            <p:nvPr/>
          </p:nvSpPr>
          <p:spPr>
            <a:xfrm>
              <a:off x="2980721" y="6113180"/>
              <a:ext cx="2744332" cy="69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en-US" sz="1400" dirty="0"/>
                <a:t>Projected K/pi separation of </a:t>
              </a:r>
              <a:r>
                <a:rPr lang="en-US" sz="1400" dirty="0" err="1"/>
                <a:t>mRICH</a:t>
              </a:r>
              <a:r>
                <a:rPr lang="en-US" sz="1400" dirty="0"/>
                <a:t> 2</a:t>
              </a:r>
              <a:r>
                <a:rPr lang="en-US" sz="1400" baseline="30000" dirty="0"/>
                <a:t>nd</a:t>
              </a:r>
              <a:r>
                <a:rPr lang="en-US" sz="1400" dirty="0"/>
                <a:t> prototype detector (</a:t>
              </a:r>
              <a:r>
                <a:rPr lang="en-US" sz="1400" b="1" dirty="0">
                  <a:solidFill>
                    <a:srgbClr val="00B050"/>
                  </a:solidFill>
                </a:rPr>
                <a:t>Green dots</a:t>
              </a:r>
              <a:r>
                <a:rPr lang="en-US" sz="1400" dirty="0"/>
                <a:t>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1400" dirty="0"/>
                <a:t>2</a:t>
              </a:r>
              <a:r>
                <a:rPr lang="en-US" sz="1400" baseline="30000" dirty="0"/>
                <a:t>nd</a:t>
              </a:r>
              <a:r>
                <a:rPr lang="en-US" sz="1400" dirty="0"/>
                <a:t> prototype detector can achieve 3-sigma K/pi separation up to 8 GeV/c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7DB8F36-5A63-A144-8335-2537AE79C347}"/>
              </a:ext>
            </a:extLst>
          </p:cNvPr>
          <p:cNvGrpSpPr/>
          <p:nvPr/>
        </p:nvGrpSpPr>
        <p:grpSpPr>
          <a:xfrm>
            <a:off x="1002312" y="4306506"/>
            <a:ext cx="6902787" cy="2049844"/>
            <a:chOff x="1002312" y="4306506"/>
            <a:chExt cx="6902787" cy="20498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2CEBA9E-DF70-5542-B372-21314A7647A9}"/>
                </a:ext>
              </a:extLst>
            </p:cNvPr>
            <p:cNvSpPr txBox="1"/>
            <p:nvPr/>
          </p:nvSpPr>
          <p:spPr>
            <a:xfrm>
              <a:off x="1002312" y="5987018"/>
              <a:ext cx="690278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Data sets taken during the second </a:t>
              </a:r>
              <a:r>
                <a:rPr lang="en-US" dirty="0" err="1"/>
                <a:t>mRICH</a:t>
              </a:r>
              <a:r>
                <a:rPr lang="en-US" dirty="0"/>
                <a:t> beam test at </a:t>
              </a:r>
              <a:r>
                <a:rPr lang="en-US" dirty="0" err="1"/>
                <a:t>Fermilab</a:t>
              </a:r>
              <a:r>
                <a:rPr lang="en-US" dirty="0"/>
                <a:t> in 2018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D9DB654E-5A40-3A46-A268-35E100EA61A7}"/>
                </a:ext>
              </a:extLst>
            </p:cNvPr>
            <p:cNvCxnSpPr>
              <a:stCxn id="3" idx="0"/>
            </p:cNvCxnSpPr>
            <p:nvPr/>
          </p:nvCxnSpPr>
          <p:spPr>
            <a:xfrm flipH="1" flipV="1">
              <a:off x="2042445" y="4647176"/>
              <a:ext cx="2411261" cy="13398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2A02D800-5045-EC42-B119-9010EA01B6A8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H="1" flipV="1">
              <a:off x="3274032" y="4675838"/>
              <a:ext cx="1179674" cy="13111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D1C98260-B06F-1142-91A8-66054A281FF2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4453706" y="4306506"/>
              <a:ext cx="1972731" cy="168051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82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63" y="124958"/>
            <a:ext cx="8229600" cy="50743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6633"/>
                </a:solidFill>
                <a:latin typeface="Times New Roman" charset="0"/>
                <a:cs typeface="Arial" charset="0"/>
              </a:rPr>
              <a:t>mRICH</a:t>
            </a:r>
            <a:r>
              <a:rPr lang="en-US" dirty="0">
                <a:solidFill>
                  <a:srgbClr val="006633"/>
                </a:solidFill>
                <a:latin typeface="Times New Roman" charset="0"/>
                <a:cs typeface="Arial" charset="0"/>
              </a:rPr>
              <a:t> – FY19 activity (part two)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4623" y="744174"/>
            <a:ext cx="84290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sz="2000" dirty="0"/>
              <a:t>Study of the radiation hardness of Fresnel lens (i.e., address the committee concern!)</a:t>
            </a:r>
          </a:p>
          <a:p>
            <a:pPr marL="285750" indent="-285750">
              <a:buFont typeface="Courier New" charset="0"/>
              <a:buChar char="o"/>
            </a:pPr>
            <a:endParaRPr lang="en-US" sz="2000" dirty="0"/>
          </a:p>
          <a:p>
            <a:pPr marL="285750" indent="-285750">
              <a:buFont typeface="Courier New" charset="0"/>
              <a:buChar char="o"/>
            </a:pPr>
            <a:endParaRPr lang="en-US" sz="2000" dirty="0"/>
          </a:p>
          <a:p>
            <a:endParaRPr lang="en-US" sz="2000" dirty="0"/>
          </a:p>
          <a:p>
            <a:pPr marL="285750" indent="-285750">
              <a:buFont typeface="Courier New" charset="0"/>
              <a:buChar char="o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85750" indent="-285750">
              <a:buFont typeface="Courier New" charset="0"/>
              <a:buChar char="o"/>
            </a:pPr>
            <a:r>
              <a:rPr lang="en-US" sz="2000" dirty="0"/>
              <a:t>Simulation study of </a:t>
            </a:r>
            <a:r>
              <a:rPr lang="en-US" sz="2000" dirty="0" err="1"/>
              <a:t>mRICH</a:t>
            </a:r>
            <a:r>
              <a:rPr lang="en-US" sz="2000" dirty="0"/>
              <a:t> performance in the Forward </a:t>
            </a:r>
            <a:r>
              <a:rPr lang="en-US" sz="2000" dirty="0" err="1"/>
              <a:t>sPHENIX</a:t>
            </a:r>
            <a:r>
              <a:rPr lang="en-US" sz="2000" dirty="0"/>
              <a:t> experiment at BNL (ongoing effort).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000" dirty="0"/>
              <a:t>Simulation study of </a:t>
            </a:r>
            <a:r>
              <a:rPr lang="en-US" sz="2000" dirty="0" err="1"/>
              <a:t>mRICH</a:t>
            </a:r>
            <a:r>
              <a:rPr lang="en-US" sz="2000" dirty="0"/>
              <a:t> performance in the electron endcap in JLEIC (ongoing effort).</a:t>
            </a:r>
          </a:p>
          <a:p>
            <a:pPr marL="285750" indent="-285750">
              <a:buFont typeface="Courier New" charset="0"/>
              <a:buChar char="o"/>
            </a:pPr>
            <a:r>
              <a:rPr lang="en-US" sz="2000" dirty="0"/>
              <a:t>Work with </a:t>
            </a:r>
            <a:r>
              <a:rPr lang="en-US" sz="2000" dirty="0" err="1"/>
              <a:t>dRICH</a:t>
            </a:r>
            <a:r>
              <a:rPr lang="en-US" sz="2000" dirty="0"/>
              <a:t> group to develop a plan for a join </a:t>
            </a:r>
            <a:r>
              <a:rPr lang="en-US" sz="2000" dirty="0" err="1"/>
              <a:t>dRICH</a:t>
            </a:r>
            <a:r>
              <a:rPr lang="en-US" sz="2000" dirty="0"/>
              <a:t>/</a:t>
            </a:r>
            <a:r>
              <a:rPr lang="en-US" sz="2000" dirty="0" err="1"/>
              <a:t>mRICH</a:t>
            </a:r>
            <a:r>
              <a:rPr lang="en-US" sz="2000" dirty="0"/>
              <a:t> beam test.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7F1CFC-866E-FB4C-B806-A574436AB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2" y="1422904"/>
            <a:ext cx="6222915" cy="3254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CF6D5C-4974-DF4A-AD60-F04EEC6AAB51}"/>
              </a:ext>
            </a:extLst>
          </p:cNvPr>
          <p:cNvSpPr txBox="1"/>
          <p:nvPr/>
        </p:nvSpPr>
        <p:spPr>
          <a:xfrm>
            <a:off x="7150020" y="2821665"/>
            <a:ext cx="1603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 Sean Stoll at IEEE NSS 2017 </a:t>
            </a:r>
          </a:p>
        </p:txBody>
      </p:sp>
    </p:spTree>
    <p:extLst>
      <p:ext uri="{BB962C8B-B14F-4D97-AF65-F5344CB8AC3E}">
        <p14:creationId xmlns:p14="http://schemas.microsoft.com/office/powerpoint/2010/main" val="5465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C318CB2-AD37-4F4F-ABF1-86C5AEEB3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F2A350E-B35F-8E4F-BA7F-D21107E4B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E90E16B-A711-9241-ADB7-15A2F227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8868</TotalTime>
  <Words>794</Words>
  <Application>Microsoft Macintosh PowerPoint</Application>
  <PresentationFormat>On-screen Show (4:3)</PresentationFormat>
  <Paragraphs>110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Comic Sans MS</vt:lpstr>
      <vt:lpstr>Courier New</vt:lpstr>
      <vt:lpstr>DejaVu Sans</vt:lpstr>
      <vt:lpstr>Lucida Sans Unicode</vt:lpstr>
      <vt:lpstr>ＭＳ Ｐゴシック</vt:lpstr>
      <vt:lpstr>Times New Roman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mRICH – FY18 progress (part one)</vt:lpstr>
      <vt:lpstr>mRICH – FY18 progress (part two)</vt:lpstr>
      <vt:lpstr>mRICH – FY19 activity (part one)</vt:lpstr>
      <vt:lpstr>mRICH – FY19 activity (part two)</vt:lpstr>
      <vt:lpstr>Backup slides</vt:lpstr>
      <vt:lpstr>mRICH – FY17 progress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psTOF Self-Determined Start Time Study</dc:title>
  <dc:creator>Mickey Chiu</dc:creator>
  <cp:lastModifiedBy>Microsoft Office User</cp:lastModifiedBy>
  <cp:revision>211</cp:revision>
  <cp:lastPrinted>2018-07-18T13:52:15Z</cp:lastPrinted>
  <dcterms:created xsi:type="dcterms:W3CDTF">2017-01-16T16:17:30Z</dcterms:created>
  <dcterms:modified xsi:type="dcterms:W3CDTF">2018-07-18T13:52:24Z</dcterms:modified>
</cp:coreProperties>
</file>