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91" r:id="rId2"/>
    <p:sldId id="292" r:id="rId3"/>
    <p:sldId id="293" r:id="rId4"/>
    <p:sldId id="295" r:id="rId5"/>
    <p:sldId id="297" r:id="rId6"/>
    <p:sldId id="298" r:id="rId7"/>
    <p:sldId id="299" r:id="rId8"/>
    <p:sldId id="300" r:id="rId9"/>
    <p:sldId id="301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2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5BA60-6A2B-4C7B-892C-B3606E64B30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17113C-C6D1-429F-8E76-17EFD47292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212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7" name="Google Shape;747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56018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86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4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8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19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61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56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2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91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67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31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98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C8EDC-16C6-4A45-ABD4-5AB19D392ABE}" type="datetimeFigureOut">
              <a:rPr lang="en-US" smtClean="0"/>
              <a:t>7/18/2018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0F699-ADB1-443D-BB2E-266FCAD06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7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49"/>
          <p:cNvSpPr txBox="1"/>
          <p:nvPr/>
        </p:nvSpPr>
        <p:spPr>
          <a:xfrm>
            <a:off x="936527" y="80406"/>
            <a:ext cx="7440264" cy="751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33"/>
              </a:buClr>
              <a:buSzPts val="3386"/>
              <a:buFont typeface="Times New Roman"/>
              <a:buNone/>
            </a:pPr>
            <a:r>
              <a:rPr lang="en-US" sz="3386" dirty="0">
                <a:solidFill>
                  <a:srgbClr val="0066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</a:t>
            </a:r>
            <a:r>
              <a:rPr lang="en-US" sz="3386" i="1" baseline="30000" dirty="0">
                <a:solidFill>
                  <a:srgbClr val="0066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TM</a:t>
            </a:r>
            <a:r>
              <a:rPr lang="en-US" sz="3386" i="1" dirty="0">
                <a:solidFill>
                  <a:srgbClr val="0066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/ </a:t>
            </a:r>
            <a:r>
              <a:rPr lang="en-US" sz="3386" dirty="0">
                <a:solidFill>
                  <a:srgbClr val="0066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MCP-PMT</a:t>
            </a:r>
            <a:endParaRPr dirty="0"/>
          </a:p>
        </p:txBody>
      </p:sp>
      <p:sp>
        <p:nvSpPr>
          <p:cNvPr id="750" name="Google Shape;750;p49"/>
          <p:cNvSpPr txBox="1"/>
          <p:nvPr/>
        </p:nvSpPr>
        <p:spPr>
          <a:xfrm>
            <a:off x="457019" y="644994"/>
            <a:ext cx="7496642" cy="36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CC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Goal:</a:t>
            </a:r>
            <a:endParaRPr sz="1800" dirty="0">
              <a:solidFill>
                <a:srgbClr val="CC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1" name="Google Shape;751;p49"/>
          <p:cNvSpPr txBox="1"/>
          <p:nvPr/>
        </p:nvSpPr>
        <p:spPr>
          <a:xfrm>
            <a:off x="420509" y="3367374"/>
            <a:ext cx="7446240" cy="36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FY 19 Proposed tasks:</a:t>
            </a:r>
            <a:endParaRPr sz="1800" dirty="0">
              <a:solidFill>
                <a:srgbClr val="0000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52" name="Google Shape;752;p49"/>
          <p:cNvSpPr txBox="1"/>
          <p:nvPr/>
        </p:nvSpPr>
        <p:spPr>
          <a:xfrm>
            <a:off x="529098" y="3732284"/>
            <a:ext cx="8340414" cy="2936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noAutofit/>
          </a:bodyPr>
          <a:lstStyle/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MCP-PMT after pulse study to better understand the ion feedback for LAPPD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Improvement of RMS timing by modifying the bias voltages</a:t>
            </a:r>
            <a:endParaRPr dirty="0"/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 a detector with 5μm pore size MCP and minimum spacing to further improve magnetic-field performance and fast timing (possibly &lt;10 </a:t>
            </a:r>
            <a:r>
              <a:rPr lang="en-US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ps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lang="en-US" dirty="0"/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lang="en-US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Test of MCP-PMT/LAPPD with different configurations (smaller pore size and reduced spacing) in lab and in a magnetic fields</a:t>
            </a:r>
          </a:p>
          <a:p>
            <a:pPr lvl="0">
              <a:buClr>
                <a:schemeClr val="dk1"/>
              </a:buClr>
              <a:buSzPts val="1800"/>
            </a:pPr>
            <a:endParaRPr lang="en-US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Demonstration of capacitive-coupling pixelated readout through ALD coated glass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3" name="Google Shape;753;p49"/>
          <p:cNvSpPr txBox="1"/>
          <p:nvPr/>
        </p:nvSpPr>
        <p:spPr>
          <a:xfrm>
            <a:off x="529098" y="962700"/>
            <a:ext cx="8350381" cy="47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noAutofit/>
          </a:bodyPr>
          <a:lstStyle/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Adapt LAPPD</a:t>
            </a:r>
            <a:r>
              <a:rPr lang="en-US" i="1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EIC requirements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(magnetic fields, pixelated readout)</a:t>
            </a: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51;p49">
            <a:extLst>
              <a:ext uri="{FF2B5EF4-FFF2-40B4-BE49-F238E27FC236}">
                <a16:creationId xmlns:a16="http://schemas.microsoft.com/office/drawing/2014/main" id="{AFA620A0-35A3-425B-A0DF-AB771758FA51}"/>
              </a:ext>
            </a:extLst>
          </p:cNvPr>
          <p:cNvSpPr txBox="1"/>
          <p:nvPr/>
        </p:nvSpPr>
        <p:spPr>
          <a:xfrm>
            <a:off x="420509" y="1464296"/>
            <a:ext cx="7446240" cy="364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2450" rIns="81625" bIns="424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rgbClr val="0000CC"/>
                </a:solidFill>
                <a:latin typeface="Comic Sans MS"/>
                <a:ea typeface="Comic Sans MS"/>
                <a:cs typeface="Comic Sans MS"/>
                <a:sym typeface="Comic Sans MS"/>
              </a:rPr>
              <a:t>FY 18 Report:</a:t>
            </a:r>
            <a:endParaRPr sz="1800" dirty="0">
              <a:solidFill>
                <a:srgbClr val="0000CC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" name="Google Shape;752;p49">
            <a:extLst>
              <a:ext uri="{FF2B5EF4-FFF2-40B4-BE49-F238E27FC236}">
                <a16:creationId xmlns:a16="http://schemas.microsoft.com/office/drawing/2014/main" id="{4F9E6506-0ED0-4CC4-9EBE-ABA623112B8C}"/>
              </a:ext>
            </a:extLst>
          </p:cNvPr>
          <p:cNvSpPr txBox="1"/>
          <p:nvPr/>
        </p:nvSpPr>
        <p:spPr>
          <a:xfrm>
            <a:off x="529098" y="1954310"/>
            <a:ext cx="8340414" cy="123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noAutofit/>
          </a:bodyPr>
          <a:lstStyle/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 cm MCP-PMT characterized in details in magnetic fields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 cm LAPPD characterized in magnetic fields</a:t>
            </a:r>
            <a:endParaRPr dirty="0"/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Pixelated readout baseline tested in beamline</a:t>
            </a: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EC6DA2A6-D742-4C02-80CA-D239FC2C3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2" t="6796" r="11076" b="4812"/>
          <a:stretch/>
        </p:blipFill>
        <p:spPr>
          <a:xfrm>
            <a:off x="5544042" y="1216328"/>
            <a:ext cx="3424533" cy="2894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CC175-1223-42CC-BC3A-A6EC499C9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1746"/>
            <a:ext cx="3280528" cy="3088759"/>
          </a:xfrm>
          <a:prstGeom prst="rect">
            <a:avLst/>
          </a:prstGeom>
        </p:spPr>
      </p:pic>
      <p:sp>
        <p:nvSpPr>
          <p:cNvPr id="759" name="Google Shape;759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5" name="Google Shape;765;p50"/>
          <p:cNvCxnSpPr/>
          <p:nvPr/>
        </p:nvCxnSpPr>
        <p:spPr>
          <a:xfrm>
            <a:off x="2215299" y="4628561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770" name="Google Shape;770;p50"/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Characteristics (6 cm ones) in magnetic fields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782D544-C292-45BD-8835-5E99C94BDB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87" y="1605536"/>
            <a:ext cx="2204429" cy="22241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FFF740-75B0-4E99-8C95-375EE8D79CF8}"/>
              </a:ext>
            </a:extLst>
          </p:cNvPr>
          <p:cNvSpPr txBox="1"/>
          <p:nvPr/>
        </p:nvSpPr>
        <p:spPr>
          <a:xfrm>
            <a:off x="1043936" y="1369468"/>
            <a:ext cx="72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/>
              <a:t>θ</a:t>
            </a:r>
            <a:r>
              <a:rPr lang="en-US" b="1" dirty="0"/>
              <a:t> = 0</a:t>
            </a:r>
            <a:r>
              <a:rPr lang="en-US" b="1" baseline="30000" dirty="0"/>
              <a:t>o</a:t>
            </a:r>
            <a:endParaRPr lang="en-US" b="1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8AF386D-FD09-4529-BF16-83547F10C24E}"/>
              </a:ext>
            </a:extLst>
          </p:cNvPr>
          <p:cNvSpPr txBox="1"/>
          <p:nvPr/>
        </p:nvSpPr>
        <p:spPr>
          <a:xfrm>
            <a:off x="390414" y="1011886"/>
            <a:ext cx="232058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/>
              <a:t>Independently biased design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E24E6-C2DB-4421-BD95-0A305E64AAF1}"/>
              </a:ext>
            </a:extLst>
          </p:cNvPr>
          <p:cNvSpPr/>
          <p:nvPr/>
        </p:nvSpPr>
        <p:spPr>
          <a:xfrm>
            <a:off x="144166" y="4621156"/>
            <a:ext cx="889039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MCP-PMT characteristics in dependence of: Magnetic field strength, HV, tilt angle, and gap voltages were all tested in magnetic fields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tests show for a device with Gain &gt; 5x10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Magnetic Field tolerance is 0.7 T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MCP-PMT performance in magnetic field is clearly angle related, due to the 8</a:t>
            </a:r>
            <a:r>
              <a:rPr lang="en-US" sz="16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MCP bias angle, the highest gain is obtained around 8</a:t>
            </a:r>
            <a:r>
              <a:rPr lang="en-US" sz="16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Notice the two peaks around ±8</a:t>
            </a:r>
            <a:r>
              <a:rPr lang="en-US" sz="16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indicating the effect from upper and lower MCP bias angles are different. Simulation is undergoing with collaborators to explain the different effect.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F5554DF-91F4-400A-991B-178EFB778C84}"/>
              </a:ext>
            </a:extLst>
          </p:cNvPr>
          <p:cNvSpPr/>
          <p:nvPr/>
        </p:nvSpPr>
        <p:spPr>
          <a:xfrm>
            <a:off x="6011945" y="1398395"/>
            <a:ext cx="13276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8</a:t>
            </a:r>
            <a:r>
              <a:rPr lang="en-US" altLang="zh-CN" sz="1200" b="1" baseline="30000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MCP bias angle</a:t>
            </a:r>
            <a:endParaRPr lang="en-US" sz="1200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5" name="Google Shape;765;p50"/>
          <p:cNvCxnSpPr/>
          <p:nvPr/>
        </p:nvCxnSpPr>
        <p:spPr>
          <a:xfrm>
            <a:off x="2215299" y="4628561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770" name="Google Shape;770;p50"/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Characteristics (6 cm ones) in magnetic fields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CE24E6-C2DB-4421-BD95-0A305E64AAF1}"/>
              </a:ext>
            </a:extLst>
          </p:cNvPr>
          <p:cNvSpPr/>
          <p:nvPr/>
        </p:nvSpPr>
        <p:spPr>
          <a:xfrm>
            <a:off x="310623" y="4008460"/>
            <a:ext cx="5638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HV(MCPs) was fixed, varies the HV of first gap ΔHV(photocathode–top MCP) by adjusting HV (Cathode).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increases as ΔHV increases to a maximum then decreases, this can be explained by the MCP gain dependence of primary electron energy.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9E74193-AA4C-40F0-90CF-D22347C09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874" y="741292"/>
            <a:ext cx="3989926" cy="29159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8ABDACF-28BB-400D-B8A7-020F1E07C8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68" t="51275" r="48005" b="16178"/>
          <a:stretch/>
        </p:blipFill>
        <p:spPr>
          <a:xfrm>
            <a:off x="5848989" y="3736518"/>
            <a:ext cx="2507894" cy="2084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EE4C8D-4EF4-4851-A3D5-095265C8A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51" y="1175808"/>
            <a:ext cx="4376823" cy="2314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2EBF3B-9B0D-4D26-A640-D7832533C4F6}"/>
              </a:ext>
            </a:extLst>
          </p:cNvPr>
          <p:cNvSpPr/>
          <p:nvPr/>
        </p:nvSpPr>
        <p:spPr>
          <a:xfrm>
            <a:off x="6222476" y="5264950"/>
            <a:ext cx="2795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Ref: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S. Jokela et al. Physics Procedia 37 (2012) 740</a:t>
            </a:r>
            <a:endParaRPr lang="en-US" sz="1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AAF038-87BA-42C2-9060-7EB8B7A6FAEB}"/>
              </a:ext>
            </a:extLst>
          </p:cNvPr>
          <p:cNvSpPr/>
          <p:nvPr/>
        </p:nvSpPr>
        <p:spPr>
          <a:xfrm>
            <a:off x="310623" y="5871896"/>
            <a:ext cx="87069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MCP-PMTs design/operation in magnetic fields resulted in a </a:t>
            </a:r>
            <a:r>
              <a:rPr lang="en-US" b="1" dirty="0">
                <a:latin typeface="Arial" panose="020B0604020202020204" pitchFamily="34" charset="0"/>
              </a:rPr>
              <a:t>SBIR phase 1 award </a:t>
            </a:r>
            <a:r>
              <a:rPr lang="en-US" dirty="0">
                <a:latin typeface="Arial" panose="020B0604020202020204" pitchFamily="34" charset="0"/>
              </a:rPr>
              <a:t>(</a:t>
            </a:r>
            <a:r>
              <a:rPr lang="en-US" dirty="0" err="1">
                <a:latin typeface="Arial" panose="020B0604020202020204" pitchFamily="34" charset="0"/>
              </a:rPr>
              <a:t>Incomand</a:t>
            </a:r>
            <a:r>
              <a:rPr lang="en-US" dirty="0">
                <a:latin typeface="Arial" panose="020B0604020202020204" pitchFamily="34" charset="0"/>
              </a:rPr>
              <a:t> ANL, $150k for 9 months) to develop magnetic field tolerant LAPPD</a:t>
            </a:r>
            <a:r>
              <a:rPr lang="en-US" i="1" baseline="30000" dirty="0">
                <a:latin typeface="Arial" panose="020B0604020202020204" pitchFamily="34" charset="0"/>
              </a:rPr>
              <a:t>TM </a:t>
            </a:r>
          </a:p>
          <a:p>
            <a:r>
              <a:rPr lang="en-US" dirty="0">
                <a:latin typeface="Arial" panose="020B0604020202020204" pitchFamily="34" charset="0"/>
              </a:rPr>
              <a:t>(&gt; 1.5 Tesla)</a:t>
            </a:r>
          </a:p>
        </p:txBody>
      </p:sp>
    </p:spTree>
    <p:extLst>
      <p:ext uri="{BB962C8B-B14F-4D97-AF65-F5344CB8AC3E}">
        <p14:creationId xmlns:p14="http://schemas.microsoft.com/office/powerpoint/2010/main" val="3722143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65" name="Google Shape;765;p50"/>
          <p:cNvCxnSpPr/>
          <p:nvPr/>
        </p:nvCxnSpPr>
        <p:spPr>
          <a:xfrm>
            <a:off x="2215299" y="4628561"/>
            <a:ext cx="914400" cy="914400"/>
          </a:xfrm>
          <a:prstGeom prst="straightConnector1">
            <a:avLst/>
          </a:prstGeom>
          <a:noFill/>
          <a:ln>
            <a:noFill/>
          </a:ln>
        </p:spPr>
      </p:cxnSp>
      <p:sp>
        <p:nvSpPr>
          <p:cNvPr id="770" name="Google Shape;770;p50"/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Characteristics (20 cm) in magnetic fields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25C7DA-2050-4CF6-8732-F4436D10D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17" y="966088"/>
            <a:ext cx="3054545" cy="25176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6C8529-0151-4C87-AC5D-2DABE2630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91" t="15217" r="4892" b="9420"/>
          <a:stretch/>
        </p:blipFill>
        <p:spPr>
          <a:xfrm>
            <a:off x="3923250" y="1057049"/>
            <a:ext cx="5088512" cy="24591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EA402C9-1DD5-4547-A954-C9F166DEFF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079" y="3688653"/>
            <a:ext cx="5391683" cy="3032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A5ED5EC-D8E3-4860-A506-E8EA0029EF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053" r="12168"/>
          <a:stretch/>
        </p:blipFill>
        <p:spPr>
          <a:xfrm>
            <a:off x="244837" y="4236167"/>
            <a:ext cx="3221123" cy="2363257"/>
          </a:xfrm>
          <a:prstGeom prst="rect">
            <a:avLst/>
          </a:prstGeom>
        </p:spPr>
      </p:pic>
      <p:sp>
        <p:nvSpPr>
          <p:cNvPr id="16" name="Google Shape;770;p50">
            <a:extLst>
              <a:ext uri="{FF2B5EF4-FFF2-40B4-BE49-F238E27FC236}">
                <a16:creationId xmlns:a16="http://schemas.microsoft.com/office/drawing/2014/main" id="{815F7A4C-5567-428B-BC63-ED3328D8A8F6}"/>
              </a:ext>
            </a:extLst>
          </p:cNvPr>
          <p:cNvSpPr txBox="1"/>
          <p:nvPr/>
        </p:nvSpPr>
        <p:spPr>
          <a:xfrm>
            <a:off x="1640265" y="671207"/>
            <a:ext cx="737149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Commercial LAPPD</a:t>
            </a:r>
            <a:r>
              <a:rPr lang="en-US" baseline="300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TM</a:t>
            </a:r>
            <a:r>
              <a:rPr lang="en-US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delivered and installed at ANL B field facility</a:t>
            </a:r>
            <a:endParaRPr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872613-177D-473F-986C-F4135C881D95}"/>
              </a:ext>
            </a:extLst>
          </p:cNvPr>
          <p:cNvSpPr txBox="1"/>
          <p:nvPr/>
        </p:nvSpPr>
        <p:spPr>
          <a:xfrm>
            <a:off x="176268" y="3534376"/>
            <a:ext cx="3628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Pore size: 20 µm</a:t>
            </a:r>
          </a:p>
          <a:p>
            <a:r>
              <a:rPr lang="en-US" b="1" dirty="0"/>
              <a:t>Activation area: 195 mm x 195 mm</a:t>
            </a:r>
          </a:p>
        </p:txBody>
      </p:sp>
    </p:spTree>
    <p:extLst>
      <p:ext uri="{BB962C8B-B14F-4D97-AF65-F5344CB8AC3E}">
        <p14:creationId xmlns:p14="http://schemas.microsoft.com/office/powerpoint/2010/main" val="3443746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B78CDA-B7E1-4E77-B7E8-A72125B79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605" y="2556925"/>
            <a:ext cx="4132889" cy="3163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A3C366-B6CC-4E33-8A4A-C359C19A7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67" y="2506731"/>
            <a:ext cx="4308272" cy="32974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ECE38E-2229-4027-B7CA-C3B0A919A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474" y="641144"/>
            <a:ext cx="2166721" cy="218609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915155B-43D8-47C3-8620-C0C20EEB8B5C}"/>
              </a:ext>
            </a:extLst>
          </p:cNvPr>
          <p:cNvSpPr txBox="1"/>
          <p:nvPr/>
        </p:nvSpPr>
        <p:spPr>
          <a:xfrm>
            <a:off x="319818" y="5888265"/>
            <a:ext cx="865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 behavior as 6 cm MCP-PMT: gain decrease as the magnetic field increases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local gain maximum corresponding to the 13</a:t>
            </a:r>
            <a:r>
              <a:rPr lang="en-US" altLang="zh-CN" sz="16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bias angle of MCP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used </a:t>
            </a:r>
            <a:r>
              <a:rPr lang="en-US" altLang="zh-CN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LAPPD</a:t>
            </a:r>
            <a:r>
              <a:rPr lang="en-US" sz="16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endParaRPr lang="en-US" sz="1600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54E409-0FBF-4D6C-AAED-4FD4E5263830}"/>
              </a:ext>
            </a:extLst>
          </p:cNvPr>
          <p:cNvSpPr txBox="1"/>
          <p:nvPr/>
        </p:nvSpPr>
        <p:spPr>
          <a:xfrm>
            <a:off x="3209987" y="2977928"/>
            <a:ext cx="643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 b="1" dirty="0">
                <a:solidFill>
                  <a:schemeClr val="tx1">
                    <a:lumMod val="50000"/>
                  </a:schemeClr>
                </a:solidFill>
              </a:rPr>
              <a:t>θ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= 0</a:t>
            </a:r>
            <a:r>
              <a:rPr lang="en-US" sz="1200" b="1" baseline="30000" dirty="0">
                <a:solidFill>
                  <a:schemeClr val="tx1">
                    <a:lumMod val="50000"/>
                  </a:schemeClr>
                </a:solidFill>
              </a:rPr>
              <a:t>o</a:t>
            </a:r>
            <a:endParaRPr lang="en-US" sz="1200" b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CC1E54B-7835-4EAF-A57E-05F1EC70C9C9}"/>
              </a:ext>
            </a:extLst>
          </p:cNvPr>
          <p:cNvSpPr txBox="1"/>
          <p:nvPr/>
        </p:nvSpPr>
        <p:spPr>
          <a:xfrm>
            <a:off x="7203969" y="2977929"/>
            <a:ext cx="7827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</a:rPr>
              <a:t>B = 0.1 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F2F68-FDC7-4C9F-ACDB-68016D54D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9827" y="6489702"/>
            <a:ext cx="384175" cy="365125"/>
          </a:xfrm>
        </p:spPr>
        <p:txBody>
          <a:bodyPr/>
          <a:lstStyle/>
          <a:p>
            <a:fld id="{28186CAA-54F2-43FA-AB82-6DC4547EBD18}" type="slidenum">
              <a:rPr lang="en-US" smtClean="0"/>
              <a:t>5</a:t>
            </a:fld>
            <a:endParaRPr lang="en-US" dirty="0"/>
          </a:p>
        </p:txBody>
      </p:sp>
      <p:sp>
        <p:nvSpPr>
          <p:cNvPr id="13" name="Google Shape;770;p50">
            <a:extLst>
              <a:ext uri="{FF2B5EF4-FFF2-40B4-BE49-F238E27FC236}">
                <a16:creationId xmlns:a16="http://schemas.microsoft.com/office/drawing/2014/main" id="{64881E9F-3816-4C21-BDCC-4D8C0050F35A}"/>
              </a:ext>
            </a:extLst>
          </p:cNvPr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Characteristics (20 cm) in magnetic fields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DD1B25-4DAC-4B3B-9205-35700492976C}"/>
              </a:ext>
            </a:extLst>
          </p:cNvPr>
          <p:cNvSpPr txBox="1"/>
          <p:nvPr/>
        </p:nvSpPr>
        <p:spPr>
          <a:xfrm>
            <a:off x="357526" y="1090952"/>
            <a:ext cx="62341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the magnetic sensitive components (Kovar is used as shims in the current LAPPD</a:t>
            </a:r>
            <a:r>
              <a:rPr lang="en-US" sz="16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we can not go to high magnet field test, a new LAPPD</a:t>
            </a:r>
            <a:r>
              <a:rPr lang="en-US" sz="16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non-magnet components is scheduled to be fabricated and tested in Sep. 2018. The results here demonstrate the capability of the facility for 20 cm LAPPD</a:t>
            </a:r>
            <a:r>
              <a:rPr lang="en-US" sz="1600" i="1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600" baseline="30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B71EDE-7E79-4003-8EED-E92D316EEAAE}"/>
              </a:ext>
            </a:extLst>
          </p:cNvPr>
          <p:cNvSpPr/>
          <p:nvPr/>
        </p:nvSpPr>
        <p:spPr>
          <a:xfrm>
            <a:off x="5146827" y="2995202"/>
            <a:ext cx="140615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13</a:t>
            </a:r>
            <a:r>
              <a:rPr lang="en-US" altLang="zh-CN" sz="1200" b="1" baseline="30000" dirty="0">
                <a:solidFill>
                  <a:schemeClr val="tx1">
                    <a:lumMod val="50000"/>
                  </a:schemeClr>
                </a:solidFill>
              </a:rPr>
              <a:t>o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</a:rPr>
              <a:t> MCP bias angle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01566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C39D60B-5E08-4A6E-A6D0-14A6DE972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50828"/>
            <a:ext cx="4114902" cy="31494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CAE181-5555-44C0-BF29-FCA18927F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71" y="2129403"/>
            <a:ext cx="4114901" cy="314948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6E30ED7-A508-4C6E-A7BC-E657E2BC4428}"/>
              </a:ext>
            </a:extLst>
          </p:cNvPr>
          <p:cNvSpPr txBox="1">
            <a:spLocks/>
          </p:cNvSpPr>
          <p:nvPr/>
        </p:nvSpPr>
        <p:spPr>
          <a:xfrm>
            <a:off x="3170" y="1952756"/>
            <a:ext cx="4871150" cy="539927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endParaRPr lang="en-US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F9E0B-FADD-4838-9C94-35C8631AF594}"/>
              </a:ext>
            </a:extLst>
          </p:cNvPr>
          <p:cNvSpPr txBox="1"/>
          <p:nvPr/>
        </p:nvSpPr>
        <p:spPr>
          <a:xfrm>
            <a:off x="523289" y="5253592"/>
            <a:ext cx="8257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applied to all three gaps affects the gain of the LAPPD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between the photocathode and MCP1 gap has the greatest slope, indicating the strongest effect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LAPPD gain becomes a constant with the MCP2-Anode bias HV above a threshold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applied to MCPs seems to have NO preference, equally affects the LAPPD gain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1F0EB-FF57-4A23-B734-25967F62A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377" y="515599"/>
            <a:ext cx="4098623" cy="1834349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476AC69-87E7-4A86-87BB-48F6E6674933}"/>
              </a:ext>
            </a:extLst>
          </p:cNvPr>
          <p:cNvSpPr txBox="1">
            <a:spLocks/>
          </p:cNvSpPr>
          <p:nvPr/>
        </p:nvSpPr>
        <p:spPr>
          <a:xfrm>
            <a:off x="746385" y="1058193"/>
            <a:ext cx="3825615" cy="60992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 and MCP </a:t>
            </a:r>
            <a:r>
              <a:rPr lang="el-GR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sz="18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 dependence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1CB58-66B7-48EB-80D9-5149D159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9827" y="6489702"/>
            <a:ext cx="384175" cy="365125"/>
          </a:xfrm>
        </p:spPr>
        <p:txBody>
          <a:bodyPr/>
          <a:lstStyle/>
          <a:p>
            <a:fld id="{28186CAA-54F2-43FA-AB82-6DC4547EBD18}" type="slidenum">
              <a:rPr lang="en-US" smtClean="0"/>
              <a:t>6</a:t>
            </a:fld>
            <a:endParaRPr lang="en-US"/>
          </a:p>
        </p:txBody>
      </p:sp>
      <p:sp>
        <p:nvSpPr>
          <p:cNvPr id="16" name="Google Shape;770;p50">
            <a:extLst>
              <a:ext uri="{FF2B5EF4-FFF2-40B4-BE49-F238E27FC236}">
                <a16:creationId xmlns:a16="http://schemas.microsoft.com/office/drawing/2014/main" id="{64AE84C0-3A3D-45DA-BBA1-9EB589AAA3EE}"/>
              </a:ext>
            </a:extLst>
          </p:cNvPr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Characteristics (20 cm) in magnetic fields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6EBC8-6E26-42A8-8D2E-4DFBF2C43A84}"/>
              </a:ext>
            </a:extLst>
          </p:cNvPr>
          <p:cNvSpPr/>
          <p:nvPr/>
        </p:nvSpPr>
        <p:spPr>
          <a:xfrm>
            <a:off x="2500194" y="2165282"/>
            <a:ext cx="1223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Gap 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HV 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263F563-85DA-4E3C-86B9-30BFD062B577}"/>
              </a:ext>
            </a:extLst>
          </p:cNvPr>
          <p:cNvSpPr/>
          <p:nvPr/>
        </p:nvSpPr>
        <p:spPr>
          <a:xfrm>
            <a:off x="6537323" y="2403223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MCP </a:t>
            </a:r>
            <a:r>
              <a:rPr lang="el-GR" kern="0" dirty="0"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kern="0" dirty="0">
                <a:latin typeface="Arial" panose="020B0604020202020204" pitchFamily="34" charset="0"/>
                <a:cs typeface="Arial" panose="020B0604020202020204" pitchFamily="34" charset="0"/>
              </a:rPr>
              <a:t>HV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437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31CB58-66B7-48EB-80D9-5149D159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59827" y="6489702"/>
            <a:ext cx="384175" cy="365125"/>
          </a:xfrm>
        </p:spPr>
        <p:txBody>
          <a:bodyPr/>
          <a:lstStyle/>
          <a:p>
            <a:fld id="{28186CAA-54F2-43FA-AB82-6DC4547EBD18}" type="slidenum">
              <a:rPr lang="en-US" smtClean="0"/>
              <a:t>7</a:t>
            </a:fld>
            <a:endParaRPr lang="en-US"/>
          </a:p>
        </p:txBody>
      </p:sp>
      <p:sp>
        <p:nvSpPr>
          <p:cNvPr id="16" name="Google Shape;770;p50">
            <a:extLst>
              <a:ext uri="{FF2B5EF4-FFF2-40B4-BE49-F238E27FC236}">
                <a16:creationId xmlns:a16="http://schemas.microsoft.com/office/drawing/2014/main" id="{64AE84C0-3A3D-45DA-BBA1-9EB589AAA3EE}"/>
              </a:ext>
            </a:extLst>
          </p:cNvPr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Pixelated readout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F050F1-717A-4799-9BB5-907AB79660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9" t="5130" r="18889" b="6277"/>
          <a:stretch/>
        </p:blipFill>
        <p:spPr>
          <a:xfrm rot="10800000">
            <a:off x="521893" y="1218466"/>
            <a:ext cx="2720927" cy="2130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D750DB-71D1-465F-B5AF-6755DEF100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0" t="4638" r="33068"/>
          <a:stretch/>
        </p:blipFill>
        <p:spPr>
          <a:xfrm rot="10800000">
            <a:off x="521892" y="3774994"/>
            <a:ext cx="3280190" cy="2770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D4673E-D518-495B-96E0-2DD1186B72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3" r="35674"/>
          <a:stretch/>
        </p:blipFill>
        <p:spPr>
          <a:xfrm rot="5400000">
            <a:off x="4789447" y="2671316"/>
            <a:ext cx="3288693" cy="479824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09C8CA-2C98-4753-95B2-BAE7DF5C32EB}"/>
              </a:ext>
            </a:extLst>
          </p:cNvPr>
          <p:cNvSpPr txBox="1"/>
          <p:nvPr/>
        </p:nvSpPr>
        <p:spPr>
          <a:xfrm>
            <a:off x="3589456" y="1149755"/>
            <a:ext cx="2498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 sizes:</a:t>
            </a:r>
          </a:p>
          <a:p>
            <a:r>
              <a:rPr lang="en-US" dirty="0"/>
              <a:t>2mm x 2mm</a:t>
            </a:r>
          </a:p>
          <a:p>
            <a:r>
              <a:rPr lang="en-US" dirty="0"/>
              <a:t>3mm x 3mm</a:t>
            </a:r>
          </a:p>
          <a:p>
            <a:r>
              <a:rPr lang="en-US" dirty="0"/>
              <a:t>4mm x 4mm</a:t>
            </a:r>
          </a:p>
          <a:p>
            <a:r>
              <a:rPr lang="en-US" dirty="0"/>
              <a:t>5mm x 5mm</a:t>
            </a:r>
          </a:p>
          <a:p>
            <a:endParaRPr lang="en-US" dirty="0"/>
          </a:p>
          <a:p>
            <a:r>
              <a:rPr lang="en-US" dirty="0"/>
              <a:t>Spacing between pads: </a:t>
            </a:r>
          </a:p>
          <a:p>
            <a:r>
              <a:rPr lang="en-US" dirty="0"/>
              <a:t>0.5 mm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1A228B8-3011-4048-BF21-5BCF811F2FB7}"/>
              </a:ext>
            </a:extLst>
          </p:cNvPr>
          <p:cNvSpPr/>
          <p:nvPr/>
        </p:nvSpPr>
        <p:spPr>
          <a:xfrm>
            <a:off x="1076348" y="643189"/>
            <a:ext cx="81980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dirty="0"/>
              <a:t>Demountable chamber installed on the stage of </a:t>
            </a:r>
            <a:r>
              <a:rPr lang="en-US" b="1" kern="0" dirty="0" err="1"/>
              <a:t>Fermilab</a:t>
            </a:r>
            <a:r>
              <a:rPr lang="en-US" b="1" kern="0" dirty="0"/>
              <a:t> Test Beam Facility MT6.2C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EE3AFB-D164-4FA1-8E64-9DF2AA4E01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t="3142" r="18064" b="6409"/>
          <a:stretch/>
        </p:blipFill>
        <p:spPr>
          <a:xfrm>
            <a:off x="5971612" y="1258854"/>
            <a:ext cx="2669348" cy="209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5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22045FC-BAFF-44FD-ACB9-9B5966D0E355}"/>
              </a:ext>
            </a:extLst>
          </p:cNvPr>
          <p:cNvSpPr txBox="1">
            <a:spLocks/>
          </p:cNvSpPr>
          <p:nvPr/>
        </p:nvSpPr>
        <p:spPr>
          <a:xfrm>
            <a:off x="579749" y="5784864"/>
            <a:ext cx="7984503" cy="87391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Expected position resolution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σ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expected) = pixel size/√12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Beamline experiment preliminary results show that experimental position resolutions are close to the expected position resolutions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8D7C6DB-19A8-4861-8A34-CF2D718CB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918866"/>
              </p:ext>
            </p:extLst>
          </p:nvPr>
        </p:nvGraphicFramePr>
        <p:xfrm>
          <a:off x="740003" y="4120754"/>
          <a:ext cx="7984504" cy="1463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9961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6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612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mm</a:t>
                      </a:r>
                      <a:r>
                        <a:rPr lang="en-US" baseline="0" dirty="0"/>
                        <a:t> x 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 mm x 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mm x 4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 err="1"/>
                        <a:t>σ</a:t>
                      </a:r>
                      <a:r>
                        <a:rPr lang="en-US" baseline="0" dirty="0"/>
                        <a:t> (x)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σ</a:t>
                      </a:r>
                      <a:r>
                        <a:rPr lang="en-US" baseline="0" dirty="0"/>
                        <a:t> (y)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1.43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σ</a:t>
                      </a:r>
                      <a:r>
                        <a:rPr lang="en-US" baseline="0" dirty="0"/>
                        <a:t> (expected)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1.2 mm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C8F67E1C-8595-4AC2-AB12-89A4D4154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779" y="940954"/>
            <a:ext cx="3280526" cy="2687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088825-2140-4402-A12D-31453E01B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8349" y="882515"/>
            <a:ext cx="3117556" cy="2632504"/>
          </a:xfrm>
          <a:prstGeom prst="rect">
            <a:avLst/>
          </a:prstGeom>
        </p:spPr>
      </p:pic>
      <p:sp>
        <p:nvSpPr>
          <p:cNvPr id="7" name="Google Shape;770;p50">
            <a:extLst>
              <a:ext uri="{FF2B5EF4-FFF2-40B4-BE49-F238E27FC236}">
                <a16:creationId xmlns:a16="http://schemas.microsoft.com/office/drawing/2014/main" id="{5CF57C1E-6F40-41E2-8AC0-40C059FD9436}"/>
              </a:ext>
            </a:extLst>
          </p:cNvPr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Pixelated readout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039BC9-F652-4F57-A1D7-8867D9D4FC35}"/>
              </a:ext>
            </a:extLst>
          </p:cNvPr>
          <p:cNvSpPr/>
          <p:nvPr/>
        </p:nvSpPr>
        <p:spPr>
          <a:xfrm>
            <a:off x="551467" y="3588061"/>
            <a:ext cx="86208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Example correlation between the y-axis of a 3 mm x 3 mm pad and the MWPC projection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324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70;p50">
            <a:extLst>
              <a:ext uri="{FF2B5EF4-FFF2-40B4-BE49-F238E27FC236}">
                <a16:creationId xmlns:a16="http://schemas.microsoft.com/office/drawing/2014/main" id="{309AC243-47DD-406C-9B6F-FA95B0D42BC2}"/>
              </a:ext>
            </a:extLst>
          </p:cNvPr>
          <p:cNvSpPr txBox="1"/>
          <p:nvPr/>
        </p:nvSpPr>
        <p:spPr>
          <a:xfrm>
            <a:off x="397593" y="218072"/>
            <a:ext cx="85043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LAPPDs – C</a:t>
            </a:r>
            <a:r>
              <a:rPr lang="en-US" altLang="zh-CN" sz="2800" dirty="0">
                <a:solidFill>
                  <a:srgbClr val="008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onclusion</a:t>
            </a:r>
            <a:endParaRPr sz="2800" dirty="0">
              <a:solidFill>
                <a:srgbClr val="008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Google Shape;752;p49">
            <a:extLst>
              <a:ext uri="{FF2B5EF4-FFF2-40B4-BE49-F238E27FC236}">
                <a16:creationId xmlns:a16="http://schemas.microsoft.com/office/drawing/2014/main" id="{911C28FD-6F10-48C9-9B0D-575DB5F75691}"/>
              </a:ext>
            </a:extLst>
          </p:cNvPr>
          <p:cNvSpPr txBox="1"/>
          <p:nvPr/>
        </p:nvSpPr>
        <p:spPr>
          <a:xfrm>
            <a:off x="523830" y="1247300"/>
            <a:ext cx="8340414" cy="2108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225" tIns="47600" rIns="95225" bIns="47600" anchor="t" anchorCtr="0">
            <a:noAutofit/>
          </a:bodyPr>
          <a:lstStyle/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LAPPD/MCP-PMTs were characterized in details in 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magnetic fields 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Further development of magnetic field tolerant LAPPD progresses well</a:t>
            </a:r>
            <a:endParaRPr dirty="0"/>
          </a:p>
          <a:p>
            <a:pPr marL="302381" marR="0" lvl="0" indent="-25158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Noto Sans Symbols"/>
              <a:buNone/>
            </a:pPr>
            <a:endParaRPr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Pixelated readout development for LAPPD was started, will be the next focus</a:t>
            </a:r>
          </a:p>
          <a:p>
            <a:pPr marL="302381" lvl="0" indent="-251581">
              <a:buClr>
                <a:schemeClr val="dk1"/>
              </a:buClr>
              <a:buSzPts val="800"/>
            </a:pPr>
            <a:endParaRPr lang="en-US" sz="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LAPPD R&amp;D, DIRC R&amp;D, electronics R&amp;D are well aligned with each other for demonstration of DIRC prototype with LAPPD</a:t>
            </a:r>
            <a:r>
              <a:rPr lang="en-US" baseline="30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TM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sensors</a:t>
            </a: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02381" lvl="0" indent="-302381">
              <a:buClr>
                <a:schemeClr val="dk1"/>
              </a:buClr>
              <a:buSzPts val="1800"/>
              <a:buFont typeface="Noto Sans Symbols"/>
              <a:buChar char="▪"/>
            </a:pPr>
            <a:endParaRPr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38498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1429</TotalTime>
  <Words>780</Words>
  <Application>Microsoft Office PowerPoint</Application>
  <PresentationFormat>On-screen Show (4:3)</PresentationFormat>
  <Paragraphs>96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Noto Sans Symbols</vt:lpstr>
      <vt:lpstr>等线</vt:lpstr>
      <vt:lpstr>Arial</vt:lpstr>
      <vt:lpstr>Calibri</vt:lpstr>
      <vt:lpstr>Calibri Light</vt:lpstr>
      <vt:lpstr>Comic Sans MS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Junqi Xie</dc:creator>
  <cp:lastModifiedBy>Junqi Xie</cp:lastModifiedBy>
  <cp:revision>43</cp:revision>
  <dcterms:created xsi:type="dcterms:W3CDTF">2018-07-18T14:29:43Z</dcterms:created>
  <dcterms:modified xsi:type="dcterms:W3CDTF">2018-07-19T14:25:21Z</dcterms:modified>
</cp:coreProperties>
</file>