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9" r:id="rId2"/>
    <p:sldId id="334" r:id="rId3"/>
    <p:sldId id="335" r:id="rId4"/>
    <p:sldId id="336" r:id="rId5"/>
    <p:sldId id="337" r:id="rId6"/>
    <p:sldId id="286" r:id="rId7"/>
    <p:sldId id="330" r:id="rId8"/>
    <p:sldId id="331" r:id="rId9"/>
    <p:sldId id="409" r:id="rId10"/>
    <p:sldId id="407" r:id="rId11"/>
    <p:sldId id="408" r:id="rId12"/>
    <p:sldId id="41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94"/>
  </p:normalViewPr>
  <p:slideViewPr>
    <p:cSldViewPr snapToGrid="0" snapToObjects="1">
      <p:cViewPr varScale="1">
        <p:scale>
          <a:sx n="163" d="100"/>
          <a:sy n="163" d="100"/>
        </p:scale>
        <p:origin x="88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15E2-B4B4-4620-AE9F-8AFED5401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RHIC Run-19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D4B81-4B72-41F3-B39F-10EDFD7AF8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Chuyu Liu</a:t>
            </a:r>
          </a:p>
          <a:p>
            <a:r>
              <a:rPr lang="en-US" dirty="0"/>
              <a:t>BNL NPP 2019 PAC Meeting</a:t>
            </a:r>
          </a:p>
          <a:p>
            <a:r>
              <a:rPr lang="en-US" dirty="0"/>
              <a:t>06/10/2019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8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6C3-0891-F849-BB0F-EABC264A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target test run at 7.3 GeV/nucleon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8A826-636C-404A-ACE6-46B6E397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47" y="2194901"/>
            <a:ext cx="5082977" cy="3185990"/>
          </a:xfrm>
        </p:spPr>
        <p:txBody>
          <a:bodyPr>
            <a:normAutofit/>
          </a:bodyPr>
          <a:lstStyle/>
          <a:p>
            <a:r>
              <a:rPr lang="en-US" sz="1800" dirty="0"/>
              <a:t>Beta star at IP6 was designed 10 m, lattice with even larger beta function was available.</a:t>
            </a:r>
          </a:p>
          <a:p>
            <a:r>
              <a:rPr lang="en-US" sz="1800" dirty="0"/>
              <a:t>Required orbit shift was ~9 mm. Event rate was very sensitive to orbit in this neighborhood.</a:t>
            </a:r>
          </a:p>
          <a:p>
            <a:r>
              <a:rPr lang="en-US" sz="1800" dirty="0"/>
              <a:t>Background was well under controlled.</a:t>
            </a:r>
          </a:p>
          <a:p>
            <a:r>
              <a:rPr lang="en-US" sz="1800" dirty="0"/>
              <a:t>BBQ kicker, engaged to improve event rate, was very effective.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E958B-1744-4948-908F-75AD4BFC1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525" y="2194901"/>
            <a:ext cx="3644599" cy="29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3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4FBC-C2A5-4E0D-9134-655CF17B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 for Run-20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35CA-41D6-4A41-B9FE-6E0DE8445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Plan to have </a:t>
            </a:r>
            <a:r>
              <a:rPr lang="en-US" dirty="0" err="1"/>
              <a:t>LEReC</a:t>
            </a:r>
            <a:r>
              <a:rPr lang="en-US" dirty="0"/>
              <a:t> cooling operational for 3.85 and 4.55 GeV/nucleon, but not for 5.75 GeV/nucleon because electron beam energy is limited by RF system.</a:t>
            </a:r>
          </a:p>
          <a:p>
            <a:r>
              <a:rPr lang="en-US" dirty="0"/>
              <a:t>The improvement of luminosity at 5.75 GeV is expected from more bunch intensity, better lifetime, more stable machine condition.</a:t>
            </a:r>
          </a:p>
          <a:p>
            <a:r>
              <a:rPr lang="en-US" dirty="0"/>
              <a:t>Smooth running for all fixed target energies are expected. </a:t>
            </a:r>
          </a:p>
          <a:p>
            <a:r>
              <a:rPr lang="en-US" dirty="0"/>
              <a:t>O+O collision at 100 GeV requires </a:t>
            </a:r>
            <a:r>
              <a:rPr lang="pt-BR" dirty="0"/>
              <a:t>2e28 cm^-2s^-1 average luminosity (RHIC can provide lumi 8 times of that).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9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D7E2-AE94-4804-919B-7A4196BA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0CA32-44E5-4216-A739-4E5B26FEC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RHIC physics running and </a:t>
            </a:r>
            <a:r>
              <a:rPr lang="en-US" dirty="0" err="1"/>
              <a:t>LEReC</a:t>
            </a:r>
            <a:r>
              <a:rPr lang="en-US" dirty="0"/>
              <a:t> commissioning coexisted near perfectly during 2019.</a:t>
            </a:r>
          </a:p>
          <a:p>
            <a:r>
              <a:rPr lang="en-US" dirty="0"/>
              <a:t>RHIC performance at 9.8 and 7.3 GeV were substantially improved with new developments compared to previous running. </a:t>
            </a:r>
          </a:p>
          <a:p>
            <a:r>
              <a:rPr lang="en-US" dirty="0" err="1"/>
              <a:t>LEReC</a:t>
            </a:r>
            <a:r>
              <a:rPr lang="en-US" dirty="0"/>
              <a:t> team achieved their tremendous goals during cooling commissioning in 2019, and demonstrated for the first time cooling of ion bunches with RF accelerated electron bunches.</a:t>
            </a:r>
          </a:p>
          <a:p>
            <a:r>
              <a:rPr lang="en-US" dirty="0"/>
              <a:t>Fixed target experiments running conditions were improved with larger beta star. Future FXTs will benefit as well.</a:t>
            </a:r>
          </a:p>
          <a:p>
            <a:r>
              <a:rPr lang="en-US" dirty="0"/>
              <a:t>We are planning for a challenging RHIC running with operational </a:t>
            </a:r>
            <a:r>
              <a:rPr lang="en-US" dirty="0" err="1"/>
              <a:t>LEReC</a:t>
            </a:r>
            <a:r>
              <a:rPr lang="en-US" dirty="0"/>
              <a:t> next year.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2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1264A-853D-44D2-A3B8-AA65FB55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FA4B7-A972-4AC0-A1FE-CAB15DB6D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RHIC Run-19</a:t>
            </a:r>
          </a:p>
          <a:p>
            <a:r>
              <a:rPr lang="en-US" dirty="0"/>
              <a:t>Run-19 performance at 9.8 GeV/nucleon</a:t>
            </a:r>
          </a:p>
          <a:p>
            <a:r>
              <a:rPr lang="en-US" dirty="0"/>
              <a:t>Run-19 performance at 7.3 GeV/nucleon</a:t>
            </a:r>
          </a:p>
          <a:p>
            <a:r>
              <a:rPr lang="en-US" dirty="0"/>
              <a:t>Run-19 fixed target experiments</a:t>
            </a:r>
          </a:p>
          <a:p>
            <a:r>
              <a:rPr lang="en-US" dirty="0"/>
              <a:t>Projections for Run-20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8707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E263F3-C048-40B1-AB13-064FE5AA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Run-19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C9C4C-516F-4847-9B3F-91F320F72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825625"/>
            <a:ext cx="4325560" cy="3929132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err="1"/>
              <a:t>LEReC</a:t>
            </a:r>
            <a:r>
              <a:rPr lang="en-US" sz="1800" dirty="0"/>
              <a:t> electron beam commissioning before RHIC started on Feb. 11</a:t>
            </a:r>
            <a:r>
              <a:rPr lang="en-US" sz="1800" baseline="30000" dirty="0"/>
              <a:t>th</a:t>
            </a:r>
            <a:r>
              <a:rPr lang="en-US" sz="1800" dirty="0"/>
              <a:t>. </a:t>
            </a:r>
          </a:p>
          <a:p>
            <a:r>
              <a:rPr lang="en-US" sz="1800" dirty="0"/>
              <a:t>Interleave of physics program and </a:t>
            </a:r>
            <a:r>
              <a:rPr lang="en-US" sz="1800" dirty="0" err="1"/>
              <a:t>LEReC</a:t>
            </a:r>
            <a:r>
              <a:rPr lang="en-US" sz="1800" dirty="0"/>
              <a:t> commissioning. </a:t>
            </a:r>
          </a:p>
          <a:p>
            <a:r>
              <a:rPr lang="en-US" sz="1800" dirty="0"/>
              <a:t>Physics at 9.8 GeV/nucleon went smoothly. STAR was flexible on </a:t>
            </a:r>
            <a:r>
              <a:rPr lang="en-US" sz="1800" dirty="0" err="1"/>
              <a:t>LEReC</a:t>
            </a:r>
            <a:r>
              <a:rPr lang="en-US" sz="1800" dirty="0"/>
              <a:t> dedicated time allocation.</a:t>
            </a:r>
          </a:p>
          <a:p>
            <a:r>
              <a:rPr lang="en-US" sz="1800" dirty="0"/>
              <a:t>Physics at 7.3 GeV/nucleon went smoothly as well with physics running during weekends.</a:t>
            </a:r>
          </a:p>
          <a:p>
            <a:r>
              <a:rPr lang="en-US" sz="1800" dirty="0"/>
              <a:t>Fixed target experiments at 7.3 GeV/nucleon beam energy was greatly improved with large beta star.</a:t>
            </a:r>
          </a:p>
          <a:p>
            <a:r>
              <a:rPr lang="en-US" sz="1800" dirty="0"/>
              <a:t>Physics at 3.85 GeV/nucleon and more are planned for the rest of the Run-19.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A032A5-0FC6-43D2-8D80-6EFED2533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492" y="201050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0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91EE-475C-4B06-9CBF-DD1BFFEF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at 9.8 GeV/nucleon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DC134EA8-A0F5-47E0-9CC1-95682E4E8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52094"/>
              </p:ext>
            </p:extLst>
          </p:nvPr>
        </p:nvGraphicFramePr>
        <p:xfrm>
          <a:off x="234462" y="1825625"/>
          <a:ext cx="5625003" cy="434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261">
                  <a:extLst>
                    <a:ext uri="{9D8B030D-6E8A-4147-A177-3AD203B41FA5}">
                      <a16:colId xmlns:a16="http://schemas.microsoft.com/office/drawing/2014/main" val="4270459677"/>
                    </a:ext>
                  </a:extLst>
                </a:gridCol>
                <a:gridCol w="996462">
                  <a:extLst>
                    <a:ext uri="{9D8B030D-6E8A-4147-A177-3AD203B41FA5}">
                      <a16:colId xmlns:a16="http://schemas.microsoft.com/office/drawing/2014/main" val="689874100"/>
                    </a:ext>
                  </a:extLst>
                </a:gridCol>
                <a:gridCol w="1008184">
                  <a:extLst>
                    <a:ext uri="{9D8B030D-6E8A-4147-A177-3AD203B41FA5}">
                      <a16:colId xmlns:a16="http://schemas.microsoft.com/office/drawing/2014/main" val="808919732"/>
                    </a:ext>
                  </a:extLst>
                </a:gridCol>
                <a:gridCol w="1938096">
                  <a:extLst>
                    <a:ext uri="{9D8B030D-6E8A-4147-A177-3AD203B41FA5}">
                      <a16:colId xmlns:a16="http://schemas.microsoft.com/office/drawing/2014/main" val="1559863328"/>
                    </a:ext>
                  </a:extLst>
                </a:gridCol>
              </a:tblGrid>
              <a:tr h="360370">
                <a:tc>
                  <a:txBody>
                    <a:bodyPr/>
                    <a:lstStyle/>
                    <a:p>
                      <a:r>
                        <a:rPr lang="en-US" sz="1400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40103"/>
                  </a:ext>
                </a:extLst>
              </a:tr>
              <a:tr h="360370">
                <a:tc>
                  <a:txBody>
                    <a:bodyPr/>
                    <a:lstStyle/>
                    <a:p>
                      <a:r>
                        <a:rPr lang="en-US" sz="1400" dirty="0"/>
                        <a:t>Bunch 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1.8E9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Bunched, at collision, limited by beam-gas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53391"/>
                  </a:ext>
                </a:extLst>
              </a:tr>
              <a:tr h="360370">
                <a:tc>
                  <a:txBody>
                    <a:bodyPr/>
                    <a:lstStyle/>
                    <a:p>
                      <a:r>
                        <a:rPr lang="en-US" sz="1400" dirty="0"/>
                        <a:t>Beta 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Started with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784060"/>
                  </a:ext>
                </a:extLst>
              </a:tr>
              <a:tr h="503530">
                <a:tc>
                  <a:txBody>
                    <a:bodyPr/>
                    <a:lstStyle/>
                    <a:p>
                      <a:r>
                        <a:rPr lang="en-US" sz="1400" dirty="0"/>
                        <a:t>Working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(0.09, 0.085)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041985"/>
                  </a:ext>
                </a:extLst>
              </a:tr>
              <a:tr h="5035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f_RF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0373"/>
                  </a:ext>
                </a:extLst>
              </a:tr>
              <a:tr h="360370">
                <a:tc>
                  <a:txBody>
                    <a:bodyPr/>
                    <a:lstStyle/>
                    <a:p>
                      <a:r>
                        <a:rPr lang="en-US" sz="1400" dirty="0"/>
                        <a:t>Setup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Include other energies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795981"/>
                  </a:ext>
                </a:extLst>
              </a:tr>
              <a:tr h="503530">
                <a:tc>
                  <a:txBody>
                    <a:bodyPr/>
                    <a:lstStyle/>
                    <a:p>
                      <a:r>
                        <a:rPr lang="en-US" sz="1400" dirty="0"/>
                        <a:t>Time between 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695"/>
                  </a:ext>
                </a:extLst>
              </a:tr>
              <a:tr h="360370">
                <a:tc>
                  <a:txBody>
                    <a:bodyPr/>
                    <a:lstStyle/>
                    <a:p>
                      <a:r>
                        <a:rPr lang="en-US" sz="1400" dirty="0"/>
                        <a:t>Store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809106"/>
                  </a:ext>
                </a:extLst>
              </a:tr>
              <a:tr h="360370">
                <a:tc>
                  <a:txBody>
                    <a:bodyPr/>
                    <a:lstStyle/>
                    <a:p>
                      <a:r>
                        <a:rPr lang="en-US" sz="1400" dirty="0"/>
                        <a:t>Peak luminosity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−2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−1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27921"/>
                  </a:ext>
                </a:extLst>
              </a:tr>
              <a:tr h="473911">
                <a:tc>
                  <a:txBody>
                    <a:bodyPr/>
                    <a:lstStyle/>
                    <a:p>
                      <a:r>
                        <a:rPr lang="en-US" sz="1400" dirty="0"/>
                        <a:t>Average luminosity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−2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−1</a:t>
                      </a:r>
                      <a:endParaRPr lang="en-US" sz="1200" baseline="300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005412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403A3907-3CBF-4498-A738-627DE450F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238" y="4090243"/>
            <a:ext cx="2460562" cy="1800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8BE4DE-F3D1-41E4-B262-247BD1CB9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996" y="1712608"/>
            <a:ext cx="2812163" cy="210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2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6F7D-166A-4398-A2C2-9600A0EA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at 7.3 GeV/nucleon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6A59A-BF65-47DB-897D-0C3CFFA21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909" y="3866148"/>
            <a:ext cx="2930618" cy="20955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8E701-A2D2-44D0-B960-194BE0E16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825625"/>
            <a:ext cx="4753453" cy="392913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DEBBA-0C32-4895-8A64-ED82A9301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591" y="1275860"/>
            <a:ext cx="3191191" cy="2462421"/>
          </a:xfrm>
          <a:prstGeom prst="rect">
            <a:avLst/>
          </a:prstGeom>
        </p:spPr>
      </p:pic>
      <p:graphicFrame>
        <p:nvGraphicFramePr>
          <p:cNvPr id="8" name="Content Placeholder 20">
            <a:extLst>
              <a:ext uri="{FF2B5EF4-FFF2-40B4-BE49-F238E27FC236}">
                <a16:creationId xmlns:a16="http://schemas.microsoft.com/office/drawing/2014/main" id="{BC0F7190-186F-4BDD-B46E-C057369AC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456607"/>
              </p:ext>
            </p:extLst>
          </p:nvPr>
        </p:nvGraphicFramePr>
        <p:xfrm>
          <a:off x="234462" y="1825625"/>
          <a:ext cx="5668107" cy="4362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152">
                  <a:extLst>
                    <a:ext uri="{9D8B030D-6E8A-4147-A177-3AD203B41FA5}">
                      <a16:colId xmlns:a16="http://schemas.microsoft.com/office/drawing/2014/main" val="4270459677"/>
                    </a:ext>
                  </a:extLst>
                </a:gridCol>
                <a:gridCol w="1004098">
                  <a:extLst>
                    <a:ext uri="{9D8B030D-6E8A-4147-A177-3AD203B41FA5}">
                      <a16:colId xmlns:a16="http://schemas.microsoft.com/office/drawing/2014/main" val="689874100"/>
                    </a:ext>
                  </a:extLst>
                </a:gridCol>
                <a:gridCol w="1057255">
                  <a:extLst>
                    <a:ext uri="{9D8B030D-6E8A-4147-A177-3AD203B41FA5}">
                      <a16:colId xmlns:a16="http://schemas.microsoft.com/office/drawing/2014/main" val="808919732"/>
                    </a:ext>
                  </a:extLst>
                </a:gridCol>
                <a:gridCol w="1911602">
                  <a:extLst>
                    <a:ext uri="{9D8B030D-6E8A-4147-A177-3AD203B41FA5}">
                      <a16:colId xmlns:a16="http://schemas.microsoft.com/office/drawing/2014/main" val="1559863328"/>
                    </a:ext>
                  </a:extLst>
                </a:gridCol>
              </a:tblGrid>
              <a:tr h="360370">
                <a:tc>
                  <a:txBody>
                    <a:bodyPr/>
                    <a:lstStyle/>
                    <a:p>
                      <a:r>
                        <a:rPr lang="en-US" sz="1400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40103"/>
                  </a:ext>
                </a:extLst>
              </a:tr>
              <a:tr h="360370">
                <a:tc>
                  <a:txBody>
                    <a:bodyPr/>
                    <a:lstStyle/>
                    <a:p>
                      <a:r>
                        <a:rPr lang="en-US" sz="1400" dirty="0"/>
                        <a:t>Bunch 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1.8E9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Bunched, at collision, limited by bucket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53391"/>
                  </a:ext>
                </a:extLst>
              </a:tr>
              <a:tr h="360370">
                <a:tc>
                  <a:txBody>
                    <a:bodyPr/>
                    <a:lstStyle/>
                    <a:p>
                      <a:r>
                        <a:rPr lang="en-US" sz="1400" dirty="0"/>
                        <a:t>Beta 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B: 2.5, Y: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Comprise </a:t>
                      </a:r>
                      <a:r>
                        <a:rPr lang="en-US" sz="1400" dirty="0" err="1"/>
                        <a:t>bwt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lumi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verus</a:t>
                      </a:r>
                      <a:r>
                        <a:rPr lang="en-US" sz="1400" dirty="0"/>
                        <a:t> background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784060"/>
                  </a:ext>
                </a:extLst>
              </a:tr>
              <a:tr h="503530">
                <a:tc>
                  <a:txBody>
                    <a:bodyPr/>
                    <a:lstStyle/>
                    <a:p>
                      <a:r>
                        <a:rPr lang="en-US" sz="1400" dirty="0"/>
                        <a:t>Working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(0.09, 0.085)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 loss with collision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041985"/>
                  </a:ext>
                </a:extLst>
              </a:tr>
              <a:tr h="360370">
                <a:tc>
                  <a:txBody>
                    <a:bodyPr/>
                    <a:lstStyle/>
                    <a:p>
                      <a:r>
                        <a:rPr lang="en-US" sz="1400" dirty="0"/>
                        <a:t>Setup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AGS RHIC synchro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795981"/>
                  </a:ext>
                </a:extLst>
              </a:tr>
              <a:tr h="360370">
                <a:tc>
                  <a:txBody>
                    <a:bodyPr/>
                    <a:lstStyle/>
                    <a:p>
                      <a:r>
                        <a:rPr lang="en-US" sz="1400" dirty="0" err="1"/>
                        <a:t>f_RF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463592"/>
                  </a:ext>
                </a:extLst>
              </a:tr>
              <a:tr h="503530">
                <a:tc>
                  <a:txBody>
                    <a:bodyPr/>
                    <a:lstStyle/>
                    <a:p>
                      <a:r>
                        <a:rPr lang="en-US" sz="1400" dirty="0"/>
                        <a:t>Time between 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695"/>
                  </a:ext>
                </a:extLst>
              </a:tr>
              <a:tr h="360370">
                <a:tc>
                  <a:txBody>
                    <a:bodyPr/>
                    <a:lstStyle/>
                    <a:p>
                      <a:r>
                        <a:rPr lang="en-US" sz="1400" dirty="0"/>
                        <a:t>Store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809106"/>
                  </a:ext>
                </a:extLst>
              </a:tr>
              <a:tr h="360370">
                <a:tc>
                  <a:txBody>
                    <a:bodyPr/>
                    <a:lstStyle/>
                    <a:p>
                      <a:r>
                        <a:rPr lang="en-US" sz="1400" dirty="0"/>
                        <a:t>Peak luminosity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−2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−1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27921"/>
                  </a:ext>
                </a:extLst>
              </a:tr>
              <a:tr h="473911">
                <a:tc>
                  <a:txBody>
                    <a:bodyPr/>
                    <a:lstStyle/>
                    <a:p>
                      <a:r>
                        <a:rPr lang="en-US" sz="1400" dirty="0"/>
                        <a:t>Average luminosity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−2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−1</a:t>
                      </a:r>
                      <a:endParaRPr lang="en-US" sz="1200" baseline="300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005412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55B8BD-EBB0-4DF2-A7DA-76291AFCA9A3}"/>
              </a:ext>
            </a:extLst>
          </p:cNvPr>
          <p:cNvCxnSpPr/>
          <p:nvPr/>
        </p:nvCxnSpPr>
        <p:spPr>
          <a:xfrm>
            <a:off x="7696200" y="4208585"/>
            <a:ext cx="0" cy="10726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179DD5-C59A-4910-8970-5F73560419FB}"/>
              </a:ext>
            </a:extLst>
          </p:cNvPr>
          <p:cNvSpPr txBox="1"/>
          <p:nvPr/>
        </p:nvSpPr>
        <p:spPr>
          <a:xfrm>
            <a:off x="7696200" y="4100480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7.3 GeV</a:t>
            </a:r>
          </a:p>
        </p:txBody>
      </p:sp>
    </p:spTree>
    <p:extLst>
      <p:ext uri="{BB962C8B-B14F-4D97-AF65-F5344CB8AC3E}">
        <p14:creationId xmlns:p14="http://schemas.microsoft.com/office/powerpoint/2010/main" val="411560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2F55-E964-437E-8A61-D4329D4D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compared to Run-11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0BE6D-D4FB-487D-B985-9A1338E7A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For physics at 9.8 and 7.3 GeV/nucleon: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Wiggle (demagnetization) ramp for RHIC superconducting magnets to reduce persistent current effects.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New </a:t>
            </a:r>
            <a:r>
              <a:rPr lang="en-US" dirty="0" err="1">
                <a:solidFill>
                  <a:schemeClr val="accent1"/>
                </a:solidFill>
              </a:rPr>
              <a:t>betatron</a:t>
            </a:r>
            <a:r>
              <a:rPr lang="en-US" dirty="0">
                <a:solidFill>
                  <a:schemeClr val="accent1"/>
                </a:solidFill>
              </a:rPr>
              <a:t> working point at 0.09/0.08.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Beta squeeze at IP6 for higher luminosity.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Upgrade of corrector control from 12 to 16 bit.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ATR re-alignment, additional BPM at WD4.</a:t>
            </a:r>
          </a:p>
          <a:p>
            <a:r>
              <a:rPr lang="en-US" dirty="0">
                <a:solidFill>
                  <a:schemeClr val="accent6"/>
                </a:solidFill>
              </a:rPr>
              <a:t>For </a:t>
            </a:r>
            <a:r>
              <a:rPr lang="en-US" dirty="0" err="1">
                <a:solidFill>
                  <a:schemeClr val="accent6"/>
                </a:solidFill>
              </a:rPr>
              <a:t>LEReC</a:t>
            </a:r>
            <a:r>
              <a:rPr lang="en-US" dirty="0">
                <a:solidFill>
                  <a:schemeClr val="accent6"/>
                </a:solidFill>
              </a:rPr>
              <a:t> cooling commissioning: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New 9 MHz cavities for 3.85 GeV/nucleon, much improved lifetime.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Improved lifetime due to wiggle (demagnetization) ramp.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Flat orbit in </a:t>
            </a:r>
            <a:r>
              <a:rPr lang="en-US" dirty="0" err="1">
                <a:solidFill>
                  <a:schemeClr val="accent6"/>
                </a:solidFill>
              </a:rPr>
              <a:t>LEReC</a:t>
            </a:r>
            <a:r>
              <a:rPr lang="en-US" dirty="0">
                <a:solidFill>
                  <a:schemeClr val="accent6"/>
                </a:solidFill>
              </a:rPr>
              <a:t> cooling section with g1-tvx separation bump. </a:t>
            </a:r>
          </a:p>
        </p:txBody>
      </p:sp>
    </p:spTree>
    <p:extLst>
      <p:ext uri="{BB962C8B-B14F-4D97-AF65-F5344CB8AC3E}">
        <p14:creationId xmlns:p14="http://schemas.microsoft.com/office/powerpoint/2010/main" val="842003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C1CF-F8CE-41B1-A283-E340EA81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Mode-switching and wiggles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20F45-0FD0-473B-BFB6-5A18D6E46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506415"/>
            <a:ext cx="8328991" cy="4248342"/>
          </a:xfrm>
        </p:spPr>
        <p:txBody>
          <a:bodyPr>
            <a:normAutofit/>
          </a:bodyPr>
          <a:lstStyle/>
          <a:p>
            <a:r>
              <a:rPr lang="en-US" sz="2000" dirty="0"/>
              <a:t>Benefits: quickly switch between energies, zero wait time for persistent currents to settle down; Orbit, tune and chromaticity stability much improved; automatically restore correct settings for systems.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E03A9A-117E-489E-BA10-51A8CA14CE2D}"/>
              </a:ext>
            </a:extLst>
          </p:cNvPr>
          <p:cNvGrpSpPr/>
          <p:nvPr/>
        </p:nvGrpSpPr>
        <p:grpSpPr>
          <a:xfrm>
            <a:off x="357809" y="2930769"/>
            <a:ext cx="4929300" cy="3434861"/>
            <a:chOff x="1573822" y="2452464"/>
            <a:chExt cx="5797063" cy="37842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10F7E42-DB36-4EED-90CE-C08713C5CDC0}"/>
                </a:ext>
              </a:extLst>
            </p:cNvPr>
            <p:cNvGrpSpPr/>
            <p:nvPr/>
          </p:nvGrpSpPr>
          <p:grpSpPr>
            <a:xfrm>
              <a:off x="1573822" y="2452464"/>
              <a:ext cx="5797063" cy="3784213"/>
              <a:chOff x="1462027" y="1285672"/>
              <a:chExt cx="6345543" cy="462148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E71ABEC-2DE2-4E4D-97B6-D8BE398F7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62027" y="1285672"/>
                <a:ext cx="6345543" cy="4621486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2D2F2C-D313-4FFC-972E-14E607AD6EE8}"/>
                  </a:ext>
                </a:extLst>
              </p:cNvPr>
              <p:cNvSpPr txBox="1"/>
              <p:nvPr/>
            </p:nvSpPr>
            <p:spPr>
              <a:xfrm>
                <a:off x="3018693" y="3690545"/>
                <a:ext cx="9941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3.85GeV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8EEA7B-80D1-4AF4-90C9-8CFAC5DF06F9}"/>
                  </a:ext>
                </a:extLst>
              </p:cNvPr>
              <p:cNvSpPr txBox="1"/>
              <p:nvPr/>
            </p:nvSpPr>
            <p:spPr>
              <a:xfrm>
                <a:off x="6611814" y="2193589"/>
                <a:ext cx="8803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9.8GeV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4DF2F1-DADD-4A73-B9E9-11FA3BBDB6D8}"/>
                  </a:ext>
                </a:extLst>
              </p:cNvPr>
              <p:cNvSpPr txBox="1"/>
              <p:nvPr/>
            </p:nvSpPr>
            <p:spPr>
              <a:xfrm>
                <a:off x="6559061" y="2992416"/>
                <a:ext cx="8803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7.3GeV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49D428-9CE5-44DD-9499-7D9710C02EC1}"/>
                </a:ext>
              </a:extLst>
            </p:cNvPr>
            <p:cNvSpPr txBox="1"/>
            <p:nvPr/>
          </p:nvSpPr>
          <p:spPr>
            <a:xfrm>
              <a:off x="3819093" y="3259723"/>
              <a:ext cx="8803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9.8GeV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4F047-497D-4386-B73C-A5919294E947}"/>
                </a:ext>
              </a:extLst>
            </p:cNvPr>
            <p:cNvSpPr txBox="1"/>
            <p:nvPr/>
          </p:nvSpPr>
          <p:spPr>
            <a:xfrm>
              <a:off x="5399872" y="3195740"/>
              <a:ext cx="8803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9.8GeV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178ADF-A2DD-49D5-A6ED-A3B62555A8D2}"/>
                </a:ext>
              </a:extLst>
            </p:cNvPr>
            <p:cNvSpPr txBox="1"/>
            <p:nvPr/>
          </p:nvSpPr>
          <p:spPr>
            <a:xfrm>
              <a:off x="5281247" y="3850650"/>
              <a:ext cx="8803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7.3GeV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38C1089-A630-4C2D-8C36-AEFCB6C15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521" y="2831978"/>
            <a:ext cx="3389670" cy="25666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64B90C-4218-43B8-999A-79122ED1125B}"/>
              </a:ext>
            </a:extLst>
          </p:cNvPr>
          <p:cNvSpPr/>
          <p:nvPr/>
        </p:nvSpPr>
        <p:spPr>
          <a:xfrm>
            <a:off x="4258855" y="3329354"/>
            <a:ext cx="159264" cy="117782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45ADD9-3E78-4B15-9A0B-34E0B3E5ABA1}"/>
              </a:ext>
            </a:extLst>
          </p:cNvPr>
          <p:cNvCxnSpPr/>
          <p:nvPr/>
        </p:nvCxnSpPr>
        <p:spPr>
          <a:xfrm>
            <a:off x="4513385" y="3563815"/>
            <a:ext cx="1524000" cy="169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81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DE5B-3370-448E-B260-085F1342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beam loss with the new working point at 9.8 GeV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D72A2-A6D6-432A-BABF-55A9B3CC8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51" y="2097834"/>
            <a:ext cx="4248340" cy="3387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27A4D-32BD-441E-AD66-6D387671B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391" y="2097834"/>
            <a:ext cx="3994286" cy="3387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A7DBAE-3A85-4D69-8C5B-483A2C421443}"/>
              </a:ext>
            </a:extLst>
          </p:cNvPr>
          <p:cNvSpPr txBox="1"/>
          <p:nvPr/>
        </p:nvSpPr>
        <p:spPr>
          <a:xfrm>
            <a:off x="3925642" y="3009873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DBD1F-4B1D-497E-A044-D0BAE1381E91}"/>
              </a:ext>
            </a:extLst>
          </p:cNvPr>
          <p:cNvSpPr txBox="1"/>
          <p:nvPr/>
        </p:nvSpPr>
        <p:spPr>
          <a:xfrm>
            <a:off x="7483623" y="32443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407392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7037-F79A-4E5A-9B61-B161CBBE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challenges for physics at 9.8 and 7.3GeV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2F681-5E8C-42BC-BD1E-62C8A6765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Beam-gas interaction induced background, beam scrubbing was not quite effective at 9.8 GeV.</a:t>
            </a:r>
          </a:p>
          <a:p>
            <a:r>
              <a:rPr lang="en-US" dirty="0"/>
              <a:t>Limited bucket acceptance at 7.3 GeV: tight tolerance on injection matching, more de-bunched beam.</a:t>
            </a:r>
          </a:p>
          <a:p>
            <a:r>
              <a:rPr lang="en-US" dirty="0"/>
              <a:t>Background control: injection kicker kicking de-bunched beam; beam scraping in the triplets with squeezed beta star.</a:t>
            </a:r>
          </a:p>
          <a:p>
            <a:r>
              <a:rPr lang="en-US" dirty="0"/>
              <a:t>Run gap cleaning at the end of stores to avoid generating background and hurting bunched beam.</a:t>
            </a:r>
          </a:p>
        </p:txBody>
      </p:sp>
    </p:spTree>
    <p:extLst>
      <p:ext uri="{BB962C8B-B14F-4D97-AF65-F5344CB8AC3E}">
        <p14:creationId xmlns:p14="http://schemas.microsoft.com/office/powerpoint/2010/main" val="284583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nPlanning" id="{8B2B87CE-65E3-402D-84A8-306E6DD24D84}" vid="{54A43EE6-C697-4011-9657-9B6609E33E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5670</TotalTime>
  <Words>774</Words>
  <Application>Microsoft Office PowerPoint</Application>
  <PresentationFormat>On-screen Show (4:3)</PresentationFormat>
  <Paragraphs>131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RHIC Run-19 performance</vt:lpstr>
      <vt:lpstr>Outline</vt:lpstr>
      <vt:lpstr>Overview of Run-19</vt:lpstr>
      <vt:lpstr>Performance at 9.8 GeV/nucleon</vt:lpstr>
      <vt:lpstr>Performance at 7.3 GeV/nucleon</vt:lpstr>
      <vt:lpstr>What’s new compared to Run-11</vt:lpstr>
      <vt:lpstr>Mode-switching and wiggles</vt:lpstr>
      <vt:lpstr>Less beam loss with the new working point at 9.8 GeV</vt:lpstr>
      <vt:lpstr>Operational challenges for physics at 9.8 and 7.3GeV</vt:lpstr>
      <vt:lpstr>Fixed target test run at 7.3 GeV/nucleon</vt:lpstr>
      <vt:lpstr>Projections for Run-20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 Run-19 performance</dc:title>
  <dc:creator>Liu, Chuyu</dc:creator>
  <cp:lastModifiedBy>Liu, Chuyu</cp:lastModifiedBy>
  <cp:revision>24</cp:revision>
  <dcterms:created xsi:type="dcterms:W3CDTF">2019-05-31T17:28:32Z</dcterms:created>
  <dcterms:modified xsi:type="dcterms:W3CDTF">2019-06-06T20:20:24Z</dcterms:modified>
</cp:coreProperties>
</file>