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g" ContentType="video/mpeg"/>
  <Default Extension="pdf" ContentType="application/pdf"/>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57" r:id="rId3"/>
    <p:sldId id="263" r:id="rId4"/>
    <p:sldId id="794" r:id="rId5"/>
    <p:sldId id="264" r:id="rId6"/>
    <p:sldId id="778" r:id="rId7"/>
    <p:sldId id="283" r:id="rId8"/>
    <p:sldId id="270" r:id="rId9"/>
    <p:sldId id="824" r:id="rId10"/>
    <p:sldId id="825" r:id="rId11"/>
    <p:sldId id="293" r:id="rId12"/>
    <p:sldId id="795" r:id="rId13"/>
    <p:sldId id="286" r:id="rId14"/>
    <p:sldId id="779" r:id="rId15"/>
    <p:sldId id="789" r:id="rId16"/>
    <p:sldId id="287" r:id="rId17"/>
    <p:sldId id="780" r:id="rId18"/>
    <p:sldId id="268" r:id="rId19"/>
    <p:sldId id="294" r:id="rId20"/>
    <p:sldId id="295" r:id="rId21"/>
    <p:sldId id="296" r:id="rId22"/>
    <p:sldId id="297" r:id="rId23"/>
    <p:sldId id="27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1061" autoAdjust="0"/>
  </p:normalViewPr>
  <p:slideViewPr>
    <p:cSldViewPr snapToGrid="0" snapToObjects="1">
      <p:cViewPr varScale="1">
        <p:scale>
          <a:sx n="210" d="100"/>
          <a:sy n="210" d="100"/>
        </p:scale>
        <p:origin x="1128" y="32"/>
      </p:cViewPr>
      <p:guideLst>
        <p:guide orient="horz" pos="2160"/>
        <p:guide pos="2833"/>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5" Type="http://schemas.openxmlformats.org/officeDocument/2006/relationships/image" Target="../media/image46.emf"/><Relationship Id="rId4" Type="http://schemas.openxmlformats.org/officeDocument/2006/relationships/image" Target="../media/image45.pd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image" Target="../media/image7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image" Target="../media/image8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 Id="rId4" Type="http://schemas.openxmlformats.org/officeDocument/2006/relationships/image" Target="../media/image1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DEF232-A834-1A41-B4C4-89645D8CACAC}" type="datetimeFigureOut">
              <a:rPr lang="en-US" smtClean="0"/>
              <a:t>6/9/19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D3E553-289F-9C46-952C-1A0272FADA69}" type="slidenum">
              <a:rPr lang="en-US" smtClean="0"/>
              <a:t>‹#›</a:t>
            </a:fld>
            <a:endParaRPr lang="en-US"/>
          </a:p>
        </p:txBody>
      </p:sp>
    </p:spTree>
    <p:extLst>
      <p:ext uri="{BB962C8B-B14F-4D97-AF65-F5344CB8AC3E}">
        <p14:creationId xmlns:p14="http://schemas.microsoft.com/office/powerpoint/2010/main" val="9843422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a:cs typeface="Times New Roman"/>
              </a:rPr>
              <a:t>Proving</a:t>
            </a:r>
            <a:r>
              <a:rPr lang="en-US" baseline="0" dirty="0">
                <a:latin typeface="Times New Roman"/>
                <a:cs typeface="Times New Roman"/>
              </a:rPr>
              <a:t> expectations wrong is one of  important roles played by experiment</a:t>
            </a: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fld id="{1BA35DD8-EC9B-BA4D-8381-9F34597E6638}" type="slidenum">
              <a:rPr lang="en-GB" smtClean="0"/>
              <a:pPr/>
              <a:t>6</a:t>
            </a:fld>
            <a:endParaRPr lang="en-GB" dirty="0"/>
          </a:p>
        </p:txBody>
      </p:sp>
    </p:spTree>
    <p:extLst>
      <p:ext uri="{BB962C8B-B14F-4D97-AF65-F5344CB8AC3E}">
        <p14:creationId xmlns:p14="http://schemas.microsoft.com/office/powerpoint/2010/main" val="578997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8A466-E09C-B146-A579-7F0B06477B12}" type="slidenum">
              <a:rPr lang="en-US" smtClean="0"/>
              <a:t>10</a:t>
            </a:fld>
            <a:endParaRPr lang="en-US" dirty="0"/>
          </a:p>
        </p:txBody>
      </p:sp>
    </p:spTree>
    <p:extLst>
      <p:ext uri="{BB962C8B-B14F-4D97-AF65-F5344CB8AC3E}">
        <p14:creationId xmlns:p14="http://schemas.microsoft.com/office/powerpoint/2010/main" val="205804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8A466-E09C-B146-A579-7F0B06477B12}" type="slidenum">
              <a:rPr lang="en-US" smtClean="0"/>
              <a:t>15</a:t>
            </a:fld>
            <a:endParaRPr lang="en-US" dirty="0"/>
          </a:p>
        </p:txBody>
      </p:sp>
    </p:spTree>
    <p:extLst>
      <p:ext uri="{BB962C8B-B14F-4D97-AF65-F5344CB8AC3E}">
        <p14:creationId xmlns:p14="http://schemas.microsoft.com/office/powerpoint/2010/main" val="1888002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8C628B3-43A0-BC43-AB02-3388E1931637}" type="slidenum">
              <a:rPr lang="en-US"/>
              <a:pPr/>
              <a:t>23</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a:latin typeface="Arial" pitchFamily="-111" charset="0"/>
              </a:rPr>
              <a:t>Can it work for a bunched beam? </a:t>
            </a:r>
          </a:p>
          <a:p>
            <a:pPr eaLnBrk="1" hangingPunct="1"/>
            <a:endParaRPr lang="en-US">
              <a:latin typeface="Arial" pitchFamily="-11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Times New Roman"/>
                <a:ea typeface="Arial" charset="0"/>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Times New Roman"/>
                <a:ea typeface="Arial" charset="0"/>
                <a:cs typeface="Times New Roman"/>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pic>
        <p:nvPicPr>
          <p:cNvPr id="5" name="Picture 4" descr="logo_stacked_ver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8350" y="51304"/>
            <a:ext cx="755650" cy="62764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pic>
        <p:nvPicPr>
          <p:cNvPr id="5" name="Picture 4" descr="logo_stacked_ver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2598" y="6112932"/>
            <a:ext cx="851151" cy="70696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pic>
        <p:nvPicPr>
          <p:cNvPr id="6" name="Picture 5" descr="logo_stacked_ver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2700" y="6257490"/>
            <a:ext cx="615950" cy="51160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pic>
        <p:nvPicPr>
          <p:cNvPr id="8" name="Picture 7" descr="logo_stacked_ver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2700" y="6257490"/>
            <a:ext cx="615950" cy="51160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pic>
        <p:nvPicPr>
          <p:cNvPr id="4" name="Picture 3" descr="logo_stacked_ver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2700" y="6257490"/>
            <a:ext cx="615950" cy="51160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304E9-952C-F240-8AF5-88D2F13AE380}" type="slidenum">
              <a:rPr lang="en-US"/>
              <a:pPr>
                <a:defRPr/>
              </a:pPr>
              <a:t>‹#›</a:t>
            </a:fld>
            <a:endParaRPr lang="en-US"/>
          </a:p>
        </p:txBody>
      </p:sp>
    </p:spTree>
    <p:extLst>
      <p:ext uri="{BB962C8B-B14F-4D97-AF65-F5344CB8AC3E}">
        <p14:creationId xmlns:p14="http://schemas.microsoft.com/office/powerpoint/2010/main" val="120939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Lst>
  <p:txStyles>
    <p:title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file:////var/folders/6l/gxr9g5q97tn181pg0_00hck40000gn/T/com.microsoft.Powerpoint/converted_emf.emf" TargetMode="Externa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tiff"/></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70.tiff"/><Relationship Id="rId3" Type="http://schemas.openxmlformats.org/officeDocument/2006/relationships/notesSlide" Target="../notesSlides/notesSlide3.xml"/><Relationship Id="rId7" Type="http://schemas.openxmlformats.org/officeDocument/2006/relationships/image" Target="../media/image64.wmf"/><Relationship Id="rId12"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66.wmf"/><Relationship Id="rId5" Type="http://schemas.openxmlformats.org/officeDocument/2006/relationships/image" Target="../media/image68.tiff"/><Relationship Id="rId15" Type="http://schemas.openxmlformats.org/officeDocument/2006/relationships/image" Target="../media/image71.tiff"/><Relationship Id="rId10" Type="http://schemas.openxmlformats.org/officeDocument/2006/relationships/oleObject" Target="../embeddings/oleObject10.bin"/><Relationship Id="rId4" Type="http://schemas.openxmlformats.org/officeDocument/2006/relationships/image" Target="../media/image67.emf"/><Relationship Id="rId9" Type="http://schemas.openxmlformats.org/officeDocument/2006/relationships/image" Target="../media/image65.wmf"/><Relationship Id="rId14" Type="http://schemas.openxmlformats.org/officeDocument/2006/relationships/image" Target="../media/image55.tif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47.emf"/><Relationship Id="rId7" Type="http://schemas.openxmlformats.org/officeDocument/2006/relationships/image" Target="../media/image73.emf"/><Relationship Id="rId12" Type="http://schemas.openxmlformats.org/officeDocument/2006/relationships/hyperlink" Target="https://arxiv.org/pdf/1802.08677.pdf"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76.jpeg"/><Relationship Id="rId5" Type="http://schemas.openxmlformats.org/officeDocument/2006/relationships/image" Target="../media/image72.emf"/><Relationship Id="rId10" Type="http://schemas.openxmlformats.org/officeDocument/2006/relationships/image" Target="../media/image75.tiff"/><Relationship Id="rId4" Type="http://schemas.openxmlformats.org/officeDocument/2006/relationships/oleObject" Target="../embeddings/oleObject11.bin"/><Relationship Id="rId9" Type="http://schemas.openxmlformats.org/officeDocument/2006/relationships/image" Target="../media/image74.emf"/></Relationships>
</file>

<file path=ppt/slides/_rels/slide1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36.emf"/><Relationship Id="rId7" Type="http://schemas.openxmlformats.org/officeDocument/2006/relationships/image" Target="../media/image81.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8.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image" Target="../media/image85.emf"/><Relationship Id="rId3" Type="http://schemas.openxmlformats.org/officeDocument/2006/relationships/video" Target="../media/media1.mpg"/><Relationship Id="rId7" Type="http://schemas.openxmlformats.org/officeDocument/2006/relationships/oleObject" Target="../embeddings/oleObject14.bin"/><Relationship Id="rId12" Type="http://schemas.openxmlformats.org/officeDocument/2006/relationships/oleObject" Target="../embeddings/oleObject16.bin"/><Relationship Id="rId2" Type="http://schemas.microsoft.com/office/2007/relationships/media" Target="../media/media1.mpg"/><Relationship Id="rId1" Type="http://schemas.openxmlformats.org/officeDocument/2006/relationships/vmlDrawing" Target="../drawings/vmlDrawing6.vml"/><Relationship Id="rId6" Type="http://schemas.openxmlformats.org/officeDocument/2006/relationships/slideLayout" Target="../slideLayouts/slideLayout2.xml"/><Relationship Id="rId11" Type="http://schemas.openxmlformats.org/officeDocument/2006/relationships/image" Target="../media/image84.emf"/><Relationship Id="rId5" Type="http://schemas.openxmlformats.org/officeDocument/2006/relationships/video" Target="../media/media2.mpg"/><Relationship Id="rId15" Type="http://schemas.openxmlformats.org/officeDocument/2006/relationships/image" Target="../media/image88.png"/><Relationship Id="rId10" Type="http://schemas.openxmlformats.org/officeDocument/2006/relationships/oleObject" Target="../embeddings/oleObject15.bin"/><Relationship Id="rId4" Type="http://schemas.microsoft.com/office/2007/relationships/media" Target="../media/media2.mpg"/><Relationship Id="rId9" Type="http://schemas.openxmlformats.org/officeDocument/2006/relationships/image" Target="../media/image86.emf"/><Relationship Id="rId1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111.emf"/><Relationship Id="rId3" Type="http://schemas.openxmlformats.org/officeDocument/2006/relationships/notesSlide" Target="../notesSlides/notesSlide4.xml"/><Relationship Id="rId7" Type="http://schemas.openxmlformats.org/officeDocument/2006/relationships/image" Target="../media/image108.wmf"/><Relationship Id="rId12" Type="http://schemas.openxmlformats.org/officeDocument/2006/relationships/oleObject" Target="../embeddings/oleObject20.bin"/><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oleObject" Target="../embeddings/oleObject17.bin"/><Relationship Id="rId11" Type="http://schemas.openxmlformats.org/officeDocument/2006/relationships/image" Target="../media/image110.wmf"/><Relationship Id="rId5" Type="http://schemas.openxmlformats.org/officeDocument/2006/relationships/image" Target="../media/image113.jpeg"/><Relationship Id="rId10" Type="http://schemas.openxmlformats.org/officeDocument/2006/relationships/oleObject" Target="../embeddings/oleObject19.bin"/><Relationship Id="rId4" Type="http://schemas.openxmlformats.org/officeDocument/2006/relationships/image" Target="../media/image112.png"/><Relationship Id="rId9" Type="http://schemas.openxmlformats.org/officeDocument/2006/relationships/image" Target="../media/image109.w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image" Target="../media/image9.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6.gi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emf"/><Relationship Id="rId5" Type="http://schemas.openxmlformats.org/officeDocument/2006/relationships/oleObject" Target="../embeddings/oleObject2.bin"/><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emf"/><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4.emf"/><Relationship Id="rId18" Type="http://schemas.openxmlformats.org/officeDocument/2006/relationships/image" Target="../media/image46.emf"/><Relationship Id="rId3" Type="http://schemas.openxmlformats.org/officeDocument/2006/relationships/image" Target="../media/image47.emf"/><Relationship Id="rId7" Type="http://schemas.openxmlformats.org/officeDocument/2006/relationships/image" Target="../media/image49.png"/><Relationship Id="rId12" Type="http://schemas.openxmlformats.org/officeDocument/2006/relationships/oleObject" Target="../embeddings/oleObject5.bin"/><Relationship Id="rId17" Type="http://schemas.openxmlformats.org/officeDocument/2006/relationships/oleObject" Target="../embeddings/oleObject7.bin"/><Relationship Id="rId2" Type="http://schemas.openxmlformats.org/officeDocument/2006/relationships/slideLayout" Target="../slideLayouts/slideLayout7.xml"/><Relationship Id="rId16" Type="http://schemas.openxmlformats.org/officeDocument/2006/relationships/image" Target="../media/image45.pdf"/><Relationship Id="rId1" Type="http://schemas.openxmlformats.org/officeDocument/2006/relationships/vmlDrawing" Target="../drawings/vmlDrawing3.vml"/><Relationship Id="rId6" Type="http://schemas.openxmlformats.org/officeDocument/2006/relationships/image" Target="../media/image48.png"/><Relationship Id="rId11" Type="http://schemas.openxmlformats.org/officeDocument/2006/relationships/image" Target="../media/image43.emf"/><Relationship Id="rId5" Type="http://schemas.openxmlformats.org/officeDocument/2006/relationships/image" Target="../media/image42.emf"/><Relationship Id="rId15" Type="http://schemas.openxmlformats.org/officeDocument/2006/relationships/oleObject" Target="../embeddings/oleObject6.bin"/><Relationship Id="rId10" Type="http://schemas.openxmlformats.org/officeDocument/2006/relationships/oleObject" Target="../embeddings/oleObject4.bin"/><Relationship Id="rId19" Type="http://schemas.openxmlformats.org/officeDocument/2006/relationships/image" Target="../media/image53.tiff"/><Relationship Id="rId4" Type="http://schemas.openxmlformats.org/officeDocument/2006/relationships/oleObject" Target="../embeddings/oleObject3.bin"/><Relationship Id="rId9" Type="http://schemas.openxmlformats.org/officeDocument/2006/relationships/image" Target="../media/image51.tiff"/><Relationship Id="rId14" Type="http://schemas.openxmlformats.org/officeDocument/2006/relationships/image" Target="../media/image5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885" y="908191"/>
            <a:ext cx="8338930" cy="1721238"/>
          </a:xfrm>
        </p:spPr>
        <p:txBody>
          <a:bodyPr>
            <a:normAutofit fontScale="90000"/>
          </a:bodyPr>
          <a:lstStyle/>
          <a:p>
            <a:pPr algn="ctr"/>
            <a:r>
              <a:rPr lang="en-US" dirty="0">
                <a:solidFill>
                  <a:srgbClr val="FF0000"/>
                </a:solidFill>
                <a:latin typeface="Times New Roman"/>
                <a:cs typeface="Times New Roman"/>
              </a:rPr>
              <a:t>Coherent electron Cooling Proof-of-Principle Experiment: </a:t>
            </a:r>
            <a:br>
              <a:rPr lang="en-US" dirty="0">
                <a:solidFill>
                  <a:srgbClr val="FF0000"/>
                </a:solidFill>
                <a:latin typeface="Times New Roman"/>
                <a:cs typeface="Times New Roman"/>
              </a:rPr>
            </a:br>
            <a:r>
              <a:rPr lang="en-US" dirty="0">
                <a:solidFill>
                  <a:srgbClr val="FF0000"/>
                </a:solidFill>
              </a:rPr>
              <a:t>Status and Plans</a:t>
            </a:r>
          </a:p>
        </p:txBody>
      </p:sp>
      <p:sp>
        <p:nvSpPr>
          <p:cNvPr id="3" name="Subtitle 2"/>
          <p:cNvSpPr>
            <a:spLocks noGrp="1"/>
          </p:cNvSpPr>
          <p:nvPr>
            <p:ph type="subTitle" idx="1"/>
          </p:nvPr>
        </p:nvSpPr>
        <p:spPr>
          <a:xfrm>
            <a:off x="264840" y="3070144"/>
            <a:ext cx="8338930" cy="1491916"/>
          </a:xfrm>
        </p:spPr>
        <p:txBody>
          <a:bodyPr>
            <a:normAutofit fontScale="92500" lnSpcReduction="20000"/>
          </a:bodyPr>
          <a:lstStyle/>
          <a:p>
            <a:pPr algn="ctr">
              <a:lnSpc>
                <a:spcPct val="110000"/>
              </a:lnSpc>
              <a:spcBef>
                <a:spcPts val="300"/>
              </a:spcBef>
            </a:pPr>
            <a:r>
              <a:rPr lang="en-US" dirty="0">
                <a:latin typeface="Times New Roman"/>
                <a:cs typeface="Times New Roman"/>
              </a:rPr>
              <a:t>Vladimir N Litvinenko for CeC team</a:t>
            </a:r>
          </a:p>
          <a:p>
            <a:pPr algn="ctr">
              <a:lnSpc>
                <a:spcPct val="110000"/>
              </a:lnSpc>
              <a:spcBef>
                <a:spcPts val="300"/>
              </a:spcBef>
            </a:pPr>
            <a:r>
              <a:rPr lang="en-US" dirty="0">
                <a:latin typeface="Times New Roman"/>
                <a:cs typeface="Times New Roman"/>
              </a:rPr>
              <a:t>Collider-Accelerator Department, BNL</a:t>
            </a:r>
          </a:p>
          <a:p>
            <a:pPr algn="ctr">
              <a:lnSpc>
                <a:spcPct val="110000"/>
              </a:lnSpc>
              <a:spcBef>
                <a:spcPts val="300"/>
              </a:spcBef>
            </a:pPr>
            <a:r>
              <a:rPr lang="en-US" dirty="0">
                <a:latin typeface="Times New Roman"/>
                <a:cs typeface="Times New Roman"/>
              </a:rPr>
              <a:t>Department of Physics and Astronomy, SBU</a:t>
            </a:r>
          </a:p>
          <a:p>
            <a:pPr algn="ctr">
              <a:lnSpc>
                <a:spcPct val="110000"/>
              </a:lnSpc>
              <a:spcBef>
                <a:spcPts val="300"/>
              </a:spcBef>
            </a:pPr>
            <a:r>
              <a:rPr lang="en-US" dirty="0">
                <a:latin typeface="Times New Roman"/>
                <a:cs typeface="Times New Roman"/>
              </a:rPr>
              <a:t>Center for Accelerator Science and Education</a:t>
            </a:r>
          </a:p>
          <a:p>
            <a:pPr algn="ctr">
              <a:lnSpc>
                <a:spcPct val="110000"/>
              </a:lnSpc>
              <a:spcBef>
                <a:spcPts val="300"/>
              </a:spcBef>
            </a:pPr>
            <a:endParaRPr lang="en-US" dirty="0">
              <a:latin typeface="Times New Roman"/>
              <a:cs typeface="Times New Roman"/>
            </a:endParaRPr>
          </a:p>
        </p:txBody>
      </p:sp>
      <p:pic>
        <p:nvPicPr>
          <p:cNvPr id="5" name="Picture 4">
            <a:extLst>
              <a:ext uri="{FF2B5EF4-FFF2-40B4-BE49-F238E27FC236}">
                <a16:creationId xmlns:a16="http://schemas.microsoft.com/office/drawing/2014/main" id="{FD38154A-A6ED-0844-BEC2-78E18C137321}"/>
              </a:ext>
            </a:extLst>
          </p:cNvPr>
          <p:cNvPicPr>
            <a:picLocks noChangeAspect="1"/>
          </p:cNvPicPr>
          <p:nvPr/>
        </p:nvPicPr>
        <p:blipFill>
          <a:blip r:link="rId2"/>
          <a:stretch>
            <a:fillRect/>
          </a:stretch>
        </p:blipFill>
        <p:spPr>
          <a:xfrm>
            <a:off x="1270000" y="1270000"/>
            <a:ext cx="63500" cy="76200"/>
          </a:xfrm>
          <a:prstGeom prst="rect">
            <a:avLst/>
          </a:prstGeom>
        </p:spPr>
      </p:pic>
      <p:pic>
        <p:nvPicPr>
          <p:cNvPr id="6" name="Picture 11">
            <a:extLst>
              <a:ext uri="{FF2B5EF4-FFF2-40B4-BE49-F238E27FC236}">
                <a16:creationId xmlns:a16="http://schemas.microsoft.com/office/drawing/2014/main" id="{30332F93-2392-2143-9B29-823347491B1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9840" y="4718617"/>
            <a:ext cx="1896860" cy="858690"/>
          </a:xfrm>
          <a:prstGeom prst="rect">
            <a:avLst/>
          </a:prstGeom>
          <a:noFill/>
          <a:ln w="9525">
            <a:noFill/>
            <a:miter lim="800000"/>
            <a:headEnd/>
            <a:tailEnd/>
          </a:ln>
        </p:spPr>
      </p:pic>
      <p:pic>
        <p:nvPicPr>
          <p:cNvPr id="7" name="Picture 6" descr="logo_stacked_vert.jpg">
            <a:extLst>
              <a:ext uri="{FF2B5EF4-FFF2-40B4-BE49-F238E27FC236}">
                <a16:creationId xmlns:a16="http://schemas.microsoft.com/office/drawing/2014/main" id="{1E1EA999-CD4B-E14A-93B5-C3B5D1BBFB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5904" y="4737424"/>
            <a:ext cx="988533" cy="821076"/>
          </a:xfrm>
          <a:prstGeom prst="rect">
            <a:avLst/>
          </a:prstGeom>
        </p:spPr>
      </p:pic>
      <p:sp>
        <p:nvSpPr>
          <p:cNvPr id="9" name="Content Placeholder 2">
            <a:extLst>
              <a:ext uri="{FF2B5EF4-FFF2-40B4-BE49-F238E27FC236}">
                <a16:creationId xmlns:a16="http://schemas.microsoft.com/office/drawing/2014/main" id="{FEF71E9C-DDB9-424F-89B0-9F9FB34BDD41}"/>
              </a:ext>
            </a:extLst>
          </p:cNvPr>
          <p:cNvSpPr txBox="1">
            <a:spLocks/>
          </p:cNvSpPr>
          <p:nvPr/>
        </p:nvSpPr>
        <p:spPr>
          <a:xfrm>
            <a:off x="0" y="6245225"/>
            <a:ext cx="7359650" cy="5588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i="1" dirty="0"/>
              <a:t>CeC is currently supported by SBU NSF grant “Center for Accelerator Science and Education”. </a:t>
            </a:r>
          </a:p>
          <a:p>
            <a:pPr marL="0" indent="0">
              <a:buNone/>
            </a:pPr>
            <a:r>
              <a:rPr lang="en-US" sz="1200" i="1" dirty="0"/>
              <a:t>In the past it was supported by DoE office of Nuclear Physics grants, as well as by BNL’s  LDRDs and PD awards.</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5781FE-A5F6-0F4F-8F29-D02D97B806E5}"/>
              </a:ext>
            </a:extLst>
          </p:cNvPr>
          <p:cNvSpPr txBox="1">
            <a:spLocks/>
          </p:cNvSpPr>
          <p:nvPr/>
        </p:nvSpPr>
        <p:spPr>
          <a:xfrm>
            <a:off x="3708077" y="5061061"/>
            <a:ext cx="5110488" cy="966944"/>
          </a:xfrm>
          <a:prstGeom prst="rect">
            <a:avLst/>
          </a:prstGeom>
          <a:solidFill>
            <a:schemeClr val="bg1"/>
          </a:solid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1200" b="0" dirty="0">
                <a:latin typeface="Times New Roman" panose="02020603050405020304" pitchFamily="18" charset="0"/>
                <a:cs typeface="Times New Roman" panose="02020603050405020304" pitchFamily="18" charset="0"/>
              </a:rPr>
              <a:t>Black</a:t>
            </a:r>
            <a:r>
              <a:rPr lang="en-US" sz="1200" b="0" dirty="0">
                <a:solidFill>
                  <a:srgbClr val="1513D7"/>
                </a:solidFill>
                <a:latin typeface="Times New Roman" panose="02020603050405020304" pitchFamily="18" charset="0"/>
                <a:cs typeface="Times New Roman" panose="02020603050405020304" pitchFamily="18" charset="0"/>
              </a:rPr>
              <a:t> – </a:t>
            </a:r>
            <a:r>
              <a:rPr lang="en-US" sz="1200" b="0" dirty="0">
                <a:latin typeface="Times New Roman" panose="02020603050405020304" pitchFamily="18" charset="0"/>
                <a:cs typeface="Times New Roman" panose="02020603050405020304" pitchFamily="18" charset="0"/>
              </a:rPr>
              <a:t>initial profile</a:t>
            </a:r>
            <a:r>
              <a:rPr lang="en-US" sz="1200" b="0" dirty="0">
                <a:solidFill>
                  <a:srgbClr val="FF0000"/>
                </a:solidFill>
                <a:latin typeface="Times New Roman" panose="02020603050405020304" pitchFamily="18" charset="0"/>
                <a:cs typeface="Times New Roman" panose="02020603050405020304" pitchFamily="18" charset="0"/>
              </a:rPr>
              <a:t>, red – witness (non-interacting) bunch after 40 minutes. </a:t>
            </a:r>
            <a:r>
              <a:rPr lang="en-US" sz="1200" b="0" dirty="0">
                <a:solidFill>
                  <a:srgbClr val="1513D7"/>
                </a:solidFill>
                <a:latin typeface="Times New Roman" panose="02020603050405020304" pitchFamily="18" charset="0"/>
                <a:cs typeface="Times New Roman" panose="02020603050405020304" pitchFamily="18" charset="0"/>
              </a:rPr>
              <a:t>  </a:t>
            </a:r>
            <a:r>
              <a:rPr lang="en-US" sz="1200" b="0" dirty="0">
                <a:latin typeface="Times New Roman" panose="02020603050405020304" pitchFamily="18" charset="0"/>
                <a:cs typeface="Times New Roman" panose="02020603050405020304" pitchFamily="18" charset="0"/>
              </a:rPr>
              <a:t>Profiles of interacting bunches after 40-minutes in PCA-based CeC for various levels of </a:t>
            </a:r>
            <a:r>
              <a:rPr lang="en-US" sz="1200" b="0" u="sng" dirty="0">
                <a:latin typeface="Times New Roman" panose="02020603050405020304" pitchFamily="18" charset="0"/>
                <a:cs typeface="Times New Roman" panose="02020603050405020304" pitchFamily="18" charset="0"/>
              </a:rPr>
              <a:t>white noise amplitude </a:t>
            </a:r>
            <a:r>
              <a:rPr lang="en-US" sz="1200" b="0" dirty="0">
                <a:latin typeface="Times New Roman" panose="02020603050405020304" pitchFamily="18" charset="0"/>
                <a:cs typeface="Times New Roman" panose="02020603050405020304" pitchFamily="18" charset="0"/>
              </a:rPr>
              <a:t>in the electron beam: </a:t>
            </a:r>
            <a:r>
              <a:rPr lang="en-US" sz="1200" b="0" dirty="0">
                <a:solidFill>
                  <a:srgbClr val="1513D7"/>
                </a:solidFill>
                <a:latin typeface="Times New Roman" panose="02020603050405020304" pitchFamily="18" charset="0"/>
                <a:cs typeface="Times New Roman" panose="02020603050405020304" pitchFamily="18" charset="0"/>
              </a:rPr>
              <a:t>dark blue – nominal statistical shot noise</a:t>
            </a:r>
            <a:r>
              <a:rPr lang="en-US" sz="1200" b="0" dirty="0">
                <a:latin typeface="Times New Roman" panose="02020603050405020304" pitchFamily="18" charset="0"/>
                <a:cs typeface="Times New Roman" panose="02020603050405020304" pitchFamily="18" charset="0"/>
              </a:rPr>
              <a:t>, </a:t>
            </a:r>
            <a:r>
              <a:rPr lang="en-US" sz="1200" b="0" dirty="0">
                <a:solidFill>
                  <a:srgbClr val="FF40FF"/>
                </a:solidFill>
                <a:latin typeface="Times New Roman" panose="02020603050405020304" pitchFamily="18" charset="0"/>
                <a:cs typeface="Times New Roman" panose="02020603050405020304" pitchFamily="18" charset="0"/>
              </a:rPr>
              <a:t>magenta – 10 fold</a:t>
            </a:r>
            <a:r>
              <a:rPr lang="en-US" sz="1200" b="0" dirty="0">
                <a:latin typeface="Times New Roman" panose="02020603050405020304" pitchFamily="18" charset="0"/>
                <a:cs typeface="Times New Roman" panose="02020603050405020304" pitchFamily="18" charset="0"/>
              </a:rPr>
              <a:t>, </a:t>
            </a:r>
            <a:r>
              <a:rPr lang="en-US" sz="1200" b="0" dirty="0">
                <a:solidFill>
                  <a:srgbClr val="00B0F0"/>
                </a:solidFill>
                <a:latin typeface="Times New Roman" panose="02020603050405020304" pitchFamily="18" charset="0"/>
                <a:cs typeface="Times New Roman" panose="02020603050405020304" pitchFamily="18" charset="0"/>
              </a:rPr>
              <a:t>light blue – 15 fold </a:t>
            </a:r>
            <a:r>
              <a:rPr lang="en-US" sz="1200" b="0" dirty="0">
                <a:latin typeface="Times New Roman" panose="02020603050405020304" pitchFamily="18" charset="0"/>
                <a:cs typeface="Times New Roman" panose="02020603050405020304" pitchFamily="18" charset="0"/>
              </a:rPr>
              <a:t>and </a:t>
            </a:r>
            <a:r>
              <a:rPr lang="en-US" sz="1200" b="0" dirty="0">
                <a:solidFill>
                  <a:srgbClr val="00B050"/>
                </a:solidFill>
                <a:latin typeface="Times New Roman" panose="02020603050405020304" pitchFamily="18" charset="0"/>
                <a:cs typeface="Times New Roman" panose="02020603050405020304" pitchFamily="18" charset="0"/>
              </a:rPr>
              <a:t>green – 30 fold </a:t>
            </a:r>
            <a:r>
              <a:rPr lang="en-US" sz="1200" b="0" dirty="0">
                <a:latin typeface="Times New Roman" panose="02020603050405020304" pitchFamily="18" charset="0"/>
                <a:cs typeface="Times New Roman" panose="02020603050405020304" pitchFamily="18" charset="0"/>
              </a:rPr>
              <a:t>-  higher than the statistical level.</a:t>
            </a:r>
          </a:p>
        </p:txBody>
      </p:sp>
      <p:sp>
        <p:nvSpPr>
          <p:cNvPr id="10" name="Title 9">
            <a:extLst>
              <a:ext uri="{FF2B5EF4-FFF2-40B4-BE49-F238E27FC236}">
                <a16:creationId xmlns:a16="http://schemas.microsoft.com/office/drawing/2014/main" id="{621B0F2C-C152-2047-B26A-0B4BCCC1449C}"/>
              </a:ext>
            </a:extLst>
          </p:cNvPr>
          <p:cNvSpPr>
            <a:spLocks noGrp="1"/>
          </p:cNvSpPr>
          <p:nvPr>
            <p:ph type="title"/>
          </p:nvPr>
        </p:nvSpPr>
        <p:spPr>
          <a:xfrm>
            <a:off x="209657" y="176405"/>
            <a:ext cx="8328991" cy="609225"/>
          </a:xfrm>
          <a:ln>
            <a:noFill/>
          </a:ln>
        </p:spPr>
        <p:txBody>
          <a:bodyPr>
            <a:noAutofit/>
          </a:bodyPr>
          <a:lstStyle/>
          <a:p>
            <a:pPr algn="ctr"/>
            <a:r>
              <a:rPr lang="en-US" sz="2400" dirty="0"/>
              <a:t>Simulated performance: 26.5 GeV Au ion bunch in RHIC</a:t>
            </a:r>
          </a:p>
        </p:txBody>
      </p:sp>
      <p:sp>
        <p:nvSpPr>
          <p:cNvPr id="24" name="Title 1">
            <a:extLst>
              <a:ext uri="{FF2B5EF4-FFF2-40B4-BE49-F238E27FC236}">
                <a16:creationId xmlns:a16="http://schemas.microsoft.com/office/drawing/2014/main" id="{F3814953-C995-8542-A545-580423A59F5B}"/>
              </a:ext>
            </a:extLst>
          </p:cNvPr>
          <p:cNvSpPr txBox="1">
            <a:spLocks/>
          </p:cNvSpPr>
          <p:nvPr/>
        </p:nvSpPr>
        <p:spPr>
          <a:xfrm>
            <a:off x="227140" y="785630"/>
            <a:ext cx="3100346" cy="2795116"/>
          </a:xfrm>
          <a:prstGeom prst="rect">
            <a:avLst/>
          </a:prstGeom>
          <a:solidFill>
            <a:schemeClr val="bg1"/>
          </a:solid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1600" b="0" dirty="0">
                <a:solidFill>
                  <a:srgbClr val="0070C0"/>
                </a:solidFill>
                <a:latin typeface="Times New Roman" panose="02020603050405020304" pitchFamily="18" charset="0"/>
                <a:cs typeface="Times New Roman" panose="02020603050405020304" pitchFamily="18" charset="0"/>
              </a:rPr>
              <a:t>We had developed a suite of codes to simulate the complete beam dynamics in the CeC accelerator, the interaction with ion beam and the cooling of the ion beam with CeC using any type of amplifier. It is done  without relying on any model: standard codes use 3D PIC simulations and super-computers.</a:t>
            </a:r>
          </a:p>
        </p:txBody>
      </p:sp>
      <p:sp>
        <p:nvSpPr>
          <p:cNvPr id="47" name="Title 1">
            <a:extLst>
              <a:ext uri="{FF2B5EF4-FFF2-40B4-BE49-F238E27FC236}">
                <a16:creationId xmlns:a16="http://schemas.microsoft.com/office/drawing/2014/main" id="{7A0CA5AD-7EE7-0C45-B224-7ABB57312A6A}"/>
              </a:ext>
            </a:extLst>
          </p:cNvPr>
          <p:cNvSpPr txBox="1">
            <a:spLocks/>
          </p:cNvSpPr>
          <p:nvPr/>
        </p:nvSpPr>
        <p:spPr>
          <a:xfrm>
            <a:off x="3581558" y="5987149"/>
            <a:ext cx="5503648" cy="896233"/>
          </a:xfrm>
          <a:prstGeom prst="rect">
            <a:avLst/>
          </a:prstGeom>
          <a:solidFill>
            <a:schemeClr val="bg1"/>
          </a:solid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600" b="0" dirty="0">
                <a:solidFill>
                  <a:srgbClr val="FF0000"/>
                </a:solidFill>
                <a:latin typeface="Times New Roman" panose="02020603050405020304" pitchFamily="18" charset="0"/>
                <a:cs typeface="Times New Roman" panose="02020603050405020304" pitchFamily="18" charset="0"/>
              </a:rPr>
              <a:t>Cooling will occur when electron beam micro-bunching power (e.g. bending magnet radiation) does not exceed that of spontaneous (shot noise)  radiation by more than 200-fold </a:t>
            </a:r>
          </a:p>
        </p:txBody>
      </p:sp>
      <p:pic>
        <p:nvPicPr>
          <p:cNvPr id="26" name="Picture 25">
            <a:extLst>
              <a:ext uri="{FF2B5EF4-FFF2-40B4-BE49-F238E27FC236}">
                <a16:creationId xmlns:a16="http://schemas.microsoft.com/office/drawing/2014/main" id="{A645C59B-CFEC-0F46-8EFF-06008F45F77C}"/>
              </a:ext>
            </a:extLst>
          </p:cNvPr>
          <p:cNvPicPr/>
          <p:nvPr/>
        </p:nvPicPr>
        <p:blipFill>
          <a:blip r:embed="rId3"/>
          <a:stretch>
            <a:fillRect/>
          </a:stretch>
        </p:blipFill>
        <p:spPr>
          <a:xfrm>
            <a:off x="3328827" y="1352364"/>
            <a:ext cx="4613910" cy="3740150"/>
          </a:xfrm>
          <a:prstGeom prst="rect">
            <a:avLst/>
          </a:prstGeom>
        </p:spPr>
      </p:pic>
      <p:sp>
        <p:nvSpPr>
          <p:cNvPr id="27" name="Title 1">
            <a:extLst>
              <a:ext uri="{FF2B5EF4-FFF2-40B4-BE49-F238E27FC236}">
                <a16:creationId xmlns:a16="http://schemas.microsoft.com/office/drawing/2014/main" id="{73B54049-0767-6D47-BDAA-2CE713334F4E}"/>
              </a:ext>
            </a:extLst>
          </p:cNvPr>
          <p:cNvSpPr txBox="1">
            <a:spLocks/>
          </p:cNvSpPr>
          <p:nvPr/>
        </p:nvSpPr>
        <p:spPr>
          <a:xfrm>
            <a:off x="4244064" y="1003880"/>
            <a:ext cx="3289605" cy="439746"/>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2000">
                <a:solidFill>
                  <a:srgbClr val="1513D7"/>
                </a:solidFill>
                <a:latin typeface="Times New Roman" panose="02020603050405020304" pitchFamily="18" charset="0"/>
                <a:cs typeface="Times New Roman" panose="02020603050405020304" pitchFamily="18" charset="0"/>
              </a:rPr>
              <a:t>40 mins of PCA CeC</a:t>
            </a:r>
          </a:p>
        </p:txBody>
      </p:sp>
      <p:cxnSp>
        <p:nvCxnSpPr>
          <p:cNvPr id="28" name="Straight Arrow Connector 27">
            <a:extLst>
              <a:ext uri="{FF2B5EF4-FFF2-40B4-BE49-F238E27FC236}">
                <a16:creationId xmlns:a16="http://schemas.microsoft.com/office/drawing/2014/main" id="{1FA841C5-CF69-8B44-90D2-191E69AE88F6}"/>
              </a:ext>
            </a:extLst>
          </p:cNvPr>
          <p:cNvCxnSpPr>
            <a:cxnSpLocks/>
          </p:cNvCxnSpPr>
          <p:nvPr/>
        </p:nvCxnSpPr>
        <p:spPr>
          <a:xfrm>
            <a:off x="4662353" y="2930704"/>
            <a:ext cx="898072" cy="457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7ABE8B4D-741C-5A4A-A478-66D1492F44FF}"/>
              </a:ext>
            </a:extLst>
          </p:cNvPr>
          <p:cNvSpPr txBox="1">
            <a:spLocks/>
          </p:cNvSpPr>
          <p:nvPr/>
        </p:nvSpPr>
        <p:spPr>
          <a:xfrm>
            <a:off x="3959647" y="2412221"/>
            <a:ext cx="1047776" cy="629289"/>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400">
                <a:solidFill>
                  <a:srgbClr val="FF0000"/>
                </a:solidFill>
                <a:latin typeface="Times New Roman" panose="02020603050405020304" pitchFamily="18" charset="0"/>
                <a:cs typeface="Times New Roman" panose="02020603050405020304" pitchFamily="18" charset="0"/>
              </a:rPr>
              <a:t>Witness </a:t>
            </a:r>
          </a:p>
          <a:p>
            <a:pPr algn="ctr"/>
            <a:r>
              <a:rPr lang="en-US" sz="1400">
                <a:solidFill>
                  <a:srgbClr val="FF0000"/>
                </a:solidFill>
                <a:latin typeface="Times New Roman" panose="02020603050405020304" pitchFamily="18" charset="0"/>
                <a:cs typeface="Times New Roman" panose="02020603050405020304" pitchFamily="18" charset="0"/>
              </a:rPr>
              <a:t>bunch in 40 mins</a:t>
            </a:r>
          </a:p>
        </p:txBody>
      </p:sp>
      <p:cxnSp>
        <p:nvCxnSpPr>
          <p:cNvPr id="30" name="Straight Arrow Connector 29">
            <a:extLst>
              <a:ext uri="{FF2B5EF4-FFF2-40B4-BE49-F238E27FC236}">
                <a16:creationId xmlns:a16="http://schemas.microsoft.com/office/drawing/2014/main" id="{40CA854B-1E2D-184A-9847-7F962A98EE2A}"/>
              </a:ext>
            </a:extLst>
          </p:cNvPr>
          <p:cNvCxnSpPr>
            <a:cxnSpLocks/>
          </p:cNvCxnSpPr>
          <p:nvPr/>
        </p:nvCxnSpPr>
        <p:spPr>
          <a:xfrm flipH="1">
            <a:off x="6119746" y="3210737"/>
            <a:ext cx="466270" cy="177167"/>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0B050A2D-C060-BA40-8597-6AC12B799F51}"/>
              </a:ext>
            </a:extLst>
          </p:cNvPr>
          <p:cNvSpPr txBox="1">
            <a:spLocks/>
          </p:cNvSpPr>
          <p:nvPr/>
        </p:nvSpPr>
        <p:spPr>
          <a:xfrm>
            <a:off x="6587357" y="2829506"/>
            <a:ext cx="1143277" cy="629542"/>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2000" dirty="0">
                <a:solidFill>
                  <a:srgbClr val="00B0F0"/>
                </a:solidFill>
                <a:latin typeface="Times New Roman" panose="02020603050405020304" pitchFamily="18" charset="0"/>
                <a:cs typeface="Times New Roman" panose="02020603050405020304" pitchFamily="18" charset="0"/>
              </a:rPr>
              <a:t>By e-bunch</a:t>
            </a:r>
          </a:p>
          <a:p>
            <a:pPr algn="ctr"/>
            <a:r>
              <a:rPr lang="en-US" sz="2000" dirty="0">
                <a:solidFill>
                  <a:srgbClr val="00B0F0"/>
                </a:solidFill>
                <a:latin typeface="Times New Roman" panose="02020603050405020304" pitchFamily="18" charset="0"/>
                <a:cs typeface="Times New Roman" panose="02020603050405020304" pitchFamily="18" charset="0"/>
              </a:rPr>
              <a:t>with 225-fold increase noise power</a:t>
            </a:r>
          </a:p>
        </p:txBody>
      </p:sp>
      <p:cxnSp>
        <p:nvCxnSpPr>
          <p:cNvPr id="32" name="Straight Arrow Connector 31">
            <a:extLst>
              <a:ext uri="{FF2B5EF4-FFF2-40B4-BE49-F238E27FC236}">
                <a16:creationId xmlns:a16="http://schemas.microsoft.com/office/drawing/2014/main" id="{3F8F53DB-3137-064C-86CF-92E6A0211932}"/>
              </a:ext>
            </a:extLst>
          </p:cNvPr>
          <p:cNvCxnSpPr>
            <a:cxnSpLocks/>
          </p:cNvCxnSpPr>
          <p:nvPr/>
        </p:nvCxnSpPr>
        <p:spPr>
          <a:xfrm>
            <a:off x="5193032" y="1860778"/>
            <a:ext cx="628783" cy="87210"/>
          </a:xfrm>
          <a:prstGeom prst="straightConnector1">
            <a:avLst/>
          </a:prstGeom>
          <a:ln w="12700">
            <a:solidFill>
              <a:srgbClr val="1513D7"/>
            </a:solidFill>
            <a:tailEnd type="triangle"/>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BDAE8BC3-1C55-B64F-AA3E-7DB2106EB2EB}"/>
              </a:ext>
            </a:extLst>
          </p:cNvPr>
          <p:cNvSpPr txBox="1">
            <a:spLocks/>
          </p:cNvSpPr>
          <p:nvPr/>
        </p:nvSpPr>
        <p:spPr>
          <a:xfrm>
            <a:off x="3959647" y="1491692"/>
            <a:ext cx="1025241" cy="574136"/>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2000" dirty="0">
                <a:solidFill>
                  <a:srgbClr val="1513D7"/>
                </a:solidFill>
                <a:latin typeface="Times New Roman" panose="02020603050405020304" pitchFamily="18" charset="0"/>
                <a:cs typeface="Times New Roman" panose="02020603050405020304" pitchFamily="18" charset="0"/>
              </a:rPr>
              <a:t>Cooled by e-bunch</a:t>
            </a:r>
          </a:p>
          <a:p>
            <a:pPr algn="ctr"/>
            <a:r>
              <a:rPr lang="en-US" sz="2000" dirty="0">
                <a:solidFill>
                  <a:srgbClr val="1513D7"/>
                </a:solidFill>
                <a:latin typeface="Times New Roman" panose="02020603050405020304" pitchFamily="18" charset="0"/>
                <a:cs typeface="Times New Roman" panose="02020603050405020304" pitchFamily="18" charset="0"/>
              </a:rPr>
              <a:t>with normal</a:t>
            </a:r>
          </a:p>
          <a:p>
            <a:pPr algn="ctr"/>
            <a:r>
              <a:rPr lang="en-US" sz="2000" dirty="0">
                <a:solidFill>
                  <a:srgbClr val="1513D7"/>
                </a:solidFill>
                <a:latin typeface="Times New Roman" panose="02020603050405020304" pitchFamily="18" charset="0"/>
                <a:cs typeface="Times New Roman" panose="02020603050405020304" pitchFamily="18" charset="0"/>
              </a:rPr>
              <a:t>(shot noise</a:t>
            </a:r>
          </a:p>
        </p:txBody>
      </p:sp>
      <p:sp>
        <p:nvSpPr>
          <p:cNvPr id="34" name="Title 1">
            <a:extLst>
              <a:ext uri="{FF2B5EF4-FFF2-40B4-BE49-F238E27FC236}">
                <a16:creationId xmlns:a16="http://schemas.microsoft.com/office/drawing/2014/main" id="{CF806863-34CD-634F-B0D4-9D265FD0B2D3}"/>
              </a:ext>
            </a:extLst>
          </p:cNvPr>
          <p:cNvSpPr txBox="1">
            <a:spLocks/>
          </p:cNvSpPr>
          <p:nvPr/>
        </p:nvSpPr>
        <p:spPr>
          <a:xfrm>
            <a:off x="4678717" y="2065827"/>
            <a:ext cx="1143098" cy="62928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200" dirty="0">
                <a:latin typeface="Times New Roman" panose="02020603050405020304" pitchFamily="18" charset="0"/>
                <a:cs typeface="Times New Roman" panose="02020603050405020304" pitchFamily="18" charset="0"/>
              </a:rPr>
              <a:t>Initial</a:t>
            </a:r>
          </a:p>
          <a:p>
            <a:pPr algn="ctr"/>
            <a:r>
              <a:rPr lang="en-US" sz="1200" dirty="0">
                <a:latin typeface="Times New Roman" panose="02020603050405020304" pitchFamily="18" charset="0"/>
                <a:cs typeface="Times New Roman" panose="02020603050405020304" pitchFamily="18" charset="0"/>
              </a:rPr>
              <a:t>bunch shapes</a:t>
            </a:r>
          </a:p>
        </p:txBody>
      </p:sp>
      <p:cxnSp>
        <p:nvCxnSpPr>
          <p:cNvPr id="35" name="Straight Arrow Connector 34">
            <a:extLst>
              <a:ext uri="{FF2B5EF4-FFF2-40B4-BE49-F238E27FC236}">
                <a16:creationId xmlns:a16="http://schemas.microsoft.com/office/drawing/2014/main" id="{A7315490-7FC8-0443-8544-BB5A596A8641}"/>
              </a:ext>
            </a:extLst>
          </p:cNvPr>
          <p:cNvCxnSpPr>
            <a:cxnSpLocks/>
          </p:cNvCxnSpPr>
          <p:nvPr/>
        </p:nvCxnSpPr>
        <p:spPr>
          <a:xfrm>
            <a:off x="5227697" y="2457116"/>
            <a:ext cx="432730" cy="2842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367C474-9FB0-E84E-BE93-445A519A865D}"/>
              </a:ext>
            </a:extLst>
          </p:cNvPr>
          <p:cNvCxnSpPr>
            <a:cxnSpLocks/>
          </p:cNvCxnSpPr>
          <p:nvPr/>
        </p:nvCxnSpPr>
        <p:spPr>
          <a:xfrm flipH="1">
            <a:off x="5934637" y="2451543"/>
            <a:ext cx="758494" cy="318873"/>
          </a:xfrm>
          <a:prstGeom prst="straightConnector1">
            <a:avLst/>
          </a:prstGeom>
          <a:ln w="1270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9C2A85C5-A206-9D4F-AE64-FC9E3ABD5901}"/>
              </a:ext>
            </a:extLst>
          </p:cNvPr>
          <p:cNvSpPr txBox="1">
            <a:spLocks/>
          </p:cNvSpPr>
          <p:nvPr/>
        </p:nvSpPr>
        <p:spPr>
          <a:xfrm>
            <a:off x="6587357" y="2164071"/>
            <a:ext cx="1143277" cy="629542"/>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2000" dirty="0">
                <a:solidFill>
                  <a:srgbClr val="FF40FF"/>
                </a:solidFill>
                <a:latin typeface="Times New Roman" panose="02020603050405020304" pitchFamily="18" charset="0"/>
                <a:cs typeface="Times New Roman" panose="02020603050405020304" pitchFamily="18" charset="0"/>
              </a:rPr>
              <a:t>By e-bunch</a:t>
            </a:r>
          </a:p>
          <a:p>
            <a:pPr algn="ctr"/>
            <a:r>
              <a:rPr lang="en-US" sz="2000" dirty="0">
                <a:solidFill>
                  <a:srgbClr val="FF40FF"/>
                </a:solidFill>
                <a:latin typeface="Times New Roman" panose="02020603050405020304" pitchFamily="18" charset="0"/>
                <a:cs typeface="Times New Roman" panose="02020603050405020304" pitchFamily="18" charset="0"/>
              </a:rPr>
              <a:t>with 100-fold increase noise power</a:t>
            </a:r>
          </a:p>
        </p:txBody>
      </p:sp>
      <p:sp>
        <p:nvSpPr>
          <p:cNvPr id="41" name="Title 1">
            <a:extLst>
              <a:ext uri="{FF2B5EF4-FFF2-40B4-BE49-F238E27FC236}">
                <a16:creationId xmlns:a16="http://schemas.microsoft.com/office/drawing/2014/main" id="{272B2A0A-6E1B-5D41-9F32-86557EABB009}"/>
              </a:ext>
            </a:extLst>
          </p:cNvPr>
          <p:cNvSpPr txBox="1">
            <a:spLocks/>
          </p:cNvSpPr>
          <p:nvPr/>
        </p:nvSpPr>
        <p:spPr>
          <a:xfrm>
            <a:off x="6587357" y="3486759"/>
            <a:ext cx="1143277" cy="629542"/>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2000" dirty="0">
                <a:solidFill>
                  <a:srgbClr val="006C0D"/>
                </a:solidFill>
                <a:latin typeface="Times New Roman" panose="02020603050405020304" pitchFamily="18" charset="0"/>
                <a:cs typeface="Times New Roman" panose="02020603050405020304" pitchFamily="18" charset="0"/>
              </a:rPr>
              <a:t>By e-bunch</a:t>
            </a:r>
          </a:p>
          <a:p>
            <a:pPr algn="ctr"/>
            <a:r>
              <a:rPr lang="en-US" sz="2000" dirty="0">
                <a:solidFill>
                  <a:srgbClr val="006C0D"/>
                </a:solidFill>
                <a:latin typeface="Times New Roman" panose="02020603050405020304" pitchFamily="18" charset="0"/>
                <a:cs typeface="Times New Roman" panose="02020603050405020304" pitchFamily="18" charset="0"/>
              </a:rPr>
              <a:t>with 900-fold increase noise power</a:t>
            </a:r>
          </a:p>
        </p:txBody>
      </p:sp>
      <p:cxnSp>
        <p:nvCxnSpPr>
          <p:cNvPr id="44" name="Straight Arrow Connector 43">
            <a:extLst>
              <a:ext uri="{FF2B5EF4-FFF2-40B4-BE49-F238E27FC236}">
                <a16:creationId xmlns:a16="http://schemas.microsoft.com/office/drawing/2014/main" id="{46D05416-94DA-A348-9B0A-7C00226361CD}"/>
              </a:ext>
            </a:extLst>
          </p:cNvPr>
          <p:cNvCxnSpPr>
            <a:cxnSpLocks/>
          </p:cNvCxnSpPr>
          <p:nvPr/>
        </p:nvCxnSpPr>
        <p:spPr>
          <a:xfrm flipH="1">
            <a:off x="6080749" y="3651753"/>
            <a:ext cx="505267" cy="126580"/>
          </a:xfrm>
          <a:prstGeom prst="straightConnector1">
            <a:avLst/>
          </a:prstGeom>
          <a:ln w="12700">
            <a:solidFill>
              <a:srgbClr val="00905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710E37FE-3013-8345-9C18-11617315F1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298" y="2994963"/>
            <a:ext cx="2627752" cy="609225"/>
          </a:xfrm>
          <a:prstGeom prst="rect">
            <a:avLst/>
          </a:prstGeom>
        </p:spPr>
      </p:pic>
      <p:pic>
        <p:nvPicPr>
          <p:cNvPr id="21" name="Picture 20">
            <a:extLst>
              <a:ext uri="{FF2B5EF4-FFF2-40B4-BE49-F238E27FC236}">
                <a16:creationId xmlns:a16="http://schemas.microsoft.com/office/drawing/2014/main" id="{40667819-0E01-8140-A0E0-DED333D1DC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201" y="3651753"/>
            <a:ext cx="2431324" cy="1564436"/>
          </a:xfrm>
          <a:prstGeom prst="rect">
            <a:avLst/>
          </a:prstGeom>
        </p:spPr>
      </p:pic>
      <p:pic>
        <p:nvPicPr>
          <p:cNvPr id="22" name="Picture 21">
            <a:extLst>
              <a:ext uri="{FF2B5EF4-FFF2-40B4-BE49-F238E27FC236}">
                <a16:creationId xmlns:a16="http://schemas.microsoft.com/office/drawing/2014/main" id="{B67906C1-2450-5D4E-8109-FC6B979421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483" y="5290152"/>
            <a:ext cx="2303007" cy="1564435"/>
          </a:xfrm>
          <a:prstGeom prst="rect">
            <a:avLst/>
          </a:prstGeom>
        </p:spPr>
      </p:pic>
    </p:spTree>
    <p:extLst>
      <p:ext uri="{BB962C8B-B14F-4D97-AF65-F5344CB8AC3E}">
        <p14:creationId xmlns:p14="http://schemas.microsoft.com/office/powerpoint/2010/main" val="3417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7920"/>
            <a:ext cx="8229600" cy="749829"/>
          </a:xfrm>
        </p:spPr>
        <p:txBody>
          <a:bodyPr>
            <a:normAutofit/>
          </a:bodyPr>
          <a:lstStyle/>
          <a:p>
            <a:r>
              <a:rPr lang="en-US" dirty="0"/>
              <a:t>eRHIC cooler simulations</a:t>
            </a:r>
          </a:p>
        </p:txBody>
      </p:sp>
      <p:sp>
        <p:nvSpPr>
          <p:cNvPr id="2" name="Content Placeholder 1"/>
          <p:cNvSpPr>
            <a:spLocks noGrp="1"/>
          </p:cNvSpPr>
          <p:nvPr>
            <p:ph idx="1"/>
          </p:nvPr>
        </p:nvSpPr>
        <p:spPr>
          <a:xfrm>
            <a:off x="296333" y="780937"/>
            <a:ext cx="8229600" cy="2190863"/>
          </a:xfrm>
        </p:spPr>
        <p:txBody>
          <a:bodyPr>
            <a:normAutofit fontScale="85000" lnSpcReduction="20000"/>
          </a:bodyPr>
          <a:lstStyle/>
          <a:p>
            <a:r>
              <a:rPr lang="en-US" sz="2000" dirty="0"/>
              <a:t>We did full scale simulations for CeC with 4-cell PCA for our proposed test experiment as well as for eRHIC energy range – it proved that our expectations are correct and this system will have high gain (&gt;100) and very large bandwidth: 25 THz for test experiment and 1,000 THz (1 PHz*) for CeC cooling 275 GeV protons</a:t>
            </a:r>
          </a:p>
          <a:p>
            <a:r>
              <a:rPr lang="en-US" sz="2000" dirty="0">
                <a:solidFill>
                  <a:srgbClr val="FF0000"/>
                </a:solidFill>
              </a:rPr>
              <a:t>This cost effective system – it does not need expensive separation system for hadrons - would be capable of 3D, e.g. longitudinal and transverse cooling  of cooling hadron beams in RHIC and eRHIC independently of the design choice. Cooling time is ~ 10 minutes for protons. CeC will operate at all eRHIC hadron energies currently under consideration</a:t>
            </a:r>
          </a:p>
          <a:p>
            <a:r>
              <a:rPr lang="en-US" sz="2000" dirty="0">
                <a:solidFill>
                  <a:srgbClr val="000090"/>
                </a:solidFill>
              </a:rPr>
              <a:t>Still, it will be important to demonstrate untested micro-bunching cooling technique experimentally</a:t>
            </a:r>
          </a:p>
          <a:p>
            <a:endParaRPr lang="en-US" sz="2000" dirty="0">
              <a:solidFill>
                <a:srgbClr val="FF0000"/>
              </a:solidFill>
            </a:endParaRPr>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449" y="3073400"/>
            <a:ext cx="3295389" cy="2490865"/>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0271" y="3386697"/>
            <a:ext cx="3875888" cy="2904496"/>
          </a:xfrm>
          <a:prstGeom prst="rect">
            <a:avLst/>
          </a:prstGeom>
        </p:spPr>
      </p:pic>
      <p:sp>
        <p:nvSpPr>
          <p:cNvPr id="7" name="Content Placeholder 1">
            <a:extLst>
              <a:ext uri="{FF2B5EF4-FFF2-40B4-BE49-F238E27FC236}">
                <a16:creationId xmlns:a16="http://schemas.microsoft.com/office/drawing/2014/main" id="{8B103F4D-00F9-AB45-A9A7-AB643D9DFC5D}"/>
              </a:ext>
            </a:extLst>
          </p:cNvPr>
          <p:cNvSpPr txBox="1">
            <a:spLocks/>
          </p:cNvSpPr>
          <p:nvPr/>
        </p:nvSpPr>
        <p:spPr>
          <a:xfrm>
            <a:off x="1832343" y="6475313"/>
            <a:ext cx="5355857" cy="29378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accent6">
                    <a:lumMod val="50000"/>
                  </a:schemeClr>
                </a:solidFill>
              </a:rPr>
              <a:t>* RHIC stochastic cooling system has bandwidth of ~ 10 GHz (0.01 THz)</a:t>
            </a:r>
          </a:p>
          <a:p>
            <a:endParaRPr lang="en-US" sz="1400" dirty="0">
              <a:solidFill>
                <a:schemeClr val="accent6">
                  <a:lumMod val="50000"/>
                </a:schemeClr>
              </a:solidFill>
            </a:endParaRPr>
          </a:p>
          <a:p>
            <a:endParaRPr lang="en-US" sz="1400" dirty="0">
              <a:solidFill>
                <a:schemeClr val="accent6">
                  <a:lumMod val="50000"/>
                </a:schemeClr>
              </a:solidFill>
            </a:endParaRPr>
          </a:p>
          <a:p>
            <a:endParaRPr lang="en-US" sz="1400" dirty="0">
              <a:solidFill>
                <a:schemeClr val="accent6">
                  <a:lumMod val="50000"/>
                </a:schemeClr>
              </a:solidFill>
            </a:endParaRPr>
          </a:p>
        </p:txBody>
      </p:sp>
      <p:sp>
        <p:nvSpPr>
          <p:cNvPr id="3" name="Rectangle 2">
            <a:extLst>
              <a:ext uri="{FF2B5EF4-FFF2-40B4-BE49-F238E27FC236}">
                <a16:creationId xmlns:a16="http://schemas.microsoft.com/office/drawing/2014/main" id="{9CE850DE-F31A-8B46-AEA6-486938BE0A43}"/>
              </a:ext>
            </a:extLst>
          </p:cNvPr>
          <p:cNvSpPr/>
          <p:nvPr/>
        </p:nvSpPr>
        <p:spPr>
          <a:xfrm>
            <a:off x="4865057" y="2900205"/>
            <a:ext cx="3166316"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Plasma-Cascade Amplifier gain </a:t>
            </a:r>
          </a:p>
          <a:p>
            <a:r>
              <a:rPr lang="en-US" dirty="0">
                <a:latin typeface="Times New Roman" panose="02020603050405020304" pitchFamily="18" charset="0"/>
                <a:cs typeface="Times New Roman" panose="02020603050405020304" pitchFamily="18" charset="0"/>
              </a:rPr>
              <a:t>For 275 GeV protons in eRHIC</a:t>
            </a:r>
          </a:p>
        </p:txBody>
      </p:sp>
    </p:spTree>
    <p:extLst>
      <p:ext uri="{BB962C8B-B14F-4D97-AF65-F5344CB8AC3E}">
        <p14:creationId xmlns:p14="http://schemas.microsoft.com/office/powerpoint/2010/main" val="2943725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5950-76FB-437A-A903-2592D1026CC9}"/>
              </a:ext>
            </a:extLst>
          </p:cNvPr>
          <p:cNvSpPr>
            <a:spLocks noGrp="1"/>
          </p:cNvSpPr>
          <p:nvPr>
            <p:ph type="title" idx="4294967295"/>
          </p:nvPr>
        </p:nvSpPr>
        <p:spPr>
          <a:xfrm>
            <a:off x="1894446" y="421296"/>
            <a:ext cx="5398682" cy="427037"/>
          </a:xfrm>
        </p:spPr>
        <p:txBody>
          <a:bodyPr>
            <a:noAutofit/>
          </a:bodyPr>
          <a:lstStyle/>
          <a:p>
            <a:r>
              <a:rPr lang="en-US" sz="2700" dirty="0">
                <a:solidFill>
                  <a:srgbClr val="0070C0"/>
                </a:solidFill>
              </a:rPr>
              <a:t>Strong Hadron Cooling for eRHIC</a:t>
            </a:r>
          </a:p>
        </p:txBody>
      </p:sp>
      <p:pic>
        <p:nvPicPr>
          <p:cNvPr id="7" name="Picture 6">
            <a:extLst>
              <a:ext uri="{FF2B5EF4-FFF2-40B4-BE49-F238E27FC236}">
                <a16:creationId xmlns:a16="http://schemas.microsoft.com/office/drawing/2014/main" id="{8E437758-9C21-4783-9B29-C987185A2E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296" t="-1240" r="22958" b="1240"/>
          <a:stretch/>
        </p:blipFill>
        <p:spPr>
          <a:xfrm rot="16200000">
            <a:off x="6680485" y="3705233"/>
            <a:ext cx="1714126" cy="2597534"/>
          </a:xfrm>
          <a:prstGeom prst="rect">
            <a:avLst/>
          </a:prstGeom>
        </p:spPr>
      </p:pic>
      <p:pic>
        <p:nvPicPr>
          <p:cNvPr id="13" name="Picture 12">
            <a:extLst>
              <a:ext uri="{FF2B5EF4-FFF2-40B4-BE49-F238E27FC236}">
                <a16:creationId xmlns:a16="http://schemas.microsoft.com/office/drawing/2014/main" id="{778757BA-BE91-4FC7-99B3-A3FE68A828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1017" y="4300672"/>
            <a:ext cx="2564663" cy="1922513"/>
          </a:xfrm>
          <a:prstGeom prst="rect">
            <a:avLst/>
          </a:prstGeom>
          <a:effectLst>
            <a:softEdge rad="63500"/>
          </a:effectLst>
        </p:spPr>
      </p:pic>
      <p:sp>
        <p:nvSpPr>
          <p:cNvPr id="9" name="Oval 8">
            <a:extLst>
              <a:ext uri="{FF2B5EF4-FFF2-40B4-BE49-F238E27FC236}">
                <a16:creationId xmlns:a16="http://schemas.microsoft.com/office/drawing/2014/main" id="{DA361D89-288D-4CEB-8705-1378613CAD03}"/>
              </a:ext>
            </a:extLst>
          </p:cNvPr>
          <p:cNvSpPr/>
          <p:nvPr/>
        </p:nvSpPr>
        <p:spPr>
          <a:xfrm>
            <a:off x="5671222" y="4539661"/>
            <a:ext cx="708011" cy="668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4" name="Straight Arrow Connector 13">
            <a:extLst>
              <a:ext uri="{FF2B5EF4-FFF2-40B4-BE49-F238E27FC236}">
                <a16:creationId xmlns:a16="http://schemas.microsoft.com/office/drawing/2014/main" id="{7BD2861E-748E-44F3-850B-DD7DBB07AFD1}"/>
              </a:ext>
            </a:extLst>
          </p:cNvPr>
          <p:cNvCxnSpPr>
            <a:cxnSpLocks/>
          </p:cNvCxnSpPr>
          <p:nvPr/>
        </p:nvCxnSpPr>
        <p:spPr>
          <a:xfrm>
            <a:off x="6372555" y="4908210"/>
            <a:ext cx="39397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957A1C-FDD8-44A9-94B8-9E7614CCC8ED}"/>
              </a:ext>
            </a:extLst>
          </p:cNvPr>
          <p:cNvSpPr txBox="1"/>
          <p:nvPr/>
        </p:nvSpPr>
        <p:spPr>
          <a:xfrm>
            <a:off x="5832231" y="3368577"/>
            <a:ext cx="3184197" cy="680956"/>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275" dirty="0"/>
              <a:t>Cooling location: IR-2</a:t>
            </a:r>
          </a:p>
          <a:p>
            <a:r>
              <a:rPr lang="en-US" sz="1275" dirty="0"/>
              <a:t>150 MeV ERL together with 400 MeV injector linac in existing spur-tunnel</a:t>
            </a:r>
          </a:p>
        </p:txBody>
      </p:sp>
      <p:pic>
        <p:nvPicPr>
          <p:cNvPr id="20" name="Picture 19">
            <a:extLst>
              <a:ext uri="{FF2B5EF4-FFF2-40B4-BE49-F238E27FC236}">
                <a16:creationId xmlns:a16="http://schemas.microsoft.com/office/drawing/2014/main" id="{B3CF31CE-0246-4228-A9B8-79936CDF50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07" y="4438236"/>
            <a:ext cx="4746741" cy="1647386"/>
          </a:xfrm>
          <a:prstGeom prst="rect">
            <a:avLst/>
          </a:prstGeom>
          <a:effectLst/>
        </p:spPr>
      </p:pic>
      <p:sp>
        <p:nvSpPr>
          <p:cNvPr id="19" name="TextBox 18">
            <a:extLst>
              <a:ext uri="{FF2B5EF4-FFF2-40B4-BE49-F238E27FC236}">
                <a16:creationId xmlns:a16="http://schemas.microsoft.com/office/drawing/2014/main" id="{C3DAF7CD-6111-4B95-94B2-5E7DE27BC6CB}"/>
              </a:ext>
            </a:extLst>
          </p:cNvPr>
          <p:cNvSpPr txBox="1"/>
          <p:nvPr/>
        </p:nvSpPr>
        <p:spPr>
          <a:xfrm>
            <a:off x="355037" y="3696315"/>
            <a:ext cx="4117867" cy="46166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200" u="sng" dirty="0"/>
              <a:t>Schematic layout</a:t>
            </a:r>
            <a:r>
              <a:rPr lang="en-US" sz="1200" dirty="0"/>
              <a:t>: Low cost hadron chicane for pathlength and R5 adjustment using displaced s.c. arc magnets</a:t>
            </a:r>
          </a:p>
        </p:txBody>
      </p:sp>
      <p:cxnSp>
        <p:nvCxnSpPr>
          <p:cNvPr id="24" name="Straight Connector 23">
            <a:extLst>
              <a:ext uri="{FF2B5EF4-FFF2-40B4-BE49-F238E27FC236}">
                <a16:creationId xmlns:a16="http://schemas.microsoft.com/office/drawing/2014/main" id="{AD968DDC-3578-434F-98EA-B7F6F63802EC}"/>
              </a:ext>
            </a:extLst>
          </p:cNvPr>
          <p:cNvCxnSpPr>
            <a:cxnSpLocks/>
          </p:cNvCxnSpPr>
          <p:nvPr/>
        </p:nvCxnSpPr>
        <p:spPr>
          <a:xfrm flipH="1" flipV="1">
            <a:off x="7293128" y="4970892"/>
            <a:ext cx="416210" cy="6787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B9D9905-7409-4B82-B160-B8638F315C79}"/>
              </a:ext>
            </a:extLst>
          </p:cNvPr>
          <p:cNvSpPr txBox="1"/>
          <p:nvPr/>
        </p:nvSpPr>
        <p:spPr>
          <a:xfrm>
            <a:off x="6910798" y="5261929"/>
            <a:ext cx="663705" cy="300082"/>
          </a:xfrm>
          <a:prstGeom prst="rect">
            <a:avLst/>
          </a:prstGeom>
          <a:noFill/>
        </p:spPr>
        <p:txBody>
          <a:bodyPr wrap="square" rtlCol="0">
            <a:spAutoFit/>
          </a:bodyPr>
          <a:lstStyle/>
          <a:p>
            <a:r>
              <a:rPr lang="en-US" sz="1350" b="1" dirty="0">
                <a:solidFill>
                  <a:srgbClr val="FF0000"/>
                </a:solidFill>
              </a:rPr>
              <a:t>ERL</a:t>
            </a:r>
          </a:p>
        </p:txBody>
      </p:sp>
      <p:sp>
        <p:nvSpPr>
          <p:cNvPr id="27" name="TextBox 26">
            <a:extLst>
              <a:ext uri="{FF2B5EF4-FFF2-40B4-BE49-F238E27FC236}">
                <a16:creationId xmlns:a16="http://schemas.microsoft.com/office/drawing/2014/main" id="{41644217-B9D2-4836-8F4C-948CCD1A7C83}"/>
              </a:ext>
            </a:extLst>
          </p:cNvPr>
          <p:cNvSpPr txBox="1"/>
          <p:nvPr/>
        </p:nvSpPr>
        <p:spPr>
          <a:xfrm>
            <a:off x="7356978" y="5840582"/>
            <a:ext cx="704719" cy="507831"/>
          </a:xfrm>
          <a:prstGeom prst="rect">
            <a:avLst/>
          </a:prstGeom>
          <a:noFill/>
        </p:spPr>
        <p:txBody>
          <a:bodyPr wrap="square" rtlCol="0">
            <a:spAutoFit/>
          </a:bodyPr>
          <a:lstStyle/>
          <a:p>
            <a:r>
              <a:rPr lang="en-US" sz="1350" dirty="0"/>
              <a:t>RHIC Tunnel</a:t>
            </a:r>
          </a:p>
        </p:txBody>
      </p:sp>
      <p:cxnSp>
        <p:nvCxnSpPr>
          <p:cNvPr id="29" name="Straight Connector 28">
            <a:extLst>
              <a:ext uri="{FF2B5EF4-FFF2-40B4-BE49-F238E27FC236}">
                <a16:creationId xmlns:a16="http://schemas.microsoft.com/office/drawing/2014/main" id="{F0D1638C-909E-4BA3-81B9-8908B0148482}"/>
              </a:ext>
            </a:extLst>
          </p:cNvPr>
          <p:cNvCxnSpPr>
            <a:cxnSpLocks/>
          </p:cNvCxnSpPr>
          <p:nvPr/>
        </p:nvCxnSpPr>
        <p:spPr>
          <a:xfrm>
            <a:off x="430399" y="5919216"/>
            <a:ext cx="354724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5A5326B-B1CE-4520-AF70-28FF91484537}"/>
              </a:ext>
            </a:extLst>
          </p:cNvPr>
          <p:cNvSpPr txBox="1"/>
          <p:nvPr/>
        </p:nvSpPr>
        <p:spPr>
          <a:xfrm>
            <a:off x="63786" y="886133"/>
            <a:ext cx="9016427" cy="2585323"/>
          </a:xfrm>
          <a:prstGeom prst="rect">
            <a:avLst/>
          </a:prstGeom>
          <a:noFill/>
        </p:spPr>
        <p:txBody>
          <a:bodyPr wrap="square" rtlCol="0">
            <a:spAutoFit/>
          </a:bodyPr>
          <a:lstStyle/>
          <a:p>
            <a:r>
              <a:rPr lang="en-US" sz="1350" b="1" u="sng" dirty="0"/>
              <a:t>Requirements:</a:t>
            </a:r>
            <a:r>
              <a:rPr lang="en-US" sz="1350" dirty="0"/>
              <a:t> eRHIC Peak Luminosity of </a:t>
            </a:r>
            <a:r>
              <a:rPr lang="en-US" sz="1350" b="1" dirty="0"/>
              <a:t>10</a:t>
            </a:r>
            <a:r>
              <a:rPr lang="en-US" sz="1350" b="1" baseline="30000" dirty="0"/>
              <a:t>34</a:t>
            </a:r>
            <a:r>
              <a:rPr lang="en-US" sz="1350" b="1" dirty="0"/>
              <a:t>cm</a:t>
            </a:r>
            <a:r>
              <a:rPr lang="en-US" sz="1350" b="1" baseline="30000" dirty="0"/>
              <a:t>-2</a:t>
            </a:r>
            <a:r>
              <a:rPr lang="en-US" sz="1350" b="1" dirty="0"/>
              <a:t>s</a:t>
            </a:r>
            <a:r>
              <a:rPr lang="en-US" sz="1350" b="1" baseline="30000" dirty="0"/>
              <a:t>-1</a:t>
            </a:r>
            <a:r>
              <a:rPr lang="en-US" sz="1350" dirty="0"/>
              <a:t> requires </a:t>
            </a:r>
            <a:r>
              <a:rPr lang="en-US" sz="1350" b="1" dirty="0"/>
              <a:t>6·10</a:t>
            </a:r>
            <a:r>
              <a:rPr lang="en-US" sz="1350" b="1" baseline="30000" dirty="0"/>
              <a:t>10</a:t>
            </a:r>
            <a:r>
              <a:rPr lang="en-US" sz="1350" dirty="0"/>
              <a:t> protons per bunch, </a:t>
            </a:r>
            <a:r>
              <a:rPr lang="en-US" sz="1350" b="1" dirty="0"/>
              <a:t>6 cm </a:t>
            </a:r>
            <a:r>
              <a:rPr lang="en-US" sz="1350" dirty="0"/>
              <a:t>bunch length and small emittances of </a:t>
            </a:r>
            <a:r>
              <a:rPr lang="en-US" sz="1350" b="1" dirty="0">
                <a:latin typeface="Symbol" panose="05050102010706020507" pitchFamily="18" charset="2"/>
              </a:rPr>
              <a:t>e</a:t>
            </a:r>
            <a:r>
              <a:rPr lang="en-US" sz="1350" b="1" baseline="-25000" dirty="0"/>
              <a:t>x</a:t>
            </a:r>
            <a:r>
              <a:rPr lang="en-US" sz="1350" b="1" dirty="0"/>
              <a:t>= 9.2 nm, </a:t>
            </a:r>
            <a:r>
              <a:rPr lang="en-US" sz="1350" b="1" dirty="0">
                <a:latin typeface="Symbol" panose="05050102010706020507" pitchFamily="18" charset="2"/>
              </a:rPr>
              <a:t>e</a:t>
            </a:r>
            <a:r>
              <a:rPr lang="en-US" sz="1350" b="1" baseline="-25000" dirty="0"/>
              <a:t>y </a:t>
            </a:r>
            <a:r>
              <a:rPr lang="en-US" sz="1350" b="1" dirty="0"/>
              <a:t>= 1.3 nm  </a:t>
            </a:r>
            <a:r>
              <a:rPr lang="en-US" sz="1350" dirty="0">
                <a:sym typeface="Wingdings" panose="05000000000000000000" pitchFamily="2" charset="2"/>
              </a:rPr>
              <a:t> beam subject to IBS, initial growth time of </a:t>
            </a:r>
            <a:r>
              <a:rPr lang="en-US" sz="1350" b="1" dirty="0">
                <a:sym typeface="Wingdings" panose="05000000000000000000" pitchFamily="2" charset="2"/>
              </a:rPr>
              <a:t>&gt;2h </a:t>
            </a:r>
            <a:r>
              <a:rPr lang="en-US" sz="1350" dirty="0">
                <a:sym typeface="Wingdings" panose="05000000000000000000" pitchFamily="2" charset="2"/>
              </a:rPr>
              <a:t>in the hor. and long.  direction</a:t>
            </a:r>
            <a:endParaRPr lang="en-US" sz="1350" dirty="0"/>
          </a:p>
          <a:p>
            <a:r>
              <a:rPr lang="en-US" sz="1350" b="1" u="sng" dirty="0"/>
              <a:t>Method:</a:t>
            </a:r>
            <a:r>
              <a:rPr lang="en-US" sz="1350" dirty="0"/>
              <a:t> Strong Hadron Cooling using coherent electron cooling with micro-bunched beams, bunching enhancement with 2 plasma amplification sections with a total of </a:t>
            </a:r>
            <a:r>
              <a:rPr lang="en-US" sz="1350" b="1" dirty="0"/>
              <a:t>3</a:t>
            </a:r>
            <a:r>
              <a:rPr lang="en-US" sz="1350" dirty="0"/>
              <a:t> bunching chicanes. Plasma wavelength as low as </a:t>
            </a:r>
            <a:r>
              <a:rPr lang="en-US" sz="1350" dirty="0">
                <a:latin typeface="Symbol" panose="05050102010706020507" pitchFamily="18" charset="2"/>
              </a:rPr>
              <a:t>l</a:t>
            </a:r>
            <a:r>
              <a:rPr lang="en-US" sz="1350" baseline="-25000" dirty="0"/>
              <a:t>p</a:t>
            </a:r>
            <a:r>
              <a:rPr lang="en-US" sz="1350" dirty="0"/>
              <a:t> =40 m</a:t>
            </a:r>
          </a:p>
          <a:p>
            <a:pPr marL="214313" indent="-214313">
              <a:buFont typeface="Arial" panose="020B0604020202020204" pitchFamily="34" charset="0"/>
              <a:buChar char="•"/>
            </a:pPr>
            <a:r>
              <a:rPr lang="en-US" sz="1350" dirty="0"/>
              <a:t>Cooling rate for short flat bunches </a:t>
            </a:r>
            <a:r>
              <a:rPr lang="en-US" sz="1350" b="1" dirty="0"/>
              <a:t>~1 h </a:t>
            </a:r>
            <a:r>
              <a:rPr lang="en-US" sz="1350" dirty="0"/>
              <a:t>for longitudinal and transverse oscillations (theory &amp; simulations)</a:t>
            </a:r>
          </a:p>
          <a:p>
            <a:pPr marL="214313" indent="-214313">
              <a:buFont typeface="Arial" panose="020B0604020202020204" pitchFamily="34" charset="0"/>
              <a:buChar char="•"/>
            </a:pPr>
            <a:r>
              <a:rPr lang="en-US" sz="1350" dirty="0"/>
              <a:t>Need an electron beam with </a:t>
            </a:r>
            <a:r>
              <a:rPr lang="en-US" sz="1350" b="1" dirty="0"/>
              <a:t>1nC</a:t>
            </a:r>
            <a:r>
              <a:rPr lang="en-US" sz="1350" dirty="0"/>
              <a:t> bunches (</a:t>
            </a:r>
            <a:r>
              <a:rPr lang="en-US" sz="1350" b="1" dirty="0"/>
              <a:t>100 mA </a:t>
            </a:r>
            <a:r>
              <a:rPr lang="en-US" sz="1350" dirty="0"/>
              <a:t>CW) , </a:t>
            </a:r>
            <a:r>
              <a:rPr lang="en-US" sz="1350" b="1" dirty="0">
                <a:latin typeface="Symbol" panose="05050102010706020507" pitchFamily="18" charset="2"/>
              </a:rPr>
              <a:t>D</a:t>
            </a:r>
            <a:r>
              <a:rPr lang="en-US" sz="1350" b="1" dirty="0"/>
              <a:t>p/p~10</a:t>
            </a:r>
            <a:r>
              <a:rPr lang="en-US" sz="1350" b="1" baseline="30000" dirty="0"/>
              <a:t>-4</a:t>
            </a:r>
            <a:r>
              <a:rPr lang="en-US" sz="1350" b="1" dirty="0"/>
              <a:t> </a:t>
            </a:r>
            <a:r>
              <a:rPr lang="en-US" sz="1350" dirty="0"/>
              <a:t>, normalized horizontal emittance ~</a:t>
            </a:r>
            <a:r>
              <a:rPr lang="en-US" sz="1350" b="1" dirty="0"/>
              <a:t>2.5 </a:t>
            </a:r>
            <a:r>
              <a:rPr lang="en-US" sz="1350" b="1" dirty="0">
                <a:latin typeface="Symbol" panose="05050102010706020507" pitchFamily="18" charset="2"/>
              </a:rPr>
              <a:t>m</a:t>
            </a:r>
            <a:r>
              <a:rPr lang="en-US" sz="1350" b="1" dirty="0"/>
              <a:t>m</a:t>
            </a:r>
          </a:p>
          <a:p>
            <a:r>
              <a:rPr lang="en-US" sz="1350" b="1" u="sng" dirty="0"/>
              <a:t>Layout</a:t>
            </a:r>
            <a:r>
              <a:rPr lang="en-US" sz="1350" u="sng" dirty="0"/>
              <a:t>:</a:t>
            </a:r>
          </a:p>
          <a:p>
            <a:pPr marL="214313" indent="-214313">
              <a:buFont typeface="Arial" panose="020B0604020202020204" pitchFamily="34" charset="0"/>
              <a:buChar char="•"/>
            </a:pPr>
            <a:r>
              <a:rPr lang="en-US" sz="1350" dirty="0"/>
              <a:t>DC electron photoinjector with round-to-flat beam transformation</a:t>
            </a:r>
          </a:p>
          <a:p>
            <a:pPr marL="214313" indent="-214313">
              <a:buFont typeface="Arial" panose="020B0604020202020204" pitchFamily="34" charset="0"/>
              <a:buChar char="•"/>
            </a:pPr>
            <a:r>
              <a:rPr lang="en-US" sz="1350" dirty="0"/>
              <a:t>150 MeV superconducting energy recovery linac with 591 MHz 5-cell s.c. acc.-struct.</a:t>
            </a:r>
          </a:p>
          <a:p>
            <a:pPr marL="214313" indent="-214313">
              <a:buFont typeface="Arial" panose="020B0604020202020204" pitchFamily="34" charset="0"/>
              <a:buChar char="•"/>
            </a:pPr>
            <a:r>
              <a:rPr lang="en-US" sz="1350" dirty="0"/>
              <a:t>Strongly focusing micro-bunching channel</a:t>
            </a:r>
          </a:p>
        </p:txBody>
      </p:sp>
      <p:cxnSp>
        <p:nvCxnSpPr>
          <p:cNvPr id="37" name="Straight Connector 36">
            <a:extLst>
              <a:ext uri="{FF2B5EF4-FFF2-40B4-BE49-F238E27FC236}">
                <a16:creationId xmlns:a16="http://schemas.microsoft.com/office/drawing/2014/main" id="{E02EB8B8-EC58-4255-B3DF-0F93A58E3900}"/>
              </a:ext>
            </a:extLst>
          </p:cNvPr>
          <p:cNvCxnSpPr/>
          <p:nvPr/>
        </p:nvCxnSpPr>
        <p:spPr>
          <a:xfrm flipH="1" flipV="1">
            <a:off x="6824893" y="4139325"/>
            <a:ext cx="468236" cy="83156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8A83E7A-8795-4B2D-BEB1-DA0A6C5491D7}"/>
              </a:ext>
            </a:extLst>
          </p:cNvPr>
          <p:cNvSpPr txBox="1"/>
          <p:nvPr/>
        </p:nvSpPr>
        <p:spPr>
          <a:xfrm>
            <a:off x="1898956" y="5261928"/>
            <a:ext cx="610126" cy="300082"/>
          </a:xfrm>
          <a:prstGeom prst="rect">
            <a:avLst/>
          </a:prstGeom>
          <a:noFill/>
        </p:spPr>
        <p:txBody>
          <a:bodyPr wrap="square" rtlCol="0">
            <a:spAutoFit/>
          </a:bodyPr>
          <a:lstStyle/>
          <a:p>
            <a:r>
              <a:rPr lang="en-US" sz="1350" b="1" dirty="0">
                <a:solidFill>
                  <a:srgbClr val="FF0000"/>
                </a:solidFill>
              </a:rPr>
              <a:t>IR-2</a:t>
            </a:r>
          </a:p>
        </p:txBody>
      </p:sp>
      <p:pic>
        <p:nvPicPr>
          <p:cNvPr id="6" name="Picture 5">
            <a:extLst>
              <a:ext uri="{FF2B5EF4-FFF2-40B4-BE49-F238E27FC236}">
                <a16:creationId xmlns:a16="http://schemas.microsoft.com/office/drawing/2014/main" id="{2F8B1422-EFA6-4F4B-A634-7E96F408A8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801" y="5728112"/>
            <a:ext cx="3198917" cy="800899"/>
          </a:xfrm>
          <a:prstGeom prst="rect">
            <a:avLst/>
          </a:prstGeom>
        </p:spPr>
      </p:pic>
      <p:sp>
        <p:nvSpPr>
          <p:cNvPr id="5" name="TextBox 4">
            <a:extLst>
              <a:ext uri="{FF2B5EF4-FFF2-40B4-BE49-F238E27FC236}">
                <a16:creationId xmlns:a16="http://schemas.microsoft.com/office/drawing/2014/main" id="{E80C7103-5FD7-4981-8282-3EC9E92F2395}"/>
              </a:ext>
            </a:extLst>
          </p:cNvPr>
          <p:cNvSpPr txBox="1"/>
          <p:nvPr/>
        </p:nvSpPr>
        <p:spPr>
          <a:xfrm>
            <a:off x="3612640" y="6199757"/>
            <a:ext cx="1202384" cy="276999"/>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en-US" sz="1200" dirty="0"/>
              <a:t>Electron-optics</a:t>
            </a:r>
          </a:p>
        </p:txBody>
      </p:sp>
      <p:sp>
        <p:nvSpPr>
          <p:cNvPr id="8" name="Rectangle 7">
            <a:extLst>
              <a:ext uri="{FF2B5EF4-FFF2-40B4-BE49-F238E27FC236}">
                <a16:creationId xmlns:a16="http://schemas.microsoft.com/office/drawing/2014/main" id="{6E2DE0BD-39F1-471B-A9C5-2EE20EAC455E}"/>
              </a:ext>
            </a:extLst>
          </p:cNvPr>
          <p:cNvSpPr/>
          <p:nvPr/>
        </p:nvSpPr>
        <p:spPr>
          <a:xfrm>
            <a:off x="3612640" y="5987999"/>
            <a:ext cx="463259" cy="166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84C61E4E-59F5-4749-BA24-88D0628B8D5D}"/>
              </a:ext>
            </a:extLst>
          </p:cNvPr>
          <p:cNvSpPr/>
          <p:nvPr/>
        </p:nvSpPr>
        <p:spPr>
          <a:xfrm>
            <a:off x="3618965" y="5870407"/>
            <a:ext cx="184713" cy="166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9B01B2E6-B0D4-CF4B-90F7-26522B922028}"/>
              </a:ext>
            </a:extLst>
          </p:cNvPr>
          <p:cNvSpPr txBox="1"/>
          <p:nvPr/>
        </p:nvSpPr>
        <p:spPr>
          <a:xfrm>
            <a:off x="5767233" y="6223500"/>
            <a:ext cx="1630254" cy="276999"/>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en-US" sz="1200" dirty="0">
                <a:solidFill>
                  <a:srgbClr val="FF0000"/>
                </a:solidFill>
              </a:rPr>
              <a:t>Curtesy of F. </a:t>
            </a:r>
            <a:r>
              <a:rPr lang="en-US" sz="1200" dirty="0" err="1">
                <a:solidFill>
                  <a:srgbClr val="FF0000"/>
                </a:solidFill>
              </a:rPr>
              <a:t>Willeke</a:t>
            </a:r>
            <a:endParaRPr lang="en-US" sz="1200" dirty="0">
              <a:solidFill>
                <a:srgbClr val="FF0000"/>
              </a:solidFill>
            </a:endParaRPr>
          </a:p>
        </p:txBody>
      </p:sp>
      <p:sp>
        <p:nvSpPr>
          <p:cNvPr id="25" name="Title 1">
            <a:extLst>
              <a:ext uri="{FF2B5EF4-FFF2-40B4-BE49-F238E27FC236}">
                <a16:creationId xmlns:a16="http://schemas.microsoft.com/office/drawing/2014/main" id="{5D7AAE4A-0100-BD48-8F21-374EC6B40F7A}"/>
              </a:ext>
            </a:extLst>
          </p:cNvPr>
          <p:cNvSpPr txBox="1">
            <a:spLocks/>
          </p:cNvSpPr>
          <p:nvPr/>
        </p:nvSpPr>
        <p:spPr>
          <a:xfrm>
            <a:off x="-31098" y="23503"/>
            <a:ext cx="9008003" cy="4270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sz="1800" dirty="0"/>
              <a:t>Coherent electron Cooling studies by others: </a:t>
            </a:r>
            <a:r>
              <a:rPr lang="en-US" sz="1400" dirty="0"/>
              <a:t>1D charged discs impedance model, G. </a:t>
            </a:r>
            <a:r>
              <a:rPr lang="en-US" sz="1400" dirty="0" err="1"/>
              <a:t>Stupakov</a:t>
            </a:r>
            <a:r>
              <a:rPr lang="en-US" sz="1400" dirty="0"/>
              <a:t> (SLAC)*</a:t>
            </a:r>
            <a:r>
              <a:rPr lang="en-US" sz="1800" dirty="0"/>
              <a:t> </a:t>
            </a:r>
          </a:p>
        </p:txBody>
      </p:sp>
      <p:sp>
        <p:nvSpPr>
          <p:cNvPr id="4" name="Rectangle 3">
            <a:extLst>
              <a:ext uri="{FF2B5EF4-FFF2-40B4-BE49-F238E27FC236}">
                <a16:creationId xmlns:a16="http://schemas.microsoft.com/office/drawing/2014/main" id="{DDEE8D57-8A1D-2144-868B-71992CB4819B}"/>
              </a:ext>
            </a:extLst>
          </p:cNvPr>
          <p:cNvSpPr/>
          <p:nvPr/>
        </p:nvSpPr>
        <p:spPr>
          <a:xfrm>
            <a:off x="63786" y="6611346"/>
            <a:ext cx="6410729" cy="261610"/>
          </a:xfrm>
          <a:prstGeom prst="rect">
            <a:avLst/>
          </a:prstGeom>
        </p:spPr>
        <p:txBody>
          <a:bodyPr wrap="none">
            <a:spAutoFit/>
          </a:bodyPr>
          <a:lstStyle/>
          <a:p>
            <a:r>
              <a:rPr lang="en-US" sz="1100" dirty="0">
                <a:solidFill>
                  <a:srgbClr val="FF0000"/>
                </a:solidFill>
                <a:latin typeface="Times New Roman" panose="02020603050405020304" pitchFamily="18" charset="0"/>
                <a:cs typeface="Times New Roman" panose="02020603050405020304" pitchFamily="18" charset="0"/>
              </a:rPr>
              <a:t>*G. </a:t>
            </a:r>
            <a:r>
              <a:rPr lang="en-US" sz="1100" dirty="0" err="1">
                <a:solidFill>
                  <a:srgbClr val="FF0000"/>
                </a:solidFill>
                <a:latin typeface="Times New Roman" panose="02020603050405020304" pitchFamily="18" charset="0"/>
                <a:cs typeface="Times New Roman" panose="02020603050405020304" pitchFamily="18" charset="0"/>
              </a:rPr>
              <a:t>Stupakov</a:t>
            </a:r>
            <a:r>
              <a:rPr lang="en-US" sz="1100" dirty="0">
                <a:solidFill>
                  <a:srgbClr val="FF0000"/>
                </a:solidFill>
                <a:latin typeface="Times New Roman" panose="02020603050405020304" pitchFamily="18" charset="0"/>
                <a:cs typeface="Times New Roman" panose="02020603050405020304" pitchFamily="18" charset="0"/>
              </a:rPr>
              <a:t> and P. </a:t>
            </a:r>
            <a:r>
              <a:rPr lang="en-US" sz="1100" dirty="0" err="1">
                <a:solidFill>
                  <a:srgbClr val="FF0000"/>
                </a:solidFill>
                <a:latin typeface="Times New Roman" panose="02020603050405020304" pitchFamily="18" charset="0"/>
                <a:cs typeface="Times New Roman" panose="02020603050405020304" pitchFamily="18" charset="0"/>
              </a:rPr>
              <a:t>Baxevanis</a:t>
            </a:r>
            <a:r>
              <a:rPr lang="en-US" sz="1100" dirty="0">
                <a:solidFill>
                  <a:srgbClr val="FF0000"/>
                </a:solidFill>
                <a:latin typeface="Times New Roman" panose="02020603050405020304" pitchFamily="18" charset="0"/>
                <a:cs typeface="Times New Roman" panose="02020603050405020304" pitchFamily="18" charset="0"/>
              </a:rPr>
              <a:t>, PHYSICAL REVIEW ACCELERATORS AND BEAMS 22, 034401 (2019)</a:t>
            </a:r>
          </a:p>
        </p:txBody>
      </p:sp>
      <p:sp>
        <p:nvSpPr>
          <p:cNvPr id="11" name="Rectangle 10">
            <a:extLst>
              <a:ext uri="{FF2B5EF4-FFF2-40B4-BE49-F238E27FC236}">
                <a16:creationId xmlns:a16="http://schemas.microsoft.com/office/drawing/2014/main" id="{B2C53915-DC1B-4B43-A187-1200C06F7E44}"/>
              </a:ext>
            </a:extLst>
          </p:cNvPr>
          <p:cNvSpPr/>
          <p:nvPr/>
        </p:nvSpPr>
        <p:spPr>
          <a:xfrm>
            <a:off x="0" y="330200"/>
            <a:ext cx="9144000" cy="61988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302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7" y="0"/>
            <a:ext cx="8328991" cy="710141"/>
          </a:xfrm>
        </p:spPr>
        <p:txBody>
          <a:bodyPr/>
          <a:lstStyle/>
          <a:p>
            <a:pPr algn="ctr"/>
            <a:r>
              <a:rPr lang="en-US" dirty="0"/>
              <a:t>Conclusions</a:t>
            </a:r>
          </a:p>
        </p:txBody>
      </p:sp>
      <p:sp>
        <p:nvSpPr>
          <p:cNvPr id="3" name="Content Placeholder 2"/>
          <p:cNvSpPr>
            <a:spLocks noGrp="1"/>
          </p:cNvSpPr>
          <p:nvPr>
            <p:ph idx="1"/>
          </p:nvPr>
        </p:nvSpPr>
        <p:spPr>
          <a:xfrm>
            <a:off x="112272" y="583142"/>
            <a:ext cx="8959059" cy="5956937"/>
          </a:xfrm>
        </p:spPr>
        <p:txBody>
          <a:bodyPr>
            <a:normAutofit lnSpcReduction="10000"/>
          </a:bodyPr>
          <a:lstStyle/>
          <a:p>
            <a:r>
              <a:rPr lang="en-US" sz="1600" dirty="0"/>
              <a:t>Learned from our experience in Run 18 how to generate a low noise electron beam</a:t>
            </a:r>
          </a:p>
          <a:p>
            <a:r>
              <a:rPr lang="en-US" sz="1600" dirty="0"/>
              <a:t>Found the reason for the increased noise in the electron beam and learned how to avoid it. </a:t>
            </a:r>
          </a:p>
          <a:p>
            <a:r>
              <a:rPr lang="en-US" sz="1600" dirty="0"/>
              <a:t>Simulations are finished – now it is time for experiment</a:t>
            </a:r>
          </a:p>
          <a:p>
            <a:r>
              <a:rPr lang="en-US" sz="1600" dirty="0"/>
              <a:t>Small aperture of CeC FEL wigglers was incompatible with aperture requirements for for low energy RHIC operation during the Beam Energy Scan (BES-II) program</a:t>
            </a:r>
          </a:p>
          <a:p>
            <a:r>
              <a:rPr lang="en-US" sz="1600" dirty="0"/>
              <a:t>Developed new design of CeC with plasma-cascade amplifier and completed all necessary simulations of the cooling process . It is less known that FEL-based system but has significant advantages: </a:t>
            </a:r>
          </a:p>
          <a:p>
            <a:pPr lvl="1"/>
            <a:r>
              <a:rPr lang="en-US" sz="1400" dirty="0"/>
              <a:t>Very large bandwidth (~ 25 THz for PoP, ~ 1,000 THz for eRHIC)</a:t>
            </a:r>
          </a:p>
          <a:p>
            <a:pPr lvl="1"/>
            <a:r>
              <a:rPr lang="en-US" sz="1400" dirty="0"/>
              <a:t>Cooling of ions with any amplitudes of oscillations (e.g. full acceptance)</a:t>
            </a:r>
          </a:p>
          <a:p>
            <a:pPr lvl="1"/>
            <a:r>
              <a:rPr lang="en-US" sz="1400" dirty="0"/>
              <a:t>The best approach for future eRHIC cooler: fast cooling, low cost </a:t>
            </a:r>
          </a:p>
          <a:p>
            <a:r>
              <a:rPr lang="en-US" sz="1600" dirty="0"/>
              <a:t>Procured all long lead components of the system using SBU NSF funds and partially install it onto RHIC IP2. The system in fully compatible with BES II and RHIC operation at any energy.</a:t>
            </a:r>
          </a:p>
          <a:p>
            <a:r>
              <a:rPr lang="en-US" sz="1600" dirty="0"/>
              <a:t>The CeC system can be completed during upcoming RHIC shutdown. We propose three year program to fully evaluate the CeC performance: </a:t>
            </a:r>
          </a:p>
          <a:p>
            <a:pPr lvl="1"/>
            <a:r>
              <a:rPr lang="en-US" sz="1400" dirty="0"/>
              <a:t>Year 1 (Run 20) – commissioning new CeC system</a:t>
            </a:r>
          </a:p>
          <a:p>
            <a:pPr lvl="1"/>
            <a:r>
              <a:rPr lang="en-US" sz="1400" dirty="0"/>
              <a:t>Year 2 (Run 21) – longitudinal cooling of 26.5 GeV/u ion beam</a:t>
            </a:r>
          </a:p>
          <a:p>
            <a:pPr lvl="1"/>
            <a:r>
              <a:rPr lang="en-US" sz="1400" dirty="0"/>
              <a:t>Year 3 (Run 22) – simultaneous transverse and longitudinal cooling</a:t>
            </a:r>
          </a:p>
          <a:p>
            <a:r>
              <a:rPr lang="en-US" sz="1600" dirty="0">
                <a:solidFill>
                  <a:srgbClr val="008000"/>
                </a:solidFill>
              </a:rPr>
              <a:t>Submitted LDRD proposal and requesting dedicated time for this experiment in Runs 20-21</a:t>
            </a:r>
          </a:p>
          <a:p>
            <a:pPr lvl="1"/>
            <a:r>
              <a:rPr lang="en-US" sz="1400" dirty="0">
                <a:solidFill>
                  <a:srgbClr val="008000"/>
                </a:solidFill>
              </a:rPr>
              <a:t>Run 20 –  8 days</a:t>
            </a:r>
          </a:p>
          <a:p>
            <a:pPr lvl="1"/>
            <a:r>
              <a:rPr lang="en-US" sz="1400" dirty="0">
                <a:solidFill>
                  <a:srgbClr val="008000"/>
                </a:solidFill>
              </a:rPr>
              <a:t>Run 21 – 14 days</a:t>
            </a:r>
            <a:endParaRPr lang="en-US" sz="1600" dirty="0">
              <a:solidFill>
                <a:srgbClr val="008000"/>
              </a:solidFill>
            </a:endParaRPr>
          </a:p>
          <a:p>
            <a:r>
              <a:rPr lang="en-US" sz="1600" dirty="0">
                <a:solidFill>
                  <a:srgbClr val="008000"/>
                </a:solidFill>
              </a:rPr>
              <a:t>If successful, we will ask for 2 week of dedicated time in Run 22</a:t>
            </a:r>
          </a:p>
        </p:txBody>
      </p:sp>
    </p:spTree>
    <p:extLst>
      <p:ext uri="{BB962C8B-B14F-4D97-AF65-F5344CB8AC3E}">
        <p14:creationId xmlns:p14="http://schemas.microsoft.com/office/powerpoint/2010/main" val="320354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EE28E-525A-8B44-9D42-AE49C2990183}"/>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9C1BEEF8-2B9F-6340-BE16-9F95348C0DB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8529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B0F9AC-5B79-4CAA-9BB6-89793E9BDB26}"/>
              </a:ext>
            </a:extLst>
          </p:cNvPr>
          <p:cNvPicPr/>
          <p:nvPr/>
        </p:nvPicPr>
        <p:blipFill>
          <a:blip r:embed="rId4" cstate="screen">
            <a:extLst>
              <a:ext uri="{28A0092B-C50C-407E-A947-70E740481C1C}">
                <a14:useLocalDpi xmlns:a14="http://schemas.microsoft.com/office/drawing/2010/main"/>
              </a:ext>
            </a:extLst>
          </a:blip>
          <a:stretch>
            <a:fillRect/>
          </a:stretch>
        </p:blipFill>
        <p:spPr>
          <a:xfrm>
            <a:off x="4492746" y="820603"/>
            <a:ext cx="2227344" cy="1579841"/>
          </a:xfrm>
          <a:prstGeom prst="rect">
            <a:avLst/>
          </a:prstGeom>
        </p:spPr>
      </p:pic>
      <p:pic>
        <p:nvPicPr>
          <p:cNvPr id="4" name="Picture 3">
            <a:extLst>
              <a:ext uri="{FF2B5EF4-FFF2-40B4-BE49-F238E27FC236}">
                <a16:creationId xmlns:a16="http://schemas.microsoft.com/office/drawing/2014/main" id="{A41FC925-0EE4-6C41-A47B-F246138A3DCF}"/>
              </a:ext>
            </a:extLst>
          </p:cNvPr>
          <p:cNvPicPr/>
          <p:nvPr/>
        </p:nvPicPr>
        <p:blipFill>
          <a:blip r:embed="rId5" cstate="screen">
            <a:extLst>
              <a:ext uri="{28A0092B-C50C-407E-A947-70E740481C1C}">
                <a14:useLocalDpi xmlns:a14="http://schemas.microsoft.com/office/drawing/2010/main"/>
              </a:ext>
            </a:extLst>
          </a:blip>
          <a:stretch>
            <a:fillRect/>
          </a:stretch>
        </p:blipFill>
        <p:spPr>
          <a:xfrm>
            <a:off x="4657706" y="2819604"/>
            <a:ext cx="3906738" cy="3031425"/>
          </a:xfrm>
          <a:prstGeom prst="rect">
            <a:avLst/>
          </a:prstGeom>
        </p:spPr>
      </p:pic>
      <p:graphicFrame>
        <p:nvGraphicFramePr>
          <p:cNvPr id="5" name="Object 4">
            <a:extLst>
              <a:ext uri="{FF2B5EF4-FFF2-40B4-BE49-F238E27FC236}">
                <a16:creationId xmlns:a16="http://schemas.microsoft.com/office/drawing/2014/main" id="{81CFBA63-5666-5942-A958-0CA86D085EF6}"/>
              </a:ext>
            </a:extLst>
          </p:cNvPr>
          <p:cNvGraphicFramePr>
            <a:graphicFrameLocks noChangeAspect="1"/>
          </p:cNvGraphicFramePr>
          <p:nvPr/>
        </p:nvGraphicFramePr>
        <p:xfrm>
          <a:off x="6919792" y="838179"/>
          <a:ext cx="1816757" cy="522391"/>
        </p:xfrm>
        <a:graphic>
          <a:graphicData uri="http://schemas.openxmlformats.org/presentationml/2006/ole">
            <mc:AlternateContent xmlns:mc="http://schemas.openxmlformats.org/markup-compatibility/2006">
              <mc:Choice xmlns:v="urn:schemas-microsoft-com:vml" Requires="v">
                <p:oleObj spid="_x0000_s12541" name="Equation" r:id="rId6" imgW="1765080" imgH="507960" progId="Equation.DSMT4">
                  <p:embed/>
                </p:oleObj>
              </mc:Choice>
              <mc:Fallback>
                <p:oleObj name="Equation" r:id="rId6" imgW="1765080" imgH="507960" progId="Equation.DSMT4">
                  <p:embed/>
                  <p:pic>
                    <p:nvPicPr>
                      <p:cNvPr id="5" name="Object 4">
                        <a:extLst>
                          <a:ext uri="{FF2B5EF4-FFF2-40B4-BE49-F238E27FC236}">
                            <a16:creationId xmlns:a16="http://schemas.microsoft.com/office/drawing/2014/main" id="{81CFBA63-5666-5942-A958-0CA86D085EF6}"/>
                          </a:ext>
                        </a:extLst>
                      </p:cNvPr>
                      <p:cNvPicPr/>
                      <p:nvPr/>
                    </p:nvPicPr>
                    <p:blipFill>
                      <a:blip r:embed="rId7"/>
                      <a:stretch>
                        <a:fillRect/>
                      </a:stretch>
                    </p:blipFill>
                    <p:spPr>
                      <a:xfrm>
                        <a:off x="6919792" y="838179"/>
                        <a:ext cx="1816757" cy="52239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BBF69B1-E8E3-4C47-B175-AA376DB19316}"/>
              </a:ext>
            </a:extLst>
          </p:cNvPr>
          <p:cNvGraphicFramePr>
            <a:graphicFrameLocks noChangeAspect="1"/>
          </p:cNvGraphicFramePr>
          <p:nvPr/>
        </p:nvGraphicFramePr>
        <p:xfrm>
          <a:off x="7077738" y="1444984"/>
          <a:ext cx="1378756" cy="285260"/>
        </p:xfrm>
        <a:graphic>
          <a:graphicData uri="http://schemas.openxmlformats.org/presentationml/2006/ole">
            <mc:AlternateContent xmlns:mc="http://schemas.openxmlformats.org/markup-compatibility/2006">
              <mc:Choice xmlns:v="urn:schemas-microsoft-com:vml" Requires="v">
                <p:oleObj spid="_x0000_s12542" name="Equation" r:id="rId8" imgW="1104840" imgH="228600" progId="Equation.DSMT4">
                  <p:embed/>
                </p:oleObj>
              </mc:Choice>
              <mc:Fallback>
                <p:oleObj name="Equation" r:id="rId8" imgW="1104840" imgH="228600" progId="Equation.DSMT4">
                  <p:embed/>
                  <p:pic>
                    <p:nvPicPr>
                      <p:cNvPr id="6" name="Object 5">
                        <a:extLst>
                          <a:ext uri="{FF2B5EF4-FFF2-40B4-BE49-F238E27FC236}">
                            <a16:creationId xmlns:a16="http://schemas.microsoft.com/office/drawing/2014/main" id="{4BBF69B1-E8E3-4C47-B175-AA376DB19316}"/>
                          </a:ext>
                        </a:extLst>
                      </p:cNvPr>
                      <p:cNvPicPr/>
                      <p:nvPr/>
                    </p:nvPicPr>
                    <p:blipFill>
                      <a:blip r:embed="rId9"/>
                      <a:stretch>
                        <a:fillRect/>
                      </a:stretch>
                    </p:blipFill>
                    <p:spPr>
                      <a:xfrm>
                        <a:off x="7077738" y="1444984"/>
                        <a:ext cx="1378756" cy="28526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5C95BE0-10DB-754F-8B1B-B72AD2EEAD71}"/>
              </a:ext>
            </a:extLst>
          </p:cNvPr>
          <p:cNvGraphicFramePr>
            <a:graphicFrameLocks noChangeAspect="1"/>
          </p:cNvGraphicFramePr>
          <p:nvPr/>
        </p:nvGraphicFramePr>
        <p:xfrm>
          <a:off x="7212199" y="1783686"/>
          <a:ext cx="1143277" cy="298247"/>
        </p:xfrm>
        <a:graphic>
          <a:graphicData uri="http://schemas.openxmlformats.org/presentationml/2006/ole">
            <mc:AlternateContent xmlns:mc="http://schemas.openxmlformats.org/markup-compatibility/2006">
              <mc:Choice xmlns:v="urn:schemas-microsoft-com:vml" Requires="v">
                <p:oleObj spid="_x0000_s12543" name="Equation" r:id="rId10" imgW="876240" imgH="228600" progId="Equation.DSMT4">
                  <p:embed/>
                </p:oleObj>
              </mc:Choice>
              <mc:Fallback>
                <p:oleObj name="Equation" r:id="rId10" imgW="876240" imgH="228600" progId="Equation.DSMT4">
                  <p:embed/>
                  <p:pic>
                    <p:nvPicPr>
                      <p:cNvPr id="7" name="Object 6">
                        <a:extLst>
                          <a:ext uri="{FF2B5EF4-FFF2-40B4-BE49-F238E27FC236}">
                            <a16:creationId xmlns:a16="http://schemas.microsoft.com/office/drawing/2014/main" id="{75C95BE0-10DB-754F-8B1B-B72AD2EEAD71}"/>
                          </a:ext>
                        </a:extLst>
                      </p:cNvPr>
                      <p:cNvPicPr/>
                      <p:nvPr/>
                    </p:nvPicPr>
                    <p:blipFill>
                      <a:blip r:embed="rId11"/>
                      <a:stretch>
                        <a:fillRect/>
                      </a:stretch>
                    </p:blipFill>
                    <p:spPr>
                      <a:xfrm>
                        <a:off x="7212199" y="1783686"/>
                        <a:ext cx="1143277" cy="298247"/>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9A536E46-7C77-DE44-86C2-32E5CE7328B7}"/>
              </a:ext>
            </a:extLst>
          </p:cNvPr>
          <p:cNvSpPr txBox="1">
            <a:spLocks/>
          </p:cNvSpPr>
          <p:nvPr/>
        </p:nvSpPr>
        <p:spPr>
          <a:xfrm>
            <a:off x="5197017" y="5122590"/>
            <a:ext cx="3289605" cy="439746"/>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200" dirty="0">
                <a:solidFill>
                  <a:srgbClr val="1513D7"/>
                </a:solidFill>
                <a:latin typeface="Times New Roman" panose="02020603050405020304" pitchFamily="18" charset="0"/>
                <a:cs typeface="Times New Roman" panose="02020603050405020304" pitchFamily="18" charset="0"/>
              </a:rPr>
              <a:t>40 mins of </a:t>
            </a:r>
          </a:p>
          <a:p>
            <a:pPr algn="ctr"/>
            <a:r>
              <a:rPr lang="en-US" sz="1200" dirty="0">
                <a:solidFill>
                  <a:srgbClr val="1513D7"/>
                </a:solidFill>
                <a:latin typeface="Times New Roman" panose="02020603050405020304" pitchFamily="18" charset="0"/>
                <a:cs typeface="Times New Roman" panose="02020603050405020304" pitchFamily="18" charset="0"/>
              </a:rPr>
              <a:t>PCA CeC</a:t>
            </a:r>
          </a:p>
        </p:txBody>
      </p:sp>
      <p:sp>
        <p:nvSpPr>
          <p:cNvPr id="9" name="Title 1">
            <a:extLst>
              <a:ext uri="{FF2B5EF4-FFF2-40B4-BE49-F238E27FC236}">
                <a16:creationId xmlns:a16="http://schemas.microsoft.com/office/drawing/2014/main" id="{975781FE-A5F6-0F4F-8F29-D02D97B806E5}"/>
              </a:ext>
            </a:extLst>
          </p:cNvPr>
          <p:cNvSpPr txBox="1">
            <a:spLocks/>
          </p:cNvSpPr>
          <p:nvPr/>
        </p:nvSpPr>
        <p:spPr>
          <a:xfrm>
            <a:off x="4391270" y="5838332"/>
            <a:ext cx="4706210" cy="982616"/>
          </a:xfrm>
          <a:prstGeom prst="rect">
            <a:avLst/>
          </a:prstGeom>
          <a:solidFill>
            <a:schemeClr val="bg1"/>
          </a:solid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1200" b="0" dirty="0">
                <a:latin typeface="Times New Roman" panose="02020603050405020304" pitchFamily="18" charset="0"/>
                <a:cs typeface="Times New Roman" panose="02020603050405020304" pitchFamily="18" charset="0"/>
              </a:rPr>
              <a:t>Black</a:t>
            </a:r>
            <a:r>
              <a:rPr lang="en-US" sz="1200" b="0" dirty="0">
                <a:solidFill>
                  <a:srgbClr val="1513D7"/>
                </a:solidFill>
                <a:latin typeface="Times New Roman" panose="02020603050405020304" pitchFamily="18" charset="0"/>
                <a:cs typeface="Times New Roman" panose="02020603050405020304" pitchFamily="18" charset="0"/>
              </a:rPr>
              <a:t> – </a:t>
            </a:r>
            <a:r>
              <a:rPr lang="en-US" sz="1200" b="0" dirty="0">
                <a:latin typeface="Times New Roman" panose="02020603050405020304" pitchFamily="18" charset="0"/>
                <a:cs typeface="Times New Roman" panose="02020603050405020304" pitchFamily="18" charset="0"/>
              </a:rPr>
              <a:t>initial profile</a:t>
            </a:r>
            <a:r>
              <a:rPr lang="en-US" sz="1200" b="0" dirty="0">
                <a:solidFill>
                  <a:srgbClr val="FF0000"/>
                </a:solidFill>
                <a:latin typeface="Times New Roman" panose="02020603050405020304" pitchFamily="18" charset="0"/>
                <a:cs typeface="Times New Roman" panose="02020603050405020304" pitchFamily="18" charset="0"/>
              </a:rPr>
              <a:t>, red – witness (non-interacting) bunch after 40 minutes. </a:t>
            </a:r>
            <a:r>
              <a:rPr lang="en-US" sz="1200" b="0" dirty="0">
                <a:solidFill>
                  <a:srgbClr val="1513D7"/>
                </a:solidFill>
                <a:latin typeface="Times New Roman" panose="02020603050405020304" pitchFamily="18" charset="0"/>
                <a:cs typeface="Times New Roman" panose="02020603050405020304" pitchFamily="18" charset="0"/>
              </a:rPr>
              <a:t>  </a:t>
            </a:r>
            <a:r>
              <a:rPr lang="en-US" sz="1200" b="0" dirty="0">
                <a:latin typeface="Times New Roman" panose="02020603050405020304" pitchFamily="18" charset="0"/>
                <a:cs typeface="Times New Roman" panose="02020603050405020304" pitchFamily="18" charset="0"/>
              </a:rPr>
              <a:t>Profiles of interacting bunches after 40-minutes in PCA-based CeC for various levels of </a:t>
            </a:r>
            <a:r>
              <a:rPr lang="en-US" sz="1200" b="0" u="sng" dirty="0">
                <a:latin typeface="Times New Roman" panose="02020603050405020304" pitchFamily="18" charset="0"/>
                <a:cs typeface="Times New Roman" panose="02020603050405020304" pitchFamily="18" charset="0"/>
              </a:rPr>
              <a:t>white noise amplitude </a:t>
            </a:r>
            <a:r>
              <a:rPr lang="en-US" sz="1200" b="0" dirty="0">
                <a:latin typeface="Times New Roman" panose="02020603050405020304" pitchFamily="18" charset="0"/>
                <a:cs typeface="Times New Roman" panose="02020603050405020304" pitchFamily="18" charset="0"/>
              </a:rPr>
              <a:t>in the electron beam: </a:t>
            </a:r>
            <a:r>
              <a:rPr lang="en-US" sz="1200" b="0" dirty="0">
                <a:solidFill>
                  <a:srgbClr val="1513D7"/>
                </a:solidFill>
                <a:latin typeface="Times New Roman" panose="02020603050405020304" pitchFamily="18" charset="0"/>
                <a:cs typeface="Times New Roman" panose="02020603050405020304" pitchFamily="18" charset="0"/>
              </a:rPr>
              <a:t>dark blue – nominal statistical shot noise</a:t>
            </a:r>
            <a:r>
              <a:rPr lang="en-US" sz="1200" b="0" dirty="0">
                <a:latin typeface="Times New Roman" panose="02020603050405020304" pitchFamily="18" charset="0"/>
                <a:cs typeface="Times New Roman" panose="02020603050405020304" pitchFamily="18" charset="0"/>
              </a:rPr>
              <a:t>, </a:t>
            </a:r>
            <a:r>
              <a:rPr lang="en-US" sz="1200" b="0" dirty="0">
                <a:solidFill>
                  <a:srgbClr val="FF40FF"/>
                </a:solidFill>
                <a:latin typeface="Times New Roman" panose="02020603050405020304" pitchFamily="18" charset="0"/>
                <a:cs typeface="Times New Roman" panose="02020603050405020304" pitchFamily="18" charset="0"/>
              </a:rPr>
              <a:t>magenta – 10 fold</a:t>
            </a:r>
            <a:r>
              <a:rPr lang="en-US" sz="1200" b="0" dirty="0">
                <a:latin typeface="Times New Roman" panose="02020603050405020304" pitchFamily="18" charset="0"/>
                <a:cs typeface="Times New Roman" panose="02020603050405020304" pitchFamily="18" charset="0"/>
              </a:rPr>
              <a:t>, </a:t>
            </a:r>
            <a:r>
              <a:rPr lang="en-US" sz="1200" b="0" dirty="0">
                <a:solidFill>
                  <a:srgbClr val="00B0F0"/>
                </a:solidFill>
                <a:latin typeface="Times New Roman" panose="02020603050405020304" pitchFamily="18" charset="0"/>
                <a:cs typeface="Times New Roman" panose="02020603050405020304" pitchFamily="18" charset="0"/>
              </a:rPr>
              <a:t>light blue – 15 fold </a:t>
            </a:r>
            <a:r>
              <a:rPr lang="en-US" sz="1200" b="0" dirty="0">
                <a:latin typeface="Times New Roman" panose="02020603050405020304" pitchFamily="18" charset="0"/>
                <a:cs typeface="Times New Roman" panose="02020603050405020304" pitchFamily="18" charset="0"/>
              </a:rPr>
              <a:t>and </a:t>
            </a:r>
            <a:r>
              <a:rPr lang="en-US" sz="1200" b="0" dirty="0">
                <a:solidFill>
                  <a:srgbClr val="00B050"/>
                </a:solidFill>
                <a:latin typeface="Times New Roman" panose="02020603050405020304" pitchFamily="18" charset="0"/>
                <a:cs typeface="Times New Roman" panose="02020603050405020304" pitchFamily="18" charset="0"/>
              </a:rPr>
              <a:t>green – 30 fold </a:t>
            </a:r>
            <a:r>
              <a:rPr lang="en-US" sz="1200" b="0" dirty="0">
                <a:latin typeface="Times New Roman" panose="02020603050405020304" pitchFamily="18" charset="0"/>
                <a:cs typeface="Times New Roman" panose="02020603050405020304" pitchFamily="18" charset="0"/>
              </a:rPr>
              <a:t>-  higher than the statistical level.</a:t>
            </a:r>
          </a:p>
        </p:txBody>
      </p:sp>
      <p:cxnSp>
        <p:nvCxnSpPr>
          <p:cNvPr id="11" name="Straight Arrow Connector 10">
            <a:extLst>
              <a:ext uri="{FF2B5EF4-FFF2-40B4-BE49-F238E27FC236}">
                <a16:creationId xmlns:a16="http://schemas.microsoft.com/office/drawing/2014/main" id="{A5D3FBB3-8CC9-014F-99CA-E2B158743BE0}"/>
              </a:ext>
            </a:extLst>
          </p:cNvPr>
          <p:cNvCxnSpPr>
            <a:cxnSpLocks/>
          </p:cNvCxnSpPr>
          <p:nvPr/>
        </p:nvCxnSpPr>
        <p:spPr>
          <a:xfrm>
            <a:off x="5701919" y="3902066"/>
            <a:ext cx="898072" cy="457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83956706-84B8-AE40-BD3A-1AAFE7C43266}"/>
              </a:ext>
            </a:extLst>
          </p:cNvPr>
          <p:cNvSpPr txBox="1">
            <a:spLocks/>
          </p:cNvSpPr>
          <p:nvPr/>
        </p:nvSpPr>
        <p:spPr>
          <a:xfrm>
            <a:off x="5130281" y="3473764"/>
            <a:ext cx="1047776" cy="439746"/>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2000" dirty="0">
                <a:solidFill>
                  <a:srgbClr val="FF0000"/>
                </a:solidFill>
                <a:latin typeface="Times New Roman" panose="02020603050405020304" pitchFamily="18" charset="0"/>
                <a:cs typeface="Times New Roman" panose="02020603050405020304" pitchFamily="18" charset="0"/>
              </a:rPr>
              <a:t>Witness </a:t>
            </a:r>
          </a:p>
          <a:p>
            <a:pPr algn="ctr"/>
            <a:r>
              <a:rPr lang="en-US" sz="2000" dirty="0">
                <a:solidFill>
                  <a:srgbClr val="FF0000"/>
                </a:solidFill>
                <a:latin typeface="Times New Roman" panose="02020603050405020304" pitchFamily="18" charset="0"/>
                <a:cs typeface="Times New Roman" panose="02020603050405020304" pitchFamily="18" charset="0"/>
              </a:rPr>
              <a:t>bunch</a:t>
            </a:r>
          </a:p>
        </p:txBody>
      </p:sp>
      <p:cxnSp>
        <p:nvCxnSpPr>
          <p:cNvPr id="20" name="Straight Arrow Connector 19">
            <a:extLst>
              <a:ext uri="{FF2B5EF4-FFF2-40B4-BE49-F238E27FC236}">
                <a16:creationId xmlns:a16="http://schemas.microsoft.com/office/drawing/2014/main" id="{4F05F255-E433-AA48-A6F1-3422BC983692}"/>
              </a:ext>
            </a:extLst>
          </p:cNvPr>
          <p:cNvCxnSpPr>
            <a:cxnSpLocks/>
          </p:cNvCxnSpPr>
          <p:nvPr/>
        </p:nvCxnSpPr>
        <p:spPr>
          <a:xfrm>
            <a:off x="6262253" y="3230363"/>
            <a:ext cx="512830" cy="0"/>
          </a:xfrm>
          <a:prstGeom prst="straightConnector1">
            <a:avLst/>
          </a:prstGeom>
          <a:ln w="12700">
            <a:solidFill>
              <a:srgbClr val="1513D7"/>
            </a:solidFill>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B3E0D123-3929-5448-A228-5D1A29417C9E}"/>
              </a:ext>
            </a:extLst>
          </p:cNvPr>
          <p:cNvSpPr txBox="1">
            <a:spLocks/>
          </p:cNvSpPr>
          <p:nvPr/>
        </p:nvSpPr>
        <p:spPr>
          <a:xfrm>
            <a:off x="5034780" y="2946834"/>
            <a:ext cx="1143277" cy="62954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400" dirty="0">
                <a:solidFill>
                  <a:srgbClr val="1513D7"/>
                </a:solidFill>
                <a:latin typeface="Times New Roman" panose="02020603050405020304" pitchFamily="18" charset="0"/>
                <a:cs typeface="Times New Roman" panose="02020603050405020304" pitchFamily="18" charset="0"/>
              </a:rPr>
              <a:t>Cooling bunch</a:t>
            </a:r>
          </a:p>
        </p:txBody>
      </p:sp>
      <p:sp>
        <p:nvSpPr>
          <p:cNvPr id="10" name="Title 9">
            <a:extLst>
              <a:ext uri="{FF2B5EF4-FFF2-40B4-BE49-F238E27FC236}">
                <a16:creationId xmlns:a16="http://schemas.microsoft.com/office/drawing/2014/main" id="{621B0F2C-C152-2047-B26A-0B4BCCC1449C}"/>
              </a:ext>
            </a:extLst>
          </p:cNvPr>
          <p:cNvSpPr>
            <a:spLocks noGrp="1"/>
          </p:cNvSpPr>
          <p:nvPr>
            <p:ph type="title"/>
          </p:nvPr>
        </p:nvSpPr>
        <p:spPr>
          <a:xfrm>
            <a:off x="99079" y="51512"/>
            <a:ext cx="8745612" cy="609225"/>
          </a:xfrm>
          <a:ln>
            <a:noFill/>
          </a:ln>
        </p:spPr>
        <p:txBody>
          <a:bodyPr>
            <a:normAutofit fontScale="90000"/>
          </a:bodyPr>
          <a:lstStyle/>
          <a:p>
            <a:pPr algn="ctr"/>
            <a:r>
              <a:rPr lang="en-US" dirty="0"/>
              <a:t>Simulated performance: full 3D treatment</a:t>
            </a:r>
          </a:p>
        </p:txBody>
      </p:sp>
      <p:sp>
        <p:nvSpPr>
          <p:cNvPr id="21" name="Title 1">
            <a:extLst>
              <a:ext uri="{FF2B5EF4-FFF2-40B4-BE49-F238E27FC236}">
                <a16:creationId xmlns:a16="http://schemas.microsoft.com/office/drawing/2014/main" id="{E74DA472-850D-5D4E-82F9-5F374D673564}"/>
              </a:ext>
            </a:extLst>
          </p:cNvPr>
          <p:cNvSpPr txBox="1">
            <a:spLocks/>
          </p:cNvSpPr>
          <p:nvPr/>
        </p:nvSpPr>
        <p:spPr>
          <a:xfrm>
            <a:off x="5063543" y="2436816"/>
            <a:ext cx="3423079" cy="447563"/>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sz="1400" dirty="0">
                <a:solidFill>
                  <a:srgbClr val="7030A0"/>
                </a:solidFill>
                <a:latin typeface="Times New Roman" panose="02020603050405020304" pitchFamily="18" charset="0"/>
                <a:cs typeface="Times New Roman" panose="02020603050405020304" pitchFamily="18" charset="0"/>
              </a:rPr>
              <a:t>Predicted evolution of the 26.5 GeV/u </a:t>
            </a:r>
            <a:br>
              <a:rPr lang="en-US" sz="1400" dirty="0">
                <a:solidFill>
                  <a:srgbClr val="7030A0"/>
                </a:solidFill>
                <a:latin typeface="Times New Roman" panose="02020603050405020304" pitchFamily="18" charset="0"/>
                <a:cs typeface="Times New Roman" panose="02020603050405020304" pitchFamily="18" charset="0"/>
              </a:rPr>
            </a:br>
            <a:r>
              <a:rPr lang="en-US" sz="1400" dirty="0">
                <a:solidFill>
                  <a:srgbClr val="7030A0"/>
                </a:solidFill>
                <a:latin typeface="Times New Roman" panose="02020603050405020304" pitchFamily="18" charset="0"/>
                <a:cs typeface="Times New Roman" panose="02020603050405020304" pitchFamily="18" charset="0"/>
              </a:rPr>
              <a:t>ion bunch profile in RHIC </a:t>
            </a:r>
          </a:p>
        </p:txBody>
      </p:sp>
      <p:sp>
        <p:nvSpPr>
          <p:cNvPr id="24" name="Title 1">
            <a:extLst>
              <a:ext uri="{FF2B5EF4-FFF2-40B4-BE49-F238E27FC236}">
                <a16:creationId xmlns:a16="http://schemas.microsoft.com/office/drawing/2014/main" id="{F3814953-C995-8542-A545-580423A59F5B}"/>
              </a:ext>
            </a:extLst>
          </p:cNvPr>
          <p:cNvSpPr txBox="1">
            <a:spLocks/>
          </p:cNvSpPr>
          <p:nvPr/>
        </p:nvSpPr>
        <p:spPr>
          <a:xfrm>
            <a:off x="192382" y="659138"/>
            <a:ext cx="4279503" cy="1461683"/>
          </a:xfrm>
          <a:prstGeom prst="rect">
            <a:avLst/>
          </a:prstGeom>
          <a:solidFill>
            <a:schemeClr val="bg1"/>
          </a:solid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1200" b="0" dirty="0">
                <a:solidFill>
                  <a:srgbClr val="0070C0"/>
                </a:solidFill>
                <a:latin typeface="Times New Roman" panose="02020603050405020304" pitchFamily="18" charset="0"/>
                <a:cs typeface="Times New Roman" panose="02020603050405020304" pitchFamily="18" charset="0"/>
              </a:rPr>
              <a:t>In last 10 years we developed a self-consistent 3D theory of the process and used it for benchmarking our simulations codes. </a:t>
            </a:r>
          </a:p>
          <a:p>
            <a:r>
              <a:rPr lang="en-US" sz="1200" b="0" dirty="0">
                <a:solidFill>
                  <a:srgbClr val="0070C0"/>
                </a:solidFill>
                <a:latin typeface="Times New Roman" panose="02020603050405020304" pitchFamily="18" charset="0"/>
                <a:cs typeface="Times New Roman" panose="02020603050405020304" pitchFamily="18" charset="0"/>
              </a:rPr>
              <a:t>We had developed a suite of codes to simulate the complete beam dynamics in the CeC accelerator, the interaction with ion beam and the cooling of the ion beam without relying on any model: standard codes use 3D PIC simulations and super-computers.</a:t>
            </a:r>
          </a:p>
          <a:p>
            <a:r>
              <a:rPr lang="en-US" sz="1200" b="0" dirty="0">
                <a:solidFill>
                  <a:srgbClr val="0070C0"/>
                </a:solidFill>
                <a:latin typeface="Times New Roman" panose="02020603050405020304" pitchFamily="18" charset="0"/>
                <a:cs typeface="Times New Roman" panose="02020603050405020304" pitchFamily="18" charset="0"/>
              </a:rPr>
              <a:t>The CeC group developed both the theory and simulation of</a:t>
            </a:r>
          </a:p>
          <a:p>
            <a:r>
              <a:rPr lang="en-US" sz="1200" b="0" dirty="0">
                <a:solidFill>
                  <a:srgbClr val="0070C0"/>
                </a:solidFill>
                <a:latin typeface="Times New Roman" panose="02020603050405020304" pitchFamily="18" charset="0"/>
                <a:cs typeface="Times New Roman" panose="02020603050405020304" pitchFamily="18" charset="0"/>
              </a:rPr>
              <a:t>CeC with any type of amplifier: FEL, MBI or PCA – about two dozens of published papers regarding this methods</a:t>
            </a:r>
          </a:p>
        </p:txBody>
      </p:sp>
      <p:pic>
        <p:nvPicPr>
          <p:cNvPr id="12" name="Picture 11">
            <a:extLst>
              <a:ext uri="{FF2B5EF4-FFF2-40B4-BE49-F238E27FC236}">
                <a16:creationId xmlns:a16="http://schemas.microsoft.com/office/drawing/2014/main" id="{B2F4C7E8-DC05-844F-823F-8EC292BB12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8388" y="4000810"/>
            <a:ext cx="3867493" cy="2727488"/>
          </a:xfrm>
          <a:prstGeom prst="rect">
            <a:avLst/>
          </a:prstGeom>
        </p:spPr>
      </p:pic>
      <p:sp>
        <p:nvSpPr>
          <p:cNvPr id="13" name="Rectangle 12">
            <a:extLst>
              <a:ext uri="{FF2B5EF4-FFF2-40B4-BE49-F238E27FC236}">
                <a16:creationId xmlns:a16="http://schemas.microsoft.com/office/drawing/2014/main" id="{8617B0DB-0C71-3944-BC66-AC8C8018149D}"/>
              </a:ext>
            </a:extLst>
          </p:cNvPr>
          <p:cNvSpPr/>
          <p:nvPr/>
        </p:nvSpPr>
        <p:spPr>
          <a:xfrm>
            <a:off x="3035823" y="6108547"/>
            <a:ext cx="1206063"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In the kicker</a:t>
            </a:r>
            <a:endParaRPr lang="en-US" sz="1400" dirty="0"/>
          </a:p>
        </p:txBody>
      </p:sp>
      <p:cxnSp>
        <p:nvCxnSpPr>
          <p:cNvPr id="36" name="Straight Arrow Connector 35">
            <a:extLst>
              <a:ext uri="{FF2B5EF4-FFF2-40B4-BE49-F238E27FC236}">
                <a16:creationId xmlns:a16="http://schemas.microsoft.com/office/drawing/2014/main" id="{E9B65DFE-3E41-1D45-A60D-0C091BB4CB58}"/>
              </a:ext>
            </a:extLst>
          </p:cNvPr>
          <p:cNvCxnSpPr>
            <a:cxnSpLocks/>
          </p:cNvCxnSpPr>
          <p:nvPr/>
        </p:nvCxnSpPr>
        <p:spPr>
          <a:xfrm flipH="1">
            <a:off x="6960524" y="3902066"/>
            <a:ext cx="631767" cy="114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itle 1">
            <a:extLst>
              <a:ext uri="{FF2B5EF4-FFF2-40B4-BE49-F238E27FC236}">
                <a16:creationId xmlns:a16="http://schemas.microsoft.com/office/drawing/2014/main" id="{98B52E7F-1CF3-6240-ACE2-AD90E514C941}"/>
              </a:ext>
            </a:extLst>
          </p:cNvPr>
          <p:cNvSpPr txBox="1">
            <a:spLocks/>
          </p:cNvSpPr>
          <p:nvPr/>
        </p:nvSpPr>
        <p:spPr>
          <a:xfrm>
            <a:off x="7256533" y="3661644"/>
            <a:ext cx="1143277" cy="62954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400" dirty="0">
                <a:latin typeface="Times New Roman" panose="02020603050405020304" pitchFamily="18" charset="0"/>
                <a:cs typeface="Times New Roman" panose="02020603050405020304" pitchFamily="18" charset="0"/>
              </a:rPr>
              <a:t>Initial</a:t>
            </a:r>
          </a:p>
          <a:p>
            <a:pPr algn="ctr"/>
            <a:r>
              <a:rPr lang="en-US" sz="1400" dirty="0">
                <a:latin typeface="Times New Roman" panose="02020603050405020304" pitchFamily="18" charset="0"/>
                <a:cs typeface="Times New Roman" panose="02020603050405020304" pitchFamily="18" charset="0"/>
              </a:rPr>
              <a:t>Bunch (t=0)</a:t>
            </a:r>
          </a:p>
        </p:txBody>
      </p:sp>
      <p:pic>
        <p:nvPicPr>
          <p:cNvPr id="40" name="Picture 39">
            <a:extLst>
              <a:ext uri="{FF2B5EF4-FFF2-40B4-BE49-F238E27FC236}">
                <a16:creationId xmlns:a16="http://schemas.microsoft.com/office/drawing/2014/main" id="{7F2596CA-ED41-8143-AEFD-68C4FDB6706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4517" y="2179796"/>
            <a:ext cx="2421775" cy="897815"/>
          </a:xfrm>
          <a:prstGeom prst="rect">
            <a:avLst/>
          </a:prstGeom>
        </p:spPr>
      </p:pic>
      <p:pic>
        <p:nvPicPr>
          <p:cNvPr id="42" name="Picture 41">
            <a:extLst>
              <a:ext uri="{FF2B5EF4-FFF2-40B4-BE49-F238E27FC236}">
                <a16:creationId xmlns:a16="http://schemas.microsoft.com/office/drawing/2014/main" id="{47E74FA6-70C6-784F-94D7-A7EC4C1DC66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1132" y="3258041"/>
            <a:ext cx="3243723" cy="752034"/>
          </a:xfrm>
          <a:prstGeom prst="rect">
            <a:avLst/>
          </a:prstGeom>
        </p:spPr>
      </p:pic>
      <p:sp>
        <p:nvSpPr>
          <p:cNvPr id="43" name="Rectangle 42">
            <a:extLst>
              <a:ext uri="{FF2B5EF4-FFF2-40B4-BE49-F238E27FC236}">
                <a16:creationId xmlns:a16="http://schemas.microsoft.com/office/drawing/2014/main" id="{823A4C4A-22B8-2C4A-8FDB-7EFD32971DDD}"/>
              </a:ext>
            </a:extLst>
          </p:cNvPr>
          <p:cNvSpPr/>
          <p:nvPr/>
        </p:nvSpPr>
        <p:spPr>
          <a:xfrm>
            <a:off x="761205" y="4723667"/>
            <a:ext cx="3282495"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Plasma-cascade micro-bunching amplifier</a:t>
            </a:r>
            <a:endParaRPr lang="en-US" sz="1400" dirty="0"/>
          </a:p>
        </p:txBody>
      </p:sp>
      <p:sp>
        <p:nvSpPr>
          <p:cNvPr id="45" name="Rectangle 44">
            <a:extLst>
              <a:ext uri="{FF2B5EF4-FFF2-40B4-BE49-F238E27FC236}">
                <a16:creationId xmlns:a16="http://schemas.microsoft.com/office/drawing/2014/main" id="{92628C65-BCB3-B44F-86BE-0146A231A6F7}"/>
              </a:ext>
            </a:extLst>
          </p:cNvPr>
          <p:cNvSpPr/>
          <p:nvPr/>
        </p:nvSpPr>
        <p:spPr>
          <a:xfrm>
            <a:off x="804323" y="3000088"/>
            <a:ext cx="1775074" cy="307777"/>
          </a:xfrm>
          <a:prstGeom prst="rect">
            <a:avLst/>
          </a:prstGeom>
        </p:spPr>
        <p:txBody>
          <a:bodyPr wrap="square">
            <a:spAutoFit/>
          </a:bodyPr>
          <a:lstStyle/>
          <a:p>
            <a:r>
              <a:rPr lang="en-US" sz="1400" dirty="0">
                <a:solidFill>
                  <a:srgbClr val="FF0000"/>
                </a:solidFill>
                <a:latin typeface="Times New Roman" panose="02020603050405020304" pitchFamily="18" charset="0"/>
                <a:cs typeface="Times New Roman" panose="02020603050405020304" pitchFamily="18" charset="0"/>
              </a:rPr>
              <a:t>In real modulator</a:t>
            </a:r>
            <a:endParaRPr lang="en-US" sz="1400" dirty="0">
              <a:solidFill>
                <a:srgbClr val="FF0000"/>
              </a:solidFill>
            </a:endParaRPr>
          </a:p>
        </p:txBody>
      </p:sp>
      <p:pic>
        <p:nvPicPr>
          <p:cNvPr id="46" name="Picture 45">
            <a:extLst>
              <a:ext uri="{FF2B5EF4-FFF2-40B4-BE49-F238E27FC236}">
                <a16:creationId xmlns:a16="http://schemas.microsoft.com/office/drawing/2014/main" id="{ED470FB4-D9E6-A447-8D68-12858F4588D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42165" y="2096520"/>
            <a:ext cx="1474708" cy="1203263"/>
          </a:xfrm>
          <a:prstGeom prst="rect">
            <a:avLst/>
          </a:prstGeom>
        </p:spPr>
      </p:pic>
      <p:sp>
        <p:nvSpPr>
          <p:cNvPr id="47" name="Title 1">
            <a:extLst>
              <a:ext uri="{FF2B5EF4-FFF2-40B4-BE49-F238E27FC236}">
                <a16:creationId xmlns:a16="http://schemas.microsoft.com/office/drawing/2014/main" id="{7A0CA5AD-7EE7-0C45-B224-7ABB57312A6A}"/>
              </a:ext>
            </a:extLst>
          </p:cNvPr>
          <p:cNvSpPr txBox="1">
            <a:spLocks/>
          </p:cNvSpPr>
          <p:nvPr/>
        </p:nvSpPr>
        <p:spPr>
          <a:xfrm>
            <a:off x="5393160" y="4501090"/>
            <a:ext cx="2908484" cy="796088"/>
          </a:xfrm>
          <a:prstGeom prst="rect">
            <a:avLst/>
          </a:prstGeom>
          <a:solidFill>
            <a:schemeClr val="bg1"/>
          </a:solidFill>
        </p:spPr>
        <p:txBody>
          <a:bodyPr vert="horz" lIns="91440" tIns="45720" rIns="91440" bIns="45720" rtlCol="0" anchor="t">
            <a:normAutofit fontScale="825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600" b="0" dirty="0">
                <a:solidFill>
                  <a:srgbClr val="FF0000"/>
                </a:solidFill>
                <a:latin typeface="Times New Roman" panose="02020603050405020304" pitchFamily="18" charset="0"/>
                <a:cs typeface="Times New Roman" panose="02020603050405020304" pitchFamily="18" charset="0"/>
              </a:rPr>
              <a:t>Cooling will occur if electron beam has micro-bunching with power (e.g. BM radiation power) does not exceed that of spontaneous (shot noise)  radiation by more than 225-fold </a:t>
            </a:r>
          </a:p>
        </p:txBody>
      </p:sp>
    </p:spTree>
    <p:extLst>
      <p:ext uri="{BB962C8B-B14F-4D97-AF65-F5344CB8AC3E}">
        <p14:creationId xmlns:p14="http://schemas.microsoft.com/office/powerpoint/2010/main" val="288192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0"/>
            <a:ext cx="8229600" cy="622300"/>
          </a:xfrm>
        </p:spPr>
        <p:txBody>
          <a:bodyPr>
            <a:normAutofit fontScale="90000"/>
          </a:bodyPr>
          <a:lstStyle/>
          <a:p>
            <a:r>
              <a:rPr lang="en-US" dirty="0"/>
              <a:t>What is Plasma-Cascade Amplifier</a:t>
            </a:r>
          </a:p>
        </p:txBody>
      </p:sp>
      <p:sp>
        <p:nvSpPr>
          <p:cNvPr id="3" name="Content Placeholder 2"/>
          <p:cNvSpPr>
            <a:spLocks noGrp="1"/>
          </p:cNvSpPr>
          <p:nvPr>
            <p:ph idx="1"/>
          </p:nvPr>
        </p:nvSpPr>
        <p:spPr>
          <a:xfrm>
            <a:off x="150879" y="719137"/>
            <a:ext cx="6573771" cy="2335213"/>
          </a:xfrm>
        </p:spPr>
        <p:txBody>
          <a:bodyPr>
            <a:normAutofit fontScale="77500" lnSpcReduction="20000"/>
          </a:bodyPr>
          <a:lstStyle/>
          <a:p>
            <a:r>
              <a:rPr lang="en-US" dirty="0"/>
              <a:t>It is a parametric instability driven by variation of the plasma frequency and driven by the variation of the transverse electron beam size</a:t>
            </a:r>
          </a:p>
          <a:p>
            <a:r>
              <a:rPr lang="en-US" dirty="0"/>
              <a:t>We do it by creating dramatic variations of plasma density using modulation of the transverse beam size</a:t>
            </a:r>
          </a:p>
          <a:p>
            <a:r>
              <a:rPr lang="en-US" dirty="0">
                <a:solidFill>
                  <a:srgbClr val="FF0000"/>
                </a:solidFill>
              </a:rPr>
              <a:t>Important questions – when exponential growth occurs and how fast it is? Hence, we developed a self-consistent 3D theory and simulations*</a:t>
            </a:r>
          </a:p>
        </p:txBody>
      </p:sp>
      <p:pic>
        <p:nvPicPr>
          <p:cNvPr id="4" name="Picture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347" y="2999740"/>
            <a:ext cx="4448704" cy="1756528"/>
          </a:xfrm>
          <a:prstGeom prst="rect">
            <a:avLst/>
          </a:prstGeom>
          <a:noFill/>
          <a:ln>
            <a:noFill/>
          </a:ln>
        </p:spPr>
      </p:pic>
      <p:graphicFrame>
        <p:nvGraphicFramePr>
          <p:cNvPr id="5" name="Object 4"/>
          <p:cNvGraphicFramePr>
            <a:graphicFrameLocks noChangeAspect="1"/>
          </p:cNvGraphicFramePr>
          <p:nvPr>
            <p:extLst>
              <p:ext uri="{D42A27DB-BD31-4B8C-83A1-F6EECF244321}">
                <p14:modId xmlns:p14="http://schemas.microsoft.com/office/powerpoint/2010/main" val="2583695781"/>
              </p:ext>
            </p:extLst>
          </p:nvPr>
        </p:nvGraphicFramePr>
        <p:xfrm>
          <a:off x="3273425" y="5339198"/>
          <a:ext cx="2508250" cy="823913"/>
        </p:xfrm>
        <a:graphic>
          <a:graphicData uri="http://schemas.openxmlformats.org/presentationml/2006/ole">
            <mc:AlternateContent xmlns:mc="http://schemas.openxmlformats.org/markup-compatibility/2006">
              <mc:Choice xmlns:v="urn:schemas-microsoft-com:vml" Requires="v">
                <p:oleObj spid="_x0000_s9675" name="Equation" r:id="rId4" imgW="1587500" imgH="520700" progId="Equation.DSMT4">
                  <p:embed/>
                </p:oleObj>
              </mc:Choice>
              <mc:Fallback>
                <p:oleObj name="Equation" r:id="rId4" imgW="1587500" imgH="520700" progId="Equation.DSMT4">
                  <p:embed/>
                  <p:pic>
                    <p:nvPicPr>
                      <p:cNvPr id="0" name=""/>
                      <p:cNvPicPr/>
                      <p:nvPr/>
                    </p:nvPicPr>
                    <p:blipFill>
                      <a:blip r:embed="rId5"/>
                      <a:stretch>
                        <a:fillRect/>
                      </a:stretch>
                    </p:blipFill>
                    <p:spPr>
                      <a:xfrm>
                        <a:off x="3273425" y="5339198"/>
                        <a:ext cx="2508250" cy="82391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97381594"/>
              </p:ext>
            </p:extLst>
          </p:nvPr>
        </p:nvGraphicFramePr>
        <p:xfrm>
          <a:off x="1793380" y="4988299"/>
          <a:ext cx="2162638" cy="485986"/>
        </p:xfrm>
        <a:graphic>
          <a:graphicData uri="http://schemas.openxmlformats.org/presentationml/2006/ole">
            <mc:AlternateContent xmlns:mc="http://schemas.openxmlformats.org/markup-compatibility/2006">
              <mc:Choice xmlns:v="urn:schemas-microsoft-com:vml" Requires="v">
                <p:oleObj spid="_x0000_s9676" name="Equation" r:id="rId6" imgW="1130300" imgH="254000" progId="Equation.DSMT4">
                  <p:embed/>
                </p:oleObj>
              </mc:Choice>
              <mc:Fallback>
                <p:oleObj name="Equation" r:id="rId6" imgW="1130300" imgH="254000" progId="Equation.DSMT4">
                  <p:embed/>
                  <p:pic>
                    <p:nvPicPr>
                      <p:cNvPr id="0" name=""/>
                      <p:cNvPicPr/>
                      <p:nvPr/>
                    </p:nvPicPr>
                    <p:blipFill>
                      <a:blip r:embed="rId7"/>
                      <a:stretch>
                        <a:fillRect/>
                      </a:stretch>
                    </p:blipFill>
                    <p:spPr>
                      <a:xfrm>
                        <a:off x="1793380" y="4988299"/>
                        <a:ext cx="2162638" cy="48598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84048108"/>
              </p:ext>
            </p:extLst>
          </p:nvPr>
        </p:nvGraphicFramePr>
        <p:xfrm>
          <a:off x="400050" y="5431790"/>
          <a:ext cx="2643637" cy="638731"/>
        </p:xfrm>
        <a:graphic>
          <a:graphicData uri="http://schemas.openxmlformats.org/presentationml/2006/ole">
            <mc:AlternateContent xmlns:mc="http://schemas.openxmlformats.org/markup-compatibility/2006">
              <mc:Choice xmlns:v="urn:schemas-microsoft-com:vml" Requires="v">
                <p:oleObj spid="_x0000_s9677" name="Equation" r:id="rId8" imgW="1892300" imgH="457200" progId="Equation.DSMT4">
                  <p:embed/>
                </p:oleObj>
              </mc:Choice>
              <mc:Fallback>
                <p:oleObj name="Equation" r:id="rId8" imgW="1892300" imgH="457200" progId="Equation.DSMT4">
                  <p:embed/>
                  <p:pic>
                    <p:nvPicPr>
                      <p:cNvPr id="0" name=""/>
                      <p:cNvPicPr/>
                      <p:nvPr/>
                    </p:nvPicPr>
                    <p:blipFill>
                      <a:blip r:embed="rId9"/>
                      <a:stretch>
                        <a:fillRect/>
                      </a:stretch>
                    </p:blipFill>
                    <p:spPr>
                      <a:xfrm>
                        <a:off x="400050" y="5431790"/>
                        <a:ext cx="2643637" cy="638731"/>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A298F0B2-814C-F249-87DB-F65FA5584495}"/>
              </a:ext>
            </a:extLst>
          </p:cNvPr>
          <p:cNvPicPr>
            <a:picLocks noChangeAspect="1"/>
          </p:cNvPicPr>
          <p:nvPr/>
        </p:nvPicPr>
        <p:blipFill>
          <a:blip r:embed="rId10"/>
          <a:stretch>
            <a:fillRect/>
          </a:stretch>
        </p:blipFill>
        <p:spPr>
          <a:xfrm>
            <a:off x="6980807" y="738980"/>
            <a:ext cx="1854199" cy="1969287"/>
          </a:xfrm>
          <a:prstGeom prst="rect">
            <a:avLst/>
          </a:prstGeom>
        </p:spPr>
      </p:pic>
      <p:pic>
        <p:nvPicPr>
          <p:cNvPr id="9" name="Picture 8">
            <a:extLst>
              <a:ext uri="{FF2B5EF4-FFF2-40B4-BE49-F238E27FC236}">
                <a16:creationId xmlns:a16="http://schemas.microsoft.com/office/drawing/2014/main" id="{7481D3AE-3140-1F46-AB15-99438FE3E43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25300" y="2979099"/>
            <a:ext cx="2852556" cy="2643479"/>
          </a:xfrm>
          <a:prstGeom prst="rect">
            <a:avLst/>
          </a:prstGeom>
        </p:spPr>
      </p:pic>
      <p:sp>
        <p:nvSpPr>
          <p:cNvPr id="10" name="Rectangle 9">
            <a:extLst>
              <a:ext uri="{FF2B5EF4-FFF2-40B4-BE49-F238E27FC236}">
                <a16:creationId xmlns:a16="http://schemas.microsoft.com/office/drawing/2014/main" id="{9F1720C3-6C67-3642-8086-6D421411423B}"/>
              </a:ext>
            </a:extLst>
          </p:cNvPr>
          <p:cNvSpPr/>
          <p:nvPr/>
        </p:nvSpPr>
        <p:spPr>
          <a:xfrm>
            <a:off x="27557" y="6190844"/>
            <a:ext cx="6953250" cy="646331"/>
          </a:xfrm>
          <a:prstGeom prst="rect">
            <a:avLst/>
          </a:prstGeom>
          <a:solidFill>
            <a:schemeClr val="bg1"/>
          </a:solidFill>
        </p:spPr>
        <p:txBody>
          <a:bodyPr wrap="square">
            <a:spAutoFit/>
          </a:bodyPr>
          <a:lstStyle/>
          <a:p>
            <a:pPr lvl="0">
              <a:spcAft>
                <a:spcPts val="600"/>
              </a:spcAft>
              <a:tabLst>
                <a:tab pos="342900" algn="l"/>
              </a:tabLst>
            </a:pPr>
            <a:r>
              <a:rPr lang="en-US" sz="1200" i="1" dirty="0">
                <a:latin typeface="Times New Roman" panose="02020603050405020304" pitchFamily="18" charset="0"/>
                <a:ea typeface="Times New Roman" panose="02020603050405020304" pitchFamily="18" charset="0"/>
              </a:rPr>
              <a:t>* Plasma-Cascade micro-bunching Amplifier and Coherent electron Cooling of a Hadron Beams</a:t>
            </a:r>
            <a:r>
              <a:rPr lang="en-US" sz="1200" dirty="0">
                <a:latin typeface="Times New Roman" panose="02020603050405020304" pitchFamily="18" charset="0"/>
                <a:ea typeface="Times New Roman" panose="02020603050405020304" pitchFamily="18" charset="0"/>
              </a:rPr>
              <a:t>, V.N. Litvinenko, G. Wang, D. Kayran, </a:t>
            </a:r>
            <a:r>
              <a:rPr lang="en-US" sz="1200" dirty="0" err="1">
                <a:latin typeface="Times New Roman" panose="02020603050405020304" pitchFamily="18" charset="0"/>
                <a:ea typeface="Times New Roman" panose="02020603050405020304" pitchFamily="18" charset="0"/>
              </a:rPr>
              <a:t>Y.Jing</a:t>
            </a:r>
            <a:r>
              <a:rPr lang="en-US" sz="1200" dirty="0">
                <a:latin typeface="Times New Roman" panose="02020603050405020304" pitchFamily="18" charset="0"/>
                <a:ea typeface="Times New Roman" panose="02020603050405020304" pitchFamily="18" charset="0"/>
              </a:rPr>
              <a:t>, J. Ma, I. Pinayev, </a:t>
            </a:r>
            <a:r>
              <a:rPr lang="en-US" sz="1200" dirty="0" err="1">
                <a:latin typeface="Times New Roman" panose="02020603050405020304" pitchFamily="18" charset="0"/>
                <a:ea typeface="Times New Roman" panose="02020603050405020304" pitchFamily="18" charset="0"/>
              </a:rPr>
              <a:t>arXiv</a:t>
            </a:r>
            <a:r>
              <a:rPr lang="en-US" sz="1200" dirty="0">
                <a:latin typeface="Times New Roman" panose="02020603050405020304" pitchFamily="18" charset="0"/>
                <a:ea typeface="Times New Roman" panose="02020603050405020304" pitchFamily="18" charset="0"/>
              </a:rPr>
              <a:t> preprint arXiv:1802.08677, </a:t>
            </a:r>
            <a:r>
              <a:rPr lang="en-US" sz="1200" u="sng" dirty="0">
                <a:solidFill>
                  <a:srgbClr val="0000FF"/>
                </a:solidFill>
                <a:latin typeface="Times New Roman" panose="02020603050405020304" pitchFamily="18" charset="0"/>
                <a:ea typeface="Times New Roman" panose="02020603050405020304" pitchFamily="18" charset="0"/>
                <a:hlinkClick r:id="rId12"/>
              </a:rPr>
              <a:t>https://arxiv.org/pdf/1802.08677.pdf</a:t>
            </a:r>
            <a:r>
              <a:rPr lang="en-US" sz="1200" dirty="0">
                <a:latin typeface="Times New Roman" panose="02020603050405020304" pitchFamily="18" charset="0"/>
                <a:ea typeface="Times New Roman" panose="02020603050405020304" pitchFamily="18" charset="0"/>
              </a:rPr>
              <a:t>  , 2018</a:t>
            </a:r>
          </a:p>
        </p:txBody>
      </p:sp>
    </p:spTree>
    <p:extLst>
      <p:ext uri="{BB962C8B-B14F-4D97-AF65-F5344CB8AC3E}">
        <p14:creationId xmlns:p14="http://schemas.microsoft.com/office/powerpoint/2010/main" val="2681772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CBCB0D-20AC-D54F-96C7-F3CEDF645574}"/>
              </a:ext>
            </a:extLst>
          </p:cNvPr>
          <p:cNvSpPr>
            <a:spLocks noGrp="1"/>
          </p:cNvSpPr>
          <p:nvPr>
            <p:ph idx="1"/>
          </p:nvPr>
        </p:nvSpPr>
        <p:spPr>
          <a:xfrm>
            <a:off x="165101" y="886584"/>
            <a:ext cx="2679699" cy="4472816"/>
          </a:xfrm>
        </p:spPr>
        <p:txBody>
          <a:bodyPr>
            <a:noAutofit/>
          </a:bodyPr>
          <a:lstStyle/>
          <a:p>
            <a:pPr>
              <a:lnSpc>
                <a:spcPct val="100000"/>
              </a:lnSpc>
              <a:spcBef>
                <a:spcPts val="600"/>
              </a:spcBef>
            </a:pPr>
            <a:r>
              <a:rPr lang="en-US" sz="1400" dirty="0">
                <a:solidFill>
                  <a:schemeClr val="accent6">
                    <a:lumMod val="50000"/>
                  </a:schemeClr>
                </a:solidFill>
              </a:rPr>
              <a:t>Mechanical design new CeC system is completed</a:t>
            </a:r>
          </a:p>
          <a:p>
            <a:pPr>
              <a:lnSpc>
                <a:spcPct val="100000"/>
              </a:lnSpc>
              <a:spcBef>
                <a:spcPts val="600"/>
              </a:spcBef>
            </a:pPr>
            <a:r>
              <a:rPr lang="en-US" sz="1400" dirty="0">
                <a:solidFill>
                  <a:schemeClr val="accent6">
                    <a:lumMod val="50000"/>
                  </a:schemeClr>
                </a:solidFill>
              </a:rPr>
              <a:t>We procured and commissioned new laser system with controllable pulse structure</a:t>
            </a:r>
          </a:p>
          <a:p>
            <a:pPr>
              <a:lnSpc>
                <a:spcPct val="100000"/>
              </a:lnSpc>
              <a:spcBef>
                <a:spcPts val="600"/>
              </a:spcBef>
            </a:pPr>
            <a:r>
              <a:rPr lang="en-US" sz="1400" dirty="0">
                <a:solidFill>
                  <a:schemeClr val="accent6">
                    <a:lumMod val="50000"/>
                  </a:schemeClr>
                </a:solidFill>
              </a:rPr>
              <a:t>All new vacuum with beam diagnostics are built  chambers are installed</a:t>
            </a:r>
          </a:p>
          <a:p>
            <a:pPr>
              <a:lnSpc>
                <a:spcPct val="100000"/>
              </a:lnSpc>
              <a:spcBef>
                <a:spcPts val="600"/>
              </a:spcBef>
            </a:pPr>
            <a:r>
              <a:rPr lang="en-US" sz="1400" dirty="0">
                <a:solidFill>
                  <a:schemeClr val="accent6">
                    <a:lumMod val="50000"/>
                  </a:schemeClr>
                </a:solidFill>
              </a:rPr>
              <a:t>All supports are built and installed</a:t>
            </a:r>
          </a:p>
          <a:p>
            <a:pPr>
              <a:lnSpc>
                <a:spcPct val="100000"/>
              </a:lnSpc>
              <a:spcBef>
                <a:spcPts val="600"/>
              </a:spcBef>
            </a:pPr>
            <a:r>
              <a:rPr lang="en-US" sz="1400" dirty="0">
                <a:solidFill>
                  <a:schemeClr val="accent6">
                    <a:lumMod val="50000"/>
                  </a:schemeClr>
                </a:solidFill>
              </a:rPr>
              <a:t>All solenoids are designed, manufactured, delivered and undergo magnetic measurements </a:t>
            </a:r>
          </a:p>
          <a:p>
            <a:pPr>
              <a:lnSpc>
                <a:spcPct val="100000"/>
              </a:lnSpc>
              <a:spcBef>
                <a:spcPts val="600"/>
              </a:spcBef>
            </a:pPr>
            <a:r>
              <a:rPr lang="en-US" sz="1400" dirty="0">
                <a:solidFill>
                  <a:schemeClr val="accent6">
                    <a:lumMod val="50000"/>
                  </a:schemeClr>
                </a:solidFill>
              </a:rPr>
              <a:t>Assembly of the plasma-cascade based CeC can be completed during this year’s RHIC shut-down period</a:t>
            </a:r>
          </a:p>
        </p:txBody>
      </p:sp>
      <p:pic>
        <p:nvPicPr>
          <p:cNvPr id="4" name="Picture 3">
            <a:extLst>
              <a:ext uri="{FF2B5EF4-FFF2-40B4-BE49-F238E27FC236}">
                <a16:creationId xmlns:a16="http://schemas.microsoft.com/office/drawing/2014/main" id="{98D1C70C-53C7-134C-8DC8-0059153316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32362" y="852075"/>
            <a:ext cx="5497905" cy="2576925"/>
          </a:xfrm>
          <a:prstGeom prst="rect">
            <a:avLst/>
          </a:prstGeom>
        </p:spPr>
      </p:pic>
      <p:sp>
        <p:nvSpPr>
          <p:cNvPr id="5" name="Title 1">
            <a:extLst>
              <a:ext uri="{FF2B5EF4-FFF2-40B4-BE49-F238E27FC236}">
                <a16:creationId xmlns:a16="http://schemas.microsoft.com/office/drawing/2014/main" id="{CA30EE7E-9F51-594C-A878-6A8768DE1C21}"/>
              </a:ext>
            </a:extLst>
          </p:cNvPr>
          <p:cNvSpPr txBox="1">
            <a:spLocks/>
          </p:cNvSpPr>
          <p:nvPr/>
        </p:nvSpPr>
        <p:spPr>
          <a:xfrm rot="20373792">
            <a:off x="3041888" y="1418819"/>
            <a:ext cx="3820886" cy="57467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1600" b="0" dirty="0">
                <a:latin typeface="Times New Roman" panose="02020603050405020304" pitchFamily="18" charset="0"/>
                <a:cs typeface="Times New Roman" panose="02020603050405020304" pitchFamily="18" charset="0"/>
              </a:rPr>
              <a:t>Design of CeC section</a:t>
            </a:r>
            <a:br>
              <a:rPr lang="en-US" sz="1600" b="0" dirty="0">
                <a:latin typeface="Times New Roman" panose="02020603050405020304" pitchFamily="18" charset="0"/>
                <a:cs typeface="Times New Roman" panose="02020603050405020304" pitchFamily="18" charset="0"/>
              </a:rPr>
            </a:br>
            <a:r>
              <a:rPr lang="en-US" sz="1600" b="0" dirty="0">
                <a:latin typeface="Times New Roman" panose="02020603050405020304" pitchFamily="18" charset="0"/>
                <a:cs typeface="Times New Roman" panose="02020603050405020304" pitchFamily="18" charset="0"/>
              </a:rPr>
              <a:t>using Plasma-Cascade Amplifier</a:t>
            </a:r>
          </a:p>
        </p:txBody>
      </p:sp>
      <p:cxnSp>
        <p:nvCxnSpPr>
          <p:cNvPr id="7" name="Straight Connector 6">
            <a:extLst>
              <a:ext uri="{FF2B5EF4-FFF2-40B4-BE49-F238E27FC236}">
                <a16:creationId xmlns:a16="http://schemas.microsoft.com/office/drawing/2014/main" id="{6A3BC750-9039-0249-B9D9-336F9C6B22EC}"/>
              </a:ext>
            </a:extLst>
          </p:cNvPr>
          <p:cNvCxnSpPr>
            <a:cxnSpLocks/>
          </p:cNvCxnSpPr>
          <p:nvPr/>
        </p:nvCxnSpPr>
        <p:spPr>
          <a:xfrm flipV="1">
            <a:off x="3032362" y="1022350"/>
            <a:ext cx="4841638" cy="1955800"/>
          </a:xfrm>
          <a:prstGeom prst="line">
            <a:avLst/>
          </a:prstGeom>
          <a:ln w="38100">
            <a:solidFill>
              <a:srgbClr val="FFFF00">
                <a:alpha val="35000"/>
              </a:srgb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D52897-EE40-1E4C-A545-C09511D71283}"/>
              </a:ext>
            </a:extLst>
          </p:cNvPr>
          <p:cNvSpPr/>
          <p:nvPr/>
        </p:nvSpPr>
        <p:spPr>
          <a:xfrm rot="20377199">
            <a:off x="6743807" y="840188"/>
            <a:ext cx="129394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RHIC beam</a:t>
            </a:r>
            <a:endParaRPr lang="en-US" dirty="0"/>
          </a:p>
        </p:txBody>
      </p:sp>
      <p:pic>
        <p:nvPicPr>
          <p:cNvPr id="11" name="Picture 10">
            <a:extLst>
              <a:ext uri="{FF2B5EF4-FFF2-40B4-BE49-F238E27FC236}">
                <a16:creationId xmlns:a16="http://schemas.microsoft.com/office/drawing/2014/main" id="{6A80DB33-94F2-4B4C-89A3-5692AFE27A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1805" y="778082"/>
            <a:ext cx="1317365" cy="786760"/>
          </a:xfrm>
          <a:prstGeom prst="rect">
            <a:avLst/>
          </a:prstGeom>
        </p:spPr>
      </p:pic>
      <p:pic>
        <p:nvPicPr>
          <p:cNvPr id="16" name="Picture 15" descr="A picture containing building, indoor, sitting, table&#10;&#10;Description automatically generated">
            <a:extLst>
              <a:ext uri="{FF2B5EF4-FFF2-40B4-BE49-F238E27FC236}">
                <a16:creationId xmlns:a16="http://schemas.microsoft.com/office/drawing/2014/main" id="{3C8702CC-293D-9944-B1B5-BB1B8774D2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47"/>
          <a:stretch/>
        </p:blipFill>
        <p:spPr>
          <a:xfrm>
            <a:off x="5235305" y="2407801"/>
            <a:ext cx="1724984" cy="1541914"/>
          </a:xfrm>
          <a:prstGeom prst="rect">
            <a:avLst/>
          </a:prstGeom>
        </p:spPr>
      </p:pic>
      <p:pic>
        <p:nvPicPr>
          <p:cNvPr id="18" name="Picture 17" descr="A picture containing indoor, kitchen, floor&#10;&#10;Description automatically generated">
            <a:extLst>
              <a:ext uri="{FF2B5EF4-FFF2-40B4-BE49-F238E27FC236}">
                <a16:creationId xmlns:a16="http://schemas.microsoft.com/office/drawing/2014/main" id="{A79F6278-FB89-CD4E-A647-1598E57E59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27789" y="3429000"/>
            <a:ext cx="2134703" cy="3437464"/>
          </a:xfrm>
          <a:prstGeom prst="rect">
            <a:avLst/>
          </a:prstGeom>
        </p:spPr>
      </p:pic>
      <p:pic>
        <p:nvPicPr>
          <p:cNvPr id="24" name="Picture 23" descr="A picture containing indoor, building, floor, factory&#10;&#10;Description automatically generated">
            <a:extLst>
              <a:ext uri="{FF2B5EF4-FFF2-40B4-BE49-F238E27FC236}">
                <a16:creationId xmlns:a16="http://schemas.microsoft.com/office/drawing/2014/main" id="{B8E87400-1816-A543-A619-C82132F074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2492" y="3946870"/>
            <a:ext cx="3881507" cy="2911130"/>
          </a:xfrm>
          <a:prstGeom prst="rect">
            <a:avLst/>
          </a:prstGeom>
        </p:spPr>
      </p:pic>
      <p:pic>
        <p:nvPicPr>
          <p:cNvPr id="26" name="Picture 25" descr="A picture containing table, indoor, sitting&#10;&#10;Description automatically generated">
            <a:extLst>
              <a:ext uri="{FF2B5EF4-FFF2-40B4-BE49-F238E27FC236}">
                <a16:creationId xmlns:a16="http://schemas.microsoft.com/office/drawing/2014/main" id="{4B285AEC-94F2-5249-9D40-53C4E69686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8285" y="2427297"/>
            <a:ext cx="2021641" cy="1516231"/>
          </a:xfrm>
          <a:prstGeom prst="rect">
            <a:avLst/>
          </a:prstGeom>
        </p:spPr>
      </p:pic>
      <p:pic>
        <p:nvPicPr>
          <p:cNvPr id="27" name="Picture 26" descr="A picture containing indoor, person, table, wall&#10;&#10;Description automatically generated">
            <a:extLst>
              <a:ext uri="{FF2B5EF4-FFF2-40B4-BE49-F238E27FC236}">
                <a16:creationId xmlns:a16="http://schemas.microsoft.com/office/drawing/2014/main" id="{2B4D96FE-70D6-134E-80F6-A3B839CE30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10147" y="1630436"/>
            <a:ext cx="1079959" cy="809969"/>
          </a:xfrm>
          <a:prstGeom prst="rect">
            <a:avLst/>
          </a:prstGeom>
        </p:spPr>
      </p:pic>
      <p:sp>
        <p:nvSpPr>
          <p:cNvPr id="8" name="Title 7">
            <a:extLst>
              <a:ext uri="{FF2B5EF4-FFF2-40B4-BE49-F238E27FC236}">
                <a16:creationId xmlns:a16="http://schemas.microsoft.com/office/drawing/2014/main" id="{CA945667-CD8F-CE41-BC30-7D97901D28A6}"/>
              </a:ext>
            </a:extLst>
          </p:cNvPr>
          <p:cNvSpPr>
            <a:spLocks noGrp="1"/>
          </p:cNvSpPr>
          <p:nvPr>
            <p:ph type="title"/>
          </p:nvPr>
        </p:nvSpPr>
        <p:spPr>
          <a:xfrm>
            <a:off x="351459" y="74177"/>
            <a:ext cx="8328991" cy="1325563"/>
          </a:xfrm>
        </p:spPr>
        <p:txBody>
          <a:bodyPr/>
          <a:lstStyle/>
          <a:p>
            <a:r>
              <a:rPr lang="en-US" dirty="0"/>
              <a:t>CeC with PCA</a:t>
            </a:r>
          </a:p>
        </p:txBody>
      </p:sp>
    </p:spTree>
    <p:extLst>
      <p:ext uri="{BB962C8B-B14F-4D97-AF65-F5344CB8AC3E}">
        <p14:creationId xmlns:p14="http://schemas.microsoft.com/office/powerpoint/2010/main" val="2510258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2567" y="-1"/>
            <a:ext cx="7027334" cy="1243483"/>
          </a:xfrm>
        </p:spPr>
        <p:txBody>
          <a:bodyPr>
            <a:normAutofit/>
          </a:bodyPr>
          <a:lstStyle/>
          <a:p>
            <a:pPr algn="ctr"/>
            <a:r>
              <a:rPr lang="en-US" sz="3600" b="0" dirty="0">
                <a:solidFill>
                  <a:srgbClr val="000090"/>
                </a:solidFill>
              </a:rPr>
              <a:t>Imprinting ion signature into the electron beam </a:t>
            </a:r>
          </a:p>
        </p:txBody>
      </p:sp>
      <p:sp>
        <p:nvSpPr>
          <p:cNvPr id="2" name="Slide Number Placeholder 1"/>
          <p:cNvSpPr>
            <a:spLocks noGrp="1"/>
          </p:cNvSpPr>
          <p:nvPr>
            <p:ph type="sldNum" sz="quarter" idx="4294967295"/>
          </p:nvPr>
        </p:nvSpPr>
        <p:spPr>
          <a:xfrm>
            <a:off x="4327525" y="6492875"/>
            <a:ext cx="469900" cy="365125"/>
          </a:xfrm>
          <a:prstGeom prst="rect">
            <a:avLst/>
          </a:prstGeom>
        </p:spPr>
        <p:txBody>
          <a:bodyPr/>
          <a:lstStyle/>
          <a:p>
            <a:pPr>
              <a:defRPr/>
            </a:pPr>
            <a:fld id="{2BEC92A9-F86A-8E4D-B8A3-930831F67F8D}" type="slidenum">
              <a:rPr lang="en-US" sz="1200" smtClean="0">
                <a:solidFill>
                  <a:schemeClr val="bg1">
                    <a:lumMod val="65000"/>
                  </a:schemeClr>
                </a:solidFill>
                <a:ea typeface="Times New Roman" charset="0"/>
              </a:rPr>
              <a:pPr>
                <a:defRPr/>
              </a:pPr>
              <a:t>18</a:t>
            </a:fld>
            <a:endParaRPr lang="en-US" sz="1200" dirty="0">
              <a:solidFill>
                <a:schemeClr val="bg1">
                  <a:lumMod val="65000"/>
                </a:schemeClr>
              </a:solidFill>
              <a:ea typeface="Times New Roman" charset="0"/>
            </a:endParaRPr>
          </a:p>
        </p:txBody>
      </p:sp>
      <p:grpSp>
        <p:nvGrpSpPr>
          <p:cNvPr id="5" name="Group 4"/>
          <p:cNvGrpSpPr/>
          <p:nvPr/>
        </p:nvGrpSpPr>
        <p:grpSpPr>
          <a:xfrm>
            <a:off x="2500841" y="1501913"/>
            <a:ext cx="5842001" cy="3757011"/>
            <a:chOff x="1864782" y="1867162"/>
            <a:chExt cx="5842001" cy="3757011"/>
          </a:xfrm>
        </p:grpSpPr>
        <p:graphicFrame>
          <p:nvGraphicFramePr>
            <p:cNvPr id="19" name="Object 9"/>
            <p:cNvGraphicFramePr>
              <a:graphicFrameLocks noChangeAspect="1"/>
            </p:cNvGraphicFramePr>
            <p:nvPr>
              <p:extLst>
                <p:ext uri="{D42A27DB-BD31-4B8C-83A1-F6EECF244321}">
                  <p14:modId xmlns:p14="http://schemas.microsoft.com/office/powerpoint/2010/main" val="4020589036"/>
                </p:ext>
              </p:extLst>
            </p:nvPr>
          </p:nvGraphicFramePr>
          <p:xfrm>
            <a:off x="6485996" y="2222500"/>
            <a:ext cx="1220787" cy="371475"/>
          </p:xfrm>
          <a:graphic>
            <a:graphicData uri="http://schemas.openxmlformats.org/presentationml/2006/ole">
              <mc:AlternateContent xmlns:mc="http://schemas.openxmlformats.org/markup-compatibility/2006">
                <mc:Choice xmlns:v="urn:schemas-microsoft-com:vml" Requires="v">
                  <p:oleObj spid="_x0000_s1589" name="Equation" r:id="rId7" imgW="658080" imgH="191880" progId="Equation.DSMT4">
                    <p:embed/>
                  </p:oleObj>
                </mc:Choice>
                <mc:Fallback>
                  <p:oleObj name="Equation" r:id="rId7" imgW="658080" imgH="1918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5996" y="2222500"/>
                          <a:ext cx="1220787" cy="3714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21" name="Picture 20" descr="vs nu.pd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64782" y="1867162"/>
              <a:ext cx="5842001" cy="3757011"/>
            </a:xfrm>
            <a:prstGeom prst="rect">
              <a:avLst/>
            </a:prstGeom>
          </p:spPr>
        </p:pic>
      </p:grpSp>
      <p:sp>
        <p:nvSpPr>
          <p:cNvPr id="11" name="Title 2"/>
          <p:cNvSpPr txBox="1">
            <a:spLocks/>
          </p:cNvSpPr>
          <p:nvPr/>
        </p:nvSpPr>
        <p:spPr>
          <a:xfrm>
            <a:off x="682625" y="5473700"/>
            <a:ext cx="8229600" cy="812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omic Sans MS"/>
                <a:ea typeface="+mj-ea"/>
                <a:cs typeface="Comic Sans MS"/>
              </a:defRPr>
            </a:lvl1pPr>
          </a:lstStyle>
          <a:p>
            <a:pPr algn="l"/>
            <a:r>
              <a:rPr lang="en-US" sz="2000" dirty="0">
                <a:latin typeface="Times New Roman"/>
                <a:ea typeface="Calibri" charset="0"/>
                <a:cs typeface="Times New Roman"/>
              </a:rPr>
              <a:t>Interaction with ions double the intensity of spontaneous radiation: we are using this dependence to tune the energies of the beams to exact synchronism. </a:t>
            </a:r>
          </a:p>
        </p:txBody>
      </p:sp>
      <p:graphicFrame>
        <p:nvGraphicFramePr>
          <p:cNvPr id="7" name="Object 6"/>
          <p:cNvGraphicFramePr>
            <a:graphicFrameLocks noChangeAspect="1"/>
          </p:cNvGraphicFramePr>
          <p:nvPr>
            <p:extLst>
              <p:ext uri="{D42A27DB-BD31-4B8C-83A1-F6EECF244321}">
                <p14:modId xmlns:p14="http://schemas.microsoft.com/office/powerpoint/2010/main" val="2137126004"/>
              </p:ext>
            </p:extLst>
          </p:nvPr>
        </p:nvGraphicFramePr>
        <p:xfrm>
          <a:off x="4508500" y="3333750"/>
          <a:ext cx="127000" cy="190500"/>
        </p:xfrm>
        <a:graphic>
          <a:graphicData uri="http://schemas.openxmlformats.org/presentationml/2006/ole">
            <mc:AlternateContent xmlns:mc="http://schemas.openxmlformats.org/markup-compatibility/2006">
              <mc:Choice xmlns:v="urn:schemas-microsoft-com:vml" Requires="v">
                <p:oleObj spid="_x0000_s1590" name="Equation" r:id="rId10" imgW="127000" imgH="190500" progId="Equation.DSMT4">
                  <p:embed/>
                </p:oleObj>
              </mc:Choice>
              <mc:Fallback>
                <p:oleObj name="Equation" r:id="rId10" imgW="127000" imgH="190500" progId="Equation.DSMT4">
                  <p:embed/>
                  <p:pic>
                    <p:nvPicPr>
                      <p:cNvPr id="0" name=""/>
                      <p:cNvPicPr/>
                      <p:nvPr/>
                    </p:nvPicPr>
                    <p:blipFill>
                      <a:blip r:embed="rId11"/>
                      <a:stretch>
                        <a:fillRect/>
                      </a:stretch>
                    </p:blipFill>
                    <p:spPr>
                      <a:xfrm>
                        <a:off x="4508500" y="3333750"/>
                        <a:ext cx="127000" cy="1905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45671012"/>
              </p:ext>
            </p:extLst>
          </p:nvPr>
        </p:nvGraphicFramePr>
        <p:xfrm>
          <a:off x="7930852" y="3047034"/>
          <a:ext cx="1067098" cy="616916"/>
        </p:xfrm>
        <a:graphic>
          <a:graphicData uri="http://schemas.openxmlformats.org/presentationml/2006/ole">
            <mc:AlternateContent xmlns:mc="http://schemas.openxmlformats.org/markup-compatibility/2006">
              <mc:Choice xmlns:v="urn:schemas-microsoft-com:vml" Requires="v">
                <p:oleObj spid="_x0000_s1591" name="Equation" r:id="rId12" imgW="812800" imgH="469900" progId="Equation.DSMT4">
                  <p:embed/>
                </p:oleObj>
              </mc:Choice>
              <mc:Fallback>
                <p:oleObj name="Equation" r:id="rId12" imgW="812800" imgH="469900" progId="Equation.DSMT4">
                  <p:embed/>
                  <p:pic>
                    <p:nvPicPr>
                      <p:cNvPr id="0" name=""/>
                      <p:cNvPicPr/>
                      <p:nvPr/>
                    </p:nvPicPr>
                    <p:blipFill>
                      <a:blip r:embed="rId13"/>
                      <a:stretch>
                        <a:fillRect/>
                      </a:stretch>
                    </p:blipFill>
                    <p:spPr>
                      <a:xfrm>
                        <a:off x="7930852" y="3047034"/>
                        <a:ext cx="1067098" cy="616916"/>
                      </a:xfrm>
                      <a:prstGeom prst="rect">
                        <a:avLst/>
                      </a:prstGeom>
                      <a:solidFill>
                        <a:schemeClr val="bg1"/>
                      </a:solidFill>
                    </p:spPr>
                  </p:pic>
                </p:oleObj>
              </mc:Fallback>
            </mc:AlternateContent>
          </a:graphicData>
        </a:graphic>
      </p:graphicFrame>
      <p:pic>
        <p:nvPicPr>
          <p:cNvPr id="10" name="ther4k_zx_density_movie.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305534" y="679450"/>
            <a:ext cx="1514066" cy="2197100"/>
          </a:xfrm>
          <a:prstGeom prst="rect">
            <a:avLst/>
          </a:prstGeom>
        </p:spPr>
      </p:pic>
      <p:pic>
        <p:nvPicPr>
          <p:cNvPr id="12" name="ther4n_zx_density_movie.mpg">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5"/>
          <a:stretch>
            <a:fillRect/>
          </a:stretch>
        </p:blipFill>
        <p:spPr>
          <a:xfrm>
            <a:off x="355342" y="3047034"/>
            <a:ext cx="1524258" cy="2211890"/>
          </a:xfrm>
          <a:prstGeom prst="rect">
            <a:avLst/>
          </a:prstGeom>
        </p:spPr>
      </p:pic>
    </p:spTree>
    <p:extLst>
      <p:ext uri="{BB962C8B-B14F-4D97-AF65-F5344CB8AC3E}">
        <p14:creationId xmlns:p14="http://schemas.microsoft.com/office/powerpoint/2010/main" val="297237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0" fill="hold"/>
                                        <p:tgtEl>
                                          <p:spTgt spid="10"/>
                                        </p:tgtEl>
                                      </p:cBhvr>
                                    </p:cmd>
                                  </p:childTnLst>
                                </p:cTn>
                              </p:par>
                              <p:par>
                                <p:cTn id="7" presetID="1" presetClass="mediacall" presetSubtype="0" fill="hold" nodeType="withEffect">
                                  <p:stCondLst>
                                    <p:cond delay="0"/>
                                  </p:stCondLst>
                                  <p:childTnLst>
                                    <p:cmd type="call" cmd="playFrom(0.0)">
                                      <p:cBhvr>
                                        <p:cTn id="8" dur="117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fill="hold" display="0">
                  <p:stCondLst>
                    <p:cond delay="indefinite"/>
                  </p:stCondLst>
                </p:cTn>
                <p:tgtEl>
                  <p:spTgt spid="10"/>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fill="hold" display="0">
                  <p:stCondLst>
                    <p:cond delay="indefinite"/>
                  </p:stCondLst>
                </p:cTn>
                <p:tgtEl>
                  <p:spTgt spid="1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648" y="699180"/>
            <a:ext cx="3098578" cy="2321999"/>
          </a:xfrm>
        </p:spPr>
      </p:pic>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4030" y="699180"/>
            <a:ext cx="3098579" cy="2321999"/>
          </a:xfrm>
          <a:prstGeom prst="rect">
            <a:avLst/>
          </a:prstGeom>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043" y="700855"/>
            <a:ext cx="3096343" cy="2320324"/>
          </a:xfrm>
          <a:prstGeom prst="rect">
            <a:avLst/>
          </a:prstGeom>
        </p:spPr>
      </p:pic>
      <p:pic>
        <p:nvPicPr>
          <p:cNvPr id="7" name="图片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370" y="3818482"/>
            <a:ext cx="3098579" cy="2321999"/>
          </a:xfrm>
          <a:prstGeom prst="rect">
            <a:avLst/>
          </a:prstGeom>
        </p:spPr>
      </p:pic>
      <p:pic>
        <p:nvPicPr>
          <p:cNvPr id="8" name="图片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45463" y="3818482"/>
            <a:ext cx="3098579" cy="2321999"/>
          </a:xfrm>
          <a:prstGeom prst="rect">
            <a:avLst/>
          </a:prstGeom>
        </p:spPr>
      </p:pic>
      <p:pic>
        <p:nvPicPr>
          <p:cNvPr id="9" name="图片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68144" y="3818482"/>
            <a:ext cx="3098579" cy="2321999"/>
          </a:xfrm>
          <a:prstGeom prst="rect">
            <a:avLst/>
          </a:prstGeom>
        </p:spPr>
      </p:pic>
      <p:sp>
        <p:nvSpPr>
          <p:cNvPr id="10" name="TextBox 9"/>
          <p:cNvSpPr txBox="1"/>
          <p:nvPr/>
        </p:nvSpPr>
        <p:spPr>
          <a:xfrm>
            <a:off x="3635208" y="3182302"/>
            <a:ext cx="2016224" cy="646331"/>
          </a:xfrm>
          <a:prstGeom prst="rect">
            <a:avLst/>
          </a:prstGeom>
          <a:noFill/>
        </p:spPr>
        <p:txBody>
          <a:bodyPr wrap="square" rtlCol="0">
            <a:spAutoFit/>
          </a:bodyPr>
          <a:lstStyle/>
          <a:p>
            <a:pPr algn="ctr"/>
            <a:r>
              <a:rPr lang="en-US" altLang="zh-CN" dirty="0">
                <a:solidFill>
                  <a:srgbClr val="FF0000"/>
                </a:solidFill>
                <a:latin typeface="Times New Roman"/>
                <a:cs typeface="Times New Roman"/>
              </a:rPr>
              <a:t>Initial density modulation</a:t>
            </a:r>
          </a:p>
        </p:txBody>
      </p:sp>
      <p:sp>
        <p:nvSpPr>
          <p:cNvPr id="11" name="TextBox 10"/>
          <p:cNvSpPr txBox="1"/>
          <p:nvPr/>
        </p:nvSpPr>
        <p:spPr>
          <a:xfrm>
            <a:off x="6584103" y="3182302"/>
            <a:ext cx="2016224" cy="369332"/>
          </a:xfrm>
          <a:prstGeom prst="rect">
            <a:avLst/>
          </a:prstGeom>
          <a:noFill/>
        </p:spPr>
        <p:txBody>
          <a:bodyPr wrap="square" rtlCol="0">
            <a:spAutoFit/>
          </a:bodyPr>
          <a:lstStyle/>
          <a:p>
            <a:pPr algn="ctr"/>
            <a:r>
              <a:rPr lang="en-US" altLang="zh-CN" dirty="0">
                <a:solidFill>
                  <a:srgbClr val="FF0000"/>
                </a:solidFill>
                <a:latin typeface="Times New Roman"/>
                <a:cs typeface="Times New Roman"/>
              </a:rPr>
              <a:t>1 cell - 2 m</a:t>
            </a:r>
            <a:endParaRPr lang="zh-CN" altLang="en-US" dirty="0">
              <a:solidFill>
                <a:srgbClr val="FF0000"/>
              </a:solidFill>
              <a:latin typeface="Times New Roman"/>
              <a:cs typeface="Times New Roman"/>
            </a:endParaRPr>
          </a:p>
        </p:txBody>
      </p:sp>
      <p:sp>
        <p:nvSpPr>
          <p:cNvPr id="12" name="TextBox 11"/>
          <p:cNvSpPr txBox="1"/>
          <p:nvPr/>
        </p:nvSpPr>
        <p:spPr>
          <a:xfrm>
            <a:off x="577548" y="6143585"/>
            <a:ext cx="2016224" cy="369332"/>
          </a:xfrm>
          <a:prstGeom prst="rect">
            <a:avLst/>
          </a:prstGeom>
          <a:noFill/>
        </p:spPr>
        <p:txBody>
          <a:bodyPr wrap="square" rtlCol="0">
            <a:spAutoFit/>
          </a:bodyPr>
          <a:lstStyle/>
          <a:p>
            <a:pPr algn="ctr"/>
            <a:r>
              <a:rPr lang="en-US" altLang="zh-CN" dirty="0">
                <a:solidFill>
                  <a:srgbClr val="FF0000"/>
                </a:solidFill>
                <a:latin typeface="Times New Roman"/>
                <a:cs typeface="Times New Roman"/>
              </a:rPr>
              <a:t>2 cells - 4 m</a:t>
            </a:r>
            <a:endParaRPr lang="zh-CN" altLang="en-US" dirty="0">
              <a:solidFill>
                <a:srgbClr val="FF0000"/>
              </a:solidFill>
              <a:latin typeface="Times New Roman"/>
              <a:cs typeface="Times New Roman"/>
            </a:endParaRPr>
          </a:p>
        </p:txBody>
      </p:sp>
      <p:sp>
        <p:nvSpPr>
          <p:cNvPr id="13" name="TextBox 12"/>
          <p:cNvSpPr txBox="1"/>
          <p:nvPr/>
        </p:nvSpPr>
        <p:spPr>
          <a:xfrm>
            <a:off x="3635208" y="6143585"/>
            <a:ext cx="2016224" cy="369332"/>
          </a:xfrm>
          <a:prstGeom prst="rect">
            <a:avLst/>
          </a:prstGeom>
          <a:noFill/>
        </p:spPr>
        <p:txBody>
          <a:bodyPr wrap="square" rtlCol="0">
            <a:spAutoFit/>
          </a:bodyPr>
          <a:lstStyle/>
          <a:p>
            <a:pPr algn="ctr"/>
            <a:r>
              <a:rPr lang="en-US" altLang="zh-CN" dirty="0">
                <a:solidFill>
                  <a:srgbClr val="FF0000"/>
                </a:solidFill>
                <a:latin typeface="Times New Roman"/>
                <a:cs typeface="Times New Roman"/>
              </a:rPr>
              <a:t>3 cells - 6 m</a:t>
            </a:r>
            <a:endParaRPr lang="zh-CN" altLang="en-US" dirty="0">
              <a:solidFill>
                <a:srgbClr val="FF0000"/>
              </a:solidFill>
              <a:latin typeface="Times New Roman"/>
              <a:cs typeface="Times New Roman"/>
            </a:endParaRPr>
          </a:p>
        </p:txBody>
      </p:sp>
      <p:sp>
        <p:nvSpPr>
          <p:cNvPr id="14" name="TextBox 13"/>
          <p:cNvSpPr txBox="1"/>
          <p:nvPr/>
        </p:nvSpPr>
        <p:spPr>
          <a:xfrm>
            <a:off x="6477055" y="6135118"/>
            <a:ext cx="2016224" cy="369332"/>
          </a:xfrm>
          <a:prstGeom prst="rect">
            <a:avLst/>
          </a:prstGeom>
          <a:noFill/>
        </p:spPr>
        <p:txBody>
          <a:bodyPr wrap="square" rtlCol="0">
            <a:spAutoFit/>
          </a:bodyPr>
          <a:lstStyle/>
          <a:p>
            <a:pPr algn="ctr"/>
            <a:r>
              <a:rPr lang="en-US" altLang="zh-CN" dirty="0">
                <a:solidFill>
                  <a:srgbClr val="FF0000"/>
                </a:solidFill>
                <a:latin typeface="Times New Roman"/>
                <a:cs typeface="Times New Roman"/>
              </a:rPr>
              <a:t>4 cells - 8 m</a:t>
            </a:r>
            <a:endParaRPr lang="zh-CN" altLang="en-US" dirty="0">
              <a:solidFill>
                <a:srgbClr val="FF0000"/>
              </a:solidFill>
              <a:latin typeface="Times New Roman"/>
              <a:cs typeface="Times New Roman"/>
            </a:endParaRPr>
          </a:p>
        </p:txBody>
      </p:sp>
      <p:sp>
        <p:nvSpPr>
          <p:cNvPr id="15" name="Rectangle 14"/>
          <p:cNvSpPr/>
          <p:nvPr/>
        </p:nvSpPr>
        <p:spPr>
          <a:xfrm>
            <a:off x="5767468" y="6422075"/>
            <a:ext cx="961910" cy="369332"/>
          </a:xfrm>
          <a:prstGeom prst="rect">
            <a:avLst/>
          </a:prstGeom>
        </p:spPr>
        <p:txBody>
          <a:bodyPr wrap="none">
            <a:spAutoFit/>
          </a:bodyPr>
          <a:lstStyle/>
          <a:p>
            <a:r>
              <a:rPr lang="en-US" i="1" dirty="0">
                <a:latin typeface="Times New Roman"/>
                <a:cs typeface="Times New Roman"/>
              </a:rPr>
              <a:t>Jun Ma</a:t>
            </a:r>
          </a:p>
        </p:txBody>
      </p:sp>
      <p:sp>
        <p:nvSpPr>
          <p:cNvPr id="16" name="标题 1"/>
          <p:cNvSpPr>
            <a:spLocks noGrp="1"/>
          </p:cNvSpPr>
          <p:nvPr>
            <p:ph type="title"/>
          </p:nvPr>
        </p:nvSpPr>
        <p:spPr>
          <a:xfrm>
            <a:off x="226168" y="182712"/>
            <a:ext cx="8740555" cy="457201"/>
          </a:xfrm>
        </p:spPr>
        <p:txBody>
          <a:bodyPr>
            <a:noAutofit/>
          </a:bodyPr>
          <a:lstStyle/>
          <a:p>
            <a:r>
              <a:rPr lang="el-GR" altLang="zh-CN" sz="3200" dirty="0">
                <a:solidFill>
                  <a:srgbClr val="FF0000"/>
                </a:solidFill>
              </a:rPr>
              <a:t>γ</a:t>
            </a:r>
            <a:r>
              <a:rPr lang="en-US" altLang="zh-CN" sz="3200" dirty="0">
                <a:solidFill>
                  <a:srgbClr val="FF0000"/>
                </a:solidFill>
              </a:rPr>
              <a:t>=28.5 test. Amplification at 25 THz</a:t>
            </a:r>
            <a:endParaRPr lang="zh-CN" altLang="en-US" sz="3200" dirty="0">
              <a:solidFill>
                <a:srgbClr val="000000"/>
              </a:solidFill>
            </a:endParaRPr>
          </a:p>
        </p:txBody>
      </p:sp>
    </p:spTree>
    <p:extLst>
      <p:ext uri="{BB962C8B-B14F-4D97-AF65-F5344CB8AC3E}">
        <p14:creationId xmlns:p14="http://schemas.microsoft.com/office/powerpoint/2010/main" val="114073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90"/>
                </a:solidFill>
                <a:latin typeface="Times New Roman"/>
                <a:cs typeface="Times New Roman"/>
              </a:rPr>
              <a:t>Outline</a:t>
            </a:r>
          </a:p>
        </p:txBody>
      </p:sp>
      <p:sp>
        <p:nvSpPr>
          <p:cNvPr id="3" name="Content Placeholder 2"/>
          <p:cNvSpPr>
            <a:spLocks noGrp="1"/>
          </p:cNvSpPr>
          <p:nvPr>
            <p:ph idx="1"/>
          </p:nvPr>
        </p:nvSpPr>
        <p:spPr>
          <a:xfrm>
            <a:off x="357809" y="1266825"/>
            <a:ext cx="8475041" cy="3929132"/>
          </a:xfrm>
        </p:spPr>
        <p:txBody>
          <a:bodyPr>
            <a:normAutofit/>
          </a:bodyPr>
          <a:lstStyle/>
          <a:p>
            <a:r>
              <a:rPr lang="en-US" dirty="0">
                <a:solidFill>
                  <a:srgbClr val="000090"/>
                </a:solidFill>
              </a:rPr>
              <a:t>Proof-of-principle CeC experiment</a:t>
            </a:r>
            <a:endParaRPr lang="en-US" dirty="0">
              <a:solidFill>
                <a:srgbClr val="000090"/>
              </a:solidFill>
              <a:latin typeface="Times New Roman"/>
              <a:cs typeface="Times New Roman"/>
            </a:endParaRPr>
          </a:p>
          <a:p>
            <a:r>
              <a:rPr lang="en-US" dirty="0">
                <a:solidFill>
                  <a:srgbClr val="000090"/>
                </a:solidFill>
                <a:latin typeface="Times New Roman"/>
                <a:cs typeface="Times New Roman"/>
              </a:rPr>
              <a:t>Summary of CeC Run 18 and </a:t>
            </a:r>
            <a:r>
              <a:rPr lang="en-US" dirty="0">
                <a:solidFill>
                  <a:srgbClr val="000090"/>
                </a:solidFill>
              </a:rPr>
              <a:t>activities during Run 19</a:t>
            </a:r>
            <a:endParaRPr lang="en-US" dirty="0">
              <a:solidFill>
                <a:srgbClr val="000090"/>
              </a:solidFill>
              <a:latin typeface="Times New Roman"/>
              <a:cs typeface="Times New Roman"/>
            </a:endParaRPr>
          </a:p>
          <a:p>
            <a:r>
              <a:rPr lang="en-US" dirty="0">
                <a:solidFill>
                  <a:srgbClr val="000090"/>
                </a:solidFill>
              </a:rPr>
              <a:t>Status and plans</a:t>
            </a:r>
          </a:p>
          <a:p>
            <a:r>
              <a:rPr lang="en-US" dirty="0">
                <a:solidFill>
                  <a:srgbClr val="000090"/>
                </a:solidFill>
                <a:latin typeface="Times New Roman"/>
                <a:cs typeface="Times New Roman"/>
              </a:rPr>
              <a:t>CeC activities outside CeC </a:t>
            </a:r>
            <a:r>
              <a:rPr lang="en-US" dirty="0">
                <a:solidFill>
                  <a:srgbClr val="000090"/>
                </a:solidFill>
              </a:rPr>
              <a:t>collaboration</a:t>
            </a:r>
            <a:endParaRPr lang="en-US" dirty="0">
              <a:solidFill>
                <a:srgbClr val="000090"/>
              </a:solidFill>
              <a:latin typeface="Times New Roman"/>
              <a:cs typeface="Times New Roman"/>
            </a:endParaRPr>
          </a:p>
          <a:p>
            <a:r>
              <a:rPr lang="en-US" dirty="0">
                <a:solidFill>
                  <a:srgbClr val="000090"/>
                </a:solidFill>
                <a:latin typeface="Times New Roman"/>
                <a:cs typeface="Times New Roman"/>
              </a:rPr>
              <a:t>Conclusions</a:t>
            </a:r>
          </a:p>
          <a:p>
            <a:endParaRPr lang="en-US" dirty="0">
              <a:solidFill>
                <a:srgbClr val="000090"/>
              </a:solidFill>
              <a:latin typeface="Times New Roman"/>
              <a:cs typeface="Times New Roman"/>
            </a:endParaRPr>
          </a:p>
          <a:p>
            <a:endParaRPr lang="en-US" dirty="0">
              <a:solidFill>
                <a:srgbClr val="000090"/>
              </a:solidFill>
              <a:latin typeface="Times New Roman"/>
              <a:cs typeface="Times New Roman"/>
            </a:endParaRPr>
          </a:p>
        </p:txBody>
      </p:sp>
      <p:sp>
        <p:nvSpPr>
          <p:cNvPr id="4" name="Content Placeholder 2">
            <a:extLst>
              <a:ext uri="{FF2B5EF4-FFF2-40B4-BE49-F238E27FC236}">
                <a16:creationId xmlns:a16="http://schemas.microsoft.com/office/drawing/2014/main" id="{B7BF32A7-C1F2-554E-A5C1-73A645627DD3}"/>
              </a:ext>
            </a:extLst>
          </p:cNvPr>
          <p:cNvSpPr txBox="1">
            <a:spLocks/>
          </p:cNvSpPr>
          <p:nvPr/>
        </p:nvSpPr>
        <p:spPr>
          <a:xfrm>
            <a:off x="162477" y="4094031"/>
            <a:ext cx="8865704" cy="2203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5">
                    <a:lumMod val="50000"/>
                  </a:schemeClr>
                </a:solidFill>
                <a:latin typeface="Times New Roman" panose="02020603050405020304" pitchFamily="18" charset="0"/>
                <a:cs typeface="Times New Roman" panose="02020603050405020304" pitchFamily="18" charset="0"/>
              </a:rPr>
              <a:t>2018 NAS Assessment of U.S.-Based Electron-Ion Collider Science: </a:t>
            </a:r>
            <a:r>
              <a:rPr lang="en-US" sz="1800" i="1" u="sng" dirty="0">
                <a:solidFill>
                  <a:srgbClr val="FF0000"/>
                </a:solidFill>
                <a:latin typeface="Times New Roman" panose="02020603050405020304" pitchFamily="18" charset="0"/>
                <a:cs typeface="Times New Roman" panose="02020603050405020304" pitchFamily="18" charset="0"/>
              </a:rPr>
              <a:t>The accelerator challenges are two fold: a high degree of polarization for both beams, and high luminosity.</a:t>
            </a:r>
            <a:endParaRPr lang="en-US" sz="1800" dirty="0">
              <a:solidFill>
                <a:srgbClr val="FF0000"/>
              </a:solidFill>
            </a:endParaRPr>
          </a:p>
          <a:p>
            <a:r>
              <a:rPr lang="en-US" sz="1800" dirty="0">
                <a:solidFill>
                  <a:schemeClr val="accent5">
                    <a:lumMod val="50000"/>
                  </a:schemeClr>
                </a:solidFill>
              </a:rPr>
              <a:t>April 2018 eRHIC pCDR review committee report: </a:t>
            </a:r>
            <a:r>
              <a:rPr lang="en-US" sz="1800" dirty="0">
                <a:solidFill>
                  <a:srgbClr val="FF0000"/>
                </a:solidFill>
              </a:rPr>
              <a:t>“</a:t>
            </a:r>
            <a:r>
              <a:rPr lang="en-US" sz="1800" i="1" u="sng" dirty="0">
                <a:solidFill>
                  <a:srgbClr val="FF0000"/>
                </a:solidFill>
              </a:rPr>
              <a:t>The major risk factors are strong hadron cooling of the hadron beams to achieve high luminosity</a:t>
            </a:r>
            <a:r>
              <a:rPr lang="en-US" sz="1800" i="1" dirty="0">
                <a:solidFill>
                  <a:srgbClr val="FF0000"/>
                </a:solidFill>
              </a:rPr>
              <a:t>, and the preservation of electron polarization in the electron storage ring</a:t>
            </a:r>
            <a:r>
              <a:rPr lang="en-US" sz="1800" dirty="0">
                <a:solidFill>
                  <a:srgbClr val="FF0000"/>
                </a:solidFill>
              </a:rPr>
              <a:t>. The Strong Hadron cooling [Coherent Electron Cooling (CeC)] is needed to reach 10</a:t>
            </a:r>
            <a:r>
              <a:rPr lang="en-US" sz="1800" baseline="30000" dirty="0">
                <a:solidFill>
                  <a:srgbClr val="FF0000"/>
                </a:solidFill>
              </a:rPr>
              <a:t>34</a:t>
            </a:r>
            <a:r>
              <a:rPr lang="en-US" sz="1800" dirty="0">
                <a:solidFill>
                  <a:srgbClr val="FF0000"/>
                </a:solidFill>
              </a:rPr>
              <a:t>/(cm</a:t>
            </a:r>
            <a:r>
              <a:rPr lang="en-US" sz="1800" baseline="30000" dirty="0">
                <a:solidFill>
                  <a:srgbClr val="FF0000"/>
                </a:solidFill>
              </a:rPr>
              <a:t>2</a:t>
            </a:r>
            <a:r>
              <a:rPr lang="en-US" sz="1800" dirty="0">
                <a:solidFill>
                  <a:srgbClr val="FF0000"/>
                </a:solidFill>
              </a:rPr>
              <a:t>s) luminosity. </a:t>
            </a:r>
            <a:r>
              <a:rPr lang="en-US" sz="1800" i="1" u="sng" dirty="0">
                <a:solidFill>
                  <a:srgbClr val="FF0000"/>
                </a:solidFill>
              </a:rPr>
              <a:t>Although the CeC has been demonstrated in simulations, the approved “proof of principle experiment” should have a highest priority for RHIC</a:t>
            </a:r>
            <a:r>
              <a:rPr lang="en-US" sz="1800" dirty="0">
                <a:solidFill>
                  <a:srgbClr val="FF0000"/>
                </a:solidFill>
              </a:rPr>
              <a:t>.” </a:t>
            </a:r>
          </a:p>
        </p:txBody>
      </p:sp>
    </p:spTree>
    <p:extLst>
      <p:ext uri="{BB962C8B-B14F-4D97-AF65-F5344CB8AC3E}">
        <p14:creationId xmlns:p14="http://schemas.microsoft.com/office/powerpoint/2010/main" val="979214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7422" y="764102"/>
            <a:ext cx="4726999" cy="254506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2951" y="4346175"/>
            <a:ext cx="4826873" cy="2429165"/>
          </a:xfrm>
          <a:prstGeom prst="rect">
            <a:avLst/>
          </a:prstGeom>
        </p:spPr>
      </p:pic>
      <p:sp>
        <p:nvSpPr>
          <p:cNvPr id="6" name="Down Arrow 5"/>
          <p:cNvSpPr/>
          <p:nvPr/>
        </p:nvSpPr>
        <p:spPr>
          <a:xfrm>
            <a:off x="4448941" y="3309162"/>
            <a:ext cx="608723" cy="103701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标题 1"/>
          <p:cNvSpPr>
            <a:spLocks noGrp="1"/>
          </p:cNvSpPr>
          <p:nvPr>
            <p:ph type="title"/>
          </p:nvPr>
        </p:nvSpPr>
        <p:spPr>
          <a:xfrm>
            <a:off x="1597769" y="389403"/>
            <a:ext cx="6623364" cy="457201"/>
          </a:xfrm>
        </p:spPr>
        <p:txBody>
          <a:bodyPr>
            <a:noAutofit/>
          </a:bodyPr>
          <a:lstStyle/>
          <a:p>
            <a:r>
              <a:rPr lang="en-US" altLang="zh-CN" sz="3200" dirty="0">
                <a:solidFill>
                  <a:srgbClr val="FF0000"/>
                </a:solidFill>
              </a:rPr>
              <a:t>Amplifying single hadron imprint</a:t>
            </a:r>
            <a:endParaRPr lang="zh-CN" altLang="en-US" sz="3200" dirty="0">
              <a:solidFill>
                <a:srgbClr val="000000"/>
              </a:solidFill>
            </a:endParaRPr>
          </a:p>
        </p:txBody>
      </p:sp>
    </p:spTree>
    <p:extLst>
      <p:ext uri="{BB962C8B-B14F-4D97-AF65-F5344CB8AC3E}">
        <p14:creationId xmlns:p14="http://schemas.microsoft.com/office/powerpoint/2010/main" val="4282097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361" y="43270"/>
            <a:ext cx="7393056" cy="616009"/>
          </a:xfrm>
        </p:spPr>
        <p:txBody>
          <a:bodyPr>
            <a:normAutofit fontScale="90000"/>
          </a:bodyPr>
          <a:lstStyle/>
          <a:p>
            <a:r>
              <a:rPr lang="en-US" b="0" dirty="0">
                <a:solidFill>
                  <a:srgbClr val="000090"/>
                </a:solidFill>
              </a:rPr>
              <a:t>4-cell PCA and 3D Langmuir waves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057" y="1416542"/>
            <a:ext cx="3389311" cy="218085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0745" y="653586"/>
            <a:ext cx="1241136" cy="93007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5203" y="1529060"/>
            <a:ext cx="3097487" cy="203864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2031" y="1529060"/>
            <a:ext cx="3001969" cy="197461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057" y="3649318"/>
            <a:ext cx="3139186" cy="2115820"/>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80129" y="3627089"/>
            <a:ext cx="3143504" cy="2130933"/>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30722" y="3649318"/>
            <a:ext cx="3113278" cy="2064004"/>
          </a:xfrm>
          <a:prstGeom prst="rect">
            <a:avLst/>
          </a:prstGeom>
        </p:spPr>
      </p:pic>
      <p:pic>
        <p:nvPicPr>
          <p:cNvPr id="11" name="Picture 10">
            <a:extLst>
              <a:ext uri="{FF2B5EF4-FFF2-40B4-BE49-F238E27FC236}">
                <a16:creationId xmlns:a16="http://schemas.microsoft.com/office/drawing/2014/main" id="{4E878DD5-5075-EA4C-8131-89711839C1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170" y="5758022"/>
            <a:ext cx="3169412" cy="2149371"/>
          </a:xfrm>
          <a:prstGeom prst="rect">
            <a:avLst/>
          </a:prstGeom>
        </p:spPr>
      </p:pic>
      <p:pic>
        <p:nvPicPr>
          <p:cNvPr id="12" name="Picture 11">
            <a:extLst>
              <a:ext uri="{FF2B5EF4-FFF2-40B4-BE49-F238E27FC236}">
                <a16:creationId xmlns:a16="http://schemas.microsoft.com/office/drawing/2014/main" id="{033593EE-45D8-3F41-A1F0-C47C2F09E52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95242" y="5758022"/>
            <a:ext cx="3113278" cy="2052688"/>
          </a:xfrm>
          <a:prstGeom prst="rect">
            <a:avLst/>
          </a:prstGeom>
        </p:spPr>
      </p:pic>
      <p:pic>
        <p:nvPicPr>
          <p:cNvPr id="13" name="Picture 12">
            <a:extLst>
              <a:ext uri="{FF2B5EF4-FFF2-40B4-BE49-F238E27FC236}">
                <a16:creationId xmlns:a16="http://schemas.microsoft.com/office/drawing/2014/main" id="{E809533E-F312-3345-A4DF-EF8D968D49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69170" y="5713322"/>
            <a:ext cx="2947690" cy="2052688"/>
          </a:xfrm>
          <a:prstGeom prst="rect">
            <a:avLst/>
          </a:prstGeom>
        </p:spPr>
      </p:pic>
    </p:spTree>
    <p:extLst>
      <p:ext uri="{BB962C8B-B14F-4D97-AF65-F5344CB8AC3E}">
        <p14:creationId xmlns:p14="http://schemas.microsoft.com/office/powerpoint/2010/main" val="1186258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147896"/>
            <a:ext cx="3756660" cy="254762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9483" y="1183456"/>
            <a:ext cx="3810000" cy="251206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1444" y="4106150"/>
            <a:ext cx="3929622" cy="2669396"/>
          </a:xfrm>
          <a:prstGeom prst="rect">
            <a:avLst/>
          </a:prstGeom>
        </p:spPr>
      </p:pic>
      <p:sp>
        <p:nvSpPr>
          <p:cNvPr id="8" name="Title 1"/>
          <p:cNvSpPr txBox="1">
            <a:spLocks/>
          </p:cNvSpPr>
          <p:nvPr/>
        </p:nvSpPr>
        <p:spPr>
          <a:xfrm>
            <a:off x="457200" y="220901"/>
            <a:ext cx="7393056" cy="616009"/>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b="0" dirty="0">
                <a:solidFill>
                  <a:srgbClr val="000090"/>
                </a:solidFill>
              </a:rPr>
              <a:t>4-cell PCA and 3D Langmuir waves   </a:t>
            </a:r>
          </a:p>
        </p:txBody>
      </p:sp>
      <p:sp>
        <p:nvSpPr>
          <p:cNvPr id="9" name="Title 1"/>
          <p:cNvSpPr txBox="1">
            <a:spLocks/>
          </p:cNvSpPr>
          <p:nvPr/>
        </p:nvSpPr>
        <p:spPr>
          <a:xfrm>
            <a:off x="2358217" y="3695148"/>
            <a:ext cx="4948518" cy="7454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b="0" dirty="0">
                <a:solidFill>
                  <a:srgbClr val="000090"/>
                </a:solidFill>
              </a:rPr>
              <a:t>... and the kicker</a:t>
            </a:r>
          </a:p>
        </p:txBody>
      </p:sp>
    </p:spTree>
    <p:extLst>
      <p:ext uri="{BB962C8B-B14F-4D97-AF65-F5344CB8AC3E}">
        <p14:creationId xmlns:p14="http://schemas.microsoft.com/office/powerpoint/2010/main" val="1608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eam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32061" y="719667"/>
            <a:ext cx="2784475" cy="2895600"/>
          </a:xfrm>
          <a:prstGeom prst="rect">
            <a:avLst/>
          </a:prstGeom>
          <a:noFill/>
          <a:ln w="9525">
            <a:noFill/>
            <a:miter lim="800000"/>
            <a:headEnd/>
            <a:tailEnd/>
          </a:ln>
        </p:spPr>
      </p:pic>
      <p:pic>
        <p:nvPicPr>
          <p:cNvPr id="29702" name="Picture 6" descr="van_der_meer_simon_a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7933" y="2175933"/>
            <a:ext cx="1693863" cy="2484438"/>
          </a:xfrm>
          <a:prstGeom prst="rect">
            <a:avLst/>
          </a:prstGeom>
          <a:noFill/>
          <a:ln w="9525">
            <a:noFill/>
            <a:miter lim="800000"/>
            <a:headEnd/>
            <a:tailEnd/>
          </a:ln>
        </p:spPr>
      </p:pic>
      <p:graphicFrame>
        <p:nvGraphicFramePr>
          <p:cNvPr id="29698" name="Object 8"/>
          <p:cNvGraphicFramePr>
            <a:graphicFrameLocks noGrp="1" noChangeAspect="1"/>
          </p:cNvGraphicFramePr>
          <p:nvPr>
            <p:ph sz="half" idx="2"/>
            <p:extLst>
              <p:ext uri="{D42A27DB-BD31-4B8C-83A1-F6EECF244321}">
                <p14:modId xmlns:p14="http://schemas.microsoft.com/office/powerpoint/2010/main" val="2794768719"/>
              </p:ext>
            </p:extLst>
          </p:nvPr>
        </p:nvGraphicFramePr>
        <p:xfrm>
          <a:off x="3110468" y="1771650"/>
          <a:ext cx="1687989" cy="918633"/>
        </p:xfrm>
        <a:graphic>
          <a:graphicData uri="http://schemas.openxmlformats.org/presentationml/2006/ole">
            <mc:AlternateContent xmlns:mc="http://schemas.openxmlformats.org/markup-compatibility/2006">
              <mc:Choice xmlns:v="urn:schemas-microsoft-com:vml" Requires="v">
                <p:oleObj spid="_x0000_s2754" name="Equation" r:id="rId6" imgW="1002960" imgH="545760" progId="Equation.DSMT4">
                  <p:embed/>
                </p:oleObj>
              </mc:Choice>
              <mc:Fallback>
                <p:oleObj name="Equation" r:id="rId6" imgW="1002960" imgH="54576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0468" y="1771650"/>
                        <a:ext cx="1687989" cy="918633"/>
                      </a:xfrm>
                      <a:prstGeom prst="rect">
                        <a:avLst/>
                      </a:prstGeom>
                      <a:noFill/>
                      <a:effectLst/>
                    </p:spPr>
                  </p:pic>
                </p:oleObj>
              </mc:Fallback>
            </mc:AlternateContent>
          </a:graphicData>
        </a:graphic>
      </p:graphicFrame>
      <p:sp>
        <p:nvSpPr>
          <p:cNvPr id="29704" name="Rectangle 10"/>
          <p:cNvSpPr>
            <a:spLocks noChangeArrowheads="1"/>
          </p:cNvSpPr>
          <p:nvPr/>
        </p:nvSpPr>
        <p:spPr bwMode="auto">
          <a:xfrm>
            <a:off x="0" y="4834466"/>
            <a:ext cx="2383896" cy="923330"/>
          </a:xfrm>
          <a:prstGeom prst="rect">
            <a:avLst/>
          </a:prstGeom>
          <a:noFill/>
          <a:ln w="9525">
            <a:noFill/>
            <a:miter lim="800000"/>
            <a:headEnd/>
            <a:tailEnd/>
          </a:ln>
        </p:spPr>
        <p:txBody>
          <a:bodyPr wrap="square">
            <a:prstTxWarp prst="textNoShape">
              <a:avLst/>
            </a:prstTxWarp>
            <a:spAutoFit/>
          </a:bodyPr>
          <a:lstStyle/>
          <a:p>
            <a:pPr algn="ctr"/>
            <a:r>
              <a:rPr lang="en-US" b="1" dirty="0">
                <a:solidFill>
                  <a:srgbClr val="0033CC"/>
                </a:solidFill>
                <a:latin typeface="Times New Roman"/>
                <a:cs typeface="Times New Roman"/>
              </a:rPr>
              <a:t>S. van der Meer</a:t>
            </a:r>
          </a:p>
          <a:p>
            <a:pPr algn="ctr"/>
            <a:r>
              <a:rPr lang="en-US" b="1" dirty="0">
                <a:solidFill>
                  <a:srgbClr val="0033CC"/>
                </a:solidFill>
                <a:latin typeface="Times New Roman"/>
                <a:cs typeface="Times New Roman"/>
              </a:rPr>
              <a:t>1984 Nobel physics prize</a:t>
            </a:r>
          </a:p>
        </p:txBody>
      </p:sp>
      <p:sp>
        <p:nvSpPr>
          <p:cNvPr id="29705" name="Rectangle 11"/>
          <p:cNvSpPr>
            <a:spLocks noChangeArrowheads="1"/>
          </p:cNvSpPr>
          <p:nvPr/>
        </p:nvSpPr>
        <p:spPr bwMode="auto">
          <a:xfrm>
            <a:off x="2247900" y="1041400"/>
            <a:ext cx="4648200" cy="307777"/>
          </a:xfrm>
          <a:prstGeom prst="rect">
            <a:avLst/>
          </a:prstGeom>
          <a:noFill/>
          <a:ln w="9525">
            <a:noFill/>
            <a:miter lim="800000"/>
            <a:headEnd/>
            <a:tailEnd/>
          </a:ln>
        </p:spPr>
        <p:txBody>
          <a:bodyPr>
            <a:prstTxWarp prst="textNoShape">
              <a:avLst/>
            </a:prstTxWarp>
            <a:spAutoFit/>
          </a:bodyPr>
          <a:lstStyle/>
          <a:p>
            <a:r>
              <a:rPr lang="en-US" sz="1400" b="1" i="1" dirty="0">
                <a:solidFill>
                  <a:srgbClr val="0033CC"/>
                </a:solidFill>
                <a:latin typeface="Comic Sans MS"/>
                <a:cs typeface="Comic Sans MS"/>
              </a:rPr>
              <a:t>   </a:t>
            </a:r>
            <a:endParaRPr lang="en-US" sz="1600" b="1" i="1" dirty="0">
              <a:solidFill>
                <a:srgbClr val="0033CC"/>
              </a:solidFill>
              <a:latin typeface="Comic Sans MS"/>
              <a:cs typeface="Comic Sans MS"/>
            </a:endParaRPr>
          </a:p>
        </p:txBody>
      </p:sp>
      <p:sp>
        <p:nvSpPr>
          <p:cNvPr id="2" name="Rectangle 1"/>
          <p:cNvSpPr/>
          <p:nvPr/>
        </p:nvSpPr>
        <p:spPr>
          <a:xfrm>
            <a:off x="1837267" y="6166472"/>
            <a:ext cx="5452533" cy="646331"/>
          </a:xfrm>
          <a:prstGeom prst="rect">
            <a:avLst/>
          </a:prstGeom>
        </p:spPr>
        <p:txBody>
          <a:bodyPr wrap="square">
            <a:spAutoFit/>
          </a:bodyPr>
          <a:lstStyle/>
          <a:p>
            <a:r>
              <a:rPr lang="en-US" sz="1200" dirty="0">
                <a:latin typeface="Times New Roman"/>
                <a:cs typeface="Times New Roman"/>
              </a:rPr>
              <a:t>S. van der Meer, Rev. </a:t>
            </a:r>
            <a:r>
              <a:rPr lang="en-US" sz="1200" dirty="0" err="1">
                <a:latin typeface="Times New Roman"/>
                <a:cs typeface="Times New Roman"/>
              </a:rPr>
              <a:t>Mod.Phys</a:t>
            </a:r>
            <a:r>
              <a:rPr lang="en-US" sz="1200" dirty="0">
                <a:latin typeface="Times New Roman"/>
                <a:cs typeface="Times New Roman"/>
              </a:rPr>
              <a:t>. 57, (1985) p.689</a:t>
            </a:r>
          </a:p>
          <a:p>
            <a:r>
              <a:rPr lang="en-US" sz="1200" dirty="0">
                <a:latin typeface="Times New Roman"/>
                <a:cs typeface="Times New Roman"/>
              </a:rPr>
              <a:t>S. van der Meer, 1972, Stochastic cooling of betatron oscillations is ISR, CERN/ISR-PO/72-31</a:t>
            </a:r>
          </a:p>
        </p:txBody>
      </p:sp>
      <p:sp>
        <p:nvSpPr>
          <p:cNvPr id="3" name="Slide Number Placeholder 2"/>
          <p:cNvSpPr>
            <a:spLocks noGrp="1"/>
          </p:cNvSpPr>
          <p:nvPr>
            <p:ph type="sldNum" sz="quarter" idx="12"/>
          </p:nvPr>
        </p:nvSpPr>
        <p:spPr/>
        <p:txBody>
          <a:bodyPr/>
          <a:lstStyle/>
          <a:p>
            <a:pPr>
              <a:defRPr/>
            </a:pPr>
            <a:fld id="{714304E9-952C-F240-8AF5-88D2F13AE380}" type="slidenum">
              <a:rPr lang="en-US" smtClean="0"/>
              <a:pPr>
                <a:defRPr/>
              </a:pPr>
              <a:t>23</a:t>
            </a:fld>
            <a:endParaRPr lang="en-US"/>
          </a:p>
        </p:txBody>
      </p:sp>
      <p:sp>
        <p:nvSpPr>
          <p:cNvPr id="14" name="Title 1"/>
          <p:cNvSpPr txBox="1">
            <a:spLocks/>
          </p:cNvSpPr>
          <p:nvPr/>
        </p:nvSpPr>
        <p:spPr>
          <a:xfrm>
            <a:off x="493275" y="22756"/>
            <a:ext cx="8328991" cy="786341"/>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pPr algn="ctr"/>
            <a:r>
              <a:rPr lang="en-US" b="0" dirty="0">
                <a:solidFill>
                  <a:srgbClr val="000090"/>
                </a:solidFill>
              </a:rPr>
              <a:t>Critical conditions for the stochastic cooler </a:t>
            </a:r>
          </a:p>
        </p:txBody>
      </p:sp>
      <p:sp>
        <p:nvSpPr>
          <p:cNvPr id="15" name="Content Placeholder 8"/>
          <p:cNvSpPr txBox="1">
            <a:spLocks/>
          </p:cNvSpPr>
          <p:nvPr/>
        </p:nvSpPr>
        <p:spPr>
          <a:xfrm>
            <a:off x="5935132" y="1349177"/>
            <a:ext cx="3056467" cy="411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300"/>
              </a:spcBef>
              <a:buFont typeface="Wingdings" charset="2"/>
              <a:buChar char="ü"/>
            </a:pPr>
            <a:r>
              <a:rPr lang="en-US" sz="1600" b="1" dirty="0">
                <a:solidFill>
                  <a:srgbClr val="0000FF"/>
                </a:solidFill>
                <a:latin typeface="Times New Roman"/>
                <a:cs typeface="Times New Roman"/>
              </a:rPr>
              <a:t>Linearity:</a:t>
            </a:r>
            <a:r>
              <a:rPr lang="en-US" sz="1600" dirty="0">
                <a:solidFill>
                  <a:srgbClr val="FF0000"/>
                </a:solidFill>
                <a:latin typeface="Times New Roman"/>
                <a:cs typeface="Times New Roman"/>
              </a:rPr>
              <a:t> Amplifier must be linear</a:t>
            </a:r>
            <a:r>
              <a:rPr lang="en-US" sz="1600" dirty="0">
                <a:latin typeface="Times New Roman"/>
                <a:cs typeface="Times New Roman"/>
              </a:rPr>
              <a:t> (no saturation) and low noise</a:t>
            </a:r>
          </a:p>
          <a:p>
            <a:pPr marL="342900" indent="-342900">
              <a:lnSpc>
                <a:spcPct val="100000"/>
              </a:lnSpc>
              <a:spcBef>
                <a:spcPts val="300"/>
              </a:spcBef>
              <a:buFont typeface="Wingdings" charset="2"/>
              <a:buChar char="ü"/>
            </a:pPr>
            <a:r>
              <a:rPr lang="en-US" sz="1600" b="1" dirty="0">
                <a:solidFill>
                  <a:srgbClr val="0000FF"/>
                </a:solidFill>
                <a:latin typeface="Times New Roman"/>
                <a:cs typeface="Times New Roman"/>
              </a:rPr>
              <a:t>Overlapping: </a:t>
            </a:r>
            <a:r>
              <a:rPr lang="en-US" sz="1600" dirty="0">
                <a:solidFill>
                  <a:srgbClr val="FF0000"/>
                </a:solidFill>
                <a:latin typeface="Times New Roman"/>
                <a:cs typeface="Times New Roman"/>
              </a:rPr>
              <a:t>Amplified signal induced by individual particle in the modulator (pick-up, sensor) must overlap with the particle in the kicker</a:t>
            </a:r>
          </a:p>
          <a:p>
            <a:pPr marL="342900" indent="-342900">
              <a:lnSpc>
                <a:spcPct val="100000"/>
              </a:lnSpc>
              <a:spcBef>
                <a:spcPts val="300"/>
              </a:spcBef>
              <a:buFont typeface="Wingdings" charset="2"/>
              <a:buChar char="ü"/>
            </a:pPr>
            <a:r>
              <a:rPr lang="en-US" sz="1600" b="1" dirty="0">
                <a:solidFill>
                  <a:srgbClr val="0000FF"/>
                </a:solidFill>
                <a:latin typeface="Times New Roman"/>
                <a:cs typeface="Times New Roman"/>
              </a:rPr>
              <a:t>Bandwidth:</a:t>
            </a:r>
            <a:r>
              <a:rPr lang="en-US" sz="1600" dirty="0">
                <a:solidFill>
                  <a:srgbClr val="FF0000"/>
                </a:solidFill>
                <a:latin typeface="Times New Roman"/>
                <a:cs typeface="Times New Roman"/>
              </a:rPr>
              <a:t> Does not matter how high is the gain of  amplifier, cooling decrement per turn can not exceed 1/N</a:t>
            </a:r>
            <a:r>
              <a:rPr lang="en-US" sz="1600" baseline="-25000" dirty="0">
                <a:solidFill>
                  <a:srgbClr val="FF0000"/>
                </a:solidFill>
                <a:latin typeface="Times New Roman"/>
                <a:cs typeface="Times New Roman"/>
              </a:rPr>
              <a:t>s</a:t>
            </a:r>
            <a:r>
              <a:rPr lang="en-US" sz="1600" dirty="0">
                <a:solidFill>
                  <a:srgbClr val="FF0000"/>
                </a:solidFill>
                <a:latin typeface="Times New Roman"/>
                <a:cs typeface="Times New Roman"/>
              </a:rPr>
              <a:t>, where is number of the particles in fitting inside the response time of the system: </a:t>
            </a:r>
            <a:r>
              <a:rPr lang="el-GR" sz="1600" dirty="0">
                <a:solidFill>
                  <a:srgbClr val="FF0000"/>
                </a:solidFill>
                <a:latin typeface="Times New Roman"/>
                <a:cs typeface="Times New Roman"/>
              </a:rPr>
              <a:t>τ</a:t>
            </a:r>
            <a:r>
              <a:rPr lang="en-US" sz="1600" dirty="0">
                <a:solidFill>
                  <a:srgbClr val="FF0000"/>
                </a:solidFill>
                <a:latin typeface="Times New Roman"/>
                <a:cs typeface="Times New Roman"/>
              </a:rPr>
              <a:t>~ 1/</a:t>
            </a:r>
            <a:r>
              <a:rPr lang="el-GR" sz="1600" dirty="0">
                <a:solidFill>
                  <a:srgbClr val="FF0000"/>
                </a:solidFill>
                <a:latin typeface="Times New Roman"/>
                <a:cs typeface="Times New Roman"/>
              </a:rPr>
              <a:t>Δ</a:t>
            </a:r>
            <a:r>
              <a:rPr lang="en-US" sz="1600" dirty="0">
                <a:solidFill>
                  <a:srgbClr val="FF0000"/>
                </a:solidFill>
                <a:latin typeface="Times New Roman"/>
                <a:cs typeface="Times New Roman"/>
              </a:rPr>
              <a:t>f</a:t>
            </a:r>
          </a:p>
          <a:p>
            <a:pPr marL="342900" indent="-342900">
              <a:lnSpc>
                <a:spcPct val="100000"/>
              </a:lnSpc>
              <a:spcBef>
                <a:spcPts val="300"/>
              </a:spcBef>
              <a:buFont typeface="Wingdings" charset="2"/>
              <a:buChar char="ü"/>
            </a:pPr>
            <a:endParaRPr lang="en-US" sz="1600" dirty="0">
              <a:solidFill>
                <a:srgbClr val="0000FF"/>
              </a:solidFill>
              <a:latin typeface="Times New Roman"/>
              <a:cs typeface="Times New Roman"/>
            </a:endParaRPr>
          </a:p>
          <a:p>
            <a:pPr marL="457200" lvl="1" indent="0">
              <a:lnSpc>
                <a:spcPct val="100000"/>
              </a:lnSpc>
              <a:spcBef>
                <a:spcPts val="300"/>
              </a:spcBef>
              <a:buNone/>
            </a:pPr>
            <a:endParaRPr lang="en-US" sz="1600" dirty="0">
              <a:latin typeface="Times New Roman"/>
              <a:cs typeface="Times New Roman"/>
            </a:endParaRPr>
          </a:p>
        </p:txBody>
      </p:sp>
      <p:graphicFrame>
        <p:nvGraphicFramePr>
          <p:cNvPr id="16" name="Object 2"/>
          <p:cNvGraphicFramePr>
            <a:graphicFrameLocks noChangeAspect="1"/>
          </p:cNvGraphicFramePr>
          <p:nvPr>
            <p:extLst>
              <p:ext uri="{D42A27DB-BD31-4B8C-83A1-F6EECF244321}">
                <p14:modId xmlns:p14="http://schemas.microsoft.com/office/powerpoint/2010/main" val="3232621325"/>
              </p:ext>
            </p:extLst>
          </p:nvPr>
        </p:nvGraphicFramePr>
        <p:xfrm>
          <a:off x="2605057" y="3673754"/>
          <a:ext cx="2995643" cy="625133"/>
        </p:xfrm>
        <a:graphic>
          <a:graphicData uri="http://schemas.openxmlformats.org/presentationml/2006/ole">
            <mc:AlternateContent xmlns:mc="http://schemas.openxmlformats.org/markup-compatibility/2006">
              <mc:Choice xmlns:v="urn:schemas-microsoft-com:vml" Requires="v">
                <p:oleObj spid="_x0000_s2755" name="Equation" r:id="rId8" imgW="2070000" imgH="431640" progId="Equation.3">
                  <p:embed/>
                </p:oleObj>
              </mc:Choice>
              <mc:Fallback>
                <p:oleObj name="Equation" r:id="rId8" imgW="2070000" imgH="431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5057" y="3673754"/>
                        <a:ext cx="2995643" cy="625133"/>
                      </a:xfrm>
                      <a:prstGeom prst="rect">
                        <a:avLst/>
                      </a:prstGeom>
                      <a:noFill/>
                      <a:effectLst/>
                    </p:spPr>
                  </p:pic>
                </p:oleObj>
              </mc:Fallback>
            </mc:AlternateContent>
          </a:graphicData>
        </a:graphic>
      </p:graphicFrame>
      <p:graphicFrame>
        <p:nvGraphicFramePr>
          <p:cNvPr id="17" name="Object 5"/>
          <p:cNvGraphicFramePr>
            <a:graphicFrameLocks noChangeAspect="1"/>
          </p:cNvGraphicFramePr>
          <p:nvPr>
            <p:extLst>
              <p:ext uri="{D42A27DB-BD31-4B8C-83A1-F6EECF244321}">
                <p14:modId xmlns:p14="http://schemas.microsoft.com/office/powerpoint/2010/main" val="2761111459"/>
              </p:ext>
            </p:extLst>
          </p:nvPr>
        </p:nvGraphicFramePr>
        <p:xfrm>
          <a:off x="2383896" y="4354918"/>
          <a:ext cx="3475567" cy="376891"/>
        </p:xfrm>
        <a:graphic>
          <a:graphicData uri="http://schemas.openxmlformats.org/presentationml/2006/ole">
            <mc:AlternateContent xmlns:mc="http://schemas.openxmlformats.org/markup-compatibility/2006">
              <mc:Choice xmlns:v="urn:schemas-microsoft-com:vml" Requires="v">
                <p:oleObj spid="_x0000_s2756" name="Equation" r:id="rId10" imgW="2577960" imgH="279360" progId="Equation.DSMT4">
                  <p:embed/>
                </p:oleObj>
              </mc:Choice>
              <mc:Fallback>
                <p:oleObj name="Equation" r:id="rId10" imgW="2577960" imgH="27936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3896" y="4354918"/>
                        <a:ext cx="3475567" cy="376891"/>
                      </a:xfrm>
                      <a:prstGeom prst="rect">
                        <a:avLst/>
                      </a:prstGeom>
                      <a:noFill/>
                      <a:effectLst/>
                    </p:spPr>
                  </p:pic>
                </p:oleObj>
              </mc:Fallback>
            </mc:AlternateContent>
          </a:graphicData>
        </a:graphic>
      </p:graphicFrame>
      <p:graphicFrame>
        <p:nvGraphicFramePr>
          <p:cNvPr id="18" name="Object 11"/>
          <p:cNvGraphicFramePr>
            <a:graphicFrameLocks noChangeAspect="1"/>
          </p:cNvGraphicFramePr>
          <p:nvPr>
            <p:extLst>
              <p:ext uri="{D42A27DB-BD31-4B8C-83A1-F6EECF244321}">
                <p14:modId xmlns:p14="http://schemas.microsoft.com/office/powerpoint/2010/main" val="3624959940"/>
              </p:ext>
            </p:extLst>
          </p:nvPr>
        </p:nvGraphicFramePr>
        <p:xfrm>
          <a:off x="3035300" y="4875213"/>
          <a:ext cx="2025650" cy="1179512"/>
        </p:xfrm>
        <a:graphic>
          <a:graphicData uri="http://schemas.openxmlformats.org/presentationml/2006/ole">
            <mc:AlternateContent xmlns:mc="http://schemas.openxmlformats.org/markup-compatibility/2006">
              <mc:Choice xmlns:v="urn:schemas-microsoft-com:vml" Requires="v">
                <p:oleObj spid="_x0000_s2757" name="Equation" r:id="rId12" imgW="1574800" imgH="914400" progId="Equation.DSMT4">
                  <p:embed/>
                </p:oleObj>
              </mc:Choice>
              <mc:Fallback>
                <p:oleObj name="Equation" r:id="rId12" imgW="1574800" imgH="914400" progId="Equation.DSMT4">
                  <p:embed/>
                  <p:pic>
                    <p:nvPicPr>
                      <p:cNvPr id="0" name=""/>
                      <p:cNvPicPr>
                        <a:picLocks noChangeAspect="1" noChangeArrowheads="1"/>
                      </p:cNvPicPr>
                      <p:nvPr/>
                    </p:nvPicPr>
                    <p:blipFill>
                      <a:blip r:embed="rId13"/>
                      <a:srcRect/>
                      <a:stretch>
                        <a:fillRect/>
                      </a:stretch>
                    </p:blipFill>
                    <p:spPr bwMode="auto">
                      <a:xfrm>
                        <a:off x="3035300" y="4875213"/>
                        <a:ext cx="2025650" cy="1179512"/>
                      </a:xfrm>
                      <a:prstGeom prst="rect">
                        <a:avLst/>
                      </a:prstGeom>
                      <a:noFill/>
                    </p:spPr>
                  </p:pic>
                </p:oleObj>
              </mc:Fallback>
            </mc:AlternateContent>
          </a:graphicData>
        </a:graphic>
      </p:graphicFrame>
      <p:sp>
        <p:nvSpPr>
          <p:cNvPr id="5" name="Rectangle 4"/>
          <p:cNvSpPr/>
          <p:nvPr/>
        </p:nvSpPr>
        <p:spPr>
          <a:xfrm>
            <a:off x="5685101" y="5562957"/>
            <a:ext cx="3209397" cy="584776"/>
          </a:xfrm>
          <a:prstGeom prst="rect">
            <a:avLst/>
          </a:prstGeom>
        </p:spPr>
        <p:txBody>
          <a:bodyPr wrap="square">
            <a:spAutoFit/>
          </a:bodyPr>
          <a:lstStyle/>
          <a:p>
            <a:pPr algn="ctr">
              <a:lnSpc>
                <a:spcPct val="100000"/>
              </a:lnSpc>
              <a:spcBef>
                <a:spcPts val="300"/>
              </a:spcBef>
            </a:pPr>
            <a:r>
              <a:rPr lang="en-US" sz="1600" dirty="0">
                <a:solidFill>
                  <a:srgbClr val="0000FF"/>
                </a:solidFill>
                <a:latin typeface="Times New Roman"/>
                <a:cs typeface="Times New Roman"/>
              </a:rPr>
              <a:t>RF stochastic cooling is reaching its limits at ~ 10 GHz bandwidth</a:t>
            </a:r>
          </a:p>
        </p:txBody>
      </p:sp>
    </p:spTree>
    <p:extLst>
      <p:ext uri="{BB962C8B-B14F-4D97-AF65-F5344CB8AC3E}">
        <p14:creationId xmlns:p14="http://schemas.microsoft.com/office/powerpoint/2010/main" val="423182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869" y="147901"/>
            <a:ext cx="8328991" cy="811741"/>
          </a:xfrm>
        </p:spPr>
        <p:txBody>
          <a:bodyPr/>
          <a:lstStyle/>
          <a:p>
            <a:r>
              <a:rPr lang="en-US" dirty="0"/>
              <a:t>What is Coherent electron Cooling</a:t>
            </a:r>
          </a:p>
        </p:txBody>
      </p:sp>
      <p:sp>
        <p:nvSpPr>
          <p:cNvPr id="3" name="Content Placeholder 2"/>
          <p:cNvSpPr>
            <a:spLocks noGrp="1"/>
          </p:cNvSpPr>
          <p:nvPr>
            <p:ph idx="1"/>
          </p:nvPr>
        </p:nvSpPr>
        <p:spPr>
          <a:xfrm>
            <a:off x="395641" y="799032"/>
            <a:ext cx="8430591" cy="1476375"/>
          </a:xfrm>
        </p:spPr>
        <p:txBody>
          <a:bodyPr>
            <a:normAutofit/>
          </a:bodyPr>
          <a:lstStyle/>
          <a:p>
            <a:r>
              <a:rPr lang="en-US" dirty="0"/>
              <a:t>Short answer – stochastic cooling of hadron beams with bandwidth at optical wave frequencies: 1 – 1000 THz</a:t>
            </a:r>
          </a:p>
          <a:p>
            <a:r>
              <a:rPr lang="en-US" dirty="0"/>
              <a:t>Longer answer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5732" y="5449626"/>
            <a:ext cx="5393267" cy="1248967"/>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242480107"/>
              </p:ext>
            </p:extLst>
          </p:nvPr>
        </p:nvGraphicFramePr>
        <p:xfrm>
          <a:off x="3987004" y="4637634"/>
          <a:ext cx="1346994" cy="658676"/>
        </p:xfrm>
        <a:graphic>
          <a:graphicData uri="http://schemas.openxmlformats.org/presentationml/2006/ole">
            <mc:AlternateContent xmlns:mc="http://schemas.openxmlformats.org/markup-compatibility/2006">
              <mc:Choice xmlns:v="urn:schemas-microsoft-com:vml" Requires="v">
                <p:oleObj spid="_x0000_s3252" name="Equation" r:id="rId4" imgW="495300" imgH="241300" progId="Equation.DSMT4">
                  <p:embed/>
                </p:oleObj>
              </mc:Choice>
              <mc:Fallback>
                <p:oleObj name="Equation" r:id="rId4" imgW="495300" imgH="241300" progId="Equation.DSMT4">
                  <p:embed/>
                  <p:pic>
                    <p:nvPicPr>
                      <p:cNvPr id="0" name=""/>
                      <p:cNvPicPr/>
                      <p:nvPr/>
                    </p:nvPicPr>
                    <p:blipFill>
                      <a:blip r:embed="rId5"/>
                      <a:stretch>
                        <a:fillRect/>
                      </a:stretch>
                    </p:blipFill>
                    <p:spPr>
                      <a:xfrm>
                        <a:off x="3987004" y="4637634"/>
                        <a:ext cx="1346994" cy="658676"/>
                      </a:xfrm>
                      <a:prstGeom prst="rect">
                        <a:avLst/>
                      </a:prstGeom>
                      <a:noFill/>
                      <a:ln>
                        <a:solidFill>
                          <a:srgbClr val="FF0000"/>
                        </a:solidFill>
                      </a:ln>
                    </p:spPr>
                  </p:pic>
                </p:oleObj>
              </mc:Fallback>
            </mc:AlternateContent>
          </a:graphicData>
        </a:graphic>
      </p:graphicFrame>
      <p:pic>
        <p:nvPicPr>
          <p:cNvPr id="8" name="Picture 7"/>
          <p:cNvPicPr>
            <a:picLocks noChangeAspect="1"/>
          </p:cNvPicPr>
          <p:nvPr/>
        </p:nvPicPr>
        <p:blipFill>
          <a:blip r:embed="rId6"/>
          <a:stretch>
            <a:fillRect/>
          </a:stretch>
        </p:blipFill>
        <p:spPr>
          <a:xfrm>
            <a:off x="736600" y="2570691"/>
            <a:ext cx="7658100" cy="2540000"/>
          </a:xfrm>
          <a:prstGeom prst="rect">
            <a:avLst/>
          </a:prstGeom>
        </p:spPr>
      </p:pic>
      <p:sp>
        <p:nvSpPr>
          <p:cNvPr id="4" name="Rectangle 3">
            <a:extLst>
              <a:ext uri="{FF2B5EF4-FFF2-40B4-BE49-F238E27FC236}">
                <a16:creationId xmlns:a16="http://schemas.microsoft.com/office/drawing/2014/main" id="{2F2AE6C2-E2A1-154B-8C7B-B173162DB86F}"/>
              </a:ext>
            </a:extLst>
          </p:cNvPr>
          <p:cNvSpPr/>
          <p:nvPr/>
        </p:nvSpPr>
        <p:spPr>
          <a:xfrm>
            <a:off x="1701455" y="2478835"/>
            <a:ext cx="1958613" cy="369332"/>
          </a:xfrm>
          <a:prstGeom prst="rect">
            <a:avLst/>
          </a:prstGeom>
        </p:spPr>
        <p:txBody>
          <a:bodyPr wrap="none">
            <a:spAutoFit/>
          </a:bodyPr>
          <a:lstStyle/>
          <a:p>
            <a:r>
              <a:rPr lang="en-US" i="1" dirty="0">
                <a:solidFill>
                  <a:srgbClr val="FF0000"/>
                </a:solidFill>
                <a:latin typeface="Times New Roman" panose="02020603050405020304" pitchFamily="18" charset="0"/>
                <a:cs typeface="Times New Roman" panose="02020603050405020304" pitchFamily="18" charset="0"/>
              </a:rPr>
              <a:t>Imprint by hadrons</a:t>
            </a:r>
          </a:p>
        </p:txBody>
      </p:sp>
      <p:sp>
        <p:nvSpPr>
          <p:cNvPr id="9" name="Rectangle 8">
            <a:extLst>
              <a:ext uri="{FF2B5EF4-FFF2-40B4-BE49-F238E27FC236}">
                <a16:creationId xmlns:a16="http://schemas.microsoft.com/office/drawing/2014/main" id="{B22703CD-FCE0-0143-988F-1662360A80BA}"/>
              </a:ext>
            </a:extLst>
          </p:cNvPr>
          <p:cNvSpPr/>
          <p:nvPr/>
        </p:nvSpPr>
        <p:spPr>
          <a:xfrm>
            <a:off x="5839699" y="2324713"/>
            <a:ext cx="2234330" cy="369332"/>
          </a:xfrm>
          <a:prstGeom prst="rect">
            <a:avLst/>
          </a:prstGeom>
        </p:spPr>
        <p:txBody>
          <a:bodyPr wrap="none">
            <a:spAutoFit/>
          </a:bodyPr>
          <a:lstStyle/>
          <a:p>
            <a:r>
              <a:rPr lang="en-US" i="1" dirty="0">
                <a:solidFill>
                  <a:srgbClr val="FF0000"/>
                </a:solidFill>
                <a:latin typeface="Times New Roman" panose="02020603050405020304" pitchFamily="18" charset="0"/>
                <a:cs typeface="Times New Roman" panose="02020603050405020304" pitchFamily="18" charset="0"/>
              </a:rPr>
              <a:t>Momentum correction</a:t>
            </a:r>
          </a:p>
        </p:txBody>
      </p:sp>
      <p:sp>
        <p:nvSpPr>
          <p:cNvPr id="10" name="Rectangle 9">
            <a:extLst>
              <a:ext uri="{FF2B5EF4-FFF2-40B4-BE49-F238E27FC236}">
                <a16:creationId xmlns:a16="http://schemas.microsoft.com/office/drawing/2014/main" id="{3AAB9F86-371B-DA4D-9C40-02F507565499}"/>
              </a:ext>
            </a:extLst>
          </p:cNvPr>
          <p:cNvSpPr/>
          <p:nvPr/>
        </p:nvSpPr>
        <p:spPr>
          <a:xfrm>
            <a:off x="4077609" y="2255363"/>
            <a:ext cx="1441420" cy="369332"/>
          </a:xfrm>
          <a:prstGeom prst="rect">
            <a:avLst/>
          </a:prstGeom>
        </p:spPr>
        <p:txBody>
          <a:bodyPr wrap="none">
            <a:spAutoFit/>
          </a:bodyPr>
          <a:lstStyle/>
          <a:p>
            <a:r>
              <a:rPr lang="en-US" i="1" dirty="0">
                <a:solidFill>
                  <a:srgbClr val="FF0000"/>
                </a:solidFill>
                <a:latin typeface="Times New Roman" panose="02020603050405020304" pitchFamily="18" charset="0"/>
                <a:cs typeface="Times New Roman" panose="02020603050405020304" pitchFamily="18" charset="0"/>
              </a:rPr>
              <a:t>Amplification</a:t>
            </a:r>
          </a:p>
        </p:txBody>
      </p:sp>
    </p:spTree>
    <p:extLst>
      <p:ext uri="{BB962C8B-B14F-4D97-AF65-F5344CB8AC3E}">
        <p14:creationId xmlns:p14="http://schemas.microsoft.com/office/powerpoint/2010/main" val="4177758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327" y="43971"/>
            <a:ext cx="8328991" cy="568324"/>
          </a:xfrm>
        </p:spPr>
        <p:txBody>
          <a:bodyPr>
            <a:normAutofit fontScale="90000"/>
          </a:bodyPr>
          <a:lstStyle/>
          <a:p>
            <a:r>
              <a:rPr lang="en-US" dirty="0">
                <a:solidFill>
                  <a:srgbClr val="000090"/>
                </a:solidFill>
              </a:rPr>
              <a:t>Proof-of-principle CeC experiment</a:t>
            </a:r>
          </a:p>
        </p:txBody>
      </p:sp>
      <p:sp>
        <p:nvSpPr>
          <p:cNvPr id="39" name="Rectangle 38">
            <a:extLst>
              <a:ext uri="{FF2B5EF4-FFF2-40B4-BE49-F238E27FC236}">
                <a16:creationId xmlns:a16="http://schemas.microsoft.com/office/drawing/2014/main" id="{D5D54AB8-2A64-E84C-844D-4710E0BD10FB}"/>
              </a:ext>
            </a:extLst>
          </p:cNvPr>
          <p:cNvSpPr/>
          <p:nvPr/>
        </p:nvSpPr>
        <p:spPr>
          <a:xfrm>
            <a:off x="345854" y="694562"/>
            <a:ext cx="8362929" cy="646331"/>
          </a:xfrm>
          <a:prstGeom prst="rect">
            <a:avLst/>
          </a:prstGeom>
        </p:spPr>
        <p:txBody>
          <a:bodyPr wrap="square">
            <a:spAutoFit/>
          </a:bodyPr>
          <a:lstStyle/>
          <a:p>
            <a:r>
              <a:rPr lang="en-US" dirty="0">
                <a:solidFill>
                  <a:schemeClr val="accent6">
                    <a:lumMod val="50000"/>
                  </a:schemeClr>
                </a:solidFill>
                <a:latin typeface="Times New Roman" panose="02020603050405020304" pitchFamily="18" charset="0"/>
                <a:cs typeface="Times New Roman" panose="02020603050405020304" pitchFamily="18" charset="0"/>
              </a:rPr>
              <a:t>eRHIC review committee: </a:t>
            </a:r>
            <a:r>
              <a:rPr lang="en-US" i="1" dirty="0">
                <a:solidFill>
                  <a:schemeClr val="accent6">
                    <a:lumMod val="50000"/>
                  </a:schemeClr>
                </a:solidFill>
                <a:latin typeface="Times New Roman" panose="02020603050405020304" pitchFamily="18" charset="0"/>
                <a:cs typeface="Times New Roman" panose="02020603050405020304" pitchFamily="18" charset="0"/>
              </a:rPr>
              <a:t>Although the CeC has been demonstrated in simulations, the approved “proof of principle experiment” should have a highest priority for RHIC</a:t>
            </a:r>
            <a:r>
              <a:rPr lang="en-US"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43" name="Picture 42">
            <a:extLst>
              <a:ext uri="{FF2B5EF4-FFF2-40B4-BE49-F238E27FC236}">
                <a16:creationId xmlns:a16="http://schemas.microsoft.com/office/drawing/2014/main" id="{8CCF8F14-FB14-6F4F-96D3-FD353079C9E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1503" y="1731757"/>
            <a:ext cx="3666094" cy="1256952"/>
          </a:xfrm>
          <a:prstGeom prst="rect">
            <a:avLst/>
          </a:prstGeom>
          <a:noFill/>
          <a:ln>
            <a:noFill/>
          </a:ln>
        </p:spPr>
      </p:pic>
      <p:pic>
        <p:nvPicPr>
          <p:cNvPr id="44" name="Picture 43">
            <a:extLst>
              <a:ext uri="{FF2B5EF4-FFF2-40B4-BE49-F238E27FC236}">
                <a16:creationId xmlns:a16="http://schemas.microsoft.com/office/drawing/2014/main" id="{3F26F737-CA19-0240-B692-043A882CBE58}"/>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503" y="3040895"/>
            <a:ext cx="3812896" cy="826378"/>
          </a:xfrm>
          <a:prstGeom prst="rect">
            <a:avLst/>
          </a:prstGeom>
          <a:noFill/>
          <a:ln>
            <a:noFill/>
          </a:ln>
        </p:spPr>
      </p:pic>
      <p:pic>
        <p:nvPicPr>
          <p:cNvPr id="45" name="Picture 44">
            <a:extLst>
              <a:ext uri="{FF2B5EF4-FFF2-40B4-BE49-F238E27FC236}">
                <a16:creationId xmlns:a16="http://schemas.microsoft.com/office/drawing/2014/main" id="{E0E71AF2-49B3-1E4B-ADAC-D8B6F1D5C545}"/>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1503" y="3912460"/>
            <a:ext cx="3812896" cy="827807"/>
          </a:xfrm>
          <a:prstGeom prst="rect">
            <a:avLst/>
          </a:prstGeom>
          <a:noFill/>
          <a:ln>
            <a:noFill/>
          </a:ln>
        </p:spPr>
      </p:pic>
      <p:pic>
        <p:nvPicPr>
          <p:cNvPr id="46" name="Picture 45">
            <a:extLst>
              <a:ext uri="{FF2B5EF4-FFF2-40B4-BE49-F238E27FC236}">
                <a16:creationId xmlns:a16="http://schemas.microsoft.com/office/drawing/2014/main" id="{8ABD68C1-8566-0348-B875-D4ACDB388506}"/>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171503" y="5464241"/>
            <a:ext cx="3812896" cy="918780"/>
          </a:xfrm>
          <a:prstGeom prst="rect">
            <a:avLst/>
          </a:prstGeom>
          <a:noFill/>
          <a:ln>
            <a:noFill/>
          </a:ln>
        </p:spPr>
      </p:pic>
      <p:pic>
        <p:nvPicPr>
          <p:cNvPr id="47" name="Picture 46">
            <a:extLst>
              <a:ext uri="{FF2B5EF4-FFF2-40B4-BE49-F238E27FC236}">
                <a16:creationId xmlns:a16="http://schemas.microsoft.com/office/drawing/2014/main" id="{7DC1FE95-D3EE-634B-A98B-F20887AF2623}"/>
              </a:ext>
            </a:extLst>
          </p:cNvPr>
          <p:cNvPicPr/>
          <p:nvPr/>
        </p:nvPicPr>
        <p:blipFill>
          <a:blip r:embed="rId6"/>
          <a:stretch>
            <a:fillRect/>
          </a:stretch>
        </p:blipFill>
        <p:spPr>
          <a:xfrm>
            <a:off x="171503" y="4740267"/>
            <a:ext cx="3867749" cy="723974"/>
          </a:xfrm>
          <a:prstGeom prst="rect">
            <a:avLst/>
          </a:prstGeom>
        </p:spPr>
      </p:pic>
      <p:sp>
        <p:nvSpPr>
          <p:cNvPr id="49" name="Content Placeholder 2">
            <a:extLst>
              <a:ext uri="{FF2B5EF4-FFF2-40B4-BE49-F238E27FC236}">
                <a16:creationId xmlns:a16="http://schemas.microsoft.com/office/drawing/2014/main" id="{5F1C472C-01EE-3B47-97E2-FFDBC25CC39B}"/>
              </a:ext>
            </a:extLst>
          </p:cNvPr>
          <p:cNvSpPr txBox="1">
            <a:spLocks/>
          </p:cNvSpPr>
          <p:nvPr/>
        </p:nvSpPr>
        <p:spPr>
          <a:xfrm>
            <a:off x="418167" y="1432052"/>
            <a:ext cx="3490157" cy="568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Possible CeC schemes</a:t>
            </a:r>
          </a:p>
        </p:txBody>
      </p:sp>
      <p:pic>
        <p:nvPicPr>
          <p:cNvPr id="51" name="Picture 7">
            <a:extLst>
              <a:ext uri="{FF2B5EF4-FFF2-40B4-BE49-F238E27FC236}">
                <a16:creationId xmlns:a16="http://schemas.microsoft.com/office/drawing/2014/main" id="{8A11F8C8-7D21-DC46-858B-1CD8D0A8976F}"/>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1520" y="2274197"/>
            <a:ext cx="3666094" cy="596878"/>
          </a:xfrm>
          <a:prstGeom prst="rect">
            <a:avLst/>
          </a:prstGeom>
          <a:noFill/>
          <a:ln w="9525">
            <a:noFill/>
            <a:miter lim="800000"/>
            <a:headEnd/>
            <a:tailEnd/>
          </a:ln>
        </p:spPr>
      </p:pic>
      <p:sp>
        <p:nvSpPr>
          <p:cNvPr id="52" name="Content Placeholder 2">
            <a:extLst>
              <a:ext uri="{FF2B5EF4-FFF2-40B4-BE49-F238E27FC236}">
                <a16:creationId xmlns:a16="http://schemas.microsoft.com/office/drawing/2014/main" id="{EE94291D-E574-8E4F-BA3B-55D6F2898EBD}"/>
              </a:ext>
            </a:extLst>
          </p:cNvPr>
          <p:cNvSpPr txBox="1">
            <a:spLocks/>
          </p:cNvSpPr>
          <p:nvPr/>
        </p:nvSpPr>
        <p:spPr>
          <a:xfrm>
            <a:off x="1366253" y="4695080"/>
            <a:ext cx="1647961" cy="568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100" dirty="0"/>
              <a:t>Plasma cascade </a:t>
            </a:r>
          </a:p>
          <a:p>
            <a:pPr marL="0" indent="0" algn="ctr">
              <a:buFont typeface="Arial" panose="020B0604020202020204" pitchFamily="34" charset="0"/>
              <a:buNone/>
            </a:pPr>
            <a:r>
              <a:rPr lang="en-US" sz="1100" dirty="0"/>
              <a:t>micro-bunching amplifier</a:t>
            </a:r>
          </a:p>
        </p:txBody>
      </p:sp>
      <p:grpSp>
        <p:nvGrpSpPr>
          <p:cNvPr id="3" name="Group 2">
            <a:extLst>
              <a:ext uri="{FF2B5EF4-FFF2-40B4-BE49-F238E27FC236}">
                <a16:creationId xmlns:a16="http://schemas.microsoft.com/office/drawing/2014/main" id="{97AFC6B5-02EE-2D40-83B3-CB2ABABB4C24}"/>
              </a:ext>
            </a:extLst>
          </p:cNvPr>
          <p:cNvGrpSpPr/>
          <p:nvPr/>
        </p:nvGrpSpPr>
        <p:grpSpPr>
          <a:xfrm>
            <a:off x="4197892" y="1504054"/>
            <a:ext cx="5033850" cy="4816812"/>
            <a:chOff x="4068336" y="1457838"/>
            <a:chExt cx="5033850" cy="4816812"/>
          </a:xfrm>
        </p:grpSpPr>
        <p:grpSp>
          <p:nvGrpSpPr>
            <p:cNvPr id="40" name="Group 39">
              <a:extLst>
                <a:ext uri="{FF2B5EF4-FFF2-40B4-BE49-F238E27FC236}">
                  <a16:creationId xmlns:a16="http://schemas.microsoft.com/office/drawing/2014/main" id="{F7114101-A2DC-9E4D-A8FB-B3F7176081C4}"/>
                </a:ext>
              </a:extLst>
            </p:cNvPr>
            <p:cNvGrpSpPr/>
            <p:nvPr/>
          </p:nvGrpSpPr>
          <p:grpSpPr>
            <a:xfrm>
              <a:off x="4068336" y="1457838"/>
              <a:ext cx="5033850" cy="4029672"/>
              <a:chOff x="4068336" y="1457838"/>
              <a:chExt cx="5033850" cy="4029672"/>
            </a:xfrm>
          </p:grpSpPr>
          <p:pic>
            <p:nvPicPr>
              <p:cNvPr id="13" name="Picture 12">
                <a:extLst>
                  <a:ext uri="{FF2B5EF4-FFF2-40B4-BE49-F238E27FC236}">
                    <a16:creationId xmlns:a16="http://schemas.microsoft.com/office/drawing/2014/main" id="{4AE3B13B-5621-3C4D-AE63-B4CE73DD1E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9688" y="1966085"/>
                <a:ext cx="4855342" cy="772289"/>
              </a:xfrm>
              <a:prstGeom prst="rect">
                <a:avLst/>
              </a:prstGeom>
            </p:spPr>
          </p:pic>
          <p:sp>
            <p:nvSpPr>
              <p:cNvPr id="14" name="Rectangle 13">
                <a:extLst>
                  <a:ext uri="{FF2B5EF4-FFF2-40B4-BE49-F238E27FC236}">
                    <a16:creationId xmlns:a16="http://schemas.microsoft.com/office/drawing/2014/main" id="{E7287DE6-D00E-3749-841E-16EC2C1ABA6F}"/>
                  </a:ext>
                </a:extLst>
              </p:cNvPr>
              <p:cNvSpPr/>
              <p:nvPr/>
            </p:nvSpPr>
            <p:spPr>
              <a:xfrm>
                <a:off x="7013755" y="1769857"/>
                <a:ext cx="1467068" cy="369332"/>
              </a:xfrm>
              <a:prstGeom prst="rect">
                <a:avLst/>
              </a:prstGeom>
            </p:spPr>
            <p:txBody>
              <a:bodyPr wrap="none">
                <a:spAutoFit/>
              </a:bodyPr>
              <a:lstStyle/>
              <a:p>
                <a:r>
                  <a:rPr lang="en-US" dirty="0">
                    <a:solidFill>
                      <a:srgbClr val="000090"/>
                    </a:solidFill>
                    <a:latin typeface="Times New Roman"/>
                    <a:cs typeface="Times New Roman"/>
                  </a:rPr>
                  <a:t>RHIC Run 18</a:t>
                </a:r>
                <a:endParaRPr lang="en-US" dirty="0"/>
              </a:p>
            </p:txBody>
          </p:sp>
          <p:pic>
            <p:nvPicPr>
              <p:cNvPr id="15" name="Picture 14" descr="0021m0003-a.jpg">
                <a:extLst>
                  <a:ext uri="{FF2B5EF4-FFF2-40B4-BE49-F238E27FC236}">
                    <a16:creationId xmlns:a16="http://schemas.microsoft.com/office/drawing/2014/main" id="{490A0975-8119-9A4C-BC02-2A7E61FA8D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68336" y="4843111"/>
                <a:ext cx="4945826" cy="561925"/>
              </a:xfrm>
              <a:prstGeom prst="rect">
                <a:avLst/>
              </a:prstGeom>
            </p:spPr>
          </p:pic>
          <p:sp>
            <p:nvSpPr>
              <p:cNvPr id="17" name="Rectangle 16">
                <a:extLst>
                  <a:ext uri="{FF2B5EF4-FFF2-40B4-BE49-F238E27FC236}">
                    <a16:creationId xmlns:a16="http://schemas.microsoft.com/office/drawing/2014/main" id="{64151DE8-8B23-1F4A-9EBD-8F76F19A01BE}"/>
                  </a:ext>
                </a:extLst>
              </p:cNvPr>
              <p:cNvSpPr/>
              <p:nvPr/>
            </p:nvSpPr>
            <p:spPr>
              <a:xfrm>
                <a:off x="6961278" y="4641663"/>
                <a:ext cx="1864613" cy="369332"/>
              </a:xfrm>
              <a:prstGeom prst="rect">
                <a:avLst/>
              </a:prstGeom>
            </p:spPr>
            <p:txBody>
              <a:bodyPr wrap="none">
                <a:spAutoFit/>
              </a:bodyPr>
              <a:lstStyle/>
              <a:p>
                <a:r>
                  <a:rPr lang="en-US" dirty="0">
                    <a:solidFill>
                      <a:srgbClr val="000090"/>
                    </a:solidFill>
                    <a:latin typeface="Times New Roman"/>
                    <a:cs typeface="Times New Roman"/>
                  </a:rPr>
                  <a:t>RHIC Runs 20-22</a:t>
                </a:r>
                <a:endParaRPr lang="en-US" dirty="0"/>
              </a:p>
            </p:txBody>
          </p:sp>
          <p:sp>
            <p:nvSpPr>
              <p:cNvPr id="18" name="Rectangle 17">
                <a:extLst>
                  <a:ext uri="{FF2B5EF4-FFF2-40B4-BE49-F238E27FC236}">
                    <a16:creationId xmlns:a16="http://schemas.microsoft.com/office/drawing/2014/main" id="{F6D61A2A-5BB8-3B46-8646-78FD82A8E3D0}"/>
                  </a:ext>
                </a:extLst>
              </p:cNvPr>
              <p:cNvSpPr/>
              <p:nvPr/>
            </p:nvSpPr>
            <p:spPr>
              <a:xfrm>
                <a:off x="4762045" y="4964290"/>
                <a:ext cx="1364476" cy="523220"/>
              </a:xfrm>
              <a:prstGeom prst="rect">
                <a:avLst/>
              </a:prstGeom>
            </p:spPr>
            <p:txBody>
              <a:bodyPr wrap="none">
                <a:spAutoFit/>
              </a:bodyPr>
              <a:lstStyle/>
              <a:p>
                <a:pPr algn="ctr"/>
                <a:r>
                  <a:rPr lang="en-US" sz="1400" dirty="0">
                    <a:solidFill>
                      <a:srgbClr val="000090"/>
                    </a:solidFill>
                    <a:latin typeface="Times New Roman"/>
                    <a:cs typeface="Times New Roman"/>
                  </a:rPr>
                  <a:t>Plasma-Cascade</a:t>
                </a:r>
              </a:p>
              <a:p>
                <a:pPr algn="ctr"/>
                <a:r>
                  <a:rPr lang="en-US" sz="1400" dirty="0">
                    <a:solidFill>
                      <a:srgbClr val="000090"/>
                    </a:solidFill>
                    <a:latin typeface="Times New Roman"/>
                    <a:cs typeface="Times New Roman"/>
                  </a:rPr>
                  <a:t>Amplifier</a:t>
                </a:r>
                <a:endParaRPr lang="en-US" sz="1400" dirty="0"/>
              </a:p>
            </p:txBody>
          </p:sp>
          <p:cxnSp>
            <p:nvCxnSpPr>
              <p:cNvPr id="20" name="Straight Connector 19">
                <a:extLst>
                  <a:ext uri="{FF2B5EF4-FFF2-40B4-BE49-F238E27FC236}">
                    <a16:creationId xmlns:a16="http://schemas.microsoft.com/office/drawing/2014/main" id="{AF78BAED-0D79-5449-B961-FF37C1E563BB}"/>
                  </a:ext>
                </a:extLst>
              </p:cNvPr>
              <p:cNvCxnSpPr>
                <a:cxnSpLocks/>
              </p:cNvCxnSpPr>
              <p:nvPr/>
            </p:nvCxnSpPr>
            <p:spPr>
              <a:xfrm>
                <a:off x="4199688" y="2186970"/>
                <a:ext cx="4855342" cy="0"/>
              </a:xfrm>
              <a:prstGeom prst="line">
                <a:avLst/>
              </a:prstGeom>
              <a:ln w="57150">
                <a:solidFill>
                  <a:srgbClr val="FFFF00">
                    <a:alpha val="33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571C15-2F26-6548-B0C2-2520A3733E99}"/>
                  </a:ext>
                </a:extLst>
              </p:cNvPr>
              <p:cNvCxnSpPr>
                <a:cxnSpLocks/>
              </p:cNvCxnSpPr>
              <p:nvPr/>
            </p:nvCxnSpPr>
            <p:spPr>
              <a:xfrm>
                <a:off x="4156360" y="4899529"/>
                <a:ext cx="4945826" cy="0"/>
              </a:xfrm>
              <a:prstGeom prst="line">
                <a:avLst/>
              </a:prstGeom>
              <a:ln w="57150">
                <a:solidFill>
                  <a:srgbClr val="FFFF00">
                    <a:alpha val="33000"/>
                  </a:srgb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4F909D8-B99A-6F4A-9DE6-132828C5B0B9}"/>
                  </a:ext>
                </a:extLst>
              </p:cNvPr>
              <p:cNvSpPr/>
              <p:nvPr/>
            </p:nvSpPr>
            <p:spPr>
              <a:xfrm>
                <a:off x="4443977" y="2364332"/>
                <a:ext cx="2000612" cy="523220"/>
              </a:xfrm>
              <a:prstGeom prst="rect">
                <a:avLst/>
              </a:prstGeom>
            </p:spPr>
            <p:txBody>
              <a:bodyPr wrap="none">
                <a:spAutoFit/>
              </a:bodyPr>
              <a:lstStyle/>
              <a:p>
                <a:pPr algn="ctr"/>
                <a:r>
                  <a:rPr lang="en-US" sz="1400" dirty="0">
                    <a:solidFill>
                      <a:srgbClr val="000090"/>
                    </a:solidFill>
                    <a:latin typeface="Times New Roman"/>
                    <a:cs typeface="Times New Roman"/>
                  </a:rPr>
                  <a:t>High gain FEL amplifier </a:t>
                </a:r>
              </a:p>
              <a:p>
                <a:pPr algn="ctr"/>
                <a:r>
                  <a:rPr lang="en-US" sz="1400" dirty="0">
                    <a:solidFill>
                      <a:srgbClr val="000090"/>
                    </a:solidFill>
                    <a:latin typeface="Times New Roman"/>
                    <a:cs typeface="Times New Roman"/>
                  </a:rPr>
                  <a:t>with low-K wigglers</a:t>
                </a:r>
                <a:endParaRPr lang="en-US" sz="1400" dirty="0"/>
              </a:p>
            </p:txBody>
          </p:sp>
          <p:grpSp>
            <p:nvGrpSpPr>
              <p:cNvPr id="30" name="Group 29">
                <a:extLst>
                  <a:ext uri="{FF2B5EF4-FFF2-40B4-BE49-F238E27FC236}">
                    <a16:creationId xmlns:a16="http://schemas.microsoft.com/office/drawing/2014/main" id="{1D506DAB-EE5D-E447-AC68-DDA60BB6220B}"/>
                  </a:ext>
                </a:extLst>
              </p:cNvPr>
              <p:cNvGrpSpPr/>
              <p:nvPr/>
            </p:nvGrpSpPr>
            <p:grpSpPr>
              <a:xfrm>
                <a:off x="4466600" y="3056264"/>
                <a:ext cx="4045307" cy="584775"/>
                <a:chOff x="4466600" y="2859414"/>
                <a:chExt cx="4045307" cy="584775"/>
              </a:xfrm>
            </p:grpSpPr>
            <p:sp>
              <p:nvSpPr>
                <p:cNvPr id="25" name="Rectangle 24">
                  <a:extLst>
                    <a:ext uri="{FF2B5EF4-FFF2-40B4-BE49-F238E27FC236}">
                      <a16:creationId xmlns:a16="http://schemas.microsoft.com/office/drawing/2014/main" id="{7EBFB85D-00D9-4043-B1B4-5C0206951F24}"/>
                    </a:ext>
                  </a:extLst>
                </p:cNvPr>
                <p:cNvSpPr/>
                <p:nvPr/>
              </p:nvSpPr>
              <p:spPr>
                <a:xfrm>
                  <a:off x="4466600" y="2859414"/>
                  <a:ext cx="4045307" cy="584775"/>
                </a:xfrm>
                <a:prstGeom prst="rect">
                  <a:avLst/>
                </a:prstGeom>
                <a:ln w="38100">
                  <a:solidFill>
                    <a:srgbClr val="FF0000"/>
                  </a:solidFill>
                </a:ln>
              </p:spPr>
              <p:txBody>
                <a:bodyPr wrap="square">
                  <a:spAutoFit/>
                </a:bodyPr>
                <a:lstStyle/>
                <a:p>
                  <a:pPr algn="ctr"/>
                  <a:r>
                    <a:rPr lang="en-US" sz="1600" dirty="0">
                      <a:solidFill>
                        <a:srgbClr val="FF0000"/>
                      </a:solidFill>
                      <a:latin typeface="Times New Roman"/>
                      <a:cs typeface="Times New Roman"/>
                    </a:rPr>
                    <a:t>Requires serious modification of the RHIC</a:t>
                  </a:r>
                </a:p>
                <a:p>
                  <a:pPr algn="ctr"/>
                  <a:r>
                    <a:rPr lang="en-US" sz="1600" dirty="0">
                      <a:solidFill>
                        <a:srgbClr val="FF0000"/>
                      </a:solidFill>
                      <a:latin typeface="Times New Roman"/>
                      <a:cs typeface="Times New Roman"/>
                    </a:rPr>
                    <a:t>lattice &amp; superconducting magnets +$20-30M</a:t>
                  </a:r>
                  <a:endParaRPr lang="en-US" sz="1600" dirty="0">
                    <a:solidFill>
                      <a:srgbClr val="FF0000"/>
                    </a:solidFill>
                  </a:endParaRPr>
                </a:p>
              </p:txBody>
            </p:sp>
            <p:sp>
              <p:nvSpPr>
                <p:cNvPr id="29" name="Rectangle 28">
                  <a:extLst>
                    <a:ext uri="{FF2B5EF4-FFF2-40B4-BE49-F238E27FC236}">
                      <a16:creationId xmlns:a16="http://schemas.microsoft.com/office/drawing/2014/main" id="{0E78837C-3321-A046-A6BF-CEA31AD663DD}"/>
                    </a:ext>
                  </a:extLst>
                </p:cNvPr>
                <p:cNvSpPr/>
                <p:nvPr/>
              </p:nvSpPr>
              <p:spPr>
                <a:xfrm>
                  <a:off x="8172809" y="3052727"/>
                  <a:ext cx="184731" cy="369332"/>
                </a:xfrm>
                <a:prstGeom prst="rect">
                  <a:avLst/>
                </a:prstGeom>
              </p:spPr>
              <p:txBody>
                <a:bodyPr wrap="none">
                  <a:spAutoFit/>
                </a:bodyPr>
                <a:lstStyle/>
                <a:p>
                  <a:pPr algn="ctr"/>
                  <a:endParaRPr lang="en-US" dirty="0"/>
                </a:p>
              </p:txBody>
            </p:sp>
          </p:grpSp>
          <p:sp>
            <p:nvSpPr>
              <p:cNvPr id="38" name="Content Placeholder 2">
                <a:extLst>
                  <a:ext uri="{FF2B5EF4-FFF2-40B4-BE49-F238E27FC236}">
                    <a16:creationId xmlns:a16="http://schemas.microsoft.com/office/drawing/2014/main" id="{DDD866E2-078D-7343-979F-E65E51B6E175}"/>
                  </a:ext>
                </a:extLst>
              </p:cNvPr>
              <p:cNvSpPr txBox="1">
                <a:spLocks/>
              </p:cNvSpPr>
              <p:nvPr/>
            </p:nvSpPr>
            <p:spPr>
              <a:xfrm>
                <a:off x="4293049" y="1457838"/>
                <a:ext cx="4721113" cy="568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Possible CeC PoP experiments</a:t>
                </a:r>
              </a:p>
              <a:p>
                <a:endParaRPr lang="en-US" sz="2400" dirty="0"/>
              </a:p>
            </p:txBody>
          </p:sp>
        </p:grpSp>
        <p:sp>
          <p:nvSpPr>
            <p:cNvPr id="53" name="Rectangle 52">
              <a:extLst>
                <a:ext uri="{FF2B5EF4-FFF2-40B4-BE49-F238E27FC236}">
                  <a16:creationId xmlns:a16="http://schemas.microsoft.com/office/drawing/2014/main" id="{B42E008C-C775-B540-9D30-7D00B3661F15}"/>
                </a:ext>
              </a:extLst>
            </p:cNvPr>
            <p:cNvSpPr/>
            <p:nvPr/>
          </p:nvSpPr>
          <p:spPr>
            <a:xfrm>
              <a:off x="4478404" y="3786418"/>
              <a:ext cx="4045307" cy="861774"/>
            </a:xfrm>
            <a:prstGeom prst="rect">
              <a:avLst/>
            </a:prstGeom>
            <a:ln w="38100">
              <a:solidFill>
                <a:srgbClr val="FF0000"/>
              </a:solidFill>
            </a:ln>
          </p:spPr>
          <p:txBody>
            <a:bodyPr wrap="square">
              <a:spAutoFit/>
            </a:bodyPr>
            <a:lstStyle/>
            <a:p>
              <a:pPr algn="ctr"/>
              <a:r>
                <a:rPr lang="en-US" sz="1600" dirty="0">
                  <a:latin typeface="Times New Roman" panose="02020603050405020304" pitchFamily="18" charset="0"/>
                  <a:cs typeface="Times New Roman" panose="02020603050405020304" pitchFamily="18" charset="0"/>
                </a:rPr>
                <a:t>Part of the eRHIC pCDR; </a:t>
              </a:r>
              <a:r>
                <a:rPr lang="en-US" sz="1600" dirty="0">
                  <a:solidFill>
                    <a:srgbClr val="FF0000"/>
                  </a:solidFill>
                  <a:latin typeface="Times New Roman" panose="02020603050405020304" pitchFamily="18" charset="0"/>
                  <a:cs typeface="Times New Roman" panose="02020603050405020304" pitchFamily="18" charset="0"/>
                </a:rPr>
                <a:t>requires serious modification of the RHIC lattice &amp; superconducting magnets +$20-30M</a:t>
              </a:r>
            </a:p>
          </p:txBody>
        </p:sp>
        <p:sp>
          <p:nvSpPr>
            <p:cNvPr id="54" name="Rectangle 53">
              <a:extLst>
                <a:ext uri="{FF2B5EF4-FFF2-40B4-BE49-F238E27FC236}">
                  <a16:creationId xmlns:a16="http://schemas.microsoft.com/office/drawing/2014/main" id="{0E23084E-7D3B-D640-9E9B-31EE40507703}"/>
                </a:ext>
              </a:extLst>
            </p:cNvPr>
            <p:cNvSpPr/>
            <p:nvPr/>
          </p:nvSpPr>
          <p:spPr>
            <a:xfrm>
              <a:off x="4466600" y="5689875"/>
              <a:ext cx="4045307" cy="584775"/>
            </a:xfrm>
            <a:prstGeom prst="rect">
              <a:avLst/>
            </a:prstGeom>
            <a:ln w="38100">
              <a:solidFill>
                <a:srgbClr val="FF0000"/>
              </a:solidFill>
            </a:ln>
          </p:spPr>
          <p:txBody>
            <a:bodyPr wrap="square">
              <a:spAutoFit/>
            </a:bodyPr>
            <a:lstStyle/>
            <a:p>
              <a:pPr algn="ctr"/>
              <a:r>
                <a:rPr lang="en-US" sz="1600" dirty="0">
                  <a:solidFill>
                    <a:srgbClr val="FF0000"/>
                  </a:solidFill>
                  <a:latin typeface="Times New Roman"/>
                  <a:cs typeface="Times New Roman"/>
                </a:rPr>
                <a:t>Requires serious modification of the RHIC</a:t>
              </a:r>
            </a:p>
            <a:p>
              <a:pPr algn="ctr"/>
              <a:r>
                <a:rPr lang="en-US" sz="1600" dirty="0">
                  <a:solidFill>
                    <a:srgbClr val="FF0000"/>
                  </a:solidFill>
                  <a:latin typeface="Times New Roman"/>
                  <a:cs typeface="Times New Roman"/>
                </a:rPr>
                <a:t>lattice &amp; superconducting magnets +$20-30M</a:t>
              </a:r>
              <a:endParaRPr lang="en-US" sz="1600" dirty="0">
                <a:solidFill>
                  <a:srgbClr val="FF0000"/>
                </a:solidFill>
              </a:endParaRPr>
            </a:p>
          </p:txBody>
        </p:sp>
      </p:grpSp>
    </p:spTree>
    <p:extLst>
      <p:ext uri="{BB962C8B-B14F-4D97-AF65-F5344CB8AC3E}">
        <p14:creationId xmlns:p14="http://schemas.microsoft.com/office/powerpoint/2010/main" val="178083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6-02-17 12.04.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9144000" cy="2621241"/>
          </a:xfrm>
          <a:prstGeom prst="rect">
            <a:avLst/>
          </a:prstGeom>
        </p:spPr>
      </p:pic>
      <p:sp>
        <p:nvSpPr>
          <p:cNvPr id="6" name="Title 1"/>
          <p:cNvSpPr>
            <a:spLocks noGrp="1"/>
          </p:cNvSpPr>
          <p:nvPr>
            <p:ph type="title"/>
          </p:nvPr>
        </p:nvSpPr>
        <p:spPr>
          <a:xfrm>
            <a:off x="488950" y="0"/>
            <a:ext cx="8407400" cy="584200"/>
          </a:xfrm>
        </p:spPr>
        <p:txBody>
          <a:bodyPr>
            <a:noAutofit/>
          </a:bodyPr>
          <a:lstStyle/>
          <a:p>
            <a:r>
              <a:rPr lang="en-US" sz="2800" dirty="0">
                <a:solidFill>
                  <a:srgbClr val="000090"/>
                </a:solidFill>
                <a:latin typeface="Times New Roman"/>
                <a:cs typeface="Times New Roman"/>
              </a:rPr>
              <a:t>CeC system’s panoramic views </a:t>
            </a:r>
            <a:r>
              <a:rPr lang="en-US" sz="1800" dirty="0">
                <a:solidFill>
                  <a:srgbClr val="000090"/>
                </a:solidFill>
                <a:latin typeface="Times New Roman"/>
                <a:cs typeface="Times New Roman"/>
              </a:rPr>
              <a:t>(before LEReC has been installed)</a:t>
            </a:r>
            <a:endParaRPr lang="en-US" sz="2400" dirty="0">
              <a:solidFill>
                <a:srgbClr val="000090"/>
              </a:solidFill>
              <a:latin typeface="Times New Roman"/>
              <a:cs typeface="Times New Roman"/>
            </a:endParaRPr>
          </a:p>
        </p:txBody>
      </p:sp>
      <p:pic>
        <p:nvPicPr>
          <p:cNvPr id="9" name="Picture 8" descr="2016-02-02 16.1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29000"/>
            <a:ext cx="9144000" cy="3348923"/>
          </a:xfrm>
          <a:prstGeom prst="rect">
            <a:avLst/>
          </a:prstGeom>
        </p:spPr>
      </p:pic>
      <p:pic>
        <p:nvPicPr>
          <p:cNvPr id="7" name="Picture 6" descr="cec_pop_master_layout_assy_iso.png"/>
          <p:cNvPicPr>
            <a:picLocks noChangeAspect="1"/>
          </p:cNvPicPr>
          <p:nvPr/>
        </p:nvPicPr>
        <p:blipFill rotWithShape="1">
          <a:blip r:embed="rId4" cstate="screen">
            <a:extLst>
              <a:ext uri="{28A0092B-C50C-407E-A947-70E740481C1C}">
                <a14:useLocalDpi xmlns:a14="http://schemas.microsoft.com/office/drawing/2010/main"/>
              </a:ext>
            </a:extLst>
          </a:blip>
          <a:srcRect l="-715"/>
          <a:stretch/>
        </p:blipFill>
        <p:spPr>
          <a:xfrm>
            <a:off x="1371600" y="533400"/>
            <a:ext cx="5257800" cy="810531"/>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0" y="3429000"/>
            <a:ext cx="5638800" cy="789432"/>
          </a:xfrm>
          <a:prstGeom prst="rect">
            <a:avLst/>
          </a:prstGeom>
        </p:spPr>
      </p:pic>
      <p:sp>
        <p:nvSpPr>
          <p:cNvPr id="2" name="Rectangle 1"/>
          <p:cNvSpPr/>
          <p:nvPr/>
        </p:nvSpPr>
        <p:spPr>
          <a:xfrm>
            <a:off x="152400" y="2743200"/>
            <a:ext cx="2094043" cy="338554"/>
          </a:xfrm>
          <a:prstGeom prst="rect">
            <a:avLst/>
          </a:prstGeom>
        </p:spPr>
        <p:txBody>
          <a:bodyPr wrap="none">
            <a:spAutoFit/>
          </a:bodyPr>
          <a:lstStyle/>
          <a:p>
            <a:r>
              <a:rPr lang="en-US" sz="1600" dirty="0">
                <a:solidFill>
                  <a:srgbClr val="FF0000"/>
                </a:solidFill>
                <a:latin typeface="Times New Roman"/>
                <a:cs typeface="Times New Roman"/>
              </a:rPr>
              <a:t>From inside RHIC ring</a:t>
            </a:r>
            <a:endParaRPr lang="en-US" sz="1600" dirty="0">
              <a:solidFill>
                <a:srgbClr val="FF0000"/>
              </a:solidFill>
            </a:endParaRPr>
          </a:p>
        </p:txBody>
      </p:sp>
      <p:sp>
        <p:nvSpPr>
          <p:cNvPr id="10" name="Rectangle 9"/>
          <p:cNvSpPr/>
          <p:nvPr/>
        </p:nvSpPr>
        <p:spPr>
          <a:xfrm>
            <a:off x="76200" y="6324600"/>
            <a:ext cx="2196635" cy="338554"/>
          </a:xfrm>
          <a:prstGeom prst="rect">
            <a:avLst/>
          </a:prstGeom>
        </p:spPr>
        <p:txBody>
          <a:bodyPr wrap="none">
            <a:spAutoFit/>
          </a:bodyPr>
          <a:lstStyle/>
          <a:p>
            <a:r>
              <a:rPr lang="en-US" sz="1600" dirty="0">
                <a:solidFill>
                  <a:srgbClr val="FF0000"/>
                </a:solidFill>
                <a:latin typeface="Times New Roman"/>
                <a:cs typeface="Times New Roman"/>
              </a:rPr>
              <a:t>From outside RHIC ring</a:t>
            </a:r>
            <a:endParaRPr lang="en-US" sz="1600" dirty="0">
              <a:solidFill>
                <a:srgbClr val="FF0000"/>
              </a:solidFill>
            </a:endParaRPr>
          </a:p>
        </p:txBody>
      </p:sp>
      <p:sp>
        <p:nvSpPr>
          <p:cNvPr id="11" name="Rectangle 10"/>
          <p:cNvSpPr/>
          <p:nvPr/>
        </p:nvSpPr>
        <p:spPr>
          <a:xfrm rot="1557044">
            <a:off x="822551" y="5063639"/>
            <a:ext cx="1050889" cy="338554"/>
          </a:xfrm>
          <a:prstGeom prst="rect">
            <a:avLst/>
          </a:prstGeom>
        </p:spPr>
        <p:txBody>
          <a:bodyPr wrap="none">
            <a:spAutoFit/>
          </a:bodyPr>
          <a:lstStyle/>
          <a:p>
            <a:r>
              <a:rPr lang="en-US" sz="1600" dirty="0">
                <a:solidFill>
                  <a:srgbClr val="FF0000"/>
                </a:solidFill>
                <a:latin typeface="Times New Roman"/>
                <a:cs typeface="Times New Roman"/>
              </a:rPr>
              <a:t>Modulator</a:t>
            </a:r>
            <a:endParaRPr lang="en-US" sz="1600" dirty="0">
              <a:solidFill>
                <a:srgbClr val="FF0000"/>
              </a:solidFill>
            </a:endParaRPr>
          </a:p>
        </p:txBody>
      </p:sp>
      <p:sp>
        <p:nvSpPr>
          <p:cNvPr id="12" name="Rectangle 11"/>
          <p:cNvSpPr/>
          <p:nvPr/>
        </p:nvSpPr>
        <p:spPr>
          <a:xfrm>
            <a:off x="3390900" y="5180568"/>
            <a:ext cx="1345140" cy="338554"/>
          </a:xfrm>
          <a:prstGeom prst="rect">
            <a:avLst/>
          </a:prstGeom>
        </p:spPr>
        <p:txBody>
          <a:bodyPr wrap="none">
            <a:spAutoFit/>
          </a:bodyPr>
          <a:lstStyle/>
          <a:p>
            <a:r>
              <a:rPr lang="en-US" sz="1600" dirty="0">
                <a:solidFill>
                  <a:srgbClr val="FF0000"/>
                </a:solidFill>
                <a:latin typeface="Times New Roman"/>
                <a:cs typeface="Times New Roman"/>
              </a:rPr>
              <a:t>FEL amplifier</a:t>
            </a:r>
            <a:endParaRPr lang="en-US" sz="1600" dirty="0">
              <a:solidFill>
                <a:srgbClr val="FF0000"/>
              </a:solidFill>
            </a:endParaRPr>
          </a:p>
        </p:txBody>
      </p:sp>
      <p:sp>
        <p:nvSpPr>
          <p:cNvPr id="13" name="Rectangle 12"/>
          <p:cNvSpPr/>
          <p:nvPr/>
        </p:nvSpPr>
        <p:spPr>
          <a:xfrm rot="20216602">
            <a:off x="6518415" y="4789557"/>
            <a:ext cx="742912" cy="338554"/>
          </a:xfrm>
          <a:prstGeom prst="rect">
            <a:avLst/>
          </a:prstGeom>
        </p:spPr>
        <p:txBody>
          <a:bodyPr wrap="none">
            <a:spAutoFit/>
          </a:bodyPr>
          <a:lstStyle/>
          <a:p>
            <a:r>
              <a:rPr lang="en-US" sz="1600" dirty="0">
                <a:solidFill>
                  <a:srgbClr val="FF0000"/>
                </a:solidFill>
                <a:latin typeface="Times New Roman"/>
                <a:cs typeface="Times New Roman"/>
              </a:rPr>
              <a:t>Kicker</a:t>
            </a:r>
            <a:endParaRPr lang="en-US" sz="1600" dirty="0">
              <a:solidFill>
                <a:srgbClr val="FF0000"/>
              </a:solidFill>
            </a:endParaRPr>
          </a:p>
        </p:txBody>
      </p:sp>
      <p:sp>
        <p:nvSpPr>
          <p:cNvPr id="14" name="Rectangle 13"/>
          <p:cNvSpPr/>
          <p:nvPr/>
        </p:nvSpPr>
        <p:spPr>
          <a:xfrm rot="437815">
            <a:off x="1445388" y="1633607"/>
            <a:ext cx="1345140" cy="338554"/>
          </a:xfrm>
          <a:prstGeom prst="rect">
            <a:avLst/>
          </a:prstGeom>
        </p:spPr>
        <p:txBody>
          <a:bodyPr wrap="none">
            <a:spAutoFit/>
          </a:bodyPr>
          <a:lstStyle/>
          <a:p>
            <a:r>
              <a:rPr lang="en-US" sz="1600" dirty="0">
                <a:solidFill>
                  <a:srgbClr val="FF0000"/>
                </a:solidFill>
                <a:latin typeface="Times New Roman"/>
                <a:cs typeface="Times New Roman"/>
              </a:rPr>
              <a:t>FEL amplifier</a:t>
            </a:r>
            <a:endParaRPr lang="en-US" sz="1600" dirty="0">
              <a:solidFill>
                <a:srgbClr val="FF0000"/>
              </a:solidFill>
            </a:endParaRPr>
          </a:p>
        </p:txBody>
      </p:sp>
      <p:sp>
        <p:nvSpPr>
          <p:cNvPr id="15" name="Rectangle 14"/>
          <p:cNvSpPr/>
          <p:nvPr/>
        </p:nvSpPr>
        <p:spPr>
          <a:xfrm rot="164625">
            <a:off x="3459090" y="1421263"/>
            <a:ext cx="1050889" cy="338554"/>
          </a:xfrm>
          <a:prstGeom prst="rect">
            <a:avLst/>
          </a:prstGeom>
        </p:spPr>
        <p:txBody>
          <a:bodyPr wrap="none">
            <a:spAutoFit/>
          </a:bodyPr>
          <a:lstStyle/>
          <a:p>
            <a:r>
              <a:rPr lang="en-US" sz="1600" dirty="0">
                <a:solidFill>
                  <a:srgbClr val="FF0000"/>
                </a:solidFill>
                <a:latin typeface="Times New Roman"/>
                <a:cs typeface="Times New Roman"/>
              </a:rPr>
              <a:t>Modulator</a:t>
            </a:r>
            <a:endParaRPr lang="en-US" sz="1600" dirty="0">
              <a:solidFill>
                <a:srgbClr val="FF0000"/>
              </a:solidFill>
            </a:endParaRPr>
          </a:p>
        </p:txBody>
      </p:sp>
      <p:sp>
        <p:nvSpPr>
          <p:cNvPr id="17" name="Rectangle 16"/>
          <p:cNvSpPr/>
          <p:nvPr/>
        </p:nvSpPr>
        <p:spPr>
          <a:xfrm rot="236301">
            <a:off x="724662" y="1431839"/>
            <a:ext cx="742912" cy="338554"/>
          </a:xfrm>
          <a:prstGeom prst="rect">
            <a:avLst/>
          </a:prstGeom>
        </p:spPr>
        <p:txBody>
          <a:bodyPr wrap="none">
            <a:spAutoFit/>
          </a:bodyPr>
          <a:lstStyle/>
          <a:p>
            <a:r>
              <a:rPr lang="en-US" sz="1600" dirty="0">
                <a:solidFill>
                  <a:srgbClr val="FF0000"/>
                </a:solidFill>
                <a:latin typeface="Times New Roman"/>
                <a:cs typeface="Times New Roman"/>
              </a:rPr>
              <a:t>Kicker</a:t>
            </a:r>
            <a:endParaRPr lang="en-US" sz="1600" dirty="0">
              <a:solidFill>
                <a:srgbClr val="FF0000"/>
              </a:solidFill>
            </a:endParaRPr>
          </a:p>
        </p:txBody>
      </p:sp>
      <p:sp>
        <p:nvSpPr>
          <p:cNvPr id="18" name="Rectangle 17"/>
          <p:cNvSpPr/>
          <p:nvPr/>
        </p:nvSpPr>
        <p:spPr>
          <a:xfrm rot="979970">
            <a:off x="4720485" y="1986567"/>
            <a:ext cx="788698" cy="338554"/>
          </a:xfrm>
          <a:prstGeom prst="rect">
            <a:avLst/>
          </a:prstGeom>
        </p:spPr>
        <p:txBody>
          <a:bodyPr wrap="none">
            <a:spAutoFit/>
          </a:bodyPr>
          <a:lstStyle/>
          <a:p>
            <a:r>
              <a:rPr lang="en-US" sz="1600" dirty="0">
                <a:solidFill>
                  <a:srgbClr val="FF0000"/>
                </a:solidFill>
                <a:latin typeface="Times New Roman"/>
                <a:cs typeface="Times New Roman"/>
              </a:rPr>
              <a:t>Dogleg</a:t>
            </a:r>
            <a:endParaRPr lang="en-US" sz="1600" dirty="0">
              <a:solidFill>
                <a:srgbClr val="FF0000"/>
              </a:solidFill>
            </a:endParaRPr>
          </a:p>
        </p:txBody>
      </p:sp>
      <p:cxnSp>
        <p:nvCxnSpPr>
          <p:cNvPr id="4" name="Straight Arrow Connector 3"/>
          <p:cNvCxnSpPr/>
          <p:nvPr/>
        </p:nvCxnSpPr>
        <p:spPr>
          <a:xfrm flipH="1" flipV="1">
            <a:off x="1524000" y="1549553"/>
            <a:ext cx="1568450" cy="2352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669240" y="5664200"/>
            <a:ext cx="1169460" cy="684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7597037" y="1763827"/>
            <a:ext cx="1084351" cy="584776"/>
          </a:xfrm>
          <a:prstGeom prst="rect">
            <a:avLst/>
          </a:prstGeom>
        </p:spPr>
        <p:txBody>
          <a:bodyPr wrap="none">
            <a:spAutoFit/>
          </a:bodyPr>
          <a:lstStyle/>
          <a:p>
            <a:r>
              <a:rPr lang="en-US" sz="1600" dirty="0">
                <a:solidFill>
                  <a:srgbClr val="FF0000"/>
                </a:solidFill>
                <a:latin typeface="Times New Roman"/>
                <a:cs typeface="Times New Roman"/>
              </a:rPr>
              <a:t>CeC </a:t>
            </a:r>
          </a:p>
          <a:p>
            <a:r>
              <a:rPr lang="en-US" sz="1600" dirty="0">
                <a:solidFill>
                  <a:srgbClr val="FF0000"/>
                </a:solidFill>
                <a:latin typeface="Times New Roman"/>
                <a:cs typeface="Times New Roman"/>
              </a:rPr>
              <a:t>accelerator</a:t>
            </a:r>
            <a:endParaRPr lang="en-US" sz="1600" dirty="0">
              <a:solidFill>
                <a:srgbClr val="FF0000"/>
              </a:solidFill>
            </a:endParaRPr>
          </a:p>
        </p:txBody>
      </p:sp>
      <p:sp>
        <p:nvSpPr>
          <p:cNvPr id="23" name="Rectangle 22"/>
          <p:cNvSpPr/>
          <p:nvPr/>
        </p:nvSpPr>
        <p:spPr>
          <a:xfrm>
            <a:off x="46821" y="3926044"/>
            <a:ext cx="754634" cy="584776"/>
          </a:xfrm>
          <a:prstGeom prst="rect">
            <a:avLst/>
          </a:prstGeom>
        </p:spPr>
        <p:txBody>
          <a:bodyPr wrap="none">
            <a:spAutoFit/>
          </a:bodyPr>
          <a:lstStyle/>
          <a:p>
            <a:pPr algn="ctr"/>
            <a:r>
              <a:rPr lang="en-US" sz="1600" dirty="0">
                <a:solidFill>
                  <a:srgbClr val="FF0000"/>
                </a:solidFill>
                <a:latin typeface="Times New Roman"/>
                <a:cs typeface="Times New Roman"/>
              </a:rPr>
              <a:t>Cryo</a:t>
            </a:r>
          </a:p>
          <a:p>
            <a:pPr algn="ctr"/>
            <a:r>
              <a:rPr lang="en-US" sz="1600" dirty="0">
                <a:solidFill>
                  <a:srgbClr val="FF0000"/>
                </a:solidFill>
                <a:latin typeface="Times New Roman"/>
                <a:cs typeface="Times New Roman"/>
              </a:rPr>
              <a:t>system</a:t>
            </a:r>
            <a:endParaRPr lang="en-US" sz="1600" dirty="0">
              <a:solidFill>
                <a:srgbClr val="FF0000"/>
              </a:solidFill>
            </a:endParaRPr>
          </a:p>
        </p:txBody>
      </p:sp>
      <p:sp>
        <p:nvSpPr>
          <p:cNvPr id="24" name="Rectangle 23"/>
          <p:cNvSpPr/>
          <p:nvPr/>
        </p:nvSpPr>
        <p:spPr>
          <a:xfrm>
            <a:off x="3669240" y="6396347"/>
            <a:ext cx="1203913" cy="369332"/>
          </a:xfrm>
          <a:prstGeom prst="rect">
            <a:avLst/>
          </a:prstGeom>
        </p:spPr>
        <p:txBody>
          <a:bodyPr wrap="none">
            <a:spAutoFit/>
          </a:bodyPr>
          <a:lstStyle/>
          <a:p>
            <a:r>
              <a:rPr lang="en-US" dirty="0">
                <a:solidFill>
                  <a:srgbClr val="CCFFCC"/>
                </a:solidFill>
                <a:latin typeface="Times New Roman"/>
                <a:cs typeface="Times New Roman"/>
              </a:rPr>
              <a:t>Circa 2017</a:t>
            </a:r>
            <a:endParaRPr lang="en-US" dirty="0">
              <a:solidFill>
                <a:srgbClr val="CCFFCC"/>
              </a:solidFill>
            </a:endParaRPr>
          </a:p>
        </p:txBody>
      </p:sp>
    </p:spTree>
    <p:extLst>
      <p:ext uri="{BB962C8B-B14F-4D97-AF65-F5344CB8AC3E}">
        <p14:creationId xmlns:p14="http://schemas.microsoft.com/office/powerpoint/2010/main" val="217527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0694" y="-73083"/>
            <a:ext cx="5734878" cy="705865"/>
          </a:xfrm>
        </p:spPr>
        <p:txBody>
          <a:bodyPr>
            <a:normAutofit/>
          </a:bodyPr>
          <a:lstStyle/>
          <a:p>
            <a:r>
              <a:rPr lang="en-US" dirty="0">
                <a:solidFill>
                  <a:srgbClr val="000090"/>
                </a:solidFill>
              </a:rPr>
              <a:t>Puzzle of the CeC Run 18</a:t>
            </a:r>
            <a:endParaRPr lang="en-US" dirty="0"/>
          </a:p>
        </p:txBody>
      </p:sp>
      <p:sp>
        <p:nvSpPr>
          <p:cNvPr id="5" name="Content Placeholder 4"/>
          <p:cNvSpPr>
            <a:spLocks noGrp="1"/>
          </p:cNvSpPr>
          <p:nvPr>
            <p:ph idx="1"/>
          </p:nvPr>
        </p:nvSpPr>
        <p:spPr>
          <a:xfrm>
            <a:off x="283109" y="980913"/>
            <a:ext cx="4715389" cy="1146084"/>
          </a:xfrm>
        </p:spPr>
        <p:txBody>
          <a:bodyPr>
            <a:normAutofit fontScale="85000" lnSpcReduction="10000"/>
          </a:bodyPr>
          <a:lstStyle/>
          <a:p>
            <a:pPr marL="0" indent="0">
              <a:buNone/>
            </a:pPr>
            <a:r>
              <a:rPr lang="en-US" sz="2000" dirty="0">
                <a:solidFill>
                  <a:schemeClr val="accent1">
                    <a:lumMod val="75000"/>
                  </a:schemeClr>
                </a:solidFill>
              </a:rPr>
              <a:t>We run out of time to demonstrate the CeC during Run 18 with RHIC run finished in mid-June. We stumbled on the important step of the experiment: observation &amp; optimization of the  ion imprint in the shot noise (e.g. radiation) of electron beam.</a:t>
            </a:r>
          </a:p>
          <a:p>
            <a:pPr marL="0" indent="0">
              <a:buNone/>
            </a:pPr>
            <a:endParaRPr lang="en-US" sz="2000" dirty="0">
              <a:solidFill>
                <a:schemeClr val="accent1">
                  <a:lumMod val="75000"/>
                </a:schemeClr>
              </a:solidFill>
            </a:endParaRPr>
          </a:p>
        </p:txBody>
      </p:sp>
      <p:sp>
        <p:nvSpPr>
          <p:cNvPr id="6" name="Title 1">
            <a:extLst>
              <a:ext uri="{FF2B5EF4-FFF2-40B4-BE49-F238E27FC236}">
                <a16:creationId xmlns:a16="http://schemas.microsoft.com/office/drawing/2014/main" id="{64F85F7A-EC2C-9347-A933-ECE5FFF4FED9}"/>
              </a:ext>
            </a:extLst>
          </p:cNvPr>
          <p:cNvSpPr txBox="1">
            <a:spLocks/>
          </p:cNvSpPr>
          <p:nvPr/>
        </p:nvSpPr>
        <p:spPr>
          <a:xfrm>
            <a:off x="91316" y="5300506"/>
            <a:ext cx="4780259" cy="1511666"/>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sz="1600" b="0" dirty="0">
                <a:latin typeface="Times New Roman" panose="02020603050405020304" pitchFamily="18" charset="0"/>
                <a:cs typeface="Times New Roman" panose="02020603050405020304" pitchFamily="18" charset="0"/>
              </a:rPr>
              <a:t>Expected and measured relative change in the FEL signal with overlapping and separated beams. Each point corresponds to 16  or cycles of 20 FEL power measurements for overlapped and separated beams.  Data analysis indicate RMS error of 2%.</a:t>
            </a:r>
          </a:p>
        </p:txBody>
      </p:sp>
      <p:pic>
        <p:nvPicPr>
          <p:cNvPr id="7" name="Picture 6">
            <a:extLst>
              <a:ext uri="{FF2B5EF4-FFF2-40B4-BE49-F238E27FC236}">
                <a16:creationId xmlns:a16="http://schemas.microsoft.com/office/drawing/2014/main" id="{84A33EF3-24A3-6541-94DA-9DE420BE1C43}"/>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760146" y="2458634"/>
            <a:ext cx="3761316" cy="2760135"/>
          </a:xfrm>
          <a:prstGeom prst="rect">
            <a:avLst/>
          </a:prstGeom>
          <a:noFill/>
          <a:ln>
            <a:noFill/>
          </a:ln>
        </p:spPr>
      </p:pic>
      <p:graphicFrame>
        <p:nvGraphicFramePr>
          <p:cNvPr id="8" name="Object 7">
            <a:extLst>
              <a:ext uri="{FF2B5EF4-FFF2-40B4-BE49-F238E27FC236}">
                <a16:creationId xmlns:a16="http://schemas.microsoft.com/office/drawing/2014/main" id="{B237DC6C-AF5C-7B4A-BBEC-87C519BCEA4A}"/>
              </a:ext>
            </a:extLst>
          </p:cNvPr>
          <p:cNvGraphicFramePr>
            <a:graphicFrameLocks noChangeAspect="1"/>
          </p:cNvGraphicFramePr>
          <p:nvPr>
            <p:extLst>
              <p:ext uri="{D42A27DB-BD31-4B8C-83A1-F6EECF244321}">
                <p14:modId xmlns:p14="http://schemas.microsoft.com/office/powerpoint/2010/main" val="4005875681"/>
              </p:ext>
            </p:extLst>
          </p:nvPr>
        </p:nvGraphicFramePr>
        <p:xfrm>
          <a:off x="311270" y="2540371"/>
          <a:ext cx="1511154" cy="482601"/>
        </p:xfrm>
        <a:graphic>
          <a:graphicData uri="http://schemas.openxmlformats.org/presentationml/2006/ole">
            <mc:AlternateContent xmlns:mc="http://schemas.openxmlformats.org/markup-compatibility/2006">
              <mc:Choice xmlns:v="urn:schemas-microsoft-com:vml" Requires="v">
                <p:oleObj spid="_x0000_s19533" name="Equation" r:id="rId5" imgW="1435100" imgH="508000" progId="Equation.DSMT4">
                  <p:embed/>
                </p:oleObj>
              </mc:Choice>
              <mc:Fallback>
                <p:oleObj name="Equation" r:id="rId5" imgW="1435100" imgH="508000" progId="Equation.DSMT4">
                  <p:embed/>
                  <p:pic>
                    <p:nvPicPr>
                      <p:cNvPr id="5" name="Object 4"/>
                      <p:cNvPicPr/>
                      <p:nvPr/>
                    </p:nvPicPr>
                    <p:blipFill>
                      <a:blip r:embed="rId6"/>
                      <a:stretch>
                        <a:fillRect/>
                      </a:stretch>
                    </p:blipFill>
                    <p:spPr>
                      <a:xfrm>
                        <a:off x="311270" y="2540371"/>
                        <a:ext cx="1511154" cy="482601"/>
                      </a:xfrm>
                      <a:prstGeom prst="rect">
                        <a:avLst/>
                      </a:prstGeom>
                      <a:solidFill>
                        <a:srgbClr val="FFFFFF"/>
                      </a:solidFill>
                    </p:spPr>
                  </p:pic>
                </p:oleObj>
              </mc:Fallback>
            </mc:AlternateContent>
          </a:graphicData>
        </a:graphic>
      </p:graphicFrame>
      <p:sp>
        <p:nvSpPr>
          <p:cNvPr id="9" name="Rectangle 8">
            <a:extLst>
              <a:ext uri="{FF2B5EF4-FFF2-40B4-BE49-F238E27FC236}">
                <a16:creationId xmlns:a16="http://schemas.microsoft.com/office/drawing/2014/main" id="{E32DDC80-1EE5-A846-B885-BA030FA38508}"/>
              </a:ext>
            </a:extLst>
          </p:cNvPr>
          <p:cNvSpPr/>
          <p:nvPr/>
        </p:nvSpPr>
        <p:spPr>
          <a:xfrm>
            <a:off x="1325940" y="2108879"/>
            <a:ext cx="2546595" cy="369332"/>
          </a:xfrm>
          <a:prstGeom prst="rect">
            <a:avLst/>
          </a:prstGeom>
        </p:spPr>
        <p:txBody>
          <a:bodyPr wrap="none">
            <a:spAutoFit/>
          </a:bodyPr>
          <a:lstStyle/>
          <a:p>
            <a:r>
              <a:rPr lang="en-US" b="1" dirty="0">
                <a:solidFill>
                  <a:srgbClr val="FF0000"/>
                </a:solidFill>
                <a:latin typeface="Times New Roman"/>
                <a:cs typeface="Times New Roman"/>
              </a:rPr>
              <a:t>Search for ion’s imprint</a:t>
            </a:r>
          </a:p>
        </p:txBody>
      </p:sp>
      <p:cxnSp>
        <p:nvCxnSpPr>
          <p:cNvPr id="10" name="Straight Arrow Connector 9">
            <a:extLst>
              <a:ext uri="{FF2B5EF4-FFF2-40B4-BE49-F238E27FC236}">
                <a16:creationId xmlns:a16="http://schemas.microsoft.com/office/drawing/2014/main" id="{0E8B75CE-0DFF-9841-B8EB-0161B9655D9A}"/>
              </a:ext>
            </a:extLst>
          </p:cNvPr>
          <p:cNvCxnSpPr>
            <a:cxnSpLocks/>
          </p:cNvCxnSpPr>
          <p:nvPr/>
        </p:nvCxnSpPr>
        <p:spPr>
          <a:xfrm flipH="1">
            <a:off x="951030" y="4423465"/>
            <a:ext cx="0" cy="10058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BFF7559F-29A0-8047-AF78-61AB25B41D35}"/>
              </a:ext>
            </a:extLst>
          </p:cNvPr>
          <p:cNvSpPr/>
          <p:nvPr/>
        </p:nvSpPr>
        <p:spPr>
          <a:xfrm>
            <a:off x="760146" y="4258313"/>
            <a:ext cx="463588" cy="215444"/>
          </a:xfrm>
          <a:prstGeom prst="rect">
            <a:avLst/>
          </a:prstGeom>
        </p:spPr>
        <p:txBody>
          <a:bodyPr wrap="none">
            <a:spAutoFit/>
          </a:bodyPr>
          <a:lstStyle/>
          <a:p>
            <a:r>
              <a:rPr lang="en-US" sz="800" dirty="0">
                <a:latin typeface="Times New Roman" panose="02020603050405020304" pitchFamily="18" charset="0"/>
                <a:cs typeface="Times New Roman" panose="02020603050405020304" pitchFamily="18" charset="0"/>
              </a:rPr>
              <a:t>+/- 3 </a:t>
            </a:r>
            <a:r>
              <a:rPr lang="el-GR" sz="800" dirty="0">
                <a:latin typeface="Times New Roman" panose="02020603050405020304" pitchFamily="18" charset="0"/>
                <a:cs typeface="Times New Roman" panose="02020603050405020304" pitchFamily="18" charset="0"/>
              </a:rPr>
              <a:t>σ</a:t>
            </a:r>
            <a:endParaRPr lang="en-US" sz="800" dirty="0">
              <a:latin typeface="Times New Roman" panose="02020603050405020304" pitchFamily="18" charset="0"/>
              <a:cs typeface="Times New Roman" panose="02020603050405020304" pitchFamily="18" charset="0"/>
            </a:endParaRPr>
          </a:p>
        </p:txBody>
      </p:sp>
      <p:pic>
        <p:nvPicPr>
          <p:cNvPr id="12" name="Picture 11" descr="Fri_Jun_15_12_49_52_2018.1670.gif">
            <a:extLst>
              <a:ext uri="{FF2B5EF4-FFF2-40B4-BE49-F238E27FC236}">
                <a16:creationId xmlns:a16="http://schemas.microsoft.com/office/drawing/2014/main" id="{29A9C2F2-7025-1C4B-9FFC-A1073A14293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48611" y="2021642"/>
            <a:ext cx="3069652" cy="3013475"/>
          </a:xfrm>
          <a:prstGeom prst="rect">
            <a:avLst/>
          </a:prstGeom>
        </p:spPr>
      </p:pic>
      <p:sp>
        <p:nvSpPr>
          <p:cNvPr id="13" name="Rectangle 12">
            <a:extLst>
              <a:ext uri="{FF2B5EF4-FFF2-40B4-BE49-F238E27FC236}">
                <a16:creationId xmlns:a16="http://schemas.microsoft.com/office/drawing/2014/main" id="{10C3F727-8DBB-2144-AE9F-9116226D8A22}"/>
              </a:ext>
            </a:extLst>
          </p:cNvPr>
          <p:cNvSpPr/>
          <p:nvPr/>
        </p:nvSpPr>
        <p:spPr>
          <a:xfrm>
            <a:off x="5250506" y="1643468"/>
            <a:ext cx="3711272" cy="369332"/>
          </a:xfrm>
          <a:prstGeom prst="rect">
            <a:avLst/>
          </a:prstGeom>
        </p:spPr>
        <p:txBody>
          <a:bodyPr wrap="none">
            <a:spAutoFit/>
          </a:bodyPr>
          <a:lstStyle/>
          <a:p>
            <a:r>
              <a:rPr lang="en-US" dirty="0">
                <a:solidFill>
                  <a:srgbClr val="FF0000"/>
                </a:solidFill>
                <a:latin typeface="Times New Roman"/>
                <a:cs typeface="Times New Roman"/>
              </a:rPr>
              <a:t>Heating of ion beam by lasing e-beam</a:t>
            </a:r>
          </a:p>
        </p:txBody>
      </p:sp>
      <p:sp>
        <p:nvSpPr>
          <p:cNvPr id="14" name="Rectangle 13">
            <a:extLst>
              <a:ext uri="{FF2B5EF4-FFF2-40B4-BE49-F238E27FC236}">
                <a16:creationId xmlns:a16="http://schemas.microsoft.com/office/drawing/2014/main" id="{97BB40ED-B892-5E44-82C8-AB67110D0BAA}"/>
              </a:ext>
            </a:extLst>
          </p:cNvPr>
          <p:cNvSpPr/>
          <p:nvPr/>
        </p:nvSpPr>
        <p:spPr>
          <a:xfrm>
            <a:off x="4871575" y="5035117"/>
            <a:ext cx="4217127" cy="954107"/>
          </a:xfrm>
          <a:prstGeom prst="rect">
            <a:avLst/>
          </a:prstGeom>
        </p:spPr>
        <p:txBody>
          <a:bodyPr wrap="square">
            <a:spAutoFit/>
          </a:bodyPr>
          <a:lstStyle/>
          <a:p>
            <a:pPr algn="just"/>
            <a:r>
              <a:rPr lang="en-US" sz="1400" dirty="0">
                <a:latin typeface="Times New Roman" panose="02020603050405020304" pitchFamily="18" charset="0"/>
                <a:ea typeface="Calibri" panose="020F0502020204030204" pitchFamily="34" charset="0"/>
                <a:cs typeface="Times New Roman" panose="02020603050405020304" pitchFamily="18" charset="0"/>
              </a:rPr>
              <a:t>Top plot :electron beam current through the CeC ~ 110 </a:t>
            </a:r>
            <a:r>
              <a:rPr lang="el-GR" sz="1400" dirty="0">
                <a:latin typeface="Times New Roman" panose="02020603050405020304" pitchFamily="18" charset="0"/>
                <a:ea typeface="Calibri" panose="020F0502020204030204" pitchFamily="34" charset="0"/>
                <a:cs typeface="Times New Roman" panose="02020603050405020304" pitchFamily="18" charset="0"/>
              </a:rPr>
              <a:t>μΑ</a:t>
            </a:r>
            <a:r>
              <a:rPr lang="en-US" sz="1400" dirty="0">
                <a:latin typeface="Times New Roman" panose="02020603050405020304" pitchFamily="18" charset="0"/>
                <a:ea typeface="Calibri" panose="020F0502020204030204" pitchFamily="34" charset="0"/>
                <a:cs typeface="Times New Roman" panose="02020603050405020304" pitchFamily="18" charset="0"/>
              </a:rPr>
              <a:t> or 1.4 nC per bunch at 78 kHz.  Bottom plots: evolution of the bunch lengths for interacting (blue trace) and witness bunches (orange and green traces)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086BABCE-EDA0-7044-8A00-EADC43E1D54D}"/>
              </a:ext>
            </a:extLst>
          </p:cNvPr>
          <p:cNvSpPr/>
          <p:nvPr/>
        </p:nvSpPr>
        <p:spPr>
          <a:xfrm>
            <a:off x="4896736" y="5998066"/>
            <a:ext cx="4256541" cy="830997"/>
          </a:xfrm>
          <a:prstGeom prst="rect">
            <a:avLst/>
          </a:prstGeom>
          <a:solidFill>
            <a:schemeClr val="bg1"/>
          </a:solidFill>
        </p:spPr>
        <p:txBody>
          <a:bodyPr wrap="square">
            <a:spAutoFit/>
          </a:bodyPr>
          <a:lstStyle/>
          <a:p>
            <a:pPr algn="just"/>
            <a:r>
              <a:rPr lang="en-US"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Heating of ion beam was occurring only with a perfect overlap of the beams and high FEL gain. Reducing the FEL gain eliminated the heating.</a:t>
            </a:r>
            <a:endPar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Content Placeholder 4">
            <a:extLst>
              <a:ext uri="{FF2B5EF4-FFF2-40B4-BE49-F238E27FC236}">
                <a16:creationId xmlns:a16="http://schemas.microsoft.com/office/drawing/2014/main" id="{9F794257-CA10-4045-8CEC-D96A264798D8}"/>
              </a:ext>
            </a:extLst>
          </p:cNvPr>
          <p:cNvSpPr txBox="1">
            <a:spLocks/>
          </p:cNvSpPr>
          <p:nvPr/>
        </p:nvSpPr>
        <p:spPr>
          <a:xfrm>
            <a:off x="5166633" y="1067535"/>
            <a:ext cx="3627010" cy="645827"/>
          </a:xfrm>
          <a:prstGeom prst="rect">
            <a:avLst/>
          </a:prstGeom>
          <a:solidFill>
            <a:schemeClr val="bg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a:ea typeface="+mn-ea"/>
                <a:cs typeface="Times New Roman"/>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a:ea typeface="+mn-ea"/>
                <a:cs typeface="Times New Rom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accent1">
                    <a:lumMod val="75000"/>
                  </a:schemeClr>
                </a:solidFill>
              </a:rPr>
              <a:t>We clearly observed interactions of the ion and electron beams, but run our of time to resolve “imprint puzzle”</a:t>
            </a:r>
          </a:p>
        </p:txBody>
      </p:sp>
      <p:sp>
        <p:nvSpPr>
          <p:cNvPr id="17" name="Title 1">
            <a:extLst>
              <a:ext uri="{FF2B5EF4-FFF2-40B4-BE49-F238E27FC236}">
                <a16:creationId xmlns:a16="http://schemas.microsoft.com/office/drawing/2014/main" id="{D2A44C08-3CEE-8743-B82A-0F9248349224}"/>
              </a:ext>
            </a:extLst>
          </p:cNvPr>
          <p:cNvSpPr txBox="1">
            <a:spLocks/>
          </p:cNvSpPr>
          <p:nvPr/>
        </p:nvSpPr>
        <p:spPr>
          <a:xfrm>
            <a:off x="1223734" y="431750"/>
            <a:ext cx="7508629" cy="4111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Times New Roman"/>
                <a:ea typeface="+mj-ea"/>
                <a:cs typeface="Times New Roman"/>
              </a:defRPr>
            </a:lvl1pPr>
          </a:lstStyle>
          <a:p>
            <a:r>
              <a:rPr lang="en-US" sz="3200" dirty="0"/>
              <a:t>Main result = Big disappointment</a:t>
            </a:r>
          </a:p>
        </p:txBody>
      </p:sp>
    </p:spTree>
    <p:extLst>
      <p:ext uri="{BB962C8B-B14F-4D97-AF65-F5344CB8AC3E}">
        <p14:creationId xmlns:p14="http://schemas.microsoft.com/office/powerpoint/2010/main" val="3208930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3">
            <a:extLst>
              <a:ext uri="{FF2B5EF4-FFF2-40B4-BE49-F238E27FC236}">
                <a16:creationId xmlns:a16="http://schemas.microsoft.com/office/drawing/2014/main" id="{DF2BCFBC-1005-C84C-B8F8-4C2C09563292}"/>
              </a:ext>
            </a:extLst>
          </p:cNvPr>
          <p:cNvSpPr txBox="1">
            <a:spLocks/>
          </p:cNvSpPr>
          <p:nvPr/>
        </p:nvSpPr>
        <p:spPr>
          <a:xfrm>
            <a:off x="298176" y="87709"/>
            <a:ext cx="8040756" cy="705865"/>
          </a:xfrm>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sz="4000" b="1" kern="1200">
                <a:solidFill>
                  <a:schemeClr val="tx1"/>
                </a:solidFill>
                <a:latin typeface="Times New Roman"/>
                <a:ea typeface="+mj-ea"/>
                <a:cs typeface="Times New Roman"/>
              </a:defRPr>
            </a:lvl1pPr>
          </a:lstStyle>
          <a:p>
            <a:r>
              <a:rPr lang="en-US" sz="3200" dirty="0">
                <a:solidFill>
                  <a:srgbClr val="000090"/>
                </a:solidFill>
              </a:rPr>
              <a:t>Solving the Puzzle and activities during Run 19</a:t>
            </a:r>
            <a:endParaRPr lang="en-US" sz="3200" dirty="0"/>
          </a:p>
        </p:txBody>
      </p:sp>
      <p:sp>
        <p:nvSpPr>
          <p:cNvPr id="28" name="Content Placeholder 4">
            <a:extLst>
              <a:ext uri="{FF2B5EF4-FFF2-40B4-BE49-F238E27FC236}">
                <a16:creationId xmlns:a16="http://schemas.microsoft.com/office/drawing/2014/main" id="{B3607782-B4BA-714B-9712-03455D96543D}"/>
              </a:ext>
            </a:extLst>
          </p:cNvPr>
          <p:cNvSpPr>
            <a:spLocks noGrp="1"/>
          </p:cNvSpPr>
          <p:nvPr>
            <p:ph idx="1"/>
          </p:nvPr>
        </p:nvSpPr>
        <p:spPr>
          <a:xfrm>
            <a:off x="127815" y="570243"/>
            <a:ext cx="8643626" cy="935164"/>
          </a:xfrm>
        </p:spPr>
        <p:txBody>
          <a:bodyPr>
            <a:normAutofit fontScale="92500" lnSpcReduction="20000"/>
          </a:bodyPr>
          <a:lstStyle/>
          <a:p>
            <a:pPr marL="0" indent="0">
              <a:buNone/>
            </a:pPr>
            <a:r>
              <a:rPr lang="en-US" sz="2000" dirty="0">
                <a:solidFill>
                  <a:srgbClr val="FF0000"/>
                </a:solidFill>
              </a:rPr>
              <a:t>We took advantage of LEReC extending operation of RHIC cryo system till mid-September and solved the puzzle. We eliminated a half-of-a-dozen of possible explanations and found the culprit – excessive THz noise in the electron beam: increase of beam radiation by x 300 fold </a:t>
            </a:r>
          </a:p>
          <a:p>
            <a:pPr marL="0" indent="0">
              <a:buNone/>
            </a:pPr>
            <a:endParaRPr lang="en-US" sz="2000" dirty="0">
              <a:solidFill>
                <a:srgbClr val="FF0000"/>
              </a:solidFill>
            </a:endParaRPr>
          </a:p>
        </p:txBody>
      </p:sp>
      <p:pic>
        <p:nvPicPr>
          <p:cNvPr id="29" name="Picture 28">
            <a:extLst>
              <a:ext uri="{FF2B5EF4-FFF2-40B4-BE49-F238E27FC236}">
                <a16:creationId xmlns:a16="http://schemas.microsoft.com/office/drawing/2014/main" id="{ED3C2D4D-46A9-D141-94C5-176EE97A6F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35925"/>
            <a:ext cx="4917563" cy="1812231"/>
          </a:xfrm>
          <a:prstGeom prst="rect">
            <a:avLst/>
          </a:prstGeom>
        </p:spPr>
      </p:pic>
      <p:sp>
        <p:nvSpPr>
          <p:cNvPr id="25" name="Rectangle 24">
            <a:extLst>
              <a:ext uri="{FF2B5EF4-FFF2-40B4-BE49-F238E27FC236}">
                <a16:creationId xmlns:a16="http://schemas.microsoft.com/office/drawing/2014/main" id="{61F82F34-A499-234F-8653-B50DFA3F0DA0}"/>
              </a:ext>
            </a:extLst>
          </p:cNvPr>
          <p:cNvSpPr/>
          <p:nvPr/>
        </p:nvSpPr>
        <p:spPr>
          <a:xfrm>
            <a:off x="691475" y="1483677"/>
            <a:ext cx="3961341" cy="646331"/>
          </a:xfrm>
          <a:prstGeom prst="rect">
            <a:avLst/>
          </a:prstGeom>
        </p:spPr>
        <p:txBody>
          <a:bodyPr wrap="none">
            <a:spAutoFit/>
          </a:bodyPr>
          <a:lstStyle/>
          <a:p>
            <a:r>
              <a:rPr lang="en-US" dirty="0">
                <a:solidFill>
                  <a:srgbClr val="002060"/>
                </a:solidFill>
                <a:latin typeface="Times New Roman" panose="02020603050405020304" pitchFamily="18" charset="0"/>
                <a:cs typeface="Times New Roman" panose="02020603050405020304" pitchFamily="18" charset="0"/>
              </a:rPr>
              <a:t>Uncompressed bunch: </a:t>
            </a:r>
          </a:p>
          <a:p>
            <a:r>
              <a:rPr lang="en-US" dirty="0">
                <a:solidFill>
                  <a:srgbClr val="002060"/>
                </a:solidFill>
                <a:latin typeface="Times New Roman" panose="02020603050405020304" pitchFamily="18" charset="0"/>
                <a:cs typeface="Times New Roman" panose="02020603050405020304" pitchFamily="18" charset="0"/>
              </a:rPr>
              <a:t>simulations and experiment in Sept 2018</a:t>
            </a:r>
          </a:p>
        </p:txBody>
      </p:sp>
      <p:sp>
        <p:nvSpPr>
          <p:cNvPr id="54" name="Rectangle 53">
            <a:extLst>
              <a:ext uri="{FF2B5EF4-FFF2-40B4-BE49-F238E27FC236}">
                <a16:creationId xmlns:a16="http://schemas.microsoft.com/office/drawing/2014/main" id="{7C222866-3EF3-914C-88EA-9BE87F6D7426}"/>
              </a:ext>
            </a:extLst>
          </p:cNvPr>
          <p:cNvSpPr/>
          <p:nvPr/>
        </p:nvSpPr>
        <p:spPr>
          <a:xfrm>
            <a:off x="24411" y="5827943"/>
            <a:ext cx="4756866" cy="830997"/>
          </a:xfrm>
          <a:prstGeom prst="rect">
            <a:avLst/>
          </a:prstGeom>
          <a:solidFill>
            <a:schemeClr val="bg1"/>
          </a:solidFill>
        </p:spPr>
        <p:txBody>
          <a:bodyPr wrap="square">
            <a:spAutoFit/>
          </a:bodyPr>
          <a:lstStyle/>
          <a:p>
            <a:r>
              <a:rPr lang="en-US"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 Measured time profiles of 1.75 MeV electron bunches with 0.45 nC to 0.7 nC;  (b) Seven measured overlapping spectra and PCI spectrum simulated by SPACE (slightly elevated yellow line); (c) Clip shows a 30-psec fragment of seven measured relative density modulations.</a:t>
            </a:r>
            <a:r>
              <a:rPr lang="en-US" sz="1200" dirty="0">
                <a:solidFill>
                  <a:srgbClr val="002060"/>
                </a:solidFill>
                <a:latin typeface="Times New Roman" panose="02020603050405020304" pitchFamily="18" charset="0"/>
                <a:cs typeface="Times New Roman" panose="02020603050405020304" pitchFamily="18" charset="0"/>
              </a:rPr>
              <a:t> </a:t>
            </a:r>
          </a:p>
        </p:txBody>
      </p:sp>
      <p:sp>
        <p:nvSpPr>
          <p:cNvPr id="55" name="TextBox 54">
            <a:extLst>
              <a:ext uri="{FF2B5EF4-FFF2-40B4-BE49-F238E27FC236}">
                <a16:creationId xmlns:a16="http://schemas.microsoft.com/office/drawing/2014/main" id="{D45CF06B-22EE-414F-99EC-85EA531EC604}"/>
              </a:ext>
            </a:extLst>
          </p:cNvPr>
          <p:cNvSpPr txBox="1"/>
          <p:nvPr/>
        </p:nvSpPr>
        <p:spPr>
          <a:xfrm>
            <a:off x="1921519" y="1279842"/>
            <a:ext cx="481325" cy="323165"/>
          </a:xfrm>
          <a:prstGeom prst="rect">
            <a:avLst/>
          </a:prstGeom>
          <a:noFill/>
        </p:spPr>
        <p:txBody>
          <a:bodyPr wrap="square" rtlCol="0">
            <a:spAutoFit/>
          </a:bodyPr>
          <a:lstStyle/>
          <a:p>
            <a:r>
              <a:rPr lang="en-US" sz="1500" dirty="0">
                <a:solidFill>
                  <a:schemeClr val="bg1"/>
                </a:solidFill>
                <a:latin typeface="Times New Roman" panose="02020603050405020304" pitchFamily="18" charset="0"/>
                <a:cs typeface="Times New Roman" panose="02020603050405020304" pitchFamily="18" charset="0"/>
              </a:rPr>
              <a:t>(a)</a:t>
            </a:r>
          </a:p>
        </p:txBody>
      </p:sp>
      <p:pic>
        <p:nvPicPr>
          <p:cNvPr id="56" name="Picture 55">
            <a:extLst>
              <a:ext uri="{FF2B5EF4-FFF2-40B4-BE49-F238E27FC236}">
                <a16:creationId xmlns:a16="http://schemas.microsoft.com/office/drawing/2014/main" id="{6E97E177-D493-7E48-914A-74FA270C0434}"/>
              </a:ext>
            </a:extLst>
          </p:cNvPr>
          <p:cNvPicPr>
            <a:picLocks noChangeAspect="1"/>
          </p:cNvPicPr>
          <p:nvPr/>
        </p:nvPicPr>
        <p:blipFill>
          <a:blip r:embed="rId3"/>
          <a:stretch>
            <a:fillRect/>
          </a:stretch>
        </p:blipFill>
        <p:spPr>
          <a:xfrm>
            <a:off x="298175" y="3919516"/>
            <a:ext cx="4730793" cy="1837067"/>
          </a:xfrm>
          <a:prstGeom prst="rect">
            <a:avLst/>
          </a:prstGeom>
        </p:spPr>
      </p:pic>
      <p:grpSp>
        <p:nvGrpSpPr>
          <p:cNvPr id="63" name="Group 62">
            <a:extLst>
              <a:ext uri="{FF2B5EF4-FFF2-40B4-BE49-F238E27FC236}">
                <a16:creationId xmlns:a16="http://schemas.microsoft.com/office/drawing/2014/main" id="{BD9FE71D-9B87-3A40-B62C-39AACF1FF0A7}"/>
              </a:ext>
            </a:extLst>
          </p:cNvPr>
          <p:cNvGrpSpPr/>
          <p:nvPr/>
        </p:nvGrpSpPr>
        <p:grpSpPr>
          <a:xfrm>
            <a:off x="3159624" y="1673300"/>
            <a:ext cx="5611817" cy="3060743"/>
            <a:chOff x="3138201" y="1628667"/>
            <a:chExt cx="5611817" cy="3060743"/>
          </a:xfrm>
        </p:grpSpPr>
        <p:pic>
          <p:nvPicPr>
            <p:cNvPr id="53" name="Picture 52">
              <a:extLst>
                <a:ext uri="{FF2B5EF4-FFF2-40B4-BE49-F238E27FC236}">
                  <a16:creationId xmlns:a16="http://schemas.microsoft.com/office/drawing/2014/main" id="{68FB8263-1596-8A47-8188-CB650FF2BB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78" t="-7064" r="55706" b="22238"/>
            <a:stretch/>
          </p:blipFill>
          <p:spPr>
            <a:xfrm>
              <a:off x="5173459" y="1628667"/>
              <a:ext cx="3576559" cy="2626746"/>
            </a:xfrm>
            <a:prstGeom prst="rect">
              <a:avLst/>
            </a:prstGeom>
          </p:spPr>
        </p:pic>
        <p:sp>
          <p:nvSpPr>
            <p:cNvPr id="61" name="Right Arrow 60">
              <a:extLst>
                <a:ext uri="{FF2B5EF4-FFF2-40B4-BE49-F238E27FC236}">
                  <a16:creationId xmlns:a16="http://schemas.microsoft.com/office/drawing/2014/main" id="{D75A186B-A340-3B4B-9B8D-FCD2DFA98C8F}"/>
                </a:ext>
              </a:extLst>
            </p:cNvPr>
            <p:cNvSpPr/>
            <p:nvPr/>
          </p:nvSpPr>
          <p:spPr>
            <a:xfrm rot="20033874">
              <a:off x="3138201" y="4035407"/>
              <a:ext cx="1936906" cy="654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5B1DDE4-E370-D747-8BA4-DDE1FDCA2A7B}"/>
                </a:ext>
              </a:extLst>
            </p:cNvPr>
            <p:cNvSpPr/>
            <p:nvPr/>
          </p:nvSpPr>
          <p:spPr>
            <a:xfrm rot="20047204">
              <a:off x="3295386" y="4276941"/>
              <a:ext cx="1365446" cy="276999"/>
            </a:xfrm>
            <a:prstGeom prst="rect">
              <a:avLst/>
            </a:prstGeom>
            <a:solidFill>
              <a:schemeClr val="bg1"/>
            </a:solidFill>
          </p:spPr>
          <p:txBody>
            <a:bodyPr wrap="square">
              <a:spAutoFit/>
            </a:bodyPr>
            <a:lstStyle/>
            <a:p>
              <a:r>
                <a:rPr lang="en-US" sz="1200" dirty="0">
                  <a:solidFill>
                    <a:srgbClr val="002060"/>
                  </a:solidFill>
                  <a:latin typeface="Times New Roman" panose="02020603050405020304" pitchFamily="18" charset="0"/>
                  <a:cs typeface="Times New Roman" panose="02020603050405020304" pitchFamily="18" charset="0"/>
                </a:rPr>
                <a:t>20-X compression</a:t>
              </a:r>
            </a:p>
          </p:txBody>
        </p:sp>
      </p:grpSp>
      <p:grpSp>
        <p:nvGrpSpPr>
          <p:cNvPr id="71" name="Group 70">
            <a:extLst>
              <a:ext uri="{FF2B5EF4-FFF2-40B4-BE49-F238E27FC236}">
                <a16:creationId xmlns:a16="http://schemas.microsoft.com/office/drawing/2014/main" id="{4293C1C3-1C77-7C4F-A526-75B648C80A4E}"/>
              </a:ext>
            </a:extLst>
          </p:cNvPr>
          <p:cNvGrpSpPr/>
          <p:nvPr/>
        </p:nvGrpSpPr>
        <p:grpSpPr>
          <a:xfrm>
            <a:off x="5028968" y="1455126"/>
            <a:ext cx="3761530" cy="3675466"/>
            <a:chOff x="5028968" y="1455126"/>
            <a:chExt cx="3761530" cy="3675466"/>
          </a:xfrm>
        </p:grpSpPr>
        <p:pic>
          <p:nvPicPr>
            <p:cNvPr id="52" name="Picture 51">
              <a:extLst>
                <a:ext uri="{FF2B5EF4-FFF2-40B4-BE49-F238E27FC236}">
                  <a16:creationId xmlns:a16="http://schemas.microsoft.com/office/drawing/2014/main" id="{666B5DBB-3D5D-6D4F-88D2-294D37FFA6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953" t="47394" r="14219" b="16146"/>
            <a:stretch/>
          </p:blipFill>
          <p:spPr>
            <a:xfrm>
              <a:off x="5152037" y="2127026"/>
              <a:ext cx="3619404" cy="3003566"/>
            </a:xfrm>
            <a:prstGeom prst="rect">
              <a:avLst/>
            </a:prstGeom>
          </p:spPr>
        </p:pic>
        <p:sp>
          <p:nvSpPr>
            <p:cNvPr id="65" name="Rectangle 64">
              <a:extLst>
                <a:ext uri="{FF2B5EF4-FFF2-40B4-BE49-F238E27FC236}">
                  <a16:creationId xmlns:a16="http://schemas.microsoft.com/office/drawing/2014/main" id="{20CAA0B9-AA50-E140-A3FF-5146B8711548}"/>
                </a:ext>
              </a:extLst>
            </p:cNvPr>
            <p:cNvSpPr/>
            <p:nvPr/>
          </p:nvSpPr>
          <p:spPr>
            <a:xfrm>
              <a:off x="5028968" y="1455126"/>
              <a:ext cx="3761530" cy="584775"/>
            </a:xfrm>
            <a:prstGeom prst="rect">
              <a:avLst/>
            </a:prstGeom>
            <a:solidFill>
              <a:schemeClr val="bg1"/>
            </a:solidFill>
          </p:spPr>
          <p:txBody>
            <a:bodyPr wrap="square">
              <a:spAutoFit/>
            </a:bodyPr>
            <a:lstStyle/>
            <a:p>
              <a:r>
                <a:rPr lang="en-US" sz="1600" dirty="0">
                  <a:solidFill>
                    <a:srgbClr val="002060"/>
                  </a:solidFill>
                  <a:latin typeface="Times New Roman" panose="02020603050405020304" pitchFamily="18" charset="0"/>
                  <a:cs typeface="Times New Roman" panose="02020603050405020304" pitchFamily="18" charset="0"/>
                </a:rPr>
                <a:t>Compressed beam simulation in CeC accelerator using Impact-T code @ NERSC</a:t>
              </a:r>
            </a:p>
          </p:txBody>
        </p:sp>
      </p:grpSp>
      <p:grpSp>
        <p:nvGrpSpPr>
          <p:cNvPr id="70" name="Group 69">
            <a:extLst>
              <a:ext uri="{FF2B5EF4-FFF2-40B4-BE49-F238E27FC236}">
                <a16:creationId xmlns:a16="http://schemas.microsoft.com/office/drawing/2014/main" id="{145B5B1D-181F-8C4A-969B-389F00B8FE1F}"/>
              </a:ext>
            </a:extLst>
          </p:cNvPr>
          <p:cNvGrpSpPr/>
          <p:nvPr/>
        </p:nvGrpSpPr>
        <p:grpSpPr>
          <a:xfrm>
            <a:off x="5055041" y="4607216"/>
            <a:ext cx="3895179" cy="2186767"/>
            <a:chOff x="5055041" y="4607216"/>
            <a:chExt cx="3895179" cy="2186767"/>
          </a:xfrm>
        </p:grpSpPr>
        <p:sp>
          <p:nvSpPr>
            <p:cNvPr id="59" name="Rectangle 58">
              <a:extLst>
                <a:ext uri="{FF2B5EF4-FFF2-40B4-BE49-F238E27FC236}">
                  <a16:creationId xmlns:a16="http://schemas.microsoft.com/office/drawing/2014/main" id="{B1B299CE-F4B1-DC4D-9C9E-97452260B518}"/>
                </a:ext>
              </a:extLst>
            </p:cNvPr>
            <p:cNvSpPr/>
            <p:nvPr/>
          </p:nvSpPr>
          <p:spPr>
            <a:xfrm>
              <a:off x="5152037" y="4607216"/>
              <a:ext cx="2886165" cy="461665"/>
            </a:xfrm>
            <a:prstGeom prst="rect">
              <a:avLst/>
            </a:prstGeom>
            <a:solidFill>
              <a:schemeClr val="bg1"/>
            </a:solidFill>
          </p:spPr>
          <p:txBody>
            <a:bodyPr wrap="square">
              <a:spAutoFit/>
            </a:bodyPr>
            <a:lstStyle/>
            <a:p>
              <a:r>
                <a:rPr lang="en-US" sz="1200" dirty="0">
                  <a:solidFill>
                    <a:srgbClr val="0432FF"/>
                  </a:solidFill>
                  <a:latin typeface="Times New Roman" panose="02020603050405020304" pitchFamily="18" charset="0"/>
                  <a:cs typeface="Times New Roman" panose="02020603050405020304" pitchFamily="18" charset="0"/>
                </a:rPr>
                <a:t>Blue line – Run 18 lattice</a:t>
              </a:r>
            </a:p>
            <a:p>
              <a:r>
                <a:rPr lang="en-US" sz="1200" dirty="0">
                  <a:solidFill>
                    <a:srgbClr val="FF0000"/>
                  </a:solidFill>
                  <a:latin typeface="Times New Roman" panose="02020603050405020304" pitchFamily="18" charset="0"/>
                  <a:cs typeface="Times New Roman" panose="02020603050405020304" pitchFamily="18" charset="0"/>
                </a:rPr>
                <a:t>Red line – new lattice with suppressed PCI</a:t>
              </a:r>
            </a:p>
          </p:txBody>
        </p:sp>
        <p:sp>
          <p:nvSpPr>
            <p:cNvPr id="66" name="Rectangle 65">
              <a:extLst>
                <a:ext uri="{FF2B5EF4-FFF2-40B4-BE49-F238E27FC236}">
                  <a16:creationId xmlns:a16="http://schemas.microsoft.com/office/drawing/2014/main" id="{43C61099-3990-8547-8FA6-5121EA8F11A8}"/>
                </a:ext>
              </a:extLst>
            </p:cNvPr>
            <p:cNvSpPr/>
            <p:nvPr/>
          </p:nvSpPr>
          <p:spPr>
            <a:xfrm>
              <a:off x="7227174" y="5224323"/>
              <a:ext cx="1723046" cy="1569660"/>
            </a:xfrm>
            <a:prstGeom prst="rect">
              <a:avLst/>
            </a:prstGeom>
            <a:solidFill>
              <a:schemeClr val="bg1"/>
            </a:solidFill>
          </p:spPr>
          <p:txBody>
            <a:bodyPr wrap="square">
              <a:spAutoFit/>
            </a:bodyPr>
            <a:lstStyle/>
            <a:p>
              <a:r>
                <a:rPr lang="en-US" sz="1600" dirty="0">
                  <a:solidFill>
                    <a:srgbClr val="0432FF"/>
                  </a:solidFill>
                  <a:latin typeface="Times New Roman" panose="02020603050405020304" pitchFamily="18" charset="0"/>
                  <a:cs typeface="Times New Roman" panose="02020603050405020304" pitchFamily="18" charset="0"/>
                </a:rPr>
                <a:t>We showed it in simulations, now we want to confirm this in the experiment:</a:t>
              </a:r>
            </a:p>
            <a:p>
              <a:r>
                <a:rPr lang="en-US" sz="1600" dirty="0">
                  <a:solidFill>
                    <a:srgbClr val="0432FF"/>
                  </a:solidFill>
                  <a:latin typeface="Times New Roman" panose="02020603050405020304" pitchFamily="18" charset="0"/>
                  <a:cs typeface="Times New Roman" panose="02020603050405020304" pitchFamily="18" charset="0"/>
                </a:rPr>
                <a:t>goal of Run 19</a:t>
              </a:r>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68" name="Picture 67">
              <a:extLst>
                <a:ext uri="{FF2B5EF4-FFF2-40B4-BE49-F238E27FC236}">
                  <a16:creationId xmlns:a16="http://schemas.microsoft.com/office/drawing/2014/main" id="{B39A7DFE-C23A-3941-8AC2-8AC0029207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546" t="21759" r="1231" b="18241"/>
            <a:stretch/>
          </p:blipFill>
          <p:spPr>
            <a:xfrm>
              <a:off x="5055041" y="4987088"/>
              <a:ext cx="2146060" cy="1806895"/>
            </a:xfrm>
            <a:prstGeom prst="rect">
              <a:avLst/>
            </a:prstGeom>
            <a:solidFill>
              <a:schemeClr val="bg1"/>
            </a:solidFill>
          </p:spPr>
        </p:pic>
        <p:sp>
          <p:nvSpPr>
            <p:cNvPr id="69" name="Rounded Rectangle 68">
              <a:extLst>
                <a:ext uri="{FF2B5EF4-FFF2-40B4-BE49-F238E27FC236}">
                  <a16:creationId xmlns:a16="http://schemas.microsoft.com/office/drawing/2014/main" id="{F5F8025A-2D95-244A-A446-9BAAC965C09C}"/>
                </a:ext>
              </a:extLst>
            </p:cNvPr>
            <p:cNvSpPr/>
            <p:nvPr/>
          </p:nvSpPr>
          <p:spPr>
            <a:xfrm>
              <a:off x="5829300" y="5482395"/>
              <a:ext cx="844550" cy="12532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881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433" y="95661"/>
            <a:ext cx="7329924" cy="574674"/>
          </a:xfrm>
        </p:spPr>
        <p:txBody>
          <a:bodyPr>
            <a:normAutofit/>
          </a:bodyPr>
          <a:lstStyle/>
          <a:p>
            <a:pPr algn="ctr"/>
            <a:r>
              <a:rPr lang="en-US" sz="3200" b="0" dirty="0"/>
              <a:t>Changing CeC amplifier from FEL to PCA</a:t>
            </a:r>
          </a:p>
        </p:txBody>
      </p:sp>
      <p:pic>
        <p:nvPicPr>
          <p:cNvPr id="5" name="Picture 4" descr="0021m0003-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31066"/>
            <a:ext cx="9144000" cy="103890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21135"/>
            <a:ext cx="9144000" cy="1454442"/>
          </a:xfrm>
          <a:prstGeom prst="rect">
            <a:avLst/>
          </a:prstGeom>
        </p:spPr>
      </p:pic>
      <p:sp>
        <p:nvSpPr>
          <p:cNvPr id="7" name="Down Arrow 6"/>
          <p:cNvSpPr/>
          <p:nvPr/>
        </p:nvSpPr>
        <p:spPr>
          <a:xfrm>
            <a:off x="2259843" y="1842177"/>
            <a:ext cx="804333" cy="10667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B79DAC3-D0D5-48DE-88FB-BE636B65BD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2762" y="5528233"/>
            <a:ext cx="2309854" cy="1226471"/>
          </a:xfrm>
          <a:prstGeom prst="rect">
            <a:avLst/>
          </a:prstGeom>
        </p:spPr>
      </p:pic>
      <p:pic>
        <p:nvPicPr>
          <p:cNvPr id="10" name="Picture 9">
            <a:extLst>
              <a:ext uri="{FF2B5EF4-FFF2-40B4-BE49-F238E27FC236}">
                <a16:creationId xmlns:a16="http://schemas.microsoft.com/office/drawing/2014/main" id="{8615D7AB-328E-4BC9-B0C9-7D9867B965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2821" y="5435416"/>
            <a:ext cx="2087721" cy="1319288"/>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0" y="4071273"/>
            <a:ext cx="2190762" cy="1308372"/>
          </a:xfrm>
          <a:prstGeom prst="rect">
            <a:avLst/>
          </a:prstGeom>
        </p:spPr>
      </p:pic>
      <p:pic>
        <p:nvPicPr>
          <p:cNvPr id="12" name="Picture 11">
            <a:extLst>
              <a:ext uri="{FF2B5EF4-FFF2-40B4-BE49-F238E27FC236}">
                <a16:creationId xmlns:a16="http://schemas.microsoft.com/office/drawing/2014/main" id="{741C2C3E-76DD-404C-86DC-4484F4A15F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942" y="4086855"/>
            <a:ext cx="1607792" cy="1424493"/>
          </a:xfrm>
          <a:prstGeom prst="rect">
            <a:avLst/>
          </a:prstGeom>
        </p:spPr>
      </p:pic>
      <p:sp>
        <p:nvSpPr>
          <p:cNvPr id="13" name="Rectangle 12"/>
          <p:cNvSpPr/>
          <p:nvPr/>
        </p:nvSpPr>
        <p:spPr>
          <a:xfrm>
            <a:off x="1862667" y="3426840"/>
            <a:ext cx="1282377" cy="369332"/>
          </a:xfrm>
          <a:prstGeom prst="rect">
            <a:avLst/>
          </a:prstGeom>
        </p:spPr>
        <p:txBody>
          <a:bodyPr wrap="square">
            <a:spAutoFit/>
          </a:bodyPr>
          <a:lstStyle/>
          <a:p>
            <a:r>
              <a:rPr lang="en-US" dirty="0">
                <a:latin typeface="Times New Roman"/>
                <a:cs typeface="Times New Roman"/>
              </a:rPr>
              <a:t>4-cell PCA</a:t>
            </a:r>
          </a:p>
        </p:txBody>
      </p:sp>
      <p:sp>
        <p:nvSpPr>
          <p:cNvPr id="14" name="Rectangle 13"/>
          <p:cNvSpPr/>
          <p:nvPr/>
        </p:nvSpPr>
        <p:spPr>
          <a:xfrm>
            <a:off x="3245847" y="2755087"/>
            <a:ext cx="990998" cy="307777"/>
          </a:xfrm>
          <a:prstGeom prst="rect">
            <a:avLst/>
          </a:prstGeom>
        </p:spPr>
        <p:txBody>
          <a:bodyPr wrap="square">
            <a:spAutoFit/>
          </a:bodyPr>
          <a:lstStyle/>
          <a:p>
            <a:r>
              <a:rPr lang="en-US" sz="1400" dirty="0">
                <a:latin typeface="Times New Roman"/>
                <a:cs typeface="Times New Roman"/>
              </a:rPr>
              <a:t>Modulator</a:t>
            </a:r>
          </a:p>
        </p:txBody>
      </p:sp>
      <p:sp>
        <p:nvSpPr>
          <p:cNvPr id="15" name="Rectangle 14"/>
          <p:cNvSpPr/>
          <p:nvPr/>
        </p:nvSpPr>
        <p:spPr>
          <a:xfrm>
            <a:off x="747276" y="2877177"/>
            <a:ext cx="990998" cy="307777"/>
          </a:xfrm>
          <a:prstGeom prst="rect">
            <a:avLst/>
          </a:prstGeom>
        </p:spPr>
        <p:txBody>
          <a:bodyPr wrap="square">
            <a:spAutoFit/>
          </a:bodyPr>
          <a:lstStyle/>
          <a:p>
            <a:r>
              <a:rPr lang="en-US" sz="1400" dirty="0">
                <a:latin typeface="Times New Roman"/>
                <a:cs typeface="Times New Roman"/>
              </a:rPr>
              <a:t>Kicker</a:t>
            </a:r>
          </a:p>
        </p:txBody>
      </p:sp>
      <p:sp>
        <p:nvSpPr>
          <p:cNvPr id="17" name="Rectangle 16"/>
          <p:cNvSpPr/>
          <p:nvPr/>
        </p:nvSpPr>
        <p:spPr>
          <a:xfrm>
            <a:off x="6084316" y="2447310"/>
            <a:ext cx="1230883" cy="307777"/>
          </a:xfrm>
          <a:prstGeom prst="rect">
            <a:avLst/>
          </a:prstGeom>
        </p:spPr>
        <p:txBody>
          <a:bodyPr wrap="square">
            <a:spAutoFit/>
          </a:bodyPr>
          <a:lstStyle/>
          <a:p>
            <a:r>
              <a:rPr lang="en-US" sz="1400" b="1" dirty="0">
                <a:solidFill>
                  <a:srgbClr val="FF0000"/>
                </a:solidFill>
                <a:latin typeface="Times New Roman"/>
                <a:cs typeface="Times New Roman"/>
              </a:rPr>
              <a:t>Unchanged</a:t>
            </a:r>
          </a:p>
        </p:txBody>
      </p:sp>
      <p:cxnSp>
        <p:nvCxnSpPr>
          <p:cNvPr id="19" name="Straight Arrow Connector 18"/>
          <p:cNvCxnSpPr/>
          <p:nvPr/>
        </p:nvCxnSpPr>
        <p:spPr>
          <a:xfrm flipV="1">
            <a:off x="4445000" y="2877177"/>
            <a:ext cx="4385734" cy="31799"/>
          </a:xfrm>
          <a:prstGeom prst="straightConnector1">
            <a:avLst/>
          </a:prstGeom>
          <a:ln w="76200" cmpd="tri">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8877659">
            <a:off x="104625" y="3769102"/>
            <a:ext cx="958437" cy="276999"/>
          </a:xfrm>
          <a:prstGeom prst="rect">
            <a:avLst/>
          </a:prstGeom>
        </p:spPr>
        <p:txBody>
          <a:bodyPr wrap="square">
            <a:spAutoFit/>
          </a:bodyPr>
          <a:lstStyle/>
          <a:p>
            <a:r>
              <a:rPr lang="en-US" sz="1200" b="1" dirty="0">
                <a:solidFill>
                  <a:srgbClr val="FF0000"/>
                </a:solidFill>
                <a:latin typeface="Times New Roman"/>
                <a:cs typeface="Times New Roman"/>
              </a:rPr>
              <a:t>Unchanged</a:t>
            </a:r>
          </a:p>
        </p:txBody>
      </p:sp>
      <p:sp>
        <p:nvSpPr>
          <p:cNvPr id="18" name="Rectangle 17">
            <a:extLst>
              <a:ext uri="{FF2B5EF4-FFF2-40B4-BE49-F238E27FC236}">
                <a16:creationId xmlns:a16="http://schemas.microsoft.com/office/drawing/2014/main" id="{1A86E208-9745-D147-ADBC-899892B4612A}"/>
              </a:ext>
            </a:extLst>
          </p:cNvPr>
          <p:cNvSpPr/>
          <p:nvPr/>
        </p:nvSpPr>
        <p:spPr>
          <a:xfrm>
            <a:off x="5366766" y="1120160"/>
            <a:ext cx="2037334" cy="307777"/>
          </a:xfrm>
          <a:prstGeom prst="rect">
            <a:avLst/>
          </a:prstGeom>
        </p:spPr>
        <p:txBody>
          <a:bodyPr wrap="square">
            <a:spAutoFit/>
          </a:bodyPr>
          <a:lstStyle/>
          <a:p>
            <a:r>
              <a:rPr lang="en-US" sz="1400" b="1" dirty="0">
                <a:solidFill>
                  <a:srgbClr val="FF0000"/>
                </a:solidFill>
                <a:latin typeface="Times New Roman"/>
                <a:cs typeface="Times New Roman"/>
              </a:rPr>
              <a:t>CeC SRF accelerator</a:t>
            </a:r>
          </a:p>
        </p:txBody>
      </p:sp>
      <p:sp>
        <p:nvSpPr>
          <p:cNvPr id="21" name="Rectangle 20">
            <a:extLst>
              <a:ext uri="{FF2B5EF4-FFF2-40B4-BE49-F238E27FC236}">
                <a16:creationId xmlns:a16="http://schemas.microsoft.com/office/drawing/2014/main" id="{417FFBF7-B116-FE40-B4A6-DB44F2975864}"/>
              </a:ext>
            </a:extLst>
          </p:cNvPr>
          <p:cNvSpPr/>
          <p:nvPr/>
        </p:nvSpPr>
        <p:spPr>
          <a:xfrm>
            <a:off x="337754" y="690302"/>
            <a:ext cx="4107246" cy="461665"/>
          </a:xfrm>
          <a:prstGeom prst="rect">
            <a:avLst/>
          </a:prstGeom>
        </p:spPr>
        <p:txBody>
          <a:bodyPr wrap="square">
            <a:spAutoFit/>
          </a:bodyPr>
          <a:lstStyle/>
          <a:p>
            <a:pPr algn="ctr"/>
            <a:r>
              <a:rPr lang="en-US" sz="1200" dirty="0">
                <a:solidFill>
                  <a:srgbClr val="FF0000"/>
                </a:solidFill>
                <a:latin typeface="Times New Roman"/>
                <a:cs typeface="Times New Roman"/>
              </a:rPr>
              <a:t>Small gap in FEL wigglers is not compatible with low energy RHIC operations of the Beam Energy Scan (BES-II) program</a:t>
            </a:r>
            <a:endParaRPr lang="en-US" sz="1200" dirty="0">
              <a:solidFill>
                <a:srgbClr val="FF0000"/>
              </a:solidFill>
            </a:endParaRPr>
          </a:p>
        </p:txBody>
      </p:sp>
      <p:sp>
        <p:nvSpPr>
          <p:cNvPr id="22" name="Content Placeholder 2">
            <a:extLst>
              <a:ext uri="{FF2B5EF4-FFF2-40B4-BE49-F238E27FC236}">
                <a16:creationId xmlns:a16="http://schemas.microsoft.com/office/drawing/2014/main" id="{9DF7D0E8-3900-624B-AB93-5F10027B9DB2}"/>
              </a:ext>
            </a:extLst>
          </p:cNvPr>
          <p:cNvSpPr>
            <a:spLocks noGrp="1"/>
          </p:cNvSpPr>
          <p:nvPr>
            <p:ph idx="1"/>
          </p:nvPr>
        </p:nvSpPr>
        <p:spPr>
          <a:xfrm>
            <a:off x="-38074" y="4191946"/>
            <a:ext cx="4483074" cy="2812104"/>
          </a:xfrm>
          <a:solidFill>
            <a:schemeClr val="bg1"/>
          </a:solidFill>
        </p:spPr>
        <p:txBody>
          <a:bodyPr>
            <a:noAutofit/>
          </a:bodyPr>
          <a:lstStyle/>
          <a:p>
            <a:pPr>
              <a:lnSpc>
                <a:spcPct val="100000"/>
              </a:lnSpc>
              <a:spcBef>
                <a:spcPts val="0"/>
              </a:spcBef>
            </a:pPr>
            <a:r>
              <a:rPr lang="en-US" sz="1400" dirty="0"/>
              <a:t>Mechanical design new of  the CeC system is completed. We used SBU NSF “Center for Accelerator Science and Education” grant to procure new hardware</a:t>
            </a:r>
          </a:p>
          <a:p>
            <a:pPr>
              <a:lnSpc>
                <a:spcPct val="100000"/>
              </a:lnSpc>
              <a:spcBef>
                <a:spcPts val="0"/>
              </a:spcBef>
            </a:pPr>
            <a:r>
              <a:rPr lang="en-US" sz="1400" dirty="0"/>
              <a:t>We procured and commissioned new laser system with controllable pulse structure</a:t>
            </a:r>
          </a:p>
          <a:p>
            <a:pPr>
              <a:lnSpc>
                <a:spcPct val="100000"/>
              </a:lnSpc>
              <a:spcBef>
                <a:spcPts val="0"/>
              </a:spcBef>
            </a:pPr>
            <a:r>
              <a:rPr lang="en-US" sz="1400" dirty="0"/>
              <a:t>All new </a:t>
            </a:r>
            <a:r>
              <a:rPr lang="en-US" sz="1400"/>
              <a:t>vacuum chambers </a:t>
            </a:r>
            <a:r>
              <a:rPr lang="en-US" sz="1400" dirty="0"/>
              <a:t>with beam diagnostics are built and installed</a:t>
            </a:r>
          </a:p>
          <a:p>
            <a:pPr>
              <a:lnSpc>
                <a:spcPct val="100000"/>
              </a:lnSpc>
              <a:spcBef>
                <a:spcPts val="0"/>
              </a:spcBef>
            </a:pPr>
            <a:r>
              <a:rPr lang="en-US" sz="1400" dirty="0"/>
              <a:t>All supports are built and installed</a:t>
            </a:r>
          </a:p>
          <a:p>
            <a:pPr>
              <a:lnSpc>
                <a:spcPct val="100000"/>
              </a:lnSpc>
              <a:spcBef>
                <a:spcPts val="0"/>
              </a:spcBef>
            </a:pPr>
            <a:r>
              <a:rPr lang="en-US" sz="1400" dirty="0"/>
              <a:t>All solenoids are designed, manufactured, delivered and undergo magnetic measurements </a:t>
            </a:r>
          </a:p>
          <a:p>
            <a:pPr>
              <a:lnSpc>
                <a:spcPct val="100000"/>
              </a:lnSpc>
              <a:spcBef>
                <a:spcPts val="0"/>
              </a:spcBef>
            </a:pPr>
            <a:r>
              <a:rPr lang="en-US" sz="1400" dirty="0"/>
              <a:t>Assembly of the plasma-cascade based CeC can be completed during this year’s RHIC shut-down </a:t>
            </a:r>
          </a:p>
        </p:txBody>
      </p:sp>
      <p:pic>
        <p:nvPicPr>
          <p:cNvPr id="23" name="Picture 22" descr="A picture containing indoor, person, table, wall&#10;&#10;Description automatically generated">
            <a:extLst>
              <a:ext uri="{FF2B5EF4-FFF2-40B4-BE49-F238E27FC236}">
                <a16:creationId xmlns:a16="http://schemas.microsoft.com/office/drawing/2014/main" id="{DEE5F95B-FF19-F04E-94E6-377242CD5AF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27673" y="5078388"/>
            <a:ext cx="2235089" cy="1676316"/>
          </a:xfrm>
          <a:prstGeom prst="rect">
            <a:avLst/>
          </a:prstGeom>
        </p:spPr>
      </p:pic>
      <p:grpSp>
        <p:nvGrpSpPr>
          <p:cNvPr id="25" name="Group 24">
            <a:extLst>
              <a:ext uri="{FF2B5EF4-FFF2-40B4-BE49-F238E27FC236}">
                <a16:creationId xmlns:a16="http://schemas.microsoft.com/office/drawing/2014/main" id="{F837E034-7C92-E441-8996-07394D47ADC2}"/>
              </a:ext>
            </a:extLst>
          </p:cNvPr>
          <p:cNvGrpSpPr/>
          <p:nvPr/>
        </p:nvGrpSpPr>
        <p:grpSpPr>
          <a:xfrm>
            <a:off x="4368799" y="4069970"/>
            <a:ext cx="2597150" cy="1012550"/>
            <a:chOff x="5235305" y="2407801"/>
            <a:chExt cx="3724621" cy="1541914"/>
          </a:xfrm>
        </p:grpSpPr>
        <p:pic>
          <p:nvPicPr>
            <p:cNvPr id="26" name="Picture 25" descr="A picture containing building, indoor, sitting, table&#10;&#10;Description automatically generated">
              <a:extLst>
                <a:ext uri="{FF2B5EF4-FFF2-40B4-BE49-F238E27FC236}">
                  <a16:creationId xmlns:a16="http://schemas.microsoft.com/office/drawing/2014/main" id="{B2D2ACDE-EAA7-DF45-8F22-0E335D23DA2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547"/>
            <a:stretch/>
          </p:blipFill>
          <p:spPr>
            <a:xfrm>
              <a:off x="5235305" y="2407801"/>
              <a:ext cx="1724984" cy="1541914"/>
            </a:xfrm>
            <a:prstGeom prst="rect">
              <a:avLst/>
            </a:prstGeom>
          </p:spPr>
        </p:pic>
        <p:pic>
          <p:nvPicPr>
            <p:cNvPr id="27" name="Picture 26" descr="A picture containing table, indoor, sitting&#10;&#10;Description automatically generated">
              <a:extLst>
                <a:ext uri="{FF2B5EF4-FFF2-40B4-BE49-F238E27FC236}">
                  <a16:creationId xmlns:a16="http://schemas.microsoft.com/office/drawing/2014/main" id="{7D0D041F-1F33-A746-BB0A-A227773E72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38285" y="2427297"/>
              <a:ext cx="2021641" cy="1516231"/>
            </a:xfrm>
            <a:prstGeom prst="rect">
              <a:avLst/>
            </a:prstGeom>
          </p:spPr>
        </p:pic>
      </p:grpSp>
      <p:pic>
        <p:nvPicPr>
          <p:cNvPr id="29" name="Picture 28" descr="A picture containing indoor, kitchen, floor&#10;&#10;Description automatically generated">
            <a:extLst>
              <a:ext uri="{FF2B5EF4-FFF2-40B4-BE49-F238E27FC236}">
                <a16:creationId xmlns:a16="http://schemas.microsoft.com/office/drawing/2014/main" id="{764FDF4B-C944-A74E-96F5-5A65610E1F2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42096" y="3967844"/>
            <a:ext cx="1736298" cy="2795922"/>
          </a:xfrm>
          <a:prstGeom prst="rect">
            <a:avLst/>
          </a:prstGeom>
        </p:spPr>
      </p:pic>
    </p:spTree>
    <p:extLst>
      <p:ext uri="{BB962C8B-B14F-4D97-AF65-F5344CB8AC3E}">
        <p14:creationId xmlns:p14="http://schemas.microsoft.com/office/powerpoint/2010/main" val="424164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strVal val="#ppt_w*0.70"/>
                                          </p:val>
                                        </p:tav>
                                        <p:tav tm="100000">
                                          <p:val>
                                            <p:strVal val="#ppt_w"/>
                                          </p:val>
                                        </p:tav>
                                      </p:tavLst>
                                    </p:anim>
                                    <p:anim calcmode="lin" valueType="num">
                                      <p:cBhvr>
                                        <p:cTn id="13" dur="1000" fill="hold"/>
                                        <p:tgtEl>
                                          <p:spTgt spid="25"/>
                                        </p:tgtEl>
                                        <p:attrNameLst>
                                          <p:attrName>ppt_h</p:attrName>
                                        </p:attrNameLst>
                                      </p:cBhvr>
                                      <p:tavLst>
                                        <p:tav tm="0">
                                          <p:val>
                                            <p:strVal val="#ppt_h"/>
                                          </p:val>
                                        </p:tav>
                                        <p:tav tm="100000">
                                          <p:val>
                                            <p:strVal val="#ppt_h"/>
                                          </p:val>
                                        </p:tav>
                                      </p:tavLst>
                                    </p:anim>
                                    <p:animEffect transition="in" filter="fade">
                                      <p:cBhvr>
                                        <p:cTn id="14" dur="1000"/>
                                        <p:tgtEl>
                                          <p:spTgt spid="25"/>
                                        </p:tgtEl>
                                      </p:cBhvr>
                                    </p:animEffect>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
            <a:ext cx="9144000" cy="1140339"/>
          </a:xfrm>
        </p:spPr>
        <p:txBody>
          <a:bodyPr>
            <a:no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What is Plasma-Cascade Instability (PCI)</a:t>
            </a:r>
            <a:r>
              <a:rPr lang="en-US" sz="2800" dirty="0">
                <a:solidFill>
                  <a:srgbClr val="FF0000"/>
                </a:solidFill>
              </a:rPr>
              <a:t>? </a:t>
            </a:r>
            <a:br>
              <a:rPr lang="en-US" sz="2800" dirty="0">
                <a:solidFill>
                  <a:srgbClr val="FF0000"/>
                </a:solidFill>
              </a:rPr>
            </a:br>
            <a:r>
              <a:rPr lang="en-US" sz="1800" dirty="0">
                <a:solidFill>
                  <a:srgbClr val="FF0000"/>
                </a:solidFill>
              </a:rPr>
              <a:t>How is it different from the previously known micro-bunching instability (MBI)</a:t>
            </a:r>
            <a:r>
              <a:rPr lang="en-US" sz="2400" dirty="0">
                <a:solidFill>
                  <a:srgbClr val="FF0000"/>
                </a:solidFill>
              </a:rPr>
              <a:t>?</a:t>
            </a:r>
            <a:br>
              <a:rPr lang="en-US" sz="2800"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D0C6D1A-E2A6-C744-A3E5-DFE7CBFC7FD7}"/>
              </a:ext>
            </a:extLst>
          </p:cNvPr>
          <p:cNvSpPr/>
          <p:nvPr/>
        </p:nvSpPr>
        <p:spPr>
          <a:xfrm>
            <a:off x="6739633" y="2351281"/>
            <a:ext cx="620683" cy="369332"/>
          </a:xfrm>
          <a:prstGeom prst="rect">
            <a:avLst/>
          </a:prstGeom>
        </p:spPr>
        <p:txBody>
          <a:bodyPr wrap="none">
            <a:spAutoFit/>
          </a:bodyPr>
          <a:lstStyle/>
          <a:p>
            <a:r>
              <a:rPr lang="en-US" dirty="0">
                <a:solidFill>
                  <a:srgbClr val="FF0000"/>
                </a:solidFill>
                <a:latin typeface="Times New Roman" panose="02020603050405020304" pitchFamily="18" charset="0"/>
                <a:cs typeface="Times New Roman" panose="02020603050405020304" pitchFamily="18" charset="0"/>
              </a:rPr>
              <a:t>MBI</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D5F72D8-6045-8F4D-B051-73225F6DF95E}"/>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0" y="957140"/>
            <a:ext cx="3943350" cy="1487610"/>
          </a:xfrm>
          <a:prstGeom prst="rect">
            <a:avLst/>
          </a:prstGeom>
          <a:noFill/>
          <a:ln>
            <a:noFill/>
          </a:ln>
        </p:spPr>
      </p:pic>
      <p:sp>
        <p:nvSpPr>
          <p:cNvPr id="10" name="Rectangle 9">
            <a:extLst>
              <a:ext uri="{FF2B5EF4-FFF2-40B4-BE49-F238E27FC236}">
                <a16:creationId xmlns:a16="http://schemas.microsoft.com/office/drawing/2014/main" id="{05C32199-CAE1-CD44-9F9E-D8F56C8A2E4F}"/>
              </a:ext>
            </a:extLst>
          </p:cNvPr>
          <p:cNvSpPr/>
          <p:nvPr/>
        </p:nvSpPr>
        <p:spPr>
          <a:xfrm>
            <a:off x="7748063" y="1072498"/>
            <a:ext cx="910827" cy="261610"/>
          </a:xfrm>
          <a:prstGeom prst="rect">
            <a:avLst/>
          </a:prstGeom>
        </p:spPr>
        <p:txBody>
          <a:bodyPr wrap="none">
            <a:spAutoFit/>
          </a:bodyPr>
          <a:lstStyle/>
          <a:p>
            <a:r>
              <a:rPr lang="en-US" sz="1100" dirty="0">
                <a:latin typeface="Times New Roman" panose="02020603050405020304" pitchFamily="18" charset="0"/>
                <a:cs typeface="Times New Roman" panose="02020603050405020304" pitchFamily="18" charset="0"/>
              </a:rPr>
              <a:t> © D. Ratner</a:t>
            </a:r>
          </a:p>
        </p:txBody>
      </p:sp>
      <p:sp>
        <p:nvSpPr>
          <p:cNvPr id="6" name="Rectangle 5">
            <a:extLst>
              <a:ext uri="{FF2B5EF4-FFF2-40B4-BE49-F238E27FC236}">
                <a16:creationId xmlns:a16="http://schemas.microsoft.com/office/drawing/2014/main" id="{1E03E083-F999-2B4C-8BC4-D46B8679260B}"/>
              </a:ext>
            </a:extLst>
          </p:cNvPr>
          <p:cNvSpPr/>
          <p:nvPr/>
        </p:nvSpPr>
        <p:spPr>
          <a:xfrm>
            <a:off x="3398150" y="2805614"/>
            <a:ext cx="2106667" cy="400110"/>
          </a:xfrm>
          <a:prstGeom prst="rect">
            <a:avLst/>
          </a:prstGeom>
        </p:spPr>
        <p:txBody>
          <a:bodyPr wrap="none">
            <a:spAutoFit/>
          </a:bodyPr>
          <a:lstStyle/>
          <a:p>
            <a:r>
              <a:rPr lang="en-US" sz="2000" b="1" u="sng" dirty="0">
                <a:solidFill>
                  <a:srgbClr val="7030A0"/>
                </a:solidFill>
                <a:latin typeface="Times New Roman" panose="02020603050405020304" pitchFamily="18" charset="0"/>
                <a:cs typeface="Times New Roman" panose="02020603050405020304" pitchFamily="18" charset="0"/>
              </a:rPr>
              <a:t>Cold beam model</a:t>
            </a:r>
          </a:p>
        </p:txBody>
      </p:sp>
      <p:sp>
        <p:nvSpPr>
          <p:cNvPr id="12" name="Rectangle 5">
            <a:extLst>
              <a:ext uri="{FF2B5EF4-FFF2-40B4-BE49-F238E27FC236}">
                <a16:creationId xmlns:a16="http://schemas.microsoft.com/office/drawing/2014/main" id="{34A1702C-EAC4-2E41-BFC6-6B5DEB12A544}"/>
              </a:ext>
            </a:extLst>
          </p:cNvPr>
          <p:cNvSpPr>
            <a:spLocks noChangeArrowheads="1"/>
          </p:cNvSpPr>
          <p:nvPr/>
        </p:nvSpPr>
        <p:spPr bwMode="auto">
          <a:xfrm>
            <a:off x="4083050" y="38661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a:extLst>
              <a:ext uri="{FF2B5EF4-FFF2-40B4-BE49-F238E27FC236}">
                <a16:creationId xmlns:a16="http://schemas.microsoft.com/office/drawing/2014/main" id="{B46DE1A8-24C8-4E49-B7E9-2A6D8B7010D0}"/>
              </a:ext>
            </a:extLst>
          </p:cNvPr>
          <p:cNvGraphicFramePr>
            <a:graphicFrameLocks noChangeAspect="1"/>
          </p:cNvGraphicFramePr>
          <p:nvPr/>
        </p:nvGraphicFramePr>
        <p:xfrm>
          <a:off x="3667808" y="3315986"/>
          <a:ext cx="1759468" cy="881085"/>
        </p:xfrm>
        <a:graphic>
          <a:graphicData uri="http://schemas.openxmlformats.org/presentationml/2006/ole">
            <mc:AlternateContent xmlns:mc="http://schemas.openxmlformats.org/markup-compatibility/2006">
              <mc:Choice xmlns:v="urn:schemas-microsoft-com:vml" Requires="v">
                <p:oleObj spid="_x0000_s20741" r:id="rId4" imgW="1117600" imgH="558800" progId="Equation.DSMT4">
                  <p:embed/>
                </p:oleObj>
              </mc:Choice>
              <mc:Fallback>
                <p:oleObj r:id="rId4" imgW="1117600" imgH="558800" progId="Equation.DSMT4">
                  <p:embed/>
                  <p:pic>
                    <p:nvPicPr>
                      <p:cNvPr id="20" name="Object 19">
                        <a:extLst>
                          <a:ext uri="{FF2B5EF4-FFF2-40B4-BE49-F238E27FC236}">
                            <a16:creationId xmlns:a16="http://schemas.microsoft.com/office/drawing/2014/main" id="{B46DE1A8-24C8-4E49-B7E9-2A6D8B7010D0}"/>
                          </a:ext>
                        </a:extLst>
                      </p:cNvPr>
                      <p:cNvPicPr/>
                      <p:nvPr/>
                    </p:nvPicPr>
                    <p:blipFill>
                      <a:blip r:embed="rId5"/>
                      <a:stretch>
                        <a:fillRect/>
                      </a:stretch>
                    </p:blipFill>
                    <p:spPr>
                      <a:xfrm>
                        <a:off x="3667808" y="3315986"/>
                        <a:ext cx="1759468" cy="881085"/>
                      </a:xfrm>
                      <a:prstGeom prst="rect">
                        <a:avLst/>
                      </a:prstGeom>
                    </p:spPr>
                  </p:pic>
                </p:oleObj>
              </mc:Fallback>
            </mc:AlternateContent>
          </a:graphicData>
        </a:graphic>
      </p:graphicFrame>
      <p:grpSp>
        <p:nvGrpSpPr>
          <p:cNvPr id="25" name="Group 24">
            <a:extLst>
              <a:ext uri="{FF2B5EF4-FFF2-40B4-BE49-F238E27FC236}">
                <a16:creationId xmlns:a16="http://schemas.microsoft.com/office/drawing/2014/main" id="{9CC38B39-7511-C94F-AFB3-D6D1981F7138}"/>
              </a:ext>
            </a:extLst>
          </p:cNvPr>
          <p:cNvGrpSpPr/>
          <p:nvPr/>
        </p:nvGrpSpPr>
        <p:grpSpPr>
          <a:xfrm>
            <a:off x="4572000" y="1374088"/>
            <a:ext cx="4502150" cy="951054"/>
            <a:chOff x="4379708" y="1724228"/>
            <a:chExt cx="5308890" cy="729159"/>
          </a:xfrm>
        </p:grpSpPr>
        <p:pic>
          <p:nvPicPr>
            <p:cNvPr id="30" name="Picture 29">
              <a:extLst>
                <a:ext uri="{FF2B5EF4-FFF2-40B4-BE49-F238E27FC236}">
                  <a16:creationId xmlns:a16="http://schemas.microsoft.com/office/drawing/2014/main" id="{B74D713F-259A-DC4C-8A60-8C39227C13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64842" y="1728637"/>
              <a:ext cx="3023756" cy="724750"/>
            </a:xfrm>
            <a:prstGeom prst="rect">
              <a:avLst/>
            </a:prstGeom>
          </p:spPr>
        </p:pic>
        <p:pic>
          <p:nvPicPr>
            <p:cNvPr id="31" name="Picture 30">
              <a:extLst>
                <a:ext uri="{FF2B5EF4-FFF2-40B4-BE49-F238E27FC236}">
                  <a16:creationId xmlns:a16="http://schemas.microsoft.com/office/drawing/2014/main" id="{0A79686C-968F-764F-93FC-D4F7551DF3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4379708" y="1724228"/>
              <a:ext cx="2809358" cy="724750"/>
            </a:xfrm>
            <a:prstGeom prst="rect">
              <a:avLst/>
            </a:prstGeom>
          </p:spPr>
        </p:pic>
      </p:grpSp>
      <p:pic>
        <p:nvPicPr>
          <p:cNvPr id="29" name="Picture 28">
            <a:extLst>
              <a:ext uri="{FF2B5EF4-FFF2-40B4-BE49-F238E27FC236}">
                <a16:creationId xmlns:a16="http://schemas.microsoft.com/office/drawing/2014/main" id="{5E7C9298-5D9A-DD4E-A27A-E209DF97980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r="-947" b="-1"/>
          <a:stretch/>
        </p:blipFill>
        <p:spPr>
          <a:xfrm>
            <a:off x="7032603" y="4649449"/>
            <a:ext cx="1969560" cy="1642514"/>
          </a:xfrm>
          <a:prstGeom prst="rect">
            <a:avLst/>
          </a:prstGeom>
        </p:spPr>
      </p:pic>
      <p:sp>
        <p:nvSpPr>
          <p:cNvPr id="36" name="Rectangle 35">
            <a:extLst>
              <a:ext uri="{FF2B5EF4-FFF2-40B4-BE49-F238E27FC236}">
                <a16:creationId xmlns:a16="http://schemas.microsoft.com/office/drawing/2014/main" id="{B6E579ED-1F7D-704E-9C6A-54E7B6547881}"/>
              </a:ext>
            </a:extLst>
          </p:cNvPr>
          <p:cNvSpPr/>
          <p:nvPr/>
        </p:nvSpPr>
        <p:spPr>
          <a:xfrm rot="16200000">
            <a:off x="1113832" y="2098889"/>
            <a:ext cx="854721"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Interaction</a:t>
            </a:r>
            <a:endParaRPr lang="en-US" sz="1200" dirty="0">
              <a:solidFill>
                <a:srgbClr val="1513D7"/>
              </a:solidFill>
            </a:endParaRPr>
          </a:p>
        </p:txBody>
      </p:sp>
      <p:cxnSp>
        <p:nvCxnSpPr>
          <p:cNvPr id="39" name="Straight Arrow Connector 38">
            <a:extLst>
              <a:ext uri="{FF2B5EF4-FFF2-40B4-BE49-F238E27FC236}">
                <a16:creationId xmlns:a16="http://schemas.microsoft.com/office/drawing/2014/main" id="{6C51D524-FAA9-C44F-801A-F9311466119B}"/>
              </a:ext>
            </a:extLst>
          </p:cNvPr>
          <p:cNvCxnSpPr/>
          <p:nvPr/>
        </p:nvCxnSpPr>
        <p:spPr>
          <a:xfrm>
            <a:off x="1741078" y="1215650"/>
            <a:ext cx="0" cy="59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2E99A98-05DB-1D47-B96F-52CF6378D93F}"/>
              </a:ext>
            </a:extLst>
          </p:cNvPr>
          <p:cNvCxnSpPr/>
          <p:nvPr/>
        </p:nvCxnSpPr>
        <p:spPr>
          <a:xfrm>
            <a:off x="1377950" y="1220974"/>
            <a:ext cx="0" cy="59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F03726E-DEAD-7846-A8CA-A991511DE6C8}"/>
              </a:ext>
            </a:extLst>
          </p:cNvPr>
          <p:cNvSpPr/>
          <p:nvPr/>
        </p:nvSpPr>
        <p:spPr>
          <a:xfrm>
            <a:off x="6206836" y="1503803"/>
            <a:ext cx="484428"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Drift</a:t>
            </a:r>
            <a:endParaRPr lang="en-US" sz="1200" dirty="0">
              <a:solidFill>
                <a:srgbClr val="1513D7"/>
              </a:solidFill>
            </a:endParaRPr>
          </a:p>
        </p:txBody>
      </p:sp>
      <p:sp>
        <p:nvSpPr>
          <p:cNvPr id="42" name="Rectangle 41">
            <a:extLst>
              <a:ext uri="{FF2B5EF4-FFF2-40B4-BE49-F238E27FC236}">
                <a16:creationId xmlns:a16="http://schemas.microsoft.com/office/drawing/2014/main" id="{0BE03841-11F1-B34F-AF00-10597A3FA84A}"/>
              </a:ext>
            </a:extLst>
          </p:cNvPr>
          <p:cNvSpPr/>
          <p:nvPr/>
        </p:nvSpPr>
        <p:spPr>
          <a:xfrm>
            <a:off x="8169716" y="1534625"/>
            <a:ext cx="484428"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Drift</a:t>
            </a:r>
            <a:endParaRPr lang="en-US" sz="1200" dirty="0">
              <a:solidFill>
                <a:srgbClr val="1513D7"/>
              </a:solidFill>
            </a:endParaRPr>
          </a:p>
        </p:txBody>
      </p:sp>
      <p:sp>
        <p:nvSpPr>
          <p:cNvPr id="43" name="Rectangle 42">
            <a:extLst>
              <a:ext uri="{FF2B5EF4-FFF2-40B4-BE49-F238E27FC236}">
                <a16:creationId xmlns:a16="http://schemas.microsoft.com/office/drawing/2014/main" id="{BD0EF740-226F-3547-ADFC-5B3C9C04D2AF}"/>
              </a:ext>
            </a:extLst>
          </p:cNvPr>
          <p:cNvSpPr/>
          <p:nvPr/>
        </p:nvSpPr>
        <p:spPr>
          <a:xfrm>
            <a:off x="7167658" y="1507579"/>
            <a:ext cx="484428"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Kick</a:t>
            </a:r>
            <a:endParaRPr lang="en-US" sz="1200" dirty="0">
              <a:solidFill>
                <a:srgbClr val="1513D7"/>
              </a:solidFill>
            </a:endParaRPr>
          </a:p>
        </p:txBody>
      </p:sp>
      <p:sp>
        <p:nvSpPr>
          <p:cNvPr id="44" name="Rectangle 43">
            <a:extLst>
              <a:ext uri="{FF2B5EF4-FFF2-40B4-BE49-F238E27FC236}">
                <a16:creationId xmlns:a16="http://schemas.microsoft.com/office/drawing/2014/main" id="{1C7B03BA-1F74-6C40-B8B7-DF6932F478F4}"/>
              </a:ext>
            </a:extLst>
          </p:cNvPr>
          <p:cNvSpPr/>
          <p:nvPr/>
        </p:nvSpPr>
        <p:spPr>
          <a:xfrm>
            <a:off x="5262603" y="1495614"/>
            <a:ext cx="484428"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Kick</a:t>
            </a:r>
            <a:endParaRPr lang="en-US" sz="1200" dirty="0">
              <a:solidFill>
                <a:srgbClr val="1513D7"/>
              </a:solidFill>
            </a:endParaRPr>
          </a:p>
        </p:txBody>
      </p:sp>
      <p:sp>
        <p:nvSpPr>
          <p:cNvPr id="46" name="Rectangle 45">
            <a:extLst>
              <a:ext uri="{FF2B5EF4-FFF2-40B4-BE49-F238E27FC236}">
                <a16:creationId xmlns:a16="http://schemas.microsoft.com/office/drawing/2014/main" id="{6EB61F92-93B1-F547-9BB3-8A40B7FBEA20}"/>
              </a:ext>
            </a:extLst>
          </p:cNvPr>
          <p:cNvSpPr/>
          <p:nvPr/>
        </p:nvSpPr>
        <p:spPr>
          <a:xfrm rot="16200000">
            <a:off x="2327250" y="2123772"/>
            <a:ext cx="854721" cy="276999"/>
          </a:xfrm>
          <a:prstGeom prst="rect">
            <a:avLst/>
          </a:prstGeom>
        </p:spPr>
        <p:txBody>
          <a:bodyPr wrap="none">
            <a:spAutoFit/>
          </a:bodyPr>
          <a:lstStyle/>
          <a:p>
            <a:pPr algn="ctr"/>
            <a:r>
              <a:rPr lang="en-US" sz="1200" dirty="0">
                <a:solidFill>
                  <a:srgbClr val="1513D7"/>
                </a:solidFill>
                <a:latin typeface="Times New Roman" panose="02020603050405020304" pitchFamily="18" charset="0"/>
                <a:cs typeface="Times New Roman" panose="02020603050405020304" pitchFamily="18" charset="0"/>
              </a:rPr>
              <a:t>Interaction</a:t>
            </a:r>
            <a:endParaRPr lang="en-US" sz="1200" dirty="0">
              <a:solidFill>
                <a:srgbClr val="1513D7"/>
              </a:solidFill>
            </a:endParaRPr>
          </a:p>
        </p:txBody>
      </p:sp>
      <p:cxnSp>
        <p:nvCxnSpPr>
          <p:cNvPr id="47" name="Straight Arrow Connector 46">
            <a:extLst>
              <a:ext uri="{FF2B5EF4-FFF2-40B4-BE49-F238E27FC236}">
                <a16:creationId xmlns:a16="http://schemas.microsoft.com/office/drawing/2014/main" id="{0AF38079-5CA6-9E41-9B93-818ADFCD26CA}"/>
              </a:ext>
            </a:extLst>
          </p:cNvPr>
          <p:cNvCxnSpPr/>
          <p:nvPr/>
        </p:nvCxnSpPr>
        <p:spPr>
          <a:xfrm>
            <a:off x="2942405" y="1215650"/>
            <a:ext cx="0" cy="59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625BE93-8CAE-4546-8160-9BB2E64269B9}"/>
              </a:ext>
            </a:extLst>
          </p:cNvPr>
          <p:cNvCxnSpPr/>
          <p:nvPr/>
        </p:nvCxnSpPr>
        <p:spPr>
          <a:xfrm>
            <a:off x="2579277" y="1220974"/>
            <a:ext cx="0" cy="59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EFBBB4-277C-7A4C-A173-078AE8ABB52E}"/>
              </a:ext>
            </a:extLst>
          </p:cNvPr>
          <p:cNvCxnSpPr/>
          <p:nvPr/>
        </p:nvCxnSpPr>
        <p:spPr>
          <a:xfrm>
            <a:off x="3728627" y="1214625"/>
            <a:ext cx="0" cy="59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29BCDBF-219A-4343-AE79-7B396ADFC20B}"/>
              </a:ext>
            </a:extLst>
          </p:cNvPr>
          <p:cNvSpPr/>
          <p:nvPr/>
        </p:nvSpPr>
        <p:spPr>
          <a:xfrm>
            <a:off x="714097" y="778877"/>
            <a:ext cx="484428"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Drift</a:t>
            </a:r>
            <a:endParaRPr lang="en-US" sz="1200" dirty="0">
              <a:solidFill>
                <a:srgbClr val="1513D7"/>
              </a:solidFill>
            </a:endParaRPr>
          </a:p>
        </p:txBody>
      </p:sp>
      <p:sp>
        <p:nvSpPr>
          <p:cNvPr id="51" name="Rectangle 50">
            <a:extLst>
              <a:ext uri="{FF2B5EF4-FFF2-40B4-BE49-F238E27FC236}">
                <a16:creationId xmlns:a16="http://schemas.microsoft.com/office/drawing/2014/main" id="{F782CEB1-2554-FE40-959D-2ADEEF099043}"/>
              </a:ext>
            </a:extLst>
          </p:cNvPr>
          <p:cNvSpPr/>
          <p:nvPr/>
        </p:nvSpPr>
        <p:spPr>
          <a:xfrm>
            <a:off x="109019" y="765078"/>
            <a:ext cx="484428"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Kick</a:t>
            </a:r>
            <a:endParaRPr lang="en-US" sz="1200" dirty="0">
              <a:solidFill>
                <a:srgbClr val="1513D7"/>
              </a:solidFill>
            </a:endParaRPr>
          </a:p>
        </p:txBody>
      </p:sp>
      <p:sp>
        <p:nvSpPr>
          <p:cNvPr id="52" name="Rectangle 51">
            <a:extLst>
              <a:ext uri="{FF2B5EF4-FFF2-40B4-BE49-F238E27FC236}">
                <a16:creationId xmlns:a16="http://schemas.microsoft.com/office/drawing/2014/main" id="{1AB94908-C69D-6543-AE70-691ADA5D2B56}"/>
              </a:ext>
            </a:extLst>
          </p:cNvPr>
          <p:cNvSpPr/>
          <p:nvPr/>
        </p:nvSpPr>
        <p:spPr>
          <a:xfrm>
            <a:off x="1897879" y="786646"/>
            <a:ext cx="484428"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Drift</a:t>
            </a:r>
            <a:endParaRPr lang="en-US" sz="1200" dirty="0">
              <a:solidFill>
                <a:srgbClr val="1513D7"/>
              </a:solidFill>
            </a:endParaRPr>
          </a:p>
        </p:txBody>
      </p:sp>
      <p:sp>
        <p:nvSpPr>
          <p:cNvPr id="53" name="Rectangle 52">
            <a:extLst>
              <a:ext uri="{FF2B5EF4-FFF2-40B4-BE49-F238E27FC236}">
                <a16:creationId xmlns:a16="http://schemas.microsoft.com/office/drawing/2014/main" id="{2D61F1B9-95DE-244F-9CE2-1DC0666136F5}"/>
              </a:ext>
            </a:extLst>
          </p:cNvPr>
          <p:cNvSpPr/>
          <p:nvPr/>
        </p:nvSpPr>
        <p:spPr>
          <a:xfrm>
            <a:off x="1330901" y="772847"/>
            <a:ext cx="484428"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Kick</a:t>
            </a:r>
            <a:endParaRPr lang="en-US" sz="1200" dirty="0">
              <a:solidFill>
                <a:srgbClr val="1513D7"/>
              </a:solidFill>
            </a:endParaRPr>
          </a:p>
        </p:txBody>
      </p:sp>
      <p:sp>
        <p:nvSpPr>
          <p:cNvPr id="54" name="Rectangle 53">
            <a:extLst>
              <a:ext uri="{FF2B5EF4-FFF2-40B4-BE49-F238E27FC236}">
                <a16:creationId xmlns:a16="http://schemas.microsoft.com/office/drawing/2014/main" id="{8C896BA1-7927-1E42-AFC7-1CDE56227033}"/>
              </a:ext>
            </a:extLst>
          </p:cNvPr>
          <p:cNvSpPr/>
          <p:nvPr/>
        </p:nvSpPr>
        <p:spPr>
          <a:xfrm>
            <a:off x="3087360" y="794053"/>
            <a:ext cx="484428"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Drift</a:t>
            </a:r>
            <a:endParaRPr lang="en-US" sz="1200" dirty="0">
              <a:solidFill>
                <a:srgbClr val="1513D7"/>
              </a:solidFill>
            </a:endParaRPr>
          </a:p>
        </p:txBody>
      </p:sp>
      <p:sp>
        <p:nvSpPr>
          <p:cNvPr id="55" name="Rectangle 54">
            <a:extLst>
              <a:ext uri="{FF2B5EF4-FFF2-40B4-BE49-F238E27FC236}">
                <a16:creationId xmlns:a16="http://schemas.microsoft.com/office/drawing/2014/main" id="{DC1250CE-45C7-F242-AB7F-C68E096839B5}"/>
              </a:ext>
            </a:extLst>
          </p:cNvPr>
          <p:cNvSpPr/>
          <p:nvPr/>
        </p:nvSpPr>
        <p:spPr>
          <a:xfrm>
            <a:off x="2520382" y="780254"/>
            <a:ext cx="484428"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Kick</a:t>
            </a:r>
            <a:endParaRPr lang="en-US" sz="1200" dirty="0">
              <a:solidFill>
                <a:srgbClr val="1513D7"/>
              </a:solidFill>
            </a:endParaRPr>
          </a:p>
        </p:txBody>
      </p:sp>
      <p:sp>
        <p:nvSpPr>
          <p:cNvPr id="58" name="Rectangle 57">
            <a:extLst>
              <a:ext uri="{FF2B5EF4-FFF2-40B4-BE49-F238E27FC236}">
                <a16:creationId xmlns:a16="http://schemas.microsoft.com/office/drawing/2014/main" id="{D645A2B9-31B0-1B4C-81D3-948E53153799}"/>
              </a:ext>
            </a:extLst>
          </p:cNvPr>
          <p:cNvSpPr/>
          <p:nvPr/>
        </p:nvSpPr>
        <p:spPr>
          <a:xfrm>
            <a:off x="497365" y="2329210"/>
            <a:ext cx="889987"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Dispersion </a:t>
            </a:r>
            <a:endParaRPr lang="en-US" sz="1200" dirty="0">
              <a:solidFill>
                <a:srgbClr val="1513D7"/>
              </a:solidFill>
            </a:endParaRPr>
          </a:p>
        </p:txBody>
      </p:sp>
      <p:sp>
        <p:nvSpPr>
          <p:cNvPr id="59" name="Rectangle 58">
            <a:extLst>
              <a:ext uri="{FF2B5EF4-FFF2-40B4-BE49-F238E27FC236}">
                <a16:creationId xmlns:a16="http://schemas.microsoft.com/office/drawing/2014/main" id="{11B0A32C-373B-924E-B786-B211FB83F06D}"/>
              </a:ext>
            </a:extLst>
          </p:cNvPr>
          <p:cNvSpPr/>
          <p:nvPr/>
        </p:nvSpPr>
        <p:spPr>
          <a:xfrm>
            <a:off x="1683852" y="2335339"/>
            <a:ext cx="889987"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Dispersion </a:t>
            </a:r>
            <a:endParaRPr lang="en-US" sz="1200" dirty="0">
              <a:solidFill>
                <a:srgbClr val="1513D7"/>
              </a:solidFill>
            </a:endParaRPr>
          </a:p>
        </p:txBody>
      </p:sp>
      <p:sp>
        <p:nvSpPr>
          <p:cNvPr id="60" name="Rectangle 59">
            <a:extLst>
              <a:ext uri="{FF2B5EF4-FFF2-40B4-BE49-F238E27FC236}">
                <a16:creationId xmlns:a16="http://schemas.microsoft.com/office/drawing/2014/main" id="{441AE6E6-B53B-3C48-AD83-81F2F90D9351}"/>
              </a:ext>
            </a:extLst>
          </p:cNvPr>
          <p:cNvSpPr/>
          <p:nvPr/>
        </p:nvSpPr>
        <p:spPr>
          <a:xfrm>
            <a:off x="2962303" y="2356538"/>
            <a:ext cx="889987" cy="276999"/>
          </a:xfrm>
          <a:prstGeom prst="rect">
            <a:avLst/>
          </a:prstGeom>
        </p:spPr>
        <p:txBody>
          <a:bodyPr wrap="none">
            <a:spAutoFit/>
          </a:bodyPr>
          <a:lstStyle/>
          <a:p>
            <a:r>
              <a:rPr lang="en-US" sz="1200" dirty="0">
                <a:solidFill>
                  <a:srgbClr val="1513D7"/>
                </a:solidFill>
                <a:latin typeface="Times New Roman" panose="02020603050405020304" pitchFamily="18" charset="0"/>
                <a:cs typeface="Times New Roman" panose="02020603050405020304" pitchFamily="18" charset="0"/>
              </a:rPr>
              <a:t>Dispersion </a:t>
            </a:r>
            <a:endParaRPr lang="en-US" sz="1200" dirty="0">
              <a:solidFill>
                <a:srgbClr val="1513D7"/>
              </a:solidFill>
            </a:endParaRPr>
          </a:p>
        </p:txBody>
      </p:sp>
      <p:pic>
        <p:nvPicPr>
          <p:cNvPr id="37" name="Picture 36">
            <a:extLst>
              <a:ext uri="{FF2B5EF4-FFF2-40B4-BE49-F238E27FC236}">
                <a16:creationId xmlns:a16="http://schemas.microsoft.com/office/drawing/2014/main" id="{D5615D52-CD6C-0345-AF8B-6668DF9341DA}"/>
              </a:ext>
            </a:extLst>
          </p:cNvPr>
          <p:cNvPicPr>
            <a:picLocks noChangeAspect="1"/>
          </p:cNvPicPr>
          <p:nvPr/>
        </p:nvPicPr>
        <p:blipFill>
          <a:blip r:embed="rId9"/>
          <a:stretch>
            <a:fillRect/>
          </a:stretch>
        </p:blipFill>
        <p:spPr>
          <a:xfrm>
            <a:off x="415401" y="4685816"/>
            <a:ext cx="1510778" cy="1380347"/>
          </a:xfrm>
          <a:prstGeom prst="rect">
            <a:avLst/>
          </a:prstGeom>
        </p:spPr>
      </p:pic>
      <p:sp>
        <p:nvSpPr>
          <p:cNvPr id="62" name="Rectangle 61">
            <a:extLst>
              <a:ext uri="{FF2B5EF4-FFF2-40B4-BE49-F238E27FC236}">
                <a16:creationId xmlns:a16="http://schemas.microsoft.com/office/drawing/2014/main" id="{2BCCC4C0-EEAE-AF4E-B485-29E5E4AA393A}"/>
              </a:ext>
            </a:extLst>
          </p:cNvPr>
          <p:cNvSpPr/>
          <p:nvPr/>
        </p:nvSpPr>
        <p:spPr>
          <a:xfrm>
            <a:off x="1671298" y="1824759"/>
            <a:ext cx="1053494" cy="338554"/>
          </a:xfrm>
          <a:prstGeom prst="rect">
            <a:avLst/>
          </a:prstGeom>
          <a:solidFill>
            <a:schemeClr val="bg1"/>
          </a:solidFill>
        </p:spPr>
        <p:txBody>
          <a:bodyPr wrap="none">
            <a:spAutoFit/>
          </a:bodyPr>
          <a:lstStyle/>
          <a:p>
            <a:r>
              <a:rPr lang="en-US" sz="1600" dirty="0">
                <a:latin typeface="Times New Roman" panose="02020603050405020304" pitchFamily="18" charset="0"/>
                <a:cs typeface="Times New Roman" panose="02020603050405020304" pitchFamily="18" charset="0"/>
              </a:rPr>
              <a:t>R</a:t>
            </a:r>
            <a:r>
              <a:rPr lang="en-US" sz="1600" baseline="-25000" dirty="0">
                <a:latin typeface="Times New Roman" panose="02020603050405020304" pitchFamily="18" charset="0"/>
                <a:cs typeface="Times New Roman" panose="02020603050405020304" pitchFamily="18" charset="0"/>
              </a:rPr>
              <a:t> 56 </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L</a:t>
            </a:r>
            <a:r>
              <a:rPr lang="en-US" sz="1600" baseline="-25000" dirty="0" err="1">
                <a:latin typeface="Times New Roman" panose="02020603050405020304" pitchFamily="18" charset="0"/>
                <a:cs typeface="Times New Roman" panose="02020603050405020304" pitchFamily="18" charset="0"/>
              </a:rPr>
              <a:t>d</a:t>
            </a:r>
            <a:r>
              <a:rPr lang="en-US" sz="1600" dirty="0">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γ</a:t>
            </a:r>
            <a:r>
              <a:rPr lang="el-GR" sz="1600" baseline="30000" dirty="0">
                <a:latin typeface="Times New Roman" panose="02020603050405020304" pitchFamily="18" charset="0"/>
                <a:cs typeface="Times New Roman" panose="02020603050405020304" pitchFamily="18" charset="0"/>
              </a:rPr>
              <a:t>2</a:t>
            </a:r>
            <a:endParaRPr lang="en-US" sz="1600" baseline="30000" dirty="0"/>
          </a:p>
        </p:txBody>
      </p:sp>
      <p:sp>
        <p:nvSpPr>
          <p:cNvPr id="38" name="Rectangle 37">
            <a:extLst>
              <a:ext uri="{FF2B5EF4-FFF2-40B4-BE49-F238E27FC236}">
                <a16:creationId xmlns:a16="http://schemas.microsoft.com/office/drawing/2014/main" id="{3861AC6C-21A8-CC4C-B43D-BE2F9411F3DF}"/>
              </a:ext>
            </a:extLst>
          </p:cNvPr>
          <p:cNvSpPr/>
          <p:nvPr/>
        </p:nvSpPr>
        <p:spPr>
          <a:xfrm>
            <a:off x="5956993" y="1027828"/>
            <a:ext cx="1045436"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R</a:t>
            </a:r>
            <a:r>
              <a:rPr lang="en-US" sz="1600" baseline="-25000" dirty="0">
                <a:latin typeface="Times New Roman" panose="02020603050405020304" pitchFamily="18" charset="0"/>
                <a:cs typeface="Times New Roman" panose="02020603050405020304" pitchFamily="18" charset="0"/>
              </a:rPr>
              <a:t>56</a:t>
            </a:r>
            <a:r>
              <a:rPr lang="el-GR"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L</a:t>
            </a:r>
            <a:r>
              <a:rPr lang="en-US" sz="1600" baseline="-25000" dirty="0" err="1">
                <a:latin typeface="Times New Roman" panose="02020603050405020304" pitchFamily="18" charset="0"/>
                <a:cs typeface="Times New Roman" panose="02020603050405020304" pitchFamily="18" charset="0"/>
              </a:rPr>
              <a:t>b</a:t>
            </a:r>
            <a:r>
              <a:rPr lang="el-GR" sz="1600" dirty="0">
                <a:latin typeface="Times New Roman" panose="02020603050405020304" pitchFamily="18" charset="0"/>
                <a:cs typeface="Times New Roman" panose="02020603050405020304" pitchFamily="18" charset="0"/>
              </a:rPr>
              <a:t>θ</a:t>
            </a:r>
            <a:r>
              <a:rPr lang="el-GR" sz="1600" baseline="30000" dirty="0">
                <a:latin typeface="Times New Roman" panose="02020603050405020304" pitchFamily="18" charset="0"/>
                <a:cs typeface="Times New Roman" panose="02020603050405020304" pitchFamily="18" charset="0"/>
              </a:rPr>
              <a:t>2</a:t>
            </a:r>
            <a:endParaRPr lang="en-US" sz="1600" dirty="0"/>
          </a:p>
        </p:txBody>
      </p:sp>
      <p:graphicFrame>
        <p:nvGraphicFramePr>
          <p:cNvPr id="66" name="Object 65">
            <a:extLst>
              <a:ext uri="{FF2B5EF4-FFF2-40B4-BE49-F238E27FC236}">
                <a16:creationId xmlns:a16="http://schemas.microsoft.com/office/drawing/2014/main" id="{C8A0CE06-5C35-2A41-8A60-B6B85920E604}"/>
              </a:ext>
            </a:extLst>
          </p:cNvPr>
          <p:cNvGraphicFramePr>
            <a:graphicFrameLocks noChangeAspect="1"/>
          </p:cNvGraphicFramePr>
          <p:nvPr/>
        </p:nvGraphicFramePr>
        <p:xfrm>
          <a:off x="2132013" y="4916488"/>
          <a:ext cx="4754562" cy="1400175"/>
        </p:xfrm>
        <a:graphic>
          <a:graphicData uri="http://schemas.openxmlformats.org/presentationml/2006/ole">
            <mc:AlternateContent xmlns:mc="http://schemas.openxmlformats.org/markup-compatibility/2006">
              <mc:Choice xmlns:v="urn:schemas-microsoft-com:vml" Requires="v">
                <p:oleObj spid="_x0000_s20742" r:id="rId10" imgW="3213100" imgH="939800" progId="Equation.DSMT4">
                  <p:embed/>
                </p:oleObj>
              </mc:Choice>
              <mc:Fallback>
                <p:oleObj r:id="rId10" imgW="3213100" imgH="939800" progId="Equation.DSMT4">
                  <p:embed/>
                  <p:pic>
                    <p:nvPicPr>
                      <p:cNvPr id="66" name="Object 65">
                        <a:extLst>
                          <a:ext uri="{FF2B5EF4-FFF2-40B4-BE49-F238E27FC236}">
                            <a16:creationId xmlns:a16="http://schemas.microsoft.com/office/drawing/2014/main" id="{C8A0CE06-5C35-2A41-8A60-B6B85920E604}"/>
                          </a:ext>
                        </a:extLst>
                      </p:cNvPr>
                      <p:cNvPicPr/>
                      <p:nvPr/>
                    </p:nvPicPr>
                    <p:blipFill>
                      <a:blip r:embed="rId11"/>
                      <a:stretch>
                        <a:fillRect/>
                      </a:stretch>
                    </p:blipFill>
                    <p:spPr>
                      <a:xfrm>
                        <a:off x="2132013" y="4916488"/>
                        <a:ext cx="4754562" cy="1400175"/>
                      </a:xfrm>
                      <a:prstGeom prst="rect">
                        <a:avLst/>
                      </a:prstGeom>
                    </p:spPr>
                  </p:pic>
                </p:oleObj>
              </mc:Fallback>
            </mc:AlternateContent>
          </a:graphicData>
        </a:graphic>
      </p:graphicFrame>
      <p:sp>
        <p:nvSpPr>
          <p:cNvPr id="56" name="Rectangle 25">
            <a:extLst>
              <a:ext uri="{FF2B5EF4-FFF2-40B4-BE49-F238E27FC236}">
                <a16:creationId xmlns:a16="http://schemas.microsoft.com/office/drawing/2014/main" id="{DDC3A4AD-4B6E-C449-B502-45101254BEAD}"/>
              </a:ext>
            </a:extLst>
          </p:cNvPr>
          <p:cNvSpPr>
            <a:spLocks noChangeArrowheads="1"/>
          </p:cNvSpPr>
          <p:nvPr/>
        </p:nvSpPr>
        <p:spPr bwMode="auto">
          <a:xfrm>
            <a:off x="3839930" y="12033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1" name="Object 60">
            <a:extLst>
              <a:ext uri="{FF2B5EF4-FFF2-40B4-BE49-F238E27FC236}">
                <a16:creationId xmlns:a16="http://schemas.microsoft.com/office/drawing/2014/main" id="{AD7B78E9-BBC1-8542-969C-9F475159BEC0}"/>
              </a:ext>
            </a:extLst>
          </p:cNvPr>
          <p:cNvGraphicFramePr>
            <a:graphicFrameLocks noChangeAspect="1"/>
          </p:cNvGraphicFramePr>
          <p:nvPr/>
        </p:nvGraphicFramePr>
        <p:xfrm>
          <a:off x="3693596" y="4302668"/>
          <a:ext cx="1679645" cy="603918"/>
        </p:xfrm>
        <a:graphic>
          <a:graphicData uri="http://schemas.openxmlformats.org/presentationml/2006/ole">
            <mc:AlternateContent xmlns:mc="http://schemas.openxmlformats.org/markup-compatibility/2006">
              <mc:Choice xmlns:v="urn:schemas-microsoft-com:vml" Requires="v">
                <p:oleObj spid="_x0000_s20743" r:id="rId12" imgW="1130300" imgH="406400" progId="Equation.DSMT4">
                  <p:embed/>
                </p:oleObj>
              </mc:Choice>
              <mc:Fallback>
                <p:oleObj r:id="rId12" imgW="1130300" imgH="406400" progId="Equation.DSMT4">
                  <p:embed/>
                  <p:pic>
                    <p:nvPicPr>
                      <p:cNvPr id="61" name="Object 60">
                        <a:extLst>
                          <a:ext uri="{FF2B5EF4-FFF2-40B4-BE49-F238E27FC236}">
                            <a16:creationId xmlns:a16="http://schemas.microsoft.com/office/drawing/2014/main" id="{AD7B78E9-BBC1-8542-969C-9F475159BE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93596" y="4302668"/>
                        <a:ext cx="1679645" cy="603918"/>
                      </a:xfrm>
                      <a:prstGeom prst="rect">
                        <a:avLst/>
                      </a:prstGeom>
                      <a:noFill/>
                      <a:ln w="28575">
                        <a:solidFill>
                          <a:srgbClr val="FF0000"/>
                        </a:solidFill>
                      </a:ln>
                    </p:spPr>
                  </p:pic>
                </p:oleObj>
              </mc:Fallback>
            </mc:AlternateContent>
          </a:graphicData>
        </a:graphic>
      </p:graphicFrame>
      <p:sp>
        <p:nvSpPr>
          <p:cNvPr id="45" name="Rectangle 44">
            <a:extLst>
              <a:ext uri="{FF2B5EF4-FFF2-40B4-BE49-F238E27FC236}">
                <a16:creationId xmlns:a16="http://schemas.microsoft.com/office/drawing/2014/main" id="{B0DEC69C-C7D9-4945-9678-A7CB8D1077CF}"/>
              </a:ext>
            </a:extLst>
          </p:cNvPr>
          <p:cNvSpPr/>
          <p:nvPr/>
        </p:nvSpPr>
        <p:spPr>
          <a:xfrm>
            <a:off x="158750" y="6420066"/>
            <a:ext cx="6320961" cy="369332"/>
          </a:xfrm>
          <a:prstGeom prst="rect">
            <a:avLst/>
          </a:prstGeom>
        </p:spPr>
        <p:txBody>
          <a:bodyPr wrap="none">
            <a:spAutoFit/>
          </a:bodyPr>
          <a:lstStyle/>
          <a:p>
            <a:r>
              <a:rPr lang="en-US" dirty="0">
                <a:solidFill>
                  <a:srgbClr val="FF0000"/>
                </a:solidFill>
                <a:latin typeface="Times New Roman" panose="02020603050405020304" pitchFamily="18" charset="0"/>
                <a:cs typeface="Times New Roman" panose="02020603050405020304" pitchFamily="18" charset="0"/>
              </a:rPr>
              <a:t>Plasma frequency does not dependent on the shape of modulation </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C000A62-B1E0-2D46-919B-30968DF5DE67}"/>
              </a:ext>
            </a:extLst>
          </p:cNvPr>
          <p:cNvPicPr>
            <a:picLocks noChangeAspect="1"/>
          </p:cNvPicPr>
          <p:nvPr/>
        </p:nvPicPr>
        <p:blipFill>
          <a:blip r:embed="rId14"/>
          <a:stretch>
            <a:fillRect/>
          </a:stretch>
        </p:blipFill>
        <p:spPr>
          <a:xfrm>
            <a:off x="6348042" y="6341798"/>
            <a:ext cx="1266045" cy="525528"/>
          </a:xfrm>
          <a:prstGeom prst="rect">
            <a:avLst/>
          </a:prstGeom>
        </p:spPr>
      </p:pic>
      <p:cxnSp>
        <p:nvCxnSpPr>
          <p:cNvPr id="9" name="Straight Arrow Connector 8">
            <a:extLst>
              <a:ext uri="{FF2B5EF4-FFF2-40B4-BE49-F238E27FC236}">
                <a16:creationId xmlns:a16="http://schemas.microsoft.com/office/drawing/2014/main" id="{C721ACCB-45EB-4A40-AAFB-A3738098E7F3}"/>
              </a:ext>
            </a:extLst>
          </p:cNvPr>
          <p:cNvCxnSpPr>
            <a:cxnSpLocks/>
          </p:cNvCxnSpPr>
          <p:nvPr/>
        </p:nvCxnSpPr>
        <p:spPr>
          <a:xfrm flipV="1">
            <a:off x="2229226" y="3996445"/>
            <a:ext cx="1438582" cy="14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aphicFrame>
        <p:nvGraphicFramePr>
          <p:cNvPr id="57" name="Object 56">
            <a:extLst>
              <a:ext uri="{FF2B5EF4-FFF2-40B4-BE49-F238E27FC236}">
                <a16:creationId xmlns:a16="http://schemas.microsoft.com/office/drawing/2014/main" id="{8351B628-5C9E-5547-8E3A-A37718B591C6}"/>
              </a:ext>
            </a:extLst>
          </p:cNvPr>
          <p:cNvGraphicFramePr>
            <a:graphicFrameLocks noChangeAspect="1"/>
          </p:cNvGraphicFramePr>
          <p:nvPr/>
        </p:nvGraphicFramePr>
        <p:xfrm>
          <a:off x="329084" y="3706315"/>
          <a:ext cx="1797050" cy="720099"/>
        </p:xfrm>
        <a:graphic>
          <a:graphicData uri="http://schemas.openxmlformats.org/presentationml/2006/ole">
            <mc:AlternateContent xmlns:mc="http://schemas.openxmlformats.org/markup-compatibility/2006">
              <mc:Choice xmlns:v="urn:schemas-microsoft-com:vml" Requires="v">
                <p:oleObj spid="_x0000_s20744" r:id="rId15" imgW="1206500" imgH="482600" progId="Equation.DSMT4">
                  <p:embed/>
                </p:oleObj>
              </mc:Choice>
              <mc:Fallback>
                <p:oleObj r:id="rId15" imgW="1206500" imgH="482600" progId="Equation.DSMT4">
                  <p:embed/>
                  <p:pic>
                    <p:nvPicPr>
                      <p:cNvPr id="57" name="Object 56">
                        <a:extLst>
                          <a:ext uri="{FF2B5EF4-FFF2-40B4-BE49-F238E27FC236}">
                            <a16:creationId xmlns:a16="http://schemas.microsoft.com/office/drawing/2014/main" id="{8351B628-5C9E-5547-8E3A-A37718B591C6}"/>
                          </a:ext>
                        </a:extLst>
                      </p:cNvPr>
                      <p:cNvPicPr/>
                      <p:nvPr/>
                    </p:nvPicPr>
                    <p:blipFill>
                      <a:blip r:embed="rId16"/>
                      <a:stretch>
                        <a:fillRect/>
                      </a:stretch>
                    </p:blipFill>
                    <p:spPr>
                      <a:xfrm>
                        <a:off x="329084" y="3706315"/>
                        <a:ext cx="1797050" cy="720099"/>
                      </a:xfrm>
                      <a:prstGeom prst="rect">
                        <a:avLst/>
                      </a:prstGeom>
                    </p:spPr>
                  </p:pic>
                </p:oleObj>
              </mc:Fallback>
            </mc:AlternateContent>
          </a:graphicData>
        </a:graphic>
      </p:graphicFrame>
      <p:sp>
        <p:nvSpPr>
          <p:cNvPr id="64" name="Rectangle 63">
            <a:extLst>
              <a:ext uri="{FF2B5EF4-FFF2-40B4-BE49-F238E27FC236}">
                <a16:creationId xmlns:a16="http://schemas.microsoft.com/office/drawing/2014/main" id="{BDCD8D71-EA04-8D4F-A625-8DEDB81DA003}"/>
              </a:ext>
            </a:extLst>
          </p:cNvPr>
          <p:cNvSpPr/>
          <p:nvPr/>
        </p:nvSpPr>
        <p:spPr>
          <a:xfrm>
            <a:off x="251509" y="2967167"/>
            <a:ext cx="3031599" cy="646331"/>
          </a:xfrm>
          <a:prstGeom prst="rect">
            <a:avLst/>
          </a:prstGeom>
          <a:ln>
            <a:solidFill>
              <a:srgbClr val="FF0000"/>
            </a:solidFill>
          </a:ln>
        </p:spPr>
        <p:txBody>
          <a:bodyPr wrap="none">
            <a:spAutoFit/>
          </a:bodyPr>
          <a:lstStyle/>
          <a:p>
            <a:pPr algn="ctr"/>
            <a:r>
              <a:rPr lang="en-US" b="1" dirty="0">
                <a:solidFill>
                  <a:srgbClr val="1513D7"/>
                </a:solidFill>
                <a:latin typeface="Times New Roman" panose="02020603050405020304" pitchFamily="18" charset="0"/>
                <a:cs typeface="Times New Roman" panose="02020603050405020304" pitchFamily="18" charset="0"/>
              </a:rPr>
              <a:t>Modulate beam density</a:t>
            </a:r>
          </a:p>
          <a:p>
            <a:pPr algn="ctr"/>
            <a:r>
              <a:rPr lang="en-US" b="1" dirty="0">
                <a:solidFill>
                  <a:srgbClr val="1513D7"/>
                </a:solidFill>
                <a:latin typeface="Times New Roman" panose="02020603050405020304" pitchFamily="18" charset="0"/>
                <a:cs typeface="Times New Roman" panose="02020603050405020304" pitchFamily="18" charset="0"/>
              </a:rPr>
              <a:t>by changing beam radius </a:t>
            </a:r>
            <a:r>
              <a:rPr lang="en-US" i="1" dirty="0">
                <a:solidFill>
                  <a:srgbClr val="1513D7"/>
                </a:solidFill>
                <a:latin typeface="Times New Roman" panose="02020603050405020304" pitchFamily="18" charset="0"/>
                <a:cs typeface="Times New Roman" panose="02020603050405020304" pitchFamily="18" charset="0"/>
              </a:rPr>
              <a:t>a</a:t>
            </a:r>
            <a:r>
              <a:rPr lang="en-US" b="1" dirty="0">
                <a:solidFill>
                  <a:srgbClr val="1513D7"/>
                </a:solidFill>
                <a:latin typeface="Times New Roman" panose="02020603050405020304" pitchFamily="18" charset="0"/>
                <a:cs typeface="Times New Roman" panose="02020603050405020304" pitchFamily="18" charset="0"/>
              </a:rPr>
              <a:t>:  </a:t>
            </a:r>
            <a:endParaRPr lang="en-US" b="1" dirty="0">
              <a:solidFill>
                <a:srgbClr val="1513D7"/>
              </a:solidFill>
            </a:endParaRPr>
          </a:p>
        </p:txBody>
      </p:sp>
      <p:sp>
        <p:nvSpPr>
          <p:cNvPr id="67" name="Rectangle 66">
            <a:extLst>
              <a:ext uri="{FF2B5EF4-FFF2-40B4-BE49-F238E27FC236}">
                <a16:creationId xmlns:a16="http://schemas.microsoft.com/office/drawing/2014/main" id="{0E59DBA3-DF90-C04C-AEE1-2DD425C82267}"/>
              </a:ext>
            </a:extLst>
          </p:cNvPr>
          <p:cNvSpPr/>
          <p:nvPr/>
        </p:nvSpPr>
        <p:spPr>
          <a:xfrm>
            <a:off x="199323" y="1023920"/>
            <a:ext cx="530915" cy="369332"/>
          </a:xfrm>
          <a:prstGeom prst="rect">
            <a:avLst/>
          </a:prstGeom>
        </p:spPr>
        <p:txBody>
          <a:bodyPr wrap="none">
            <a:spAutoFit/>
          </a:bodyPr>
          <a:lstStyle/>
          <a:p>
            <a:r>
              <a:rPr lang="en-US" dirty="0">
                <a:solidFill>
                  <a:srgbClr val="FF0000"/>
                </a:solidFill>
                <a:latin typeface="Times New Roman" panose="02020603050405020304" pitchFamily="18" charset="0"/>
                <a:cs typeface="Times New Roman" panose="02020603050405020304" pitchFamily="18" charset="0"/>
              </a:rPr>
              <a:t>a(s)</a:t>
            </a:r>
            <a:endParaRPr lang="en-US" dirty="0"/>
          </a:p>
        </p:txBody>
      </p:sp>
      <p:sp>
        <p:nvSpPr>
          <p:cNvPr id="14" name="Freeform 13">
            <a:extLst>
              <a:ext uri="{FF2B5EF4-FFF2-40B4-BE49-F238E27FC236}">
                <a16:creationId xmlns:a16="http://schemas.microsoft.com/office/drawing/2014/main" id="{F219C76C-2A63-C444-9658-FE55D80CCA4C}"/>
              </a:ext>
            </a:extLst>
          </p:cNvPr>
          <p:cNvSpPr/>
          <p:nvPr/>
        </p:nvSpPr>
        <p:spPr>
          <a:xfrm>
            <a:off x="374650" y="1228255"/>
            <a:ext cx="3504629" cy="508690"/>
          </a:xfrm>
          <a:custGeom>
            <a:avLst/>
            <a:gdLst>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57500 w 3504629"/>
              <a:gd name="connsiteY14" fmla="*/ 53540 h 498902"/>
              <a:gd name="connsiteX15" fmla="*/ 2978150 w 3504629"/>
              <a:gd name="connsiteY15" fmla="*/ 21790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57500 w 3504629"/>
              <a:gd name="connsiteY14" fmla="*/ 53540 h 498902"/>
              <a:gd name="connsiteX15" fmla="*/ 2997200 w 3504629"/>
              <a:gd name="connsiteY15" fmla="*/ 15440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57500 w 3504629"/>
              <a:gd name="connsiteY14" fmla="*/ 53540 h 498902"/>
              <a:gd name="connsiteX15" fmla="*/ 2997200 w 3504629"/>
              <a:gd name="connsiteY15" fmla="*/ 15440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57500 w 3504629"/>
              <a:gd name="connsiteY14" fmla="*/ 53540 h 498902"/>
              <a:gd name="connsiteX15" fmla="*/ 2978150 w 3504629"/>
              <a:gd name="connsiteY15" fmla="*/ 5915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57500 w 3504629"/>
              <a:gd name="connsiteY14" fmla="*/ 53540 h 498902"/>
              <a:gd name="connsiteX15" fmla="*/ 2978150 w 3504629"/>
              <a:gd name="connsiteY15" fmla="*/ 5915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44800 w 3504629"/>
              <a:gd name="connsiteY14" fmla="*/ 75765 h 498902"/>
              <a:gd name="connsiteX15" fmla="*/ 2978150 w 3504629"/>
              <a:gd name="connsiteY15" fmla="*/ 5915 h 498902"/>
              <a:gd name="connsiteX16" fmla="*/ 313055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498902"/>
              <a:gd name="connsiteX1" fmla="*/ 120650 w 3504629"/>
              <a:gd name="connsiteY1" fmla="*/ 459940 h 498902"/>
              <a:gd name="connsiteX2" fmla="*/ 355600 w 3504629"/>
              <a:gd name="connsiteY2" fmla="*/ 180540 h 498902"/>
              <a:gd name="connsiteX3" fmla="*/ 527050 w 3504629"/>
              <a:gd name="connsiteY3" fmla="*/ 28140 h 498902"/>
              <a:gd name="connsiteX4" fmla="*/ 711200 w 3504629"/>
              <a:gd name="connsiteY4" fmla="*/ 40840 h 498902"/>
              <a:gd name="connsiteX5" fmla="*/ 1041400 w 3504629"/>
              <a:gd name="connsiteY5" fmla="*/ 434540 h 498902"/>
              <a:gd name="connsiteX6" fmla="*/ 1219200 w 3504629"/>
              <a:gd name="connsiteY6" fmla="*/ 491690 h 498902"/>
              <a:gd name="connsiteX7" fmla="*/ 1397000 w 3504629"/>
              <a:gd name="connsiteY7" fmla="*/ 377390 h 498902"/>
              <a:gd name="connsiteX8" fmla="*/ 1657350 w 3504629"/>
              <a:gd name="connsiteY8" fmla="*/ 72590 h 498902"/>
              <a:gd name="connsiteX9" fmla="*/ 1809750 w 3504629"/>
              <a:gd name="connsiteY9" fmla="*/ 15440 h 498902"/>
              <a:gd name="connsiteX10" fmla="*/ 1968500 w 3504629"/>
              <a:gd name="connsiteY10" fmla="*/ 110690 h 498902"/>
              <a:gd name="connsiteX11" fmla="*/ 2235200 w 3504629"/>
              <a:gd name="connsiteY11" fmla="*/ 428190 h 498902"/>
              <a:gd name="connsiteX12" fmla="*/ 2374900 w 3504629"/>
              <a:gd name="connsiteY12" fmla="*/ 498040 h 498902"/>
              <a:gd name="connsiteX13" fmla="*/ 2571750 w 3504629"/>
              <a:gd name="connsiteY13" fmla="*/ 402790 h 498902"/>
              <a:gd name="connsiteX14" fmla="*/ 2844800 w 3504629"/>
              <a:gd name="connsiteY14" fmla="*/ 75765 h 498902"/>
              <a:gd name="connsiteX15" fmla="*/ 2978150 w 3504629"/>
              <a:gd name="connsiteY15" fmla="*/ 5915 h 498902"/>
              <a:gd name="connsiteX16" fmla="*/ 3111500 w 3504629"/>
              <a:gd name="connsiteY16" fmla="*/ 72590 h 498902"/>
              <a:gd name="connsiteX17" fmla="*/ 3346450 w 3504629"/>
              <a:gd name="connsiteY17" fmla="*/ 351990 h 498902"/>
              <a:gd name="connsiteX18" fmla="*/ 3492500 w 3504629"/>
              <a:gd name="connsiteY18" fmla="*/ 478990 h 498902"/>
              <a:gd name="connsiteX19" fmla="*/ 3486150 w 3504629"/>
              <a:gd name="connsiteY19" fmla="*/ 472640 h 498902"/>
              <a:gd name="connsiteX0" fmla="*/ 0 w 3504629"/>
              <a:gd name="connsiteY0" fmla="*/ 485340 h 508161"/>
              <a:gd name="connsiteX1" fmla="*/ 120650 w 3504629"/>
              <a:gd name="connsiteY1" fmla="*/ 459940 h 508161"/>
              <a:gd name="connsiteX2" fmla="*/ 355600 w 3504629"/>
              <a:gd name="connsiteY2" fmla="*/ 180540 h 508161"/>
              <a:gd name="connsiteX3" fmla="*/ 527050 w 3504629"/>
              <a:gd name="connsiteY3" fmla="*/ 28140 h 508161"/>
              <a:gd name="connsiteX4" fmla="*/ 711200 w 3504629"/>
              <a:gd name="connsiteY4" fmla="*/ 40840 h 508161"/>
              <a:gd name="connsiteX5" fmla="*/ 1041400 w 3504629"/>
              <a:gd name="connsiteY5" fmla="*/ 434540 h 508161"/>
              <a:gd name="connsiteX6" fmla="*/ 1219200 w 3504629"/>
              <a:gd name="connsiteY6" fmla="*/ 491690 h 508161"/>
              <a:gd name="connsiteX7" fmla="*/ 1397000 w 3504629"/>
              <a:gd name="connsiteY7" fmla="*/ 377390 h 508161"/>
              <a:gd name="connsiteX8" fmla="*/ 1657350 w 3504629"/>
              <a:gd name="connsiteY8" fmla="*/ 72590 h 508161"/>
              <a:gd name="connsiteX9" fmla="*/ 1809750 w 3504629"/>
              <a:gd name="connsiteY9" fmla="*/ 15440 h 508161"/>
              <a:gd name="connsiteX10" fmla="*/ 1968500 w 3504629"/>
              <a:gd name="connsiteY10" fmla="*/ 110690 h 508161"/>
              <a:gd name="connsiteX11" fmla="*/ 2235200 w 3504629"/>
              <a:gd name="connsiteY11" fmla="*/ 428190 h 508161"/>
              <a:gd name="connsiteX12" fmla="*/ 2390775 w 3504629"/>
              <a:gd name="connsiteY12" fmla="*/ 507565 h 508161"/>
              <a:gd name="connsiteX13" fmla="*/ 2571750 w 3504629"/>
              <a:gd name="connsiteY13" fmla="*/ 402790 h 508161"/>
              <a:gd name="connsiteX14" fmla="*/ 2844800 w 3504629"/>
              <a:gd name="connsiteY14" fmla="*/ 75765 h 508161"/>
              <a:gd name="connsiteX15" fmla="*/ 2978150 w 3504629"/>
              <a:gd name="connsiteY15" fmla="*/ 5915 h 508161"/>
              <a:gd name="connsiteX16" fmla="*/ 3111500 w 3504629"/>
              <a:gd name="connsiteY16" fmla="*/ 72590 h 508161"/>
              <a:gd name="connsiteX17" fmla="*/ 3346450 w 3504629"/>
              <a:gd name="connsiteY17" fmla="*/ 351990 h 508161"/>
              <a:gd name="connsiteX18" fmla="*/ 3492500 w 3504629"/>
              <a:gd name="connsiteY18" fmla="*/ 478990 h 508161"/>
              <a:gd name="connsiteX19" fmla="*/ 3486150 w 3504629"/>
              <a:gd name="connsiteY19" fmla="*/ 472640 h 508161"/>
              <a:gd name="connsiteX0" fmla="*/ 0 w 3504629"/>
              <a:gd name="connsiteY0" fmla="*/ 485340 h 507618"/>
              <a:gd name="connsiteX1" fmla="*/ 120650 w 3504629"/>
              <a:gd name="connsiteY1" fmla="*/ 459940 h 507618"/>
              <a:gd name="connsiteX2" fmla="*/ 355600 w 3504629"/>
              <a:gd name="connsiteY2" fmla="*/ 180540 h 507618"/>
              <a:gd name="connsiteX3" fmla="*/ 527050 w 3504629"/>
              <a:gd name="connsiteY3" fmla="*/ 28140 h 507618"/>
              <a:gd name="connsiteX4" fmla="*/ 711200 w 3504629"/>
              <a:gd name="connsiteY4" fmla="*/ 40840 h 507618"/>
              <a:gd name="connsiteX5" fmla="*/ 1041400 w 3504629"/>
              <a:gd name="connsiteY5" fmla="*/ 434540 h 507618"/>
              <a:gd name="connsiteX6" fmla="*/ 1219200 w 3504629"/>
              <a:gd name="connsiteY6" fmla="*/ 491690 h 507618"/>
              <a:gd name="connsiteX7" fmla="*/ 1397000 w 3504629"/>
              <a:gd name="connsiteY7" fmla="*/ 377390 h 507618"/>
              <a:gd name="connsiteX8" fmla="*/ 1657350 w 3504629"/>
              <a:gd name="connsiteY8" fmla="*/ 72590 h 507618"/>
              <a:gd name="connsiteX9" fmla="*/ 1809750 w 3504629"/>
              <a:gd name="connsiteY9" fmla="*/ 15440 h 507618"/>
              <a:gd name="connsiteX10" fmla="*/ 1968500 w 3504629"/>
              <a:gd name="connsiteY10" fmla="*/ 110690 h 507618"/>
              <a:gd name="connsiteX11" fmla="*/ 2235200 w 3504629"/>
              <a:gd name="connsiteY11" fmla="*/ 428190 h 507618"/>
              <a:gd name="connsiteX12" fmla="*/ 2390775 w 3504629"/>
              <a:gd name="connsiteY12" fmla="*/ 507565 h 507618"/>
              <a:gd name="connsiteX13" fmla="*/ 2571750 w 3504629"/>
              <a:gd name="connsiteY13" fmla="*/ 402790 h 507618"/>
              <a:gd name="connsiteX14" fmla="*/ 2844800 w 3504629"/>
              <a:gd name="connsiteY14" fmla="*/ 75765 h 507618"/>
              <a:gd name="connsiteX15" fmla="*/ 2978150 w 3504629"/>
              <a:gd name="connsiteY15" fmla="*/ 5915 h 507618"/>
              <a:gd name="connsiteX16" fmla="*/ 3111500 w 3504629"/>
              <a:gd name="connsiteY16" fmla="*/ 72590 h 507618"/>
              <a:gd name="connsiteX17" fmla="*/ 3346450 w 3504629"/>
              <a:gd name="connsiteY17" fmla="*/ 351990 h 507618"/>
              <a:gd name="connsiteX18" fmla="*/ 3492500 w 3504629"/>
              <a:gd name="connsiteY18" fmla="*/ 478990 h 507618"/>
              <a:gd name="connsiteX19" fmla="*/ 3486150 w 3504629"/>
              <a:gd name="connsiteY19" fmla="*/ 472640 h 507618"/>
              <a:gd name="connsiteX0" fmla="*/ 0 w 3504629"/>
              <a:gd name="connsiteY0" fmla="*/ 485340 h 507750"/>
              <a:gd name="connsiteX1" fmla="*/ 120650 w 3504629"/>
              <a:gd name="connsiteY1" fmla="*/ 459940 h 507750"/>
              <a:gd name="connsiteX2" fmla="*/ 355600 w 3504629"/>
              <a:gd name="connsiteY2" fmla="*/ 180540 h 507750"/>
              <a:gd name="connsiteX3" fmla="*/ 527050 w 3504629"/>
              <a:gd name="connsiteY3" fmla="*/ 28140 h 507750"/>
              <a:gd name="connsiteX4" fmla="*/ 711200 w 3504629"/>
              <a:gd name="connsiteY4" fmla="*/ 40840 h 507750"/>
              <a:gd name="connsiteX5" fmla="*/ 1041400 w 3504629"/>
              <a:gd name="connsiteY5" fmla="*/ 434540 h 507750"/>
              <a:gd name="connsiteX6" fmla="*/ 1219200 w 3504629"/>
              <a:gd name="connsiteY6" fmla="*/ 491690 h 507750"/>
              <a:gd name="connsiteX7" fmla="*/ 1397000 w 3504629"/>
              <a:gd name="connsiteY7" fmla="*/ 377390 h 507750"/>
              <a:gd name="connsiteX8" fmla="*/ 1657350 w 3504629"/>
              <a:gd name="connsiteY8" fmla="*/ 72590 h 507750"/>
              <a:gd name="connsiteX9" fmla="*/ 1809750 w 3504629"/>
              <a:gd name="connsiteY9" fmla="*/ 15440 h 507750"/>
              <a:gd name="connsiteX10" fmla="*/ 1968500 w 3504629"/>
              <a:gd name="connsiteY10" fmla="*/ 110690 h 507750"/>
              <a:gd name="connsiteX11" fmla="*/ 2235200 w 3504629"/>
              <a:gd name="connsiteY11" fmla="*/ 428190 h 507750"/>
              <a:gd name="connsiteX12" fmla="*/ 2390775 w 3504629"/>
              <a:gd name="connsiteY12" fmla="*/ 507565 h 507750"/>
              <a:gd name="connsiteX13" fmla="*/ 2549525 w 3504629"/>
              <a:gd name="connsiteY13" fmla="*/ 415490 h 507750"/>
              <a:gd name="connsiteX14" fmla="*/ 2844800 w 3504629"/>
              <a:gd name="connsiteY14" fmla="*/ 75765 h 507750"/>
              <a:gd name="connsiteX15" fmla="*/ 2978150 w 3504629"/>
              <a:gd name="connsiteY15" fmla="*/ 5915 h 507750"/>
              <a:gd name="connsiteX16" fmla="*/ 3111500 w 3504629"/>
              <a:gd name="connsiteY16" fmla="*/ 72590 h 507750"/>
              <a:gd name="connsiteX17" fmla="*/ 3346450 w 3504629"/>
              <a:gd name="connsiteY17" fmla="*/ 351990 h 507750"/>
              <a:gd name="connsiteX18" fmla="*/ 3492500 w 3504629"/>
              <a:gd name="connsiteY18" fmla="*/ 478990 h 507750"/>
              <a:gd name="connsiteX19" fmla="*/ 3486150 w 3504629"/>
              <a:gd name="connsiteY19" fmla="*/ 472640 h 507750"/>
              <a:gd name="connsiteX0" fmla="*/ 0 w 3504629"/>
              <a:gd name="connsiteY0" fmla="*/ 485340 h 507579"/>
              <a:gd name="connsiteX1" fmla="*/ 120650 w 3504629"/>
              <a:gd name="connsiteY1" fmla="*/ 459940 h 507579"/>
              <a:gd name="connsiteX2" fmla="*/ 355600 w 3504629"/>
              <a:gd name="connsiteY2" fmla="*/ 180540 h 507579"/>
              <a:gd name="connsiteX3" fmla="*/ 527050 w 3504629"/>
              <a:gd name="connsiteY3" fmla="*/ 28140 h 507579"/>
              <a:gd name="connsiteX4" fmla="*/ 711200 w 3504629"/>
              <a:gd name="connsiteY4" fmla="*/ 40840 h 507579"/>
              <a:gd name="connsiteX5" fmla="*/ 1041400 w 3504629"/>
              <a:gd name="connsiteY5" fmla="*/ 434540 h 507579"/>
              <a:gd name="connsiteX6" fmla="*/ 1219200 w 3504629"/>
              <a:gd name="connsiteY6" fmla="*/ 491690 h 507579"/>
              <a:gd name="connsiteX7" fmla="*/ 1397000 w 3504629"/>
              <a:gd name="connsiteY7" fmla="*/ 377390 h 507579"/>
              <a:gd name="connsiteX8" fmla="*/ 1657350 w 3504629"/>
              <a:gd name="connsiteY8" fmla="*/ 72590 h 507579"/>
              <a:gd name="connsiteX9" fmla="*/ 1809750 w 3504629"/>
              <a:gd name="connsiteY9" fmla="*/ 15440 h 507579"/>
              <a:gd name="connsiteX10" fmla="*/ 1968500 w 3504629"/>
              <a:gd name="connsiteY10" fmla="*/ 110690 h 507579"/>
              <a:gd name="connsiteX11" fmla="*/ 2235200 w 3504629"/>
              <a:gd name="connsiteY11" fmla="*/ 428190 h 507579"/>
              <a:gd name="connsiteX12" fmla="*/ 2390775 w 3504629"/>
              <a:gd name="connsiteY12" fmla="*/ 507565 h 507579"/>
              <a:gd name="connsiteX13" fmla="*/ 2540000 w 3504629"/>
              <a:gd name="connsiteY13" fmla="*/ 425015 h 507579"/>
              <a:gd name="connsiteX14" fmla="*/ 2844800 w 3504629"/>
              <a:gd name="connsiteY14" fmla="*/ 75765 h 507579"/>
              <a:gd name="connsiteX15" fmla="*/ 2978150 w 3504629"/>
              <a:gd name="connsiteY15" fmla="*/ 5915 h 507579"/>
              <a:gd name="connsiteX16" fmla="*/ 3111500 w 3504629"/>
              <a:gd name="connsiteY16" fmla="*/ 72590 h 507579"/>
              <a:gd name="connsiteX17" fmla="*/ 3346450 w 3504629"/>
              <a:gd name="connsiteY17" fmla="*/ 351990 h 507579"/>
              <a:gd name="connsiteX18" fmla="*/ 3492500 w 3504629"/>
              <a:gd name="connsiteY18" fmla="*/ 478990 h 507579"/>
              <a:gd name="connsiteX19" fmla="*/ 3486150 w 3504629"/>
              <a:gd name="connsiteY19" fmla="*/ 472640 h 507579"/>
              <a:gd name="connsiteX0" fmla="*/ 0 w 3504629"/>
              <a:gd name="connsiteY0" fmla="*/ 485340 h 507734"/>
              <a:gd name="connsiteX1" fmla="*/ 120650 w 3504629"/>
              <a:gd name="connsiteY1" fmla="*/ 459940 h 507734"/>
              <a:gd name="connsiteX2" fmla="*/ 355600 w 3504629"/>
              <a:gd name="connsiteY2" fmla="*/ 180540 h 507734"/>
              <a:gd name="connsiteX3" fmla="*/ 527050 w 3504629"/>
              <a:gd name="connsiteY3" fmla="*/ 28140 h 507734"/>
              <a:gd name="connsiteX4" fmla="*/ 711200 w 3504629"/>
              <a:gd name="connsiteY4" fmla="*/ 40840 h 507734"/>
              <a:gd name="connsiteX5" fmla="*/ 1041400 w 3504629"/>
              <a:gd name="connsiteY5" fmla="*/ 434540 h 507734"/>
              <a:gd name="connsiteX6" fmla="*/ 1219200 w 3504629"/>
              <a:gd name="connsiteY6" fmla="*/ 491690 h 507734"/>
              <a:gd name="connsiteX7" fmla="*/ 1397000 w 3504629"/>
              <a:gd name="connsiteY7" fmla="*/ 377390 h 507734"/>
              <a:gd name="connsiteX8" fmla="*/ 1657350 w 3504629"/>
              <a:gd name="connsiteY8" fmla="*/ 72590 h 507734"/>
              <a:gd name="connsiteX9" fmla="*/ 1809750 w 3504629"/>
              <a:gd name="connsiteY9" fmla="*/ 15440 h 507734"/>
              <a:gd name="connsiteX10" fmla="*/ 1968500 w 3504629"/>
              <a:gd name="connsiteY10" fmla="*/ 110690 h 507734"/>
              <a:gd name="connsiteX11" fmla="*/ 2247900 w 3504629"/>
              <a:gd name="connsiteY11" fmla="*/ 434540 h 507734"/>
              <a:gd name="connsiteX12" fmla="*/ 2390775 w 3504629"/>
              <a:gd name="connsiteY12" fmla="*/ 507565 h 507734"/>
              <a:gd name="connsiteX13" fmla="*/ 2540000 w 3504629"/>
              <a:gd name="connsiteY13" fmla="*/ 425015 h 507734"/>
              <a:gd name="connsiteX14" fmla="*/ 2844800 w 3504629"/>
              <a:gd name="connsiteY14" fmla="*/ 75765 h 507734"/>
              <a:gd name="connsiteX15" fmla="*/ 2978150 w 3504629"/>
              <a:gd name="connsiteY15" fmla="*/ 5915 h 507734"/>
              <a:gd name="connsiteX16" fmla="*/ 3111500 w 3504629"/>
              <a:gd name="connsiteY16" fmla="*/ 72590 h 507734"/>
              <a:gd name="connsiteX17" fmla="*/ 3346450 w 3504629"/>
              <a:gd name="connsiteY17" fmla="*/ 351990 h 507734"/>
              <a:gd name="connsiteX18" fmla="*/ 3492500 w 3504629"/>
              <a:gd name="connsiteY18" fmla="*/ 478990 h 507734"/>
              <a:gd name="connsiteX19" fmla="*/ 3486150 w 3504629"/>
              <a:gd name="connsiteY19" fmla="*/ 472640 h 507734"/>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219200 w 3504629"/>
              <a:gd name="connsiteY6" fmla="*/ 491690 h 507785"/>
              <a:gd name="connsiteX7" fmla="*/ 1397000 w 3504629"/>
              <a:gd name="connsiteY7" fmla="*/ 377390 h 507785"/>
              <a:gd name="connsiteX8" fmla="*/ 1657350 w 3504629"/>
              <a:gd name="connsiteY8" fmla="*/ 72590 h 507785"/>
              <a:gd name="connsiteX9" fmla="*/ 1809750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219200 w 3504629"/>
              <a:gd name="connsiteY6" fmla="*/ 491690 h 507785"/>
              <a:gd name="connsiteX7" fmla="*/ 1397000 w 3504629"/>
              <a:gd name="connsiteY7" fmla="*/ 377390 h 507785"/>
              <a:gd name="connsiteX8" fmla="*/ 1657350 w 3504629"/>
              <a:gd name="connsiteY8" fmla="*/ 72590 h 507785"/>
              <a:gd name="connsiteX9" fmla="*/ 1787525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219200 w 3504629"/>
              <a:gd name="connsiteY6" fmla="*/ 491690 h 507785"/>
              <a:gd name="connsiteX7" fmla="*/ 1397000 w 3504629"/>
              <a:gd name="connsiteY7" fmla="*/ 377390 h 507785"/>
              <a:gd name="connsiteX8" fmla="*/ 1651000 w 3504629"/>
              <a:gd name="connsiteY8" fmla="*/ 88465 h 507785"/>
              <a:gd name="connsiteX9" fmla="*/ 1787525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219200 w 3504629"/>
              <a:gd name="connsiteY6" fmla="*/ 491690 h 507785"/>
              <a:gd name="connsiteX7" fmla="*/ 1349375 w 3504629"/>
              <a:gd name="connsiteY7" fmla="*/ 409140 h 507785"/>
              <a:gd name="connsiteX8" fmla="*/ 1651000 w 3504629"/>
              <a:gd name="connsiteY8" fmla="*/ 88465 h 507785"/>
              <a:gd name="connsiteX9" fmla="*/ 1787525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196975 w 3504629"/>
              <a:gd name="connsiteY6" fmla="*/ 498040 h 507785"/>
              <a:gd name="connsiteX7" fmla="*/ 1349375 w 3504629"/>
              <a:gd name="connsiteY7" fmla="*/ 409140 h 507785"/>
              <a:gd name="connsiteX8" fmla="*/ 1651000 w 3504629"/>
              <a:gd name="connsiteY8" fmla="*/ 88465 h 507785"/>
              <a:gd name="connsiteX9" fmla="*/ 1787525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5340 h 507785"/>
              <a:gd name="connsiteX1" fmla="*/ 120650 w 3504629"/>
              <a:gd name="connsiteY1" fmla="*/ 459940 h 507785"/>
              <a:gd name="connsiteX2" fmla="*/ 355600 w 3504629"/>
              <a:gd name="connsiteY2" fmla="*/ 180540 h 507785"/>
              <a:gd name="connsiteX3" fmla="*/ 527050 w 3504629"/>
              <a:gd name="connsiteY3" fmla="*/ 28140 h 507785"/>
              <a:gd name="connsiteX4" fmla="*/ 711200 w 3504629"/>
              <a:gd name="connsiteY4" fmla="*/ 40840 h 507785"/>
              <a:gd name="connsiteX5" fmla="*/ 1041400 w 3504629"/>
              <a:gd name="connsiteY5" fmla="*/ 434540 h 507785"/>
              <a:gd name="connsiteX6" fmla="*/ 1196975 w 3504629"/>
              <a:gd name="connsiteY6" fmla="*/ 498040 h 507785"/>
              <a:gd name="connsiteX7" fmla="*/ 1349375 w 3504629"/>
              <a:gd name="connsiteY7" fmla="*/ 409140 h 507785"/>
              <a:gd name="connsiteX8" fmla="*/ 1651000 w 3504629"/>
              <a:gd name="connsiteY8" fmla="*/ 88465 h 507785"/>
              <a:gd name="connsiteX9" fmla="*/ 1787525 w 3504629"/>
              <a:gd name="connsiteY9" fmla="*/ 15440 h 507785"/>
              <a:gd name="connsiteX10" fmla="*/ 1943100 w 3504629"/>
              <a:gd name="connsiteY10" fmla="*/ 91640 h 507785"/>
              <a:gd name="connsiteX11" fmla="*/ 2247900 w 3504629"/>
              <a:gd name="connsiteY11" fmla="*/ 434540 h 507785"/>
              <a:gd name="connsiteX12" fmla="*/ 2390775 w 3504629"/>
              <a:gd name="connsiteY12" fmla="*/ 507565 h 507785"/>
              <a:gd name="connsiteX13" fmla="*/ 2540000 w 3504629"/>
              <a:gd name="connsiteY13" fmla="*/ 425015 h 507785"/>
              <a:gd name="connsiteX14" fmla="*/ 2844800 w 3504629"/>
              <a:gd name="connsiteY14" fmla="*/ 75765 h 507785"/>
              <a:gd name="connsiteX15" fmla="*/ 2978150 w 3504629"/>
              <a:gd name="connsiteY15" fmla="*/ 5915 h 507785"/>
              <a:gd name="connsiteX16" fmla="*/ 3111500 w 3504629"/>
              <a:gd name="connsiteY16" fmla="*/ 72590 h 507785"/>
              <a:gd name="connsiteX17" fmla="*/ 3346450 w 3504629"/>
              <a:gd name="connsiteY17" fmla="*/ 351990 h 507785"/>
              <a:gd name="connsiteX18" fmla="*/ 3492500 w 3504629"/>
              <a:gd name="connsiteY18" fmla="*/ 478990 h 507785"/>
              <a:gd name="connsiteX19" fmla="*/ 3486150 w 3504629"/>
              <a:gd name="connsiteY19" fmla="*/ 472640 h 507785"/>
              <a:gd name="connsiteX0" fmla="*/ 0 w 3504629"/>
              <a:gd name="connsiteY0" fmla="*/ 484480 h 506925"/>
              <a:gd name="connsiteX1" fmla="*/ 120650 w 3504629"/>
              <a:gd name="connsiteY1" fmla="*/ 459080 h 506925"/>
              <a:gd name="connsiteX2" fmla="*/ 355600 w 3504629"/>
              <a:gd name="connsiteY2" fmla="*/ 179680 h 506925"/>
              <a:gd name="connsiteX3" fmla="*/ 527050 w 3504629"/>
              <a:gd name="connsiteY3" fmla="*/ 27280 h 506925"/>
              <a:gd name="connsiteX4" fmla="*/ 711200 w 3504629"/>
              <a:gd name="connsiteY4" fmla="*/ 39980 h 506925"/>
              <a:gd name="connsiteX5" fmla="*/ 1038225 w 3504629"/>
              <a:gd name="connsiteY5" fmla="*/ 420980 h 506925"/>
              <a:gd name="connsiteX6" fmla="*/ 1196975 w 3504629"/>
              <a:gd name="connsiteY6" fmla="*/ 497180 h 506925"/>
              <a:gd name="connsiteX7" fmla="*/ 1349375 w 3504629"/>
              <a:gd name="connsiteY7" fmla="*/ 408280 h 506925"/>
              <a:gd name="connsiteX8" fmla="*/ 1651000 w 3504629"/>
              <a:gd name="connsiteY8" fmla="*/ 87605 h 506925"/>
              <a:gd name="connsiteX9" fmla="*/ 1787525 w 3504629"/>
              <a:gd name="connsiteY9" fmla="*/ 14580 h 506925"/>
              <a:gd name="connsiteX10" fmla="*/ 1943100 w 3504629"/>
              <a:gd name="connsiteY10" fmla="*/ 90780 h 506925"/>
              <a:gd name="connsiteX11" fmla="*/ 2247900 w 3504629"/>
              <a:gd name="connsiteY11" fmla="*/ 433680 h 506925"/>
              <a:gd name="connsiteX12" fmla="*/ 2390775 w 3504629"/>
              <a:gd name="connsiteY12" fmla="*/ 506705 h 506925"/>
              <a:gd name="connsiteX13" fmla="*/ 2540000 w 3504629"/>
              <a:gd name="connsiteY13" fmla="*/ 424155 h 506925"/>
              <a:gd name="connsiteX14" fmla="*/ 2844800 w 3504629"/>
              <a:gd name="connsiteY14" fmla="*/ 74905 h 506925"/>
              <a:gd name="connsiteX15" fmla="*/ 2978150 w 3504629"/>
              <a:gd name="connsiteY15" fmla="*/ 5055 h 506925"/>
              <a:gd name="connsiteX16" fmla="*/ 3111500 w 3504629"/>
              <a:gd name="connsiteY16" fmla="*/ 71730 h 506925"/>
              <a:gd name="connsiteX17" fmla="*/ 3346450 w 3504629"/>
              <a:gd name="connsiteY17" fmla="*/ 351130 h 506925"/>
              <a:gd name="connsiteX18" fmla="*/ 3492500 w 3504629"/>
              <a:gd name="connsiteY18" fmla="*/ 478130 h 506925"/>
              <a:gd name="connsiteX19" fmla="*/ 3486150 w 3504629"/>
              <a:gd name="connsiteY19" fmla="*/ 471780 h 506925"/>
              <a:gd name="connsiteX0" fmla="*/ 0 w 3504629"/>
              <a:gd name="connsiteY0" fmla="*/ 501573 h 524018"/>
              <a:gd name="connsiteX1" fmla="*/ 120650 w 3504629"/>
              <a:gd name="connsiteY1" fmla="*/ 476173 h 524018"/>
              <a:gd name="connsiteX2" fmla="*/ 355600 w 3504629"/>
              <a:gd name="connsiteY2" fmla="*/ 196773 h 524018"/>
              <a:gd name="connsiteX3" fmla="*/ 596900 w 3504629"/>
              <a:gd name="connsiteY3" fmla="*/ 15798 h 524018"/>
              <a:gd name="connsiteX4" fmla="*/ 711200 w 3504629"/>
              <a:gd name="connsiteY4" fmla="*/ 57073 h 524018"/>
              <a:gd name="connsiteX5" fmla="*/ 1038225 w 3504629"/>
              <a:gd name="connsiteY5" fmla="*/ 438073 h 524018"/>
              <a:gd name="connsiteX6" fmla="*/ 1196975 w 3504629"/>
              <a:gd name="connsiteY6" fmla="*/ 514273 h 524018"/>
              <a:gd name="connsiteX7" fmla="*/ 1349375 w 3504629"/>
              <a:gd name="connsiteY7" fmla="*/ 425373 h 524018"/>
              <a:gd name="connsiteX8" fmla="*/ 1651000 w 3504629"/>
              <a:gd name="connsiteY8" fmla="*/ 104698 h 524018"/>
              <a:gd name="connsiteX9" fmla="*/ 1787525 w 3504629"/>
              <a:gd name="connsiteY9" fmla="*/ 31673 h 524018"/>
              <a:gd name="connsiteX10" fmla="*/ 1943100 w 3504629"/>
              <a:gd name="connsiteY10" fmla="*/ 107873 h 524018"/>
              <a:gd name="connsiteX11" fmla="*/ 2247900 w 3504629"/>
              <a:gd name="connsiteY11" fmla="*/ 450773 h 524018"/>
              <a:gd name="connsiteX12" fmla="*/ 2390775 w 3504629"/>
              <a:gd name="connsiteY12" fmla="*/ 523798 h 524018"/>
              <a:gd name="connsiteX13" fmla="*/ 2540000 w 3504629"/>
              <a:gd name="connsiteY13" fmla="*/ 441248 h 524018"/>
              <a:gd name="connsiteX14" fmla="*/ 2844800 w 3504629"/>
              <a:gd name="connsiteY14" fmla="*/ 91998 h 524018"/>
              <a:gd name="connsiteX15" fmla="*/ 2978150 w 3504629"/>
              <a:gd name="connsiteY15" fmla="*/ 22148 h 524018"/>
              <a:gd name="connsiteX16" fmla="*/ 3111500 w 3504629"/>
              <a:gd name="connsiteY16" fmla="*/ 88823 h 524018"/>
              <a:gd name="connsiteX17" fmla="*/ 3346450 w 3504629"/>
              <a:gd name="connsiteY17" fmla="*/ 368223 h 524018"/>
              <a:gd name="connsiteX18" fmla="*/ 3492500 w 3504629"/>
              <a:gd name="connsiteY18" fmla="*/ 495223 h 524018"/>
              <a:gd name="connsiteX19" fmla="*/ 3486150 w 3504629"/>
              <a:gd name="connsiteY19" fmla="*/ 488873 h 524018"/>
              <a:gd name="connsiteX0" fmla="*/ 0 w 3504629"/>
              <a:gd name="connsiteY0" fmla="*/ 487845 h 510290"/>
              <a:gd name="connsiteX1" fmla="*/ 120650 w 3504629"/>
              <a:gd name="connsiteY1" fmla="*/ 462445 h 510290"/>
              <a:gd name="connsiteX2" fmla="*/ 355600 w 3504629"/>
              <a:gd name="connsiteY2" fmla="*/ 183045 h 510290"/>
              <a:gd name="connsiteX3" fmla="*/ 596900 w 3504629"/>
              <a:gd name="connsiteY3" fmla="*/ 2070 h 510290"/>
              <a:gd name="connsiteX4" fmla="*/ 758825 w 3504629"/>
              <a:gd name="connsiteY4" fmla="*/ 106845 h 510290"/>
              <a:gd name="connsiteX5" fmla="*/ 1038225 w 3504629"/>
              <a:gd name="connsiteY5" fmla="*/ 424345 h 510290"/>
              <a:gd name="connsiteX6" fmla="*/ 1196975 w 3504629"/>
              <a:gd name="connsiteY6" fmla="*/ 500545 h 510290"/>
              <a:gd name="connsiteX7" fmla="*/ 1349375 w 3504629"/>
              <a:gd name="connsiteY7" fmla="*/ 411645 h 510290"/>
              <a:gd name="connsiteX8" fmla="*/ 1651000 w 3504629"/>
              <a:gd name="connsiteY8" fmla="*/ 90970 h 510290"/>
              <a:gd name="connsiteX9" fmla="*/ 1787525 w 3504629"/>
              <a:gd name="connsiteY9" fmla="*/ 17945 h 510290"/>
              <a:gd name="connsiteX10" fmla="*/ 1943100 w 3504629"/>
              <a:gd name="connsiteY10" fmla="*/ 94145 h 510290"/>
              <a:gd name="connsiteX11" fmla="*/ 2247900 w 3504629"/>
              <a:gd name="connsiteY11" fmla="*/ 437045 h 510290"/>
              <a:gd name="connsiteX12" fmla="*/ 2390775 w 3504629"/>
              <a:gd name="connsiteY12" fmla="*/ 510070 h 510290"/>
              <a:gd name="connsiteX13" fmla="*/ 2540000 w 3504629"/>
              <a:gd name="connsiteY13" fmla="*/ 427520 h 510290"/>
              <a:gd name="connsiteX14" fmla="*/ 2844800 w 3504629"/>
              <a:gd name="connsiteY14" fmla="*/ 78270 h 510290"/>
              <a:gd name="connsiteX15" fmla="*/ 2978150 w 3504629"/>
              <a:gd name="connsiteY15" fmla="*/ 8420 h 510290"/>
              <a:gd name="connsiteX16" fmla="*/ 3111500 w 3504629"/>
              <a:gd name="connsiteY16" fmla="*/ 75095 h 510290"/>
              <a:gd name="connsiteX17" fmla="*/ 3346450 w 3504629"/>
              <a:gd name="connsiteY17" fmla="*/ 354495 h 510290"/>
              <a:gd name="connsiteX18" fmla="*/ 3492500 w 3504629"/>
              <a:gd name="connsiteY18" fmla="*/ 481495 h 510290"/>
              <a:gd name="connsiteX19" fmla="*/ 3486150 w 3504629"/>
              <a:gd name="connsiteY19" fmla="*/ 475145 h 510290"/>
              <a:gd name="connsiteX0" fmla="*/ 0 w 3504629"/>
              <a:gd name="connsiteY0" fmla="*/ 485775 h 508220"/>
              <a:gd name="connsiteX1" fmla="*/ 120650 w 3504629"/>
              <a:gd name="connsiteY1" fmla="*/ 460375 h 508220"/>
              <a:gd name="connsiteX2" fmla="*/ 355600 w 3504629"/>
              <a:gd name="connsiteY2" fmla="*/ 180975 h 508220"/>
              <a:gd name="connsiteX3" fmla="*/ 596900 w 3504629"/>
              <a:gd name="connsiteY3" fmla="*/ 0 h 508220"/>
              <a:gd name="connsiteX4" fmla="*/ 758825 w 3504629"/>
              <a:gd name="connsiteY4" fmla="*/ 104775 h 508220"/>
              <a:gd name="connsiteX5" fmla="*/ 1038225 w 3504629"/>
              <a:gd name="connsiteY5" fmla="*/ 422275 h 508220"/>
              <a:gd name="connsiteX6" fmla="*/ 1196975 w 3504629"/>
              <a:gd name="connsiteY6" fmla="*/ 498475 h 508220"/>
              <a:gd name="connsiteX7" fmla="*/ 1349375 w 3504629"/>
              <a:gd name="connsiteY7" fmla="*/ 409575 h 508220"/>
              <a:gd name="connsiteX8" fmla="*/ 1651000 w 3504629"/>
              <a:gd name="connsiteY8" fmla="*/ 88900 h 508220"/>
              <a:gd name="connsiteX9" fmla="*/ 1787525 w 3504629"/>
              <a:gd name="connsiteY9" fmla="*/ 15875 h 508220"/>
              <a:gd name="connsiteX10" fmla="*/ 1943100 w 3504629"/>
              <a:gd name="connsiteY10" fmla="*/ 92075 h 508220"/>
              <a:gd name="connsiteX11" fmla="*/ 2247900 w 3504629"/>
              <a:gd name="connsiteY11" fmla="*/ 434975 h 508220"/>
              <a:gd name="connsiteX12" fmla="*/ 2390775 w 3504629"/>
              <a:gd name="connsiteY12" fmla="*/ 508000 h 508220"/>
              <a:gd name="connsiteX13" fmla="*/ 2540000 w 3504629"/>
              <a:gd name="connsiteY13" fmla="*/ 425450 h 508220"/>
              <a:gd name="connsiteX14" fmla="*/ 2844800 w 3504629"/>
              <a:gd name="connsiteY14" fmla="*/ 76200 h 508220"/>
              <a:gd name="connsiteX15" fmla="*/ 2978150 w 3504629"/>
              <a:gd name="connsiteY15" fmla="*/ 6350 h 508220"/>
              <a:gd name="connsiteX16" fmla="*/ 3111500 w 3504629"/>
              <a:gd name="connsiteY16" fmla="*/ 73025 h 508220"/>
              <a:gd name="connsiteX17" fmla="*/ 3346450 w 3504629"/>
              <a:gd name="connsiteY17" fmla="*/ 352425 h 508220"/>
              <a:gd name="connsiteX18" fmla="*/ 3492500 w 3504629"/>
              <a:gd name="connsiteY18" fmla="*/ 479425 h 508220"/>
              <a:gd name="connsiteX19" fmla="*/ 3486150 w 3504629"/>
              <a:gd name="connsiteY19" fmla="*/ 473075 h 508220"/>
              <a:gd name="connsiteX0" fmla="*/ 0 w 3504629"/>
              <a:gd name="connsiteY0" fmla="*/ 486738 h 509183"/>
              <a:gd name="connsiteX1" fmla="*/ 120650 w 3504629"/>
              <a:gd name="connsiteY1" fmla="*/ 461338 h 509183"/>
              <a:gd name="connsiteX2" fmla="*/ 466725 w 3504629"/>
              <a:gd name="connsiteY2" fmla="*/ 80338 h 509183"/>
              <a:gd name="connsiteX3" fmla="*/ 596900 w 3504629"/>
              <a:gd name="connsiteY3" fmla="*/ 963 h 509183"/>
              <a:gd name="connsiteX4" fmla="*/ 758825 w 3504629"/>
              <a:gd name="connsiteY4" fmla="*/ 105738 h 509183"/>
              <a:gd name="connsiteX5" fmla="*/ 1038225 w 3504629"/>
              <a:gd name="connsiteY5" fmla="*/ 423238 h 509183"/>
              <a:gd name="connsiteX6" fmla="*/ 1196975 w 3504629"/>
              <a:gd name="connsiteY6" fmla="*/ 499438 h 509183"/>
              <a:gd name="connsiteX7" fmla="*/ 1349375 w 3504629"/>
              <a:gd name="connsiteY7" fmla="*/ 410538 h 509183"/>
              <a:gd name="connsiteX8" fmla="*/ 1651000 w 3504629"/>
              <a:gd name="connsiteY8" fmla="*/ 89863 h 509183"/>
              <a:gd name="connsiteX9" fmla="*/ 1787525 w 3504629"/>
              <a:gd name="connsiteY9" fmla="*/ 16838 h 509183"/>
              <a:gd name="connsiteX10" fmla="*/ 1943100 w 3504629"/>
              <a:gd name="connsiteY10" fmla="*/ 93038 h 509183"/>
              <a:gd name="connsiteX11" fmla="*/ 2247900 w 3504629"/>
              <a:gd name="connsiteY11" fmla="*/ 435938 h 509183"/>
              <a:gd name="connsiteX12" fmla="*/ 2390775 w 3504629"/>
              <a:gd name="connsiteY12" fmla="*/ 508963 h 509183"/>
              <a:gd name="connsiteX13" fmla="*/ 2540000 w 3504629"/>
              <a:gd name="connsiteY13" fmla="*/ 426413 h 509183"/>
              <a:gd name="connsiteX14" fmla="*/ 2844800 w 3504629"/>
              <a:gd name="connsiteY14" fmla="*/ 77163 h 509183"/>
              <a:gd name="connsiteX15" fmla="*/ 2978150 w 3504629"/>
              <a:gd name="connsiteY15" fmla="*/ 7313 h 509183"/>
              <a:gd name="connsiteX16" fmla="*/ 3111500 w 3504629"/>
              <a:gd name="connsiteY16" fmla="*/ 73988 h 509183"/>
              <a:gd name="connsiteX17" fmla="*/ 3346450 w 3504629"/>
              <a:gd name="connsiteY17" fmla="*/ 353388 h 509183"/>
              <a:gd name="connsiteX18" fmla="*/ 3492500 w 3504629"/>
              <a:gd name="connsiteY18" fmla="*/ 480388 h 509183"/>
              <a:gd name="connsiteX19" fmla="*/ 3486150 w 3504629"/>
              <a:gd name="connsiteY19" fmla="*/ 474038 h 509183"/>
              <a:gd name="connsiteX0" fmla="*/ 0 w 3504629"/>
              <a:gd name="connsiteY0" fmla="*/ 486245 h 508690"/>
              <a:gd name="connsiteX1" fmla="*/ 120650 w 3504629"/>
              <a:gd name="connsiteY1" fmla="*/ 460845 h 508690"/>
              <a:gd name="connsiteX2" fmla="*/ 466725 w 3504629"/>
              <a:gd name="connsiteY2" fmla="*/ 79845 h 508690"/>
              <a:gd name="connsiteX3" fmla="*/ 596900 w 3504629"/>
              <a:gd name="connsiteY3" fmla="*/ 470 h 508690"/>
              <a:gd name="connsiteX4" fmla="*/ 758825 w 3504629"/>
              <a:gd name="connsiteY4" fmla="*/ 105245 h 508690"/>
              <a:gd name="connsiteX5" fmla="*/ 1038225 w 3504629"/>
              <a:gd name="connsiteY5" fmla="*/ 422745 h 508690"/>
              <a:gd name="connsiteX6" fmla="*/ 1196975 w 3504629"/>
              <a:gd name="connsiteY6" fmla="*/ 498945 h 508690"/>
              <a:gd name="connsiteX7" fmla="*/ 1349375 w 3504629"/>
              <a:gd name="connsiteY7" fmla="*/ 410045 h 508690"/>
              <a:gd name="connsiteX8" fmla="*/ 1651000 w 3504629"/>
              <a:gd name="connsiteY8" fmla="*/ 89370 h 508690"/>
              <a:gd name="connsiteX9" fmla="*/ 1787525 w 3504629"/>
              <a:gd name="connsiteY9" fmla="*/ 16345 h 508690"/>
              <a:gd name="connsiteX10" fmla="*/ 1943100 w 3504629"/>
              <a:gd name="connsiteY10" fmla="*/ 92545 h 508690"/>
              <a:gd name="connsiteX11" fmla="*/ 2247900 w 3504629"/>
              <a:gd name="connsiteY11" fmla="*/ 435445 h 508690"/>
              <a:gd name="connsiteX12" fmla="*/ 2390775 w 3504629"/>
              <a:gd name="connsiteY12" fmla="*/ 508470 h 508690"/>
              <a:gd name="connsiteX13" fmla="*/ 2540000 w 3504629"/>
              <a:gd name="connsiteY13" fmla="*/ 425920 h 508690"/>
              <a:gd name="connsiteX14" fmla="*/ 2844800 w 3504629"/>
              <a:gd name="connsiteY14" fmla="*/ 76670 h 508690"/>
              <a:gd name="connsiteX15" fmla="*/ 2978150 w 3504629"/>
              <a:gd name="connsiteY15" fmla="*/ 6820 h 508690"/>
              <a:gd name="connsiteX16" fmla="*/ 3111500 w 3504629"/>
              <a:gd name="connsiteY16" fmla="*/ 73495 h 508690"/>
              <a:gd name="connsiteX17" fmla="*/ 3346450 w 3504629"/>
              <a:gd name="connsiteY17" fmla="*/ 352895 h 508690"/>
              <a:gd name="connsiteX18" fmla="*/ 3492500 w 3504629"/>
              <a:gd name="connsiteY18" fmla="*/ 479895 h 508690"/>
              <a:gd name="connsiteX19" fmla="*/ 3486150 w 3504629"/>
              <a:gd name="connsiteY19" fmla="*/ 473545 h 50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04629" h="508690">
                <a:moveTo>
                  <a:pt x="0" y="486245"/>
                </a:moveTo>
                <a:cubicBezTo>
                  <a:pt x="30691" y="498945"/>
                  <a:pt x="42863" y="528578"/>
                  <a:pt x="120650" y="460845"/>
                </a:cubicBezTo>
                <a:cubicBezTo>
                  <a:pt x="198437" y="393112"/>
                  <a:pt x="387350" y="156574"/>
                  <a:pt x="466725" y="79845"/>
                </a:cubicBezTo>
                <a:cubicBezTo>
                  <a:pt x="546100" y="3116"/>
                  <a:pt x="548217" y="5762"/>
                  <a:pt x="596900" y="470"/>
                </a:cubicBezTo>
                <a:cubicBezTo>
                  <a:pt x="645583" y="-4822"/>
                  <a:pt x="685271" y="34866"/>
                  <a:pt x="758825" y="105245"/>
                </a:cubicBezTo>
                <a:cubicBezTo>
                  <a:pt x="832379" y="175624"/>
                  <a:pt x="965200" y="357128"/>
                  <a:pt x="1038225" y="422745"/>
                </a:cubicBezTo>
                <a:cubicBezTo>
                  <a:pt x="1111250" y="488362"/>
                  <a:pt x="1145117" y="501062"/>
                  <a:pt x="1196975" y="498945"/>
                </a:cubicBezTo>
                <a:cubicBezTo>
                  <a:pt x="1248833" y="496828"/>
                  <a:pt x="1273704" y="478308"/>
                  <a:pt x="1349375" y="410045"/>
                </a:cubicBezTo>
                <a:cubicBezTo>
                  <a:pt x="1425046" y="341782"/>
                  <a:pt x="1577975" y="154987"/>
                  <a:pt x="1651000" y="89370"/>
                </a:cubicBezTo>
                <a:cubicBezTo>
                  <a:pt x="1724025" y="23753"/>
                  <a:pt x="1738842" y="15816"/>
                  <a:pt x="1787525" y="16345"/>
                </a:cubicBezTo>
                <a:cubicBezTo>
                  <a:pt x="1836208" y="16874"/>
                  <a:pt x="1866371" y="22695"/>
                  <a:pt x="1943100" y="92545"/>
                </a:cubicBezTo>
                <a:cubicBezTo>
                  <a:pt x="2019829" y="162395"/>
                  <a:pt x="2173288" y="366124"/>
                  <a:pt x="2247900" y="435445"/>
                </a:cubicBezTo>
                <a:cubicBezTo>
                  <a:pt x="2322512" y="504766"/>
                  <a:pt x="2342092" y="510057"/>
                  <a:pt x="2390775" y="508470"/>
                </a:cubicBezTo>
                <a:cubicBezTo>
                  <a:pt x="2439458" y="506883"/>
                  <a:pt x="2464329" y="497887"/>
                  <a:pt x="2540000" y="425920"/>
                </a:cubicBezTo>
                <a:cubicBezTo>
                  <a:pt x="2615671" y="353953"/>
                  <a:pt x="2771775" y="146520"/>
                  <a:pt x="2844800" y="76670"/>
                </a:cubicBezTo>
                <a:cubicBezTo>
                  <a:pt x="2917825" y="6820"/>
                  <a:pt x="2933700" y="7349"/>
                  <a:pt x="2978150" y="6820"/>
                </a:cubicBezTo>
                <a:cubicBezTo>
                  <a:pt x="3022600" y="6291"/>
                  <a:pt x="3050117" y="15816"/>
                  <a:pt x="3111500" y="73495"/>
                </a:cubicBezTo>
                <a:cubicBezTo>
                  <a:pt x="3172883" y="131174"/>
                  <a:pt x="3282950" y="285162"/>
                  <a:pt x="3346450" y="352895"/>
                </a:cubicBezTo>
                <a:cubicBezTo>
                  <a:pt x="3409950" y="420628"/>
                  <a:pt x="3492500" y="479895"/>
                  <a:pt x="3492500" y="479895"/>
                </a:cubicBezTo>
                <a:cubicBezTo>
                  <a:pt x="3515783" y="500003"/>
                  <a:pt x="3500966" y="486774"/>
                  <a:pt x="3486150" y="47354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1A24737-8B7D-0947-9DFF-98945A2C8D75}"/>
              </a:ext>
            </a:extLst>
          </p:cNvPr>
          <p:cNvSpPr/>
          <p:nvPr/>
        </p:nvSpPr>
        <p:spPr>
          <a:xfrm>
            <a:off x="5811977" y="2767381"/>
            <a:ext cx="2971519" cy="923330"/>
          </a:xfrm>
          <a:prstGeom prst="rect">
            <a:avLst/>
          </a:prstGeom>
          <a:ln>
            <a:solidFill>
              <a:srgbClr val="FF0000"/>
            </a:solidFill>
          </a:ln>
        </p:spPr>
        <p:txBody>
          <a:bodyPr wrap="square">
            <a:spAutoFit/>
          </a:bodyPr>
          <a:lstStyle/>
          <a:p>
            <a:pPr algn="ctr"/>
            <a:r>
              <a:rPr lang="en-US" b="1" dirty="0">
                <a:solidFill>
                  <a:srgbClr val="1513D7"/>
                </a:solidFill>
                <a:latin typeface="Times New Roman" panose="02020603050405020304" pitchFamily="18" charset="0"/>
                <a:cs typeface="Times New Roman" panose="02020603050405020304" pitchFamily="18" charset="0"/>
              </a:rPr>
              <a:t>MBI: modulate effective mass (</a:t>
            </a:r>
            <a:r>
              <a:rPr lang="en-US" b="1" i="1" dirty="0">
                <a:solidFill>
                  <a:srgbClr val="1513D7"/>
                </a:solidFill>
                <a:latin typeface="Times New Roman" panose="02020603050405020304" pitchFamily="18" charset="0"/>
                <a:cs typeface="Times New Roman" panose="02020603050405020304" pitchFamily="18" charset="0"/>
              </a:rPr>
              <a:t>s-mobility</a:t>
            </a:r>
            <a:r>
              <a:rPr lang="en-US" b="1" dirty="0">
                <a:solidFill>
                  <a:srgbClr val="1513D7"/>
                </a:solidFill>
                <a:latin typeface="Times New Roman" panose="02020603050405020304" pitchFamily="18" charset="0"/>
                <a:cs typeface="Times New Roman" panose="02020603050405020304" pitchFamily="18" charset="0"/>
              </a:rPr>
              <a:t>) by bending beam trajectory (</a:t>
            </a:r>
            <a:r>
              <a:rPr lang="el-GR" i="1" dirty="0">
                <a:solidFill>
                  <a:srgbClr val="1513D7"/>
                </a:solidFill>
                <a:latin typeface="Times New Roman" panose="02020603050405020304" pitchFamily="18" charset="0"/>
                <a:cs typeface="Times New Roman" panose="02020603050405020304" pitchFamily="18" charset="0"/>
              </a:rPr>
              <a:t>θ</a:t>
            </a:r>
            <a:r>
              <a:rPr lang="el-GR" b="1" dirty="0">
                <a:solidFill>
                  <a:srgbClr val="1513D7"/>
                </a:solidFill>
                <a:latin typeface="Times New Roman" panose="02020603050405020304" pitchFamily="18" charset="0"/>
                <a:cs typeface="Times New Roman" panose="02020603050405020304" pitchFamily="18" charset="0"/>
              </a:rPr>
              <a:t>)</a:t>
            </a:r>
            <a:endParaRPr lang="en-US" b="1" dirty="0">
              <a:solidFill>
                <a:srgbClr val="1513D7"/>
              </a:solidFill>
            </a:endParaRPr>
          </a:p>
        </p:txBody>
      </p:sp>
      <p:cxnSp>
        <p:nvCxnSpPr>
          <p:cNvPr id="69" name="Straight Arrow Connector 68">
            <a:extLst>
              <a:ext uri="{FF2B5EF4-FFF2-40B4-BE49-F238E27FC236}">
                <a16:creationId xmlns:a16="http://schemas.microsoft.com/office/drawing/2014/main" id="{5B6EB9C4-7A21-6A44-9788-520C0657891A}"/>
              </a:ext>
            </a:extLst>
          </p:cNvPr>
          <p:cNvCxnSpPr>
            <a:cxnSpLocks/>
          </p:cNvCxnSpPr>
          <p:nvPr/>
        </p:nvCxnSpPr>
        <p:spPr>
          <a:xfrm flipH="1">
            <a:off x="6479712" y="4239833"/>
            <a:ext cx="720010" cy="159581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aphicFrame>
        <p:nvGraphicFramePr>
          <p:cNvPr id="71" name="Object 70">
            <a:extLst>
              <a:ext uri="{FF2B5EF4-FFF2-40B4-BE49-F238E27FC236}">
                <a16:creationId xmlns:a16="http://schemas.microsoft.com/office/drawing/2014/main" id="{6D47F30D-BE32-E844-9F0A-97F6B6AD5508}"/>
              </a:ext>
            </a:extLst>
          </p:cNvPr>
          <p:cNvGraphicFramePr>
            <a:graphicFrameLocks noChangeAspect="1"/>
          </p:cNvGraphicFramePr>
          <p:nvPr/>
        </p:nvGraphicFramePr>
        <p:xfrm>
          <a:off x="6283325" y="3768725"/>
          <a:ext cx="1852613" cy="455613"/>
        </p:xfrm>
        <a:graphic>
          <a:graphicData uri="http://schemas.openxmlformats.org/presentationml/2006/ole">
            <mc:AlternateContent xmlns:mc="http://schemas.openxmlformats.org/markup-compatibility/2006">
              <mc:Choice xmlns:v="urn:schemas-microsoft-com:vml" Requires="v">
                <p:oleObj spid="_x0000_s20745" r:id="rId17" imgW="1244600" imgH="304800" progId="Equation.DSMT4">
                  <p:embed/>
                </p:oleObj>
              </mc:Choice>
              <mc:Fallback>
                <p:oleObj r:id="rId17" imgW="1244600" imgH="304800" progId="Equation.DSMT4">
                  <p:embed/>
                  <p:pic>
                    <p:nvPicPr>
                      <p:cNvPr id="71" name="Object 70">
                        <a:extLst>
                          <a:ext uri="{FF2B5EF4-FFF2-40B4-BE49-F238E27FC236}">
                            <a16:creationId xmlns:a16="http://schemas.microsoft.com/office/drawing/2014/main" id="{6D47F30D-BE32-E844-9F0A-97F6B6AD5508}"/>
                          </a:ext>
                        </a:extLst>
                      </p:cNvPr>
                      <p:cNvPicPr/>
                      <p:nvPr/>
                    </p:nvPicPr>
                    <p:blipFill>
                      <a:blip r:embed="rId18"/>
                      <a:stretch>
                        <a:fillRect/>
                      </a:stretch>
                    </p:blipFill>
                    <p:spPr>
                      <a:xfrm>
                        <a:off x="6283325" y="3768725"/>
                        <a:ext cx="1852613" cy="455613"/>
                      </a:xfrm>
                      <a:prstGeom prst="rect">
                        <a:avLst/>
                      </a:prstGeom>
                    </p:spPr>
                  </p:pic>
                </p:oleObj>
              </mc:Fallback>
            </mc:AlternateContent>
          </a:graphicData>
        </a:graphic>
      </p:graphicFrame>
      <p:cxnSp>
        <p:nvCxnSpPr>
          <p:cNvPr id="72" name="Straight Arrow Connector 71">
            <a:extLst>
              <a:ext uri="{FF2B5EF4-FFF2-40B4-BE49-F238E27FC236}">
                <a16:creationId xmlns:a16="http://schemas.microsoft.com/office/drawing/2014/main" id="{ECAA20D1-15B1-9941-B861-8C457ADF1240}"/>
              </a:ext>
            </a:extLst>
          </p:cNvPr>
          <p:cNvCxnSpPr>
            <a:cxnSpLocks/>
          </p:cNvCxnSpPr>
          <p:nvPr/>
        </p:nvCxnSpPr>
        <p:spPr>
          <a:xfrm>
            <a:off x="2198045" y="4066364"/>
            <a:ext cx="1495551" cy="164589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0871AAAE-E686-6D45-88D5-B3B0C266B1CE}"/>
              </a:ext>
            </a:extLst>
          </p:cNvPr>
          <p:cNvSpPr/>
          <p:nvPr/>
        </p:nvSpPr>
        <p:spPr>
          <a:xfrm>
            <a:off x="1495440" y="2619819"/>
            <a:ext cx="543739" cy="369332"/>
          </a:xfrm>
          <a:prstGeom prst="rect">
            <a:avLst/>
          </a:prstGeom>
        </p:spPr>
        <p:txBody>
          <a:bodyPr wrap="none">
            <a:spAutoFit/>
          </a:bodyPr>
          <a:lstStyle/>
          <a:p>
            <a:r>
              <a:rPr lang="en-US" dirty="0">
                <a:solidFill>
                  <a:srgbClr val="FF0000"/>
                </a:solidFill>
                <a:latin typeface="Times New Roman" panose="02020603050405020304" pitchFamily="18" charset="0"/>
                <a:cs typeface="Times New Roman" panose="02020603050405020304" pitchFamily="18" charset="0"/>
              </a:rPr>
              <a:t>PCI</a:t>
            </a:r>
            <a:endParaRPr lang="en-US" dirty="0"/>
          </a:p>
        </p:txBody>
      </p:sp>
      <p:cxnSp>
        <p:nvCxnSpPr>
          <p:cNvPr id="74" name="Straight Arrow Connector 73">
            <a:extLst>
              <a:ext uri="{FF2B5EF4-FFF2-40B4-BE49-F238E27FC236}">
                <a16:creationId xmlns:a16="http://schemas.microsoft.com/office/drawing/2014/main" id="{89600005-4ADC-3042-8858-F22EDF0E6352}"/>
              </a:ext>
            </a:extLst>
          </p:cNvPr>
          <p:cNvCxnSpPr>
            <a:cxnSpLocks/>
          </p:cNvCxnSpPr>
          <p:nvPr/>
        </p:nvCxnSpPr>
        <p:spPr>
          <a:xfrm flipH="1">
            <a:off x="3765507" y="4161905"/>
            <a:ext cx="3267096" cy="186854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98A6456-88F1-2240-BAAC-9358235E61DC}"/>
              </a:ext>
            </a:extLst>
          </p:cNvPr>
          <p:cNvSpPr/>
          <p:nvPr/>
        </p:nvSpPr>
        <p:spPr>
          <a:xfrm>
            <a:off x="807658" y="4668409"/>
            <a:ext cx="595035" cy="369332"/>
          </a:xfrm>
          <a:prstGeom prst="rect">
            <a:avLst/>
          </a:prstGeom>
        </p:spPr>
        <p:txBody>
          <a:bodyPr wrap="none">
            <a:spAutoFit/>
          </a:bodyPr>
          <a:lstStyle/>
          <a:p>
            <a:r>
              <a:rPr lang="en-US" dirty="0">
                <a:solidFill>
                  <a:srgbClr val="FF0000"/>
                </a:solidFill>
                <a:latin typeface="Times New Roman" panose="02020603050405020304" pitchFamily="18" charset="0"/>
                <a:cs typeface="Times New Roman" panose="02020603050405020304" pitchFamily="18" charset="0"/>
              </a:rPr>
              <a:t>CeC</a:t>
            </a:r>
            <a:endParaRPr lang="en-US" dirty="0"/>
          </a:p>
        </p:txBody>
      </p:sp>
      <p:sp>
        <p:nvSpPr>
          <p:cNvPr id="75" name="Rectangle 74">
            <a:extLst>
              <a:ext uri="{FF2B5EF4-FFF2-40B4-BE49-F238E27FC236}">
                <a16:creationId xmlns:a16="http://schemas.microsoft.com/office/drawing/2014/main" id="{E171C15A-A115-E841-AE8B-8C2577C53184}"/>
              </a:ext>
            </a:extLst>
          </p:cNvPr>
          <p:cNvSpPr/>
          <p:nvPr/>
        </p:nvSpPr>
        <p:spPr>
          <a:xfrm>
            <a:off x="7816895" y="4618624"/>
            <a:ext cx="748923" cy="369332"/>
          </a:xfrm>
          <a:prstGeom prst="rect">
            <a:avLst/>
          </a:prstGeom>
        </p:spPr>
        <p:txBody>
          <a:bodyPr wrap="none">
            <a:spAutoFit/>
          </a:bodyPr>
          <a:lstStyle/>
          <a:p>
            <a:r>
              <a:rPr lang="en-US" dirty="0">
                <a:solidFill>
                  <a:srgbClr val="FF0000"/>
                </a:solidFill>
                <a:latin typeface="Times New Roman" panose="02020603050405020304" pitchFamily="18" charset="0"/>
                <a:cs typeface="Times New Roman" panose="02020603050405020304" pitchFamily="18" charset="0"/>
              </a:rPr>
              <a:t>LCLS</a:t>
            </a:r>
            <a:endParaRPr lang="en-US" dirty="0"/>
          </a:p>
        </p:txBody>
      </p:sp>
      <p:pic>
        <p:nvPicPr>
          <p:cNvPr id="63" name="Picture 62">
            <a:extLst>
              <a:ext uri="{FF2B5EF4-FFF2-40B4-BE49-F238E27FC236}">
                <a16:creationId xmlns:a16="http://schemas.microsoft.com/office/drawing/2014/main" id="{B6C65A20-F55C-AA44-96CA-BE9F9E9BB1C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997013" y="790334"/>
            <a:ext cx="897565" cy="953276"/>
          </a:xfrm>
          <a:prstGeom prst="rect">
            <a:avLst/>
          </a:prstGeom>
        </p:spPr>
      </p:pic>
    </p:spTree>
    <p:extLst>
      <p:ext uri="{BB962C8B-B14F-4D97-AF65-F5344CB8AC3E}">
        <p14:creationId xmlns:p14="http://schemas.microsoft.com/office/powerpoint/2010/main" val="3205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PP_PAC_Ce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NPP_PAC_CeC.potx</Template>
  <TotalTime>1153</TotalTime>
  <Words>2558</Words>
  <Application>Microsoft Macintosh PowerPoint</Application>
  <PresentationFormat>On-screen Show (4:3)</PresentationFormat>
  <Paragraphs>250</Paragraphs>
  <Slides>23</Slides>
  <Notes>4</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23</vt:i4>
      </vt:variant>
    </vt:vector>
  </HeadingPairs>
  <TitlesOfParts>
    <vt:vector size="32" baseType="lpstr">
      <vt:lpstr>Arial</vt:lpstr>
      <vt:lpstr>Calibri</vt:lpstr>
      <vt:lpstr>Comic Sans MS</vt:lpstr>
      <vt:lpstr>Symbol</vt:lpstr>
      <vt:lpstr>Times New Roman</vt:lpstr>
      <vt:lpstr>Wingdings</vt:lpstr>
      <vt:lpstr>NPP_PAC_CeC</vt:lpstr>
      <vt:lpstr>Equation</vt:lpstr>
      <vt:lpstr>Equation.DSMT4</vt:lpstr>
      <vt:lpstr>Coherent electron Cooling Proof-of-Principle Experiment:  Status and Plans</vt:lpstr>
      <vt:lpstr>Outline</vt:lpstr>
      <vt:lpstr>What is Coherent electron Cooling</vt:lpstr>
      <vt:lpstr>Proof-of-principle CeC experiment</vt:lpstr>
      <vt:lpstr>CeC system’s panoramic views (before LEReC has been installed)</vt:lpstr>
      <vt:lpstr>Puzzle of the CeC Run 18</vt:lpstr>
      <vt:lpstr>PowerPoint Presentation</vt:lpstr>
      <vt:lpstr>Changing CeC amplifier from FEL to PCA</vt:lpstr>
      <vt:lpstr>What is Plasma-Cascade Instability (PCI)?  How is it different from the previously known micro-bunching instability (MBI)? </vt:lpstr>
      <vt:lpstr>Simulated performance: 26.5 GeV Au ion bunch in RHIC</vt:lpstr>
      <vt:lpstr>eRHIC cooler simulations</vt:lpstr>
      <vt:lpstr>Strong Hadron Cooling for eRHIC</vt:lpstr>
      <vt:lpstr>Conclusions</vt:lpstr>
      <vt:lpstr>Back-up slides</vt:lpstr>
      <vt:lpstr>Simulated performance: full 3D treatment</vt:lpstr>
      <vt:lpstr>What is Plasma-Cascade Amplifier</vt:lpstr>
      <vt:lpstr>CeC with PCA</vt:lpstr>
      <vt:lpstr>Imprinting ion signature into the electron beam </vt:lpstr>
      <vt:lpstr>γ=28.5 test. Amplification at 25 THz</vt:lpstr>
      <vt:lpstr>Amplifying single hadron imprint</vt:lpstr>
      <vt:lpstr>4-cell PCA and 3D Langmuir waves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Jen Abramowitz</dc:creator>
  <cp:keywords/>
  <dc:description/>
  <cp:lastModifiedBy>Microsoft Office User</cp:lastModifiedBy>
  <cp:revision>200</cp:revision>
  <cp:lastPrinted>2018-06-06T20:58:21Z</cp:lastPrinted>
  <dcterms:created xsi:type="dcterms:W3CDTF">2018-01-31T21:41:27Z</dcterms:created>
  <dcterms:modified xsi:type="dcterms:W3CDTF">2019-06-10T03:43:56Z</dcterms:modified>
  <cp:category/>
</cp:coreProperties>
</file>