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42"/>
  </p:notesMasterIdLst>
  <p:handoutMasterIdLst>
    <p:handoutMasterId r:id="rId43"/>
  </p:handoutMasterIdLst>
  <p:sldIdLst>
    <p:sldId id="339" r:id="rId2"/>
    <p:sldId id="1325" r:id="rId3"/>
    <p:sldId id="343" r:id="rId4"/>
    <p:sldId id="352" r:id="rId5"/>
    <p:sldId id="353" r:id="rId6"/>
    <p:sldId id="354" r:id="rId7"/>
    <p:sldId id="345" r:id="rId8"/>
    <p:sldId id="363" r:id="rId9"/>
    <p:sldId id="301" r:id="rId10"/>
    <p:sldId id="356" r:id="rId11"/>
    <p:sldId id="1330" r:id="rId12"/>
    <p:sldId id="859" r:id="rId13"/>
    <p:sldId id="860" r:id="rId14"/>
    <p:sldId id="861" r:id="rId15"/>
    <p:sldId id="862" r:id="rId16"/>
    <p:sldId id="863" r:id="rId17"/>
    <p:sldId id="284" r:id="rId18"/>
    <p:sldId id="349" r:id="rId19"/>
    <p:sldId id="257" r:id="rId20"/>
    <p:sldId id="258" r:id="rId21"/>
    <p:sldId id="260" r:id="rId22"/>
    <p:sldId id="256" r:id="rId23"/>
    <p:sldId id="1332" r:id="rId24"/>
    <p:sldId id="1333" r:id="rId25"/>
    <p:sldId id="1334" r:id="rId26"/>
    <p:sldId id="259" r:id="rId27"/>
    <p:sldId id="1329" r:id="rId28"/>
    <p:sldId id="1335" r:id="rId29"/>
    <p:sldId id="1336" r:id="rId30"/>
    <p:sldId id="1331" r:id="rId31"/>
    <p:sldId id="1339" r:id="rId32"/>
    <p:sldId id="355" r:id="rId33"/>
    <p:sldId id="360" r:id="rId34"/>
    <p:sldId id="1326" r:id="rId35"/>
    <p:sldId id="1328" r:id="rId36"/>
    <p:sldId id="1337" r:id="rId37"/>
    <p:sldId id="290" r:id="rId38"/>
    <p:sldId id="287" r:id="rId39"/>
    <p:sldId id="342" r:id="rId40"/>
    <p:sldId id="1338" r:id="rId41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9300"/>
    <a:srgbClr val="011893"/>
    <a:srgbClr val="FF40FF"/>
    <a:srgbClr val="008000"/>
    <a:srgbClr val="0096FF"/>
    <a:srgbClr val="76D6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4" autoAdjust="0"/>
    <p:restoredTop sz="95506" autoAdjust="0"/>
  </p:normalViewPr>
  <p:slideViewPr>
    <p:cSldViewPr>
      <p:cViewPr varScale="1">
        <p:scale>
          <a:sx n="105" d="100"/>
          <a:sy n="105" d="100"/>
        </p:scale>
        <p:origin x="200" y="280"/>
      </p:cViewPr>
      <p:guideLst>
        <p:guide orient="horz" pos="27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-3536" y="-120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BF55C-AF5C-4511-9330-27207AA71B16}" type="datetimeFigureOut">
              <a:rPr lang="en-US" smtClean="0"/>
              <a:pPr/>
              <a:t>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1B71C-D73F-4E62-A425-7D68AAB589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71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0A8A3B2C-632B-4BE5-B2DC-FA4EE7349A57}" type="datetimeFigureOut">
              <a:rPr lang="en-US" smtClean="0"/>
              <a:pPr/>
              <a:t>6/10/19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4A4927E0-19F5-46EF-B989-87B197D58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727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describe how the FST looks like and how it will be built.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927E0-19F5-46EF-B989-87B197D58E3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86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25AD-6AFB-4C61-BDA1-25C7E3FFDDA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062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94be040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94be040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16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94be0406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94be0406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09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94be040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94be040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30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0700"/>
            <a:ext cx="9096201" cy="5881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77200" y="6629400"/>
            <a:ext cx="1066800" cy="228600"/>
          </a:xfrm>
          <a:ln/>
        </p:spPr>
        <p:txBody>
          <a:bodyPr anchor="ctr" anchorCtr="0"/>
          <a:lstStyle>
            <a:lvl1pPr>
              <a:defRPr/>
            </a:lvl1pPr>
          </a:lstStyle>
          <a:p>
            <a:fld id="{DB01AD43-7665-4F46-BEFA-8DECD816088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77200" y="6629400"/>
            <a:ext cx="1066800" cy="228600"/>
          </a:xfrm>
          <a:ln/>
        </p:spPr>
        <p:txBody>
          <a:bodyPr anchor="ctr" anchorCtr="0"/>
          <a:lstStyle>
            <a:lvl1pPr>
              <a:defRPr>
                <a:solidFill>
                  <a:srgbClr val="0432FF"/>
                </a:solidFill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0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 anchor="ctr" anchorCtr="0"/>
          <a:lstStyle>
            <a:lvl1pPr>
              <a:defRPr>
                <a:solidFill>
                  <a:srgbClr val="0432FF"/>
                </a:solidFill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5F519-921B-0742-95CD-5F7F8CD3AB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371600"/>
            <a:ext cx="5386552" cy="44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6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4694" y="0"/>
            <a:ext cx="7379305" cy="47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888" y="600700"/>
            <a:ext cx="9096201" cy="588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29400"/>
            <a:ext cx="441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432FF"/>
                </a:solidFill>
                <a:latin typeface="Times New Roman" panose="02020603050405020304" pitchFamily="18" charset="0"/>
                <a:ea typeface="宋体" pitchFamily="-65" charset="-122"/>
                <a:cs typeface="Times New Roman" panose="02020603050405020304" pitchFamily="18" charset="0"/>
              </a:defRPr>
            </a:lvl1pPr>
          </a:lstStyle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432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457200"/>
            <a:ext cx="9116180" cy="9144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48000">
                <a:srgbClr val="0096FF"/>
              </a:gs>
              <a:gs pos="10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01E848-C25A-8F43-967C-996A128326CC}"/>
              </a:ext>
            </a:extLst>
          </p:cNvPr>
          <p:cNvSpPr/>
          <p:nvPr userDrawn="1"/>
        </p:nvSpPr>
        <p:spPr bwMode="auto">
          <a:xfrm flipV="1">
            <a:off x="13910" y="6553199"/>
            <a:ext cx="9116180" cy="45719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48000">
                <a:srgbClr val="0096FF"/>
              </a:gs>
              <a:gs pos="10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pitchFamily="-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24DB9-41F2-FB4D-9646-63A93D9B5E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3199"/>
            <a:ext cx="1155594" cy="3048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4" r:id="rId3"/>
    <p:sldLayoutId id="2147483696" r:id="rId4"/>
  </p:sldLayoutIdLst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432FF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Font typeface="Wingdings" pitchFamily="2" charset="2"/>
        <a:buChar char="q"/>
        <a:defRPr sz="2000">
          <a:solidFill>
            <a:schemeClr val="tx1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Font typeface="Wingdings" pitchFamily="2" charset="2"/>
        <a:buChar char="Ø"/>
        <a:defRPr sz="1800">
          <a:solidFill>
            <a:schemeClr val="tx1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Char char="•"/>
        <a:defRPr sz="1600">
          <a:solidFill>
            <a:schemeClr val="tx1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Char char="–"/>
        <a:defRPr sz="1400">
          <a:solidFill>
            <a:schemeClr val="tx1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432FF"/>
        </a:buClr>
        <a:buChar char="»"/>
        <a:defRPr sz="1400">
          <a:solidFill>
            <a:schemeClr val="tx1"/>
          </a:solidFill>
          <a:latin typeface="Times New Roman" panose="02020603050405020304" pitchFamily="18" charset="0"/>
          <a:ea typeface="ＭＳ Ｐゴシック" pitchFamily="-65" charset="-128"/>
          <a:cs typeface="Times New Roman" panose="02020603050405020304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file:////var/folders/ny/hxs151_n34n74cx_7xgvzv6r0000gp/T/com.microsoft.Word/WebArchiveCopyPasteTempFiles/IMG_2096.jpg" TargetMode="Externa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gif"/><Relationship Id="rId7" Type="http://schemas.openxmlformats.org/officeDocument/2006/relationships/image" Target="../media/image72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tif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5" Type="http://schemas.openxmlformats.org/officeDocument/2006/relationships/image" Target="../media/image22.png"/><Relationship Id="rId10" Type="http://schemas.openxmlformats.org/officeDocument/2006/relationships/image" Target="../media/image17.tiff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A4DDA-5B10-ED4F-B7BF-C5143B3D4458}"/>
              </a:ext>
            </a:extLst>
          </p:cNvPr>
          <p:cNvSpPr txBox="1"/>
          <p:nvPr/>
        </p:nvSpPr>
        <p:spPr>
          <a:xfrm>
            <a:off x="3505200" y="838200"/>
            <a:ext cx="5624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NPP Program Advisory Committee Meeting</a:t>
            </a:r>
          </a:p>
          <a:p>
            <a:pPr algn="r"/>
            <a:r>
              <a:rPr 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BNL, June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A1799-8F49-E14E-8F3C-2C5211947C94}"/>
              </a:ext>
            </a:extLst>
          </p:cNvPr>
          <p:cNvSpPr txBox="1"/>
          <p:nvPr/>
        </p:nvSpPr>
        <p:spPr>
          <a:xfrm>
            <a:off x="7311382" y="4038600"/>
            <a:ext cx="183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E.C. </a:t>
            </a:r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Aschenauer</a:t>
            </a: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EF180-84C0-0D47-93AA-1E9AE0C19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27" y="4800600"/>
            <a:ext cx="3177873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13A02-F3A4-3C48-94D1-DEFC3B026B68}"/>
              </a:ext>
            </a:extLst>
          </p:cNvPr>
          <p:cNvSpPr txBox="1"/>
          <p:nvPr/>
        </p:nvSpPr>
        <p:spPr>
          <a:xfrm>
            <a:off x="4495800" y="2351782"/>
            <a:ext cx="4634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Update of the </a:t>
            </a:r>
          </a:p>
          <a:p>
            <a:pPr algn="r"/>
            <a:r>
              <a:rPr lang="en-US" sz="32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 Forward Upgrade</a:t>
            </a:r>
          </a:p>
        </p:txBody>
      </p:sp>
    </p:spTree>
    <p:extLst>
      <p:ext uri="{BB962C8B-B14F-4D97-AF65-F5344CB8AC3E}">
        <p14:creationId xmlns:p14="http://schemas.microsoft.com/office/powerpoint/2010/main" val="651250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934A-2749-0441-B558-D57330E0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1AA61-8D0D-CF42-9104-FA61E6C7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BB0B3-604C-AC48-BE1F-4C438529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E2FAF-FE7A-D140-B927-FB1C407920A9}"/>
              </a:ext>
            </a:extLst>
          </p:cNvPr>
          <p:cNvSpPr txBox="1"/>
          <p:nvPr/>
        </p:nvSpPr>
        <p:spPr>
          <a:xfrm>
            <a:off x="76201" y="914400"/>
            <a:ext cx="906779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432FF"/>
              </a:buClr>
            </a:pPr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different funding sources </a:t>
            </a:r>
          </a:p>
          <a:p>
            <a:pPr algn="l">
              <a:buClr>
                <a:srgbClr val="0432FF"/>
              </a:buClr>
            </a:pP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NSF MRI (Lead University IU) submitted to NSF January 2019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Calorimetry, Readout &amp; Trigger Electronics M&amp;S and large fraction of labor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very positive feedback from NSF suggest to fund 92% of request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Awaiting final response from NSF Division of Grants and Agreements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fully expect funding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Funding sources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Shandong University &amp; BNL-LDRD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detector M&amp;S and large fraction of labor through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NCKU in Taiwan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up funds Shandong University (Prof. Li)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Proposal to NSFC</a:t>
            </a:r>
          </a:p>
          <a:p>
            <a:pPr lvl="2">
              <a:buClr>
                <a:srgbClr val="0432FF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BNL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keep cost to BNL at a minimum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87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282065-7183-F146-BCE2-9BBC5B0C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6871C-BA68-5045-BDF5-715F54EB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8FCC5-EBFC-0E43-89B6-334EB6BB3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9" t="6485" r="6178" b="7569"/>
          <a:stretch/>
        </p:blipFill>
        <p:spPr>
          <a:xfrm>
            <a:off x="1804261" y="1300535"/>
            <a:ext cx="5587139" cy="42569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5F5510-F763-4749-B863-482BC911E2BE}"/>
              </a:ext>
            </a:extLst>
          </p:cNvPr>
          <p:cNvSpPr/>
          <p:nvPr/>
        </p:nvSpPr>
        <p:spPr bwMode="auto">
          <a:xfrm rot="21380724">
            <a:off x="4188116" y="1377805"/>
            <a:ext cx="2025166" cy="1378452"/>
          </a:xfrm>
          <a:prstGeom prst="rect">
            <a:avLst/>
          </a:prstGeom>
          <a:solidFill>
            <a:srgbClr val="0432FF"/>
          </a:solidFill>
          <a:ln w="2540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freezing" dir="t"/>
          </a:scene3d>
          <a:sp3d>
            <a:bevelB prst="convex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1136652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304E43-ED07-064B-A456-10200336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Forward Silicon Tracker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AB348D-A1B3-8E48-8606-36990555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B88C8-CCC5-BE49-B943-D64D2A1D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F1914-5EEB-1644-B05D-E98D8617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590800"/>
            <a:ext cx="3118038" cy="1850487"/>
          </a:xfrm>
          <a:prstGeom prst="rect">
            <a:avLst/>
          </a:prstGeom>
        </p:spPr>
      </p:pic>
      <p:pic>
        <p:nvPicPr>
          <p:cNvPr id="10" name="Picture 9" descr="Figure04.png">
            <a:extLst>
              <a:ext uri="{FF2B5EF4-FFF2-40B4-BE49-F238E27FC236}">
                <a16:creationId xmlns:a16="http://schemas.microsoft.com/office/drawing/2014/main" id="{4799E9D9-816E-C64F-847A-4B41025E9A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1426" r="8103" b="-1"/>
          <a:stretch/>
        </p:blipFill>
        <p:spPr>
          <a:xfrm>
            <a:off x="5753100" y="4686035"/>
            <a:ext cx="779731" cy="1850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9AE886-BC6E-B64F-9846-F0F3092E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602" y="4686035"/>
            <a:ext cx="2314224" cy="1786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E8D0EF-3566-624F-8B6D-36FFE36817B0}"/>
              </a:ext>
            </a:extLst>
          </p:cNvPr>
          <p:cNvSpPr txBox="1"/>
          <p:nvPr/>
        </p:nvSpPr>
        <p:spPr>
          <a:xfrm>
            <a:off x="-1" y="533400"/>
            <a:ext cx="54864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layers of identical Silicon disks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Silicon microstrip sensors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APV25 frontend readout chips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Flexible hybrid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signal cables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Outer signal cables, patch panel boards, </a:t>
            </a:r>
            <a:r>
              <a:rPr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 </a:t>
            </a:r>
            <a:r>
              <a:rPr 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modules, readout controllers</a:t>
            </a:r>
            <a:r>
              <a:rPr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manifold, cooling lines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rack (cooler, pumps)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supporting 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CC3623-E35A-E14F-970A-351E21621355}"/>
              </a:ext>
            </a:extLst>
          </p:cNvPr>
          <p:cNvSpPr txBox="1"/>
          <p:nvPr/>
        </p:nvSpPr>
        <p:spPr>
          <a:xfrm>
            <a:off x="1342082" y="6138350"/>
            <a:ext cx="31189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Blue: existing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Red: new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A47E7-891E-904B-BDA6-38F59A367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449" y="591305"/>
            <a:ext cx="3765550" cy="18859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FCA947-7E28-7442-9E71-700FECE213DE}"/>
              </a:ext>
            </a:extLst>
          </p:cNvPr>
          <p:cNvGrpSpPr/>
          <p:nvPr/>
        </p:nvGrpSpPr>
        <p:grpSpPr>
          <a:xfrm>
            <a:off x="444500" y="2590800"/>
            <a:ext cx="8255000" cy="2133600"/>
            <a:chOff x="431800" y="1295400"/>
            <a:chExt cx="8255000" cy="2133600"/>
          </a:xfrm>
        </p:grpSpPr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E62172E0-9957-0F4E-83AE-C0F62EBF12B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" y="1295400"/>
              <a:ext cx="8255000" cy="21336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432FF"/>
              </a:solidFill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93327D-23EB-E84B-9027-219A969FA644}"/>
                </a:ext>
              </a:extLst>
            </p:cNvPr>
            <p:cNvSpPr txBox="1"/>
            <p:nvPr/>
          </p:nvSpPr>
          <p:spPr>
            <a:xfrm>
              <a:off x="818348" y="2057400"/>
              <a:ext cx="75073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project is currently in  the R&amp;D phase to build prototype detector modules, 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including Silicon sensors, hybrids, mechanical structures, T-boards, inner signal cables. </a:t>
              </a:r>
            </a:p>
            <a:p>
              <a:pPr algn="ctr"/>
              <a:r>
                <a:rPr lang="en-US" dirty="0"/>
                <a:t>. 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5FF82A-50BD-8340-BA21-FAD8BBAEBF64}"/>
                </a:ext>
              </a:extLst>
            </p:cNvPr>
            <p:cNvSpPr txBox="1"/>
            <p:nvPr/>
          </p:nvSpPr>
          <p:spPr>
            <a:xfrm>
              <a:off x="3657600" y="1447800"/>
              <a:ext cx="21026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 u="sng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761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59EA0-FD06-EE46-A2E7-1AAA5BD1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599" cy="477760"/>
          </a:xfrm>
        </p:spPr>
        <p:txBody>
          <a:bodyPr/>
          <a:lstStyle/>
          <a:p>
            <a:r>
              <a:rPr lang="en-US" dirty="0"/>
              <a:t>STAR Forward Silicon Tracker – Module Design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BC1BC-60EE-7D4C-B636-7C5AC38E2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AD002-AFDE-A640-816E-6B070A64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D9782-ACD2-7A46-8453-A169DED25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93" y="1195320"/>
            <a:ext cx="5486400" cy="5126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282472-CF2A-FA4C-920A-D3FD2460F04B}"/>
              </a:ext>
            </a:extLst>
          </p:cNvPr>
          <p:cNvSpPr txBox="1"/>
          <p:nvPr/>
        </p:nvSpPr>
        <p:spPr>
          <a:xfrm>
            <a:off x="304800" y="5232965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silicon sensor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EE74C-0CF8-7045-A0CD-96341211E3C3}"/>
              </a:ext>
            </a:extLst>
          </p:cNvPr>
          <p:cNvSpPr txBox="1"/>
          <p:nvPr/>
        </p:nvSpPr>
        <p:spPr>
          <a:xfrm>
            <a:off x="5239121" y="2598217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silicon sensor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75190-E8A2-094F-9950-FCB1AF96B3D5}"/>
              </a:ext>
            </a:extLst>
          </p:cNvPr>
          <p:cNvSpPr txBox="1"/>
          <p:nvPr/>
        </p:nvSpPr>
        <p:spPr>
          <a:xfrm>
            <a:off x="1026057" y="132953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hybrid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4D98A-F471-E747-A573-D3CCE2BF347E}"/>
              </a:ext>
            </a:extLst>
          </p:cNvPr>
          <p:cNvSpPr txBox="1"/>
          <p:nvPr/>
        </p:nvSpPr>
        <p:spPr>
          <a:xfrm>
            <a:off x="5239121" y="98902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hybrid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D1CDE-48D6-784D-B770-2591193DE7E2}"/>
              </a:ext>
            </a:extLst>
          </p:cNvPr>
          <p:cNvSpPr txBox="1"/>
          <p:nvPr/>
        </p:nvSpPr>
        <p:spPr>
          <a:xfrm>
            <a:off x="2057400" y="53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tube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6584E2-C6B9-C04A-A167-5056900E43D3}"/>
              </a:ext>
            </a:extLst>
          </p:cNvPr>
          <p:cNvSpPr txBox="1"/>
          <p:nvPr/>
        </p:nvSpPr>
        <p:spPr>
          <a:xfrm>
            <a:off x="513033" y="310583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APV25 chips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B0791F-1A62-AB43-9552-FCAE8DE02148}"/>
              </a:ext>
            </a:extLst>
          </p:cNvPr>
          <p:cNvCxnSpPr/>
          <p:nvPr/>
        </p:nvCxnSpPr>
        <p:spPr bwMode="auto">
          <a:xfrm flipH="1">
            <a:off x="4896221" y="1516331"/>
            <a:ext cx="467328" cy="65064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90D5D2-F5E2-DD41-BAEA-EDD8AE7646A0}"/>
              </a:ext>
            </a:extLst>
          </p:cNvPr>
          <p:cNvCxnSpPr>
            <a:cxnSpLocks/>
          </p:cNvCxnSpPr>
          <p:nvPr/>
        </p:nvCxnSpPr>
        <p:spPr bwMode="auto">
          <a:xfrm flipV="1">
            <a:off x="476621" y="4953000"/>
            <a:ext cx="493612" cy="3532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D8727F-0D7C-1045-8371-22FF4ED36D7E}"/>
              </a:ext>
            </a:extLst>
          </p:cNvPr>
          <p:cNvCxnSpPr>
            <a:cxnSpLocks/>
          </p:cNvCxnSpPr>
          <p:nvPr/>
        </p:nvCxnSpPr>
        <p:spPr bwMode="auto">
          <a:xfrm>
            <a:off x="1110335" y="3605599"/>
            <a:ext cx="423320" cy="35285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335172-042A-F344-8790-0C143F0762A5}"/>
              </a:ext>
            </a:extLst>
          </p:cNvPr>
          <p:cNvCxnSpPr>
            <a:cxnSpLocks/>
          </p:cNvCxnSpPr>
          <p:nvPr/>
        </p:nvCxnSpPr>
        <p:spPr bwMode="auto">
          <a:xfrm>
            <a:off x="1619621" y="1960680"/>
            <a:ext cx="627806" cy="52079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D4C28B-6333-074A-BDCF-E926FFBD1E77}"/>
              </a:ext>
            </a:extLst>
          </p:cNvPr>
          <p:cNvCxnSpPr>
            <a:cxnSpLocks/>
          </p:cNvCxnSpPr>
          <p:nvPr/>
        </p:nvCxnSpPr>
        <p:spPr bwMode="auto">
          <a:xfrm flipH="1">
            <a:off x="4896221" y="3189681"/>
            <a:ext cx="467328" cy="22039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5C48ED-53CB-8842-BA02-F1EE238C0609}"/>
              </a:ext>
            </a:extLst>
          </p:cNvPr>
          <p:cNvCxnSpPr>
            <a:cxnSpLocks/>
          </p:cNvCxnSpPr>
          <p:nvPr/>
        </p:nvCxnSpPr>
        <p:spPr bwMode="auto">
          <a:xfrm>
            <a:off x="2680082" y="909404"/>
            <a:ext cx="44069" cy="39098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26E366E-4DF1-EC48-B6FC-6190AF888604}"/>
              </a:ext>
            </a:extLst>
          </p:cNvPr>
          <p:cNvSpPr txBox="1"/>
          <p:nvPr/>
        </p:nvSpPr>
        <p:spPr>
          <a:xfrm>
            <a:off x="3927807" y="5114025"/>
            <a:ext cx="1229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structure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2FA645-CDAB-894C-828A-EA12912BDC5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6007" y="4959318"/>
            <a:ext cx="651800" cy="20413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95B84B6-D5ED-5941-8438-848EDDA93E8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72271" y="4427098"/>
            <a:ext cx="178082" cy="73635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D4AC794-508C-8843-A25E-9C2330E706EE}"/>
              </a:ext>
            </a:extLst>
          </p:cNvPr>
          <p:cNvSpPr txBox="1"/>
          <p:nvPr/>
        </p:nvSpPr>
        <p:spPr>
          <a:xfrm>
            <a:off x="6490741" y="670679"/>
            <a:ext cx="2424659" cy="3139321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sensor: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SDU/UIC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APV25: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UIC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Hybrid, T-board: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SDU/BNL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structure: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NCKU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EC26CD-20BF-3443-B13B-42BADE3276DF}"/>
              </a:ext>
            </a:extLst>
          </p:cNvPr>
          <p:cNvSpPr txBox="1"/>
          <p:nvPr/>
        </p:nvSpPr>
        <p:spPr>
          <a:xfrm>
            <a:off x="3581400" y="52841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T-board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C11BC71-B5F4-1246-8095-0DD971BC0CB5}"/>
              </a:ext>
            </a:extLst>
          </p:cNvPr>
          <p:cNvCxnSpPr>
            <a:cxnSpLocks/>
          </p:cNvCxnSpPr>
          <p:nvPr/>
        </p:nvCxnSpPr>
        <p:spPr bwMode="auto">
          <a:xfrm>
            <a:off x="4204082" y="904415"/>
            <a:ext cx="44069" cy="39098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5CCDBFA-D184-D840-BCC3-6F85FC4982F0}"/>
              </a:ext>
            </a:extLst>
          </p:cNvPr>
          <p:cNvSpPr txBox="1"/>
          <p:nvPr/>
        </p:nvSpPr>
        <p:spPr>
          <a:xfrm>
            <a:off x="6477000" y="4016276"/>
            <a:ext cx="2424659" cy="2308324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Supporting structure: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BNL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system: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BNL/NCKU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 system: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BNL/Indiana</a:t>
            </a:r>
          </a:p>
        </p:txBody>
      </p:sp>
    </p:spTree>
    <p:extLst>
      <p:ext uri="{BB962C8B-B14F-4D97-AF65-F5344CB8AC3E}">
        <p14:creationId xmlns:p14="http://schemas.microsoft.com/office/powerpoint/2010/main" val="232643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27954-A15F-894C-B83D-39B76A4E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Forward Silicon Tracker – Silicon Sensor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D6F48-36BA-F34B-BD39-46D87D9E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BFAC1-0D3C-CE4F-A183-CEB543C8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1D37F-7619-CF44-A063-0FB416D1D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409" r="32500" b="28672"/>
          <a:stretch/>
        </p:blipFill>
        <p:spPr>
          <a:xfrm>
            <a:off x="0" y="633831"/>
            <a:ext cx="2530767" cy="3358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2C9A3-DADE-5A4C-A804-830861BF0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408" r="29166" b="1071"/>
          <a:stretch/>
        </p:blipFill>
        <p:spPr>
          <a:xfrm>
            <a:off x="2590800" y="674657"/>
            <a:ext cx="2198132" cy="3350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B87CB-D13C-244B-B7D3-5CD959B8F9B2}"/>
              </a:ext>
            </a:extLst>
          </p:cNvPr>
          <p:cNvSpPr txBox="1"/>
          <p:nvPr/>
        </p:nvSpPr>
        <p:spPr>
          <a:xfrm>
            <a:off x="609600" y="3886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sensor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625A3-9955-ED49-9699-8D41B2FC60D4}"/>
              </a:ext>
            </a:extLst>
          </p:cNvPr>
          <p:cNvSpPr txBox="1"/>
          <p:nvPr/>
        </p:nvSpPr>
        <p:spPr>
          <a:xfrm>
            <a:off x="3048000" y="391448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sensor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1B1F8B-4CCA-1646-84FD-81BEF9501C20}"/>
              </a:ext>
            </a:extLst>
          </p:cNvPr>
          <p:cNvCxnSpPr>
            <a:cxnSpLocks/>
          </p:cNvCxnSpPr>
          <p:nvPr/>
        </p:nvCxnSpPr>
        <p:spPr bwMode="auto">
          <a:xfrm>
            <a:off x="2579132" y="762000"/>
            <a:ext cx="11668" cy="3276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E72CA7-5CC0-B04D-8AA6-7D97B46C773A}"/>
              </a:ext>
            </a:extLst>
          </p:cNvPr>
          <p:cNvSpPr txBox="1"/>
          <p:nvPr/>
        </p:nvSpPr>
        <p:spPr>
          <a:xfrm rot="16200000">
            <a:off x="1822966" y="233163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12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7FC75-2AD8-E641-A833-0D82CD5329E5}"/>
              </a:ext>
            </a:extLst>
          </p:cNvPr>
          <p:cNvSpPr txBox="1"/>
          <p:nvPr/>
        </p:nvSpPr>
        <p:spPr>
          <a:xfrm>
            <a:off x="5181600" y="533400"/>
            <a:ext cx="370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Hamamatsu Sensors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FA4CDF8-864E-2C42-9238-912762E7391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181600" y="1009471"/>
              <a:ext cx="3708771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21575">
                      <a:extLst>
                        <a:ext uri="{9D8B030D-6E8A-4147-A177-3AD203B41FA5}">
                          <a16:colId xmlns:a16="http://schemas.microsoft.com/office/drawing/2014/main" val="2991797414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636326955"/>
                        </a:ext>
                      </a:extLst>
                    </a:gridCol>
                    <a:gridCol w="972796">
                      <a:extLst>
                        <a:ext uri="{9D8B030D-6E8A-4147-A177-3AD203B41FA5}">
                          <a16:colId xmlns:a16="http://schemas.microsoft.com/office/drawing/2014/main" val="1568472729"/>
                        </a:ext>
                      </a:extLst>
                    </a:gridCol>
                  </a:tblGrid>
                  <a:tr h="297968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Inner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3738083"/>
                      </a:ext>
                    </a:extLst>
                  </a:tr>
                  <a:tr h="2979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Radii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5-16.5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16.5-28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114518"/>
                      </a:ext>
                    </a:extLst>
                  </a:tr>
                  <a:tr h="2979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Angle (o)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2478303"/>
                      </a:ext>
                    </a:extLst>
                  </a:tr>
                  <a:tr h="2979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# strips (R*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𝝓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4*128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4*64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24198"/>
                      </a:ext>
                    </a:extLst>
                  </a:tr>
                  <a:tr h="2979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Thickness (</a:t>
                          </a:r>
                          <a14:m>
                            <m:oMath xmlns:m="http://schemas.openxmlformats.org/officeDocument/2006/math"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𝛍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62067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FA4CDF8-864E-2C42-9238-912762E739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4384868"/>
                  </p:ext>
                </p:extLst>
              </p:nvPr>
            </p:nvGraphicFramePr>
            <p:xfrm>
              <a:off x="5181600" y="1009471"/>
              <a:ext cx="3708771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21575">
                      <a:extLst>
                        <a:ext uri="{9D8B030D-6E8A-4147-A177-3AD203B41FA5}">
                          <a16:colId xmlns:a16="http://schemas.microsoft.com/office/drawing/2014/main" val="2991797414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636326955"/>
                        </a:ext>
                      </a:extLst>
                    </a:gridCol>
                    <a:gridCol w="972796">
                      <a:extLst>
                        <a:ext uri="{9D8B030D-6E8A-4147-A177-3AD203B41FA5}">
                          <a16:colId xmlns:a16="http://schemas.microsoft.com/office/drawing/2014/main" val="15684727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Inner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373808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Radii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5-16.5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16.5-28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11451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Angle (o)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24783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4" t="-306897" r="-103472" b="-1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4*128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4*64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241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4" t="-406897" r="-103472" b="-2069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62067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C7567BE-0769-6B47-8EFC-9ED2266B9894}"/>
              </a:ext>
            </a:extLst>
          </p:cNvPr>
          <p:cNvSpPr txBox="1"/>
          <p:nvPr/>
        </p:nvSpPr>
        <p:spPr>
          <a:xfrm>
            <a:off x="4876799" y="2895600"/>
            <a:ext cx="4244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completed at UIC in 2019/1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4+6 prototype sensors ordered in 2019/2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sensor delivery in 2019/8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48+96 production sensors in 2020/8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and QA tests at SDU/UIC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5A235-E903-934B-9A78-D1C506A10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366" y="4821518"/>
            <a:ext cx="1905000" cy="1426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15843C-BD9C-3340-8CEC-7E8C1933D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2" y="4554837"/>
            <a:ext cx="2575194" cy="18950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3D0AE4-7D6A-D948-8985-55230D45B3E1}"/>
              </a:ext>
            </a:extLst>
          </p:cNvPr>
          <p:cNvSpPr txBox="1"/>
          <p:nvPr/>
        </p:nvSpPr>
        <p:spPr>
          <a:xfrm>
            <a:off x="4876800" y="4798874"/>
            <a:ext cx="4225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into Si sensor production capability via National Nano Device Lab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completed in 2018/7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batch received in 2019/1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batch expected in 2019/7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tests at NCKU/SDU/UIC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98A272-DABC-1749-A7A4-007FA2CB7C1D}"/>
              </a:ext>
            </a:extLst>
          </p:cNvPr>
          <p:cNvSpPr txBox="1"/>
          <p:nvPr/>
        </p:nvSpPr>
        <p:spPr>
          <a:xfrm>
            <a:off x="5181600" y="4445506"/>
            <a:ext cx="370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NDL Sensors</a:t>
            </a:r>
          </a:p>
        </p:txBody>
      </p:sp>
    </p:spTree>
    <p:extLst>
      <p:ext uri="{BB962C8B-B14F-4D97-AF65-F5344CB8AC3E}">
        <p14:creationId xmlns:p14="http://schemas.microsoft.com/office/powerpoint/2010/main" val="227131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DF64-1F60-3E47-B5EF-201987586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77760"/>
          </a:xfrm>
        </p:spPr>
        <p:txBody>
          <a:bodyPr/>
          <a:lstStyle/>
          <a:p>
            <a:r>
              <a:rPr lang="en-US" dirty="0"/>
              <a:t>STAR Forward Silicon Tracker – Flexible Hybrid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CBE72-90A6-2848-9635-3B8F34B6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D91E0-D3D5-E148-AECD-3788B51D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1021C-4AD8-6C48-8C9A-747FAA15F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964" y="637032"/>
            <a:ext cx="2626897" cy="2487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921F8-BBDB-2740-AF5D-CBD2BC346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762000"/>
            <a:ext cx="1447800" cy="4059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CC476-75A4-C94E-A036-6DD1D825511A}"/>
              </a:ext>
            </a:extLst>
          </p:cNvPr>
          <p:cNvSpPr txBox="1"/>
          <p:nvPr/>
        </p:nvSpPr>
        <p:spPr>
          <a:xfrm>
            <a:off x="838200" y="5105400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version design completed at SDU in 2019/2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hybrids received from BLAN Technology @ Shanghai in 2019/3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version design on-going at SDU: small adjustment of size and connector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new hybrids to be received in 2019/6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version hybrids to be received in 2020/3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544FD6-C93B-3E42-8D67-84E829E3D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081616" y="1996017"/>
            <a:ext cx="4144433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3623AF-AD1F-6448-8FB2-822DA3CD6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89223" y="684613"/>
            <a:ext cx="2377440" cy="2490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D52FA3-2841-F441-88FE-54BC719B72DF}"/>
              </a:ext>
            </a:extLst>
          </p:cNvPr>
          <p:cNvSpPr txBox="1"/>
          <p:nvPr/>
        </p:nvSpPr>
        <p:spPr>
          <a:xfrm>
            <a:off x="1219200" y="533400"/>
            <a:ext cx="238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hybrid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AD2BA-A6F9-874A-B902-3BDF46D412A6}"/>
              </a:ext>
            </a:extLst>
          </p:cNvPr>
          <p:cNvSpPr txBox="1"/>
          <p:nvPr/>
        </p:nvSpPr>
        <p:spPr>
          <a:xfrm>
            <a:off x="5638800" y="533400"/>
            <a:ext cx="238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hybrid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39C8F80-EBB5-8D44-ADCB-A613F45EF45C}"/>
                  </a:ext>
                </a:extLst>
              </p:cNvPr>
              <p:cNvSpPr/>
              <p:nvPr/>
            </p:nvSpPr>
            <p:spPr>
              <a:xfrm>
                <a:off x="4114800" y="3352800"/>
                <a:ext cx="4952998" cy="12003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Bring power, clock, control signals to APV25 and  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sensor, and APV output signals to T-board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Material:  25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thick Kapton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+ 17.5-35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thick Copper layers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39C8F80-EBB5-8D44-ADCB-A613F45EF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352800"/>
                <a:ext cx="4952998" cy="1200329"/>
              </a:xfrm>
              <a:prstGeom prst="rect">
                <a:avLst/>
              </a:prstGeom>
              <a:blipFill>
                <a:blip r:embed="rId6"/>
                <a:stretch>
                  <a:fillRect l="-1023" t="-2083" b="-4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47A12B-6180-B94B-ABBD-ECA5F80C823C}"/>
              </a:ext>
            </a:extLst>
          </p:cNvPr>
          <p:cNvCxnSpPr>
            <a:cxnSpLocks/>
          </p:cNvCxnSpPr>
          <p:nvPr/>
        </p:nvCxnSpPr>
        <p:spPr bwMode="auto">
          <a:xfrm>
            <a:off x="2209800" y="832654"/>
            <a:ext cx="0" cy="396794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BFD6197-99E5-E947-8E3A-EB7706BBB4E9}"/>
              </a:ext>
            </a:extLst>
          </p:cNvPr>
          <p:cNvSpPr txBox="1"/>
          <p:nvPr/>
        </p:nvSpPr>
        <p:spPr>
          <a:xfrm rot="16200000">
            <a:off x="1453633" y="24442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25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675FC-73FE-0C4D-8DEE-13356083C0D0}"/>
              </a:ext>
            </a:extLst>
          </p:cNvPr>
          <p:cNvSpPr txBox="1"/>
          <p:nvPr/>
        </p:nvSpPr>
        <p:spPr>
          <a:xfrm>
            <a:off x="474731" y="4768733"/>
            <a:ext cx="1125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5AAA03-C229-714F-BFB2-AD01E42D425B}"/>
              </a:ext>
            </a:extLst>
          </p:cNvPr>
          <p:cNvSpPr txBox="1"/>
          <p:nvPr/>
        </p:nvSpPr>
        <p:spPr>
          <a:xfrm>
            <a:off x="2667001" y="4768733"/>
            <a:ext cx="1752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photograph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A98CC-B1E3-C149-9FD9-D3308EF8866C}"/>
              </a:ext>
            </a:extLst>
          </p:cNvPr>
          <p:cNvSpPr txBox="1"/>
          <p:nvPr/>
        </p:nvSpPr>
        <p:spPr>
          <a:xfrm>
            <a:off x="4966673" y="2952690"/>
            <a:ext cx="1125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7B41ED-FC01-DD46-8390-328011A711A5}"/>
              </a:ext>
            </a:extLst>
          </p:cNvPr>
          <p:cNvSpPr txBox="1"/>
          <p:nvPr/>
        </p:nvSpPr>
        <p:spPr>
          <a:xfrm>
            <a:off x="7158943" y="2952690"/>
            <a:ext cx="1752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photograph</a:t>
            </a:r>
          </a:p>
        </p:txBody>
      </p:sp>
    </p:spTree>
    <p:extLst>
      <p:ext uri="{BB962C8B-B14F-4D97-AF65-F5344CB8AC3E}">
        <p14:creationId xmlns:p14="http://schemas.microsoft.com/office/powerpoint/2010/main" val="1691448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63B4-CBBF-5C43-AAC6-F06E8476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599" cy="477760"/>
          </a:xfrm>
        </p:spPr>
        <p:txBody>
          <a:bodyPr/>
          <a:lstStyle/>
          <a:p>
            <a:r>
              <a:rPr lang="en-US" dirty="0"/>
              <a:t>STAR Forward Silicon Tracker – Mechanical Structure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AD531-9170-7A46-9E66-6CA2C8A06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9E8EC-8F7B-1F48-92F2-4BEF5268E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E7D9F-EA84-9C42-A34B-1331DA0F4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00889"/>
            <a:ext cx="3467100" cy="3623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32901-815C-3F48-9625-765B8841E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6453">
            <a:off x="6562975" y="1888194"/>
            <a:ext cx="2287832" cy="2994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71C3CC-AC9D-5E4B-8B1D-E7BDC6780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0307">
            <a:off x="4049826" y="1134697"/>
            <a:ext cx="2628448" cy="32217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7512C9-20A2-8943-86C1-B825278DED8C}"/>
              </a:ext>
            </a:extLst>
          </p:cNvPr>
          <p:cNvSpPr txBox="1"/>
          <p:nvPr/>
        </p:nvSpPr>
        <p:spPr>
          <a:xfrm>
            <a:off x="495300" y="533400"/>
            <a:ext cx="314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Solidwork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Drawings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CE2C1-BEC0-5D49-AAA5-FD0999FC1509}"/>
              </a:ext>
            </a:extLst>
          </p:cNvPr>
          <p:cNvSpPr txBox="1"/>
          <p:nvPr/>
        </p:nvSpPr>
        <p:spPr>
          <a:xfrm>
            <a:off x="5638800" y="533400"/>
            <a:ext cx="238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Photographs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365A1-8FD6-A645-9042-1113F0CFF430}"/>
              </a:ext>
            </a:extLst>
          </p:cNvPr>
          <p:cNvSpPr txBox="1"/>
          <p:nvPr/>
        </p:nvSpPr>
        <p:spPr>
          <a:xfrm>
            <a:off x="533400" y="4798874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version design completed at NCKU in 2019/2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structures with uneven surface received from AIDC in 2019/3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version design on-going at NCKU: change material and thickness; thermal-stress 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simulation and mock setup to study air cooling option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assembled structures to be delivered in 2019/7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version mechanical structures to be received in 2020/5</a:t>
            </a:r>
          </a:p>
        </p:txBody>
      </p:sp>
    </p:spTree>
    <p:extLst>
      <p:ext uri="{BB962C8B-B14F-4D97-AF65-F5344CB8AC3E}">
        <p14:creationId xmlns:p14="http://schemas.microsoft.com/office/powerpoint/2010/main" val="1844046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2800" b="1" dirty="0" err="1"/>
              <a:t>sTGC</a:t>
            </a:r>
            <a:r>
              <a:rPr kumimoji="1" lang="en-US" altLang="zh-CN" sz="2800" b="1" dirty="0"/>
              <a:t> module production</a:t>
            </a:r>
            <a:endParaRPr kumimoji="1" lang="zh-CN" altLang="en-US" sz="2800" b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NPP Program Advisory Committee Meeting, BNL, June 2019</a:t>
            </a: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B1701E-8E99-6549-8868-509A85B42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1" r="6668"/>
          <a:stretch/>
        </p:blipFill>
        <p:spPr>
          <a:xfrm>
            <a:off x="6624084" y="3886200"/>
            <a:ext cx="2482702" cy="2491232"/>
          </a:xfrm>
          <a:prstGeom prst="rect">
            <a:avLst/>
          </a:prstGeom>
        </p:spPr>
      </p:pic>
      <p:pic>
        <p:nvPicPr>
          <p:cNvPr id="18" name="Picture 2" descr="/var/folders/ny/hxs151_n34n74cx_7xgvzv6r0000gp/T/com.microsoft.Word/WebArchiveCopyPasteTempFiles/IMG_2096.jpg">
            <a:extLst>
              <a:ext uri="{FF2B5EF4-FFF2-40B4-BE49-F238E27FC236}">
                <a16:creationId xmlns:a16="http://schemas.microsoft.com/office/drawing/2014/main" id="{5DD84385-B7AC-FE48-A991-584E18C32A2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11156" r="8626"/>
          <a:stretch>
            <a:fillRect/>
          </a:stretch>
        </p:blipFill>
        <p:spPr bwMode="auto">
          <a:xfrm>
            <a:off x="3657600" y="4038600"/>
            <a:ext cx="2831805" cy="19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31844859-2D7D-1E45-9EB0-F0D7A266F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596167" cy="189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02626D-A20E-4A4D-8BD7-452DBF2B0AEF}"/>
              </a:ext>
            </a:extLst>
          </p:cNvPr>
          <p:cNvSpPr txBox="1"/>
          <p:nvPr/>
        </p:nvSpPr>
        <p:spPr>
          <a:xfrm>
            <a:off x="0" y="5334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Modules produced at Shandong University (SDU)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group, which just finished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iTPC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module production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procedure to build and test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module for STAR</a:t>
            </a:r>
            <a:endParaRPr lang="en-US" b="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unds are available now.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cm x 30cm prototype built and tested with TPX electronics at SDU last year,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shipped to BNL in Jan. 2019 </a:t>
            </a:r>
            <a:r>
              <a:rPr lang="en-US" b="0" baseline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b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installed to STAR on June 5, 2019.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SDU: currently building another 3 prototypes of 60 cm x 60 cm.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results such as position resolution, efficiency with different gas mixtures this summer.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A9718E-D5C0-5B4C-A149-E91951C696F0}"/>
              </a:ext>
            </a:extLst>
          </p:cNvPr>
          <p:cNvGrpSpPr/>
          <p:nvPr/>
        </p:nvGrpSpPr>
        <p:grpSpPr>
          <a:xfrm>
            <a:off x="381000" y="4876800"/>
            <a:ext cx="1981200" cy="1676400"/>
            <a:chOff x="4495800" y="3190519"/>
            <a:chExt cx="4752989" cy="3286481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8645A3E8-24BA-8D4C-9A2C-59B0DBF8C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190519"/>
              <a:ext cx="4752989" cy="3286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B2221-7389-854B-A9F6-2924A2C27CC4}"/>
                </a:ext>
              </a:extLst>
            </p:cNvPr>
            <p:cNvSpPr txBox="1"/>
            <p:nvPr/>
          </p:nvSpPr>
          <p:spPr>
            <a:xfrm>
              <a:off x="6856969" y="4385603"/>
              <a:ext cx="1112169" cy="482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0-10</a:t>
              </a:r>
              <a:r>
                <a:rPr lang="en-US" sz="1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104889-A38D-7D4D-9241-93D105C17DFC}"/>
                </a:ext>
              </a:extLst>
            </p:cNvPr>
            <p:cNvSpPr txBox="1"/>
            <p:nvPr/>
          </p:nvSpPr>
          <p:spPr>
            <a:xfrm>
              <a:off x="6506680" y="3489290"/>
              <a:ext cx="1265998" cy="482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20-30</a:t>
              </a:r>
              <a:r>
                <a:rPr lang="en-US" sz="1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878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662FE-C11D-524A-B572-81F3DF36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/>
              <a:t>sTGC</a:t>
            </a:r>
            <a:r>
              <a:rPr lang="en-US" sz="2800" b="1" dirty="0"/>
              <a:t> gas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ED8B62-76FD-9344-BB2D-619ECE46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9FA55-0CC0-754C-BECE-A3CBC1BA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5D529-CFCF-904C-AA78-34F6879FEA5D}"/>
              </a:ext>
            </a:extLst>
          </p:cNvPr>
          <p:cNvSpPr txBox="1"/>
          <p:nvPr/>
        </p:nvSpPr>
        <p:spPr>
          <a:xfrm>
            <a:off x="34092" y="609600"/>
            <a:ext cx="91099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Optimal </a:t>
            </a:r>
            <a:r>
              <a:rPr lang="en-US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 gas mixture: </a:t>
            </a:r>
            <a:r>
              <a:rPr kumimoji="1"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1" lang="en-US" altLang="zh-CN" b="0" baseline="0" dirty="0">
                <a:latin typeface="Arial" panose="020B0604020202020204" pitchFamily="34" charset="0"/>
                <a:cs typeface="Arial" panose="020B0604020202020204" pitchFamily="34" charset="0"/>
              </a:rPr>
              <a:t>5% n-pentane and 55% CO2</a:t>
            </a:r>
          </a:p>
          <a:p>
            <a:r>
              <a:rPr kumimoji="1" lang="en-US" b="0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kumimoji="1" lang="en-US" b="0" baseline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1"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n-pentane is flammable.</a:t>
            </a:r>
            <a:endParaRPr lang="en-US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0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Gas flow rate: less than 400 </a:t>
            </a:r>
            <a:r>
              <a:rPr lang="en-US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ccm</a:t>
            </a: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The review committee in Nov. 2018 recommended us to look for alternative options. 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BNL: 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tried different gas mixtures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chose C10 (90% Argon + 10% CO2) for run19 test. 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good signal however the efficiency is as low as 10%.</a:t>
            </a:r>
          </a:p>
          <a:p>
            <a:r>
              <a:rPr lang="en-US" b="0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SDU: test of 3 new prototypes with different gas mixtures this summer.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contacted ATLAS experts and are working on solutions for running n-pentane gas.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plan to finalize the gas option this summer.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75383E-680B-384A-9F17-BB677C4BA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5" t="33535" r="11481" b="18990"/>
          <a:stretch/>
        </p:blipFill>
        <p:spPr>
          <a:xfrm>
            <a:off x="2870341" y="3810000"/>
            <a:ext cx="3403318" cy="27389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4932D-FFA3-5946-BCE3-A246334F1527}"/>
              </a:ext>
            </a:extLst>
          </p:cNvPr>
          <p:cNvSpPr txBox="1"/>
          <p:nvPr/>
        </p:nvSpPr>
        <p:spPr>
          <a:xfrm>
            <a:off x="3413670" y="4038600"/>
            <a:ext cx="23166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aseline="0" dirty="0"/>
              <a:t>Strips 1325 V (Pre+post) amp</a:t>
            </a:r>
          </a:p>
        </p:txBody>
      </p:sp>
    </p:spTree>
    <p:extLst>
      <p:ext uri="{BB962C8B-B14F-4D97-AF65-F5344CB8AC3E}">
        <p14:creationId xmlns:p14="http://schemas.microsoft.com/office/powerpoint/2010/main" val="3726689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Cal_assemby_f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66" y="712632"/>
            <a:ext cx="1951097" cy="1828159"/>
          </a:xfrm>
          <a:prstGeom prst="rect">
            <a:avLst/>
          </a:prstGeom>
        </p:spPr>
      </p:pic>
      <p:pic>
        <p:nvPicPr>
          <p:cNvPr id="5" name="Picture 4" descr="ECal_f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2" y="2214158"/>
            <a:ext cx="2652432" cy="1989324"/>
          </a:xfrm>
          <a:prstGeom prst="rect">
            <a:avLst/>
          </a:prstGeom>
        </p:spPr>
      </p:pic>
      <p:pic>
        <p:nvPicPr>
          <p:cNvPr id="6" name="Picture 5" descr="IMG_03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76" y="1162854"/>
            <a:ext cx="4525101" cy="339382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" name="Picture 1" descr="IMG_03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68" y="3208820"/>
            <a:ext cx="3963523" cy="297264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75640" y="685800"/>
            <a:ext cx="2610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 Test Beam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4x4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4x4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 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8137" y="5285626"/>
            <a:ext cx="27258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Neff (UCLA)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M.Sergeeva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(UCLA)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Chan (UCLA)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515" y="4440426"/>
            <a:ext cx="272586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Kiselev (BNL)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Lin (TAMU)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Kapukchyan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(UCR)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Chen (UCR)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Visser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(IUCF)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Tsai (UCLA)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3422" y="15787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ECal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1020" y="418734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HCal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EEB74E1-A625-AE4D-A6AB-71683C2C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Calorimeter 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C913B-629A-DF48-B814-30F4211EF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0EBB80C-C8FC-7A43-B7C9-9F7094CF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77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Isosceles Triangle 52"/>
          <p:cNvSpPr/>
          <p:nvPr/>
        </p:nvSpPr>
        <p:spPr>
          <a:xfrm>
            <a:off x="2205589" y="925091"/>
            <a:ext cx="4347611" cy="775374"/>
          </a:xfrm>
          <a:prstGeom prst="triangle">
            <a:avLst>
              <a:gd name="adj" fmla="val 7448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33354" y="925090"/>
            <a:ext cx="4834963" cy="975899"/>
          </a:xfrm>
          <a:prstGeom prst="triangle">
            <a:avLst>
              <a:gd name="adj" fmla="val 7046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8B7F2C-DA4D-804B-BFE1-3FAD6347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2021+ Physics </a:t>
            </a:r>
            <a:r>
              <a:rPr lang="en-US" dirty="0">
                <a:solidFill>
                  <a:srgbClr val="0432FF"/>
                </a:solidFill>
              </a:rPr>
              <a:t>program with </a:t>
            </a:r>
            <a:r>
              <a:rPr lang="en-US" dirty="0" err="1">
                <a:solidFill>
                  <a:srgbClr val="0432FF"/>
                </a:solidFill>
              </a:rPr>
              <a:t>fSTAR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22E297-3713-A245-9B4B-DC4B3E76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76200" y="457200"/>
            <a:ext cx="4038600" cy="601582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9682E0-794E-8741-B366-1C66E7C253E3}"/>
              </a:ext>
            </a:extLst>
          </p:cNvPr>
          <p:cNvSpPr txBox="1"/>
          <p:nvPr/>
        </p:nvSpPr>
        <p:spPr>
          <a:xfrm>
            <a:off x="304800" y="553707"/>
            <a:ext cx="3260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Forward-rapidity 2.8&lt;</a:t>
            </a:r>
            <a:r>
              <a:rPr lang="en-US" sz="2000" b="1" dirty="0">
                <a:solidFill>
                  <a:schemeClr val="bg1"/>
                </a:solidFill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&lt;4.2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C44C326-3AB9-7541-840F-B93F7441D456}"/>
              </a:ext>
            </a:extLst>
          </p:cNvPr>
          <p:cNvSpPr/>
          <p:nvPr/>
        </p:nvSpPr>
        <p:spPr>
          <a:xfrm>
            <a:off x="68066" y="1690455"/>
            <a:ext cx="1760734" cy="42379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7" name="Isosceles Triangle 44">
            <a:extLst>
              <a:ext uri="{FF2B5EF4-FFF2-40B4-BE49-F238E27FC236}">
                <a16:creationId xmlns:a16="http://schemas.microsoft.com/office/drawing/2014/main" id="{0C43F7EE-791F-B14F-9812-E8AED1DE0C1C}"/>
              </a:ext>
            </a:extLst>
          </p:cNvPr>
          <p:cNvSpPr/>
          <p:nvPr/>
        </p:nvSpPr>
        <p:spPr>
          <a:xfrm>
            <a:off x="65610" y="917420"/>
            <a:ext cx="1750151" cy="761875"/>
          </a:xfrm>
          <a:prstGeom prst="triangle">
            <a:avLst>
              <a:gd name="adj" fmla="val 18152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E2EA59-9F74-6E4D-B54E-5D7241AFB676}"/>
              </a:ext>
            </a:extLst>
          </p:cNvPr>
          <p:cNvSpPr txBox="1"/>
          <p:nvPr/>
        </p:nvSpPr>
        <p:spPr>
          <a:xfrm>
            <a:off x="238007" y="1315477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340093-376B-3646-BF87-C3FDB434ABE7}"/>
              </a:ext>
            </a:extLst>
          </p:cNvPr>
          <p:cNvSpPr txBox="1"/>
          <p:nvPr/>
        </p:nvSpPr>
        <p:spPr>
          <a:xfrm>
            <a:off x="65609" y="1681672"/>
            <a:ext cx="153279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Beam: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Energy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AuAu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Topics: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dependence of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viscosity through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flow harmonics up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to </a:t>
            </a:r>
            <a:r>
              <a:rPr lang="en-US" sz="1200" dirty="0"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decorrelation up to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200" dirty="0"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Lambda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Polarization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strong rapidity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dependence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E8B9F9-004B-884C-8027-9E49BE9783CD}"/>
              </a:ext>
            </a:extLst>
          </p:cNvPr>
          <p:cNvSpPr txBox="1"/>
          <p:nvPr/>
        </p:nvSpPr>
        <p:spPr>
          <a:xfrm>
            <a:off x="4419600" y="4572000"/>
            <a:ext cx="464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2021/22: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GeV polarized pp run</a:t>
            </a:r>
          </a:p>
          <a:p>
            <a:pPr algn="l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other data taking in parallel to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sPHENIX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taking campaign: AA,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pp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2385F61-ED2B-0B4C-92AF-E7CA2C07FD88}"/>
              </a:ext>
            </a:extLst>
          </p:cNvPr>
          <p:cNvSpPr/>
          <p:nvPr/>
        </p:nvSpPr>
        <p:spPr>
          <a:xfrm>
            <a:off x="1905001" y="1616086"/>
            <a:ext cx="2116669" cy="4419692"/>
          </a:xfrm>
          <a:prstGeom prst="rect">
            <a:avLst/>
          </a:prstGeom>
          <a:solidFill>
            <a:srgbClr val="BEFFBE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1" name="Isosceles Triangle 45">
            <a:extLst>
              <a:ext uri="{FF2B5EF4-FFF2-40B4-BE49-F238E27FC236}">
                <a16:creationId xmlns:a16="http://schemas.microsoft.com/office/drawing/2014/main" id="{52BB30D1-922A-7345-AC87-054192958922}"/>
              </a:ext>
            </a:extLst>
          </p:cNvPr>
          <p:cNvSpPr/>
          <p:nvPr/>
        </p:nvSpPr>
        <p:spPr>
          <a:xfrm>
            <a:off x="1905002" y="895990"/>
            <a:ext cx="2116668" cy="723884"/>
          </a:xfrm>
          <a:prstGeom prst="triangle">
            <a:avLst>
              <a:gd name="adj" fmla="val 43146"/>
            </a:avLst>
          </a:prstGeom>
          <a:gradFill flip="none" rotWithShape="1">
            <a:gsLst>
              <a:gs pos="0">
                <a:srgbClr val="008000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3DCD96-41BE-B54B-A920-BD344CF85924}"/>
              </a:ext>
            </a:extLst>
          </p:cNvPr>
          <p:cNvSpPr txBox="1"/>
          <p:nvPr/>
        </p:nvSpPr>
        <p:spPr>
          <a:xfrm>
            <a:off x="2301581" y="1250542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ECF49F2-AA56-654D-959C-0794D0709153}"/>
              </a:ext>
            </a:extLst>
          </p:cNvPr>
          <p:cNvSpPr txBox="1"/>
          <p:nvPr/>
        </p:nvSpPr>
        <p:spPr>
          <a:xfrm>
            <a:off x="1905000" y="1561606"/>
            <a:ext cx="21294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Beam: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GeV: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GeV: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p+A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Topics:</a:t>
            </a:r>
          </a:p>
          <a:p>
            <a:endParaRPr lang="en-US" sz="8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8288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TMD measurements at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high x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transversity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tensor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charge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statistical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precision for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Sivers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through DY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Symbol" pitchFamily="2" charset="2"/>
                <a:cs typeface="Times New Roman" panose="02020603050405020304" pitchFamily="18" charset="0"/>
                <a:sym typeface="Wingdings" pitchFamily="2" charset="2"/>
              </a:rPr>
              <a:t>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g(x,Q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 at low x through Di-jets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00FF"/>
              </a:buClr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PDFs for nuclei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direct photons &amp; DY</a:t>
            </a:r>
          </a:p>
          <a:p>
            <a:pPr marL="171450" indent="-1714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of Saturation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predictions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di-hadrons, </a:t>
            </a:r>
            <a:r>
              <a:rPr lang="en-US" sz="12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-Jets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2E019-2091-2C44-A24A-B681815D87C7}"/>
              </a:ext>
            </a:extLst>
          </p:cNvPr>
          <p:cNvSpPr txBox="1"/>
          <p:nvPr/>
        </p:nvSpPr>
        <p:spPr>
          <a:xfrm>
            <a:off x="4572000" y="1397675"/>
            <a:ext cx="449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Observables: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inclusive and di-jets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hadrons in jets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Lambda’s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mid-forward &amp; forward-forward rapidity</a:t>
            </a:r>
          </a:p>
          <a:p>
            <a:pPr algn="l">
              <a:buClr>
                <a:srgbClr val="0432FF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>
                <a:srgbClr val="0432FF"/>
              </a:buClr>
            </a:pPr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e/h separation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hadrons, photon,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p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identification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23"/>
          <a:stretch/>
        </p:blipFill>
        <p:spPr>
          <a:xfrm>
            <a:off x="5181600" y="458429"/>
            <a:ext cx="3344461" cy="2132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825"/>
          <a:stretch/>
        </p:blipFill>
        <p:spPr>
          <a:xfrm>
            <a:off x="21220" y="2335024"/>
            <a:ext cx="3973625" cy="2465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7460" r="8565"/>
          <a:stretch/>
        </p:blipFill>
        <p:spPr>
          <a:xfrm>
            <a:off x="5410200" y="2558733"/>
            <a:ext cx="3166641" cy="2165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33400"/>
            <a:ext cx="4412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to e/h/MIP/mu.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linearity up to 120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resolution as expected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resolution reasonable, will be improved with better light collection system.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32B7912-AD58-594C-98E6-2480DD9ED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FNAL: ECAL &amp; HCAL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4FBBA0-5A64-204A-B663-24247130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5C42D5-CDEF-764F-9F57-BB267A15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151"/>
          <a:stretch/>
        </p:blipFill>
        <p:spPr>
          <a:xfrm>
            <a:off x="5791200" y="4705057"/>
            <a:ext cx="3429000" cy="21529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31AD50-C8C0-2842-BAFC-9DC79237F6F8}"/>
              </a:ext>
            </a:extLst>
          </p:cNvPr>
          <p:cNvSpPr txBox="1"/>
          <p:nvPr/>
        </p:nvSpPr>
        <p:spPr>
          <a:xfrm>
            <a:off x="7239000" y="914400"/>
            <a:ext cx="105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GeV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0A87A8-E526-5B4E-B746-7F2604674256}"/>
              </a:ext>
            </a:extLst>
          </p:cNvPr>
          <p:cNvSpPr txBox="1"/>
          <p:nvPr/>
        </p:nvSpPr>
        <p:spPr>
          <a:xfrm>
            <a:off x="5791200" y="2938046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 E linearity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7883"/>
          <a:stretch/>
        </p:blipFill>
        <p:spPr>
          <a:xfrm>
            <a:off x="1143000" y="4826643"/>
            <a:ext cx="4146789" cy="2031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7D5439-8A34-9F4F-9B5B-408ACAD5F794}"/>
              </a:ext>
            </a:extLst>
          </p:cNvPr>
          <p:cNvSpPr txBox="1"/>
          <p:nvPr/>
        </p:nvSpPr>
        <p:spPr>
          <a:xfrm>
            <a:off x="533400" y="2362200"/>
            <a:ext cx="105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GeV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24044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000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designs of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assemblies basically completed.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Phenix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supersector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prepared for modifications of all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towers needed for FCS.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EJ Light Guide gluing will start on June 17’th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‘Factories’ are preparing for mass production. </a:t>
            </a:r>
          </a:p>
          <a:p>
            <a:pPr>
              <a:buClr>
                <a:srgbClr val="0432FF"/>
              </a:buCl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10% of scintillation sheets from EJ spread between UCLA/ACU/OSU machine   </a:t>
            </a:r>
          </a:p>
          <a:p>
            <a:pPr>
              <a:buClr>
                <a:srgbClr val="0432FF"/>
              </a:buCl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shops (some test production runs done already).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Machining of first batch of sc. tiles will be finished by mid July.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Painting polishing sc. tiles edges will be done by mid Aug.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of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arrive from HPK mid. Aug.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and testing of ~ 10% of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boards Aug.- Sep.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Stacking of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alcove early fall 2019.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BB67BE-7572-D24A-8B19-5FF4D8D89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and near term Plans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4FB0BE-3CAD-C040-B409-CB3D3C212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654200-F8FB-494C-B18F-37719649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urved Right Arrow 5">
            <a:extLst>
              <a:ext uri="{FF2B5EF4-FFF2-40B4-BE49-F238E27FC236}">
                <a16:creationId xmlns:a16="http://schemas.microsoft.com/office/drawing/2014/main" id="{723A0FEA-E88B-684A-9028-E369984FFD14}"/>
              </a:ext>
            </a:extLst>
          </p:cNvPr>
          <p:cNvSpPr/>
          <p:nvPr/>
        </p:nvSpPr>
        <p:spPr bwMode="auto">
          <a:xfrm>
            <a:off x="1295400" y="4953000"/>
            <a:ext cx="685800" cy="533400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F7F62-EAC0-2345-B6D5-B343AD3015E5}"/>
              </a:ext>
            </a:extLst>
          </p:cNvPr>
          <p:cNvSpPr txBox="1"/>
          <p:nvPr/>
        </p:nvSpPr>
        <p:spPr>
          <a:xfrm>
            <a:off x="2041980" y="5181600"/>
            <a:ext cx="539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 undergrads and PhD students in all activities</a:t>
            </a:r>
          </a:p>
        </p:txBody>
      </p:sp>
    </p:spTree>
    <p:extLst>
      <p:ext uri="{BB962C8B-B14F-4D97-AF65-F5344CB8AC3E}">
        <p14:creationId xmlns:p14="http://schemas.microsoft.com/office/powerpoint/2010/main" val="3772541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dirty="0"/>
              <a:t>Electronics Status</a:t>
            </a:r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294967295"/>
          </p:nvPr>
        </p:nvSpPr>
        <p:spPr>
          <a:xfrm>
            <a:off x="15433" y="457200"/>
            <a:ext cx="7071167" cy="31242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-28575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" sz="1800" b="1" dirty="0">
                <a:solidFill>
                  <a:srgbClr val="0000FF"/>
                </a:solidFill>
              </a:rPr>
              <a:t>“Final” Frontend Electronics Cards (“FEE”) Developed </a:t>
            </a:r>
            <a:endParaRPr sz="1800" b="1" dirty="0">
              <a:solidFill>
                <a:srgbClr val="0000FF"/>
              </a:solidFill>
            </a:endParaRPr>
          </a:p>
          <a:p>
            <a:pPr marL="457200" lvl="2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en" dirty="0">
                <a:solidFill>
                  <a:srgbClr val="000000"/>
                </a:solidFill>
              </a:rPr>
              <a:t>based on 2017 ECAL FEE, and FPS, FPOST, EPD</a:t>
            </a:r>
            <a:endParaRPr dirty="0">
              <a:solidFill>
                <a:srgbClr val="000000"/>
              </a:solidFill>
            </a:endParaRPr>
          </a:p>
          <a:p>
            <a:pPr marL="457200" lvl="2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en" dirty="0">
                <a:solidFill>
                  <a:srgbClr val="000000"/>
                </a:solidFill>
              </a:rPr>
              <a:t>local temperature compensated </a:t>
            </a:r>
            <a:r>
              <a:rPr lang="en" dirty="0" err="1">
                <a:solidFill>
                  <a:srgbClr val="000000"/>
                </a:solidFill>
              </a:rPr>
              <a:t>SiPM</a:t>
            </a:r>
            <a:r>
              <a:rPr lang="en" dirty="0">
                <a:solidFill>
                  <a:srgbClr val="000000"/>
                </a:solidFill>
              </a:rPr>
              <a:t> bias voltage regulator and current monitor ‒ improved noise and resolution</a:t>
            </a:r>
            <a:endParaRPr dirty="0">
              <a:solidFill>
                <a:srgbClr val="000000"/>
              </a:solidFill>
            </a:endParaRPr>
          </a:p>
          <a:p>
            <a:pPr marL="457200" lvl="2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en" dirty="0">
                <a:solidFill>
                  <a:srgbClr val="000000"/>
                </a:solidFill>
              </a:rPr>
              <a:t>full DC coupled signal path for stable baseline</a:t>
            </a:r>
            <a:endParaRPr dirty="0">
              <a:solidFill>
                <a:srgbClr val="000000"/>
              </a:solidFill>
            </a:endParaRPr>
          </a:p>
          <a:p>
            <a:pPr marL="457200" lvl="2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en" dirty="0">
                <a:solidFill>
                  <a:srgbClr val="000000"/>
                </a:solidFill>
              </a:rPr>
              <a:t>new high-linearity preamplifier scheme</a:t>
            </a:r>
            <a:endParaRPr dirty="0">
              <a:solidFill>
                <a:srgbClr val="000000"/>
              </a:solidFill>
            </a:endParaRPr>
          </a:p>
          <a:p>
            <a:pPr marL="457200" lvl="2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en" dirty="0">
                <a:solidFill>
                  <a:srgbClr val="000000"/>
                </a:solidFill>
              </a:rPr>
              <a:t>gain-switchable preamplifier for high-gain calibration mode</a:t>
            </a:r>
            <a:endParaRPr dirty="0">
              <a:solidFill>
                <a:srgbClr val="000000"/>
              </a:solidFill>
            </a:endParaRPr>
          </a:p>
          <a:p>
            <a:pPr marL="457200" lvl="2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en" sz="1800" dirty="0">
                <a:solidFill>
                  <a:srgbClr val="0432FF"/>
                </a:solidFill>
              </a:rPr>
              <a:t>2 different </a:t>
            </a:r>
            <a:r>
              <a:rPr lang="en" dirty="0">
                <a:solidFill>
                  <a:srgbClr val="0432FF"/>
                </a:solidFill>
              </a:rPr>
              <a:t>flavors designed &amp; prototypes manufactured</a:t>
            </a:r>
            <a:endParaRPr dirty="0">
              <a:solidFill>
                <a:srgbClr val="0432FF"/>
              </a:solidFill>
            </a:endParaRPr>
          </a:p>
          <a:p>
            <a:pPr marL="971550" lvl="4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/>
              <a:t>HCAL FEE (2 channels/card, built 12)</a:t>
            </a:r>
            <a:endParaRPr sz="1600" dirty="0"/>
          </a:p>
          <a:p>
            <a:pPr marL="971550" lvl="4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/>
              <a:t>ECAL FEE (4 channels/card, built 22)</a:t>
            </a:r>
            <a:endParaRPr sz="1600" dirty="0"/>
          </a:p>
          <a:p>
            <a:pPr marL="971550" lvl="4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/>
              <a:t>ECAL uses new pogo-pin interconnect to </a:t>
            </a:r>
            <a:r>
              <a:rPr lang="en" sz="1600" dirty="0" err="1"/>
              <a:t>SiPM</a:t>
            </a:r>
            <a:r>
              <a:rPr lang="en" sz="1600" dirty="0"/>
              <a:t> boards ‒ simplified installation and lower cost</a:t>
            </a:r>
            <a:endParaRPr sz="1600" dirty="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7600" y="564175"/>
            <a:ext cx="1713053" cy="3474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8" name="Google Shape;58;p13"/>
          <p:cNvSpPr txBox="1"/>
          <p:nvPr/>
        </p:nvSpPr>
        <p:spPr>
          <a:xfrm>
            <a:off x="7351853" y="457200"/>
            <a:ext cx="1490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200" b="1" i="1" dirty="0"/>
              <a:t>HCAL FEE</a:t>
            </a:r>
            <a:endParaRPr sz="1200" b="1" i="1" dirty="0"/>
          </a:p>
        </p:txBody>
      </p:sp>
      <p:sp>
        <p:nvSpPr>
          <p:cNvPr id="7" name="Google Shape;64;p14">
            <a:extLst>
              <a:ext uri="{FF2B5EF4-FFF2-40B4-BE49-F238E27FC236}">
                <a16:creationId xmlns:a16="http://schemas.microsoft.com/office/drawing/2014/main" id="{A003FC9D-AAA5-DC47-B50A-F8658E987AD3}"/>
              </a:ext>
            </a:extLst>
          </p:cNvPr>
          <p:cNvSpPr txBox="1">
            <a:spLocks/>
          </p:cNvSpPr>
          <p:nvPr/>
        </p:nvSpPr>
        <p:spPr bwMode="auto">
          <a:xfrm>
            <a:off x="-13504" y="3352800"/>
            <a:ext cx="58848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Font typeface="Wingdings" pitchFamily="2" charset="2"/>
              <a:buChar char="Ø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»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buClr>
                <a:srgbClr val="0000FF"/>
              </a:buClr>
            </a:pPr>
            <a:r>
              <a:rPr lang="en-US" sz="1800" b="1" kern="0" dirty="0">
                <a:solidFill>
                  <a:srgbClr val="0000FF"/>
                </a:solidFill>
              </a:rPr>
              <a:t>New Digitization Boards (“DEP boards”) designed &amp; prototyped</a:t>
            </a:r>
          </a:p>
          <a:p>
            <a:pPr lvl="1">
              <a:spcBef>
                <a:spcPts val="0"/>
              </a:spcBef>
            </a:pPr>
            <a:r>
              <a:rPr lang="en-US" sz="1600" kern="0" dirty="0"/>
              <a:t>32 ADC channels/board (“final version”)</a:t>
            </a:r>
          </a:p>
          <a:p>
            <a:pPr lvl="1">
              <a:spcBef>
                <a:spcPts val="0"/>
              </a:spcBef>
            </a:pPr>
            <a:r>
              <a:rPr lang="en-US" sz="1600" kern="0" dirty="0"/>
              <a:t>each equipped with a fast fiber link</a:t>
            </a:r>
          </a:p>
          <a:p>
            <a:pPr lvl="1">
              <a:spcBef>
                <a:spcPts val="0"/>
              </a:spcBef>
            </a:pPr>
            <a:r>
              <a:rPr lang="en-US" sz="1600" kern="0" dirty="0"/>
              <a:t>with fast copper links for trigger primitives</a:t>
            </a:r>
          </a:p>
          <a:p>
            <a:pPr>
              <a:buClr>
                <a:srgbClr val="0000FF"/>
              </a:buClr>
            </a:pPr>
            <a:r>
              <a:rPr lang="en-US" sz="1800" b="1" kern="0" dirty="0">
                <a:solidFill>
                  <a:srgbClr val="0000FF"/>
                </a:solidFill>
              </a:rPr>
              <a:t>6 boards made</a:t>
            </a:r>
          </a:p>
          <a:p>
            <a:pPr lvl="1">
              <a:spcBef>
                <a:spcPts val="0"/>
              </a:spcBef>
            </a:pPr>
            <a:r>
              <a:rPr lang="en-US" sz="1600" kern="0" dirty="0"/>
              <a:t>5 are installed in STAR for the FCS FY19 test</a:t>
            </a:r>
          </a:p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0432FF"/>
                </a:solidFill>
              </a:rPr>
              <a:t>Trigger Logic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 fully simulated in </a:t>
            </a:r>
            <a:r>
              <a:rPr lang="en-US" sz="1800" b="1" dirty="0" err="1">
                <a:solidFill>
                  <a:srgbClr val="0432FF"/>
                </a:solidFill>
                <a:sym typeface="Wingdings" pitchFamily="2" charset="2"/>
              </a:rPr>
              <a:t>Geant</a:t>
            </a:r>
            <a:r>
              <a:rPr lang="en-US" sz="1800" b="1" dirty="0">
                <a:solidFill>
                  <a:srgbClr val="0432FF"/>
                </a:solidFill>
              </a:rPr>
              <a:t>:</a:t>
            </a:r>
          </a:p>
          <a:p>
            <a:pPr lvl="1"/>
            <a:r>
              <a:rPr lang="en-US" sz="1600" dirty="0"/>
              <a:t>Each </a:t>
            </a:r>
            <a:r>
              <a:rPr lang="en-US" sz="1600" dirty="0" err="1"/>
              <a:t>Ecal</a:t>
            </a:r>
            <a:r>
              <a:rPr lang="en-US" sz="1600" dirty="0"/>
              <a:t> and </a:t>
            </a:r>
            <a:r>
              <a:rPr lang="en-US" sz="1600" dirty="0" err="1"/>
              <a:t>Hcal</a:t>
            </a:r>
            <a:r>
              <a:rPr lang="en-US" sz="1600" dirty="0"/>
              <a:t> trigger patch is created by 4x4 towers;</a:t>
            </a:r>
          </a:p>
          <a:p>
            <a:pPr lvl="1"/>
            <a:r>
              <a:rPr lang="en-US" sz="1600" dirty="0"/>
              <a:t>For each </a:t>
            </a:r>
            <a:r>
              <a:rPr lang="en-US" sz="1600" dirty="0" err="1"/>
              <a:t>Ecal</a:t>
            </a:r>
            <a:r>
              <a:rPr lang="en-US" sz="1600" dirty="0"/>
              <a:t> patch, looking at its closest 2x2 </a:t>
            </a:r>
            <a:r>
              <a:rPr lang="en-US" sz="1600" dirty="0" err="1"/>
              <a:t>Hcal</a:t>
            </a:r>
            <a:r>
              <a:rPr lang="en-US" sz="1600" dirty="0"/>
              <a:t> trigger patches, match to the </a:t>
            </a:r>
            <a:r>
              <a:rPr lang="en-US" sz="1600" dirty="0" err="1"/>
              <a:t>HCal</a:t>
            </a:r>
            <a:r>
              <a:rPr lang="en-US" sz="1600" dirty="0"/>
              <a:t> patch with maximum energy;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911675-7AD4-4949-A8F2-B310BCF77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pic>
        <p:nvPicPr>
          <p:cNvPr id="8" name="Google Shape;65;p14">
            <a:extLst>
              <a:ext uri="{FF2B5EF4-FFF2-40B4-BE49-F238E27FC236}">
                <a16:creationId xmlns:a16="http://schemas.microsoft.com/office/drawing/2014/main" id="{65F92E02-0C03-8441-A6F3-810210F5A7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358" b="10330"/>
          <a:stretch/>
        </p:blipFill>
        <p:spPr>
          <a:xfrm>
            <a:off x="5715000" y="4080075"/>
            <a:ext cx="2562303" cy="277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101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2E18-B656-A847-9AEB-73140D04C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Integration: Silicon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5404BA-93BE-2240-87F7-B8C30A2B9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8B55E-DE90-2945-B625-015547BC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8E932-F482-E843-B7A7-21E87210A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4" y="1066800"/>
            <a:ext cx="8838806" cy="5441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A1A86-2B6C-C44C-90D0-AF019B2BAAA8}"/>
              </a:ext>
            </a:extLst>
          </p:cNvPr>
          <p:cNvSpPr txBox="1"/>
          <p:nvPr/>
        </p:nvSpPr>
        <p:spPr>
          <a:xfrm>
            <a:off x="1149854" y="685800"/>
            <a:ext cx="6927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Design exists </a:t>
            </a:r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needs to get finalized by Autumn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85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AA97-266B-644A-BA4E-B45EE3B2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Integration: </a:t>
            </a:r>
            <a:r>
              <a:rPr lang="en-US" dirty="0" err="1"/>
              <a:t>sTGC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F15E7-D089-6844-AB1A-1FD5C87A0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AD034-5DD1-7443-9B16-7C49F0F3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516B0-2D5A-6F46-BFC9-854AEC30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436" y="3352800"/>
            <a:ext cx="5298563" cy="3181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6F92E-8883-E242-AA9B-5A9EB460D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7" t="14266" r="28906" b="8772"/>
          <a:stretch/>
        </p:blipFill>
        <p:spPr>
          <a:xfrm>
            <a:off x="76200" y="609600"/>
            <a:ext cx="4291459" cy="3946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9D4709-8789-9D48-A43D-293D79BA5B59}"/>
              </a:ext>
            </a:extLst>
          </p:cNvPr>
          <p:cNvSpPr txBox="1"/>
          <p:nvPr/>
        </p:nvSpPr>
        <p:spPr>
          <a:xfrm>
            <a:off x="4572000" y="7620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Challenging integration task: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Cutout for clearing beampipe and I beam is need to open West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poletip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without uninstalling the STSG detector.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design including structure, electronics etc. should fit within the diameters for the planes as shown.</a:t>
            </a:r>
          </a:p>
        </p:txBody>
      </p:sp>
    </p:spTree>
    <p:extLst>
      <p:ext uri="{BB962C8B-B14F-4D97-AF65-F5344CB8AC3E}">
        <p14:creationId xmlns:p14="http://schemas.microsoft.com/office/powerpoint/2010/main" val="106281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5E6F-4BBD-3146-883E-CCD492DFA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Integration: </a:t>
            </a:r>
            <a:r>
              <a:rPr lang="en-US" dirty="0" err="1"/>
              <a:t>ECal</a:t>
            </a:r>
            <a:r>
              <a:rPr lang="en-US" dirty="0"/>
              <a:t> and 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C9D9A-B059-6348-B528-13CB261C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E5AD2-EB5B-654F-95BD-0B30ED8A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5855E-90EB-B444-8DBE-20E5D225D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0" r="6422"/>
          <a:stretch/>
        </p:blipFill>
        <p:spPr>
          <a:xfrm>
            <a:off x="5605917" y="574891"/>
            <a:ext cx="3517827" cy="3082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F22A1-B0EA-0449-883A-297600C85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219" y="3886200"/>
            <a:ext cx="4312781" cy="25838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0FE6D3-6141-D243-B326-79A79A41AD5B}"/>
              </a:ext>
            </a:extLst>
          </p:cNvPr>
          <p:cNvSpPr txBox="1"/>
          <p:nvPr/>
        </p:nvSpPr>
        <p:spPr>
          <a:xfrm rot="1271356">
            <a:off x="4998754" y="4757839"/>
            <a:ext cx="111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Existing FMS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Plate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E9C5F-DD5B-9149-A4DA-54DA6E8646BE}"/>
              </a:ext>
            </a:extLst>
          </p:cNvPr>
          <p:cNvSpPr txBox="1"/>
          <p:nvPr/>
        </p:nvSpPr>
        <p:spPr>
          <a:xfrm rot="1271356">
            <a:off x="6562942" y="5381547"/>
            <a:ext cx="119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Existing FMS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0F5EC-2CCA-2849-B648-AF71508EF1DF}"/>
              </a:ext>
            </a:extLst>
          </p:cNvPr>
          <p:cNvSpPr txBox="1"/>
          <p:nvPr/>
        </p:nvSpPr>
        <p:spPr>
          <a:xfrm rot="1467460">
            <a:off x="7057469" y="5003670"/>
            <a:ext cx="1081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</a:rPr>
              <a:t>HCAL Plate </a:t>
            </a:r>
          </a:p>
          <a:p>
            <a:r>
              <a:rPr lang="en-US" sz="1200" dirty="0">
                <a:solidFill>
                  <a:srgbClr val="FFC000"/>
                </a:solidFill>
              </a:rPr>
              <a:t>and Rollers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5F80B-51DB-D147-9277-FB02B003508F}"/>
              </a:ext>
            </a:extLst>
          </p:cNvPr>
          <p:cNvSpPr txBox="1"/>
          <p:nvPr/>
        </p:nvSpPr>
        <p:spPr>
          <a:xfrm rot="1467460">
            <a:off x="5455347" y="4402927"/>
            <a:ext cx="112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</a:rPr>
              <a:t>HCAL Plate and Rollers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54A52-E787-5148-9263-8A6F94F0A8E8}"/>
              </a:ext>
            </a:extLst>
          </p:cNvPr>
          <p:cNvSpPr txBox="1"/>
          <p:nvPr/>
        </p:nvSpPr>
        <p:spPr>
          <a:xfrm rot="1271356">
            <a:off x="7508556" y="4554895"/>
            <a:ext cx="125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 inch I Beams </a:t>
            </a:r>
          </a:p>
          <a:p>
            <a:r>
              <a:rPr lang="en-US" sz="1200" dirty="0">
                <a:solidFill>
                  <a:schemeClr val="bg1"/>
                </a:solidFill>
              </a:rPr>
              <a:t>and Rails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CFA65E-BF45-9447-A807-DA2128E381B3}"/>
              </a:ext>
            </a:extLst>
          </p:cNvPr>
          <p:cNvCxnSpPr>
            <a:cxnSpLocks/>
          </p:cNvCxnSpPr>
          <p:nvPr/>
        </p:nvCxnSpPr>
        <p:spPr>
          <a:xfrm>
            <a:off x="8360909" y="4953000"/>
            <a:ext cx="0" cy="4431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509C84-08A4-8043-909F-9404FD51E4BD}"/>
              </a:ext>
            </a:extLst>
          </p:cNvPr>
          <p:cNvCxnSpPr>
            <a:cxnSpLocks/>
          </p:cNvCxnSpPr>
          <p:nvPr/>
        </p:nvCxnSpPr>
        <p:spPr>
          <a:xfrm>
            <a:off x="8382000" y="4953000"/>
            <a:ext cx="1524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662805A-86B8-9743-B5A5-5427921EB69D}"/>
              </a:ext>
            </a:extLst>
          </p:cNvPr>
          <p:cNvSpPr txBox="1">
            <a:spLocks/>
          </p:cNvSpPr>
          <p:nvPr/>
        </p:nvSpPr>
        <p:spPr>
          <a:xfrm>
            <a:off x="30079" y="762000"/>
            <a:ext cx="4618121" cy="3048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Font typeface="Wingdings" pitchFamily="2" charset="2"/>
              <a:buChar char="Ø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432FF"/>
              </a:buClr>
              <a:buChar char="»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65" charset="-128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kern="0" dirty="0"/>
              <a:t>Four new detectors will be installed as a part of Forward Upgrade project at STAR: </a:t>
            </a:r>
          </a:p>
          <a:p>
            <a:r>
              <a:rPr lang="en-US" kern="0" dirty="0"/>
              <a:t>HCAL will be on the west wall behind FMS platform towards cryostat. It will weigh ~30 tons. </a:t>
            </a:r>
          </a:p>
          <a:p>
            <a:r>
              <a:rPr lang="en-US" kern="0" dirty="0"/>
              <a:t>EMCAL will be at same space as FMS and will weigh approximately same as FMS detector ~10 tons. </a:t>
            </a:r>
          </a:p>
        </p:txBody>
      </p:sp>
      <p:sp>
        <p:nvSpPr>
          <p:cNvPr id="22" name="Curved Right Arrow 21">
            <a:extLst>
              <a:ext uri="{FF2B5EF4-FFF2-40B4-BE49-F238E27FC236}">
                <a16:creationId xmlns:a16="http://schemas.microsoft.com/office/drawing/2014/main" id="{2E3B961B-7043-2C4A-8170-E48ACB2BB788}"/>
              </a:ext>
            </a:extLst>
          </p:cNvPr>
          <p:cNvSpPr/>
          <p:nvPr/>
        </p:nvSpPr>
        <p:spPr bwMode="auto">
          <a:xfrm>
            <a:off x="0" y="3810000"/>
            <a:ext cx="685800" cy="533400"/>
          </a:xfrm>
          <a:prstGeom prst="curvedRightArrow">
            <a:avLst/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32F79B-9F3A-AC49-B734-BB851F685680}"/>
              </a:ext>
            </a:extLst>
          </p:cNvPr>
          <p:cNvSpPr txBox="1"/>
          <p:nvPr/>
        </p:nvSpPr>
        <p:spPr>
          <a:xfrm>
            <a:off x="755527" y="3962400"/>
            <a:ext cx="3816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final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 review done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outstanding task before installation a seismic analysis </a:t>
            </a:r>
          </a:p>
        </p:txBody>
      </p:sp>
    </p:spTree>
    <p:extLst>
      <p:ext uri="{BB962C8B-B14F-4D97-AF65-F5344CB8AC3E}">
        <p14:creationId xmlns:p14="http://schemas.microsoft.com/office/powerpoint/2010/main" val="2385033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288(1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21454" r="6045"/>
          <a:stretch/>
        </p:blipFill>
        <p:spPr>
          <a:xfrm>
            <a:off x="-304800" y="990600"/>
            <a:ext cx="2835798" cy="199153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3276600" y="520511"/>
            <a:ext cx="5867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 to successful Run21 </a:t>
            </a:r>
            <a:r>
              <a:rPr lang="mr-IN" b="1" dirty="0">
                <a:solidFill>
                  <a:srgbClr val="0000FF"/>
                </a:solidFill>
                <a:latin typeface="Times New Roman" panose="02020603050405020304" pitchFamily="18" charset="0"/>
                <a:cs typeface="Chalkboard"/>
              </a:rPr>
              <a:t>–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comprehensive, integrated system testing and operation during RHIC Runs 19, 20.</a:t>
            </a:r>
          </a:p>
          <a:p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Run 19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Fully instrumented FCS on May 22’nd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DEP32 Readout System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8x8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4x4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(arrived in May from FNAL)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Preshower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readout with new FEEs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 monitoring system.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Fully instrumented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prototype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Presently: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of DEP32 system.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on-line/off-line software.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slow control.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will be involved in data analysis from this system during summer.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operations parameters, i.e. HV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operated system also during APEX  with 200 GeV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AuAu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h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763"/>
            <a:ext cx="3182567" cy="3091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58" y="3130691"/>
            <a:ext cx="20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1200" dirty="0">
                <a:solidFill>
                  <a:schemeClr val="bg1"/>
                </a:solidFill>
              </a:rPr>
              <a:t>ECAL Front Side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14" y="4948535"/>
            <a:ext cx="198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1200" dirty="0">
                <a:solidFill>
                  <a:schemeClr val="bg1"/>
                </a:solidFill>
              </a:rPr>
              <a:t>HCAL Back Side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70A18D-7E16-4949-999D-0BB8CFCB5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2019 and 2020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258D10-63A1-F44B-8501-715D1178F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81D836-3008-7148-A31F-1A813500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dirty="0"/>
              <a:t>First Run-19: Detector Responses</a:t>
            </a: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4294967295"/>
          </p:nvPr>
        </p:nvSpPr>
        <p:spPr>
          <a:xfrm>
            <a:off x="12539" y="609600"/>
            <a:ext cx="4119563" cy="16764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FF"/>
              </a:buClr>
            </a:pPr>
            <a:r>
              <a:rPr lang="en" dirty="0"/>
              <a:t>DAQ data decoders written</a:t>
            </a:r>
            <a:endParaRPr dirty="0"/>
          </a:p>
          <a:p>
            <a:pPr>
              <a:buClr>
                <a:srgbClr val="0000FF"/>
              </a:buClr>
            </a:pPr>
            <a:r>
              <a:rPr lang="en" dirty="0"/>
              <a:t>Q&amp;A Package under development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basic features already exist</a:t>
            </a:r>
            <a:endParaRPr dirty="0"/>
          </a:p>
          <a:p>
            <a:pPr>
              <a:buClr>
                <a:srgbClr val="0000FF"/>
              </a:buClr>
            </a:pPr>
            <a:r>
              <a:rPr lang="en" dirty="0"/>
              <a:t>LED </a:t>
            </a:r>
            <a:r>
              <a:rPr lang="en" dirty="0" err="1"/>
              <a:t>pulser</a:t>
            </a:r>
            <a:r>
              <a:rPr lang="en" dirty="0"/>
              <a:t> installed and working</a:t>
            </a:r>
            <a:endParaRPr dirty="0"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l="10837" r="10537"/>
          <a:stretch/>
        </p:blipFill>
        <p:spPr>
          <a:xfrm>
            <a:off x="4800600" y="1143000"/>
            <a:ext cx="43434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l="11160" r="11411"/>
          <a:stretch/>
        </p:blipFill>
        <p:spPr>
          <a:xfrm>
            <a:off x="11575" y="2971800"/>
            <a:ext cx="4560425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6166200" y="764100"/>
            <a:ext cx="21396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 pulse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1447800" y="25908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solidFill>
                  <a:srgbClr val="0000FF"/>
                </a:solidFill>
              </a:rPr>
              <a:t>physics events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12721C-FB4A-C242-ADE4-38042414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663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B16B-4E9A-5B49-883D-37D065B0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Development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E358D-07BA-0C46-9576-F4DB242A1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98983-FF0A-C54F-88DF-8AE4E688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D0150-D656-3349-9517-730DEFA1B52F}"/>
              </a:ext>
            </a:extLst>
          </p:cNvPr>
          <p:cNvSpPr txBox="1"/>
          <p:nvPr/>
        </p:nvSpPr>
        <p:spPr>
          <a:xfrm>
            <a:off x="838201" y="609600"/>
            <a:ext cx="754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GEANT calorimeter response simulation based on test-beam performance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359C441-A0AE-6048-9603-CDB78D8EE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3668187"/>
            <a:ext cx="3314904" cy="318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2060872-58D3-254F-A696-CBB79578C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/>
          <a:stretch/>
        </p:blipFill>
        <p:spPr bwMode="auto">
          <a:xfrm>
            <a:off x="0" y="1018572"/>
            <a:ext cx="3314904" cy="294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8933B4AE-3AE3-5D46-BEDA-F3263AB0E29D}"/>
              </a:ext>
            </a:extLst>
          </p:cNvPr>
          <p:cNvSpPr txBox="1"/>
          <p:nvPr/>
        </p:nvSpPr>
        <p:spPr>
          <a:xfrm>
            <a:off x="3314700" y="9906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jet has to match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detector with </a:t>
            </a:r>
          </a:p>
          <a:p>
            <a:r>
              <a:rPr lang="en-US" altLang="zh-CN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0.5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ACEF65AD-5567-4D4F-96C6-2FE7D6BDB3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r="9628"/>
          <a:stretch/>
        </p:blipFill>
        <p:spPr>
          <a:xfrm>
            <a:off x="4953000" y="3632759"/>
            <a:ext cx="4033777" cy="2920441"/>
          </a:xfrm>
          <a:prstGeom prst="rect">
            <a:avLst/>
          </a:prstGeom>
        </p:spPr>
      </p:pic>
      <p:sp>
        <p:nvSpPr>
          <p:cNvPr id="10" name="文本框 21">
            <a:extLst>
              <a:ext uri="{FF2B5EF4-FFF2-40B4-BE49-F238E27FC236}">
                <a16:creationId xmlns:a16="http://schemas.microsoft.com/office/drawing/2014/main" id="{79F21616-3FDB-4D4C-BD37-C757C83E5860}"/>
              </a:ext>
            </a:extLst>
          </p:cNvPr>
          <p:cNvSpPr txBox="1"/>
          <p:nvPr/>
        </p:nvSpPr>
        <p:spPr>
          <a:xfrm>
            <a:off x="6858000" y="5715000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Radial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1">
                <a:extLst>
                  <a:ext uri="{FF2B5EF4-FFF2-40B4-BE49-F238E27FC236}">
                    <a16:creationId xmlns:a16="http://schemas.microsoft.com/office/drawing/2014/main" id="{FF821277-BE68-B049-82F3-D6F6E2EBDC7E}"/>
                  </a:ext>
                </a:extLst>
              </p:cNvPr>
              <p:cNvSpPr txBox="1"/>
              <p:nvPr/>
            </p:nvSpPr>
            <p:spPr>
              <a:xfrm>
                <a:off x="5339824" y="2253729"/>
                <a:ext cx="2170836" cy="37824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=0.03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</a:rPr>
                            <m:t>η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</a:rPr>
                            <m:t>𝑗𝑒𝑡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6" name="文本框 11">
                <a:extLst>
                  <a:ext uri="{FF2B5EF4-FFF2-40B4-BE49-F238E27FC236}">
                    <a16:creationId xmlns:a16="http://schemas.microsoft.com/office/drawing/2014/main" id="{FF821277-BE68-B049-82F3-D6F6E2EBD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824" y="2253729"/>
                <a:ext cx="2170836" cy="378245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2">
                <a:extLst>
                  <a:ext uri="{FF2B5EF4-FFF2-40B4-BE49-F238E27FC236}">
                    <a16:creationId xmlns:a16="http://schemas.microsoft.com/office/drawing/2014/main" id="{D3CE639C-65A4-8E4B-B9CA-C7BB812FF21B}"/>
                  </a:ext>
                </a:extLst>
              </p:cNvPr>
              <p:cNvSpPr/>
              <p:nvPr/>
            </p:nvSpPr>
            <p:spPr>
              <a:xfrm>
                <a:off x="5232404" y="1847655"/>
                <a:ext cx="3962400" cy="339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“Collins” asymmetry =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/>
                      </a:rPr>
                      <m:t>1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altLang="zh-CN" sz="1600" i="1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𝜑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𝐶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矩形 12">
                <a:extLst>
                  <a:ext uri="{FF2B5EF4-FFF2-40B4-BE49-F238E27FC236}">
                    <a16:creationId xmlns:a16="http://schemas.microsoft.com/office/drawing/2014/main" id="{D3CE639C-65A4-8E4B-B9CA-C7BB812FF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404" y="1847655"/>
                <a:ext cx="3962400" cy="339388"/>
              </a:xfrm>
              <a:prstGeom prst="rect">
                <a:avLst/>
              </a:prstGeom>
              <a:blipFill>
                <a:blip r:embed="rId6"/>
                <a:stretch>
                  <a:fillRect l="-63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3">
                <a:extLst>
                  <a:ext uri="{FF2B5EF4-FFF2-40B4-BE49-F238E27FC236}">
                    <a16:creationId xmlns:a16="http://schemas.microsoft.com/office/drawing/2014/main" id="{0ACECC42-720B-D84A-8C1A-CA14EBC6E5B4}"/>
                  </a:ext>
                </a:extLst>
              </p:cNvPr>
              <p:cNvSpPr/>
              <p:nvPr/>
            </p:nvSpPr>
            <p:spPr>
              <a:xfrm>
                <a:off x="5232404" y="1477361"/>
                <a:ext cx="5334000" cy="370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/>
                  <a:t>“</a:t>
                </a:r>
                <a:r>
                  <a:rPr lang="en-US" altLang="zh-CN" sz="1600" dirty="0" err="1"/>
                  <a:t>Sivers</a:t>
                </a:r>
                <a:r>
                  <a:rPr lang="en-US" altLang="zh-CN" sz="1600" dirty="0"/>
                  <a:t>”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</a:t>
                </a:r>
                <a:r>
                  <a:rPr lang="en-US" altLang="zh-CN" sz="1600" dirty="0"/>
                  <a:t> =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/>
                      </a:rPr>
                      <m:t>1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altLang="zh-CN" sz="1600" i="1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/>
                            <a:ea typeface="Cambria Math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𝜑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𝑗𝑒𝑡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8" name="矩形 13">
                <a:extLst>
                  <a:ext uri="{FF2B5EF4-FFF2-40B4-BE49-F238E27FC236}">
                    <a16:creationId xmlns:a16="http://schemas.microsoft.com/office/drawing/2014/main" id="{0ACECC42-720B-D84A-8C1A-CA14EBC6E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404" y="1477361"/>
                <a:ext cx="5334000" cy="370294"/>
              </a:xfrm>
              <a:prstGeom prst="rect">
                <a:avLst/>
              </a:prstGeom>
              <a:blipFill>
                <a:blip r:embed="rId7"/>
                <a:stretch>
                  <a:fillRect l="-47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4">
                <a:extLst>
                  <a:ext uri="{FF2B5EF4-FFF2-40B4-BE49-F238E27FC236}">
                    <a16:creationId xmlns:a16="http://schemas.microsoft.com/office/drawing/2014/main" id="{2D0D270F-790E-5F4B-851C-24891D2DC492}"/>
                  </a:ext>
                </a:extLst>
              </p:cNvPr>
              <p:cNvSpPr txBox="1"/>
              <p:nvPr/>
            </p:nvSpPr>
            <p:spPr>
              <a:xfrm>
                <a:off x="5334000" y="3026646"/>
                <a:ext cx="3500638" cy="40235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Input-</a:t>
                </a:r>
                <a:r>
                  <a:rPr lang="en-US" altLang="zh-CN" dirty="0" err="1"/>
                  <a:t>etabin</a:t>
                </a:r>
                <a:r>
                  <a:rPr lang="en-US" altLang="zh-CN" dirty="0"/>
                  <a:t> =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0.03 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latin typeface="Cambria Math" panose="02040503050406030204" pitchFamily="18" charset="0"/>
                                <a:ea typeface="Cambria Math"/>
                              </a:rPr>
                              <m:t>η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</a:rPr>
                              <m:t>𝑗𝑒𝑡</m:t>
                            </m:r>
                          </m:sup>
                        </m:sSup>
                      </m:e>
                    </m:d>
                    <m:r>
                      <a:rPr lang="en-US" altLang="zh-CN" i="1" baseline="-25000">
                        <a:latin typeface="Cambria Math" panose="02040503050406030204" pitchFamily="18" charset="0"/>
                        <a:ea typeface="Cambria Math"/>
                      </a:rPr>
                      <m:t>𝑗𝑒𝑡</m:t>
                    </m:r>
                    <m:r>
                      <a:rPr lang="en-US" altLang="zh-CN" i="1" baseline="-25000">
                        <a:latin typeface="Cambria Math" panose="02040503050406030204" pitchFamily="18" charset="0"/>
                        <a:ea typeface="Cambria Math"/>
                      </a:rPr>
                      <m:t>_</m:t>
                    </m:r>
                    <m:r>
                      <a:rPr lang="en-US" altLang="zh-CN" i="1" baseline="-25000">
                        <a:latin typeface="Cambria Math" panose="02040503050406030204" pitchFamily="18" charset="0"/>
                        <a:ea typeface="Cambria Math"/>
                      </a:rPr>
                      <m:t>𝑒𝑡𝑎𝑏𝑖𝑛</m:t>
                    </m:r>
                  </m:oMath>
                </a14:m>
                <a:r>
                  <a:rPr lang="en-US" altLang="zh-CN" dirty="0"/>
                  <a:t> </a:t>
                </a:r>
              </a:p>
            </p:txBody>
          </p:sp>
        </mc:Choice>
        <mc:Fallback xmlns="">
          <p:sp>
            <p:nvSpPr>
              <p:cNvPr id="19" name="文本框 14">
                <a:extLst>
                  <a:ext uri="{FF2B5EF4-FFF2-40B4-BE49-F238E27FC236}">
                    <a16:creationId xmlns:a16="http://schemas.microsoft.com/office/drawing/2014/main" id="{2D0D270F-790E-5F4B-851C-24891D2DC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3026646"/>
                <a:ext cx="3500638" cy="402354"/>
              </a:xfrm>
              <a:prstGeom prst="rect">
                <a:avLst/>
              </a:prstGeom>
              <a:blipFill>
                <a:blip r:embed="rId8"/>
                <a:stretch>
                  <a:fillRect l="-1449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箭头: 上 2">
            <a:extLst>
              <a:ext uri="{FF2B5EF4-FFF2-40B4-BE49-F238E27FC236}">
                <a16:creationId xmlns:a16="http://schemas.microsoft.com/office/drawing/2014/main" id="{F07C8E00-6F72-9C48-812D-F025ECFF3061}"/>
              </a:ext>
            </a:extLst>
          </p:cNvPr>
          <p:cNvSpPr/>
          <p:nvPr/>
        </p:nvSpPr>
        <p:spPr>
          <a:xfrm rot="10800000">
            <a:off x="5952102" y="2687951"/>
            <a:ext cx="533400" cy="2827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445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B16B-4E9A-5B49-883D-37D065B0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Development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E358D-07BA-0C46-9576-F4DB242A1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98983-FF0A-C54F-88DF-8AE4E688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0CEF25EF-5D98-4D49-A41E-7D825629F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62"/>
          <a:stretch/>
        </p:blipFill>
        <p:spPr>
          <a:xfrm>
            <a:off x="6096000" y="685800"/>
            <a:ext cx="2877197" cy="2366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3409B-6877-6140-8907-8FDC579397C5}"/>
              </a:ext>
            </a:extLst>
          </p:cNvPr>
          <p:cNvSpPr txBox="1"/>
          <p:nvPr/>
        </p:nvSpPr>
        <p:spPr>
          <a:xfrm>
            <a:off x="0" y="609600"/>
            <a:ext cx="5867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Tracking algorithms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track fitting model for non-uniform magnetic field (cannot use an ideal helix in non-uniform fields)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primary vertex fitting with forward tracking only (without TPC)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critical for forward jet-physics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Refine geometry model for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and Silicon to account for all material  critical to study background for EPD and calorimetry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BBAA59-E767-7346-8DFE-9FF620997F93}"/>
                  </a:ext>
                </a:extLst>
              </p:cNvPr>
              <p:cNvSpPr txBox="1"/>
              <p:nvPr/>
            </p:nvSpPr>
            <p:spPr>
              <a:xfrm>
                <a:off x="2209800" y="3810000"/>
                <a:ext cx="4387611" cy="372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Pythia-6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p+p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500 GeV </a:t>
                </a:r>
                <a:r>
                  <a:rPr lang="en-US" b="1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3Si + 4sTGC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BBAA59-E767-7346-8DFE-9FF62099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810000"/>
                <a:ext cx="4387611" cy="372346"/>
              </a:xfrm>
              <a:prstGeom prst="rect">
                <a:avLst/>
              </a:prstGeom>
              <a:blipFill>
                <a:blip r:embed="rId3"/>
                <a:stretch>
                  <a:fillRect l="-1156" t="-3448" r="-289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9F39DF5-50E3-9348-AE74-9D18356C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5062" y="3864538"/>
            <a:ext cx="2159737" cy="2965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EE0EA-0DA4-784F-A815-6DB8DA892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74463" y="3864537"/>
            <a:ext cx="2159738" cy="2965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FFA136-A657-3E48-81E1-3777072FD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32254" y="3821614"/>
            <a:ext cx="2389959" cy="32811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EFF2D4-178D-0343-96BB-8FC05AD17BFA}"/>
                  </a:ext>
                </a:extLst>
              </p:cNvPr>
              <p:cNvSpPr txBox="1"/>
              <p:nvPr/>
            </p:nvSpPr>
            <p:spPr>
              <a:xfrm>
                <a:off x="6240328" y="4431268"/>
                <a:ext cx="1415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Mis-ID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3%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EFF2D4-178D-0343-96BB-8FC05AD17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328" y="4431268"/>
                <a:ext cx="1415772" cy="369332"/>
              </a:xfrm>
              <a:prstGeom prst="rect">
                <a:avLst/>
              </a:prstGeom>
              <a:blipFill>
                <a:blip r:embed="rId7"/>
                <a:stretch>
                  <a:fillRect l="-2655" t="-6667" r="-1061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3691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4E0C-ACA6-4047-B9BC-90C8509F3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Performance Requirements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56891-93D7-1046-9FA8-031AEBC1A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ED13-61F6-A645-9999-1751C94E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961C0D-1839-F846-BF50-EF5BABA89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87905"/>
              </p:ext>
            </p:extLst>
          </p:nvPr>
        </p:nvGraphicFramePr>
        <p:xfrm>
          <a:off x="1441450" y="1112520"/>
          <a:ext cx="6261100" cy="12496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86610">
                  <a:extLst>
                    <a:ext uri="{9D8B030D-6E8A-4147-A177-3AD203B41FA5}">
                      <a16:colId xmlns:a16="http://schemas.microsoft.com/office/drawing/2014/main" val="1033141286"/>
                    </a:ext>
                  </a:extLst>
                </a:gridCol>
                <a:gridCol w="2087245">
                  <a:extLst>
                    <a:ext uri="{9D8B030D-6E8A-4147-A177-3AD203B41FA5}">
                      <a16:colId xmlns:a16="http://schemas.microsoft.com/office/drawing/2014/main" val="345181017"/>
                    </a:ext>
                  </a:extLst>
                </a:gridCol>
                <a:gridCol w="2087245">
                  <a:extLst>
                    <a:ext uri="{9D8B030D-6E8A-4147-A177-3AD203B41FA5}">
                      <a16:colId xmlns:a16="http://schemas.microsoft.com/office/drawing/2014/main" val="1112615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Detector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pp and pA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AA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952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ECal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~10%/√E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~20%/√E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677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HCal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~50%/√E+10%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---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069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Tracking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charge separation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photon suppression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0.2&lt;</a:t>
                      </a:r>
                      <a:r>
                        <a:rPr lang="en-US" sz="1600" kern="100" dirty="0" err="1">
                          <a:effectLst/>
                        </a:rPr>
                        <a:t>p</a:t>
                      </a:r>
                      <a:r>
                        <a:rPr lang="en-US" sz="1600" kern="100" baseline="-25000" dirty="0" err="1">
                          <a:effectLst/>
                        </a:rPr>
                        <a:t>T</a:t>
                      </a:r>
                      <a:r>
                        <a:rPr lang="en-US" sz="1600" kern="100" dirty="0">
                          <a:effectLst/>
                        </a:rPr>
                        <a:t>&lt;2 GeV/c 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with 20-30% 1/</a:t>
                      </a:r>
                      <a:r>
                        <a:rPr lang="en-US" sz="1600" kern="100" dirty="0" err="1">
                          <a:effectLst/>
                        </a:rPr>
                        <a:t>p</a:t>
                      </a:r>
                      <a:r>
                        <a:rPr lang="en-US" sz="1600" kern="100" baseline="-25000" dirty="0" err="1">
                          <a:effectLst/>
                        </a:rPr>
                        <a:t>T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428192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65CC87E-97AF-7543-9973-FBA13BB06C34}"/>
              </a:ext>
            </a:extLst>
          </p:cNvPr>
          <p:cNvSpPr txBox="1"/>
          <p:nvPr/>
        </p:nvSpPr>
        <p:spPr>
          <a:xfrm>
            <a:off x="0" y="609600"/>
            <a:ext cx="4027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from Physics: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71DF4-A96A-2E4B-8155-7BCE12669CB4}"/>
              </a:ext>
            </a:extLst>
          </p:cNvPr>
          <p:cNvSpPr txBox="1"/>
          <p:nvPr/>
        </p:nvSpPr>
        <p:spPr>
          <a:xfrm>
            <a:off x="63255" y="2667000"/>
            <a:ext cx="90570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Requirements: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RHIC operations schedule requires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needs to be done without rolling STAR into assembly hall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currently installed inner TPC cone and the “non-HFT” beam pipe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Si-tracker installation and maintenance need to be done without breaking the beam vacuum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time consuming beamline bake out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electronics needs to be as much as possible outside the acceptance of the event plane detector and the forward calorimeters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needs to have a simple mounting scheme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fast access to Si-detector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 to be movable to allow access to the pump and the RHIC beam pipe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ready for physics data taking starting September 2021 </a:t>
            </a:r>
          </a:p>
        </p:txBody>
      </p:sp>
    </p:spTree>
    <p:extLst>
      <p:ext uri="{BB962C8B-B14F-4D97-AF65-F5344CB8AC3E}">
        <p14:creationId xmlns:p14="http://schemas.microsoft.com/office/powerpoint/2010/main" val="2538053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942075-E3B6-6040-96EF-550A9B0E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7A963-DF72-164E-823E-96FC1175D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progress since 2018 PAC meeting</a:t>
            </a:r>
          </a:p>
          <a:p>
            <a:pPr lvl="1"/>
            <a:r>
              <a:rPr lang="en-US" dirty="0"/>
              <a:t>passed ALD’s Technical, Cost, Risk and Schedule Review</a:t>
            </a:r>
          </a:p>
          <a:p>
            <a:pPr lvl="1"/>
            <a:r>
              <a:rPr lang="en-US" dirty="0"/>
              <a:t>Funding under control</a:t>
            </a:r>
          </a:p>
          <a:p>
            <a:pPr lvl="1"/>
            <a:r>
              <a:rPr lang="en-US" dirty="0"/>
              <a:t>finalized </a:t>
            </a:r>
            <a:r>
              <a:rPr lang="en-US" dirty="0" err="1"/>
              <a:t>ECal</a:t>
            </a:r>
            <a:r>
              <a:rPr lang="en-US" dirty="0"/>
              <a:t> and </a:t>
            </a:r>
            <a:r>
              <a:rPr lang="en-US" dirty="0" err="1"/>
              <a:t>HCal</a:t>
            </a:r>
            <a:r>
              <a:rPr lang="en-US" dirty="0"/>
              <a:t> designs as well as their readout (FEE + DEP)</a:t>
            </a:r>
          </a:p>
          <a:p>
            <a:pPr lvl="2"/>
            <a:r>
              <a:rPr lang="en-US" dirty="0"/>
              <a:t>Ready for platform modification and </a:t>
            </a:r>
            <a:r>
              <a:rPr lang="en-US" dirty="0" err="1"/>
              <a:t>ECal</a:t>
            </a:r>
            <a:r>
              <a:rPr lang="en-US" dirty="0"/>
              <a:t> installation during upcoming shutdown</a:t>
            </a:r>
          </a:p>
          <a:p>
            <a:pPr lvl="1"/>
            <a:r>
              <a:rPr lang="en-US" dirty="0"/>
              <a:t>Silicon design well progressing first full prototype in September 2019</a:t>
            </a:r>
          </a:p>
          <a:p>
            <a:pPr lvl="1"/>
            <a:r>
              <a:rPr lang="en-US" dirty="0" err="1"/>
              <a:t>sTGC</a:t>
            </a:r>
            <a:r>
              <a:rPr lang="en-US" dirty="0"/>
              <a:t> module design close to final</a:t>
            </a:r>
          </a:p>
          <a:p>
            <a:pPr lvl="2"/>
            <a:r>
              <a:rPr lang="en-US" dirty="0"/>
              <a:t>several design by September: final gas mixture, readout based on SAMPA or VMM</a:t>
            </a:r>
          </a:p>
          <a:p>
            <a:pPr lvl="1"/>
            <a:r>
              <a:rPr lang="en-US" dirty="0"/>
              <a:t>Integration of </a:t>
            </a:r>
            <a:r>
              <a:rPr lang="en-US" dirty="0" err="1"/>
              <a:t>ECal</a:t>
            </a:r>
            <a:r>
              <a:rPr lang="en-US" dirty="0"/>
              <a:t> and </a:t>
            </a:r>
            <a:r>
              <a:rPr lang="en-US" dirty="0" err="1"/>
              <a:t>HCal</a:t>
            </a:r>
            <a:r>
              <a:rPr lang="en-US" dirty="0"/>
              <a:t> final, </a:t>
            </a:r>
            <a:r>
              <a:rPr lang="en-US" dirty="0" err="1"/>
              <a:t>sTGC</a:t>
            </a:r>
            <a:r>
              <a:rPr lang="en-US" dirty="0"/>
              <a:t> and Silicon detector progressing very, will be final by the end of the year</a:t>
            </a:r>
          </a:p>
          <a:p>
            <a:pPr lvl="1"/>
            <a:r>
              <a:rPr lang="en-US" sz="1600" dirty="0"/>
              <a:t>alrea</a:t>
            </a:r>
            <a:r>
              <a:rPr lang="en-US" dirty="0"/>
              <a:t>dy well integrated in STAR offline software framework</a:t>
            </a:r>
          </a:p>
          <a:p>
            <a:pPr lvl="1"/>
            <a:endParaRPr lang="en-US" sz="1200" dirty="0"/>
          </a:p>
          <a:p>
            <a:r>
              <a:rPr lang="en-US" dirty="0"/>
              <a:t>Full in-situ system system check of </a:t>
            </a:r>
            <a:r>
              <a:rPr lang="en-US" dirty="0" err="1"/>
              <a:t>Preshower</a:t>
            </a:r>
            <a:r>
              <a:rPr lang="en-US" dirty="0"/>
              <a:t> + </a:t>
            </a:r>
            <a:r>
              <a:rPr lang="en-US" dirty="0" err="1"/>
              <a:t>ECal</a:t>
            </a:r>
            <a:r>
              <a:rPr lang="en-US" dirty="0"/>
              <a:t> + </a:t>
            </a:r>
            <a:r>
              <a:rPr lang="en-US" dirty="0" err="1"/>
              <a:t>HCal</a:t>
            </a:r>
            <a:r>
              <a:rPr lang="en-US" dirty="0"/>
              <a:t> + Readout and triggering in combination with </a:t>
            </a:r>
            <a:r>
              <a:rPr lang="en-US" dirty="0" err="1"/>
              <a:t>sTGC</a:t>
            </a:r>
            <a:endParaRPr lang="en-US" dirty="0"/>
          </a:p>
          <a:p>
            <a:pPr lvl="1"/>
            <a:r>
              <a:rPr lang="en-US" dirty="0"/>
              <a:t>fully integrated into STAR DAQ</a:t>
            </a:r>
          </a:p>
          <a:p>
            <a:pPr lvl="1"/>
            <a:r>
              <a:rPr lang="en-US" dirty="0"/>
              <a:t>online and offline software as well as slow control development </a:t>
            </a:r>
          </a:p>
          <a:p>
            <a:pPr lvl="1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E5DD55-8959-F64F-AA99-A3909A28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33F91-9971-DB4F-85CD-1A9ECD90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DB01AD43-7665-4F46-BEFA-8DECD816088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51499BF1-E7FF-1743-BBB3-8303CDD367B2}"/>
              </a:ext>
            </a:extLst>
          </p:cNvPr>
          <p:cNvSpPr/>
          <p:nvPr/>
        </p:nvSpPr>
        <p:spPr bwMode="auto">
          <a:xfrm>
            <a:off x="185731" y="5867400"/>
            <a:ext cx="685800" cy="533400"/>
          </a:xfrm>
          <a:prstGeom prst="curvedRightArrow">
            <a:avLst>
              <a:gd name="adj1" fmla="val 16236"/>
              <a:gd name="adj2" fmla="val 50000"/>
              <a:gd name="adj3" fmla="val 25000"/>
            </a:avLst>
          </a:prstGeom>
          <a:gradFill>
            <a:gsLst>
              <a:gs pos="0">
                <a:srgbClr val="0432FF"/>
              </a:gs>
              <a:gs pos="28000">
                <a:schemeClr val="bg1"/>
              </a:gs>
              <a:gs pos="61000">
                <a:srgbClr val="0432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432FF"/>
              </a:solidFill>
              <a:effectLst/>
              <a:latin typeface="Arial" pitchFamily="-65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797AF-5DED-6041-B0F3-82EEA619A629}"/>
              </a:ext>
            </a:extLst>
          </p:cNvPr>
          <p:cNvSpPr txBox="1"/>
          <p:nvPr/>
        </p:nvSpPr>
        <p:spPr>
          <a:xfrm>
            <a:off x="778057" y="5943600"/>
            <a:ext cx="7984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well on track for start of data-taking in fall CY2021</a:t>
            </a:r>
          </a:p>
        </p:txBody>
      </p:sp>
    </p:spTree>
    <p:extLst>
      <p:ext uri="{BB962C8B-B14F-4D97-AF65-F5344CB8AC3E}">
        <p14:creationId xmlns:p14="http://schemas.microsoft.com/office/powerpoint/2010/main" val="577580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942075-E3B6-6040-96EF-550A9B0E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7A963-DF72-164E-823E-96FC1175D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Important impact on EIC technology choices</a:t>
            </a:r>
          </a:p>
          <a:p>
            <a:pPr lvl="1"/>
            <a:r>
              <a:rPr lang="en-US" dirty="0"/>
              <a:t>develop new Silicon producer in Taiwan</a:t>
            </a:r>
          </a:p>
          <a:p>
            <a:pPr lvl="1"/>
            <a:r>
              <a:rPr lang="en-US" dirty="0"/>
              <a:t>“EIC” </a:t>
            </a:r>
            <a:r>
              <a:rPr lang="en-US" b="1" dirty="0" err="1">
                <a:solidFill>
                  <a:srgbClr val="0432FF"/>
                </a:solidFill>
              </a:rPr>
              <a:t>ECal</a:t>
            </a:r>
            <a:r>
              <a:rPr lang="en-US" dirty="0"/>
              <a:t> and </a:t>
            </a:r>
            <a:r>
              <a:rPr lang="en-US" b="1" dirty="0" err="1">
                <a:solidFill>
                  <a:srgbClr val="00B050"/>
                </a:solidFill>
              </a:rPr>
              <a:t>HCal</a:t>
            </a:r>
            <a:r>
              <a:rPr lang="en-US" dirty="0"/>
              <a:t> with </a:t>
            </a:r>
            <a:r>
              <a:rPr lang="en-US" dirty="0" err="1"/>
              <a:t>SiPM</a:t>
            </a:r>
            <a:r>
              <a:rPr lang="en-US" dirty="0"/>
              <a:t> and readout at identical rapidity and beam energies</a:t>
            </a:r>
          </a:p>
          <a:p>
            <a:pPr lvl="1"/>
            <a:r>
              <a:rPr lang="en-US" dirty="0" err="1"/>
              <a:t>sTGC</a:t>
            </a:r>
            <a:r>
              <a:rPr lang="en-US" dirty="0"/>
              <a:t> alternative detector technology to </a:t>
            </a:r>
            <a:r>
              <a:rPr lang="en-US" b="1" dirty="0">
                <a:solidFill>
                  <a:srgbClr val="FF9300"/>
                </a:solidFill>
              </a:rPr>
              <a:t>GEM-trackers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E5DD55-8959-F64F-AA99-A3909A28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33F91-9971-DB4F-85CD-1A9ECD90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DB01AD43-7665-4F46-BEFA-8DECD816088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1881A-A7FB-204F-A4BB-91BA126E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57400"/>
            <a:ext cx="5634091" cy="419464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2784E1E-DC4F-854F-9361-D92C3C921ACC}"/>
              </a:ext>
            </a:extLst>
          </p:cNvPr>
          <p:cNvSpPr/>
          <p:nvPr/>
        </p:nvSpPr>
        <p:spPr bwMode="auto">
          <a:xfrm rot="2308019">
            <a:off x="4893556" y="3077099"/>
            <a:ext cx="1827490" cy="363136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86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5E430-A66B-FC49-B6C2-85F7E4EA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C46A5-3359-7A4C-8AD4-DA8BFBD8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6E2C2-10A3-E445-81D7-9F5998AA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2" y="3432106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390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304E43-ED07-064B-A456-10200336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</a:t>
            </a:r>
            <a:r>
              <a:rPr lang="en-US" sz="2800" b="1" dirty="0" err="1"/>
              <a:t>sTGC</a:t>
            </a:r>
            <a:endParaRPr lang="en-US" sz="28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AB348D-A1B3-8E48-8606-36990555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B88C8-CCC5-BE49-B943-D64D2A1D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2D94A-BED2-F04B-9E1A-3516943D7FB9}"/>
              </a:ext>
            </a:extLst>
          </p:cNvPr>
          <p:cNvSpPr txBox="1"/>
          <p:nvPr/>
        </p:nvSpPr>
        <p:spPr>
          <a:xfrm>
            <a:off x="-28223" y="685800"/>
            <a:ext cx="9172223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We plan to use 4 double-sided small-strip Thin Gap Chamber (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) disks in addition to </a:t>
            </a:r>
          </a:p>
          <a:p>
            <a:pPr algn="l"/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3 silicon disks to provide tracking for charged particles, for the cold QCD and peripheral </a:t>
            </a:r>
          </a:p>
          <a:p>
            <a:pPr algn="l"/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heavy ion physics program.</a:t>
            </a:r>
          </a:p>
          <a:p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the size will be around 60 cm ✖️ 60 cm. Four double-sided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with x, y, and diagonal-direction readouts will form a disk.</a:t>
            </a:r>
          </a:p>
          <a:p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We will have 22000 readout channels in total.</a:t>
            </a:r>
          </a:p>
          <a:p>
            <a:pPr algn="l"/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module is much smaller than ATLAS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All the PCB boards can be fabricated in China.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811A89A3-9592-A048-9B4E-FA3538652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752989" cy="250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5CDC308-BD89-7D42-A85A-FB6F85ED7CDA}"/>
              </a:ext>
            </a:extLst>
          </p:cNvPr>
          <p:cNvGrpSpPr/>
          <p:nvPr/>
        </p:nvGrpSpPr>
        <p:grpSpPr>
          <a:xfrm>
            <a:off x="4495800" y="3190519"/>
            <a:ext cx="4752989" cy="3286481"/>
            <a:chOff x="4495800" y="3190519"/>
            <a:chExt cx="4752989" cy="3286481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37500059-F8DD-2044-9DA7-502968FB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190519"/>
              <a:ext cx="4752989" cy="3286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BE2A6A-7220-134F-A05F-355ACC0E1E26}"/>
                </a:ext>
              </a:extLst>
            </p:cNvPr>
            <p:cNvSpPr txBox="1"/>
            <p:nvPr/>
          </p:nvSpPr>
          <p:spPr>
            <a:xfrm>
              <a:off x="6525608" y="450746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0-10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59C3AB-5110-2C40-B1C4-82AEFAE89FA8}"/>
                </a:ext>
              </a:extLst>
            </p:cNvPr>
            <p:cNvSpPr txBox="1"/>
            <p:nvPr/>
          </p:nvSpPr>
          <p:spPr>
            <a:xfrm>
              <a:off x="6906608" y="350520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20-30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DF60-10FD-4F83-91F5-DAED9DF3D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/>
              <a:t>sTGC</a:t>
            </a:r>
            <a:r>
              <a:rPr lang="en-US" sz="2800" b="1" dirty="0"/>
              <a:t> electronics readout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62F4-227C-46CE-9FF2-49BAEB892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09600"/>
            <a:ext cx="9067800" cy="4953000"/>
          </a:xfrm>
        </p:spPr>
        <p:txBody>
          <a:bodyPr/>
          <a:lstStyle/>
          <a:p>
            <a:r>
              <a:rPr lang="en-US" sz="1800" dirty="0"/>
              <a:t>Each double module need 30 TPX FEEs and 1 RDO. The length of ribbon cable from FEE to RDO need to be less than 75 cm. </a:t>
            </a:r>
            <a:r>
              <a:rPr lang="en-US" sz="1800" dirty="0">
                <a:solidFill>
                  <a:srgbClr val="0432FF"/>
                </a:solidFill>
              </a:rPr>
              <a:t>No enough space for FEEs and RDOs if using old TPX electronics!!!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0432FF"/>
                </a:solidFill>
              </a:rPr>
              <a:t>Solution: use ALTAS electronics based on VMM trips or use electronics boards based on SAMPA chips designed for </a:t>
            </a:r>
            <a:r>
              <a:rPr lang="en-US" sz="1800" dirty="0" err="1">
                <a:solidFill>
                  <a:srgbClr val="0432FF"/>
                </a:solidFill>
              </a:rPr>
              <a:t>sPHENIX</a:t>
            </a:r>
            <a:r>
              <a:rPr lang="en-US" sz="1800" dirty="0">
                <a:solidFill>
                  <a:srgbClr val="0432FF"/>
                </a:solidFill>
              </a:rPr>
              <a:t>. </a:t>
            </a:r>
            <a:r>
              <a:rPr lang="en-US" sz="1800" dirty="0"/>
              <a:t>Cost: 150 k USD in total. USTC will apply MOST funds in China for VMM option while BNL has to pay for SAMPA option. Finalize the option this summer.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502C9-D8AB-47B8-B458-787AD968B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20" t="15439" r="17968" b="8655"/>
          <a:stretch/>
        </p:blipFill>
        <p:spPr>
          <a:xfrm>
            <a:off x="4523874" y="1560172"/>
            <a:ext cx="4350544" cy="3758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133F3-EF7A-4123-8051-A7BDC87F9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15" t="14266" r="25781" b="12164"/>
          <a:stretch/>
        </p:blipFill>
        <p:spPr>
          <a:xfrm>
            <a:off x="156411" y="1549948"/>
            <a:ext cx="4255043" cy="378405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8C769B-544D-3547-AE53-408B967C0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NPP Program Advisory Committee Meeting, BNL, June 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0E2D73-7722-F147-87B7-BC16108F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E92E2-2764-DF4B-92E0-D7C8B2CF52C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46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1764694" y="0"/>
            <a:ext cx="7379305" cy="47776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FY19 System Test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4294967295"/>
          </p:nvPr>
        </p:nvSpPr>
        <p:spPr>
          <a:xfrm>
            <a:off x="0" y="457200"/>
            <a:ext cx="9144000" cy="41910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FF"/>
              </a:buClr>
            </a:pPr>
            <a:r>
              <a:rPr lang="en" dirty="0">
                <a:solidFill>
                  <a:srgbClr val="0000FF"/>
                </a:solidFill>
              </a:rPr>
              <a:t>A “slice” of the entire FCS implemented in STAR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</a:pPr>
            <a:r>
              <a:rPr lang="en" dirty="0"/>
              <a:t>16 channels of HCAL with corresponding FEEs &amp; digitizers</a:t>
            </a:r>
            <a:endParaRPr dirty="0"/>
          </a:p>
          <a:p>
            <a:pPr lvl="2">
              <a:spcBef>
                <a:spcPts val="0"/>
              </a:spcBef>
              <a:buClr>
                <a:srgbClr val="9900FF"/>
              </a:buClr>
            </a:pPr>
            <a:r>
              <a:rPr lang="en" dirty="0">
                <a:solidFill>
                  <a:srgbClr val="9900FF"/>
                </a:solidFill>
              </a:rPr>
              <a:t>8 FEEs, 1 DEP</a:t>
            </a:r>
            <a:endParaRPr dirty="0">
              <a:solidFill>
                <a:srgbClr val="9900FF"/>
              </a:solidFill>
            </a:endParaRPr>
          </a:p>
          <a:p>
            <a:pPr lvl="1">
              <a:spcBef>
                <a:spcPts val="0"/>
              </a:spcBef>
            </a:pPr>
            <a:r>
              <a:rPr lang="en" dirty="0"/>
              <a:t>64 channels of ECAL with FEEs &amp; digitizers</a:t>
            </a:r>
            <a:endParaRPr dirty="0"/>
          </a:p>
          <a:p>
            <a:pPr lvl="2">
              <a:spcBef>
                <a:spcPts val="0"/>
              </a:spcBef>
              <a:buClr>
                <a:srgbClr val="9900FF"/>
              </a:buClr>
            </a:pPr>
            <a:r>
              <a:rPr lang="en" dirty="0">
                <a:solidFill>
                  <a:srgbClr val="9900FF"/>
                </a:solidFill>
              </a:rPr>
              <a:t>16 FEEs, 2 DEPs</a:t>
            </a:r>
            <a:endParaRPr dirty="0">
              <a:solidFill>
                <a:srgbClr val="9900FF"/>
              </a:solidFill>
            </a:endParaRPr>
          </a:p>
          <a:p>
            <a:pPr lvl="1">
              <a:spcBef>
                <a:spcPts val="0"/>
              </a:spcBef>
            </a:pPr>
            <a:r>
              <a:rPr lang="en" dirty="0"/>
              <a:t>9 channels of </a:t>
            </a:r>
            <a:r>
              <a:rPr lang="en" dirty="0" err="1"/>
              <a:t>fPRE</a:t>
            </a:r>
            <a:r>
              <a:rPr lang="en" dirty="0"/>
              <a:t> with FEEs &amp; digitizers</a:t>
            </a:r>
            <a:endParaRPr dirty="0"/>
          </a:p>
          <a:p>
            <a:pPr lvl="2">
              <a:spcBef>
                <a:spcPts val="0"/>
              </a:spcBef>
              <a:buClr>
                <a:srgbClr val="9900FF"/>
              </a:buClr>
            </a:pPr>
            <a:r>
              <a:rPr lang="en" dirty="0">
                <a:solidFill>
                  <a:srgbClr val="9900FF"/>
                </a:solidFill>
              </a:rPr>
              <a:t>9 FEEs, 1 DEP</a:t>
            </a:r>
            <a:endParaRPr dirty="0">
              <a:solidFill>
                <a:srgbClr val="9900FF"/>
              </a:solidFill>
            </a:endParaRPr>
          </a:p>
          <a:p>
            <a:pPr lvl="1">
              <a:spcBef>
                <a:spcPts val="0"/>
              </a:spcBef>
            </a:pPr>
            <a:r>
              <a:rPr lang="en" dirty="0"/>
              <a:t>1 Trigger Process with connection to STAR Trigger System</a:t>
            </a:r>
            <a:endParaRPr dirty="0"/>
          </a:p>
          <a:p>
            <a:pPr lvl="2">
              <a:spcBef>
                <a:spcPts val="0"/>
              </a:spcBef>
              <a:buClr>
                <a:srgbClr val="9900FF"/>
              </a:buClr>
            </a:pPr>
            <a:r>
              <a:rPr lang="en" dirty="0">
                <a:solidFill>
                  <a:srgbClr val="9900FF"/>
                </a:solidFill>
              </a:rPr>
              <a:t>1 special DEP</a:t>
            </a:r>
            <a:endParaRPr dirty="0">
              <a:solidFill>
                <a:srgbClr val="9900FF"/>
              </a:solidFill>
            </a:endParaRPr>
          </a:p>
          <a:p>
            <a:r>
              <a:rPr lang="en" dirty="0"/>
              <a:t>Readout into 1 “DAQ PC” with custom PCIe fiber Receiver Boards</a:t>
            </a:r>
            <a:endParaRPr dirty="0"/>
          </a:p>
          <a:p>
            <a:pPr lvl="1">
              <a:spcBef>
                <a:spcPts val="0"/>
              </a:spcBef>
              <a:buClr>
                <a:srgbClr val="9900FF"/>
              </a:buClr>
            </a:pPr>
            <a:r>
              <a:rPr lang="en" dirty="0">
                <a:solidFill>
                  <a:srgbClr val="9900FF"/>
                </a:solidFill>
              </a:rPr>
              <a:t>2 Receiver Boards, each with 4 fibers</a:t>
            </a:r>
            <a:endParaRPr dirty="0">
              <a:solidFill>
                <a:srgbClr val="9900FF"/>
              </a:solidFill>
            </a:endParaRPr>
          </a:p>
          <a:p>
            <a:pPr>
              <a:buClr>
                <a:srgbClr val="0000FF"/>
              </a:buClr>
            </a:pPr>
            <a:r>
              <a:rPr lang="en" b="1" dirty="0">
                <a:solidFill>
                  <a:srgbClr val="0000FF"/>
                </a:solidFill>
              </a:rPr>
              <a:t>System is currently in commissioning</a:t>
            </a:r>
            <a:endParaRPr b="1"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rgbClr val="9900FF"/>
              </a:buClr>
            </a:pPr>
            <a:r>
              <a:rPr lang="en" dirty="0">
                <a:solidFill>
                  <a:srgbClr val="9900FF"/>
                </a:solidFill>
              </a:rPr>
              <a:t>integrated into STAR DAQ</a:t>
            </a:r>
            <a:endParaRPr dirty="0">
              <a:solidFill>
                <a:srgbClr val="9900FF"/>
              </a:solidFill>
            </a:endParaRPr>
          </a:p>
          <a:p>
            <a:pPr lvl="1">
              <a:spcBef>
                <a:spcPts val="0"/>
              </a:spcBef>
            </a:pPr>
            <a:r>
              <a:rPr lang="en" dirty="0"/>
              <a:t>all working well so far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509A75-8686-0F47-8177-7F3231EC9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527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1F71-D495-46DE-8C30-77126D0E6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Logic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C85946-09B5-4F51-8BA1-57C6D3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43000"/>
            <a:ext cx="7090834" cy="3646592"/>
          </a:xfrm>
        </p:spPr>
        <p:txBody>
          <a:bodyPr>
            <a:normAutofit/>
          </a:bodyPr>
          <a:lstStyle/>
          <a:p>
            <a:r>
              <a:rPr lang="en-US" dirty="0"/>
              <a:t>Each </a:t>
            </a:r>
            <a:r>
              <a:rPr lang="en-US" dirty="0" err="1"/>
              <a:t>Ecal</a:t>
            </a:r>
            <a:r>
              <a:rPr lang="en-US" dirty="0"/>
              <a:t> and </a:t>
            </a:r>
            <a:r>
              <a:rPr lang="en-US" dirty="0" err="1"/>
              <a:t>Hcal</a:t>
            </a:r>
            <a:r>
              <a:rPr lang="en-US" dirty="0"/>
              <a:t> trigger patch is created by 4x4 towers;</a:t>
            </a:r>
          </a:p>
          <a:p>
            <a:endParaRPr lang="en-US" dirty="0"/>
          </a:p>
          <a:p>
            <a:r>
              <a:rPr lang="en-US" dirty="0"/>
              <a:t>For each </a:t>
            </a:r>
            <a:r>
              <a:rPr lang="en-US" dirty="0" err="1"/>
              <a:t>Ecal</a:t>
            </a:r>
            <a:r>
              <a:rPr lang="en-US" dirty="0"/>
              <a:t> patch, looking at its closest 2x2 </a:t>
            </a:r>
            <a:r>
              <a:rPr lang="en-US" dirty="0" err="1"/>
              <a:t>Hcal</a:t>
            </a:r>
            <a:r>
              <a:rPr lang="en-US" dirty="0"/>
              <a:t> trigger patches, match to the </a:t>
            </a:r>
            <a:r>
              <a:rPr lang="en-US" dirty="0" err="1"/>
              <a:t>Hcal</a:t>
            </a:r>
            <a:r>
              <a:rPr lang="en-US" dirty="0"/>
              <a:t> patch with maximum energy;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 err="1"/>
              <a:t>Hcal</a:t>
            </a:r>
            <a:r>
              <a:rPr lang="en-US" dirty="0"/>
              <a:t> patch/</a:t>
            </a:r>
            <a:r>
              <a:rPr lang="en-US" dirty="0" err="1"/>
              <a:t>Ecal</a:t>
            </a:r>
            <a:r>
              <a:rPr lang="en-US" dirty="0"/>
              <a:t> patch energy ratio &lt; 1/8 -&gt; EM Trigger;</a:t>
            </a:r>
          </a:p>
          <a:p>
            <a:r>
              <a:rPr lang="en-US" dirty="0"/>
              <a:t>If </a:t>
            </a:r>
            <a:r>
              <a:rPr lang="en-US" dirty="0" err="1"/>
              <a:t>Hcal</a:t>
            </a:r>
            <a:r>
              <a:rPr lang="en-US" dirty="0"/>
              <a:t> patch/</a:t>
            </a:r>
            <a:r>
              <a:rPr lang="en-US" dirty="0" err="1"/>
              <a:t>Ecal</a:t>
            </a:r>
            <a:r>
              <a:rPr lang="en-US" dirty="0"/>
              <a:t> patch energy ratio &gt; 1/4 -&gt; Hadron Trigger;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performed GEANT simulations to optimize the FCS trigger response for single particles. 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D149EAE8-3EC6-4AB6-8F0C-8BBC9C2A5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EEE-AAF9-4234-B46C-D5B5F084510D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1" descr="C:\User_files\STAR\Forward upgrade\Trigger\ECal-HCal matching.png">
            <a:extLst>
              <a:ext uri="{FF2B5EF4-FFF2-40B4-BE49-F238E27FC236}">
                <a16:creationId xmlns:a16="http://schemas.microsoft.com/office/drawing/2014/main" id="{2834B0DA-38EC-4FEC-91A0-2F6550C115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8" y="2260087"/>
            <a:ext cx="1888274" cy="175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4EB219D-3B5D-451E-AE01-C4C04C5B3BD0}"/>
              </a:ext>
            </a:extLst>
          </p:cNvPr>
          <p:cNvSpPr txBox="1"/>
          <p:nvPr/>
        </p:nvSpPr>
        <p:spPr>
          <a:xfrm>
            <a:off x="7126887" y="2124612"/>
            <a:ext cx="121371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/>
              <a:t>Closest </a:t>
            </a:r>
            <a:r>
              <a:rPr lang="en-US" sz="1125" b="1" dirty="0" err="1"/>
              <a:t>Hcal</a:t>
            </a:r>
            <a:r>
              <a:rPr lang="en-US" sz="1125" b="1" dirty="0"/>
              <a:t> patch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34CF85F-66B0-4BE5-8396-5C8A7EDDA57B}"/>
              </a:ext>
            </a:extLst>
          </p:cNvPr>
          <p:cNvSpPr txBox="1"/>
          <p:nvPr/>
        </p:nvSpPr>
        <p:spPr>
          <a:xfrm>
            <a:off x="7997253" y="3084484"/>
            <a:ext cx="77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/>
              <a:t>Ecal</a:t>
            </a:r>
            <a:r>
              <a:rPr lang="en-US" sz="900" b="1" dirty="0"/>
              <a:t> patch center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E2E89A-970B-40EA-8BFD-D100710A32BF}"/>
              </a:ext>
            </a:extLst>
          </p:cNvPr>
          <p:cNvSpPr txBox="1"/>
          <p:nvPr/>
        </p:nvSpPr>
        <p:spPr>
          <a:xfrm>
            <a:off x="7463470" y="3980692"/>
            <a:ext cx="1445372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/>
              <a:t>Blue dots are the nearby </a:t>
            </a:r>
            <a:r>
              <a:rPr lang="en-US" sz="1125" b="1" dirty="0" err="1"/>
              <a:t>Hcal</a:t>
            </a:r>
            <a:r>
              <a:rPr lang="en-US" sz="1125" b="1" dirty="0"/>
              <a:t> patch centers</a:t>
            </a:r>
          </a:p>
        </p:txBody>
      </p:sp>
    </p:spTree>
    <p:extLst>
      <p:ext uri="{BB962C8B-B14F-4D97-AF65-F5344CB8AC3E}">
        <p14:creationId xmlns:p14="http://schemas.microsoft.com/office/powerpoint/2010/main" val="1690383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45D3D5-4C2F-4703-8321-0B4B981BD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8949128" cy="692498"/>
          </a:xfrm>
        </p:spPr>
        <p:txBody>
          <a:bodyPr>
            <a:normAutofit fontScale="90000"/>
          </a:bodyPr>
          <a:lstStyle/>
          <a:p>
            <a:pPr algn="l"/>
            <a:r>
              <a:rPr lang="en-US" sz="2250" b="0" i="0" dirty="0">
                <a:solidFill>
                  <a:schemeClr val="tx1"/>
                </a:solidFill>
              </a:rPr>
              <a:t>10 GeV Photon (top) and </a:t>
            </a:r>
            <a:r>
              <a:rPr lang="en-US" sz="2250" b="0" i="0" dirty="0">
                <a:solidFill>
                  <a:schemeClr val="tx1"/>
                </a:solidFill>
                <a:latin typeface="Symbol" pitchFamily="2" charset="2"/>
              </a:rPr>
              <a:t>p</a:t>
            </a:r>
            <a:r>
              <a:rPr lang="en-US" sz="2250" b="0" i="0" dirty="0">
                <a:solidFill>
                  <a:schemeClr val="tx1"/>
                </a:solidFill>
              </a:rPr>
              <a:t>- (bottom): total energy (sum of </a:t>
            </a:r>
            <a:r>
              <a:rPr lang="en-US" sz="2250" b="0" i="0" dirty="0" err="1">
                <a:solidFill>
                  <a:schemeClr val="tx1"/>
                </a:solidFill>
              </a:rPr>
              <a:t>ECal</a:t>
            </a:r>
            <a:r>
              <a:rPr lang="en-US" sz="2250" b="0" i="0" dirty="0">
                <a:solidFill>
                  <a:schemeClr val="tx1"/>
                </a:solidFill>
              </a:rPr>
              <a:t> and </a:t>
            </a:r>
            <a:r>
              <a:rPr lang="en-US" sz="2250" b="0" i="0" dirty="0" err="1">
                <a:solidFill>
                  <a:schemeClr val="tx1"/>
                </a:solidFill>
              </a:rPr>
              <a:t>HCal</a:t>
            </a:r>
            <a:r>
              <a:rPr lang="en-US" sz="2250" b="0" i="0" dirty="0">
                <a:solidFill>
                  <a:schemeClr val="tx1"/>
                </a:solidFill>
              </a:rPr>
              <a:t>) vs. trigger energy (sum of </a:t>
            </a:r>
            <a:r>
              <a:rPr lang="en-US" sz="2250" b="0" i="0" dirty="0" err="1">
                <a:solidFill>
                  <a:schemeClr val="tx1"/>
                </a:solidFill>
              </a:rPr>
              <a:t>ECal</a:t>
            </a:r>
            <a:r>
              <a:rPr lang="en-US" sz="2250" b="0" i="0" dirty="0">
                <a:solidFill>
                  <a:schemeClr val="tx1"/>
                </a:solidFill>
              </a:rPr>
              <a:t> and </a:t>
            </a:r>
            <a:r>
              <a:rPr lang="en-US" sz="2250" b="0" i="0" dirty="0" err="1">
                <a:solidFill>
                  <a:schemeClr val="tx1"/>
                </a:solidFill>
              </a:rPr>
              <a:t>HCal</a:t>
            </a:r>
            <a:r>
              <a:rPr lang="en-US" sz="2250" b="0" i="0" dirty="0">
                <a:solidFill>
                  <a:schemeClr val="tx1"/>
                </a:solidFill>
              </a:rPr>
              <a:t> trigger patch)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ECEB33-F4B6-491D-8C4B-E15DE957B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661" y="1583482"/>
            <a:ext cx="6211113" cy="2226038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970BC2-3722-4127-892A-C92139DB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EEE-AAF9-4234-B46C-D5B5F084510D}" type="slidenum">
              <a:rPr lang="en-US" smtClean="0"/>
              <a:t>37</a:t>
            </a:fld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0C15846-7AA9-495B-817D-0A2CFEEAA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661" y="3774711"/>
            <a:ext cx="6211118" cy="222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1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17B0F8-CCA2-4E5D-9AC8-FD81CCA4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Trigger threshold and Fraction of Events Passing trigger</a:t>
            </a:r>
          </a:p>
        </p:txBody>
      </p:sp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1F1B4A81-9FED-424C-96D1-E8E10A0FF6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641219"/>
              </p:ext>
            </p:extLst>
          </p:nvPr>
        </p:nvGraphicFramePr>
        <p:xfrm>
          <a:off x="587191" y="914400"/>
          <a:ext cx="7969617" cy="3476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7044">
                  <a:extLst>
                    <a:ext uri="{9D8B030D-6E8A-4147-A177-3AD203B41FA5}">
                      <a16:colId xmlns:a16="http://schemas.microsoft.com/office/drawing/2014/main" val="811406014"/>
                    </a:ext>
                  </a:extLst>
                </a:gridCol>
                <a:gridCol w="759859">
                  <a:extLst>
                    <a:ext uri="{9D8B030D-6E8A-4147-A177-3AD203B41FA5}">
                      <a16:colId xmlns:a16="http://schemas.microsoft.com/office/drawing/2014/main" val="412781788"/>
                    </a:ext>
                  </a:extLst>
                </a:gridCol>
                <a:gridCol w="759859">
                  <a:extLst>
                    <a:ext uri="{9D8B030D-6E8A-4147-A177-3AD203B41FA5}">
                      <a16:colId xmlns:a16="http://schemas.microsoft.com/office/drawing/2014/main" val="4247188749"/>
                    </a:ext>
                  </a:extLst>
                </a:gridCol>
                <a:gridCol w="759859">
                  <a:extLst>
                    <a:ext uri="{9D8B030D-6E8A-4147-A177-3AD203B41FA5}">
                      <a16:colId xmlns:a16="http://schemas.microsoft.com/office/drawing/2014/main" val="3712119436"/>
                    </a:ext>
                  </a:extLst>
                </a:gridCol>
                <a:gridCol w="759859">
                  <a:extLst>
                    <a:ext uri="{9D8B030D-6E8A-4147-A177-3AD203B41FA5}">
                      <a16:colId xmlns:a16="http://schemas.microsoft.com/office/drawing/2014/main" val="2633378265"/>
                    </a:ext>
                  </a:extLst>
                </a:gridCol>
                <a:gridCol w="376985">
                  <a:extLst>
                    <a:ext uri="{9D8B030D-6E8A-4147-A177-3AD203B41FA5}">
                      <a16:colId xmlns:a16="http://schemas.microsoft.com/office/drawing/2014/main" val="2311202841"/>
                    </a:ext>
                  </a:extLst>
                </a:gridCol>
                <a:gridCol w="804038">
                  <a:extLst>
                    <a:ext uri="{9D8B030D-6E8A-4147-A177-3AD203B41FA5}">
                      <a16:colId xmlns:a16="http://schemas.microsoft.com/office/drawing/2014/main" val="1536240161"/>
                    </a:ext>
                  </a:extLst>
                </a:gridCol>
                <a:gridCol w="804038">
                  <a:extLst>
                    <a:ext uri="{9D8B030D-6E8A-4147-A177-3AD203B41FA5}">
                      <a16:colId xmlns:a16="http://schemas.microsoft.com/office/drawing/2014/main" val="1489672268"/>
                    </a:ext>
                  </a:extLst>
                </a:gridCol>
                <a:gridCol w="804038">
                  <a:extLst>
                    <a:ext uri="{9D8B030D-6E8A-4147-A177-3AD203B41FA5}">
                      <a16:colId xmlns:a16="http://schemas.microsoft.com/office/drawing/2014/main" val="608775419"/>
                    </a:ext>
                  </a:extLst>
                </a:gridCol>
                <a:gridCol w="804038">
                  <a:extLst>
                    <a:ext uri="{9D8B030D-6E8A-4147-A177-3AD203B41FA5}">
                      <a16:colId xmlns:a16="http://schemas.microsoft.com/office/drawing/2014/main" val="1937876733"/>
                    </a:ext>
                  </a:extLst>
                </a:gridCol>
              </a:tblGrid>
              <a:tr h="47477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Fraction of Events Passing EM Trigger with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Fraction of Events Passing Hadronic Trigger with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78661"/>
                  </a:ext>
                </a:extLst>
              </a:tr>
              <a:tr h="4747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Particle/Energy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EM_thr</a:t>
                      </a:r>
                      <a:r>
                        <a:rPr lang="en-US" sz="1100" u="none" strike="noStrike" dirty="0">
                          <a:effectLst/>
                        </a:rPr>
                        <a:t> &gt; 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EM_thr</a:t>
                      </a:r>
                      <a:r>
                        <a:rPr lang="en-US" sz="1100" u="none" strike="noStrike" dirty="0">
                          <a:effectLst/>
                        </a:rPr>
                        <a:t> &gt; 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EM_thr</a:t>
                      </a:r>
                      <a:r>
                        <a:rPr lang="en-US" sz="1100" u="none" strike="noStrike" dirty="0">
                          <a:effectLst/>
                        </a:rPr>
                        <a:t> &gt; 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EM_thr</a:t>
                      </a:r>
                      <a:r>
                        <a:rPr lang="en-US" sz="1100" u="none" strike="noStrike" dirty="0">
                          <a:effectLst/>
                        </a:rPr>
                        <a:t> &gt; 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Had_thr &gt;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Had_thr &gt; 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Had_thr</a:t>
                      </a:r>
                      <a:r>
                        <a:rPr lang="en-US" sz="1100" u="none" strike="noStrike" dirty="0">
                          <a:effectLst/>
                        </a:rPr>
                        <a:t> &gt; 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Had_thr</a:t>
                      </a:r>
                      <a:r>
                        <a:rPr lang="en-US" sz="1100" u="none" strike="noStrike" dirty="0">
                          <a:effectLst/>
                        </a:rPr>
                        <a:t> &gt; 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858435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971039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Photon/10 GeV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740578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Photon/20 GeV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978157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Photon/40 GeV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55920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Photon/80 GeV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0.44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92559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216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Pion/10 GeV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0.74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344274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Pion/20 GeV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768270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Pion/40 GeV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811892"/>
                  </a:ext>
                </a:extLst>
              </a:tr>
              <a:tr h="252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Pion/80 GeV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0.97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3572" marR="3572" marT="357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138563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01E71CD-C1AC-41BC-AF65-3329EC14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2EEE-AAF9-4234-B46C-D5B5F084510D}" type="slidenum">
              <a:rPr lang="en-US" smtClean="0"/>
              <a:t>38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4736F56-36D5-4F32-8C3F-AC4CF5833415}"/>
              </a:ext>
            </a:extLst>
          </p:cNvPr>
          <p:cNvSpPr/>
          <p:nvPr/>
        </p:nvSpPr>
        <p:spPr>
          <a:xfrm>
            <a:off x="61835" y="4724400"/>
            <a:ext cx="9082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ambria" panose="02040503050406030204" pitchFamily="18" charset="0"/>
              </a:rPr>
              <a:t>For photons, when the trigger threshold is placed at 80% of the true photon energy, the trigger is predicted to be 99% efficient at low energy, dropping to 96% efficient for 80 GeV photons.  For </a:t>
            </a:r>
            <a:r>
              <a:rPr lang="en-US" sz="1600" dirty="0" err="1">
                <a:solidFill>
                  <a:srgbClr val="00000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ambria" panose="02040503050406030204" pitchFamily="18" charset="0"/>
              </a:rPr>
              <a:t>pions</a:t>
            </a:r>
            <a:r>
              <a:rPr lang="en-US" sz="1600" dirty="0">
                <a:solidFill>
                  <a:srgbClr val="00000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ambria" panose="02040503050406030204" pitchFamily="18" charset="0"/>
              </a:rPr>
              <a:t>, when the trigger threshold is placed at 60% of the true hadron energy, the efficiency is only 74% at 10 GeV.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0707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304E43-ED07-064B-A456-10200336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Summary: Scope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AB348D-A1B3-8E48-8606-36990555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B88C8-CCC5-BE49-B943-D64D2A1D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94B793-0DEF-994B-B228-73C080E52352}"/>
              </a:ext>
            </a:extLst>
          </p:cNvPr>
          <p:cNvGrpSpPr/>
          <p:nvPr/>
        </p:nvGrpSpPr>
        <p:grpSpPr>
          <a:xfrm>
            <a:off x="242513" y="1826824"/>
            <a:ext cx="4239374" cy="3278576"/>
            <a:chOff x="101414" y="1869197"/>
            <a:chExt cx="4239374" cy="32785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840FFD-E4AC-7C4E-A529-0FD5C059D7D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1414" y="1869197"/>
              <a:ext cx="4239374" cy="32785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2CF2DE-8B19-0C44-9796-BE7125131A05}"/>
                </a:ext>
              </a:extLst>
            </p:cNvPr>
            <p:cNvSpPr txBox="1"/>
            <p:nvPr/>
          </p:nvSpPr>
          <p:spPr>
            <a:xfrm>
              <a:off x="1739397" y="1932078"/>
              <a:ext cx="9377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Side View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2EF5B55-4CA6-A04B-A9F3-27E12FD2355A}"/>
              </a:ext>
            </a:extLst>
          </p:cNvPr>
          <p:cNvSpPr txBox="1"/>
          <p:nvPr/>
        </p:nvSpPr>
        <p:spPr>
          <a:xfrm>
            <a:off x="4667853" y="1096863"/>
            <a:ext cx="42336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forward upgrade: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 at the West side of STAR 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coverage: 2.5 &lt; 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4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facing the blue RHIC beam</a:t>
            </a:r>
          </a:p>
          <a:p>
            <a:pPr algn="l"/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combines: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Calorimetry: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and Hadronic </a:t>
            </a:r>
          </a:p>
          <a:p>
            <a:pPr algn="l"/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Tracking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detectors and 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small-strip Thin Gap Chambers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AA data taking in FY2021/22 and parallel with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sPHENIX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taking period</a:t>
            </a:r>
          </a:p>
          <a:p>
            <a:pPr algn="l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Philosophy: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reuse as much as possible of existing equipment</a:t>
            </a:r>
          </a:p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on vast experience</a:t>
            </a:r>
          </a:p>
        </p:txBody>
      </p:sp>
    </p:spTree>
    <p:extLst>
      <p:ext uri="{BB962C8B-B14F-4D97-AF65-F5344CB8AC3E}">
        <p14:creationId xmlns:p14="http://schemas.microsoft.com/office/powerpoint/2010/main" val="241241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A639-4967-624B-A642-11D2ED24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Summary: Scope </a:t>
            </a:r>
            <a:r>
              <a:rPr lang="en-US" dirty="0" err="1"/>
              <a:t>ECal</a:t>
            </a:r>
            <a:r>
              <a:rPr lang="en-US" dirty="0"/>
              <a:t> &amp; 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B284AF-9ABC-2B43-8824-3A360804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98CDB-52B7-7A4D-A2ED-C2DC5B67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72CDF-A9FF-6246-BC0D-55C8FD918401}"/>
              </a:ext>
            </a:extLst>
          </p:cNvPr>
          <p:cNvSpPr txBox="1"/>
          <p:nvPr/>
        </p:nvSpPr>
        <p:spPr>
          <a:xfrm>
            <a:off x="3733801" y="517803"/>
            <a:ext cx="533399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m from the IP on the “FMS platform”</a:t>
            </a:r>
          </a:p>
          <a:p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Trigger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Split in 2 movable halves inside and outside of ring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Slightly projective</a:t>
            </a:r>
          </a:p>
          <a:p>
            <a:pPr algn="l"/>
            <a:endParaRPr lang="en-US" sz="1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reuse PHENIX </a:t>
            </a:r>
            <a:r>
              <a:rPr lang="en-US" dirty="0" err="1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PbSC</a:t>
            </a:r>
            <a:r>
              <a:rPr lang="en-US" dirty="0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calorimeter with new readout on front phase </a:t>
            </a:r>
            <a:r>
              <a:rPr lang="en-US" dirty="0">
                <a:solidFill>
                  <a:srgbClr val="322F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1496 channels</a:t>
            </a:r>
            <a:endParaRPr lang="en-US" dirty="0">
              <a:solidFill>
                <a:srgbClr val="322F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Secured one Sector (2592 towers)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PbSc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towers: 5.52 x 5.52 x 33 cm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66 sampling cells with 1.5 mm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4 mm SC &amp; Wavelength shifting fibers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Fe/Sc (20mm/3 mm) sandwich.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520 readout channels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tower size 10 x 10 cm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~ 4.5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l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close collaboration with EIC R&amp;D</a:t>
            </a:r>
          </a:p>
          <a:p>
            <a:pPr>
              <a:buClr>
                <a:srgbClr val="0432FF"/>
              </a:buClr>
            </a:pPr>
            <a:endParaRPr lang="en-US" sz="800" dirty="0">
              <a:latin typeface="Symbol" pitchFamily="2" charset="2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Preshower</a:t>
            </a: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Reuse 2 of the existing planes from the FMS-pre-shower operated in 2015 &amp; 2017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SC-slats with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readout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66BB7E-115E-B745-9B45-6235E7A69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9"/>
          <a:stretch/>
        </p:blipFill>
        <p:spPr>
          <a:xfrm>
            <a:off x="0" y="1548348"/>
            <a:ext cx="3733800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02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934A-2749-0441-B558-D57330E0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1AA61-8D0D-CF42-9104-FA61E6C7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BB0B3-604C-AC48-BE1F-4C438529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E2FAF-FE7A-D140-B927-FB1C407920A9}"/>
              </a:ext>
            </a:extLst>
          </p:cNvPr>
          <p:cNvSpPr txBox="1"/>
          <p:nvPr/>
        </p:nvSpPr>
        <p:spPr>
          <a:xfrm>
            <a:off x="0" y="2667000"/>
            <a:ext cx="906779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432FF"/>
              </a:buClr>
            </a:pP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different funding sources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NSF MRI (Lead University IU) submitted to NSF January 2019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Calorimetry, Readout &amp; Trigger Electronics M&amp;S and large fraction of labor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very positive feedback from NSF suggest to fund 0.92% of request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Awaiting final response from NSF Division of Grants and Agreements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fully expect funding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Funding sources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Shandong University &amp; BNL-LDRD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detector M&amp;S and large fraction of labor through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NCKU in Taiwan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up funds Shandong University (Prof. Li)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Proposal to NSFC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BNL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keep cost to BNL at a minimum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75DD830-F834-9540-B4B1-A4CEC456E64C}"/>
              </a:ext>
            </a:extLst>
          </p:cNvPr>
          <p:cNvGraphicFramePr>
            <a:graphicFrameLocks noGrp="1"/>
          </p:cNvGraphicFramePr>
          <p:nvPr/>
        </p:nvGraphicFramePr>
        <p:xfrm>
          <a:off x="0" y="533400"/>
          <a:ext cx="9067800" cy="2108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33475">
                  <a:extLst>
                    <a:ext uri="{9D8B030D-6E8A-4147-A177-3AD203B41FA5}">
                      <a16:colId xmlns:a16="http://schemas.microsoft.com/office/drawing/2014/main" val="4201735774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18408807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98643017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6740728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5371371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24468573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947434319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57196067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ECal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HCal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Calo</a:t>
                      </a:r>
                      <a:r>
                        <a:rPr lang="en-US" sz="1200" dirty="0"/>
                        <a:t>-FEE et 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Readout &amp; Trigger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sTGC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Integration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12192"/>
                  </a:ext>
                </a:extLst>
              </a:tr>
              <a:tr h="368500">
                <a:tc>
                  <a:txBody>
                    <a:bodyPr/>
                    <a:lstStyle/>
                    <a:p>
                      <a:r>
                        <a:rPr lang="en-US" sz="1200" b="0" dirty="0"/>
                        <a:t>M&amp;S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$159,348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$ 1,087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$ 255,363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$ 427,596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$ 1.070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$220,000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123622"/>
                  </a:ext>
                </a:extLst>
              </a:tr>
              <a:tr h="368500">
                <a:tc>
                  <a:txBody>
                    <a:bodyPr/>
                    <a:lstStyle/>
                    <a:p>
                      <a:r>
                        <a:rPr lang="en-US" sz="1200" b="0" dirty="0"/>
                        <a:t>Labor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$103,218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$ 318,353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$168,090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374236"/>
                  </a:ext>
                </a:extLst>
              </a:tr>
              <a:tr h="368500">
                <a:tc>
                  <a:txBody>
                    <a:bodyPr/>
                    <a:lstStyle/>
                    <a:p>
                      <a:r>
                        <a:rPr lang="en-US" sz="1200" b="0" dirty="0"/>
                        <a:t>M&amp;S Cost to 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$ 18,755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$ 15,000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$ 10,560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$ 40,820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$ 195,000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714134"/>
                  </a:ext>
                </a:extLst>
              </a:tr>
              <a:tr h="368500">
                <a:tc>
                  <a:txBody>
                    <a:bodyPr/>
                    <a:lstStyle/>
                    <a:p>
                      <a:r>
                        <a:rPr lang="en-US" sz="1200" b="0" dirty="0"/>
                        <a:t>Ext. Labor Cost to 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$ 14,625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$ 115,200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844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916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A1A3-062C-5C4C-9D4A-6C7C51024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Summary: Scope Si &amp; </a:t>
            </a:r>
            <a:r>
              <a:rPr lang="en-US" dirty="0" err="1"/>
              <a:t>sTGC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1374C-C990-824B-9965-5E68F50D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8DA78-636A-924C-AE8A-5B3841D4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93C5D-F9E7-1D4C-9574-04C963D1AA1C}"/>
              </a:ext>
            </a:extLst>
          </p:cNvPr>
          <p:cNvSpPr txBox="1"/>
          <p:nvPr/>
        </p:nvSpPr>
        <p:spPr>
          <a:xfrm>
            <a:off x="1746012" y="1477822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+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83A561-A4A2-BA48-A2FF-1006822D9CA7}"/>
              </a:ext>
            </a:extLst>
          </p:cNvPr>
          <p:cNvSpPr txBox="1"/>
          <p:nvPr/>
        </p:nvSpPr>
        <p:spPr>
          <a:xfrm>
            <a:off x="4053248" y="3982759"/>
            <a:ext cx="50822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b="1" u="sng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disks: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273, 303, 333 and 363 cm from IP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inside Magnet pole tip opening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inhomogeneous magnetic field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quadrants double sided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1 layer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x,y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and diagonal strips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resolution: ~100 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budget: ~0.5% per layer,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Readout: based on SAMPA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iTPC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VMM (ATLAS)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22000 channels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2EB5E-11E2-AE46-B4F8-FFCF0E64A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3" t="1600" r="6378" b="1219"/>
          <a:stretch/>
        </p:blipFill>
        <p:spPr>
          <a:xfrm rot="5400000">
            <a:off x="318576" y="1715576"/>
            <a:ext cx="3223648" cy="340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C3F801-8A4F-4242-B0F4-E904E3545725}"/>
              </a:ext>
            </a:extLst>
          </p:cNvPr>
          <p:cNvSpPr txBox="1"/>
          <p:nvPr/>
        </p:nvSpPr>
        <p:spPr>
          <a:xfrm>
            <a:off x="3581400" y="819133"/>
            <a:ext cx="50822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Silicon disks: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139.9, 163.2, and 186.5 cm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IP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on successful experience with STAR IST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Single-sided double-metal mini-strip sensors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Granularity: fine in 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coarse in 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from Hamamatsu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Frontend chips: APV25-S1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IST  all in hand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budget: &lt;1% per disk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Reuse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IST DAQ system for FTS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IST cooling system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DE92C-0FFA-7341-848C-23100D6B6AAE}"/>
              </a:ext>
            </a:extLst>
          </p:cNvPr>
          <p:cNvCxnSpPr/>
          <p:nvPr/>
        </p:nvCxnSpPr>
        <p:spPr>
          <a:xfrm flipH="1">
            <a:off x="2098795" y="1767932"/>
            <a:ext cx="87826" cy="1416973"/>
          </a:xfrm>
          <a:prstGeom prst="straightConnector1">
            <a:avLst/>
          </a:prstGeom>
          <a:ln w="381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426F798-78B4-904D-9366-0B0CD93F79A0}"/>
              </a:ext>
            </a:extLst>
          </p:cNvPr>
          <p:cNvSpPr/>
          <p:nvPr/>
        </p:nvSpPr>
        <p:spPr>
          <a:xfrm rot="-300000">
            <a:off x="1753622" y="3098361"/>
            <a:ext cx="639505" cy="1066800"/>
          </a:xfrm>
          <a:prstGeom prst="ellipse">
            <a:avLst/>
          </a:prstGeom>
          <a:noFill/>
          <a:ln w="28575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28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E5E7-8153-984C-ABD1-DEE2A106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Technical, Cost, Risk and Schedule Review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B5520-5D2B-A640-A40A-F25D5BE6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52F68-D691-A642-99D2-AAFEF2C2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387B8-B4B8-7B4C-9591-5467A7A37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4" t="817"/>
          <a:stretch/>
        </p:blipFill>
        <p:spPr>
          <a:xfrm>
            <a:off x="1905000" y="573638"/>
            <a:ext cx="5398106" cy="62843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8E629B-7501-874C-8CB6-011FB541A6A5}"/>
              </a:ext>
            </a:extLst>
          </p:cNvPr>
          <p:cNvGrpSpPr/>
          <p:nvPr/>
        </p:nvGrpSpPr>
        <p:grpSpPr>
          <a:xfrm>
            <a:off x="422999" y="1295400"/>
            <a:ext cx="8340001" cy="4673600"/>
            <a:chOff x="422999" y="1295400"/>
            <a:chExt cx="8340001" cy="4673600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DBA922AE-171E-814D-BEDC-B1ACC774D3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" y="1295400"/>
              <a:ext cx="8331200" cy="467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4B35B7-C265-D44B-8230-FD81723FC064}"/>
                </a:ext>
              </a:extLst>
            </p:cNvPr>
            <p:cNvSpPr txBox="1"/>
            <p:nvPr/>
          </p:nvSpPr>
          <p:spPr>
            <a:xfrm>
              <a:off x="422999" y="1993880"/>
              <a:ext cx="8263801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 five-member review panel (S. </a:t>
              </a:r>
              <a:r>
                <a:rPr lang="en-US" dirty="0" err="1"/>
                <a:t>Boose</a:t>
              </a:r>
              <a:r>
                <a:rPr lang="en-US" dirty="0"/>
                <a:t>, C. Miraval, G. van </a:t>
              </a:r>
              <a:r>
                <a:rPr lang="en-US" dirty="0" err="1"/>
                <a:t>Nieuwenhuizen</a:t>
              </a:r>
              <a:r>
                <a:rPr lang="en-US" dirty="0"/>
                <a:t>, </a:t>
              </a:r>
            </a:p>
            <a:p>
              <a:pPr marL="342900" indent="-342900" algn="ctr">
                <a:buAutoNum type="alphaUcPeriod"/>
              </a:pPr>
              <a:r>
                <a:rPr lang="en-US" dirty="0" err="1"/>
                <a:t>Tricoli</a:t>
              </a:r>
              <a:r>
                <a:rPr lang="en-US" dirty="0"/>
                <a:t>, and chaired by G. Young) conducted a review of the resource </a:t>
              </a:r>
            </a:p>
            <a:p>
              <a:pPr algn="ctr"/>
              <a:r>
                <a:rPr lang="en-US" dirty="0"/>
                <a:t>requirements for the proposed forward upgrades to the STAR detector on </a:t>
              </a:r>
            </a:p>
            <a:p>
              <a:pPr algn="ctr"/>
              <a:r>
                <a:rPr lang="en-US" dirty="0"/>
                <a:t>November 19, 2018. The panel noted good progress on the proposed concept </a:t>
              </a:r>
            </a:p>
            <a:p>
              <a:pPr algn="ctr"/>
              <a:r>
                <a:rPr lang="en-US" dirty="0"/>
                <a:t>for a cold-QCD experiment to run in late 2021 at RHIC, with plausible plans for </a:t>
              </a:r>
            </a:p>
            <a:p>
              <a:pPr algn="ctr"/>
              <a:r>
                <a:rPr lang="en-US" dirty="0"/>
                <a:t>funding and conservative designs for all detector components, electronics, and </a:t>
              </a:r>
            </a:p>
            <a:p>
              <a:pPr algn="ctr"/>
              <a:r>
                <a:rPr lang="en-US" dirty="0"/>
                <a:t>support infrastructure. The panel opined that the major project risks are </a:t>
              </a:r>
            </a:p>
            <a:p>
              <a:pPr algn="ctr"/>
              <a:r>
                <a:rPr lang="en-US" dirty="0"/>
                <a:t>identified and that the experiment appears positioned to be ready for first </a:t>
              </a:r>
            </a:p>
            <a:p>
              <a:pPr algn="ctr"/>
              <a:r>
                <a:rPr lang="en-US" dirty="0"/>
                <a:t>operation in 2021, with the caveat that the critical path, which is the silicon </a:t>
              </a:r>
            </a:p>
            <a:p>
              <a:pPr algn="ctr"/>
              <a:r>
                <a:rPr lang="en-US" dirty="0"/>
                <a:t>detector, presently has very little float. BNL management has begun </a:t>
              </a:r>
            </a:p>
            <a:p>
              <a:pPr algn="ctr"/>
              <a:r>
                <a:rPr lang="en-US" dirty="0"/>
                <a:t>discussions with ONP about the implementation of the proposed upgrade.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B066C3-8C5D-CF4A-BCE6-0AFAEE8A39D0}"/>
                </a:ext>
              </a:extLst>
            </p:cNvPr>
            <p:cNvSpPr txBox="1"/>
            <p:nvPr/>
          </p:nvSpPr>
          <p:spPr>
            <a:xfrm>
              <a:off x="3657600" y="1447800"/>
              <a:ext cx="18085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OUTCOME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3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2A43-DB5F-E643-B82B-FCC1BEA3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Schedule: Important Milestone Dates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6FE05-6946-764B-BE0C-6CF5A4A1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5B930-BC42-9A44-989B-70CAD48C0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5B98C-3E26-1944-B2B2-336DA703F9D6}"/>
              </a:ext>
            </a:extLst>
          </p:cNvPr>
          <p:cNvSpPr txBox="1"/>
          <p:nvPr/>
        </p:nvSpPr>
        <p:spPr>
          <a:xfrm>
            <a:off x="76200" y="751106"/>
            <a:ext cx="8991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Shutdowns for Installation: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August 2019 to January 2020   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August 2020 to January 2021   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May 2021 to August 2021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Calorimeter platform modification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stacking during 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shutdown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towers ready for installation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all readout electronics (FEE, DEP and Trigger) installation  during 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shutdown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installation during 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shutdown</a:t>
            </a:r>
          </a:p>
          <a:p>
            <a:pPr>
              <a:buClr>
                <a:srgbClr val="0432FF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check during spring 2021 running 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detector installation Summer 2021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building and testing prototype modules in 2019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start of detector production 2020 and completed in early 2021,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defines critical path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of data 500 GeV pp taking in coordination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sPHENIX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minimize impact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BC2F37-D357-6246-9A75-40A3B16435B5}"/>
              </a:ext>
            </a:extLst>
          </p:cNvPr>
          <p:cNvGrpSpPr/>
          <p:nvPr/>
        </p:nvGrpSpPr>
        <p:grpSpPr>
          <a:xfrm>
            <a:off x="1409700" y="-16245"/>
            <a:ext cx="6324600" cy="6870701"/>
            <a:chOff x="1219200" y="0"/>
            <a:chExt cx="6324600" cy="687070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9C3C7C3-6EA5-134B-8E56-5FFB23984B59}"/>
                </a:ext>
              </a:extLst>
            </p:cNvPr>
            <p:cNvGrpSpPr/>
            <p:nvPr/>
          </p:nvGrpSpPr>
          <p:grpSpPr>
            <a:xfrm>
              <a:off x="1219200" y="0"/>
              <a:ext cx="6324600" cy="6870701"/>
              <a:chOff x="304800" y="-12701"/>
              <a:chExt cx="6324600" cy="687070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8BFE1B-D499-1644-AE93-1FE32F8B81FA}"/>
                  </a:ext>
                </a:extLst>
              </p:cNvPr>
              <p:cNvSpPr/>
              <p:nvPr/>
            </p:nvSpPr>
            <p:spPr bwMode="auto">
              <a:xfrm>
                <a:off x="304800" y="21166"/>
                <a:ext cx="6324600" cy="681566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7685269-6417-C641-A96C-AE2F66D1C4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3" t="5555" r="8300" b="22628"/>
              <a:stretch/>
            </p:blipFill>
            <p:spPr>
              <a:xfrm>
                <a:off x="304800" y="-12701"/>
                <a:ext cx="6271685" cy="6870701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B12A05-CE42-1C47-92F0-7B6E4FB28F3C}"/>
                </a:ext>
              </a:extLst>
            </p:cNvPr>
            <p:cNvSpPr txBox="1"/>
            <p:nvPr/>
          </p:nvSpPr>
          <p:spPr>
            <a:xfrm>
              <a:off x="6096000" y="1074977"/>
              <a:ext cx="574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ECal</a:t>
              </a:r>
              <a:endParaRPr lang="en-US" sz="1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FA8F9F-9B84-524B-8437-72D29E626A3E}"/>
                </a:ext>
              </a:extLst>
            </p:cNvPr>
            <p:cNvSpPr txBox="1"/>
            <p:nvPr/>
          </p:nvSpPr>
          <p:spPr>
            <a:xfrm>
              <a:off x="6112168" y="1906978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err="1">
                  <a:solidFill>
                    <a:srgbClr val="FF4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HCal</a:t>
              </a:r>
              <a:endParaRPr lang="en-US" sz="14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207DA1-599B-9747-8A6B-A690F829A602}"/>
                </a:ext>
              </a:extLst>
            </p:cNvPr>
            <p:cNvSpPr txBox="1"/>
            <p:nvPr/>
          </p:nvSpPr>
          <p:spPr>
            <a:xfrm>
              <a:off x="6171479" y="2384737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B6B19D-1BD2-314E-9915-A0F05A4B4009}"/>
                </a:ext>
              </a:extLst>
            </p:cNvPr>
            <p:cNvSpPr txBox="1"/>
            <p:nvPr/>
          </p:nvSpPr>
          <p:spPr>
            <a:xfrm>
              <a:off x="5893594" y="3002516"/>
              <a:ext cx="10406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Electronics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777049-5B5A-2F4D-86C1-C52E4AE700FC}"/>
                </a:ext>
              </a:extLst>
            </p:cNvPr>
            <p:cNvSpPr txBox="1"/>
            <p:nvPr/>
          </p:nvSpPr>
          <p:spPr>
            <a:xfrm>
              <a:off x="6096000" y="3730823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sTGC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94F908-B6F5-8549-B843-1754438DD1E9}"/>
                </a:ext>
              </a:extLst>
            </p:cNvPr>
            <p:cNvSpPr txBox="1"/>
            <p:nvPr/>
          </p:nvSpPr>
          <p:spPr>
            <a:xfrm>
              <a:off x="6079364" y="4644077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Silicon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1400C3-21D7-3140-8C28-31233010F585}"/>
                </a:ext>
              </a:extLst>
            </p:cNvPr>
            <p:cNvSpPr txBox="1"/>
            <p:nvPr/>
          </p:nvSpPr>
          <p:spPr>
            <a:xfrm>
              <a:off x="5867400" y="6266676"/>
              <a:ext cx="10518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6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530D-82BD-5443-B2A4-031204CE6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77760"/>
          </a:xfrm>
        </p:spPr>
        <p:txBody>
          <a:bodyPr/>
          <a:lstStyle/>
          <a:p>
            <a:r>
              <a:rPr lang="en-US" dirty="0"/>
              <a:t>Organizational Structure STAR Forward Upgrade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ABBB9C-8093-1E45-BC88-A0995735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865BF-584A-904B-8702-E221FF5CB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7F4157-FA2D-0A48-BFC1-C0AE21E1D921}"/>
              </a:ext>
            </a:extLst>
          </p:cNvPr>
          <p:cNvSpPr txBox="1"/>
          <p:nvPr/>
        </p:nvSpPr>
        <p:spPr>
          <a:xfrm>
            <a:off x="838200" y="5791200"/>
            <a:ext cx="751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STAR collaboration, which stands enthusiastically behind the upgrade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C3D02A-4E53-7048-B024-B895236C5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8527" r="3876" b="23566"/>
          <a:stretch/>
        </p:blipFill>
        <p:spPr>
          <a:xfrm>
            <a:off x="381000" y="981739"/>
            <a:ext cx="8304028" cy="46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68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38CAC117-8624-9A45-A2AB-8B12DE827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676" y="3280947"/>
            <a:ext cx="1303637" cy="130363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FB8A9F1-BF2A-0047-884A-5DC3FDE4EE0E}"/>
              </a:ext>
            </a:extLst>
          </p:cNvPr>
          <p:cNvGrpSpPr/>
          <p:nvPr/>
        </p:nvGrpSpPr>
        <p:grpSpPr>
          <a:xfrm>
            <a:off x="4721101" y="3617274"/>
            <a:ext cx="968083" cy="1001470"/>
            <a:chOff x="2489200" y="3880338"/>
            <a:chExt cx="3055488" cy="250141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8B7B16A-56C0-C34C-B568-29130AB33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9200" y="3880338"/>
              <a:ext cx="3055488" cy="2501412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A14B477-B634-5243-AFCF-EF8BDE4C1F42}"/>
                </a:ext>
              </a:extLst>
            </p:cNvPr>
            <p:cNvSpPr/>
            <p:nvPr/>
          </p:nvSpPr>
          <p:spPr>
            <a:xfrm>
              <a:off x="2977662" y="5345723"/>
              <a:ext cx="2063261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311A34-DFD6-4041-97A0-10AD7B8E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Organizational Structure STAR Forward Upgrade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1225A-5A0B-3A4C-A296-76A350CB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 Program Advisory Committee Meeting, BNL, June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C7FB9-F088-8F48-9D83-A585719E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624F-9F95-0945-82C9-D42053B2F677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99A6E-1FB5-1C44-869A-2ECF3A7727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38200"/>
            <a:ext cx="6934200" cy="381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Dedicated manpower with large expertise for each subsystem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04CCC-F016-1E45-9815-F02A76D7AC6B}"/>
              </a:ext>
            </a:extLst>
          </p:cNvPr>
          <p:cNvSpPr txBox="1"/>
          <p:nvPr/>
        </p:nvSpPr>
        <p:spPr>
          <a:xfrm>
            <a:off x="548693" y="1524160"/>
            <a:ext cx="8883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 err="1"/>
              <a:t>sTGC</a:t>
            </a:r>
            <a:endParaRPr lang="en-US" sz="2100" u="sn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1E3A2F-6DBB-2E47-A233-AADE3C14B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86" y="2525137"/>
            <a:ext cx="838200" cy="819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D3FACB-E63C-AD45-BE20-3DA1DB22F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95" y="2007033"/>
            <a:ext cx="1175819" cy="430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8E4C26-3BB9-1442-9957-CCD89503ADE6}"/>
              </a:ext>
            </a:extLst>
          </p:cNvPr>
          <p:cNvSpPr txBox="1"/>
          <p:nvPr/>
        </p:nvSpPr>
        <p:spPr>
          <a:xfrm>
            <a:off x="1433502" y="1524160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Silicon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88A86A-979C-C042-8BE5-56726A845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956" y="1922429"/>
            <a:ext cx="590796" cy="6322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AFE4C5-CBFA-4E41-9A21-AA8BB6D31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4311" y="2560538"/>
            <a:ext cx="590796" cy="590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77AD8-A18D-F149-8F95-EA6E70931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4013" y="2000069"/>
            <a:ext cx="882461" cy="8824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918CD9-E0E6-9945-A192-A526EC81D339}"/>
              </a:ext>
            </a:extLst>
          </p:cNvPr>
          <p:cNvSpPr txBox="1"/>
          <p:nvPr/>
        </p:nvSpPr>
        <p:spPr>
          <a:xfrm>
            <a:off x="2615545" y="1524160"/>
            <a:ext cx="7665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 err="1"/>
              <a:t>ECal</a:t>
            </a:r>
            <a:endParaRPr lang="en-US" sz="2100" u="sng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D645F4-F2C3-F54A-90DB-385CCD9562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9505" y="2882530"/>
            <a:ext cx="827096" cy="5861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59127-4BD8-4449-8ECE-14402D022D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6834" y="3638026"/>
            <a:ext cx="618106" cy="60017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0A520CB-E2C4-F64B-9604-7A63C1193A7F}"/>
              </a:ext>
            </a:extLst>
          </p:cNvPr>
          <p:cNvGrpSpPr/>
          <p:nvPr/>
        </p:nvGrpSpPr>
        <p:grpSpPr>
          <a:xfrm>
            <a:off x="3375145" y="1866555"/>
            <a:ext cx="968083" cy="1001470"/>
            <a:chOff x="2489200" y="3880338"/>
            <a:chExt cx="3055488" cy="25014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8B55068-188B-774A-90CE-E80CBA4E2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9200" y="3880338"/>
              <a:ext cx="3055488" cy="250141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892215-11D1-6345-BD69-E17EEB2E386C}"/>
                </a:ext>
              </a:extLst>
            </p:cNvPr>
            <p:cNvSpPr/>
            <p:nvPr/>
          </p:nvSpPr>
          <p:spPr>
            <a:xfrm>
              <a:off x="2977662" y="5345723"/>
              <a:ext cx="2063261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50183ED-90E4-754E-8AAF-A8EDF89089D7}"/>
              </a:ext>
            </a:extLst>
          </p:cNvPr>
          <p:cNvSpPr txBox="1"/>
          <p:nvPr/>
        </p:nvSpPr>
        <p:spPr>
          <a:xfrm>
            <a:off x="3557064" y="1524160"/>
            <a:ext cx="7809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 err="1"/>
              <a:t>HCal</a:t>
            </a:r>
            <a:endParaRPr lang="en-US" sz="2100" u="sng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5DD7ED-ED98-9C47-B746-725586D1AB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9907" y="3903043"/>
            <a:ext cx="618106" cy="600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D1F5CE-EC11-1441-8FF2-3F9FB4ABF0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7920" y="3623097"/>
            <a:ext cx="925856" cy="2500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E94576-A1B6-5943-A782-170C25C1BE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2182" y="2385495"/>
            <a:ext cx="809603" cy="8096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32E73E-B662-7C4F-A36E-3FD179888E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2930" y="3143303"/>
            <a:ext cx="1063546" cy="4756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FBD484-9DBB-9D4F-9F08-2A8A8098D4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5025" y="3202273"/>
            <a:ext cx="1063546" cy="4756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63A432-244B-2448-B761-24592EE2F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155" y="1936750"/>
            <a:ext cx="1175819" cy="4305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BDD49A-3B7C-4644-975E-F4E3CCE5E5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3417" y="2437573"/>
            <a:ext cx="1063546" cy="4756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840655-5B83-E147-A11F-E476EEA3E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5230" y="2903056"/>
            <a:ext cx="882461" cy="88246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4CC9213-AE31-FA49-9812-87D68F820B98}"/>
              </a:ext>
            </a:extLst>
          </p:cNvPr>
          <p:cNvSpPr txBox="1"/>
          <p:nvPr/>
        </p:nvSpPr>
        <p:spPr>
          <a:xfrm>
            <a:off x="4311561" y="1524160"/>
            <a:ext cx="18582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DAQ/Readout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820C8A8-1FFC-514F-B4DD-51D5C36A03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3510" y="4061804"/>
            <a:ext cx="809603" cy="80960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78D5105-3923-2E45-872C-FEBCF950315C}"/>
              </a:ext>
            </a:extLst>
          </p:cNvPr>
          <p:cNvSpPr txBox="1"/>
          <p:nvPr/>
        </p:nvSpPr>
        <p:spPr>
          <a:xfrm>
            <a:off x="6034806" y="1524000"/>
            <a:ext cx="12458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Software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28737E1-8C1D-6C4C-8208-751B0624F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06" y="1932453"/>
            <a:ext cx="1175819" cy="4305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7F18AD-A095-374C-9D03-2F06C74DA0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1912" y="3124048"/>
            <a:ext cx="1063546" cy="4756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39ACB1D-6C65-CA49-90CC-4548BF198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967" y="2242820"/>
            <a:ext cx="765435" cy="8191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C91C8C5-3D75-9643-85E1-4B408D2043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8883" y="3541519"/>
            <a:ext cx="809603" cy="80960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9D8EDDE-BAC5-4F42-9038-1B1DE4047254}"/>
              </a:ext>
            </a:extLst>
          </p:cNvPr>
          <p:cNvSpPr txBox="1"/>
          <p:nvPr/>
        </p:nvSpPr>
        <p:spPr>
          <a:xfrm>
            <a:off x="7397319" y="1524000"/>
            <a:ext cx="14542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Integration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C80DF9F-7F48-734D-8DCC-F4972D8EB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456" y="1932510"/>
            <a:ext cx="1175819" cy="4305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308C1F0-E483-AB48-86F9-7E3F14199BD6}"/>
              </a:ext>
            </a:extLst>
          </p:cNvPr>
          <p:cNvSpPr txBox="1"/>
          <p:nvPr/>
        </p:nvSpPr>
        <p:spPr>
          <a:xfrm>
            <a:off x="7397319" y="2743200"/>
            <a:ext cx="1467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Calibration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E617657-C76B-A64D-8A4C-777F3A7F4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5450" y="3094857"/>
            <a:ext cx="882461" cy="66184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0CE01EC-7FA6-C54E-BA96-AC096544AAEF}"/>
              </a:ext>
            </a:extLst>
          </p:cNvPr>
          <p:cNvSpPr txBox="1"/>
          <p:nvPr/>
        </p:nvSpPr>
        <p:spPr>
          <a:xfrm>
            <a:off x="7301829" y="4331028"/>
            <a:ext cx="18421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Slow Controls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57A8F9B-5956-EE40-A7AB-4F081BD919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1398" y="4717967"/>
            <a:ext cx="888945" cy="58611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6D7A0EA-A9BC-A049-8580-BA2E1E63C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7717" y="4741889"/>
            <a:ext cx="618106" cy="600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E46673-46F1-7749-AC17-318197FC8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121" y="3549721"/>
            <a:ext cx="1175819" cy="43054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45D5937-05D3-9B4F-ADBE-3BACE0B969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46071" y="3949233"/>
            <a:ext cx="643129" cy="651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212CF3-BD17-4446-B1A1-9E46F5EFC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91" y="3844749"/>
            <a:ext cx="838200" cy="8191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AC7510C-F032-2641-BFAC-E5F9C82F0602}"/>
              </a:ext>
            </a:extLst>
          </p:cNvPr>
          <p:cNvSpPr txBox="1"/>
          <p:nvPr/>
        </p:nvSpPr>
        <p:spPr>
          <a:xfrm>
            <a:off x="838200" y="5791200"/>
            <a:ext cx="751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STAR collaboration, which stands enthusiastically behind the upgrade 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E4ADC92-40B2-F640-B995-C36D971B93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352393"/>
            <a:ext cx="876300" cy="3626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67F029F-859B-FF4D-8F29-F3564EF91F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572000"/>
            <a:ext cx="596900" cy="5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84340"/>
      </p:ext>
    </p:extLst>
  </p:cSld>
  <p:clrMapOvr>
    <a:masterClrMapping/>
  </p:clrMapOvr>
</p:sld>
</file>

<file path=ppt/theme/theme1.xml><?xml version="1.0" encoding="utf-8"?>
<a:theme xmlns:a="http://schemas.openxmlformats.org/drawingml/2006/main" name="1_Dunlop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Dunlop.thmx</Template>
  <TotalTime>47937</TotalTime>
  <Words>4089</Words>
  <Application>Microsoft Macintosh PowerPoint</Application>
  <PresentationFormat>On-screen Show (4:3)</PresentationFormat>
  <Paragraphs>783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Cambria Math</vt:lpstr>
      <vt:lpstr>Symbol</vt:lpstr>
      <vt:lpstr>Times New Roman</vt:lpstr>
      <vt:lpstr>Wingdings</vt:lpstr>
      <vt:lpstr>1_Dunlop</vt:lpstr>
      <vt:lpstr>PowerPoint Presentation</vt:lpstr>
      <vt:lpstr>The 2021+ Physics program with fSTAR</vt:lpstr>
      <vt:lpstr>Key Performance Requirements</vt:lpstr>
      <vt:lpstr>High-Level Summary: Scope ECal &amp; HCal</vt:lpstr>
      <vt:lpstr>High-Level Summary: Scope Si &amp; sTGC</vt:lpstr>
      <vt:lpstr>Technical, Cost, Risk and Schedule Review</vt:lpstr>
      <vt:lpstr>Schedule: Important Milestone Dates</vt:lpstr>
      <vt:lpstr>Organizational Structure STAR Forward Upgrade</vt:lpstr>
      <vt:lpstr>Organizational Structure STAR Forward Upgrade</vt:lpstr>
      <vt:lpstr>Funding Sources</vt:lpstr>
      <vt:lpstr>PowerPoint Presentation</vt:lpstr>
      <vt:lpstr>STAR Forward Silicon Tracker </vt:lpstr>
      <vt:lpstr>STAR Forward Silicon Tracker – Module Design</vt:lpstr>
      <vt:lpstr>STAR Forward Silicon Tracker – Silicon Sensor</vt:lpstr>
      <vt:lpstr>STAR Forward Silicon Tracker – Flexible Hybrid</vt:lpstr>
      <vt:lpstr>STAR Forward Silicon Tracker – Mechanical Structure</vt:lpstr>
      <vt:lpstr>sTGC module production</vt:lpstr>
      <vt:lpstr>sTGC gas </vt:lpstr>
      <vt:lpstr>Forward Calorimeter System</vt:lpstr>
      <vt:lpstr>FNAL: ECAL &amp; HCAL</vt:lpstr>
      <vt:lpstr>Current Status and near term Plans</vt:lpstr>
      <vt:lpstr>Electronics Status</vt:lpstr>
      <vt:lpstr>Integration: Silicon</vt:lpstr>
      <vt:lpstr>Integration: sTGC</vt:lpstr>
      <vt:lpstr>Integration: ECal and HCal</vt:lpstr>
      <vt:lpstr>Run 2019 and 2020</vt:lpstr>
      <vt:lpstr>First Run-19: Detector Responses</vt:lpstr>
      <vt:lpstr>Software Development</vt:lpstr>
      <vt:lpstr>Software Development</vt:lpstr>
      <vt:lpstr>Summary</vt:lpstr>
      <vt:lpstr>Outlook</vt:lpstr>
      <vt:lpstr>PowerPoint Presentation</vt:lpstr>
      <vt:lpstr>The sTGC</vt:lpstr>
      <vt:lpstr>sTGC electronics readout</vt:lpstr>
      <vt:lpstr>FY19 System Test</vt:lpstr>
      <vt:lpstr>Trigger Logic</vt:lpstr>
      <vt:lpstr>10 GeV Photon (top) and p- (bottom): total energy (sum of ECal and HCal) vs. trigger energy (sum of ECal and HCal trigger patch)</vt:lpstr>
      <vt:lpstr>Trigger threshold and Fraction of Events Passing trigger</vt:lpstr>
      <vt:lpstr>High-Level Summary: Scope</vt:lpstr>
      <vt:lpstr>Funding Sources</vt:lpstr>
    </vt:vector>
  </TitlesOfParts>
  <Company>Brookhaven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Ludlam</dc:creator>
  <cp:lastModifiedBy>Elke-Caroline Aschenauer</cp:lastModifiedBy>
  <cp:revision>655</cp:revision>
  <cp:lastPrinted>2017-01-30T17:01:25Z</cp:lastPrinted>
  <dcterms:created xsi:type="dcterms:W3CDTF">2013-01-24T13:47:50Z</dcterms:created>
  <dcterms:modified xsi:type="dcterms:W3CDTF">2019-06-10T14:17:18Z</dcterms:modified>
</cp:coreProperties>
</file>