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4" r:id="rId2"/>
    <p:sldMasterId id="2147483687" r:id="rId3"/>
  </p:sldMasterIdLst>
  <p:notesMasterIdLst>
    <p:notesMasterId r:id="rId25"/>
  </p:notesMasterIdLst>
  <p:handoutMasterIdLst>
    <p:handoutMasterId r:id="rId26"/>
  </p:handoutMasterIdLst>
  <p:sldIdLst>
    <p:sldId id="256" r:id="rId4"/>
    <p:sldId id="260" r:id="rId5"/>
    <p:sldId id="460" r:id="rId6"/>
    <p:sldId id="283" r:id="rId7"/>
    <p:sldId id="263" r:id="rId8"/>
    <p:sldId id="327" r:id="rId9"/>
    <p:sldId id="264" r:id="rId10"/>
    <p:sldId id="1253" r:id="rId11"/>
    <p:sldId id="326" r:id="rId12"/>
    <p:sldId id="523" r:id="rId13"/>
    <p:sldId id="1221" r:id="rId14"/>
    <p:sldId id="1220" r:id="rId15"/>
    <p:sldId id="1114" r:id="rId16"/>
    <p:sldId id="1192" r:id="rId17"/>
    <p:sldId id="1252" r:id="rId18"/>
    <p:sldId id="1245" r:id="rId19"/>
    <p:sldId id="550" r:id="rId20"/>
    <p:sldId id="1073" r:id="rId21"/>
    <p:sldId id="567" r:id="rId22"/>
    <p:sldId id="765" r:id="rId23"/>
    <p:sldId id="31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00FFCC"/>
    <a:srgbClr val="BAF3FE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62"/>
    <p:restoredTop sz="91898" autoAdjust="0"/>
  </p:normalViewPr>
  <p:slideViewPr>
    <p:cSldViewPr snapToGrid="0" snapToObjects="1">
      <p:cViewPr>
        <p:scale>
          <a:sx n="70" d="100"/>
          <a:sy n="70" d="100"/>
        </p:scale>
        <p:origin x="38" y="-8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40" d="100"/>
          <a:sy n="40" d="100"/>
        </p:scale>
        <p:origin x="2458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B8EBF28-4B20-448D-A2DE-615A590B6E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1BD8AB-939B-44AB-93F6-99851FF8AF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5FFDD-0ED4-4F82-8808-61B72AD191E1}" type="datetimeFigureOut">
              <a:rPr lang="en-US" smtClean="0"/>
              <a:t>6/9/2019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9153FB-6D53-40A2-A920-4002D548E99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56FFB8-8EE7-47F2-99B1-B157EE9B2BC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BB12F4-511E-4A6C-9E3A-3F762E8D5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9904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F6824A-3AFF-4774-941B-42E2DE6A390E}" type="datetimeFigureOut">
              <a:rPr lang="en-US" smtClean="0"/>
              <a:t>6/9/2019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4D0D57-B726-4523-8E29-3732C4FFFF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311AA9-5820-4D42-8932-5CB25AA12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798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11AA9-5820-4D42-8932-5CB25AA129D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621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311AA9-5820-4D42-8932-5CB25AA129D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45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E1A612-6406-4EC3-B08E-A91D5EC852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-8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-8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4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5325"/>
            <a:ext cx="4638675" cy="3479800"/>
          </a:xfrm>
          <a:ln/>
        </p:spPr>
      </p:sp>
      <p:sp>
        <p:nvSpPr>
          <p:cNvPr id="134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996" y="4407803"/>
            <a:ext cx="5130533" cy="4176136"/>
          </a:xfrm>
        </p:spPr>
        <p:txBody>
          <a:bodyPr lIns="92955" tIns="46478" rIns="92955" bIns="4647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393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xfrm>
            <a:off x="700086" y="4406545"/>
            <a:ext cx="5594353" cy="41767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62400" y="8839200"/>
            <a:ext cx="3048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1390" indent="-285150"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0600" indent="-228120"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96840" indent="-228120"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3079" indent="-228120"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09319" indent="-2281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65559" indent="-2281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1799" indent="-2281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78039" indent="-2281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8BCCE513-371F-4DD3-8BEF-F1923CBD5938}" type="slidenum">
              <a:rPr lang="en-US" altLang="en-US" sz="1200">
                <a:latin typeface="Helvetica" pitchFamily="34" charset="0"/>
              </a:rPr>
              <a:pPr/>
              <a:t>5</a:t>
            </a:fld>
            <a:endParaRPr lang="en-US" altLang="en-US" sz="120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056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62400" y="8839200"/>
            <a:ext cx="3048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F6395BA-663C-4B71-B638-3F05FA4651B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276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843" y="9119496"/>
            <a:ext cx="3169699" cy="480060"/>
          </a:xfrm>
          <a:prstGeom prst="rect">
            <a:avLst/>
          </a:prstGeom>
        </p:spPr>
        <p:txBody>
          <a:bodyPr lIns="95079" tIns="47540" rIns="95079" bIns="47540"/>
          <a:lstStyle/>
          <a:p>
            <a:pPr>
              <a:defRPr/>
            </a:pPr>
            <a:fld id="{855FB499-52C8-4342-9C3D-246A6BF1B330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971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7870" y="987611"/>
            <a:ext cx="833893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870" y="3467286"/>
            <a:ext cx="833893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EEC9DF-3385-40F7-AF39-7BE04C2163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38506-B300-423A-9966-30E5FEBDE3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062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79599-1F05-41A9-83BD-1B45EFED46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747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870" y="457200"/>
            <a:ext cx="32311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0" y="987426"/>
            <a:ext cx="4799409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870" y="2057400"/>
            <a:ext cx="323114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E361F-384A-4E57-9359-27F603A800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217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0" y="987426"/>
            <a:ext cx="4799409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0BC9D-5BE1-4DFB-B1AF-E1BFB89C0D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47870" y="457200"/>
            <a:ext cx="32311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870" y="2057400"/>
            <a:ext cx="323114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4197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45503"/>
            <a:ext cx="8229600" cy="39206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6D019-05DA-41CE-ACD8-0CEF3B96EF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674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2143125" cy="52849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65125"/>
            <a:ext cx="5972175" cy="528490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B7FB1-A335-4AA9-AA98-B13B6CF32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0172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aster ppt the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47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8A861-3026-433D-9E2B-DF3D26C31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7621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0" descr="ppt_BG_Title_BNL_blu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38100" y="0"/>
            <a:ext cx="91821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/>
          </p:cNvSpPr>
          <p:nvPr/>
        </p:nvSpPr>
        <p:spPr bwMode="auto">
          <a:xfrm>
            <a:off x="661471" y="4343400"/>
            <a:ext cx="4315939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57799" bIns="0">
            <a:spAutoFit/>
          </a:bodyPr>
          <a:lstStyle/>
          <a:p>
            <a:pPr marL="57150">
              <a:defRPr/>
            </a:pPr>
            <a:endParaRPr lang="en-US" sz="2000" dirty="0">
              <a:solidFill>
                <a:srgbClr val="F6E814"/>
              </a:solidFill>
              <a:latin typeface="Helvetica" pitchFamily="-84" charset="0"/>
            </a:endParaRPr>
          </a:p>
          <a:p>
            <a:pPr marL="57150">
              <a:defRPr/>
            </a:pPr>
            <a:r>
              <a:rPr lang="en-US" sz="2800" dirty="0">
                <a:solidFill>
                  <a:srgbClr val="F6E814"/>
                </a:solidFill>
                <a:latin typeface="Helvetica" pitchFamily="-84" charset="0"/>
              </a:rPr>
              <a:t>October</a:t>
            </a:r>
            <a:r>
              <a:rPr lang="en-US" sz="2800" baseline="0" dirty="0">
                <a:solidFill>
                  <a:srgbClr val="F6E814"/>
                </a:solidFill>
                <a:latin typeface="Helvetica" pitchFamily="-84" charset="0"/>
              </a:rPr>
              <a:t> 10-12,  </a:t>
            </a:r>
            <a:r>
              <a:rPr lang="en-US" sz="2800" dirty="0">
                <a:solidFill>
                  <a:srgbClr val="F6E814"/>
                </a:solidFill>
                <a:latin typeface="Helvetica" pitchFamily="-84" charset="0"/>
              </a:rPr>
              <a:t>2017</a:t>
            </a:r>
          </a:p>
          <a:p>
            <a:pPr marL="57150">
              <a:defRPr/>
            </a:pPr>
            <a:r>
              <a:rPr lang="en-US" sz="2800" dirty="0">
                <a:solidFill>
                  <a:srgbClr val="F6E814"/>
                </a:solidFill>
                <a:latin typeface="Helvetica" pitchFamily="-84" charset="0"/>
              </a:rPr>
              <a:t>EIC</a:t>
            </a:r>
            <a:r>
              <a:rPr lang="en-US" sz="2800" baseline="0" dirty="0">
                <a:solidFill>
                  <a:srgbClr val="F6E814"/>
                </a:solidFill>
                <a:latin typeface="Helvetica" pitchFamily="-84" charset="0"/>
              </a:rPr>
              <a:t> Collaboration Meeting</a:t>
            </a:r>
          </a:p>
          <a:p>
            <a:pPr marL="57150">
              <a:defRPr/>
            </a:pPr>
            <a:r>
              <a:rPr lang="en-US" sz="2800" baseline="0" dirty="0">
                <a:solidFill>
                  <a:srgbClr val="F6E814"/>
                </a:solidFill>
                <a:latin typeface="Helvetica" pitchFamily="-84" charset="0"/>
              </a:rPr>
              <a:t>BNL, Upton, NY</a:t>
            </a:r>
            <a:endParaRPr lang="en-US" sz="2800" dirty="0">
              <a:solidFill>
                <a:srgbClr val="F6E814"/>
              </a:solidFill>
              <a:latin typeface="Helvetica" pitchFamily="-8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046" y="1138604"/>
            <a:ext cx="7772400" cy="1143000"/>
          </a:xfrm>
          <a:ln>
            <a:noFill/>
          </a:ln>
        </p:spPr>
        <p:txBody>
          <a:bodyPr/>
          <a:lstStyle>
            <a:lvl1pPr algn="l">
              <a:defRPr sz="4000" b="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228600" y="3429000"/>
            <a:ext cx="4343400" cy="571500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228600" y="2628900"/>
            <a:ext cx="6286500" cy="685800"/>
          </a:xfrm>
        </p:spPr>
        <p:txBody>
          <a:bodyPr/>
          <a:lstStyle>
            <a:lvl1pPr marL="0" indent="0">
              <a:buNone/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412611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247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924800" y="6324600"/>
            <a:ext cx="9144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3880F-CDBA-4B7B-B937-6EB3D39E0B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583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47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646E0-9C44-4CA5-B957-698DB2930C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84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510022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FB729C-B146-4C29-8BD9-A3DBF35A9E49}"/>
              </a:ext>
            </a:extLst>
          </p:cNvPr>
          <p:cNvSpPr txBox="1"/>
          <p:nvPr userDrawn="1"/>
        </p:nvSpPr>
        <p:spPr>
          <a:xfrm>
            <a:off x="2013217" y="6493758"/>
            <a:ext cx="48255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Alexei Fedotov, BNL NPP 2019 PAC Meeting, June 10,  2019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3EA92A22-437A-4BE5-BD8B-5E415F7A5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41529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1529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47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97667-9798-4FFF-B8B8-BD082D0427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1877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47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362EE-6F15-485B-B150-991B8C8055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5824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47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0C254-CB5D-47C1-B3B3-2E4DFD2C03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8884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7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E8109-2648-48B9-9821-1F200076BD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6019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47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96F68-5B82-437C-8E80-8980716A16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422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52600" y="1066799"/>
            <a:ext cx="5526088" cy="3660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370512" cy="500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47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5AB04-DBB2-40EC-A220-BB0728B5F1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3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7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3FD0E-C321-43AF-BE24-E4C76F20C9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2252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143000"/>
            <a:ext cx="2133600" cy="4724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143000"/>
            <a:ext cx="6248400" cy="472440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247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F291F-0A73-4FBD-AC84-6FEB298541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7216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23825"/>
            <a:ext cx="73914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219200"/>
            <a:ext cx="8458200" cy="4648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47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3F52A-0F33-4726-BBA8-EDAA874ECD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2787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23825"/>
            <a:ext cx="73914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219200"/>
            <a:ext cx="41529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1529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47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81AE3-1B90-4EEC-BED3-D687FCF08E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8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C593AC-EAF7-49AE-97DF-DFB77B7A04F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979254" y="632128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1273FA7-A326-4940-A786-7C2D31D29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eC PoP C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211763"/>
          </a:xfrm>
        </p:spPr>
        <p:txBody>
          <a:bodyPr>
            <a:normAutofit/>
          </a:bodyPr>
          <a:lstStyle>
            <a:lvl1pPr marL="0" indent="0">
              <a:buNone/>
              <a:defRPr sz="2600" baseline="0">
                <a:latin typeface="Times New Roman" pitchFamily="18" charset="0"/>
              </a:defRPr>
            </a:lvl1pPr>
            <a:lvl2pPr marL="457200" indent="0">
              <a:buNone/>
              <a:defRPr sz="2600" baseline="0">
                <a:latin typeface="Times New Roman" pitchFamily="18" charset="0"/>
              </a:defRPr>
            </a:lvl2pPr>
            <a:lvl3pPr marL="225425" indent="-225425">
              <a:defRPr sz="2600" baseline="0">
                <a:latin typeface="Times New Roman" pitchFamily="18" charset="0"/>
              </a:defRPr>
            </a:lvl3pPr>
            <a:lvl4pPr marL="463550" indent="-238125">
              <a:defRPr sz="2600" baseline="0">
                <a:latin typeface="Times New Roman" pitchFamily="18" charset="0"/>
              </a:defRPr>
            </a:lvl4pPr>
            <a:lvl5pPr marL="1828800" indent="0">
              <a:buNone/>
              <a:defRPr sz="2600" baseline="0">
                <a:latin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solidFill>
                  <a:schemeClr val="tx1"/>
                </a:solidFill>
                <a:effectLst>
                  <a:outerShdw blurRad="38100" dist="38100" sx="1000" sy="1000" algn="tl">
                    <a:srgbClr val="000000"/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482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F7AE43-26D5-4B13-B399-6E52131DE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7870" y="987611"/>
            <a:ext cx="833893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870" y="3467286"/>
            <a:ext cx="833893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672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74C5-6044-42D1-B178-7EA7F4E8CD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992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930" y="1709739"/>
            <a:ext cx="834887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7930" y="4589465"/>
            <a:ext cx="8348870" cy="123486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3976B-4C5B-4CD9-BE53-CFB91A837C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55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809" y="1825625"/>
            <a:ext cx="41148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41148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CC64-46AB-4936-B0E3-EA563EE5EA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588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809" y="365126"/>
            <a:ext cx="815873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809" y="1681163"/>
            <a:ext cx="41148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7809" y="2505075"/>
            <a:ext cx="41148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681163"/>
            <a:ext cx="41148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505075"/>
            <a:ext cx="41148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81527-C600-461D-8FD6-5E54FB8A06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006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image" Target="../media/image6.jpeg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7809" y="365126"/>
            <a:ext cx="8328991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809" y="1825625"/>
            <a:ext cx="8328991" cy="3929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8791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D9922-87B3-6043-9531-5184EA303D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50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7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5472" userDrawn="1">
          <p15:clr>
            <a:srgbClr val="F26B43"/>
          </p15:clr>
        </p15:guide>
        <p15:guide id="5" orient="horz" pos="412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7809" y="365126"/>
            <a:ext cx="8328991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809" y="1825625"/>
            <a:ext cx="8328991" cy="3929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633710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B4413-069C-4E6B-9C35-9E4E3A2091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18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pos="288">
          <p15:clr>
            <a:srgbClr val="F26B43"/>
          </p15:clr>
        </p15:guide>
        <p15:guide id="4" pos="5472">
          <p15:clr>
            <a:srgbClr val="F26B43"/>
          </p15:clr>
        </p15:guide>
        <p15:guide id="5" orient="horz" pos="412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410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-123825"/>
            <a:ext cx="7391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Slide title</a:t>
            </a:r>
          </a:p>
        </p:txBody>
      </p:sp>
      <p:sp>
        <p:nvSpPr>
          <p:cNvPr id="3075" name="Rectangle 24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19200"/>
            <a:ext cx="8458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</a:t>
            </a:r>
          </a:p>
          <a:p>
            <a:pPr lvl="4"/>
            <a:r>
              <a:rPr lang="en-US" altLang="en-US"/>
              <a:t>Fifth</a:t>
            </a:r>
          </a:p>
          <a:p>
            <a:pPr lvl="4"/>
            <a:endParaRPr lang="en-US" altLang="en-US"/>
          </a:p>
        </p:txBody>
      </p:sp>
      <p:grpSp>
        <p:nvGrpSpPr>
          <p:cNvPr id="3076" name="Group 2465"/>
          <p:cNvGrpSpPr>
            <a:grpSpLocks/>
          </p:cNvGrpSpPr>
          <p:nvPr/>
        </p:nvGrpSpPr>
        <p:grpSpPr bwMode="auto">
          <a:xfrm>
            <a:off x="381000" y="5943600"/>
            <a:ext cx="8447088" cy="38100"/>
            <a:chOff x="247" y="3980"/>
            <a:chExt cx="5321" cy="24"/>
          </a:xfrm>
        </p:grpSpPr>
        <p:sp>
          <p:nvSpPr>
            <p:cNvPr id="1071" name="Rectangle 2421"/>
            <p:cNvSpPr>
              <a:spLocks noChangeArrowheads="1"/>
            </p:cNvSpPr>
            <p:nvPr userDrawn="1"/>
          </p:nvSpPr>
          <p:spPr bwMode="auto">
            <a:xfrm>
              <a:off x="247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72" name="Rectangle 2422"/>
            <p:cNvSpPr>
              <a:spLocks noChangeArrowheads="1"/>
            </p:cNvSpPr>
            <p:nvPr userDrawn="1"/>
          </p:nvSpPr>
          <p:spPr bwMode="auto">
            <a:xfrm>
              <a:off x="560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73" name="Rectangle 2423"/>
            <p:cNvSpPr>
              <a:spLocks noChangeArrowheads="1"/>
            </p:cNvSpPr>
            <p:nvPr userDrawn="1"/>
          </p:nvSpPr>
          <p:spPr bwMode="auto">
            <a:xfrm>
              <a:off x="873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74" name="Rectangle 2424"/>
            <p:cNvSpPr>
              <a:spLocks noChangeArrowheads="1"/>
            </p:cNvSpPr>
            <p:nvPr userDrawn="1"/>
          </p:nvSpPr>
          <p:spPr bwMode="auto">
            <a:xfrm>
              <a:off x="1186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75" name="Rectangle 2425"/>
            <p:cNvSpPr>
              <a:spLocks noChangeArrowheads="1"/>
            </p:cNvSpPr>
            <p:nvPr userDrawn="1"/>
          </p:nvSpPr>
          <p:spPr bwMode="auto">
            <a:xfrm>
              <a:off x="1499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76" name="Rectangle 2426"/>
            <p:cNvSpPr>
              <a:spLocks noChangeArrowheads="1"/>
            </p:cNvSpPr>
            <p:nvPr userDrawn="1"/>
          </p:nvSpPr>
          <p:spPr bwMode="auto">
            <a:xfrm>
              <a:off x="1812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77" name="Rectangle 2427"/>
            <p:cNvSpPr>
              <a:spLocks noChangeArrowheads="1"/>
            </p:cNvSpPr>
            <p:nvPr userDrawn="1"/>
          </p:nvSpPr>
          <p:spPr bwMode="auto">
            <a:xfrm>
              <a:off x="2125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78" name="Rectangle 2428"/>
            <p:cNvSpPr>
              <a:spLocks noChangeArrowheads="1"/>
            </p:cNvSpPr>
            <p:nvPr userDrawn="1"/>
          </p:nvSpPr>
          <p:spPr bwMode="auto">
            <a:xfrm>
              <a:off x="2438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79" name="Rectangle 2429"/>
            <p:cNvSpPr>
              <a:spLocks noChangeArrowheads="1"/>
            </p:cNvSpPr>
            <p:nvPr userDrawn="1"/>
          </p:nvSpPr>
          <p:spPr bwMode="auto">
            <a:xfrm>
              <a:off x="2751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80" name="Rectangle 2430"/>
            <p:cNvSpPr>
              <a:spLocks noChangeArrowheads="1"/>
            </p:cNvSpPr>
            <p:nvPr userDrawn="1"/>
          </p:nvSpPr>
          <p:spPr bwMode="auto">
            <a:xfrm>
              <a:off x="3064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81" name="Rectangle 2431"/>
            <p:cNvSpPr>
              <a:spLocks noChangeArrowheads="1"/>
            </p:cNvSpPr>
            <p:nvPr userDrawn="1"/>
          </p:nvSpPr>
          <p:spPr bwMode="auto">
            <a:xfrm>
              <a:off x="3377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82" name="Rectangle 2432"/>
            <p:cNvSpPr>
              <a:spLocks noChangeArrowheads="1"/>
            </p:cNvSpPr>
            <p:nvPr userDrawn="1"/>
          </p:nvSpPr>
          <p:spPr bwMode="auto">
            <a:xfrm>
              <a:off x="3690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83" name="Rectangle 2433"/>
            <p:cNvSpPr>
              <a:spLocks noChangeArrowheads="1"/>
            </p:cNvSpPr>
            <p:nvPr userDrawn="1"/>
          </p:nvSpPr>
          <p:spPr bwMode="auto">
            <a:xfrm>
              <a:off x="4003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84" name="Rectangle 2434"/>
            <p:cNvSpPr>
              <a:spLocks noChangeArrowheads="1"/>
            </p:cNvSpPr>
            <p:nvPr userDrawn="1"/>
          </p:nvSpPr>
          <p:spPr bwMode="auto">
            <a:xfrm>
              <a:off x="4316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85" name="Rectangle 2435"/>
            <p:cNvSpPr>
              <a:spLocks noChangeArrowheads="1"/>
            </p:cNvSpPr>
            <p:nvPr userDrawn="1"/>
          </p:nvSpPr>
          <p:spPr bwMode="auto">
            <a:xfrm>
              <a:off x="4629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86" name="Rectangle 2436"/>
            <p:cNvSpPr>
              <a:spLocks noChangeArrowheads="1"/>
            </p:cNvSpPr>
            <p:nvPr userDrawn="1"/>
          </p:nvSpPr>
          <p:spPr bwMode="auto">
            <a:xfrm>
              <a:off x="4942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87" name="Rectangle 2437"/>
            <p:cNvSpPr>
              <a:spLocks noChangeArrowheads="1"/>
            </p:cNvSpPr>
            <p:nvPr userDrawn="1"/>
          </p:nvSpPr>
          <p:spPr bwMode="auto">
            <a:xfrm>
              <a:off x="5255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88" name="Freeform 2440"/>
            <p:cNvSpPr>
              <a:spLocks/>
            </p:cNvSpPr>
            <p:nvPr userDrawn="1"/>
          </p:nvSpPr>
          <p:spPr bwMode="auto">
            <a:xfrm>
              <a:off x="247" y="3980"/>
              <a:ext cx="5321" cy="24"/>
            </a:xfrm>
            <a:custGeom>
              <a:avLst/>
              <a:gdLst>
                <a:gd name="T0" fmla="*/ 166 w 10642"/>
                <a:gd name="T1" fmla="*/ 0 h 48"/>
                <a:gd name="T2" fmla="*/ 165 w 10642"/>
                <a:gd name="T3" fmla="*/ 0 h 48"/>
                <a:gd name="T4" fmla="*/ 162 w 10642"/>
                <a:gd name="T5" fmla="*/ 0 h 48"/>
                <a:gd name="T6" fmla="*/ 159 w 10642"/>
                <a:gd name="T7" fmla="*/ 0 h 48"/>
                <a:gd name="T8" fmla="*/ 154 w 10642"/>
                <a:gd name="T9" fmla="*/ 0 h 48"/>
                <a:gd name="T10" fmla="*/ 149 w 10642"/>
                <a:gd name="T11" fmla="*/ 0 h 48"/>
                <a:gd name="T12" fmla="*/ 143 w 10642"/>
                <a:gd name="T13" fmla="*/ 0 h 48"/>
                <a:gd name="T14" fmla="*/ 136 w 10642"/>
                <a:gd name="T15" fmla="*/ 0 h 48"/>
                <a:gd name="T16" fmla="*/ 129 w 10642"/>
                <a:gd name="T17" fmla="*/ 0 h 48"/>
                <a:gd name="T18" fmla="*/ 122 w 10642"/>
                <a:gd name="T19" fmla="*/ 0 h 48"/>
                <a:gd name="T20" fmla="*/ 114 w 10642"/>
                <a:gd name="T21" fmla="*/ 0 h 48"/>
                <a:gd name="T22" fmla="*/ 106 w 10642"/>
                <a:gd name="T23" fmla="*/ 0 h 48"/>
                <a:gd name="T24" fmla="*/ 97 w 10642"/>
                <a:gd name="T25" fmla="*/ 0 h 48"/>
                <a:gd name="T26" fmla="*/ 89 w 10642"/>
                <a:gd name="T27" fmla="*/ 0 h 48"/>
                <a:gd name="T28" fmla="*/ 80 w 10642"/>
                <a:gd name="T29" fmla="*/ 0 h 48"/>
                <a:gd name="T30" fmla="*/ 72 w 10642"/>
                <a:gd name="T31" fmla="*/ 0 h 48"/>
                <a:gd name="T32" fmla="*/ 63 w 10642"/>
                <a:gd name="T33" fmla="*/ 0 h 48"/>
                <a:gd name="T34" fmla="*/ 55 w 10642"/>
                <a:gd name="T35" fmla="*/ 0 h 48"/>
                <a:gd name="T36" fmla="*/ 47 w 10642"/>
                <a:gd name="T37" fmla="*/ 0 h 48"/>
                <a:gd name="T38" fmla="*/ 39 w 10642"/>
                <a:gd name="T39" fmla="*/ 0 h 48"/>
                <a:gd name="T40" fmla="*/ 32 w 10642"/>
                <a:gd name="T41" fmla="*/ 0 h 48"/>
                <a:gd name="T42" fmla="*/ 26 w 10642"/>
                <a:gd name="T43" fmla="*/ 0 h 48"/>
                <a:gd name="T44" fmla="*/ 19 w 10642"/>
                <a:gd name="T45" fmla="*/ 0 h 48"/>
                <a:gd name="T46" fmla="*/ 14 w 10642"/>
                <a:gd name="T47" fmla="*/ 0 h 48"/>
                <a:gd name="T48" fmla="*/ 10 w 10642"/>
                <a:gd name="T49" fmla="*/ 0 h 48"/>
                <a:gd name="T50" fmla="*/ 6 w 10642"/>
                <a:gd name="T51" fmla="*/ 0 h 48"/>
                <a:gd name="T52" fmla="*/ 3 w 10642"/>
                <a:gd name="T53" fmla="*/ 0 h 48"/>
                <a:gd name="T54" fmla="*/ 1 w 10642"/>
                <a:gd name="T55" fmla="*/ 0 h 48"/>
                <a:gd name="T56" fmla="*/ 0 w 10642"/>
                <a:gd name="T57" fmla="*/ 0 h 48"/>
                <a:gd name="T58" fmla="*/ 1 w 10642"/>
                <a:gd name="T59" fmla="*/ 1 h 48"/>
                <a:gd name="T60" fmla="*/ 2 w 10642"/>
                <a:gd name="T61" fmla="*/ 1 h 48"/>
                <a:gd name="T62" fmla="*/ 4 w 10642"/>
                <a:gd name="T63" fmla="*/ 1 h 48"/>
                <a:gd name="T64" fmla="*/ 8 w 10642"/>
                <a:gd name="T65" fmla="*/ 1 h 48"/>
                <a:gd name="T66" fmla="*/ 12 w 10642"/>
                <a:gd name="T67" fmla="*/ 1 h 48"/>
                <a:gd name="T68" fmla="*/ 17 w 10642"/>
                <a:gd name="T69" fmla="*/ 1 h 48"/>
                <a:gd name="T70" fmla="*/ 22 w 10642"/>
                <a:gd name="T71" fmla="*/ 1 h 48"/>
                <a:gd name="T72" fmla="*/ 29 w 10642"/>
                <a:gd name="T73" fmla="*/ 1 h 48"/>
                <a:gd name="T74" fmla="*/ 36 w 10642"/>
                <a:gd name="T75" fmla="*/ 1 h 48"/>
                <a:gd name="T76" fmla="*/ 43 w 10642"/>
                <a:gd name="T77" fmla="*/ 1 h 48"/>
                <a:gd name="T78" fmla="*/ 51 w 10642"/>
                <a:gd name="T79" fmla="*/ 1 h 48"/>
                <a:gd name="T80" fmla="*/ 59 w 10642"/>
                <a:gd name="T81" fmla="*/ 1 h 48"/>
                <a:gd name="T82" fmla="*/ 67 w 10642"/>
                <a:gd name="T83" fmla="*/ 1 h 48"/>
                <a:gd name="T84" fmla="*/ 76 w 10642"/>
                <a:gd name="T85" fmla="*/ 1 h 48"/>
                <a:gd name="T86" fmla="*/ 84 w 10642"/>
                <a:gd name="T87" fmla="*/ 1 h 48"/>
                <a:gd name="T88" fmla="*/ 93 w 10642"/>
                <a:gd name="T89" fmla="*/ 1 h 48"/>
                <a:gd name="T90" fmla="*/ 102 w 10642"/>
                <a:gd name="T91" fmla="*/ 1 h 48"/>
                <a:gd name="T92" fmla="*/ 110 w 10642"/>
                <a:gd name="T93" fmla="*/ 1 h 48"/>
                <a:gd name="T94" fmla="*/ 118 w 10642"/>
                <a:gd name="T95" fmla="*/ 1 h 48"/>
                <a:gd name="T96" fmla="*/ 126 w 10642"/>
                <a:gd name="T97" fmla="*/ 1 h 48"/>
                <a:gd name="T98" fmla="*/ 133 w 10642"/>
                <a:gd name="T99" fmla="*/ 1 h 48"/>
                <a:gd name="T100" fmla="*/ 140 w 10642"/>
                <a:gd name="T101" fmla="*/ 1 h 48"/>
                <a:gd name="T102" fmla="*/ 146 w 10642"/>
                <a:gd name="T103" fmla="*/ 1 h 48"/>
                <a:gd name="T104" fmla="*/ 152 w 10642"/>
                <a:gd name="T105" fmla="*/ 1 h 48"/>
                <a:gd name="T106" fmla="*/ 156 w 10642"/>
                <a:gd name="T107" fmla="*/ 1 h 48"/>
                <a:gd name="T108" fmla="*/ 160 w 10642"/>
                <a:gd name="T109" fmla="*/ 1 h 48"/>
                <a:gd name="T110" fmla="*/ 163 w 10642"/>
                <a:gd name="T111" fmla="*/ 1 h 48"/>
                <a:gd name="T112" fmla="*/ 166 w 10642"/>
                <a:gd name="T113" fmla="*/ 1 h 48"/>
                <a:gd name="T114" fmla="*/ 167 w 10642"/>
                <a:gd name="T115" fmla="*/ 1 h 48"/>
                <a:gd name="T116" fmla="*/ 167 w 10642"/>
                <a:gd name="T117" fmla="*/ 1 h 4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0642" h="48">
                  <a:moveTo>
                    <a:pt x="10641" y="0"/>
                  </a:moveTo>
                  <a:lnTo>
                    <a:pt x="10641" y="0"/>
                  </a:lnTo>
                  <a:lnTo>
                    <a:pt x="10640" y="0"/>
                  </a:lnTo>
                  <a:lnTo>
                    <a:pt x="10638" y="0"/>
                  </a:lnTo>
                  <a:lnTo>
                    <a:pt x="10636" y="0"/>
                  </a:lnTo>
                  <a:lnTo>
                    <a:pt x="10632" y="0"/>
                  </a:lnTo>
                  <a:lnTo>
                    <a:pt x="10628" y="0"/>
                  </a:lnTo>
                  <a:lnTo>
                    <a:pt x="10623" y="0"/>
                  </a:lnTo>
                  <a:lnTo>
                    <a:pt x="10617" y="0"/>
                  </a:lnTo>
                  <a:lnTo>
                    <a:pt x="10612" y="0"/>
                  </a:lnTo>
                  <a:lnTo>
                    <a:pt x="10604" y="0"/>
                  </a:lnTo>
                  <a:lnTo>
                    <a:pt x="10596" y="0"/>
                  </a:lnTo>
                  <a:lnTo>
                    <a:pt x="10589" y="0"/>
                  </a:lnTo>
                  <a:lnTo>
                    <a:pt x="10579" y="0"/>
                  </a:lnTo>
                  <a:lnTo>
                    <a:pt x="10570" y="0"/>
                  </a:lnTo>
                  <a:lnTo>
                    <a:pt x="10559" y="0"/>
                  </a:lnTo>
                  <a:lnTo>
                    <a:pt x="10548" y="0"/>
                  </a:lnTo>
                  <a:lnTo>
                    <a:pt x="10536" y="0"/>
                  </a:lnTo>
                  <a:lnTo>
                    <a:pt x="10524" y="0"/>
                  </a:lnTo>
                  <a:lnTo>
                    <a:pt x="10511" y="0"/>
                  </a:lnTo>
                  <a:lnTo>
                    <a:pt x="10496" y="0"/>
                  </a:lnTo>
                  <a:lnTo>
                    <a:pt x="10482" y="0"/>
                  </a:lnTo>
                  <a:lnTo>
                    <a:pt x="10467" y="0"/>
                  </a:lnTo>
                  <a:lnTo>
                    <a:pt x="10451" y="0"/>
                  </a:lnTo>
                  <a:lnTo>
                    <a:pt x="10435" y="0"/>
                  </a:lnTo>
                  <a:lnTo>
                    <a:pt x="10417" y="0"/>
                  </a:lnTo>
                  <a:lnTo>
                    <a:pt x="10400" y="0"/>
                  </a:lnTo>
                  <a:lnTo>
                    <a:pt x="10382" y="0"/>
                  </a:lnTo>
                  <a:lnTo>
                    <a:pt x="10363" y="0"/>
                  </a:lnTo>
                  <a:lnTo>
                    <a:pt x="10344" y="0"/>
                  </a:lnTo>
                  <a:lnTo>
                    <a:pt x="10323" y="0"/>
                  </a:lnTo>
                  <a:lnTo>
                    <a:pt x="10302" y="0"/>
                  </a:lnTo>
                  <a:lnTo>
                    <a:pt x="10281" y="0"/>
                  </a:lnTo>
                  <a:lnTo>
                    <a:pt x="10259" y="0"/>
                  </a:lnTo>
                  <a:lnTo>
                    <a:pt x="10236" y="0"/>
                  </a:lnTo>
                  <a:lnTo>
                    <a:pt x="10213" y="0"/>
                  </a:lnTo>
                  <a:lnTo>
                    <a:pt x="10190" y="0"/>
                  </a:lnTo>
                  <a:lnTo>
                    <a:pt x="10166" y="0"/>
                  </a:lnTo>
                  <a:lnTo>
                    <a:pt x="10141" y="0"/>
                  </a:lnTo>
                  <a:lnTo>
                    <a:pt x="10116" y="0"/>
                  </a:lnTo>
                  <a:lnTo>
                    <a:pt x="10090" y="0"/>
                  </a:lnTo>
                  <a:lnTo>
                    <a:pt x="10063" y="0"/>
                  </a:lnTo>
                  <a:lnTo>
                    <a:pt x="10037" y="0"/>
                  </a:lnTo>
                  <a:lnTo>
                    <a:pt x="10009" y="0"/>
                  </a:lnTo>
                  <a:lnTo>
                    <a:pt x="9981" y="0"/>
                  </a:lnTo>
                  <a:lnTo>
                    <a:pt x="9952" y="0"/>
                  </a:lnTo>
                  <a:lnTo>
                    <a:pt x="9924" y="0"/>
                  </a:lnTo>
                  <a:lnTo>
                    <a:pt x="9894" y="0"/>
                  </a:lnTo>
                  <a:lnTo>
                    <a:pt x="9863" y="0"/>
                  </a:lnTo>
                  <a:lnTo>
                    <a:pt x="9832" y="0"/>
                  </a:lnTo>
                  <a:lnTo>
                    <a:pt x="9802" y="0"/>
                  </a:lnTo>
                  <a:lnTo>
                    <a:pt x="9770" y="0"/>
                  </a:lnTo>
                  <a:lnTo>
                    <a:pt x="9738" y="0"/>
                  </a:lnTo>
                  <a:lnTo>
                    <a:pt x="9705" y="0"/>
                  </a:lnTo>
                  <a:lnTo>
                    <a:pt x="9672" y="0"/>
                  </a:lnTo>
                  <a:lnTo>
                    <a:pt x="9638" y="0"/>
                  </a:lnTo>
                  <a:lnTo>
                    <a:pt x="9604" y="0"/>
                  </a:lnTo>
                  <a:lnTo>
                    <a:pt x="9569" y="0"/>
                  </a:lnTo>
                  <a:lnTo>
                    <a:pt x="9535" y="0"/>
                  </a:lnTo>
                  <a:lnTo>
                    <a:pt x="9499" y="0"/>
                  </a:lnTo>
                  <a:lnTo>
                    <a:pt x="9464" y="0"/>
                  </a:lnTo>
                  <a:lnTo>
                    <a:pt x="9426" y="0"/>
                  </a:lnTo>
                  <a:lnTo>
                    <a:pt x="9390" y="0"/>
                  </a:lnTo>
                  <a:lnTo>
                    <a:pt x="9353" y="0"/>
                  </a:lnTo>
                  <a:lnTo>
                    <a:pt x="9316" y="0"/>
                  </a:lnTo>
                  <a:lnTo>
                    <a:pt x="9277" y="0"/>
                  </a:lnTo>
                  <a:lnTo>
                    <a:pt x="9239" y="0"/>
                  </a:lnTo>
                  <a:lnTo>
                    <a:pt x="9199" y="0"/>
                  </a:lnTo>
                  <a:lnTo>
                    <a:pt x="9161" y="0"/>
                  </a:lnTo>
                  <a:lnTo>
                    <a:pt x="9120" y="0"/>
                  </a:lnTo>
                  <a:lnTo>
                    <a:pt x="9081" y="0"/>
                  </a:lnTo>
                  <a:lnTo>
                    <a:pt x="9040" y="0"/>
                  </a:lnTo>
                  <a:lnTo>
                    <a:pt x="9000" y="0"/>
                  </a:lnTo>
                  <a:lnTo>
                    <a:pt x="8958" y="0"/>
                  </a:lnTo>
                  <a:lnTo>
                    <a:pt x="8916" y="0"/>
                  </a:lnTo>
                  <a:lnTo>
                    <a:pt x="8874" y="0"/>
                  </a:lnTo>
                  <a:lnTo>
                    <a:pt x="8832" y="0"/>
                  </a:lnTo>
                  <a:lnTo>
                    <a:pt x="8789" y="0"/>
                  </a:lnTo>
                  <a:lnTo>
                    <a:pt x="8746" y="0"/>
                  </a:lnTo>
                  <a:lnTo>
                    <a:pt x="8702" y="0"/>
                  </a:lnTo>
                  <a:lnTo>
                    <a:pt x="8658" y="0"/>
                  </a:lnTo>
                  <a:lnTo>
                    <a:pt x="8614" y="0"/>
                  </a:lnTo>
                  <a:lnTo>
                    <a:pt x="8569" y="0"/>
                  </a:lnTo>
                  <a:lnTo>
                    <a:pt x="8525" y="0"/>
                  </a:lnTo>
                  <a:lnTo>
                    <a:pt x="8479" y="0"/>
                  </a:lnTo>
                  <a:lnTo>
                    <a:pt x="8434" y="0"/>
                  </a:lnTo>
                  <a:lnTo>
                    <a:pt x="8388" y="0"/>
                  </a:lnTo>
                  <a:lnTo>
                    <a:pt x="8342" y="0"/>
                  </a:lnTo>
                  <a:lnTo>
                    <a:pt x="8296" y="0"/>
                  </a:lnTo>
                  <a:lnTo>
                    <a:pt x="8250" y="0"/>
                  </a:lnTo>
                  <a:lnTo>
                    <a:pt x="8203" y="0"/>
                  </a:lnTo>
                  <a:lnTo>
                    <a:pt x="8156" y="0"/>
                  </a:lnTo>
                  <a:lnTo>
                    <a:pt x="8107" y="0"/>
                  </a:lnTo>
                  <a:lnTo>
                    <a:pt x="8060" y="0"/>
                  </a:lnTo>
                  <a:lnTo>
                    <a:pt x="8012" y="0"/>
                  </a:lnTo>
                  <a:lnTo>
                    <a:pt x="7964" y="0"/>
                  </a:lnTo>
                  <a:lnTo>
                    <a:pt x="7914" y="0"/>
                  </a:lnTo>
                  <a:lnTo>
                    <a:pt x="7866" y="0"/>
                  </a:lnTo>
                  <a:lnTo>
                    <a:pt x="7817" y="0"/>
                  </a:lnTo>
                  <a:lnTo>
                    <a:pt x="7767" y="0"/>
                  </a:lnTo>
                  <a:lnTo>
                    <a:pt x="7718" y="0"/>
                  </a:lnTo>
                  <a:lnTo>
                    <a:pt x="7667" y="0"/>
                  </a:lnTo>
                  <a:lnTo>
                    <a:pt x="7618" y="0"/>
                  </a:lnTo>
                  <a:lnTo>
                    <a:pt x="7567" y="0"/>
                  </a:lnTo>
                  <a:lnTo>
                    <a:pt x="7517" y="0"/>
                  </a:lnTo>
                  <a:lnTo>
                    <a:pt x="7466" y="0"/>
                  </a:lnTo>
                  <a:lnTo>
                    <a:pt x="7415" y="0"/>
                  </a:lnTo>
                  <a:lnTo>
                    <a:pt x="7364" y="0"/>
                  </a:lnTo>
                  <a:lnTo>
                    <a:pt x="7313" y="0"/>
                  </a:lnTo>
                  <a:lnTo>
                    <a:pt x="7261" y="0"/>
                  </a:lnTo>
                  <a:lnTo>
                    <a:pt x="7210" y="0"/>
                  </a:lnTo>
                  <a:lnTo>
                    <a:pt x="7157" y="0"/>
                  </a:lnTo>
                  <a:lnTo>
                    <a:pt x="7105" y="0"/>
                  </a:lnTo>
                  <a:lnTo>
                    <a:pt x="7053" y="0"/>
                  </a:lnTo>
                  <a:lnTo>
                    <a:pt x="7000" y="0"/>
                  </a:lnTo>
                  <a:lnTo>
                    <a:pt x="6947" y="0"/>
                  </a:lnTo>
                  <a:lnTo>
                    <a:pt x="6895" y="0"/>
                  </a:lnTo>
                  <a:lnTo>
                    <a:pt x="6842" y="0"/>
                  </a:lnTo>
                  <a:lnTo>
                    <a:pt x="6789" y="0"/>
                  </a:lnTo>
                  <a:lnTo>
                    <a:pt x="6736" y="0"/>
                  </a:lnTo>
                  <a:lnTo>
                    <a:pt x="6683" y="0"/>
                  </a:lnTo>
                  <a:lnTo>
                    <a:pt x="6629" y="0"/>
                  </a:lnTo>
                  <a:lnTo>
                    <a:pt x="6575" y="0"/>
                  </a:lnTo>
                  <a:lnTo>
                    <a:pt x="6522" y="0"/>
                  </a:lnTo>
                  <a:lnTo>
                    <a:pt x="6468" y="0"/>
                  </a:lnTo>
                  <a:lnTo>
                    <a:pt x="6414" y="0"/>
                  </a:lnTo>
                  <a:lnTo>
                    <a:pt x="6360" y="0"/>
                  </a:lnTo>
                  <a:lnTo>
                    <a:pt x="6305" y="0"/>
                  </a:lnTo>
                  <a:lnTo>
                    <a:pt x="6252" y="0"/>
                  </a:lnTo>
                  <a:lnTo>
                    <a:pt x="6197" y="0"/>
                  </a:lnTo>
                  <a:lnTo>
                    <a:pt x="6143" y="0"/>
                  </a:lnTo>
                  <a:lnTo>
                    <a:pt x="6088" y="0"/>
                  </a:lnTo>
                  <a:lnTo>
                    <a:pt x="6033" y="0"/>
                  </a:lnTo>
                  <a:lnTo>
                    <a:pt x="5979" y="0"/>
                  </a:lnTo>
                  <a:lnTo>
                    <a:pt x="5925" y="0"/>
                  </a:lnTo>
                  <a:lnTo>
                    <a:pt x="5870" y="0"/>
                  </a:lnTo>
                  <a:lnTo>
                    <a:pt x="5815" y="0"/>
                  </a:lnTo>
                  <a:lnTo>
                    <a:pt x="5760" y="0"/>
                  </a:lnTo>
                  <a:lnTo>
                    <a:pt x="5705" y="0"/>
                  </a:lnTo>
                  <a:lnTo>
                    <a:pt x="5650" y="0"/>
                  </a:lnTo>
                  <a:lnTo>
                    <a:pt x="5595" y="0"/>
                  </a:lnTo>
                  <a:lnTo>
                    <a:pt x="5540" y="0"/>
                  </a:lnTo>
                  <a:lnTo>
                    <a:pt x="5485" y="0"/>
                  </a:lnTo>
                  <a:lnTo>
                    <a:pt x="5430" y="0"/>
                  </a:lnTo>
                  <a:lnTo>
                    <a:pt x="5375" y="0"/>
                  </a:lnTo>
                  <a:lnTo>
                    <a:pt x="5321" y="0"/>
                  </a:lnTo>
                  <a:lnTo>
                    <a:pt x="5266" y="0"/>
                  </a:lnTo>
                  <a:lnTo>
                    <a:pt x="5211" y="0"/>
                  </a:lnTo>
                  <a:lnTo>
                    <a:pt x="5156" y="0"/>
                  </a:lnTo>
                  <a:lnTo>
                    <a:pt x="5100" y="0"/>
                  </a:lnTo>
                  <a:lnTo>
                    <a:pt x="5046" y="0"/>
                  </a:lnTo>
                  <a:lnTo>
                    <a:pt x="4991" y="0"/>
                  </a:lnTo>
                  <a:lnTo>
                    <a:pt x="4936" y="0"/>
                  </a:lnTo>
                  <a:lnTo>
                    <a:pt x="4881" y="0"/>
                  </a:lnTo>
                  <a:lnTo>
                    <a:pt x="4826" y="0"/>
                  </a:lnTo>
                  <a:lnTo>
                    <a:pt x="4771" y="0"/>
                  </a:lnTo>
                  <a:lnTo>
                    <a:pt x="4716" y="0"/>
                  </a:lnTo>
                  <a:lnTo>
                    <a:pt x="4661" y="0"/>
                  </a:lnTo>
                  <a:lnTo>
                    <a:pt x="4608" y="0"/>
                  </a:lnTo>
                  <a:lnTo>
                    <a:pt x="4553" y="0"/>
                  </a:lnTo>
                  <a:lnTo>
                    <a:pt x="4498" y="0"/>
                  </a:lnTo>
                  <a:lnTo>
                    <a:pt x="4444" y="0"/>
                  </a:lnTo>
                  <a:lnTo>
                    <a:pt x="4389" y="0"/>
                  </a:lnTo>
                  <a:lnTo>
                    <a:pt x="4336" y="0"/>
                  </a:lnTo>
                  <a:lnTo>
                    <a:pt x="4281" y="0"/>
                  </a:lnTo>
                  <a:lnTo>
                    <a:pt x="4227" y="0"/>
                  </a:lnTo>
                  <a:lnTo>
                    <a:pt x="4173" y="0"/>
                  </a:lnTo>
                  <a:lnTo>
                    <a:pt x="4119" y="0"/>
                  </a:lnTo>
                  <a:lnTo>
                    <a:pt x="4066" y="0"/>
                  </a:lnTo>
                  <a:lnTo>
                    <a:pt x="4012" y="0"/>
                  </a:lnTo>
                  <a:lnTo>
                    <a:pt x="3958" y="0"/>
                  </a:lnTo>
                  <a:lnTo>
                    <a:pt x="3905" y="0"/>
                  </a:lnTo>
                  <a:lnTo>
                    <a:pt x="3852" y="0"/>
                  </a:lnTo>
                  <a:lnTo>
                    <a:pt x="3799" y="0"/>
                  </a:lnTo>
                  <a:lnTo>
                    <a:pt x="3746" y="0"/>
                  </a:lnTo>
                  <a:lnTo>
                    <a:pt x="3694" y="0"/>
                  </a:lnTo>
                  <a:lnTo>
                    <a:pt x="3641" y="0"/>
                  </a:lnTo>
                  <a:lnTo>
                    <a:pt x="3588" y="0"/>
                  </a:lnTo>
                  <a:lnTo>
                    <a:pt x="3536" y="0"/>
                  </a:lnTo>
                  <a:lnTo>
                    <a:pt x="3484" y="0"/>
                  </a:lnTo>
                  <a:lnTo>
                    <a:pt x="3431" y="0"/>
                  </a:lnTo>
                  <a:lnTo>
                    <a:pt x="3380" y="0"/>
                  </a:lnTo>
                  <a:lnTo>
                    <a:pt x="3328" y="0"/>
                  </a:lnTo>
                  <a:lnTo>
                    <a:pt x="3277" y="0"/>
                  </a:lnTo>
                  <a:lnTo>
                    <a:pt x="3226" y="0"/>
                  </a:lnTo>
                  <a:lnTo>
                    <a:pt x="3174" y="0"/>
                  </a:lnTo>
                  <a:lnTo>
                    <a:pt x="3124" y="0"/>
                  </a:lnTo>
                  <a:lnTo>
                    <a:pt x="3073" y="0"/>
                  </a:lnTo>
                  <a:lnTo>
                    <a:pt x="3023" y="0"/>
                  </a:lnTo>
                  <a:lnTo>
                    <a:pt x="2974" y="0"/>
                  </a:lnTo>
                  <a:lnTo>
                    <a:pt x="2923" y="0"/>
                  </a:lnTo>
                  <a:lnTo>
                    <a:pt x="2874" y="0"/>
                  </a:lnTo>
                  <a:lnTo>
                    <a:pt x="2824" y="0"/>
                  </a:lnTo>
                  <a:lnTo>
                    <a:pt x="2775" y="0"/>
                  </a:lnTo>
                  <a:lnTo>
                    <a:pt x="2727" y="0"/>
                  </a:lnTo>
                  <a:lnTo>
                    <a:pt x="2677" y="0"/>
                  </a:lnTo>
                  <a:lnTo>
                    <a:pt x="2629" y="0"/>
                  </a:lnTo>
                  <a:lnTo>
                    <a:pt x="2581" y="0"/>
                  </a:lnTo>
                  <a:lnTo>
                    <a:pt x="2534" y="0"/>
                  </a:lnTo>
                  <a:lnTo>
                    <a:pt x="2485" y="0"/>
                  </a:lnTo>
                  <a:lnTo>
                    <a:pt x="2438" y="0"/>
                  </a:lnTo>
                  <a:lnTo>
                    <a:pt x="2392" y="0"/>
                  </a:lnTo>
                  <a:lnTo>
                    <a:pt x="2345" y="0"/>
                  </a:lnTo>
                  <a:lnTo>
                    <a:pt x="2299" y="0"/>
                  </a:lnTo>
                  <a:lnTo>
                    <a:pt x="2253" y="0"/>
                  </a:lnTo>
                  <a:lnTo>
                    <a:pt x="2207" y="0"/>
                  </a:lnTo>
                  <a:lnTo>
                    <a:pt x="2162" y="0"/>
                  </a:lnTo>
                  <a:lnTo>
                    <a:pt x="2115" y="0"/>
                  </a:lnTo>
                  <a:lnTo>
                    <a:pt x="2072" y="0"/>
                  </a:lnTo>
                  <a:lnTo>
                    <a:pt x="2027" y="0"/>
                  </a:lnTo>
                  <a:lnTo>
                    <a:pt x="1983" y="0"/>
                  </a:lnTo>
                  <a:lnTo>
                    <a:pt x="1939" y="0"/>
                  </a:lnTo>
                  <a:lnTo>
                    <a:pt x="1895" y="0"/>
                  </a:lnTo>
                  <a:lnTo>
                    <a:pt x="1852" y="0"/>
                  </a:lnTo>
                  <a:lnTo>
                    <a:pt x="1809" y="0"/>
                  </a:lnTo>
                  <a:lnTo>
                    <a:pt x="1766" y="0"/>
                  </a:lnTo>
                  <a:lnTo>
                    <a:pt x="1725" y="0"/>
                  </a:lnTo>
                  <a:lnTo>
                    <a:pt x="1683" y="0"/>
                  </a:lnTo>
                  <a:lnTo>
                    <a:pt x="1641" y="0"/>
                  </a:lnTo>
                  <a:lnTo>
                    <a:pt x="1601" y="0"/>
                  </a:lnTo>
                  <a:lnTo>
                    <a:pt x="1560" y="0"/>
                  </a:lnTo>
                  <a:lnTo>
                    <a:pt x="1521" y="0"/>
                  </a:lnTo>
                  <a:lnTo>
                    <a:pt x="1481" y="0"/>
                  </a:lnTo>
                  <a:lnTo>
                    <a:pt x="1442" y="0"/>
                  </a:lnTo>
                  <a:lnTo>
                    <a:pt x="1402" y="0"/>
                  </a:lnTo>
                  <a:lnTo>
                    <a:pt x="1364" y="0"/>
                  </a:lnTo>
                  <a:lnTo>
                    <a:pt x="1325" y="0"/>
                  </a:lnTo>
                  <a:lnTo>
                    <a:pt x="1288" y="0"/>
                  </a:lnTo>
                  <a:lnTo>
                    <a:pt x="1251" y="0"/>
                  </a:lnTo>
                  <a:lnTo>
                    <a:pt x="1214" y="0"/>
                  </a:lnTo>
                  <a:lnTo>
                    <a:pt x="1178" y="0"/>
                  </a:lnTo>
                  <a:lnTo>
                    <a:pt x="1142" y="0"/>
                  </a:lnTo>
                  <a:lnTo>
                    <a:pt x="1107" y="0"/>
                  </a:lnTo>
                  <a:lnTo>
                    <a:pt x="1072" y="0"/>
                  </a:lnTo>
                  <a:lnTo>
                    <a:pt x="1037" y="0"/>
                  </a:lnTo>
                  <a:lnTo>
                    <a:pt x="1003" y="0"/>
                  </a:lnTo>
                  <a:lnTo>
                    <a:pt x="969" y="0"/>
                  </a:lnTo>
                  <a:lnTo>
                    <a:pt x="936" y="0"/>
                  </a:lnTo>
                  <a:lnTo>
                    <a:pt x="904" y="0"/>
                  </a:lnTo>
                  <a:lnTo>
                    <a:pt x="871" y="0"/>
                  </a:lnTo>
                  <a:lnTo>
                    <a:pt x="839" y="0"/>
                  </a:lnTo>
                  <a:lnTo>
                    <a:pt x="808" y="0"/>
                  </a:lnTo>
                  <a:lnTo>
                    <a:pt x="778" y="0"/>
                  </a:lnTo>
                  <a:lnTo>
                    <a:pt x="748" y="0"/>
                  </a:lnTo>
                  <a:lnTo>
                    <a:pt x="718" y="0"/>
                  </a:lnTo>
                  <a:lnTo>
                    <a:pt x="689" y="0"/>
                  </a:lnTo>
                  <a:lnTo>
                    <a:pt x="660" y="0"/>
                  </a:lnTo>
                  <a:lnTo>
                    <a:pt x="632" y="0"/>
                  </a:lnTo>
                  <a:lnTo>
                    <a:pt x="604" y="0"/>
                  </a:lnTo>
                  <a:lnTo>
                    <a:pt x="578" y="0"/>
                  </a:lnTo>
                  <a:lnTo>
                    <a:pt x="552" y="0"/>
                  </a:lnTo>
                  <a:lnTo>
                    <a:pt x="525" y="0"/>
                  </a:lnTo>
                  <a:lnTo>
                    <a:pt x="500" y="0"/>
                  </a:lnTo>
                  <a:lnTo>
                    <a:pt x="475" y="0"/>
                  </a:lnTo>
                  <a:lnTo>
                    <a:pt x="451" y="0"/>
                  </a:lnTo>
                  <a:lnTo>
                    <a:pt x="428" y="0"/>
                  </a:lnTo>
                  <a:lnTo>
                    <a:pt x="405" y="0"/>
                  </a:lnTo>
                  <a:lnTo>
                    <a:pt x="382" y="0"/>
                  </a:lnTo>
                  <a:lnTo>
                    <a:pt x="360" y="0"/>
                  </a:lnTo>
                  <a:lnTo>
                    <a:pt x="339" y="0"/>
                  </a:lnTo>
                  <a:lnTo>
                    <a:pt x="318" y="0"/>
                  </a:lnTo>
                  <a:lnTo>
                    <a:pt x="297" y="0"/>
                  </a:lnTo>
                  <a:lnTo>
                    <a:pt x="278" y="0"/>
                  </a:lnTo>
                  <a:lnTo>
                    <a:pt x="259" y="0"/>
                  </a:lnTo>
                  <a:lnTo>
                    <a:pt x="241" y="0"/>
                  </a:lnTo>
                  <a:lnTo>
                    <a:pt x="224" y="0"/>
                  </a:lnTo>
                  <a:lnTo>
                    <a:pt x="206" y="0"/>
                  </a:lnTo>
                  <a:lnTo>
                    <a:pt x="189" y="0"/>
                  </a:lnTo>
                  <a:lnTo>
                    <a:pt x="174" y="0"/>
                  </a:lnTo>
                  <a:lnTo>
                    <a:pt x="159" y="0"/>
                  </a:lnTo>
                  <a:lnTo>
                    <a:pt x="144" y="0"/>
                  </a:lnTo>
                  <a:lnTo>
                    <a:pt x="130" y="0"/>
                  </a:lnTo>
                  <a:lnTo>
                    <a:pt x="117" y="0"/>
                  </a:lnTo>
                  <a:lnTo>
                    <a:pt x="105" y="0"/>
                  </a:lnTo>
                  <a:lnTo>
                    <a:pt x="93" y="0"/>
                  </a:lnTo>
                  <a:lnTo>
                    <a:pt x="82" y="0"/>
                  </a:lnTo>
                  <a:lnTo>
                    <a:pt x="72" y="0"/>
                  </a:lnTo>
                  <a:lnTo>
                    <a:pt x="62" y="0"/>
                  </a:lnTo>
                  <a:lnTo>
                    <a:pt x="52" y="0"/>
                  </a:lnTo>
                  <a:lnTo>
                    <a:pt x="45" y="0"/>
                  </a:lnTo>
                  <a:lnTo>
                    <a:pt x="37" y="0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" y="48"/>
                  </a:lnTo>
                  <a:lnTo>
                    <a:pt x="3" y="48"/>
                  </a:lnTo>
                  <a:lnTo>
                    <a:pt x="5" y="48"/>
                  </a:lnTo>
                  <a:lnTo>
                    <a:pt x="8" y="48"/>
                  </a:lnTo>
                  <a:lnTo>
                    <a:pt x="13" y="48"/>
                  </a:lnTo>
                  <a:lnTo>
                    <a:pt x="18" y="48"/>
                  </a:lnTo>
                  <a:lnTo>
                    <a:pt x="24" y="48"/>
                  </a:lnTo>
                  <a:lnTo>
                    <a:pt x="29" y="48"/>
                  </a:lnTo>
                  <a:lnTo>
                    <a:pt x="37" y="48"/>
                  </a:lnTo>
                  <a:lnTo>
                    <a:pt x="45" y="48"/>
                  </a:lnTo>
                  <a:lnTo>
                    <a:pt x="52" y="48"/>
                  </a:lnTo>
                  <a:lnTo>
                    <a:pt x="62" y="48"/>
                  </a:lnTo>
                  <a:lnTo>
                    <a:pt x="72" y="48"/>
                  </a:lnTo>
                  <a:lnTo>
                    <a:pt x="82" y="48"/>
                  </a:lnTo>
                  <a:lnTo>
                    <a:pt x="93" y="48"/>
                  </a:lnTo>
                  <a:lnTo>
                    <a:pt x="105" y="48"/>
                  </a:lnTo>
                  <a:lnTo>
                    <a:pt x="117" y="48"/>
                  </a:lnTo>
                  <a:lnTo>
                    <a:pt x="130" y="48"/>
                  </a:lnTo>
                  <a:lnTo>
                    <a:pt x="144" y="48"/>
                  </a:lnTo>
                  <a:lnTo>
                    <a:pt x="159" y="48"/>
                  </a:lnTo>
                  <a:lnTo>
                    <a:pt x="174" y="48"/>
                  </a:lnTo>
                  <a:lnTo>
                    <a:pt x="189" y="48"/>
                  </a:lnTo>
                  <a:lnTo>
                    <a:pt x="206" y="48"/>
                  </a:lnTo>
                  <a:lnTo>
                    <a:pt x="224" y="48"/>
                  </a:lnTo>
                  <a:lnTo>
                    <a:pt x="241" y="48"/>
                  </a:lnTo>
                  <a:lnTo>
                    <a:pt x="259" y="48"/>
                  </a:lnTo>
                  <a:lnTo>
                    <a:pt x="278" y="48"/>
                  </a:lnTo>
                  <a:lnTo>
                    <a:pt x="297" y="48"/>
                  </a:lnTo>
                  <a:lnTo>
                    <a:pt x="318" y="48"/>
                  </a:lnTo>
                  <a:lnTo>
                    <a:pt x="339" y="48"/>
                  </a:lnTo>
                  <a:lnTo>
                    <a:pt x="360" y="48"/>
                  </a:lnTo>
                  <a:lnTo>
                    <a:pt x="382" y="48"/>
                  </a:lnTo>
                  <a:lnTo>
                    <a:pt x="403" y="48"/>
                  </a:lnTo>
                  <a:lnTo>
                    <a:pt x="427" y="48"/>
                  </a:lnTo>
                  <a:lnTo>
                    <a:pt x="451" y="48"/>
                  </a:lnTo>
                  <a:lnTo>
                    <a:pt x="475" y="48"/>
                  </a:lnTo>
                  <a:lnTo>
                    <a:pt x="500" y="48"/>
                  </a:lnTo>
                  <a:lnTo>
                    <a:pt x="525" y="48"/>
                  </a:lnTo>
                  <a:lnTo>
                    <a:pt x="551" y="48"/>
                  </a:lnTo>
                  <a:lnTo>
                    <a:pt x="577" y="48"/>
                  </a:lnTo>
                  <a:lnTo>
                    <a:pt x="604" y="48"/>
                  </a:lnTo>
                  <a:lnTo>
                    <a:pt x="632" y="48"/>
                  </a:lnTo>
                  <a:lnTo>
                    <a:pt x="660" y="48"/>
                  </a:lnTo>
                  <a:lnTo>
                    <a:pt x="689" y="48"/>
                  </a:lnTo>
                  <a:lnTo>
                    <a:pt x="717" y="48"/>
                  </a:lnTo>
                  <a:lnTo>
                    <a:pt x="747" y="48"/>
                  </a:lnTo>
                  <a:lnTo>
                    <a:pt x="778" y="48"/>
                  </a:lnTo>
                  <a:lnTo>
                    <a:pt x="808" y="48"/>
                  </a:lnTo>
                  <a:lnTo>
                    <a:pt x="839" y="48"/>
                  </a:lnTo>
                  <a:lnTo>
                    <a:pt x="871" y="48"/>
                  </a:lnTo>
                  <a:lnTo>
                    <a:pt x="903" y="48"/>
                  </a:lnTo>
                  <a:lnTo>
                    <a:pt x="936" y="48"/>
                  </a:lnTo>
                  <a:lnTo>
                    <a:pt x="969" y="48"/>
                  </a:lnTo>
                  <a:lnTo>
                    <a:pt x="1003" y="48"/>
                  </a:lnTo>
                  <a:lnTo>
                    <a:pt x="1037" y="48"/>
                  </a:lnTo>
                  <a:lnTo>
                    <a:pt x="1071" y="48"/>
                  </a:lnTo>
                  <a:lnTo>
                    <a:pt x="1106" y="48"/>
                  </a:lnTo>
                  <a:lnTo>
                    <a:pt x="1141" y="48"/>
                  </a:lnTo>
                  <a:lnTo>
                    <a:pt x="1177" y="48"/>
                  </a:lnTo>
                  <a:lnTo>
                    <a:pt x="1213" y="48"/>
                  </a:lnTo>
                  <a:lnTo>
                    <a:pt x="1251" y="48"/>
                  </a:lnTo>
                  <a:lnTo>
                    <a:pt x="1288" y="48"/>
                  </a:lnTo>
                  <a:lnTo>
                    <a:pt x="1325" y="48"/>
                  </a:lnTo>
                  <a:lnTo>
                    <a:pt x="1364" y="48"/>
                  </a:lnTo>
                  <a:lnTo>
                    <a:pt x="1402" y="48"/>
                  </a:lnTo>
                  <a:lnTo>
                    <a:pt x="1441" y="48"/>
                  </a:lnTo>
                  <a:lnTo>
                    <a:pt x="1480" y="48"/>
                  </a:lnTo>
                  <a:lnTo>
                    <a:pt x="1520" y="48"/>
                  </a:lnTo>
                  <a:lnTo>
                    <a:pt x="1560" y="48"/>
                  </a:lnTo>
                  <a:lnTo>
                    <a:pt x="1601" y="48"/>
                  </a:lnTo>
                  <a:lnTo>
                    <a:pt x="1641" y="48"/>
                  </a:lnTo>
                  <a:lnTo>
                    <a:pt x="1683" y="48"/>
                  </a:lnTo>
                  <a:lnTo>
                    <a:pt x="1725" y="48"/>
                  </a:lnTo>
                  <a:lnTo>
                    <a:pt x="1766" y="48"/>
                  </a:lnTo>
                  <a:lnTo>
                    <a:pt x="1808" y="48"/>
                  </a:lnTo>
                  <a:lnTo>
                    <a:pt x="1851" y="48"/>
                  </a:lnTo>
                  <a:lnTo>
                    <a:pt x="1895" y="48"/>
                  </a:lnTo>
                  <a:lnTo>
                    <a:pt x="1938" y="48"/>
                  </a:lnTo>
                  <a:lnTo>
                    <a:pt x="1982" y="48"/>
                  </a:lnTo>
                  <a:lnTo>
                    <a:pt x="2025" y="48"/>
                  </a:lnTo>
                  <a:lnTo>
                    <a:pt x="2070" y="48"/>
                  </a:lnTo>
                  <a:lnTo>
                    <a:pt x="2115" y="48"/>
                  </a:lnTo>
                  <a:lnTo>
                    <a:pt x="2160" y="48"/>
                  </a:lnTo>
                  <a:lnTo>
                    <a:pt x="2205" y="48"/>
                  </a:lnTo>
                  <a:lnTo>
                    <a:pt x="2252" y="48"/>
                  </a:lnTo>
                  <a:lnTo>
                    <a:pt x="2298" y="48"/>
                  </a:lnTo>
                  <a:lnTo>
                    <a:pt x="2344" y="48"/>
                  </a:lnTo>
                  <a:lnTo>
                    <a:pt x="2391" y="48"/>
                  </a:lnTo>
                  <a:lnTo>
                    <a:pt x="2438" y="48"/>
                  </a:lnTo>
                  <a:lnTo>
                    <a:pt x="2485" y="48"/>
                  </a:lnTo>
                  <a:lnTo>
                    <a:pt x="2532" y="48"/>
                  </a:lnTo>
                  <a:lnTo>
                    <a:pt x="2581" y="48"/>
                  </a:lnTo>
                  <a:lnTo>
                    <a:pt x="2628" y="48"/>
                  </a:lnTo>
                  <a:lnTo>
                    <a:pt x="2676" y="48"/>
                  </a:lnTo>
                  <a:lnTo>
                    <a:pt x="2726" y="48"/>
                  </a:lnTo>
                  <a:lnTo>
                    <a:pt x="2774" y="48"/>
                  </a:lnTo>
                  <a:lnTo>
                    <a:pt x="2823" y="48"/>
                  </a:lnTo>
                  <a:lnTo>
                    <a:pt x="2873" y="48"/>
                  </a:lnTo>
                  <a:lnTo>
                    <a:pt x="2922" y="48"/>
                  </a:lnTo>
                  <a:lnTo>
                    <a:pt x="2973" y="48"/>
                  </a:lnTo>
                  <a:lnTo>
                    <a:pt x="3022" y="48"/>
                  </a:lnTo>
                  <a:lnTo>
                    <a:pt x="3072" y="48"/>
                  </a:lnTo>
                  <a:lnTo>
                    <a:pt x="3123" y="48"/>
                  </a:lnTo>
                  <a:lnTo>
                    <a:pt x="3173" y="48"/>
                  </a:lnTo>
                  <a:lnTo>
                    <a:pt x="3225" y="48"/>
                  </a:lnTo>
                  <a:lnTo>
                    <a:pt x="3275" y="48"/>
                  </a:lnTo>
                  <a:lnTo>
                    <a:pt x="3327" y="48"/>
                  </a:lnTo>
                  <a:lnTo>
                    <a:pt x="3379" y="48"/>
                  </a:lnTo>
                  <a:lnTo>
                    <a:pt x="3430" y="48"/>
                  </a:lnTo>
                  <a:lnTo>
                    <a:pt x="3483" y="48"/>
                  </a:lnTo>
                  <a:lnTo>
                    <a:pt x="3534" y="48"/>
                  </a:lnTo>
                  <a:lnTo>
                    <a:pt x="3587" y="48"/>
                  </a:lnTo>
                  <a:lnTo>
                    <a:pt x="3639" y="48"/>
                  </a:lnTo>
                  <a:lnTo>
                    <a:pt x="3691" y="48"/>
                  </a:lnTo>
                  <a:lnTo>
                    <a:pt x="3744" y="48"/>
                  </a:lnTo>
                  <a:lnTo>
                    <a:pt x="3798" y="48"/>
                  </a:lnTo>
                  <a:lnTo>
                    <a:pt x="3850" y="48"/>
                  </a:lnTo>
                  <a:lnTo>
                    <a:pt x="3903" y="48"/>
                  </a:lnTo>
                  <a:lnTo>
                    <a:pt x="3957" y="48"/>
                  </a:lnTo>
                  <a:lnTo>
                    <a:pt x="4011" y="48"/>
                  </a:lnTo>
                  <a:lnTo>
                    <a:pt x="4064" y="48"/>
                  </a:lnTo>
                  <a:lnTo>
                    <a:pt x="4118" y="48"/>
                  </a:lnTo>
                  <a:lnTo>
                    <a:pt x="4172" y="48"/>
                  </a:lnTo>
                  <a:lnTo>
                    <a:pt x="4226" y="48"/>
                  </a:lnTo>
                  <a:lnTo>
                    <a:pt x="4280" y="48"/>
                  </a:lnTo>
                  <a:lnTo>
                    <a:pt x="4333" y="48"/>
                  </a:lnTo>
                  <a:lnTo>
                    <a:pt x="4388" y="48"/>
                  </a:lnTo>
                  <a:lnTo>
                    <a:pt x="4442" y="48"/>
                  </a:lnTo>
                  <a:lnTo>
                    <a:pt x="4497" y="48"/>
                  </a:lnTo>
                  <a:lnTo>
                    <a:pt x="4551" y="48"/>
                  </a:lnTo>
                  <a:lnTo>
                    <a:pt x="4605" y="48"/>
                  </a:lnTo>
                  <a:lnTo>
                    <a:pt x="4660" y="48"/>
                  </a:lnTo>
                  <a:lnTo>
                    <a:pt x="4715" y="48"/>
                  </a:lnTo>
                  <a:lnTo>
                    <a:pt x="4770" y="48"/>
                  </a:lnTo>
                  <a:lnTo>
                    <a:pt x="4825" y="48"/>
                  </a:lnTo>
                  <a:lnTo>
                    <a:pt x="4880" y="48"/>
                  </a:lnTo>
                  <a:lnTo>
                    <a:pt x="4935" y="48"/>
                  </a:lnTo>
                  <a:lnTo>
                    <a:pt x="4990" y="48"/>
                  </a:lnTo>
                  <a:lnTo>
                    <a:pt x="5044" y="48"/>
                  </a:lnTo>
                  <a:lnTo>
                    <a:pt x="5099" y="48"/>
                  </a:lnTo>
                  <a:lnTo>
                    <a:pt x="5154" y="48"/>
                  </a:lnTo>
                  <a:lnTo>
                    <a:pt x="5209" y="48"/>
                  </a:lnTo>
                  <a:lnTo>
                    <a:pt x="5264" y="48"/>
                  </a:lnTo>
                  <a:lnTo>
                    <a:pt x="5319" y="48"/>
                  </a:lnTo>
                  <a:lnTo>
                    <a:pt x="5373" y="48"/>
                  </a:lnTo>
                  <a:lnTo>
                    <a:pt x="5429" y="48"/>
                  </a:lnTo>
                  <a:lnTo>
                    <a:pt x="5483" y="48"/>
                  </a:lnTo>
                  <a:lnTo>
                    <a:pt x="5538" y="48"/>
                  </a:lnTo>
                  <a:lnTo>
                    <a:pt x="5593" y="48"/>
                  </a:lnTo>
                  <a:lnTo>
                    <a:pt x="5648" y="48"/>
                  </a:lnTo>
                  <a:lnTo>
                    <a:pt x="5703" y="48"/>
                  </a:lnTo>
                  <a:lnTo>
                    <a:pt x="5758" y="48"/>
                  </a:lnTo>
                  <a:lnTo>
                    <a:pt x="5813" y="48"/>
                  </a:lnTo>
                  <a:lnTo>
                    <a:pt x="5868" y="48"/>
                  </a:lnTo>
                  <a:lnTo>
                    <a:pt x="5922" y="48"/>
                  </a:lnTo>
                  <a:lnTo>
                    <a:pt x="5977" y="48"/>
                  </a:lnTo>
                  <a:lnTo>
                    <a:pt x="6031" y="48"/>
                  </a:lnTo>
                  <a:lnTo>
                    <a:pt x="6086" y="48"/>
                  </a:lnTo>
                  <a:lnTo>
                    <a:pt x="6141" y="48"/>
                  </a:lnTo>
                  <a:lnTo>
                    <a:pt x="6195" y="48"/>
                  </a:lnTo>
                  <a:lnTo>
                    <a:pt x="6249" y="48"/>
                  </a:lnTo>
                  <a:lnTo>
                    <a:pt x="6303" y="48"/>
                  </a:lnTo>
                  <a:lnTo>
                    <a:pt x="6358" y="48"/>
                  </a:lnTo>
                  <a:lnTo>
                    <a:pt x="6412" y="48"/>
                  </a:lnTo>
                  <a:lnTo>
                    <a:pt x="6466" y="48"/>
                  </a:lnTo>
                  <a:lnTo>
                    <a:pt x="6519" y="48"/>
                  </a:lnTo>
                  <a:lnTo>
                    <a:pt x="6573" y="48"/>
                  </a:lnTo>
                  <a:lnTo>
                    <a:pt x="6627" y="48"/>
                  </a:lnTo>
                  <a:lnTo>
                    <a:pt x="6681" y="48"/>
                  </a:lnTo>
                  <a:lnTo>
                    <a:pt x="6733" y="48"/>
                  </a:lnTo>
                  <a:lnTo>
                    <a:pt x="6787" y="48"/>
                  </a:lnTo>
                  <a:lnTo>
                    <a:pt x="6840" y="48"/>
                  </a:lnTo>
                  <a:lnTo>
                    <a:pt x="6892" y="48"/>
                  </a:lnTo>
                  <a:lnTo>
                    <a:pt x="6945" y="48"/>
                  </a:lnTo>
                  <a:lnTo>
                    <a:pt x="6998" y="48"/>
                  </a:lnTo>
                  <a:lnTo>
                    <a:pt x="7051" y="48"/>
                  </a:lnTo>
                  <a:lnTo>
                    <a:pt x="7103" y="48"/>
                  </a:lnTo>
                  <a:lnTo>
                    <a:pt x="7155" y="48"/>
                  </a:lnTo>
                  <a:lnTo>
                    <a:pt x="7206" y="48"/>
                  </a:lnTo>
                  <a:lnTo>
                    <a:pt x="7258" y="48"/>
                  </a:lnTo>
                  <a:lnTo>
                    <a:pt x="7310" y="48"/>
                  </a:lnTo>
                  <a:lnTo>
                    <a:pt x="7361" y="48"/>
                  </a:lnTo>
                  <a:lnTo>
                    <a:pt x="7413" y="48"/>
                  </a:lnTo>
                  <a:lnTo>
                    <a:pt x="7463" y="48"/>
                  </a:lnTo>
                  <a:lnTo>
                    <a:pt x="7514" y="48"/>
                  </a:lnTo>
                  <a:lnTo>
                    <a:pt x="7565" y="48"/>
                  </a:lnTo>
                  <a:lnTo>
                    <a:pt x="7615" y="48"/>
                  </a:lnTo>
                  <a:lnTo>
                    <a:pt x="7665" y="48"/>
                  </a:lnTo>
                  <a:lnTo>
                    <a:pt x="7714" y="48"/>
                  </a:lnTo>
                  <a:lnTo>
                    <a:pt x="7765" y="48"/>
                  </a:lnTo>
                  <a:lnTo>
                    <a:pt x="7814" y="48"/>
                  </a:lnTo>
                  <a:lnTo>
                    <a:pt x="7863" y="48"/>
                  </a:lnTo>
                  <a:lnTo>
                    <a:pt x="7912" y="48"/>
                  </a:lnTo>
                  <a:lnTo>
                    <a:pt x="7960" y="48"/>
                  </a:lnTo>
                  <a:lnTo>
                    <a:pt x="8009" y="48"/>
                  </a:lnTo>
                  <a:lnTo>
                    <a:pt x="8057" y="48"/>
                  </a:lnTo>
                  <a:lnTo>
                    <a:pt x="8105" y="48"/>
                  </a:lnTo>
                  <a:lnTo>
                    <a:pt x="8152" y="48"/>
                  </a:lnTo>
                  <a:lnTo>
                    <a:pt x="8200" y="48"/>
                  </a:lnTo>
                  <a:lnTo>
                    <a:pt x="8247" y="48"/>
                  </a:lnTo>
                  <a:lnTo>
                    <a:pt x="8293" y="48"/>
                  </a:lnTo>
                  <a:lnTo>
                    <a:pt x="8340" y="48"/>
                  </a:lnTo>
                  <a:lnTo>
                    <a:pt x="8386" y="48"/>
                  </a:lnTo>
                  <a:lnTo>
                    <a:pt x="8431" y="48"/>
                  </a:lnTo>
                  <a:lnTo>
                    <a:pt x="8477" y="48"/>
                  </a:lnTo>
                  <a:lnTo>
                    <a:pt x="8522" y="48"/>
                  </a:lnTo>
                  <a:lnTo>
                    <a:pt x="8567" y="48"/>
                  </a:lnTo>
                  <a:lnTo>
                    <a:pt x="8611" y="48"/>
                  </a:lnTo>
                  <a:lnTo>
                    <a:pt x="8655" y="48"/>
                  </a:lnTo>
                  <a:lnTo>
                    <a:pt x="8699" y="48"/>
                  </a:lnTo>
                  <a:lnTo>
                    <a:pt x="8743" y="48"/>
                  </a:lnTo>
                  <a:lnTo>
                    <a:pt x="8786" y="48"/>
                  </a:lnTo>
                  <a:lnTo>
                    <a:pt x="8828" y="48"/>
                  </a:lnTo>
                  <a:lnTo>
                    <a:pt x="8871" y="48"/>
                  </a:lnTo>
                  <a:lnTo>
                    <a:pt x="8913" y="48"/>
                  </a:lnTo>
                  <a:lnTo>
                    <a:pt x="8955" y="48"/>
                  </a:lnTo>
                  <a:lnTo>
                    <a:pt x="8996" y="48"/>
                  </a:lnTo>
                  <a:lnTo>
                    <a:pt x="9037" y="48"/>
                  </a:lnTo>
                  <a:lnTo>
                    <a:pt x="9077" y="48"/>
                  </a:lnTo>
                  <a:lnTo>
                    <a:pt x="9117" y="48"/>
                  </a:lnTo>
                  <a:lnTo>
                    <a:pt x="9158" y="48"/>
                  </a:lnTo>
                  <a:lnTo>
                    <a:pt x="9196" y="48"/>
                  </a:lnTo>
                  <a:lnTo>
                    <a:pt x="9235" y="48"/>
                  </a:lnTo>
                  <a:lnTo>
                    <a:pt x="9274" y="48"/>
                  </a:lnTo>
                  <a:lnTo>
                    <a:pt x="9312" y="48"/>
                  </a:lnTo>
                  <a:lnTo>
                    <a:pt x="9350" y="48"/>
                  </a:lnTo>
                  <a:lnTo>
                    <a:pt x="9387" y="48"/>
                  </a:lnTo>
                  <a:lnTo>
                    <a:pt x="9423" y="48"/>
                  </a:lnTo>
                  <a:lnTo>
                    <a:pt x="9459" y="48"/>
                  </a:lnTo>
                  <a:lnTo>
                    <a:pt x="9496" y="48"/>
                  </a:lnTo>
                  <a:lnTo>
                    <a:pt x="9531" y="48"/>
                  </a:lnTo>
                  <a:lnTo>
                    <a:pt x="9566" y="48"/>
                  </a:lnTo>
                  <a:lnTo>
                    <a:pt x="9601" y="48"/>
                  </a:lnTo>
                  <a:lnTo>
                    <a:pt x="9635" y="48"/>
                  </a:lnTo>
                  <a:lnTo>
                    <a:pt x="9668" y="48"/>
                  </a:lnTo>
                  <a:lnTo>
                    <a:pt x="9702" y="48"/>
                  </a:lnTo>
                  <a:lnTo>
                    <a:pt x="9734" y="48"/>
                  </a:lnTo>
                  <a:lnTo>
                    <a:pt x="9767" y="48"/>
                  </a:lnTo>
                  <a:lnTo>
                    <a:pt x="9797" y="48"/>
                  </a:lnTo>
                  <a:lnTo>
                    <a:pt x="9829" y="48"/>
                  </a:lnTo>
                  <a:lnTo>
                    <a:pt x="9860" y="48"/>
                  </a:lnTo>
                  <a:lnTo>
                    <a:pt x="9890" y="48"/>
                  </a:lnTo>
                  <a:lnTo>
                    <a:pt x="9919" y="48"/>
                  </a:lnTo>
                  <a:lnTo>
                    <a:pt x="9949" y="48"/>
                  </a:lnTo>
                  <a:lnTo>
                    <a:pt x="9977" y="48"/>
                  </a:lnTo>
                  <a:lnTo>
                    <a:pt x="10005" y="48"/>
                  </a:lnTo>
                  <a:lnTo>
                    <a:pt x="10033" y="48"/>
                  </a:lnTo>
                  <a:lnTo>
                    <a:pt x="10060" y="48"/>
                  </a:lnTo>
                  <a:lnTo>
                    <a:pt x="10086" y="48"/>
                  </a:lnTo>
                  <a:lnTo>
                    <a:pt x="10112" y="48"/>
                  </a:lnTo>
                  <a:lnTo>
                    <a:pt x="10138" y="48"/>
                  </a:lnTo>
                  <a:lnTo>
                    <a:pt x="10163" y="48"/>
                  </a:lnTo>
                  <a:lnTo>
                    <a:pt x="10187" y="48"/>
                  </a:lnTo>
                  <a:lnTo>
                    <a:pt x="10210" y="48"/>
                  </a:lnTo>
                  <a:lnTo>
                    <a:pt x="10233" y="48"/>
                  </a:lnTo>
                  <a:lnTo>
                    <a:pt x="10256" y="48"/>
                  </a:lnTo>
                  <a:lnTo>
                    <a:pt x="10278" y="48"/>
                  </a:lnTo>
                  <a:lnTo>
                    <a:pt x="10299" y="48"/>
                  </a:lnTo>
                  <a:lnTo>
                    <a:pt x="10320" y="48"/>
                  </a:lnTo>
                  <a:lnTo>
                    <a:pt x="10339" y="48"/>
                  </a:lnTo>
                  <a:lnTo>
                    <a:pt x="10359" y="48"/>
                  </a:lnTo>
                  <a:lnTo>
                    <a:pt x="10378" y="48"/>
                  </a:lnTo>
                  <a:lnTo>
                    <a:pt x="10397" y="48"/>
                  </a:lnTo>
                  <a:lnTo>
                    <a:pt x="10414" y="48"/>
                  </a:lnTo>
                  <a:lnTo>
                    <a:pt x="10431" y="48"/>
                  </a:lnTo>
                  <a:lnTo>
                    <a:pt x="10447" y="48"/>
                  </a:lnTo>
                  <a:lnTo>
                    <a:pt x="10463" y="48"/>
                  </a:lnTo>
                  <a:lnTo>
                    <a:pt x="10479" y="48"/>
                  </a:lnTo>
                  <a:lnTo>
                    <a:pt x="10493" y="48"/>
                  </a:lnTo>
                  <a:lnTo>
                    <a:pt x="10506" y="48"/>
                  </a:lnTo>
                  <a:lnTo>
                    <a:pt x="10519" y="48"/>
                  </a:lnTo>
                  <a:lnTo>
                    <a:pt x="10533" y="48"/>
                  </a:lnTo>
                  <a:lnTo>
                    <a:pt x="10544" y="48"/>
                  </a:lnTo>
                  <a:lnTo>
                    <a:pt x="10556" y="48"/>
                  </a:lnTo>
                  <a:lnTo>
                    <a:pt x="10566" y="48"/>
                  </a:lnTo>
                  <a:lnTo>
                    <a:pt x="10575" y="48"/>
                  </a:lnTo>
                  <a:lnTo>
                    <a:pt x="10584" y="48"/>
                  </a:lnTo>
                  <a:lnTo>
                    <a:pt x="10593" y="48"/>
                  </a:lnTo>
                  <a:lnTo>
                    <a:pt x="10601" y="48"/>
                  </a:lnTo>
                  <a:lnTo>
                    <a:pt x="10607" y="48"/>
                  </a:lnTo>
                  <a:lnTo>
                    <a:pt x="10614" y="48"/>
                  </a:lnTo>
                  <a:lnTo>
                    <a:pt x="10619" y="48"/>
                  </a:lnTo>
                  <a:lnTo>
                    <a:pt x="10624" y="48"/>
                  </a:lnTo>
                  <a:lnTo>
                    <a:pt x="10628" y="48"/>
                  </a:lnTo>
                  <a:lnTo>
                    <a:pt x="10631" y="48"/>
                  </a:lnTo>
                  <a:lnTo>
                    <a:pt x="10635" y="48"/>
                  </a:lnTo>
                  <a:lnTo>
                    <a:pt x="10636" y="48"/>
                  </a:lnTo>
                  <a:lnTo>
                    <a:pt x="10637" y="48"/>
                  </a:lnTo>
                  <a:lnTo>
                    <a:pt x="10638" y="48"/>
                  </a:lnTo>
                  <a:lnTo>
                    <a:pt x="10639" y="48"/>
                  </a:lnTo>
                  <a:lnTo>
                    <a:pt x="10641" y="48"/>
                  </a:lnTo>
                  <a:lnTo>
                    <a:pt x="10642" y="48"/>
                  </a:lnTo>
                  <a:lnTo>
                    <a:pt x="10641" y="32"/>
                  </a:lnTo>
                  <a:lnTo>
                    <a:pt x="10641" y="16"/>
                  </a:lnTo>
                  <a:lnTo>
                    <a:pt x="10641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89" name="Rectangle 2442"/>
            <p:cNvSpPr>
              <a:spLocks noChangeArrowheads="1"/>
            </p:cNvSpPr>
            <p:nvPr userDrawn="1"/>
          </p:nvSpPr>
          <p:spPr bwMode="auto">
            <a:xfrm>
              <a:off x="247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90" name="Rectangle 2443"/>
            <p:cNvSpPr>
              <a:spLocks noChangeArrowheads="1"/>
            </p:cNvSpPr>
            <p:nvPr userDrawn="1"/>
          </p:nvSpPr>
          <p:spPr bwMode="auto">
            <a:xfrm>
              <a:off x="560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91" name="Rectangle 2444"/>
            <p:cNvSpPr>
              <a:spLocks noChangeArrowheads="1"/>
            </p:cNvSpPr>
            <p:nvPr userDrawn="1"/>
          </p:nvSpPr>
          <p:spPr bwMode="auto">
            <a:xfrm>
              <a:off x="873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92" name="Rectangle 2445"/>
            <p:cNvSpPr>
              <a:spLocks noChangeArrowheads="1"/>
            </p:cNvSpPr>
            <p:nvPr userDrawn="1"/>
          </p:nvSpPr>
          <p:spPr bwMode="auto">
            <a:xfrm>
              <a:off x="1186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93" name="Rectangle 2446"/>
            <p:cNvSpPr>
              <a:spLocks noChangeArrowheads="1"/>
            </p:cNvSpPr>
            <p:nvPr userDrawn="1"/>
          </p:nvSpPr>
          <p:spPr bwMode="auto">
            <a:xfrm>
              <a:off x="1499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94" name="Rectangle 2447"/>
            <p:cNvSpPr>
              <a:spLocks noChangeArrowheads="1"/>
            </p:cNvSpPr>
            <p:nvPr userDrawn="1"/>
          </p:nvSpPr>
          <p:spPr bwMode="auto">
            <a:xfrm>
              <a:off x="1812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95" name="Rectangle 2448"/>
            <p:cNvSpPr>
              <a:spLocks noChangeArrowheads="1"/>
            </p:cNvSpPr>
            <p:nvPr userDrawn="1"/>
          </p:nvSpPr>
          <p:spPr bwMode="auto">
            <a:xfrm>
              <a:off x="2125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96" name="Rectangle 2449"/>
            <p:cNvSpPr>
              <a:spLocks noChangeArrowheads="1"/>
            </p:cNvSpPr>
            <p:nvPr userDrawn="1"/>
          </p:nvSpPr>
          <p:spPr bwMode="auto">
            <a:xfrm>
              <a:off x="2438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97" name="Rectangle 2450"/>
            <p:cNvSpPr>
              <a:spLocks noChangeArrowheads="1"/>
            </p:cNvSpPr>
            <p:nvPr userDrawn="1"/>
          </p:nvSpPr>
          <p:spPr bwMode="auto">
            <a:xfrm>
              <a:off x="2751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98" name="Rectangle 2451"/>
            <p:cNvSpPr>
              <a:spLocks noChangeArrowheads="1"/>
            </p:cNvSpPr>
            <p:nvPr userDrawn="1"/>
          </p:nvSpPr>
          <p:spPr bwMode="auto">
            <a:xfrm>
              <a:off x="3064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99" name="Rectangle 2452"/>
            <p:cNvSpPr>
              <a:spLocks noChangeArrowheads="1"/>
            </p:cNvSpPr>
            <p:nvPr userDrawn="1"/>
          </p:nvSpPr>
          <p:spPr bwMode="auto">
            <a:xfrm>
              <a:off x="3377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0" name="Rectangle 2453"/>
            <p:cNvSpPr>
              <a:spLocks noChangeArrowheads="1"/>
            </p:cNvSpPr>
            <p:nvPr userDrawn="1"/>
          </p:nvSpPr>
          <p:spPr bwMode="auto">
            <a:xfrm>
              <a:off x="3690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1" name="Rectangle 2454"/>
            <p:cNvSpPr>
              <a:spLocks noChangeArrowheads="1"/>
            </p:cNvSpPr>
            <p:nvPr userDrawn="1"/>
          </p:nvSpPr>
          <p:spPr bwMode="auto">
            <a:xfrm>
              <a:off x="4003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2" name="Rectangle 2455"/>
            <p:cNvSpPr>
              <a:spLocks noChangeArrowheads="1"/>
            </p:cNvSpPr>
            <p:nvPr userDrawn="1"/>
          </p:nvSpPr>
          <p:spPr bwMode="auto">
            <a:xfrm>
              <a:off x="4316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3" name="Rectangle 2456"/>
            <p:cNvSpPr>
              <a:spLocks noChangeArrowheads="1"/>
            </p:cNvSpPr>
            <p:nvPr userDrawn="1"/>
          </p:nvSpPr>
          <p:spPr bwMode="auto">
            <a:xfrm>
              <a:off x="4629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4" name="Rectangle 2457"/>
            <p:cNvSpPr>
              <a:spLocks noChangeArrowheads="1"/>
            </p:cNvSpPr>
            <p:nvPr userDrawn="1"/>
          </p:nvSpPr>
          <p:spPr bwMode="auto">
            <a:xfrm>
              <a:off x="4942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5" name="Rectangle 2458"/>
            <p:cNvSpPr>
              <a:spLocks noChangeArrowheads="1"/>
            </p:cNvSpPr>
            <p:nvPr userDrawn="1"/>
          </p:nvSpPr>
          <p:spPr bwMode="auto">
            <a:xfrm>
              <a:off x="5255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6" name="Freeform 2461"/>
            <p:cNvSpPr>
              <a:spLocks/>
            </p:cNvSpPr>
            <p:nvPr userDrawn="1"/>
          </p:nvSpPr>
          <p:spPr bwMode="auto">
            <a:xfrm>
              <a:off x="247" y="3980"/>
              <a:ext cx="5321" cy="24"/>
            </a:xfrm>
            <a:custGeom>
              <a:avLst/>
              <a:gdLst>
                <a:gd name="T0" fmla="*/ 166 w 10642"/>
                <a:gd name="T1" fmla="*/ 0 h 48"/>
                <a:gd name="T2" fmla="*/ 165 w 10642"/>
                <a:gd name="T3" fmla="*/ 0 h 48"/>
                <a:gd name="T4" fmla="*/ 162 w 10642"/>
                <a:gd name="T5" fmla="*/ 0 h 48"/>
                <a:gd name="T6" fmla="*/ 159 w 10642"/>
                <a:gd name="T7" fmla="*/ 0 h 48"/>
                <a:gd name="T8" fmla="*/ 154 w 10642"/>
                <a:gd name="T9" fmla="*/ 0 h 48"/>
                <a:gd name="T10" fmla="*/ 149 w 10642"/>
                <a:gd name="T11" fmla="*/ 0 h 48"/>
                <a:gd name="T12" fmla="*/ 143 w 10642"/>
                <a:gd name="T13" fmla="*/ 0 h 48"/>
                <a:gd name="T14" fmla="*/ 136 w 10642"/>
                <a:gd name="T15" fmla="*/ 0 h 48"/>
                <a:gd name="T16" fmla="*/ 129 w 10642"/>
                <a:gd name="T17" fmla="*/ 0 h 48"/>
                <a:gd name="T18" fmla="*/ 122 w 10642"/>
                <a:gd name="T19" fmla="*/ 0 h 48"/>
                <a:gd name="T20" fmla="*/ 114 w 10642"/>
                <a:gd name="T21" fmla="*/ 0 h 48"/>
                <a:gd name="T22" fmla="*/ 106 w 10642"/>
                <a:gd name="T23" fmla="*/ 0 h 48"/>
                <a:gd name="T24" fmla="*/ 97 w 10642"/>
                <a:gd name="T25" fmla="*/ 0 h 48"/>
                <a:gd name="T26" fmla="*/ 89 w 10642"/>
                <a:gd name="T27" fmla="*/ 0 h 48"/>
                <a:gd name="T28" fmla="*/ 80 w 10642"/>
                <a:gd name="T29" fmla="*/ 0 h 48"/>
                <a:gd name="T30" fmla="*/ 72 w 10642"/>
                <a:gd name="T31" fmla="*/ 0 h 48"/>
                <a:gd name="T32" fmla="*/ 63 w 10642"/>
                <a:gd name="T33" fmla="*/ 0 h 48"/>
                <a:gd name="T34" fmla="*/ 55 w 10642"/>
                <a:gd name="T35" fmla="*/ 0 h 48"/>
                <a:gd name="T36" fmla="*/ 47 w 10642"/>
                <a:gd name="T37" fmla="*/ 0 h 48"/>
                <a:gd name="T38" fmla="*/ 39 w 10642"/>
                <a:gd name="T39" fmla="*/ 0 h 48"/>
                <a:gd name="T40" fmla="*/ 32 w 10642"/>
                <a:gd name="T41" fmla="*/ 0 h 48"/>
                <a:gd name="T42" fmla="*/ 26 w 10642"/>
                <a:gd name="T43" fmla="*/ 0 h 48"/>
                <a:gd name="T44" fmla="*/ 19 w 10642"/>
                <a:gd name="T45" fmla="*/ 0 h 48"/>
                <a:gd name="T46" fmla="*/ 14 w 10642"/>
                <a:gd name="T47" fmla="*/ 0 h 48"/>
                <a:gd name="T48" fmla="*/ 10 w 10642"/>
                <a:gd name="T49" fmla="*/ 0 h 48"/>
                <a:gd name="T50" fmla="*/ 6 w 10642"/>
                <a:gd name="T51" fmla="*/ 0 h 48"/>
                <a:gd name="T52" fmla="*/ 3 w 10642"/>
                <a:gd name="T53" fmla="*/ 0 h 48"/>
                <a:gd name="T54" fmla="*/ 1 w 10642"/>
                <a:gd name="T55" fmla="*/ 0 h 48"/>
                <a:gd name="T56" fmla="*/ 0 w 10642"/>
                <a:gd name="T57" fmla="*/ 0 h 48"/>
                <a:gd name="T58" fmla="*/ 1 w 10642"/>
                <a:gd name="T59" fmla="*/ 1 h 48"/>
                <a:gd name="T60" fmla="*/ 2 w 10642"/>
                <a:gd name="T61" fmla="*/ 1 h 48"/>
                <a:gd name="T62" fmla="*/ 4 w 10642"/>
                <a:gd name="T63" fmla="*/ 1 h 48"/>
                <a:gd name="T64" fmla="*/ 8 w 10642"/>
                <a:gd name="T65" fmla="*/ 1 h 48"/>
                <a:gd name="T66" fmla="*/ 12 w 10642"/>
                <a:gd name="T67" fmla="*/ 1 h 48"/>
                <a:gd name="T68" fmla="*/ 17 w 10642"/>
                <a:gd name="T69" fmla="*/ 1 h 48"/>
                <a:gd name="T70" fmla="*/ 22 w 10642"/>
                <a:gd name="T71" fmla="*/ 1 h 48"/>
                <a:gd name="T72" fmla="*/ 29 w 10642"/>
                <a:gd name="T73" fmla="*/ 1 h 48"/>
                <a:gd name="T74" fmla="*/ 36 w 10642"/>
                <a:gd name="T75" fmla="*/ 1 h 48"/>
                <a:gd name="T76" fmla="*/ 43 w 10642"/>
                <a:gd name="T77" fmla="*/ 1 h 48"/>
                <a:gd name="T78" fmla="*/ 51 w 10642"/>
                <a:gd name="T79" fmla="*/ 1 h 48"/>
                <a:gd name="T80" fmla="*/ 59 w 10642"/>
                <a:gd name="T81" fmla="*/ 1 h 48"/>
                <a:gd name="T82" fmla="*/ 67 w 10642"/>
                <a:gd name="T83" fmla="*/ 1 h 48"/>
                <a:gd name="T84" fmla="*/ 76 w 10642"/>
                <a:gd name="T85" fmla="*/ 1 h 48"/>
                <a:gd name="T86" fmla="*/ 84 w 10642"/>
                <a:gd name="T87" fmla="*/ 1 h 48"/>
                <a:gd name="T88" fmla="*/ 93 w 10642"/>
                <a:gd name="T89" fmla="*/ 1 h 48"/>
                <a:gd name="T90" fmla="*/ 102 w 10642"/>
                <a:gd name="T91" fmla="*/ 1 h 48"/>
                <a:gd name="T92" fmla="*/ 110 w 10642"/>
                <a:gd name="T93" fmla="*/ 1 h 48"/>
                <a:gd name="T94" fmla="*/ 118 w 10642"/>
                <a:gd name="T95" fmla="*/ 1 h 48"/>
                <a:gd name="T96" fmla="*/ 126 w 10642"/>
                <a:gd name="T97" fmla="*/ 1 h 48"/>
                <a:gd name="T98" fmla="*/ 133 w 10642"/>
                <a:gd name="T99" fmla="*/ 1 h 48"/>
                <a:gd name="T100" fmla="*/ 140 w 10642"/>
                <a:gd name="T101" fmla="*/ 1 h 48"/>
                <a:gd name="T102" fmla="*/ 146 w 10642"/>
                <a:gd name="T103" fmla="*/ 1 h 48"/>
                <a:gd name="T104" fmla="*/ 152 w 10642"/>
                <a:gd name="T105" fmla="*/ 1 h 48"/>
                <a:gd name="T106" fmla="*/ 156 w 10642"/>
                <a:gd name="T107" fmla="*/ 1 h 48"/>
                <a:gd name="T108" fmla="*/ 160 w 10642"/>
                <a:gd name="T109" fmla="*/ 1 h 48"/>
                <a:gd name="T110" fmla="*/ 163 w 10642"/>
                <a:gd name="T111" fmla="*/ 1 h 48"/>
                <a:gd name="T112" fmla="*/ 166 w 10642"/>
                <a:gd name="T113" fmla="*/ 1 h 48"/>
                <a:gd name="T114" fmla="*/ 167 w 10642"/>
                <a:gd name="T115" fmla="*/ 1 h 48"/>
                <a:gd name="T116" fmla="*/ 167 w 10642"/>
                <a:gd name="T117" fmla="*/ 1 h 4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0642" h="48">
                  <a:moveTo>
                    <a:pt x="10641" y="0"/>
                  </a:moveTo>
                  <a:lnTo>
                    <a:pt x="10641" y="0"/>
                  </a:lnTo>
                  <a:lnTo>
                    <a:pt x="10640" y="0"/>
                  </a:lnTo>
                  <a:lnTo>
                    <a:pt x="10638" y="0"/>
                  </a:lnTo>
                  <a:lnTo>
                    <a:pt x="10636" y="0"/>
                  </a:lnTo>
                  <a:lnTo>
                    <a:pt x="10632" y="0"/>
                  </a:lnTo>
                  <a:lnTo>
                    <a:pt x="10628" y="0"/>
                  </a:lnTo>
                  <a:lnTo>
                    <a:pt x="10623" y="0"/>
                  </a:lnTo>
                  <a:lnTo>
                    <a:pt x="10617" y="0"/>
                  </a:lnTo>
                  <a:lnTo>
                    <a:pt x="10612" y="0"/>
                  </a:lnTo>
                  <a:lnTo>
                    <a:pt x="10604" y="0"/>
                  </a:lnTo>
                  <a:lnTo>
                    <a:pt x="10596" y="0"/>
                  </a:lnTo>
                  <a:lnTo>
                    <a:pt x="10589" y="0"/>
                  </a:lnTo>
                  <a:lnTo>
                    <a:pt x="10579" y="0"/>
                  </a:lnTo>
                  <a:lnTo>
                    <a:pt x="10570" y="0"/>
                  </a:lnTo>
                  <a:lnTo>
                    <a:pt x="10559" y="0"/>
                  </a:lnTo>
                  <a:lnTo>
                    <a:pt x="10548" y="0"/>
                  </a:lnTo>
                  <a:lnTo>
                    <a:pt x="10536" y="0"/>
                  </a:lnTo>
                  <a:lnTo>
                    <a:pt x="10524" y="0"/>
                  </a:lnTo>
                  <a:lnTo>
                    <a:pt x="10511" y="0"/>
                  </a:lnTo>
                  <a:lnTo>
                    <a:pt x="10496" y="0"/>
                  </a:lnTo>
                  <a:lnTo>
                    <a:pt x="10482" y="0"/>
                  </a:lnTo>
                  <a:lnTo>
                    <a:pt x="10467" y="0"/>
                  </a:lnTo>
                  <a:lnTo>
                    <a:pt x="10451" y="0"/>
                  </a:lnTo>
                  <a:lnTo>
                    <a:pt x="10435" y="0"/>
                  </a:lnTo>
                  <a:lnTo>
                    <a:pt x="10417" y="0"/>
                  </a:lnTo>
                  <a:lnTo>
                    <a:pt x="10400" y="0"/>
                  </a:lnTo>
                  <a:lnTo>
                    <a:pt x="10382" y="0"/>
                  </a:lnTo>
                  <a:lnTo>
                    <a:pt x="10363" y="0"/>
                  </a:lnTo>
                  <a:lnTo>
                    <a:pt x="10344" y="0"/>
                  </a:lnTo>
                  <a:lnTo>
                    <a:pt x="10323" y="0"/>
                  </a:lnTo>
                  <a:lnTo>
                    <a:pt x="10302" y="0"/>
                  </a:lnTo>
                  <a:lnTo>
                    <a:pt x="10281" y="0"/>
                  </a:lnTo>
                  <a:lnTo>
                    <a:pt x="10259" y="0"/>
                  </a:lnTo>
                  <a:lnTo>
                    <a:pt x="10236" y="0"/>
                  </a:lnTo>
                  <a:lnTo>
                    <a:pt x="10213" y="0"/>
                  </a:lnTo>
                  <a:lnTo>
                    <a:pt x="10190" y="0"/>
                  </a:lnTo>
                  <a:lnTo>
                    <a:pt x="10166" y="0"/>
                  </a:lnTo>
                  <a:lnTo>
                    <a:pt x="10141" y="0"/>
                  </a:lnTo>
                  <a:lnTo>
                    <a:pt x="10116" y="0"/>
                  </a:lnTo>
                  <a:lnTo>
                    <a:pt x="10090" y="0"/>
                  </a:lnTo>
                  <a:lnTo>
                    <a:pt x="10063" y="0"/>
                  </a:lnTo>
                  <a:lnTo>
                    <a:pt x="10037" y="0"/>
                  </a:lnTo>
                  <a:lnTo>
                    <a:pt x="10009" y="0"/>
                  </a:lnTo>
                  <a:lnTo>
                    <a:pt x="9981" y="0"/>
                  </a:lnTo>
                  <a:lnTo>
                    <a:pt x="9952" y="0"/>
                  </a:lnTo>
                  <a:lnTo>
                    <a:pt x="9924" y="0"/>
                  </a:lnTo>
                  <a:lnTo>
                    <a:pt x="9894" y="0"/>
                  </a:lnTo>
                  <a:lnTo>
                    <a:pt x="9863" y="0"/>
                  </a:lnTo>
                  <a:lnTo>
                    <a:pt x="9832" y="0"/>
                  </a:lnTo>
                  <a:lnTo>
                    <a:pt x="9802" y="0"/>
                  </a:lnTo>
                  <a:lnTo>
                    <a:pt x="9770" y="0"/>
                  </a:lnTo>
                  <a:lnTo>
                    <a:pt x="9738" y="0"/>
                  </a:lnTo>
                  <a:lnTo>
                    <a:pt x="9705" y="0"/>
                  </a:lnTo>
                  <a:lnTo>
                    <a:pt x="9672" y="0"/>
                  </a:lnTo>
                  <a:lnTo>
                    <a:pt x="9638" y="0"/>
                  </a:lnTo>
                  <a:lnTo>
                    <a:pt x="9604" y="0"/>
                  </a:lnTo>
                  <a:lnTo>
                    <a:pt x="9569" y="0"/>
                  </a:lnTo>
                  <a:lnTo>
                    <a:pt x="9535" y="0"/>
                  </a:lnTo>
                  <a:lnTo>
                    <a:pt x="9499" y="0"/>
                  </a:lnTo>
                  <a:lnTo>
                    <a:pt x="9464" y="0"/>
                  </a:lnTo>
                  <a:lnTo>
                    <a:pt x="9426" y="0"/>
                  </a:lnTo>
                  <a:lnTo>
                    <a:pt x="9390" y="0"/>
                  </a:lnTo>
                  <a:lnTo>
                    <a:pt x="9353" y="0"/>
                  </a:lnTo>
                  <a:lnTo>
                    <a:pt x="9316" y="0"/>
                  </a:lnTo>
                  <a:lnTo>
                    <a:pt x="9277" y="0"/>
                  </a:lnTo>
                  <a:lnTo>
                    <a:pt x="9239" y="0"/>
                  </a:lnTo>
                  <a:lnTo>
                    <a:pt x="9199" y="0"/>
                  </a:lnTo>
                  <a:lnTo>
                    <a:pt x="9161" y="0"/>
                  </a:lnTo>
                  <a:lnTo>
                    <a:pt x="9120" y="0"/>
                  </a:lnTo>
                  <a:lnTo>
                    <a:pt x="9081" y="0"/>
                  </a:lnTo>
                  <a:lnTo>
                    <a:pt x="9040" y="0"/>
                  </a:lnTo>
                  <a:lnTo>
                    <a:pt x="9000" y="0"/>
                  </a:lnTo>
                  <a:lnTo>
                    <a:pt x="8958" y="0"/>
                  </a:lnTo>
                  <a:lnTo>
                    <a:pt x="8916" y="0"/>
                  </a:lnTo>
                  <a:lnTo>
                    <a:pt x="8874" y="0"/>
                  </a:lnTo>
                  <a:lnTo>
                    <a:pt x="8832" y="0"/>
                  </a:lnTo>
                  <a:lnTo>
                    <a:pt x="8789" y="0"/>
                  </a:lnTo>
                  <a:lnTo>
                    <a:pt x="8746" y="0"/>
                  </a:lnTo>
                  <a:lnTo>
                    <a:pt x="8702" y="0"/>
                  </a:lnTo>
                  <a:lnTo>
                    <a:pt x="8658" y="0"/>
                  </a:lnTo>
                  <a:lnTo>
                    <a:pt x="8614" y="0"/>
                  </a:lnTo>
                  <a:lnTo>
                    <a:pt x="8569" y="0"/>
                  </a:lnTo>
                  <a:lnTo>
                    <a:pt x="8525" y="0"/>
                  </a:lnTo>
                  <a:lnTo>
                    <a:pt x="8479" y="0"/>
                  </a:lnTo>
                  <a:lnTo>
                    <a:pt x="8434" y="0"/>
                  </a:lnTo>
                  <a:lnTo>
                    <a:pt x="8388" y="0"/>
                  </a:lnTo>
                  <a:lnTo>
                    <a:pt x="8342" y="0"/>
                  </a:lnTo>
                  <a:lnTo>
                    <a:pt x="8296" y="0"/>
                  </a:lnTo>
                  <a:lnTo>
                    <a:pt x="8250" y="0"/>
                  </a:lnTo>
                  <a:lnTo>
                    <a:pt x="8203" y="0"/>
                  </a:lnTo>
                  <a:lnTo>
                    <a:pt x="8156" y="0"/>
                  </a:lnTo>
                  <a:lnTo>
                    <a:pt x="8107" y="0"/>
                  </a:lnTo>
                  <a:lnTo>
                    <a:pt x="8060" y="0"/>
                  </a:lnTo>
                  <a:lnTo>
                    <a:pt x="8012" y="0"/>
                  </a:lnTo>
                  <a:lnTo>
                    <a:pt x="7964" y="0"/>
                  </a:lnTo>
                  <a:lnTo>
                    <a:pt x="7914" y="0"/>
                  </a:lnTo>
                  <a:lnTo>
                    <a:pt x="7866" y="0"/>
                  </a:lnTo>
                  <a:lnTo>
                    <a:pt x="7817" y="0"/>
                  </a:lnTo>
                  <a:lnTo>
                    <a:pt x="7767" y="0"/>
                  </a:lnTo>
                  <a:lnTo>
                    <a:pt x="7718" y="0"/>
                  </a:lnTo>
                  <a:lnTo>
                    <a:pt x="7667" y="0"/>
                  </a:lnTo>
                  <a:lnTo>
                    <a:pt x="7618" y="0"/>
                  </a:lnTo>
                  <a:lnTo>
                    <a:pt x="7567" y="0"/>
                  </a:lnTo>
                  <a:lnTo>
                    <a:pt x="7517" y="0"/>
                  </a:lnTo>
                  <a:lnTo>
                    <a:pt x="7466" y="0"/>
                  </a:lnTo>
                  <a:lnTo>
                    <a:pt x="7415" y="0"/>
                  </a:lnTo>
                  <a:lnTo>
                    <a:pt x="7364" y="0"/>
                  </a:lnTo>
                  <a:lnTo>
                    <a:pt x="7313" y="0"/>
                  </a:lnTo>
                  <a:lnTo>
                    <a:pt x="7261" y="0"/>
                  </a:lnTo>
                  <a:lnTo>
                    <a:pt x="7210" y="0"/>
                  </a:lnTo>
                  <a:lnTo>
                    <a:pt x="7157" y="0"/>
                  </a:lnTo>
                  <a:lnTo>
                    <a:pt x="7105" y="0"/>
                  </a:lnTo>
                  <a:lnTo>
                    <a:pt x="7053" y="0"/>
                  </a:lnTo>
                  <a:lnTo>
                    <a:pt x="7000" y="0"/>
                  </a:lnTo>
                  <a:lnTo>
                    <a:pt x="6947" y="0"/>
                  </a:lnTo>
                  <a:lnTo>
                    <a:pt x="6895" y="0"/>
                  </a:lnTo>
                  <a:lnTo>
                    <a:pt x="6842" y="0"/>
                  </a:lnTo>
                  <a:lnTo>
                    <a:pt x="6789" y="0"/>
                  </a:lnTo>
                  <a:lnTo>
                    <a:pt x="6736" y="0"/>
                  </a:lnTo>
                  <a:lnTo>
                    <a:pt x="6683" y="0"/>
                  </a:lnTo>
                  <a:lnTo>
                    <a:pt x="6629" y="0"/>
                  </a:lnTo>
                  <a:lnTo>
                    <a:pt x="6575" y="0"/>
                  </a:lnTo>
                  <a:lnTo>
                    <a:pt x="6522" y="0"/>
                  </a:lnTo>
                  <a:lnTo>
                    <a:pt x="6468" y="0"/>
                  </a:lnTo>
                  <a:lnTo>
                    <a:pt x="6414" y="0"/>
                  </a:lnTo>
                  <a:lnTo>
                    <a:pt x="6360" y="0"/>
                  </a:lnTo>
                  <a:lnTo>
                    <a:pt x="6305" y="0"/>
                  </a:lnTo>
                  <a:lnTo>
                    <a:pt x="6252" y="0"/>
                  </a:lnTo>
                  <a:lnTo>
                    <a:pt x="6197" y="0"/>
                  </a:lnTo>
                  <a:lnTo>
                    <a:pt x="6143" y="0"/>
                  </a:lnTo>
                  <a:lnTo>
                    <a:pt x="6088" y="0"/>
                  </a:lnTo>
                  <a:lnTo>
                    <a:pt x="6033" y="0"/>
                  </a:lnTo>
                  <a:lnTo>
                    <a:pt x="5979" y="0"/>
                  </a:lnTo>
                  <a:lnTo>
                    <a:pt x="5925" y="0"/>
                  </a:lnTo>
                  <a:lnTo>
                    <a:pt x="5870" y="0"/>
                  </a:lnTo>
                  <a:lnTo>
                    <a:pt x="5815" y="0"/>
                  </a:lnTo>
                  <a:lnTo>
                    <a:pt x="5760" y="0"/>
                  </a:lnTo>
                  <a:lnTo>
                    <a:pt x="5705" y="0"/>
                  </a:lnTo>
                  <a:lnTo>
                    <a:pt x="5650" y="0"/>
                  </a:lnTo>
                  <a:lnTo>
                    <a:pt x="5595" y="0"/>
                  </a:lnTo>
                  <a:lnTo>
                    <a:pt x="5540" y="0"/>
                  </a:lnTo>
                  <a:lnTo>
                    <a:pt x="5485" y="0"/>
                  </a:lnTo>
                  <a:lnTo>
                    <a:pt x="5430" y="0"/>
                  </a:lnTo>
                  <a:lnTo>
                    <a:pt x="5375" y="0"/>
                  </a:lnTo>
                  <a:lnTo>
                    <a:pt x="5321" y="0"/>
                  </a:lnTo>
                  <a:lnTo>
                    <a:pt x="5266" y="0"/>
                  </a:lnTo>
                  <a:lnTo>
                    <a:pt x="5211" y="0"/>
                  </a:lnTo>
                  <a:lnTo>
                    <a:pt x="5156" y="0"/>
                  </a:lnTo>
                  <a:lnTo>
                    <a:pt x="5100" y="0"/>
                  </a:lnTo>
                  <a:lnTo>
                    <a:pt x="5046" y="0"/>
                  </a:lnTo>
                  <a:lnTo>
                    <a:pt x="4991" y="0"/>
                  </a:lnTo>
                  <a:lnTo>
                    <a:pt x="4936" y="0"/>
                  </a:lnTo>
                  <a:lnTo>
                    <a:pt x="4881" y="0"/>
                  </a:lnTo>
                  <a:lnTo>
                    <a:pt x="4826" y="0"/>
                  </a:lnTo>
                  <a:lnTo>
                    <a:pt x="4771" y="0"/>
                  </a:lnTo>
                  <a:lnTo>
                    <a:pt x="4716" y="0"/>
                  </a:lnTo>
                  <a:lnTo>
                    <a:pt x="4661" y="0"/>
                  </a:lnTo>
                  <a:lnTo>
                    <a:pt x="4608" y="0"/>
                  </a:lnTo>
                  <a:lnTo>
                    <a:pt x="4553" y="0"/>
                  </a:lnTo>
                  <a:lnTo>
                    <a:pt x="4498" y="0"/>
                  </a:lnTo>
                  <a:lnTo>
                    <a:pt x="4444" y="0"/>
                  </a:lnTo>
                  <a:lnTo>
                    <a:pt x="4389" y="0"/>
                  </a:lnTo>
                  <a:lnTo>
                    <a:pt x="4336" y="0"/>
                  </a:lnTo>
                  <a:lnTo>
                    <a:pt x="4281" y="0"/>
                  </a:lnTo>
                  <a:lnTo>
                    <a:pt x="4227" y="0"/>
                  </a:lnTo>
                  <a:lnTo>
                    <a:pt x="4173" y="0"/>
                  </a:lnTo>
                  <a:lnTo>
                    <a:pt x="4119" y="0"/>
                  </a:lnTo>
                  <a:lnTo>
                    <a:pt x="4066" y="0"/>
                  </a:lnTo>
                  <a:lnTo>
                    <a:pt x="4012" y="0"/>
                  </a:lnTo>
                  <a:lnTo>
                    <a:pt x="3958" y="0"/>
                  </a:lnTo>
                  <a:lnTo>
                    <a:pt x="3905" y="0"/>
                  </a:lnTo>
                  <a:lnTo>
                    <a:pt x="3852" y="0"/>
                  </a:lnTo>
                  <a:lnTo>
                    <a:pt x="3799" y="0"/>
                  </a:lnTo>
                  <a:lnTo>
                    <a:pt x="3746" y="0"/>
                  </a:lnTo>
                  <a:lnTo>
                    <a:pt x="3694" y="0"/>
                  </a:lnTo>
                  <a:lnTo>
                    <a:pt x="3641" y="0"/>
                  </a:lnTo>
                  <a:lnTo>
                    <a:pt x="3588" y="0"/>
                  </a:lnTo>
                  <a:lnTo>
                    <a:pt x="3536" y="0"/>
                  </a:lnTo>
                  <a:lnTo>
                    <a:pt x="3484" y="0"/>
                  </a:lnTo>
                  <a:lnTo>
                    <a:pt x="3431" y="0"/>
                  </a:lnTo>
                  <a:lnTo>
                    <a:pt x="3380" y="0"/>
                  </a:lnTo>
                  <a:lnTo>
                    <a:pt x="3328" y="0"/>
                  </a:lnTo>
                  <a:lnTo>
                    <a:pt x="3277" y="0"/>
                  </a:lnTo>
                  <a:lnTo>
                    <a:pt x="3226" y="0"/>
                  </a:lnTo>
                  <a:lnTo>
                    <a:pt x="3174" y="0"/>
                  </a:lnTo>
                  <a:lnTo>
                    <a:pt x="3124" y="0"/>
                  </a:lnTo>
                  <a:lnTo>
                    <a:pt x="3073" y="0"/>
                  </a:lnTo>
                  <a:lnTo>
                    <a:pt x="3023" y="0"/>
                  </a:lnTo>
                  <a:lnTo>
                    <a:pt x="2974" y="0"/>
                  </a:lnTo>
                  <a:lnTo>
                    <a:pt x="2923" y="0"/>
                  </a:lnTo>
                  <a:lnTo>
                    <a:pt x="2874" y="0"/>
                  </a:lnTo>
                  <a:lnTo>
                    <a:pt x="2824" y="0"/>
                  </a:lnTo>
                  <a:lnTo>
                    <a:pt x="2775" y="0"/>
                  </a:lnTo>
                  <a:lnTo>
                    <a:pt x="2727" y="0"/>
                  </a:lnTo>
                  <a:lnTo>
                    <a:pt x="2677" y="0"/>
                  </a:lnTo>
                  <a:lnTo>
                    <a:pt x="2629" y="0"/>
                  </a:lnTo>
                  <a:lnTo>
                    <a:pt x="2581" y="0"/>
                  </a:lnTo>
                  <a:lnTo>
                    <a:pt x="2534" y="0"/>
                  </a:lnTo>
                  <a:lnTo>
                    <a:pt x="2485" y="0"/>
                  </a:lnTo>
                  <a:lnTo>
                    <a:pt x="2438" y="0"/>
                  </a:lnTo>
                  <a:lnTo>
                    <a:pt x="2392" y="0"/>
                  </a:lnTo>
                  <a:lnTo>
                    <a:pt x="2345" y="0"/>
                  </a:lnTo>
                  <a:lnTo>
                    <a:pt x="2299" y="0"/>
                  </a:lnTo>
                  <a:lnTo>
                    <a:pt x="2253" y="0"/>
                  </a:lnTo>
                  <a:lnTo>
                    <a:pt x="2207" y="0"/>
                  </a:lnTo>
                  <a:lnTo>
                    <a:pt x="2162" y="0"/>
                  </a:lnTo>
                  <a:lnTo>
                    <a:pt x="2115" y="0"/>
                  </a:lnTo>
                  <a:lnTo>
                    <a:pt x="2072" y="0"/>
                  </a:lnTo>
                  <a:lnTo>
                    <a:pt x="2027" y="0"/>
                  </a:lnTo>
                  <a:lnTo>
                    <a:pt x="1983" y="0"/>
                  </a:lnTo>
                  <a:lnTo>
                    <a:pt x="1939" y="0"/>
                  </a:lnTo>
                  <a:lnTo>
                    <a:pt x="1895" y="0"/>
                  </a:lnTo>
                  <a:lnTo>
                    <a:pt x="1852" y="0"/>
                  </a:lnTo>
                  <a:lnTo>
                    <a:pt x="1809" y="0"/>
                  </a:lnTo>
                  <a:lnTo>
                    <a:pt x="1766" y="0"/>
                  </a:lnTo>
                  <a:lnTo>
                    <a:pt x="1725" y="0"/>
                  </a:lnTo>
                  <a:lnTo>
                    <a:pt x="1683" y="0"/>
                  </a:lnTo>
                  <a:lnTo>
                    <a:pt x="1641" y="0"/>
                  </a:lnTo>
                  <a:lnTo>
                    <a:pt x="1601" y="0"/>
                  </a:lnTo>
                  <a:lnTo>
                    <a:pt x="1560" y="0"/>
                  </a:lnTo>
                  <a:lnTo>
                    <a:pt x="1521" y="0"/>
                  </a:lnTo>
                  <a:lnTo>
                    <a:pt x="1481" y="0"/>
                  </a:lnTo>
                  <a:lnTo>
                    <a:pt x="1442" y="0"/>
                  </a:lnTo>
                  <a:lnTo>
                    <a:pt x="1402" y="0"/>
                  </a:lnTo>
                  <a:lnTo>
                    <a:pt x="1364" y="0"/>
                  </a:lnTo>
                  <a:lnTo>
                    <a:pt x="1325" y="0"/>
                  </a:lnTo>
                  <a:lnTo>
                    <a:pt x="1288" y="0"/>
                  </a:lnTo>
                  <a:lnTo>
                    <a:pt x="1251" y="0"/>
                  </a:lnTo>
                  <a:lnTo>
                    <a:pt x="1214" y="0"/>
                  </a:lnTo>
                  <a:lnTo>
                    <a:pt x="1178" y="0"/>
                  </a:lnTo>
                  <a:lnTo>
                    <a:pt x="1142" y="0"/>
                  </a:lnTo>
                  <a:lnTo>
                    <a:pt x="1107" y="0"/>
                  </a:lnTo>
                  <a:lnTo>
                    <a:pt x="1072" y="0"/>
                  </a:lnTo>
                  <a:lnTo>
                    <a:pt x="1037" y="0"/>
                  </a:lnTo>
                  <a:lnTo>
                    <a:pt x="1003" y="0"/>
                  </a:lnTo>
                  <a:lnTo>
                    <a:pt x="969" y="0"/>
                  </a:lnTo>
                  <a:lnTo>
                    <a:pt x="936" y="0"/>
                  </a:lnTo>
                  <a:lnTo>
                    <a:pt x="904" y="0"/>
                  </a:lnTo>
                  <a:lnTo>
                    <a:pt x="871" y="0"/>
                  </a:lnTo>
                  <a:lnTo>
                    <a:pt x="839" y="0"/>
                  </a:lnTo>
                  <a:lnTo>
                    <a:pt x="808" y="0"/>
                  </a:lnTo>
                  <a:lnTo>
                    <a:pt x="778" y="0"/>
                  </a:lnTo>
                  <a:lnTo>
                    <a:pt x="748" y="0"/>
                  </a:lnTo>
                  <a:lnTo>
                    <a:pt x="718" y="0"/>
                  </a:lnTo>
                  <a:lnTo>
                    <a:pt x="689" y="0"/>
                  </a:lnTo>
                  <a:lnTo>
                    <a:pt x="660" y="0"/>
                  </a:lnTo>
                  <a:lnTo>
                    <a:pt x="632" y="0"/>
                  </a:lnTo>
                  <a:lnTo>
                    <a:pt x="604" y="0"/>
                  </a:lnTo>
                  <a:lnTo>
                    <a:pt x="578" y="0"/>
                  </a:lnTo>
                  <a:lnTo>
                    <a:pt x="552" y="0"/>
                  </a:lnTo>
                  <a:lnTo>
                    <a:pt x="525" y="0"/>
                  </a:lnTo>
                  <a:lnTo>
                    <a:pt x="500" y="0"/>
                  </a:lnTo>
                  <a:lnTo>
                    <a:pt x="475" y="0"/>
                  </a:lnTo>
                  <a:lnTo>
                    <a:pt x="451" y="0"/>
                  </a:lnTo>
                  <a:lnTo>
                    <a:pt x="428" y="0"/>
                  </a:lnTo>
                  <a:lnTo>
                    <a:pt x="405" y="0"/>
                  </a:lnTo>
                  <a:lnTo>
                    <a:pt x="382" y="0"/>
                  </a:lnTo>
                  <a:lnTo>
                    <a:pt x="360" y="0"/>
                  </a:lnTo>
                  <a:lnTo>
                    <a:pt x="339" y="0"/>
                  </a:lnTo>
                  <a:lnTo>
                    <a:pt x="318" y="0"/>
                  </a:lnTo>
                  <a:lnTo>
                    <a:pt x="297" y="0"/>
                  </a:lnTo>
                  <a:lnTo>
                    <a:pt x="278" y="0"/>
                  </a:lnTo>
                  <a:lnTo>
                    <a:pt x="259" y="0"/>
                  </a:lnTo>
                  <a:lnTo>
                    <a:pt x="241" y="0"/>
                  </a:lnTo>
                  <a:lnTo>
                    <a:pt x="224" y="0"/>
                  </a:lnTo>
                  <a:lnTo>
                    <a:pt x="206" y="0"/>
                  </a:lnTo>
                  <a:lnTo>
                    <a:pt x="189" y="0"/>
                  </a:lnTo>
                  <a:lnTo>
                    <a:pt x="174" y="0"/>
                  </a:lnTo>
                  <a:lnTo>
                    <a:pt x="159" y="0"/>
                  </a:lnTo>
                  <a:lnTo>
                    <a:pt x="144" y="0"/>
                  </a:lnTo>
                  <a:lnTo>
                    <a:pt x="130" y="0"/>
                  </a:lnTo>
                  <a:lnTo>
                    <a:pt x="117" y="0"/>
                  </a:lnTo>
                  <a:lnTo>
                    <a:pt x="105" y="0"/>
                  </a:lnTo>
                  <a:lnTo>
                    <a:pt x="93" y="0"/>
                  </a:lnTo>
                  <a:lnTo>
                    <a:pt x="82" y="0"/>
                  </a:lnTo>
                  <a:lnTo>
                    <a:pt x="72" y="0"/>
                  </a:lnTo>
                  <a:lnTo>
                    <a:pt x="62" y="0"/>
                  </a:lnTo>
                  <a:lnTo>
                    <a:pt x="52" y="0"/>
                  </a:lnTo>
                  <a:lnTo>
                    <a:pt x="45" y="0"/>
                  </a:lnTo>
                  <a:lnTo>
                    <a:pt x="37" y="0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" y="48"/>
                  </a:lnTo>
                  <a:lnTo>
                    <a:pt x="3" y="48"/>
                  </a:lnTo>
                  <a:lnTo>
                    <a:pt x="5" y="48"/>
                  </a:lnTo>
                  <a:lnTo>
                    <a:pt x="8" y="48"/>
                  </a:lnTo>
                  <a:lnTo>
                    <a:pt x="13" y="48"/>
                  </a:lnTo>
                  <a:lnTo>
                    <a:pt x="18" y="48"/>
                  </a:lnTo>
                  <a:lnTo>
                    <a:pt x="24" y="48"/>
                  </a:lnTo>
                  <a:lnTo>
                    <a:pt x="29" y="48"/>
                  </a:lnTo>
                  <a:lnTo>
                    <a:pt x="37" y="48"/>
                  </a:lnTo>
                  <a:lnTo>
                    <a:pt x="45" y="48"/>
                  </a:lnTo>
                  <a:lnTo>
                    <a:pt x="52" y="48"/>
                  </a:lnTo>
                  <a:lnTo>
                    <a:pt x="62" y="48"/>
                  </a:lnTo>
                  <a:lnTo>
                    <a:pt x="72" y="48"/>
                  </a:lnTo>
                  <a:lnTo>
                    <a:pt x="82" y="48"/>
                  </a:lnTo>
                  <a:lnTo>
                    <a:pt x="93" y="48"/>
                  </a:lnTo>
                  <a:lnTo>
                    <a:pt x="105" y="48"/>
                  </a:lnTo>
                  <a:lnTo>
                    <a:pt x="117" y="48"/>
                  </a:lnTo>
                  <a:lnTo>
                    <a:pt x="130" y="48"/>
                  </a:lnTo>
                  <a:lnTo>
                    <a:pt x="144" y="48"/>
                  </a:lnTo>
                  <a:lnTo>
                    <a:pt x="159" y="48"/>
                  </a:lnTo>
                  <a:lnTo>
                    <a:pt x="174" y="48"/>
                  </a:lnTo>
                  <a:lnTo>
                    <a:pt x="189" y="48"/>
                  </a:lnTo>
                  <a:lnTo>
                    <a:pt x="206" y="48"/>
                  </a:lnTo>
                  <a:lnTo>
                    <a:pt x="224" y="48"/>
                  </a:lnTo>
                  <a:lnTo>
                    <a:pt x="241" y="48"/>
                  </a:lnTo>
                  <a:lnTo>
                    <a:pt x="259" y="48"/>
                  </a:lnTo>
                  <a:lnTo>
                    <a:pt x="278" y="48"/>
                  </a:lnTo>
                  <a:lnTo>
                    <a:pt x="297" y="48"/>
                  </a:lnTo>
                  <a:lnTo>
                    <a:pt x="318" y="48"/>
                  </a:lnTo>
                  <a:lnTo>
                    <a:pt x="339" y="48"/>
                  </a:lnTo>
                  <a:lnTo>
                    <a:pt x="360" y="48"/>
                  </a:lnTo>
                  <a:lnTo>
                    <a:pt x="382" y="48"/>
                  </a:lnTo>
                  <a:lnTo>
                    <a:pt x="403" y="48"/>
                  </a:lnTo>
                  <a:lnTo>
                    <a:pt x="427" y="48"/>
                  </a:lnTo>
                  <a:lnTo>
                    <a:pt x="451" y="48"/>
                  </a:lnTo>
                  <a:lnTo>
                    <a:pt x="475" y="48"/>
                  </a:lnTo>
                  <a:lnTo>
                    <a:pt x="500" y="48"/>
                  </a:lnTo>
                  <a:lnTo>
                    <a:pt x="525" y="48"/>
                  </a:lnTo>
                  <a:lnTo>
                    <a:pt x="551" y="48"/>
                  </a:lnTo>
                  <a:lnTo>
                    <a:pt x="577" y="48"/>
                  </a:lnTo>
                  <a:lnTo>
                    <a:pt x="604" y="48"/>
                  </a:lnTo>
                  <a:lnTo>
                    <a:pt x="632" y="48"/>
                  </a:lnTo>
                  <a:lnTo>
                    <a:pt x="660" y="48"/>
                  </a:lnTo>
                  <a:lnTo>
                    <a:pt x="689" y="48"/>
                  </a:lnTo>
                  <a:lnTo>
                    <a:pt x="717" y="48"/>
                  </a:lnTo>
                  <a:lnTo>
                    <a:pt x="747" y="48"/>
                  </a:lnTo>
                  <a:lnTo>
                    <a:pt x="778" y="48"/>
                  </a:lnTo>
                  <a:lnTo>
                    <a:pt x="808" y="48"/>
                  </a:lnTo>
                  <a:lnTo>
                    <a:pt x="839" y="48"/>
                  </a:lnTo>
                  <a:lnTo>
                    <a:pt x="871" y="48"/>
                  </a:lnTo>
                  <a:lnTo>
                    <a:pt x="903" y="48"/>
                  </a:lnTo>
                  <a:lnTo>
                    <a:pt x="936" y="48"/>
                  </a:lnTo>
                  <a:lnTo>
                    <a:pt x="969" y="48"/>
                  </a:lnTo>
                  <a:lnTo>
                    <a:pt x="1003" y="48"/>
                  </a:lnTo>
                  <a:lnTo>
                    <a:pt x="1037" y="48"/>
                  </a:lnTo>
                  <a:lnTo>
                    <a:pt x="1071" y="48"/>
                  </a:lnTo>
                  <a:lnTo>
                    <a:pt x="1106" y="48"/>
                  </a:lnTo>
                  <a:lnTo>
                    <a:pt x="1141" y="48"/>
                  </a:lnTo>
                  <a:lnTo>
                    <a:pt x="1177" y="48"/>
                  </a:lnTo>
                  <a:lnTo>
                    <a:pt x="1213" y="48"/>
                  </a:lnTo>
                  <a:lnTo>
                    <a:pt x="1251" y="48"/>
                  </a:lnTo>
                  <a:lnTo>
                    <a:pt x="1288" y="48"/>
                  </a:lnTo>
                  <a:lnTo>
                    <a:pt x="1325" y="48"/>
                  </a:lnTo>
                  <a:lnTo>
                    <a:pt x="1364" y="48"/>
                  </a:lnTo>
                  <a:lnTo>
                    <a:pt x="1402" y="48"/>
                  </a:lnTo>
                  <a:lnTo>
                    <a:pt x="1441" y="48"/>
                  </a:lnTo>
                  <a:lnTo>
                    <a:pt x="1480" y="48"/>
                  </a:lnTo>
                  <a:lnTo>
                    <a:pt x="1520" y="48"/>
                  </a:lnTo>
                  <a:lnTo>
                    <a:pt x="1560" y="48"/>
                  </a:lnTo>
                  <a:lnTo>
                    <a:pt x="1601" y="48"/>
                  </a:lnTo>
                  <a:lnTo>
                    <a:pt x="1641" y="48"/>
                  </a:lnTo>
                  <a:lnTo>
                    <a:pt x="1683" y="48"/>
                  </a:lnTo>
                  <a:lnTo>
                    <a:pt x="1725" y="48"/>
                  </a:lnTo>
                  <a:lnTo>
                    <a:pt x="1766" y="48"/>
                  </a:lnTo>
                  <a:lnTo>
                    <a:pt x="1808" y="48"/>
                  </a:lnTo>
                  <a:lnTo>
                    <a:pt x="1851" y="48"/>
                  </a:lnTo>
                  <a:lnTo>
                    <a:pt x="1895" y="48"/>
                  </a:lnTo>
                  <a:lnTo>
                    <a:pt x="1938" y="48"/>
                  </a:lnTo>
                  <a:lnTo>
                    <a:pt x="1982" y="48"/>
                  </a:lnTo>
                  <a:lnTo>
                    <a:pt x="2025" y="48"/>
                  </a:lnTo>
                  <a:lnTo>
                    <a:pt x="2070" y="48"/>
                  </a:lnTo>
                  <a:lnTo>
                    <a:pt x="2115" y="48"/>
                  </a:lnTo>
                  <a:lnTo>
                    <a:pt x="2160" y="48"/>
                  </a:lnTo>
                  <a:lnTo>
                    <a:pt x="2205" y="48"/>
                  </a:lnTo>
                  <a:lnTo>
                    <a:pt x="2252" y="48"/>
                  </a:lnTo>
                  <a:lnTo>
                    <a:pt x="2298" y="48"/>
                  </a:lnTo>
                  <a:lnTo>
                    <a:pt x="2344" y="48"/>
                  </a:lnTo>
                  <a:lnTo>
                    <a:pt x="2391" y="48"/>
                  </a:lnTo>
                  <a:lnTo>
                    <a:pt x="2438" y="48"/>
                  </a:lnTo>
                  <a:lnTo>
                    <a:pt x="2485" y="48"/>
                  </a:lnTo>
                  <a:lnTo>
                    <a:pt x="2532" y="48"/>
                  </a:lnTo>
                  <a:lnTo>
                    <a:pt x="2581" y="48"/>
                  </a:lnTo>
                  <a:lnTo>
                    <a:pt x="2628" y="48"/>
                  </a:lnTo>
                  <a:lnTo>
                    <a:pt x="2676" y="48"/>
                  </a:lnTo>
                  <a:lnTo>
                    <a:pt x="2726" y="48"/>
                  </a:lnTo>
                  <a:lnTo>
                    <a:pt x="2774" y="48"/>
                  </a:lnTo>
                  <a:lnTo>
                    <a:pt x="2823" y="48"/>
                  </a:lnTo>
                  <a:lnTo>
                    <a:pt x="2873" y="48"/>
                  </a:lnTo>
                  <a:lnTo>
                    <a:pt x="2922" y="48"/>
                  </a:lnTo>
                  <a:lnTo>
                    <a:pt x="2973" y="48"/>
                  </a:lnTo>
                  <a:lnTo>
                    <a:pt x="3022" y="48"/>
                  </a:lnTo>
                  <a:lnTo>
                    <a:pt x="3072" y="48"/>
                  </a:lnTo>
                  <a:lnTo>
                    <a:pt x="3123" y="48"/>
                  </a:lnTo>
                  <a:lnTo>
                    <a:pt x="3173" y="48"/>
                  </a:lnTo>
                  <a:lnTo>
                    <a:pt x="3225" y="48"/>
                  </a:lnTo>
                  <a:lnTo>
                    <a:pt x="3275" y="48"/>
                  </a:lnTo>
                  <a:lnTo>
                    <a:pt x="3327" y="48"/>
                  </a:lnTo>
                  <a:lnTo>
                    <a:pt x="3379" y="48"/>
                  </a:lnTo>
                  <a:lnTo>
                    <a:pt x="3430" y="48"/>
                  </a:lnTo>
                  <a:lnTo>
                    <a:pt x="3483" y="48"/>
                  </a:lnTo>
                  <a:lnTo>
                    <a:pt x="3534" y="48"/>
                  </a:lnTo>
                  <a:lnTo>
                    <a:pt x="3587" y="48"/>
                  </a:lnTo>
                  <a:lnTo>
                    <a:pt x="3639" y="48"/>
                  </a:lnTo>
                  <a:lnTo>
                    <a:pt x="3691" y="48"/>
                  </a:lnTo>
                  <a:lnTo>
                    <a:pt x="3744" y="48"/>
                  </a:lnTo>
                  <a:lnTo>
                    <a:pt x="3798" y="48"/>
                  </a:lnTo>
                  <a:lnTo>
                    <a:pt x="3850" y="48"/>
                  </a:lnTo>
                  <a:lnTo>
                    <a:pt x="3903" y="48"/>
                  </a:lnTo>
                  <a:lnTo>
                    <a:pt x="3957" y="48"/>
                  </a:lnTo>
                  <a:lnTo>
                    <a:pt x="4011" y="48"/>
                  </a:lnTo>
                  <a:lnTo>
                    <a:pt x="4064" y="48"/>
                  </a:lnTo>
                  <a:lnTo>
                    <a:pt x="4118" y="48"/>
                  </a:lnTo>
                  <a:lnTo>
                    <a:pt x="4172" y="48"/>
                  </a:lnTo>
                  <a:lnTo>
                    <a:pt x="4226" y="48"/>
                  </a:lnTo>
                  <a:lnTo>
                    <a:pt x="4280" y="48"/>
                  </a:lnTo>
                  <a:lnTo>
                    <a:pt x="4333" y="48"/>
                  </a:lnTo>
                  <a:lnTo>
                    <a:pt x="4388" y="48"/>
                  </a:lnTo>
                  <a:lnTo>
                    <a:pt x="4442" y="48"/>
                  </a:lnTo>
                  <a:lnTo>
                    <a:pt x="4497" y="48"/>
                  </a:lnTo>
                  <a:lnTo>
                    <a:pt x="4551" y="48"/>
                  </a:lnTo>
                  <a:lnTo>
                    <a:pt x="4605" y="48"/>
                  </a:lnTo>
                  <a:lnTo>
                    <a:pt x="4660" y="48"/>
                  </a:lnTo>
                  <a:lnTo>
                    <a:pt x="4715" y="48"/>
                  </a:lnTo>
                  <a:lnTo>
                    <a:pt x="4770" y="48"/>
                  </a:lnTo>
                  <a:lnTo>
                    <a:pt x="4825" y="48"/>
                  </a:lnTo>
                  <a:lnTo>
                    <a:pt x="4880" y="48"/>
                  </a:lnTo>
                  <a:lnTo>
                    <a:pt x="4935" y="48"/>
                  </a:lnTo>
                  <a:lnTo>
                    <a:pt x="4990" y="48"/>
                  </a:lnTo>
                  <a:lnTo>
                    <a:pt x="5044" y="48"/>
                  </a:lnTo>
                  <a:lnTo>
                    <a:pt x="5099" y="48"/>
                  </a:lnTo>
                  <a:lnTo>
                    <a:pt x="5154" y="48"/>
                  </a:lnTo>
                  <a:lnTo>
                    <a:pt x="5209" y="48"/>
                  </a:lnTo>
                  <a:lnTo>
                    <a:pt x="5264" y="48"/>
                  </a:lnTo>
                  <a:lnTo>
                    <a:pt x="5319" y="48"/>
                  </a:lnTo>
                  <a:lnTo>
                    <a:pt x="5373" y="48"/>
                  </a:lnTo>
                  <a:lnTo>
                    <a:pt x="5429" y="48"/>
                  </a:lnTo>
                  <a:lnTo>
                    <a:pt x="5483" y="48"/>
                  </a:lnTo>
                  <a:lnTo>
                    <a:pt x="5538" y="48"/>
                  </a:lnTo>
                  <a:lnTo>
                    <a:pt x="5593" y="48"/>
                  </a:lnTo>
                  <a:lnTo>
                    <a:pt x="5648" y="48"/>
                  </a:lnTo>
                  <a:lnTo>
                    <a:pt x="5703" y="48"/>
                  </a:lnTo>
                  <a:lnTo>
                    <a:pt x="5758" y="48"/>
                  </a:lnTo>
                  <a:lnTo>
                    <a:pt x="5813" y="48"/>
                  </a:lnTo>
                  <a:lnTo>
                    <a:pt x="5868" y="48"/>
                  </a:lnTo>
                  <a:lnTo>
                    <a:pt x="5922" y="48"/>
                  </a:lnTo>
                  <a:lnTo>
                    <a:pt x="5977" y="48"/>
                  </a:lnTo>
                  <a:lnTo>
                    <a:pt x="6031" y="48"/>
                  </a:lnTo>
                  <a:lnTo>
                    <a:pt x="6086" y="48"/>
                  </a:lnTo>
                  <a:lnTo>
                    <a:pt x="6141" y="48"/>
                  </a:lnTo>
                  <a:lnTo>
                    <a:pt x="6195" y="48"/>
                  </a:lnTo>
                  <a:lnTo>
                    <a:pt x="6249" y="48"/>
                  </a:lnTo>
                  <a:lnTo>
                    <a:pt x="6303" y="48"/>
                  </a:lnTo>
                  <a:lnTo>
                    <a:pt x="6358" y="48"/>
                  </a:lnTo>
                  <a:lnTo>
                    <a:pt x="6412" y="48"/>
                  </a:lnTo>
                  <a:lnTo>
                    <a:pt x="6466" y="48"/>
                  </a:lnTo>
                  <a:lnTo>
                    <a:pt x="6519" y="48"/>
                  </a:lnTo>
                  <a:lnTo>
                    <a:pt x="6573" y="48"/>
                  </a:lnTo>
                  <a:lnTo>
                    <a:pt x="6627" y="48"/>
                  </a:lnTo>
                  <a:lnTo>
                    <a:pt x="6681" y="48"/>
                  </a:lnTo>
                  <a:lnTo>
                    <a:pt x="6733" y="48"/>
                  </a:lnTo>
                  <a:lnTo>
                    <a:pt x="6787" y="48"/>
                  </a:lnTo>
                  <a:lnTo>
                    <a:pt x="6840" y="48"/>
                  </a:lnTo>
                  <a:lnTo>
                    <a:pt x="6892" y="48"/>
                  </a:lnTo>
                  <a:lnTo>
                    <a:pt x="6945" y="48"/>
                  </a:lnTo>
                  <a:lnTo>
                    <a:pt x="6998" y="48"/>
                  </a:lnTo>
                  <a:lnTo>
                    <a:pt x="7051" y="48"/>
                  </a:lnTo>
                  <a:lnTo>
                    <a:pt x="7103" y="48"/>
                  </a:lnTo>
                  <a:lnTo>
                    <a:pt x="7155" y="48"/>
                  </a:lnTo>
                  <a:lnTo>
                    <a:pt x="7206" y="48"/>
                  </a:lnTo>
                  <a:lnTo>
                    <a:pt x="7258" y="48"/>
                  </a:lnTo>
                  <a:lnTo>
                    <a:pt x="7310" y="48"/>
                  </a:lnTo>
                  <a:lnTo>
                    <a:pt x="7361" y="48"/>
                  </a:lnTo>
                  <a:lnTo>
                    <a:pt x="7413" y="48"/>
                  </a:lnTo>
                  <a:lnTo>
                    <a:pt x="7463" y="48"/>
                  </a:lnTo>
                  <a:lnTo>
                    <a:pt x="7514" y="48"/>
                  </a:lnTo>
                  <a:lnTo>
                    <a:pt x="7565" y="48"/>
                  </a:lnTo>
                  <a:lnTo>
                    <a:pt x="7615" y="48"/>
                  </a:lnTo>
                  <a:lnTo>
                    <a:pt x="7665" y="48"/>
                  </a:lnTo>
                  <a:lnTo>
                    <a:pt x="7714" y="48"/>
                  </a:lnTo>
                  <a:lnTo>
                    <a:pt x="7765" y="48"/>
                  </a:lnTo>
                  <a:lnTo>
                    <a:pt x="7814" y="48"/>
                  </a:lnTo>
                  <a:lnTo>
                    <a:pt x="7863" y="48"/>
                  </a:lnTo>
                  <a:lnTo>
                    <a:pt x="7912" y="48"/>
                  </a:lnTo>
                  <a:lnTo>
                    <a:pt x="7960" y="48"/>
                  </a:lnTo>
                  <a:lnTo>
                    <a:pt x="8009" y="48"/>
                  </a:lnTo>
                  <a:lnTo>
                    <a:pt x="8057" y="48"/>
                  </a:lnTo>
                  <a:lnTo>
                    <a:pt x="8105" y="48"/>
                  </a:lnTo>
                  <a:lnTo>
                    <a:pt x="8152" y="48"/>
                  </a:lnTo>
                  <a:lnTo>
                    <a:pt x="8200" y="48"/>
                  </a:lnTo>
                  <a:lnTo>
                    <a:pt x="8247" y="48"/>
                  </a:lnTo>
                  <a:lnTo>
                    <a:pt x="8293" y="48"/>
                  </a:lnTo>
                  <a:lnTo>
                    <a:pt x="8340" y="48"/>
                  </a:lnTo>
                  <a:lnTo>
                    <a:pt x="8386" y="48"/>
                  </a:lnTo>
                  <a:lnTo>
                    <a:pt x="8431" y="48"/>
                  </a:lnTo>
                  <a:lnTo>
                    <a:pt x="8477" y="48"/>
                  </a:lnTo>
                  <a:lnTo>
                    <a:pt x="8522" y="48"/>
                  </a:lnTo>
                  <a:lnTo>
                    <a:pt x="8567" y="48"/>
                  </a:lnTo>
                  <a:lnTo>
                    <a:pt x="8611" y="48"/>
                  </a:lnTo>
                  <a:lnTo>
                    <a:pt x="8655" y="48"/>
                  </a:lnTo>
                  <a:lnTo>
                    <a:pt x="8699" y="48"/>
                  </a:lnTo>
                  <a:lnTo>
                    <a:pt x="8743" y="48"/>
                  </a:lnTo>
                  <a:lnTo>
                    <a:pt x="8786" y="48"/>
                  </a:lnTo>
                  <a:lnTo>
                    <a:pt x="8828" y="48"/>
                  </a:lnTo>
                  <a:lnTo>
                    <a:pt x="8871" y="48"/>
                  </a:lnTo>
                  <a:lnTo>
                    <a:pt x="8913" y="48"/>
                  </a:lnTo>
                  <a:lnTo>
                    <a:pt x="8955" y="48"/>
                  </a:lnTo>
                  <a:lnTo>
                    <a:pt x="8996" y="48"/>
                  </a:lnTo>
                  <a:lnTo>
                    <a:pt x="9037" y="48"/>
                  </a:lnTo>
                  <a:lnTo>
                    <a:pt x="9077" y="48"/>
                  </a:lnTo>
                  <a:lnTo>
                    <a:pt x="9117" y="48"/>
                  </a:lnTo>
                  <a:lnTo>
                    <a:pt x="9158" y="48"/>
                  </a:lnTo>
                  <a:lnTo>
                    <a:pt x="9196" y="48"/>
                  </a:lnTo>
                  <a:lnTo>
                    <a:pt x="9235" y="48"/>
                  </a:lnTo>
                  <a:lnTo>
                    <a:pt x="9274" y="48"/>
                  </a:lnTo>
                  <a:lnTo>
                    <a:pt x="9312" y="48"/>
                  </a:lnTo>
                  <a:lnTo>
                    <a:pt x="9350" y="48"/>
                  </a:lnTo>
                  <a:lnTo>
                    <a:pt x="9387" y="48"/>
                  </a:lnTo>
                  <a:lnTo>
                    <a:pt x="9423" y="48"/>
                  </a:lnTo>
                  <a:lnTo>
                    <a:pt x="9459" y="48"/>
                  </a:lnTo>
                  <a:lnTo>
                    <a:pt x="9496" y="48"/>
                  </a:lnTo>
                  <a:lnTo>
                    <a:pt x="9531" y="48"/>
                  </a:lnTo>
                  <a:lnTo>
                    <a:pt x="9566" y="48"/>
                  </a:lnTo>
                  <a:lnTo>
                    <a:pt x="9601" y="48"/>
                  </a:lnTo>
                  <a:lnTo>
                    <a:pt x="9635" y="48"/>
                  </a:lnTo>
                  <a:lnTo>
                    <a:pt x="9668" y="48"/>
                  </a:lnTo>
                  <a:lnTo>
                    <a:pt x="9702" y="48"/>
                  </a:lnTo>
                  <a:lnTo>
                    <a:pt x="9734" y="48"/>
                  </a:lnTo>
                  <a:lnTo>
                    <a:pt x="9767" y="48"/>
                  </a:lnTo>
                  <a:lnTo>
                    <a:pt x="9797" y="48"/>
                  </a:lnTo>
                  <a:lnTo>
                    <a:pt x="9829" y="48"/>
                  </a:lnTo>
                  <a:lnTo>
                    <a:pt x="9860" y="48"/>
                  </a:lnTo>
                  <a:lnTo>
                    <a:pt x="9890" y="48"/>
                  </a:lnTo>
                  <a:lnTo>
                    <a:pt x="9919" y="48"/>
                  </a:lnTo>
                  <a:lnTo>
                    <a:pt x="9949" y="48"/>
                  </a:lnTo>
                  <a:lnTo>
                    <a:pt x="9977" y="48"/>
                  </a:lnTo>
                  <a:lnTo>
                    <a:pt x="10005" y="48"/>
                  </a:lnTo>
                  <a:lnTo>
                    <a:pt x="10033" y="48"/>
                  </a:lnTo>
                  <a:lnTo>
                    <a:pt x="10060" y="48"/>
                  </a:lnTo>
                  <a:lnTo>
                    <a:pt x="10086" y="48"/>
                  </a:lnTo>
                  <a:lnTo>
                    <a:pt x="10112" y="48"/>
                  </a:lnTo>
                  <a:lnTo>
                    <a:pt x="10138" y="48"/>
                  </a:lnTo>
                  <a:lnTo>
                    <a:pt x="10163" y="48"/>
                  </a:lnTo>
                  <a:lnTo>
                    <a:pt x="10187" y="48"/>
                  </a:lnTo>
                  <a:lnTo>
                    <a:pt x="10210" y="48"/>
                  </a:lnTo>
                  <a:lnTo>
                    <a:pt x="10233" y="48"/>
                  </a:lnTo>
                  <a:lnTo>
                    <a:pt x="10256" y="48"/>
                  </a:lnTo>
                  <a:lnTo>
                    <a:pt x="10278" y="48"/>
                  </a:lnTo>
                  <a:lnTo>
                    <a:pt x="10299" y="48"/>
                  </a:lnTo>
                  <a:lnTo>
                    <a:pt x="10320" y="48"/>
                  </a:lnTo>
                  <a:lnTo>
                    <a:pt x="10339" y="48"/>
                  </a:lnTo>
                  <a:lnTo>
                    <a:pt x="10359" y="48"/>
                  </a:lnTo>
                  <a:lnTo>
                    <a:pt x="10378" y="48"/>
                  </a:lnTo>
                  <a:lnTo>
                    <a:pt x="10397" y="48"/>
                  </a:lnTo>
                  <a:lnTo>
                    <a:pt x="10414" y="48"/>
                  </a:lnTo>
                  <a:lnTo>
                    <a:pt x="10431" y="48"/>
                  </a:lnTo>
                  <a:lnTo>
                    <a:pt x="10447" y="48"/>
                  </a:lnTo>
                  <a:lnTo>
                    <a:pt x="10463" y="48"/>
                  </a:lnTo>
                  <a:lnTo>
                    <a:pt x="10479" y="48"/>
                  </a:lnTo>
                  <a:lnTo>
                    <a:pt x="10493" y="48"/>
                  </a:lnTo>
                  <a:lnTo>
                    <a:pt x="10506" y="48"/>
                  </a:lnTo>
                  <a:lnTo>
                    <a:pt x="10519" y="48"/>
                  </a:lnTo>
                  <a:lnTo>
                    <a:pt x="10533" y="48"/>
                  </a:lnTo>
                  <a:lnTo>
                    <a:pt x="10544" y="48"/>
                  </a:lnTo>
                  <a:lnTo>
                    <a:pt x="10556" y="48"/>
                  </a:lnTo>
                  <a:lnTo>
                    <a:pt x="10566" y="48"/>
                  </a:lnTo>
                  <a:lnTo>
                    <a:pt x="10575" y="48"/>
                  </a:lnTo>
                  <a:lnTo>
                    <a:pt x="10584" y="48"/>
                  </a:lnTo>
                  <a:lnTo>
                    <a:pt x="10593" y="48"/>
                  </a:lnTo>
                  <a:lnTo>
                    <a:pt x="10601" y="48"/>
                  </a:lnTo>
                  <a:lnTo>
                    <a:pt x="10607" y="48"/>
                  </a:lnTo>
                  <a:lnTo>
                    <a:pt x="10614" y="48"/>
                  </a:lnTo>
                  <a:lnTo>
                    <a:pt x="10619" y="48"/>
                  </a:lnTo>
                  <a:lnTo>
                    <a:pt x="10624" y="48"/>
                  </a:lnTo>
                  <a:lnTo>
                    <a:pt x="10628" y="48"/>
                  </a:lnTo>
                  <a:lnTo>
                    <a:pt x="10631" y="48"/>
                  </a:lnTo>
                  <a:lnTo>
                    <a:pt x="10635" y="48"/>
                  </a:lnTo>
                  <a:lnTo>
                    <a:pt x="10636" y="48"/>
                  </a:lnTo>
                  <a:lnTo>
                    <a:pt x="10637" y="48"/>
                  </a:lnTo>
                  <a:lnTo>
                    <a:pt x="10638" y="48"/>
                  </a:lnTo>
                  <a:lnTo>
                    <a:pt x="10639" y="48"/>
                  </a:lnTo>
                  <a:lnTo>
                    <a:pt x="10641" y="48"/>
                  </a:lnTo>
                  <a:lnTo>
                    <a:pt x="10642" y="48"/>
                  </a:lnTo>
                  <a:lnTo>
                    <a:pt x="10641" y="32"/>
                  </a:lnTo>
                  <a:lnTo>
                    <a:pt x="10641" y="16"/>
                  </a:lnTo>
                  <a:lnTo>
                    <a:pt x="10641" y="0"/>
                  </a:lnTo>
                </a:path>
              </a:pathLst>
            </a:custGeom>
            <a:solidFill>
              <a:srgbClr val="0000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518" name="Rectangle 24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8600" y="6324600"/>
            <a:ext cx="914400" cy="381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/>
            </a:lvl1pPr>
          </a:lstStyle>
          <a:p>
            <a:pPr>
              <a:defRPr/>
            </a:pPr>
            <a:fld id="{999DC147-8904-44A6-92E7-0C14631ABD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0" name="Text Box 2474"/>
          <p:cNvSpPr txBox="1">
            <a:spLocks noChangeArrowheads="1"/>
          </p:cNvSpPr>
          <p:nvPr userDrawn="1"/>
        </p:nvSpPr>
        <p:spPr bwMode="auto">
          <a:xfrm>
            <a:off x="2579737" y="6591299"/>
            <a:ext cx="3962400" cy="533401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sz="1200" b="0" i="0" baseline="0" dirty="0"/>
              <a:t>EIC Collaboration Meeting, BNL, October 10-12, 2017</a:t>
            </a:r>
            <a:endParaRPr lang="en-US" sz="1200" b="0" i="0" dirty="0"/>
          </a:p>
        </p:txBody>
      </p:sp>
      <p:grpSp>
        <p:nvGrpSpPr>
          <p:cNvPr id="3079" name="Group 2475"/>
          <p:cNvGrpSpPr>
            <a:grpSpLocks/>
          </p:cNvGrpSpPr>
          <p:nvPr userDrawn="1"/>
        </p:nvGrpSpPr>
        <p:grpSpPr bwMode="auto">
          <a:xfrm>
            <a:off x="381000" y="838200"/>
            <a:ext cx="8447088" cy="74613"/>
            <a:chOff x="247" y="3980"/>
            <a:chExt cx="5321" cy="24"/>
          </a:xfrm>
        </p:grpSpPr>
        <p:sp>
          <p:nvSpPr>
            <p:cNvPr id="1035" name="Rectangle 2476"/>
            <p:cNvSpPr>
              <a:spLocks noChangeArrowheads="1"/>
            </p:cNvSpPr>
            <p:nvPr userDrawn="1"/>
          </p:nvSpPr>
          <p:spPr bwMode="auto">
            <a:xfrm>
              <a:off x="247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6" name="Rectangle 2477"/>
            <p:cNvSpPr>
              <a:spLocks noChangeArrowheads="1"/>
            </p:cNvSpPr>
            <p:nvPr userDrawn="1"/>
          </p:nvSpPr>
          <p:spPr bwMode="auto">
            <a:xfrm>
              <a:off x="560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7" name="Rectangle 2478"/>
            <p:cNvSpPr>
              <a:spLocks noChangeArrowheads="1"/>
            </p:cNvSpPr>
            <p:nvPr userDrawn="1"/>
          </p:nvSpPr>
          <p:spPr bwMode="auto">
            <a:xfrm>
              <a:off x="873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8" name="Rectangle 2479"/>
            <p:cNvSpPr>
              <a:spLocks noChangeArrowheads="1"/>
            </p:cNvSpPr>
            <p:nvPr userDrawn="1"/>
          </p:nvSpPr>
          <p:spPr bwMode="auto">
            <a:xfrm>
              <a:off x="1186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9" name="Rectangle 2480"/>
            <p:cNvSpPr>
              <a:spLocks noChangeArrowheads="1"/>
            </p:cNvSpPr>
            <p:nvPr userDrawn="1"/>
          </p:nvSpPr>
          <p:spPr bwMode="auto">
            <a:xfrm>
              <a:off x="1499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0" name="Rectangle 2481"/>
            <p:cNvSpPr>
              <a:spLocks noChangeArrowheads="1"/>
            </p:cNvSpPr>
            <p:nvPr userDrawn="1"/>
          </p:nvSpPr>
          <p:spPr bwMode="auto">
            <a:xfrm>
              <a:off x="1812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1" name="Rectangle 2482"/>
            <p:cNvSpPr>
              <a:spLocks noChangeArrowheads="1"/>
            </p:cNvSpPr>
            <p:nvPr userDrawn="1"/>
          </p:nvSpPr>
          <p:spPr bwMode="auto">
            <a:xfrm>
              <a:off x="2125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2" name="Rectangle 2483"/>
            <p:cNvSpPr>
              <a:spLocks noChangeArrowheads="1"/>
            </p:cNvSpPr>
            <p:nvPr userDrawn="1"/>
          </p:nvSpPr>
          <p:spPr bwMode="auto">
            <a:xfrm>
              <a:off x="2438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3" name="Rectangle 2484"/>
            <p:cNvSpPr>
              <a:spLocks noChangeArrowheads="1"/>
            </p:cNvSpPr>
            <p:nvPr userDrawn="1"/>
          </p:nvSpPr>
          <p:spPr bwMode="auto">
            <a:xfrm>
              <a:off x="2751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4" name="Rectangle 2485"/>
            <p:cNvSpPr>
              <a:spLocks noChangeArrowheads="1"/>
            </p:cNvSpPr>
            <p:nvPr userDrawn="1"/>
          </p:nvSpPr>
          <p:spPr bwMode="auto">
            <a:xfrm>
              <a:off x="3064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5" name="Rectangle 2486"/>
            <p:cNvSpPr>
              <a:spLocks noChangeArrowheads="1"/>
            </p:cNvSpPr>
            <p:nvPr userDrawn="1"/>
          </p:nvSpPr>
          <p:spPr bwMode="auto">
            <a:xfrm>
              <a:off x="3377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6" name="Rectangle 2487"/>
            <p:cNvSpPr>
              <a:spLocks noChangeArrowheads="1"/>
            </p:cNvSpPr>
            <p:nvPr userDrawn="1"/>
          </p:nvSpPr>
          <p:spPr bwMode="auto">
            <a:xfrm>
              <a:off x="3690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7" name="Rectangle 2488"/>
            <p:cNvSpPr>
              <a:spLocks noChangeArrowheads="1"/>
            </p:cNvSpPr>
            <p:nvPr userDrawn="1"/>
          </p:nvSpPr>
          <p:spPr bwMode="auto">
            <a:xfrm>
              <a:off x="4003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8" name="Rectangle 2489"/>
            <p:cNvSpPr>
              <a:spLocks noChangeArrowheads="1"/>
            </p:cNvSpPr>
            <p:nvPr userDrawn="1"/>
          </p:nvSpPr>
          <p:spPr bwMode="auto">
            <a:xfrm>
              <a:off x="4316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9" name="Rectangle 2490"/>
            <p:cNvSpPr>
              <a:spLocks noChangeArrowheads="1"/>
            </p:cNvSpPr>
            <p:nvPr userDrawn="1"/>
          </p:nvSpPr>
          <p:spPr bwMode="auto">
            <a:xfrm>
              <a:off x="4629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0" name="Rectangle 2491"/>
            <p:cNvSpPr>
              <a:spLocks noChangeArrowheads="1"/>
            </p:cNvSpPr>
            <p:nvPr userDrawn="1"/>
          </p:nvSpPr>
          <p:spPr bwMode="auto">
            <a:xfrm>
              <a:off x="4942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1" name="Rectangle 2492"/>
            <p:cNvSpPr>
              <a:spLocks noChangeArrowheads="1"/>
            </p:cNvSpPr>
            <p:nvPr userDrawn="1"/>
          </p:nvSpPr>
          <p:spPr bwMode="auto">
            <a:xfrm>
              <a:off x="5255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2" name="Freeform 2493"/>
            <p:cNvSpPr>
              <a:spLocks/>
            </p:cNvSpPr>
            <p:nvPr userDrawn="1"/>
          </p:nvSpPr>
          <p:spPr bwMode="auto">
            <a:xfrm>
              <a:off x="247" y="3980"/>
              <a:ext cx="5321" cy="24"/>
            </a:xfrm>
            <a:custGeom>
              <a:avLst/>
              <a:gdLst>
                <a:gd name="T0" fmla="*/ 166 w 10642"/>
                <a:gd name="T1" fmla="*/ 0 h 48"/>
                <a:gd name="T2" fmla="*/ 165 w 10642"/>
                <a:gd name="T3" fmla="*/ 0 h 48"/>
                <a:gd name="T4" fmla="*/ 162 w 10642"/>
                <a:gd name="T5" fmla="*/ 0 h 48"/>
                <a:gd name="T6" fmla="*/ 159 w 10642"/>
                <a:gd name="T7" fmla="*/ 0 h 48"/>
                <a:gd name="T8" fmla="*/ 154 w 10642"/>
                <a:gd name="T9" fmla="*/ 0 h 48"/>
                <a:gd name="T10" fmla="*/ 149 w 10642"/>
                <a:gd name="T11" fmla="*/ 0 h 48"/>
                <a:gd name="T12" fmla="*/ 143 w 10642"/>
                <a:gd name="T13" fmla="*/ 0 h 48"/>
                <a:gd name="T14" fmla="*/ 136 w 10642"/>
                <a:gd name="T15" fmla="*/ 0 h 48"/>
                <a:gd name="T16" fmla="*/ 129 w 10642"/>
                <a:gd name="T17" fmla="*/ 0 h 48"/>
                <a:gd name="T18" fmla="*/ 122 w 10642"/>
                <a:gd name="T19" fmla="*/ 0 h 48"/>
                <a:gd name="T20" fmla="*/ 114 w 10642"/>
                <a:gd name="T21" fmla="*/ 0 h 48"/>
                <a:gd name="T22" fmla="*/ 106 w 10642"/>
                <a:gd name="T23" fmla="*/ 0 h 48"/>
                <a:gd name="T24" fmla="*/ 97 w 10642"/>
                <a:gd name="T25" fmla="*/ 0 h 48"/>
                <a:gd name="T26" fmla="*/ 89 w 10642"/>
                <a:gd name="T27" fmla="*/ 0 h 48"/>
                <a:gd name="T28" fmla="*/ 80 w 10642"/>
                <a:gd name="T29" fmla="*/ 0 h 48"/>
                <a:gd name="T30" fmla="*/ 72 w 10642"/>
                <a:gd name="T31" fmla="*/ 0 h 48"/>
                <a:gd name="T32" fmla="*/ 63 w 10642"/>
                <a:gd name="T33" fmla="*/ 0 h 48"/>
                <a:gd name="T34" fmla="*/ 55 w 10642"/>
                <a:gd name="T35" fmla="*/ 0 h 48"/>
                <a:gd name="T36" fmla="*/ 47 w 10642"/>
                <a:gd name="T37" fmla="*/ 0 h 48"/>
                <a:gd name="T38" fmla="*/ 39 w 10642"/>
                <a:gd name="T39" fmla="*/ 0 h 48"/>
                <a:gd name="T40" fmla="*/ 32 w 10642"/>
                <a:gd name="T41" fmla="*/ 0 h 48"/>
                <a:gd name="T42" fmla="*/ 26 w 10642"/>
                <a:gd name="T43" fmla="*/ 0 h 48"/>
                <a:gd name="T44" fmla="*/ 19 w 10642"/>
                <a:gd name="T45" fmla="*/ 0 h 48"/>
                <a:gd name="T46" fmla="*/ 14 w 10642"/>
                <a:gd name="T47" fmla="*/ 0 h 48"/>
                <a:gd name="T48" fmla="*/ 10 w 10642"/>
                <a:gd name="T49" fmla="*/ 0 h 48"/>
                <a:gd name="T50" fmla="*/ 6 w 10642"/>
                <a:gd name="T51" fmla="*/ 0 h 48"/>
                <a:gd name="T52" fmla="*/ 3 w 10642"/>
                <a:gd name="T53" fmla="*/ 0 h 48"/>
                <a:gd name="T54" fmla="*/ 1 w 10642"/>
                <a:gd name="T55" fmla="*/ 0 h 48"/>
                <a:gd name="T56" fmla="*/ 0 w 10642"/>
                <a:gd name="T57" fmla="*/ 0 h 48"/>
                <a:gd name="T58" fmla="*/ 1 w 10642"/>
                <a:gd name="T59" fmla="*/ 1 h 48"/>
                <a:gd name="T60" fmla="*/ 2 w 10642"/>
                <a:gd name="T61" fmla="*/ 1 h 48"/>
                <a:gd name="T62" fmla="*/ 4 w 10642"/>
                <a:gd name="T63" fmla="*/ 1 h 48"/>
                <a:gd name="T64" fmla="*/ 8 w 10642"/>
                <a:gd name="T65" fmla="*/ 1 h 48"/>
                <a:gd name="T66" fmla="*/ 12 w 10642"/>
                <a:gd name="T67" fmla="*/ 1 h 48"/>
                <a:gd name="T68" fmla="*/ 17 w 10642"/>
                <a:gd name="T69" fmla="*/ 1 h 48"/>
                <a:gd name="T70" fmla="*/ 22 w 10642"/>
                <a:gd name="T71" fmla="*/ 1 h 48"/>
                <a:gd name="T72" fmla="*/ 29 w 10642"/>
                <a:gd name="T73" fmla="*/ 1 h 48"/>
                <a:gd name="T74" fmla="*/ 36 w 10642"/>
                <a:gd name="T75" fmla="*/ 1 h 48"/>
                <a:gd name="T76" fmla="*/ 43 w 10642"/>
                <a:gd name="T77" fmla="*/ 1 h 48"/>
                <a:gd name="T78" fmla="*/ 51 w 10642"/>
                <a:gd name="T79" fmla="*/ 1 h 48"/>
                <a:gd name="T80" fmla="*/ 59 w 10642"/>
                <a:gd name="T81" fmla="*/ 1 h 48"/>
                <a:gd name="T82" fmla="*/ 67 w 10642"/>
                <a:gd name="T83" fmla="*/ 1 h 48"/>
                <a:gd name="T84" fmla="*/ 76 w 10642"/>
                <a:gd name="T85" fmla="*/ 1 h 48"/>
                <a:gd name="T86" fmla="*/ 84 w 10642"/>
                <a:gd name="T87" fmla="*/ 1 h 48"/>
                <a:gd name="T88" fmla="*/ 93 w 10642"/>
                <a:gd name="T89" fmla="*/ 1 h 48"/>
                <a:gd name="T90" fmla="*/ 102 w 10642"/>
                <a:gd name="T91" fmla="*/ 1 h 48"/>
                <a:gd name="T92" fmla="*/ 110 w 10642"/>
                <a:gd name="T93" fmla="*/ 1 h 48"/>
                <a:gd name="T94" fmla="*/ 118 w 10642"/>
                <a:gd name="T95" fmla="*/ 1 h 48"/>
                <a:gd name="T96" fmla="*/ 126 w 10642"/>
                <a:gd name="T97" fmla="*/ 1 h 48"/>
                <a:gd name="T98" fmla="*/ 133 w 10642"/>
                <a:gd name="T99" fmla="*/ 1 h 48"/>
                <a:gd name="T100" fmla="*/ 140 w 10642"/>
                <a:gd name="T101" fmla="*/ 1 h 48"/>
                <a:gd name="T102" fmla="*/ 146 w 10642"/>
                <a:gd name="T103" fmla="*/ 1 h 48"/>
                <a:gd name="T104" fmla="*/ 152 w 10642"/>
                <a:gd name="T105" fmla="*/ 1 h 48"/>
                <a:gd name="T106" fmla="*/ 156 w 10642"/>
                <a:gd name="T107" fmla="*/ 1 h 48"/>
                <a:gd name="T108" fmla="*/ 160 w 10642"/>
                <a:gd name="T109" fmla="*/ 1 h 48"/>
                <a:gd name="T110" fmla="*/ 163 w 10642"/>
                <a:gd name="T111" fmla="*/ 1 h 48"/>
                <a:gd name="T112" fmla="*/ 166 w 10642"/>
                <a:gd name="T113" fmla="*/ 1 h 48"/>
                <a:gd name="T114" fmla="*/ 167 w 10642"/>
                <a:gd name="T115" fmla="*/ 1 h 48"/>
                <a:gd name="T116" fmla="*/ 167 w 10642"/>
                <a:gd name="T117" fmla="*/ 1 h 4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0642" h="48">
                  <a:moveTo>
                    <a:pt x="10641" y="0"/>
                  </a:moveTo>
                  <a:lnTo>
                    <a:pt x="10641" y="0"/>
                  </a:lnTo>
                  <a:lnTo>
                    <a:pt x="10640" y="0"/>
                  </a:lnTo>
                  <a:lnTo>
                    <a:pt x="10638" y="0"/>
                  </a:lnTo>
                  <a:lnTo>
                    <a:pt x="10636" y="0"/>
                  </a:lnTo>
                  <a:lnTo>
                    <a:pt x="10632" y="0"/>
                  </a:lnTo>
                  <a:lnTo>
                    <a:pt x="10628" y="0"/>
                  </a:lnTo>
                  <a:lnTo>
                    <a:pt x="10623" y="0"/>
                  </a:lnTo>
                  <a:lnTo>
                    <a:pt x="10617" y="0"/>
                  </a:lnTo>
                  <a:lnTo>
                    <a:pt x="10612" y="0"/>
                  </a:lnTo>
                  <a:lnTo>
                    <a:pt x="10604" y="0"/>
                  </a:lnTo>
                  <a:lnTo>
                    <a:pt x="10596" y="0"/>
                  </a:lnTo>
                  <a:lnTo>
                    <a:pt x="10589" y="0"/>
                  </a:lnTo>
                  <a:lnTo>
                    <a:pt x="10579" y="0"/>
                  </a:lnTo>
                  <a:lnTo>
                    <a:pt x="10570" y="0"/>
                  </a:lnTo>
                  <a:lnTo>
                    <a:pt x="10559" y="0"/>
                  </a:lnTo>
                  <a:lnTo>
                    <a:pt x="10548" y="0"/>
                  </a:lnTo>
                  <a:lnTo>
                    <a:pt x="10536" y="0"/>
                  </a:lnTo>
                  <a:lnTo>
                    <a:pt x="10524" y="0"/>
                  </a:lnTo>
                  <a:lnTo>
                    <a:pt x="10511" y="0"/>
                  </a:lnTo>
                  <a:lnTo>
                    <a:pt x="10496" y="0"/>
                  </a:lnTo>
                  <a:lnTo>
                    <a:pt x="10482" y="0"/>
                  </a:lnTo>
                  <a:lnTo>
                    <a:pt x="10467" y="0"/>
                  </a:lnTo>
                  <a:lnTo>
                    <a:pt x="10451" y="0"/>
                  </a:lnTo>
                  <a:lnTo>
                    <a:pt x="10435" y="0"/>
                  </a:lnTo>
                  <a:lnTo>
                    <a:pt x="10417" y="0"/>
                  </a:lnTo>
                  <a:lnTo>
                    <a:pt x="10400" y="0"/>
                  </a:lnTo>
                  <a:lnTo>
                    <a:pt x="10382" y="0"/>
                  </a:lnTo>
                  <a:lnTo>
                    <a:pt x="10363" y="0"/>
                  </a:lnTo>
                  <a:lnTo>
                    <a:pt x="10344" y="0"/>
                  </a:lnTo>
                  <a:lnTo>
                    <a:pt x="10323" y="0"/>
                  </a:lnTo>
                  <a:lnTo>
                    <a:pt x="10302" y="0"/>
                  </a:lnTo>
                  <a:lnTo>
                    <a:pt x="10281" y="0"/>
                  </a:lnTo>
                  <a:lnTo>
                    <a:pt x="10259" y="0"/>
                  </a:lnTo>
                  <a:lnTo>
                    <a:pt x="10236" y="0"/>
                  </a:lnTo>
                  <a:lnTo>
                    <a:pt x="10213" y="0"/>
                  </a:lnTo>
                  <a:lnTo>
                    <a:pt x="10190" y="0"/>
                  </a:lnTo>
                  <a:lnTo>
                    <a:pt x="10166" y="0"/>
                  </a:lnTo>
                  <a:lnTo>
                    <a:pt x="10141" y="0"/>
                  </a:lnTo>
                  <a:lnTo>
                    <a:pt x="10116" y="0"/>
                  </a:lnTo>
                  <a:lnTo>
                    <a:pt x="10090" y="0"/>
                  </a:lnTo>
                  <a:lnTo>
                    <a:pt x="10063" y="0"/>
                  </a:lnTo>
                  <a:lnTo>
                    <a:pt x="10037" y="0"/>
                  </a:lnTo>
                  <a:lnTo>
                    <a:pt x="10009" y="0"/>
                  </a:lnTo>
                  <a:lnTo>
                    <a:pt x="9981" y="0"/>
                  </a:lnTo>
                  <a:lnTo>
                    <a:pt x="9952" y="0"/>
                  </a:lnTo>
                  <a:lnTo>
                    <a:pt x="9924" y="0"/>
                  </a:lnTo>
                  <a:lnTo>
                    <a:pt x="9894" y="0"/>
                  </a:lnTo>
                  <a:lnTo>
                    <a:pt x="9863" y="0"/>
                  </a:lnTo>
                  <a:lnTo>
                    <a:pt x="9832" y="0"/>
                  </a:lnTo>
                  <a:lnTo>
                    <a:pt x="9802" y="0"/>
                  </a:lnTo>
                  <a:lnTo>
                    <a:pt x="9770" y="0"/>
                  </a:lnTo>
                  <a:lnTo>
                    <a:pt x="9738" y="0"/>
                  </a:lnTo>
                  <a:lnTo>
                    <a:pt x="9705" y="0"/>
                  </a:lnTo>
                  <a:lnTo>
                    <a:pt x="9672" y="0"/>
                  </a:lnTo>
                  <a:lnTo>
                    <a:pt x="9638" y="0"/>
                  </a:lnTo>
                  <a:lnTo>
                    <a:pt x="9604" y="0"/>
                  </a:lnTo>
                  <a:lnTo>
                    <a:pt x="9569" y="0"/>
                  </a:lnTo>
                  <a:lnTo>
                    <a:pt x="9535" y="0"/>
                  </a:lnTo>
                  <a:lnTo>
                    <a:pt x="9499" y="0"/>
                  </a:lnTo>
                  <a:lnTo>
                    <a:pt x="9464" y="0"/>
                  </a:lnTo>
                  <a:lnTo>
                    <a:pt x="9426" y="0"/>
                  </a:lnTo>
                  <a:lnTo>
                    <a:pt x="9390" y="0"/>
                  </a:lnTo>
                  <a:lnTo>
                    <a:pt x="9353" y="0"/>
                  </a:lnTo>
                  <a:lnTo>
                    <a:pt x="9316" y="0"/>
                  </a:lnTo>
                  <a:lnTo>
                    <a:pt x="9277" y="0"/>
                  </a:lnTo>
                  <a:lnTo>
                    <a:pt x="9239" y="0"/>
                  </a:lnTo>
                  <a:lnTo>
                    <a:pt x="9199" y="0"/>
                  </a:lnTo>
                  <a:lnTo>
                    <a:pt x="9161" y="0"/>
                  </a:lnTo>
                  <a:lnTo>
                    <a:pt x="9120" y="0"/>
                  </a:lnTo>
                  <a:lnTo>
                    <a:pt x="9081" y="0"/>
                  </a:lnTo>
                  <a:lnTo>
                    <a:pt x="9040" y="0"/>
                  </a:lnTo>
                  <a:lnTo>
                    <a:pt x="9000" y="0"/>
                  </a:lnTo>
                  <a:lnTo>
                    <a:pt x="8958" y="0"/>
                  </a:lnTo>
                  <a:lnTo>
                    <a:pt x="8916" y="0"/>
                  </a:lnTo>
                  <a:lnTo>
                    <a:pt x="8874" y="0"/>
                  </a:lnTo>
                  <a:lnTo>
                    <a:pt x="8832" y="0"/>
                  </a:lnTo>
                  <a:lnTo>
                    <a:pt x="8789" y="0"/>
                  </a:lnTo>
                  <a:lnTo>
                    <a:pt x="8746" y="0"/>
                  </a:lnTo>
                  <a:lnTo>
                    <a:pt x="8702" y="0"/>
                  </a:lnTo>
                  <a:lnTo>
                    <a:pt x="8658" y="0"/>
                  </a:lnTo>
                  <a:lnTo>
                    <a:pt x="8614" y="0"/>
                  </a:lnTo>
                  <a:lnTo>
                    <a:pt x="8569" y="0"/>
                  </a:lnTo>
                  <a:lnTo>
                    <a:pt x="8525" y="0"/>
                  </a:lnTo>
                  <a:lnTo>
                    <a:pt x="8479" y="0"/>
                  </a:lnTo>
                  <a:lnTo>
                    <a:pt x="8434" y="0"/>
                  </a:lnTo>
                  <a:lnTo>
                    <a:pt x="8388" y="0"/>
                  </a:lnTo>
                  <a:lnTo>
                    <a:pt x="8342" y="0"/>
                  </a:lnTo>
                  <a:lnTo>
                    <a:pt x="8296" y="0"/>
                  </a:lnTo>
                  <a:lnTo>
                    <a:pt x="8250" y="0"/>
                  </a:lnTo>
                  <a:lnTo>
                    <a:pt x="8203" y="0"/>
                  </a:lnTo>
                  <a:lnTo>
                    <a:pt x="8156" y="0"/>
                  </a:lnTo>
                  <a:lnTo>
                    <a:pt x="8107" y="0"/>
                  </a:lnTo>
                  <a:lnTo>
                    <a:pt x="8060" y="0"/>
                  </a:lnTo>
                  <a:lnTo>
                    <a:pt x="8012" y="0"/>
                  </a:lnTo>
                  <a:lnTo>
                    <a:pt x="7964" y="0"/>
                  </a:lnTo>
                  <a:lnTo>
                    <a:pt x="7914" y="0"/>
                  </a:lnTo>
                  <a:lnTo>
                    <a:pt x="7866" y="0"/>
                  </a:lnTo>
                  <a:lnTo>
                    <a:pt x="7817" y="0"/>
                  </a:lnTo>
                  <a:lnTo>
                    <a:pt x="7767" y="0"/>
                  </a:lnTo>
                  <a:lnTo>
                    <a:pt x="7718" y="0"/>
                  </a:lnTo>
                  <a:lnTo>
                    <a:pt x="7667" y="0"/>
                  </a:lnTo>
                  <a:lnTo>
                    <a:pt x="7618" y="0"/>
                  </a:lnTo>
                  <a:lnTo>
                    <a:pt x="7567" y="0"/>
                  </a:lnTo>
                  <a:lnTo>
                    <a:pt x="7517" y="0"/>
                  </a:lnTo>
                  <a:lnTo>
                    <a:pt x="7466" y="0"/>
                  </a:lnTo>
                  <a:lnTo>
                    <a:pt x="7415" y="0"/>
                  </a:lnTo>
                  <a:lnTo>
                    <a:pt x="7364" y="0"/>
                  </a:lnTo>
                  <a:lnTo>
                    <a:pt x="7313" y="0"/>
                  </a:lnTo>
                  <a:lnTo>
                    <a:pt x="7261" y="0"/>
                  </a:lnTo>
                  <a:lnTo>
                    <a:pt x="7210" y="0"/>
                  </a:lnTo>
                  <a:lnTo>
                    <a:pt x="7157" y="0"/>
                  </a:lnTo>
                  <a:lnTo>
                    <a:pt x="7105" y="0"/>
                  </a:lnTo>
                  <a:lnTo>
                    <a:pt x="7053" y="0"/>
                  </a:lnTo>
                  <a:lnTo>
                    <a:pt x="7000" y="0"/>
                  </a:lnTo>
                  <a:lnTo>
                    <a:pt x="6947" y="0"/>
                  </a:lnTo>
                  <a:lnTo>
                    <a:pt x="6895" y="0"/>
                  </a:lnTo>
                  <a:lnTo>
                    <a:pt x="6842" y="0"/>
                  </a:lnTo>
                  <a:lnTo>
                    <a:pt x="6789" y="0"/>
                  </a:lnTo>
                  <a:lnTo>
                    <a:pt x="6736" y="0"/>
                  </a:lnTo>
                  <a:lnTo>
                    <a:pt x="6683" y="0"/>
                  </a:lnTo>
                  <a:lnTo>
                    <a:pt x="6629" y="0"/>
                  </a:lnTo>
                  <a:lnTo>
                    <a:pt x="6575" y="0"/>
                  </a:lnTo>
                  <a:lnTo>
                    <a:pt x="6522" y="0"/>
                  </a:lnTo>
                  <a:lnTo>
                    <a:pt x="6468" y="0"/>
                  </a:lnTo>
                  <a:lnTo>
                    <a:pt x="6414" y="0"/>
                  </a:lnTo>
                  <a:lnTo>
                    <a:pt x="6360" y="0"/>
                  </a:lnTo>
                  <a:lnTo>
                    <a:pt x="6305" y="0"/>
                  </a:lnTo>
                  <a:lnTo>
                    <a:pt x="6252" y="0"/>
                  </a:lnTo>
                  <a:lnTo>
                    <a:pt x="6197" y="0"/>
                  </a:lnTo>
                  <a:lnTo>
                    <a:pt x="6143" y="0"/>
                  </a:lnTo>
                  <a:lnTo>
                    <a:pt x="6088" y="0"/>
                  </a:lnTo>
                  <a:lnTo>
                    <a:pt x="6033" y="0"/>
                  </a:lnTo>
                  <a:lnTo>
                    <a:pt x="5979" y="0"/>
                  </a:lnTo>
                  <a:lnTo>
                    <a:pt x="5925" y="0"/>
                  </a:lnTo>
                  <a:lnTo>
                    <a:pt x="5870" y="0"/>
                  </a:lnTo>
                  <a:lnTo>
                    <a:pt x="5815" y="0"/>
                  </a:lnTo>
                  <a:lnTo>
                    <a:pt x="5760" y="0"/>
                  </a:lnTo>
                  <a:lnTo>
                    <a:pt x="5705" y="0"/>
                  </a:lnTo>
                  <a:lnTo>
                    <a:pt x="5650" y="0"/>
                  </a:lnTo>
                  <a:lnTo>
                    <a:pt x="5595" y="0"/>
                  </a:lnTo>
                  <a:lnTo>
                    <a:pt x="5540" y="0"/>
                  </a:lnTo>
                  <a:lnTo>
                    <a:pt x="5485" y="0"/>
                  </a:lnTo>
                  <a:lnTo>
                    <a:pt x="5430" y="0"/>
                  </a:lnTo>
                  <a:lnTo>
                    <a:pt x="5375" y="0"/>
                  </a:lnTo>
                  <a:lnTo>
                    <a:pt x="5321" y="0"/>
                  </a:lnTo>
                  <a:lnTo>
                    <a:pt x="5266" y="0"/>
                  </a:lnTo>
                  <a:lnTo>
                    <a:pt x="5211" y="0"/>
                  </a:lnTo>
                  <a:lnTo>
                    <a:pt x="5156" y="0"/>
                  </a:lnTo>
                  <a:lnTo>
                    <a:pt x="5100" y="0"/>
                  </a:lnTo>
                  <a:lnTo>
                    <a:pt x="5046" y="0"/>
                  </a:lnTo>
                  <a:lnTo>
                    <a:pt x="4991" y="0"/>
                  </a:lnTo>
                  <a:lnTo>
                    <a:pt x="4936" y="0"/>
                  </a:lnTo>
                  <a:lnTo>
                    <a:pt x="4881" y="0"/>
                  </a:lnTo>
                  <a:lnTo>
                    <a:pt x="4826" y="0"/>
                  </a:lnTo>
                  <a:lnTo>
                    <a:pt x="4771" y="0"/>
                  </a:lnTo>
                  <a:lnTo>
                    <a:pt x="4716" y="0"/>
                  </a:lnTo>
                  <a:lnTo>
                    <a:pt x="4661" y="0"/>
                  </a:lnTo>
                  <a:lnTo>
                    <a:pt x="4608" y="0"/>
                  </a:lnTo>
                  <a:lnTo>
                    <a:pt x="4553" y="0"/>
                  </a:lnTo>
                  <a:lnTo>
                    <a:pt x="4498" y="0"/>
                  </a:lnTo>
                  <a:lnTo>
                    <a:pt x="4444" y="0"/>
                  </a:lnTo>
                  <a:lnTo>
                    <a:pt x="4389" y="0"/>
                  </a:lnTo>
                  <a:lnTo>
                    <a:pt x="4336" y="0"/>
                  </a:lnTo>
                  <a:lnTo>
                    <a:pt x="4281" y="0"/>
                  </a:lnTo>
                  <a:lnTo>
                    <a:pt x="4227" y="0"/>
                  </a:lnTo>
                  <a:lnTo>
                    <a:pt x="4173" y="0"/>
                  </a:lnTo>
                  <a:lnTo>
                    <a:pt x="4119" y="0"/>
                  </a:lnTo>
                  <a:lnTo>
                    <a:pt x="4066" y="0"/>
                  </a:lnTo>
                  <a:lnTo>
                    <a:pt x="4012" y="0"/>
                  </a:lnTo>
                  <a:lnTo>
                    <a:pt x="3958" y="0"/>
                  </a:lnTo>
                  <a:lnTo>
                    <a:pt x="3905" y="0"/>
                  </a:lnTo>
                  <a:lnTo>
                    <a:pt x="3852" y="0"/>
                  </a:lnTo>
                  <a:lnTo>
                    <a:pt x="3799" y="0"/>
                  </a:lnTo>
                  <a:lnTo>
                    <a:pt x="3746" y="0"/>
                  </a:lnTo>
                  <a:lnTo>
                    <a:pt x="3694" y="0"/>
                  </a:lnTo>
                  <a:lnTo>
                    <a:pt x="3641" y="0"/>
                  </a:lnTo>
                  <a:lnTo>
                    <a:pt x="3588" y="0"/>
                  </a:lnTo>
                  <a:lnTo>
                    <a:pt x="3536" y="0"/>
                  </a:lnTo>
                  <a:lnTo>
                    <a:pt x="3484" y="0"/>
                  </a:lnTo>
                  <a:lnTo>
                    <a:pt x="3431" y="0"/>
                  </a:lnTo>
                  <a:lnTo>
                    <a:pt x="3380" y="0"/>
                  </a:lnTo>
                  <a:lnTo>
                    <a:pt x="3328" y="0"/>
                  </a:lnTo>
                  <a:lnTo>
                    <a:pt x="3277" y="0"/>
                  </a:lnTo>
                  <a:lnTo>
                    <a:pt x="3226" y="0"/>
                  </a:lnTo>
                  <a:lnTo>
                    <a:pt x="3174" y="0"/>
                  </a:lnTo>
                  <a:lnTo>
                    <a:pt x="3124" y="0"/>
                  </a:lnTo>
                  <a:lnTo>
                    <a:pt x="3073" y="0"/>
                  </a:lnTo>
                  <a:lnTo>
                    <a:pt x="3023" y="0"/>
                  </a:lnTo>
                  <a:lnTo>
                    <a:pt x="2974" y="0"/>
                  </a:lnTo>
                  <a:lnTo>
                    <a:pt x="2923" y="0"/>
                  </a:lnTo>
                  <a:lnTo>
                    <a:pt x="2874" y="0"/>
                  </a:lnTo>
                  <a:lnTo>
                    <a:pt x="2824" y="0"/>
                  </a:lnTo>
                  <a:lnTo>
                    <a:pt x="2775" y="0"/>
                  </a:lnTo>
                  <a:lnTo>
                    <a:pt x="2727" y="0"/>
                  </a:lnTo>
                  <a:lnTo>
                    <a:pt x="2677" y="0"/>
                  </a:lnTo>
                  <a:lnTo>
                    <a:pt x="2629" y="0"/>
                  </a:lnTo>
                  <a:lnTo>
                    <a:pt x="2581" y="0"/>
                  </a:lnTo>
                  <a:lnTo>
                    <a:pt x="2534" y="0"/>
                  </a:lnTo>
                  <a:lnTo>
                    <a:pt x="2485" y="0"/>
                  </a:lnTo>
                  <a:lnTo>
                    <a:pt x="2438" y="0"/>
                  </a:lnTo>
                  <a:lnTo>
                    <a:pt x="2392" y="0"/>
                  </a:lnTo>
                  <a:lnTo>
                    <a:pt x="2345" y="0"/>
                  </a:lnTo>
                  <a:lnTo>
                    <a:pt x="2299" y="0"/>
                  </a:lnTo>
                  <a:lnTo>
                    <a:pt x="2253" y="0"/>
                  </a:lnTo>
                  <a:lnTo>
                    <a:pt x="2207" y="0"/>
                  </a:lnTo>
                  <a:lnTo>
                    <a:pt x="2162" y="0"/>
                  </a:lnTo>
                  <a:lnTo>
                    <a:pt x="2115" y="0"/>
                  </a:lnTo>
                  <a:lnTo>
                    <a:pt x="2072" y="0"/>
                  </a:lnTo>
                  <a:lnTo>
                    <a:pt x="2027" y="0"/>
                  </a:lnTo>
                  <a:lnTo>
                    <a:pt x="1983" y="0"/>
                  </a:lnTo>
                  <a:lnTo>
                    <a:pt x="1939" y="0"/>
                  </a:lnTo>
                  <a:lnTo>
                    <a:pt x="1895" y="0"/>
                  </a:lnTo>
                  <a:lnTo>
                    <a:pt x="1852" y="0"/>
                  </a:lnTo>
                  <a:lnTo>
                    <a:pt x="1809" y="0"/>
                  </a:lnTo>
                  <a:lnTo>
                    <a:pt x="1766" y="0"/>
                  </a:lnTo>
                  <a:lnTo>
                    <a:pt x="1725" y="0"/>
                  </a:lnTo>
                  <a:lnTo>
                    <a:pt x="1683" y="0"/>
                  </a:lnTo>
                  <a:lnTo>
                    <a:pt x="1641" y="0"/>
                  </a:lnTo>
                  <a:lnTo>
                    <a:pt x="1601" y="0"/>
                  </a:lnTo>
                  <a:lnTo>
                    <a:pt x="1560" y="0"/>
                  </a:lnTo>
                  <a:lnTo>
                    <a:pt x="1521" y="0"/>
                  </a:lnTo>
                  <a:lnTo>
                    <a:pt x="1481" y="0"/>
                  </a:lnTo>
                  <a:lnTo>
                    <a:pt x="1442" y="0"/>
                  </a:lnTo>
                  <a:lnTo>
                    <a:pt x="1402" y="0"/>
                  </a:lnTo>
                  <a:lnTo>
                    <a:pt x="1364" y="0"/>
                  </a:lnTo>
                  <a:lnTo>
                    <a:pt x="1325" y="0"/>
                  </a:lnTo>
                  <a:lnTo>
                    <a:pt x="1288" y="0"/>
                  </a:lnTo>
                  <a:lnTo>
                    <a:pt x="1251" y="0"/>
                  </a:lnTo>
                  <a:lnTo>
                    <a:pt x="1214" y="0"/>
                  </a:lnTo>
                  <a:lnTo>
                    <a:pt x="1178" y="0"/>
                  </a:lnTo>
                  <a:lnTo>
                    <a:pt x="1142" y="0"/>
                  </a:lnTo>
                  <a:lnTo>
                    <a:pt x="1107" y="0"/>
                  </a:lnTo>
                  <a:lnTo>
                    <a:pt x="1072" y="0"/>
                  </a:lnTo>
                  <a:lnTo>
                    <a:pt x="1037" y="0"/>
                  </a:lnTo>
                  <a:lnTo>
                    <a:pt x="1003" y="0"/>
                  </a:lnTo>
                  <a:lnTo>
                    <a:pt x="969" y="0"/>
                  </a:lnTo>
                  <a:lnTo>
                    <a:pt x="936" y="0"/>
                  </a:lnTo>
                  <a:lnTo>
                    <a:pt x="904" y="0"/>
                  </a:lnTo>
                  <a:lnTo>
                    <a:pt x="871" y="0"/>
                  </a:lnTo>
                  <a:lnTo>
                    <a:pt x="839" y="0"/>
                  </a:lnTo>
                  <a:lnTo>
                    <a:pt x="808" y="0"/>
                  </a:lnTo>
                  <a:lnTo>
                    <a:pt x="778" y="0"/>
                  </a:lnTo>
                  <a:lnTo>
                    <a:pt x="748" y="0"/>
                  </a:lnTo>
                  <a:lnTo>
                    <a:pt x="718" y="0"/>
                  </a:lnTo>
                  <a:lnTo>
                    <a:pt x="689" y="0"/>
                  </a:lnTo>
                  <a:lnTo>
                    <a:pt x="660" y="0"/>
                  </a:lnTo>
                  <a:lnTo>
                    <a:pt x="632" y="0"/>
                  </a:lnTo>
                  <a:lnTo>
                    <a:pt x="604" y="0"/>
                  </a:lnTo>
                  <a:lnTo>
                    <a:pt x="578" y="0"/>
                  </a:lnTo>
                  <a:lnTo>
                    <a:pt x="552" y="0"/>
                  </a:lnTo>
                  <a:lnTo>
                    <a:pt x="525" y="0"/>
                  </a:lnTo>
                  <a:lnTo>
                    <a:pt x="500" y="0"/>
                  </a:lnTo>
                  <a:lnTo>
                    <a:pt x="475" y="0"/>
                  </a:lnTo>
                  <a:lnTo>
                    <a:pt x="451" y="0"/>
                  </a:lnTo>
                  <a:lnTo>
                    <a:pt x="428" y="0"/>
                  </a:lnTo>
                  <a:lnTo>
                    <a:pt x="405" y="0"/>
                  </a:lnTo>
                  <a:lnTo>
                    <a:pt x="382" y="0"/>
                  </a:lnTo>
                  <a:lnTo>
                    <a:pt x="360" y="0"/>
                  </a:lnTo>
                  <a:lnTo>
                    <a:pt x="339" y="0"/>
                  </a:lnTo>
                  <a:lnTo>
                    <a:pt x="318" y="0"/>
                  </a:lnTo>
                  <a:lnTo>
                    <a:pt x="297" y="0"/>
                  </a:lnTo>
                  <a:lnTo>
                    <a:pt x="278" y="0"/>
                  </a:lnTo>
                  <a:lnTo>
                    <a:pt x="259" y="0"/>
                  </a:lnTo>
                  <a:lnTo>
                    <a:pt x="241" y="0"/>
                  </a:lnTo>
                  <a:lnTo>
                    <a:pt x="224" y="0"/>
                  </a:lnTo>
                  <a:lnTo>
                    <a:pt x="206" y="0"/>
                  </a:lnTo>
                  <a:lnTo>
                    <a:pt x="189" y="0"/>
                  </a:lnTo>
                  <a:lnTo>
                    <a:pt x="174" y="0"/>
                  </a:lnTo>
                  <a:lnTo>
                    <a:pt x="159" y="0"/>
                  </a:lnTo>
                  <a:lnTo>
                    <a:pt x="144" y="0"/>
                  </a:lnTo>
                  <a:lnTo>
                    <a:pt x="130" y="0"/>
                  </a:lnTo>
                  <a:lnTo>
                    <a:pt x="117" y="0"/>
                  </a:lnTo>
                  <a:lnTo>
                    <a:pt x="105" y="0"/>
                  </a:lnTo>
                  <a:lnTo>
                    <a:pt x="93" y="0"/>
                  </a:lnTo>
                  <a:lnTo>
                    <a:pt x="82" y="0"/>
                  </a:lnTo>
                  <a:lnTo>
                    <a:pt x="72" y="0"/>
                  </a:lnTo>
                  <a:lnTo>
                    <a:pt x="62" y="0"/>
                  </a:lnTo>
                  <a:lnTo>
                    <a:pt x="52" y="0"/>
                  </a:lnTo>
                  <a:lnTo>
                    <a:pt x="45" y="0"/>
                  </a:lnTo>
                  <a:lnTo>
                    <a:pt x="37" y="0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" y="48"/>
                  </a:lnTo>
                  <a:lnTo>
                    <a:pt x="3" y="48"/>
                  </a:lnTo>
                  <a:lnTo>
                    <a:pt x="5" y="48"/>
                  </a:lnTo>
                  <a:lnTo>
                    <a:pt x="8" y="48"/>
                  </a:lnTo>
                  <a:lnTo>
                    <a:pt x="13" y="48"/>
                  </a:lnTo>
                  <a:lnTo>
                    <a:pt x="18" y="48"/>
                  </a:lnTo>
                  <a:lnTo>
                    <a:pt x="24" y="48"/>
                  </a:lnTo>
                  <a:lnTo>
                    <a:pt x="29" y="48"/>
                  </a:lnTo>
                  <a:lnTo>
                    <a:pt x="37" y="48"/>
                  </a:lnTo>
                  <a:lnTo>
                    <a:pt x="45" y="48"/>
                  </a:lnTo>
                  <a:lnTo>
                    <a:pt x="52" y="48"/>
                  </a:lnTo>
                  <a:lnTo>
                    <a:pt x="62" y="48"/>
                  </a:lnTo>
                  <a:lnTo>
                    <a:pt x="72" y="48"/>
                  </a:lnTo>
                  <a:lnTo>
                    <a:pt x="82" y="48"/>
                  </a:lnTo>
                  <a:lnTo>
                    <a:pt x="93" y="48"/>
                  </a:lnTo>
                  <a:lnTo>
                    <a:pt x="105" y="48"/>
                  </a:lnTo>
                  <a:lnTo>
                    <a:pt x="117" y="48"/>
                  </a:lnTo>
                  <a:lnTo>
                    <a:pt x="130" y="48"/>
                  </a:lnTo>
                  <a:lnTo>
                    <a:pt x="144" y="48"/>
                  </a:lnTo>
                  <a:lnTo>
                    <a:pt x="159" y="48"/>
                  </a:lnTo>
                  <a:lnTo>
                    <a:pt x="174" y="48"/>
                  </a:lnTo>
                  <a:lnTo>
                    <a:pt x="189" y="48"/>
                  </a:lnTo>
                  <a:lnTo>
                    <a:pt x="206" y="48"/>
                  </a:lnTo>
                  <a:lnTo>
                    <a:pt x="224" y="48"/>
                  </a:lnTo>
                  <a:lnTo>
                    <a:pt x="241" y="48"/>
                  </a:lnTo>
                  <a:lnTo>
                    <a:pt x="259" y="48"/>
                  </a:lnTo>
                  <a:lnTo>
                    <a:pt x="278" y="48"/>
                  </a:lnTo>
                  <a:lnTo>
                    <a:pt x="297" y="48"/>
                  </a:lnTo>
                  <a:lnTo>
                    <a:pt x="318" y="48"/>
                  </a:lnTo>
                  <a:lnTo>
                    <a:pt x="339" y="48"/>
                  </a:lnTo>
                  <a:lnTo>
                    <a:pt x="360" y="48"/>
                  </a:lnTo>
                  <a:lnTo>
                    <a:pt x="382" y="48"/>
                  </a:lnTo>
                  <a:lnTo>
                    <a:pt x="403" y="48"/>
                  </a:lnTo>
                  <a:lnTo>
                    <a:pt x="427" y="48"/>
                  </a:lnTo>
                  <a:lnTo>
                    <a:pt x="451" y="48"/>
                  </a:lnTo>
                  <a:lnTo>
                    <a:pt x="475" y="48"/>
                  </a:lnTo>
                  <a:lnTo>
                    <a:pt x="500" y="48"/>
                  </a:lnTo>
                  <a:lnTo>
                    <a:pt x="525" y="48"/>
                  </a:lnTo>
                  <a:lnTo>
                    <a:pt x="551" y="48"/>
                  </a:lnTo>
                  <a:lnTo>
                    <a:pt x="577" y="48"/>
                  </a:lnTo>
                  <a:lnTo>
                    <a:pt x="604" y="48"/>
                  </a:lnTo>
                  <a:lnTo>
                    <a:pt x="632" y="48"/>
                  </a:lnTo>
                  <a:lnTo>
                    <a:pt x="660" y="48"/>
                  </a:lnTo>
                  <a:lnTo>
                    <a:pt x="689" y="48"/>
                  </a:lnTo>
                  <a:lnTo>
                    <a:pt x="717" y="48"/>
                  </a:lnTo>
                  <a:lnTo>
                    <a:pt x="747" y="48"/>
                  </a:lnTo>
                  <a:lnTo>
                    <a:pt x="778" y="48"/>
                  </a:lnTo>
                  <a:lnTo>
                    <a:pt x="808" y="48"/>
                  </a:lnTo>
                  <a:lnTo>
                    <a:pt x="839" y="48"/>
                  </a:lnTo>
                  <a:lnTo>
                    <a:pt x="871" y="48"/>
                  </a:lnTo>
                  <a:lnTo>
                    <a:pt x="903" y="48"/>
                  </a:lnTo>
                  <a:lnTo>
                    <a:pt x="936" y="48"/>
                  </a:lnTo>
                  <a:lnTo>
                    <a:pt x="969" y="48"/>
                  </a:lnTo>
                  <a:lnTo>
                    <a:pt x="1003" y="48"/>
                  </a:lnTo>
                  <a:lnTo>
                    <a:pt x="1037" y="48"/>
                  </a:lnTo>
                  <a:lnTo>
                    <a:pt x="1071" y="48"/>
                  </a:lnTo>
                  <a:lnTo>
                    <a:pt x="1106" y="48"/>
                  </a:lnTo>
                  <a:lnTo>
                    <a:pt x="1141" y="48"/>
                  </a:lnTo>
                  <a:lnTo>
                    <a:pt x="1177" y="48"/>
                  </a:lnTo>
                  <a:lnTo>
                    <a:pt x="1213" y="48"/>
                  </a:lnTo>
                  <a:lnTo>
                    <a:pt x="1251" y="48"/>
                  </a:lnTo>
                  <a:lnTo>
                    <a:pt x="1288" y="48"/>
                  </a:lnTo>
                  <a:lnTo>
                    <a:pt x="1325" y="48"/>
                  </a:lnTo>
                  <a:lnTo>
                    <a:pt x="1364" y="48"/>
                  </a:lnTo>
                  <a:lnTo>
                    <a:pt x="1402" y="48"/>
                  </a:lnTo>
                  <a:lnTo>
                    <a:pt x="1441" y="48"/>
                  </a:lnTo>
                  <a:lnTo>
                    <a:pt x="1480" y="48"/>
                  </a:lnTo>
                  <a:lnTo>
                    <a:pt x="1520" y="48"/>
                  </a:lnTo>
                  <a:lnTo>
                    <a:pt x="1560" y="48"/>
                  </a:lnTo>
                  <a:lnTo>
                    <a:pt x="1601" y="48"/>
                  </a:lnTo>
                  <a:lnTo>
                    <a:pt x="1641" y="48"/>
                  </a:lnTo>
                  <a:lnTo>
                    <a:pt x="1683" y="48"/>
                  </a:lnTo>
                  <a:lnTo>
                    <a:pt x="1725" y="48"/>
                  </a:lnTo>
                  <a:lnTo>
                    <a:pt x="1766" y="48"/>
                  </a:lnTo>
                  <a:lnTo>
                    <a:pt x="1808" y="48"/>
                  </a:lnTo>
                  <a:lnTo>
                    <a:pt x="1851" y="48"/>
                  </a:lnTo>
                  <a:lnTo>
                    <a:pt x="1895" y="48"/>
                  </a:lnTo>
                  <a:lnTo>
                    <a:pt x="1938" y="48"/>
                  </a:lnTo>
                  <a:lnTo>
                    <a:pt x="1982" y="48"/>
                  </a:lnTo>
                  <a:lnTo>
                    <a:pt x="2025" y="48"/>
                  </a:lnTo>
                  <a:lnTo>
                    <a:pt x="2070" y="48"/>
                  </a:lnTo>
                  <a:lnTo>
                    <a:pt x="2115" y="48"/>
                  </a:lnTo>
                  <a:lnTo>
                    <a:pt x="2160" y="48"/>
                  </a:lnTo>
                  <a:lnTo>
                    <a:pt x="2205" y="48"/>
                  </a:lnTo>
                  <a:lnTo>
                    <a:pt x="2252" y="48"/>
                  </a:lnTo>
                  <a:lnTo>
                    <a:pt x="2298" y="48"/>
                  </a:lnTo>
                  <a:lnTo>
                    <a:pt x="2344" y="48"/>
                  </a:lnTo>
                  <a:lnTo>
                    <a:pt x="2391" y="48"/>
                  </a:lnTo>
                  <a:lnTo>
                    <a:pt x="2438" y="48"/>
                  </a:lnTo>
                  <a:lnTo>
                    <a:pt x="2485" y="48"/>
                  </a:lnTo>
                  <a:lnTo>
                    <a:pt x="2532" y="48"/>
                  </a:lnTo>
                  <a:lnTo>
                    <a:pt x="2581" y="48"/>
                  </a:lnTo>
                  <a:lnTo>
                    <a:pt x="2628" y="48"/>
                  </a:lnTo>
                  <a:lnTo>
                    <a:pt x="2676" y="48"/>
                  </a:lnTo>
                  <a:lnTo>
                    <a:pt x="2726" y="48"/>
                  </a:lnTo>
                  <a:lnTo>
                    <a:pt x="2774" y="48"/>
                  </a:lnTo>
                  <a:lnTo>
                    <a:pt x="2823" y="48"/>
                  </a:lnTo>
                  <a:lnTo>
                    <a:pt x="2873" y="48"/>
                  </a:lnTo>
                  <a:lnTo>
                    <a:pt x="2922" y="48"/>
                  </a:lnTo>
                  <a:lnTo>
                    <a:pt x="2973" y="48"/>
                  </a:lnTo>
                  <a:lnTo>
                    <a:pt x="3022" y="48"/>
                  </a:lnTo>
                  <a:lnTo>
                    <a:pt x="3072" y="48"/>
                  </a:lnTo>
                  <a:lnTo>
                    <a:pt x="3123" y="48"/>
                  </a:lnTo>
                  <a:lnTo>
                    <a:pt x="3173" y="48"/>
                  </a:lnTo>
                  <a:lnTo>
                    <a:pt x="3225" y="48"/>
                  </a:lnTo>
                  <a:lnTo>
                    <a:pt x="3275" y="48"/>
                  </a:lnTo>
                  <a:lnTo>
                    <a:pt x="3327" y="48"/>
                  </a:lnTo>
                  <a:lnTo>
                    <a:pt x="3379" y="48"/>
                  </a:lnTo>
                  <a:lnTo>
                    <a:pt x="3430" y="48"/>
                  </a:lnTo>
                  <a:lnTo>
                    <a:pt x="3483" y="48"/>
                  </a:lnTo>
                  <a:lnTo>
                    <a:pt x="3534" y="48"/>
                  </a:lnTo>
                  <a:lnTo>
                    <a:pt x="3587" y="48"/>
                  </a:lnTo>
                  <a:lnTo>
                    <a:pt x="3639" y="48"/>
                  </a:lnTo>
                  <a:lnTo>
                    <a:pt x="3691" y="48"/>
                  </a:lnTo>
                  <a:lnTo>
                    <a:pt x="3744" y="48"/>
                  </a:lnTo>
                  <a:lnTo>
                    <a:pt x="3798" y="48"/>
                  </a:lnTo>
                  <a:lnTo>
                    <a:pt x="3850" y="48"/>
                  </a:lnTo>
                  <a:lnTo>
                    <a:pt x="3903" y="48"/>
                  </a:lnTo>
                  <a:lnTo>
                    <a:pt x="3957" y="48"/>
                  </a:lnTo>
                  <a:lnTo>
                    <a:pt x="4011" y="48"/>
                  </a:lnTo>
                  <a:lnTo>
                    <a:pt x="4064" y="48"/>
                  </a:lnTo>
                  <a:lnTo>
                    <a:pt x="4118" y="48"/>
                  </a:lnTo>
                  <a:lnTo>
                    <a:pt x="4172" y="48"/>
                  </a:lnTo>
                  <a:lnTo>
                    <a:pt x="4226" y="48"/>
                  </a:lnTo>
                  <a:lnTo>
                    <a:pt x="4280" y="48"/>
                  </a:lnTo>
                  <a:lnTo>
                    <a:pt x="4333" y="48"/>
                  </a:lnTo>
                  <a:lnTo>
                    <a:pt x="4388" y="48"/>
                  </a:lnTo>
                  <a:lnTo>
                    <a:pt x="4442" y="48"/>
                  </a:lnTo>
                  <a:lnTo>
                    <a:pt x="4497" y="48"/>
                  </a:lnTo>
                  <a:lnTo>
                    <a:pt x="4551" y="48"/>
                  </a:lnTo>
                  <a:lnTo>
                    <a:pt x="4605" y="48"/>
                  </a:lnTo>
                  <a:lnTo>
                    <a:pt x="4660" y="48"/>
                  </a:lnTo>
                  <a:lnTo>
                    <a:pt x="4715" y="48"/>
                  </a:lnTo>
                  <a:lnTo>
                    <a:pt x="4770" y="48"/>
                  </a:lnTo>
                  <a:lnTo>
                    <a:pt x="4825" y="48"/>
                  </a:lnTo>
                  <a:lnTo>
                    <a:pt x="4880" y="48"/>
                  </a:lnTo>
                  <a:lnTo>
                    <a:pt x="4935" y="48"/>
                  </a:lnTo>
                  <a:lnTo>
                    <a:pt x="4990" y="48"/>
                  </a:lnTo>
                  <a:lnTo>
                    <a:pt x="5044" y="48"/>
                  </a:lnTo>
                  <a:lnTo>
                    <a:pt x="5099" y="48"/>
                  </a:lnTo>
                  <a:lnTo>
                    <a:pt x="5154" y="48"/>
                  </a:lnTo>
                  <a:lnTo>
                    <a:pt x="5209" y="48"/>
                  </a:lnTo>
                  <a:lnTo>
                    <a:pt x="5264" y="48"/>
                  </a:lnTo>
                  <a:lnTo>
                    <a:pt x="5319" y="48"/>
                  </a:lnTo>
                  <a:lnTo>
                    <a:pt x="5373" y="48"/>
                  </a:lnTo>
                  <a:lnTo>
                    <a:pt x="5429" y="48"/>
                  </a:lnTo>
                  <a:lnTo>
                    <a:pt x="5483" y="48"/>
                  </a:lnTo>
                  <a:lnTo>
                    <a:pt x="5538" y="48"/>
                  </a:lnTo>
                  <a:lnTo>
                    <a:pt x="5593" y="48"/>
                  </a:lnTo>
                  <a:lnTo>
                    <a:pt x="5648" y="48"/>
                  </a:lnTo>
                  <a:lnTo>
                    <a:pt x="5703" y="48"/>
                  </a:lnTo>
                  <a:lnTo>
                    <a:pt x="5758" y="48"/>
                  </a:lnTo>
                  <a:lnTo>
                    <a:pt x="5813" y="48"/>
                  </a:lnTo>
                  <a:lnTo>
                    <a:pt x="5868" y="48"/>
                  </a:lnTo>
                  <a:lnTo>
                    <a:pt x="5922" y="48"/>
                  </a:lnTo>
                  <a:lnTo>
                    <a:pt x="5977" y="48"/>
                  </a:lnTo>
                  <a:lnTo>
                    <a:pt x="6031" y="48"/>
                  </a:lnTo>
                  <a:lnTo>
                    <a:pt x="6086" y="48"/>
                  </a:lnTo>
                  <a:lnTo>
                    <a:pt x="6141" y="48"/>
                  </a:lnTo>
                  <a:lnTo>
                    <a:pt x="6195" y="48"/>
                  </a:lnTo>
                  <a:lnTo>
                    <a:pt x="6249" y="48"/>
                  </a:lnTo>
                  <a:lnTo>
                    <a:pt x="6303" y="48"/>
                  </a:lnTo>
                  <a:lnTo>
                    <a:pt x="6358" y="48"/>
                  </a:lnTo>
                  <a:lnTo>
                    <a:pt x="6412" y="48"/>
                  </a:lnTo>
                  <a:lnTo>
                    <a:pt x="6466" y="48"/>
                  </a:lnTo>
                  <a:lnTo>
                    <a:pt x="6519" y="48"/>
                  </a:lnTo>
                  <a:lnTo>
                    <a:pt x="6573" y="48"/>
                  </a:lnTo>
                  <a:lnTo>
                    <a:pt x="6627" y="48"/>
                  </a:lnTo>
                  <a:lnTo>
                    <a:pt x="6681" y="48"/>
                  </a:lnTo>
                  <a:lnTo>
                    <a:pt x="6733" y="48"/>
                  </a:lnTo>
                  <a:lnTo>
                    <a:pt x="6787" y="48"/>
                  </a:lnTo>
                  <a:lnTo>
                    <a:pt x="6840" y="48"/>
                  </a:lnTo>
                  <a:lnTo>
                    <a:pt x="6892" y="48"/>
                  </a:lnTo>
                  <a:lnTo>
                    <a:pt x="6945" y="48"/>
                  </a:lnTo>
                  <a:lnTo>
                    <a:pt x="6998" y="48"/>
                  </a:lnTo>
                  <a:lnTo>
                    <a:pt x="7051" y="48"/>
                  </a:lnTo>
                  <a:lnTo>
                    <a:pt x="7103" y="48"/>
                  </a:lnTo>
                  <a:lnTo>
                    <a:pt x="7155" y="48"/>
                  </a:lnTo>
                  <a:lnTo>
                    <a:pt x="7206" y="48"/>
                  </a:lnTo>
                  <a:lnTo>
                    <a:pt x="7258" y="48"/>
                  </a:lnTo>
                  <a:lnTo>
                    <a:pt x="7310" y="48"/>
                  </a:lnTo>
                  <a:lnTo>
                    <a:pt x="7361" y="48"/>
                  </a:lnTo>
                  <a:lnTo>
                    <a:pt x="7413" y="48"/>
                  </a:lnTo>
                  <a:lnTo>
                    <a:pt x="7463" y="48"/>
                  </a:lnTo>
                  <a:lnTo>
                    <a:pt x="7514" y="48"/>
                  </a:lnTo>
                  <a:lnTo>
                    <a:pt x="7565" y="48"/>
                  </a:lnTo>
                  <a:lnTo>
                    <a:pt x="7615" y="48"/>
                  </a:lnTo>
                  <a:lnTo>
                    <a:pt x="7665" y="48"/>
                  </a:lnTo>
                  <a:lnTo>
                    <a:pt x="7714" y="48"/>
                  </a:lnTo>
                  <a:lnTo>
                    <a:pt x="7765" y="48"/>
                  </a:lnTo>
                  <a:lnTo>
                    <a:pt x="7814" y="48"/>
                  </a:lnTo>
                  <a:lnTo>
                    <a:pt x="7863" y="48"/>
                  </a:lnTo>
                  <a:lnTo>
                    <a:pt x="7912" y="48"/>
                  </a:lnTo>
                  <a:lnTo>
                    <a:pt x="7960" y="48"/>
                  </a:lnTo>
                  <a:lnTo>
                    <a:pt x="8009" y="48"/>
                  </a:lnTo>
                  <a:lnTo>
                    <a:pt x="8057" y="48"/>
                  </a:lnTo>
                  <a:lnTo>
                    <a:pt x="8105" y="48"/>
                  </a:lnTo>
                  <a:lnTo>
                    <a:pt x="8152" y="48"/>
                  </a:lnTo>
                  <a:lnTo>
                    <a:pt x="8200" y="48"/>
                  </a:lnTo>
                  <a:lnTo>
                    <a:pt x="8247" y="48"/>
                  </a:lnTo>
                  <a:lnTo>
                    <a:pt x="8293" y="48"/>
                  </a:lnTo>
                  <a:lnTo>
                    <a:pt x="8340" y="48"/>
                  </a:lnTo>
                  <a:lnTo>
                    <a:pt x="8386" y="48"/>
                  </a:lnTo>
                  <a:lnTo>
                    <a:pt x="8431" y="48"/>
                  </a:lnTo>
                  <a:lnTo>
                    <a:pt x="8477" y="48"/>
                  </a:lnTo>
                  <a:lnTo>
                    <a:pt x="8522" y="48"/>
                  </a:lnTo>
                  <a:lnTo>
                    <a:pt x="8567" y="48"/>
                  </a:lnTo>
                  <a:lnTo>
                    <a:pt x="8611" y="48"/>
                  </a:lnTo>
                  <a:lnTo>
                    <a:pt x="8655" y="48"/>
                  </a:lnTo>
                  <a:lnTo>
                    <a:pt x="8699" y="48"/>
                  </a:lnTo>
                  <a:lnTo>
                    <a:pt x="8743" y="48"/>
                  </a:lnTo>
                  <a:lnTo>
                    <a:pt x="8786" y="48"/>
                  </a:lnTo>
                  <a:lnTo>
                    <a:pt x="8828" y="48"/>
                  </a:lnTo>
                  <a:lnTo>
                    <a:pt x="8871" y="48"/>
                  </a:lnTo>
                  <a:lnTo>
                    <a:pt x="8913" y="48"/>
                  </a:lnTo>
                  <a:lnTo>
                    <a:pt x="8955" y="48"/>
                  </a:lnTo>
                  <a:lnTo>
                    <a:pt x="8996" y="48"/>
                  </a:lnTo>
                  <a:lnTo>
                    <a:pt x="9037" y="48"/>
                  </a:lnTo>
                  <a:lnTo>
                    <a:pt x="9077" y="48"/>
                  </a:lnTo>
                  <a:lnTo>
                    <a:pt x="9117" y="48"/>
                  </a:lnTo>
                  <a:lnTo>
                    <a:pt x="9158" y="48"/>
                  </a:lnTo>
                  <a:lnTo>
                    <a:pt x="9196" y="48"/>
                  </a:lnTo>
                  <a:lnTo>
                    <a:pt x="9235" y="48"/>
                  </a:lnTo>
                  <a:lnTo>
                    <a:pt x="9274" y="48"/>
                  </a:lnTo>
                  <a:lnTo>
                    <a:pt x="9312" y="48"/>
                  </a:lnTo>
                  <a:lnTo>
                    <a:pt x="9350" y="48"/>
                  </a:lnTo>
                  <a:lnTo>
                    <a:pt x="9387" y="48"/>
                  </a:lnTo>
                  <a:lnTo>
                    <a:pt x="9423" y="48"/>
                  </a:lnTo>
                  <a:lnTo>
                    <a:pt x="9459" y="48"/>
                  </a:lnTo>
                  <a:lnTo>
                    <a:pt x="9496" y="48"/>
                  </a:lnTo>
                  <a:lnTo>
                    <a:pt x="9531" y="48"/>
                  </a:lnTo>
                  <a:lnTo>
                    <a:pt x="9566" y="48"/>
                  </a:lnTo>
                  <a:lnTo>
                    <a:pt x="9601" y="48"/>
                  </a:lnTo>
                  <a:lnTo>
                    <a:pt x="9635" y="48"/>
                  </a:lnTo>
                  <a:lnTo>
                    <a:pt x="9668" y="48"/>
                  </a:lnTo>
                  <a:lnTo>
                    <a:pt x="9702" y="48"/>
                  </a:lnTo>
                  <a:lnTo>
                    <a:pt x="9734" y="48"/>
                  </a:lnTo>
                  <a:lnTo>
                    <a:pt x="9767" y="48"/>
                  </a:lnTo>
                  <a:lnTo>
                    <a:pt x="9797" y="48"/>
                  </a:lnTo>
                  <a:lnTo>
                    <a:pt x="9829" y="48"/>
                  </a:lnTo>
                  <a:lnTo>
                    <a:pt x="9860" y="48"/>
                  </a:lnTo>
                  <a:lnTo>
                    <a:pt x="9890" y="48"/>
                  </a:lnTo>
                  <a:lnTo>
                    <a:pt x="9919" y="48"/>
                  </a:lnTo>
                  <a:lnTo>
                    <a:pt x="9949" y="48"/>
                  </a:lnTo>
                  <a:lnTo>
                    <a:pt x="9977" y="48"/>
                  </a:lnTo>
                  <a:lnTo>
                    <a:pt x="10005" y="48"/>
                  </a:lnTo>
                  <a:lnTo>
                    <a:pt x="10033" y="48"/>
                  </a:lnTo>
                  <a:lnTo>
                    <a:pt x="10060" y="48"/>
                  </a:lnTo>
                  <a:lnTo>
                    <a:pt x="10086" y="48"/>
                  </a:lnTo>
                  <a:lnTo>
                    <a:pt x="10112" y="48"/>
                  </a:lnTo>
                  <a:lnTo>
                    <a:pt x="10138" y="48"/>
                  </a:lnTo>
                  <a:lnTo>
                    <a:pt x="10163" y="48"/>
                  </a:lnTo>
                  <a:lnTo>
                    <a:pt x="10187" y="48"/>
                  </a:lnTo>
                  <a:lnTo>
                    <a:pt x="10210" y="48"/>
                  </a:lnTo>
                  <a:lnTo>
                    <a:pt x="10233" y="48"/>
                  </a:lnTo>
                  <a:lnTo>
                    <a:pt x="10256" y="48"/>
                  </a:lnTo>
                  <a:lnTo>
                    <a:pt x="10278" y="48"/>
                  </a:lnTo>
                  <a:lnTo>
                    <a:pt x="10299" y="48"/>
                  </a:lnTo>
                  <a:lnTo>
                    <a:pt x="10320" y="48"/>
                  </a:lnTo>
                  <a:lnTo>
                    <a:pt x="10339" y="48"/>
                  </a:lnTo>
                  <a:lnTo>
                    <a:pt x="10359" y="48"/>
                  </a:lnTo>
                  <a:lnTo>
                    <a:pt x="10378" y="48"/>
                  </a:lnTo>
                  <a:lnTo>
                    <a:pt x="10397" y="48"/>
                  </a:lnTo>
                  <a:lnTo>
                    <a:pt x="10414" y="48"/>
                  </a:lnTo>
                  <a:lnTo>
                    <a:pt x="10431" y="48"/>
                  </a:lnTo>
                  <a:lnTo>
                    <a:pt x="10447" y="48"/>
                  </a:lnTo>
                  <a:lnTo>
                    <a:pt x="10463" y="48"/>
                  </a:lnTo>
                  <a:lnTo>
                    <a:pt x="10479" y="48"/>
                  </a:lnTo>
                  <a:lnTo>
                    <a:pt x="10493" y="48"/>
                  </a:lnTo>
                  <a:lnTo>
                    <a:pt x="10506" y="48"/>
                  </a:lnTo>
                  <a:lnTo>
                    <a:pt x="10519" y="48"/>
                  </a:lnTo>
                  <a:lnTo>
                    <a:pt x="10533" y="48"/>
                  </a:lnTo>
                  <a:lnTo>
                    <a:pt x="10544" y="48"/>
                  </a:lnTo>
                  <a:lnTo>
                    <a:pt x="10556" y="48"/>
                  </a:lnTo>
                  <a:lnTo>
                    <a:pt x="10566" y="48"/>
                  </a:lnTo>
                  <a:lnTo>
                    <a:pt x="10575" y="48"/>
                  </a:lnTo>
                  <a:lnTo>
                    <a:pt x="10584" y="48"/>
                  </a:lnTo>
                  <a:lnTo>
                    <a:pt x="10593" y="48"/>
                  </a:lnTo>
                  <a:lnTo>
                    <a:pt x="10601" y="48"/>
                  </a:lnTo>
                  <a:lnTo>
                    <a:pt x="10607" y="48"/>
                  </a:lnTo>
                  <a:lnTo>
                    <a:pt x="10614" y="48"/>
                  </a:lnTo>
                  <a:lnTo>
                    <a:pt x="10619" y="48"/>
                  </a:lnTo>
                  <a:lnTo>
                    <a:pt x="10624" y="48"/>
                  </a:lnTo>
                  <a:lnTo>
                    <a:pt x="10628" y="48"/>
                  </a:lnTo>
                  <a:lnTo>
                    <a:pt x="10631" y="48"/>
                  </a:lnTo>
                  <a:lnTo>
                    <a:pt x="10635" y="48"/>
                  </a:lnTo>
                  <a:lnTo>
                    <a:pt x="10636" y="48"/>
                  </a:lnTo>
                  <a:lnTo>
                    <a:pt x="10637" y="48"/>
                  </a:lnTo>
                  <a:lnTo>
                    <a:pt x="10638" y="48"/>
                  </a:lnTo>
                  <a:lnTo>
                    <a:pt x="10639" y="48"/>
                  </a:lnTo>
                  <a:lnTo>
                    <a:pt x="10641" y="48"/>
                  </a:lnTo>
                  <a:lnTo>
                    <a:pt x="10642" y="48"/>
                  </a:lnTo>
                  <a:lnTo>
                    <a:pt x="10641" y="32"/>
                  </a:lnTo>
                  <a:lnTo>
                    <a:pt x="10641" y="16"/>
                  </a:lnTo>
                  <a:lnTo>
                    <a:pt x="10641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3" name="Rectangle 2494"/>
            <p:cNvSpPr>
              <a:spLocks noChangeArrowheads="1"/>
            </p:cNvSpPr>
            <p:nvPr userDrawn="1"/>
          </p:nvSpPr>
          <p:spPr bwMode="auto">
            <a:xfrm>
              <a:off x="247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4" name="Rectangle 2495"/>
            <p:cNvSpPr>
              <a:spLocks noChangeArrowheads="1"/>
            </p:cNvSpPr>
            <p:nvPr userDrawn="1"/>
          </p:nvSpPr>
          <p:spPr bwMode="auto">
            <a:xfrm>
              <a:off x="560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5" name="Rectangle 2496"/>
            <p:cNvSpPr>
              <a:spLocks noChangeArrowheads="1"/>
            </p:cNvSpPr>
            <p:nvPr userDrawn="1"/>
          </p:nvSpPr>
          <p:spPr bwMode="auto">
            <a:xfrm>
              <a:off x="873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6" name="Rectangle 2497"/>
            <p:cNvSpPr>
              <a:spLocks noChangeArrowheads="1"/>
            </p:cNvSpPr>
            <p:nvPr userDrawn="1"/>
          </p:nvSpPr>
          <p:spPr bwMode="auto">
            <a:xfrm>
              <a:off x="1186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7" name="Rectangle 2498"/>
            <p:cNvSpPr>
              <a:spLocks noChangeArrowheads="1"/>
            </p:cNvSpPr>
            <p:nvPr userDrawn="1"/>
          </p:nvSpPr>
          <p:spPr bwMode="auto">
            <a:xfrm>
              <a:off x="1499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8" name="Rectangle 2499"/>
            <p:cNvSpPr>
              <a:spLocks noChangeArrowheads="1"/>
            </p:cNvSpPr>
            <p:nvPr userDrawn="1"/>
          </p:nvSpPr>
          <p:spPr bwMode="auto">
            <a:xfrm>
              <a:off x="1812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9" name="Rectangle 2500"/>
            <p:cNvSpPr>
              <a:spLocks noChangeArrowheads="1"/>
            </p:cNvSpPr>
            <p:nvPr userDrawn="1"/>
          </p:nvSpPr>
          <p:spPr bwMode="auto">
            <a:xfrm>
              <a:off x="2125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0" name="Rectangle 2501"/>
            <p:cNvSpPr>
              <a:spLocks noChangeArrowheads="1"/>
            </p:cNvSpPr>
            <p:nvPr userDrawn="1"/>
          </p:nvSpPr>
          <p:spPr bwMode="auto">
            <a:xfrm>
              <a:off x="2438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1" name="Rectangle 2502"/>
            <p:cNvSpPr>
              <a:spLocks noChangeArrowheads="1"/>
            </p:cNvSpPr>
            <p:nvPr userDrawn="1"/>
          </p:nvSpPr>
          <p:spPr bwMode="auto">
            <a:xfrm>
              <a:off x="2751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2" name="Rectangle 2503"/>
            <p:cNvSpPr>
              <a:spLocks noChangeArrowheads="1"/>
            </p:cNvSpPr>
            <p:nvPr userDrawn="1"/>
          </p:nvSpPr>
          <p:spPr bwMode="auto">
            <a:xfrm>
              <a:off x="3064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3" name="Rectangle 2504"/>
            <p:cNvSpPr>
              <a:spLocks noChangeArrowheads="1"/>
            </p:cNvSpPr>
            <p:nvPr userDrawn="1"/>
          </p:nvSpPr>
          <p:spPr bwMode="auto">
            <a:xfrm>
              <a:off x="3377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4" name="Rectangle 2505"/>
            <p:cNvSpPr>
              <a:spLocks noChangeArrowheads="1"/>
            </p:cNvSpPr>
            <p:nvPr userDrawn="1"/>
          </p:nvSpPr>
          <p:spPr bwMode="auto">
            <a:xfrm>
              <a:off x="3690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5" name="Rectangle 2506"/>
            <p:cNvSpPr>
              <a:spLocks noChangeArrowheads="1"/>
            </p:cNvSpPr>
            <p:nvPr userDrawn="1"/>
          </p:nvSpPr>
          <p:spPr bwMode="auto">
            <a:xfrm>
              <a:off x="4003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6" name="Rectangle 2507"/>
            <p:cNvSpPr>
              <a:spLocks noChangeArrowheads="1"/>
            </p:cNvSpPr>
            <p:nvPr userDrawn="1"/>
          </p:nvSpPr>
          <p:spPr bwMode="auto">
            <a:xfrm>
              <a:off x="4316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7" name="Rectangle 2508"/>
            <p:cNvSpPr>
              <a:spLocks noChangeArrowheads="1"/>
            </p:cNvSpPr>
            <p:nvPr userDrawn="1"/>
          </p:nvSpPr>
          <p:spPr bwMode="auto">
            <a:xfrm>
              <a:off x="4629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8" name="Rectangle 2509"/>
            <p:cNvSpPr>
              <a:spLocks noChangeArrowheads="1"/>
            </p:cNvSpPr>
            <p:nvPr userDrawn="1"/>
          </p:nvSpPr>
          <p:spPr bwMode="auto">
            <a:xfrm>
              <a:off x="4942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9" name="Rectangle 2510"/>
            <p:cNvSpPr>
              <a:spLocks noChangeArrowheads="1"/>
            </p:cNvSpPr>
            <p:nvPr userDrawn="1"/>
          </p:nvSpPr>
          <p:spPr bwMode="auto">
            <a:xfrm>
              <a:off x="5255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70" name="Freeform 2511"/>
            <p:cNvSpPr>
              <a:spLocks/>
            </p:cNvSpPr>
            <p:nvPr userDrawn="1"/>
          </p:nvSpPr>
          <p:spPr bwMode="auto">
            <a:xfrm>
              <a:off x="247" y="3980"/>
              <a:ext cx="5321" cy="24"/>
            </a:xfrm>
            <a:custGeom>
              <a:avLst/>
              <a:gdLst>
                <a:gd name="T0" fmla="*/ 166 w 10642"/>
                <a:gd name="T1" fmla="*/ 0 h 48"/>
                <a:gd name="T2" fmla="*/ 165 w 10642"/>
                <a:gd name="T3" fmla="*/ 0 h 48"/>
                <a:gd name="T4" fmla="*/ 162 w 10642"/>
                <a:gd name="T5" fmla="*/ 0 h 48"/>
                <a:gd name="T6" fmla="*/ 159 w 10642"/>
                <a:gd name="T7" fmla="*/ 0 h 48"/>
                <a:gd name="T8" fmla="*/ 154 w 10642"/>
                <a:gd name="T9" fmla="*/ 0 h 48"/>
                <a:gd name="T10" fmla="*/ 149 w 10642"/>
                <a:gd name="T11" fmla="*/ 0 h 48"/>
                <a:gd name="T12" fmla="*/ 143 w 10642"/>
                <a:gd name="T13" fmla="*/ 0 h 48"/>
                <a:gd name="T14" fmla="*/ 136 w 10642"/>
                <a:gd name="T15" fmla="*/ 0 h 48"/>
                <a:gd name="T16" fmla="*/ 129 w 10642"/>
                <a:gd name="T17" fmla="*/ 0 h 48"/>
                <a:gd name="T18" fmla="*/ 122 w 10642"/>
                <a:gd name="T19" fmla="*/ 0 h 48"/>
                <a:gd name="T20" fmla="*/ 114 w 10642"/>
                <a:gd name="T21" fmla="*/ 0 h 48"/>
                <a:gd name="T22" fmla="*/ 106 w 10642"/>
                <a:gd name="T23" fmla="*/ 0 h 48"/>
                <a:gd name="T24" fmla="*/ 97 w 10642"/>
                <a:gd name="T25" fmla="*/ 0 h 48"/>
                <a:gd name="T26" fmla="*/ 89 w 10642"/>
                <a:gd name="T27" fmla="*/ 0 h 48"/>
                <a:gd name="T28" fmla="*/ 80 w 10642"/>
                <a:gd name="T29" fmla="*/ 0 h 48"/>
                <a:gd name="T30" fmla="*/ 72 w 10642"/>
                <a:gd name="T31" fmla="*/ 0 h 48"/>
                <a:gd name="T32" fmla="*/ 63 w 10642"/>
                <a:gd name="T33" fmla="*/ 0 h 48"/>
                <a:gd name="T34" fmla="*/ 55 w 10642"/>
                <a:gd name="T35" fmla="*/ 0 h 48"/>
                <a:gd name="T36" fmla="*/ 47 w 10642"/>
                <a:gd name="T37" fmla="*/ 0 h 48"/>
                <a:gd name="T38" fmla="*/ 39 w 10642"/>
                <a:gd name="T39" fmla="*/ 0 h 48"/>
                <a:gd name="T40" fmla="*/ 32 w 10642"/>
                <a:gd name="T41" fmla="*/ 0 h 48"/>
                <a:gd name="T42" fmla="*/ 26 w 10642"/>
                <a:gd name="T43" fmla="*/ 0 h 48"/>
                <a:gd name="T44" fmla="*/ 19 w 10642"/>
                <a:gd name="T45" fmla="*/ 0 h 48"/>
                <a:gd name="T46" fmla="*/ 14 w 10642"/>
                <a:gd name="T47" fmla="*/ 0 h 48"/>
                <a:gd name="T48" fmla="*/ 10 w 10642"/>
                <a:gd name="T49" fmla="*/ 0 h 48"/>
                <a:gd name="T50" fmla="*/ 6 w 10642"/>
                <a:gd name="T51" fmla="*/ 0 h 48"/>
                <a:gd name="T52" fmla="*/ 3 w 10642"/>
                <a:gd name="T53" fmla="*/ 0 h 48"/>
                <a:gd name="T54" fmla="*/ 1 w 10642"/>
                <a:gd name="T55" fmla="*/ 0 h 48"/>
                <a:gd name="T56" fmla="*/ 0 w 10642"/>
                <a:gd name="T57" fmla="*/ 0 h 48"/>
                <a:gd name="T58" fmla="*/ 1 w 10642"/>
                <a:gd name="T59" fmla="*/ 1 h 48"/>
                <a:gd name="T60" fmla="*/ 2 w 10642"/>
                <a:gd name="T61" fmla="*/ 1 h 48"/>
                <a:gd name="T62" fmla="*/ 4 w 10642"/>
                <a:gd name="T63" fmla="*/ 1 h 48"/>
                <a:gd name="T64" fmla="*/ 8 w 10642"/>
                <a:gd name="T65" fmla="*/ 1 h 48"/>
                <a:gd name="T66" fmla="*/ 12 w 10642"/>
                <a:gd name="T67" fmla="*/ 1 h 48"/>
                <a:gd name="T68" fmla="*/ 17 w 10642"/>
                <a:gd name="T69" fmla="*/ 1 h 48"/>
                <a:gd name="T70" fmla="*/ 22 w 10642"/>
                <a:gd name="T71" fmla="*/ 1 h 48"/>
                <a:gd name="T72" fmla="*/ 29 w 10642"/>
                <a:gd name="T73" fmla="*/ 1 h 48"/>
                <a:gd name="T74" fmla="*/ 36 w 10642"/>
                <a:gd name="T75" fmla="*/ 1 h 48"/>
                <a:gd name="T76" fmla="*/ 43 w 10642"/>
                <a:gd name="T77" fmla="*/ 1 h 48"/>
                <a:gd name="T78" fmla="*/ 51 w 10642"/>
                <a:gd name="T79" fmla="*/ 1 h 48"/>
                <a:gd name="T80" fmla="*/ 59 w 10642"/>
                <a:gd name="T81" fmla="*/ 1 h 48"/>
                <a:gd name="T82" fmla="*/ 67 w 10642"/>
                <a:gd name="T83" fmla="*/ 1 h 48"/>
                <a:gd name="T84" fmla="*/ 76 w 10642"/>
                <a:gd name="T85" fmla="*/ 1 h 48"/>
                <a:gd name="T86" fmla="*/ 84 w 10642"/>
                <a:gd name="T87" fmla="*/ 1 h 48"/>
                <a:gd name="T88" fmla="*/ 93 w 10642"/>
                <a:gd name="T89" fmla="*/ 1 h 48"/>
                <a:gd name="T90" fmla="*/ 102 w 10642"/>
                <a:gd name="T91" fmla="*/ 1 h 48"/>
                <a:gd name="T92" fmla="*/ 110 w 10642"/>
                <a:gd name="T93" fmla="*/ 1 h 48"/>
                <a:gd name="T94" fmla="*/ 118 w 10642"/>
                <a:gd name="T95" fmla="*/ 1 h 48"/>
                <a:gd name="T96" fmla="*/ 126 w 10642"/>
                <a:gd name="T97" fmla="*/ 1 h 48"/>
                <a:gd name="T98" fmla="*/ 133 w 10642"/>
                <a:gd name="T99" fmla="*/ 1 h 48"/>
                <a:gd name="T100" fmla="*/ 140 w 10642"/>
                <a:gd name="T101" fmla="*/ 1 h 48"/>
                <a:gd name="T102" fmla="*/ 146 w 10642"/>
                <a:gd name="T103" fmla="*/ 1 h 48"/>
                <a:gd name="T104" fmla="*/ 152 w 10642"/>
                <a:gd name="T105" fmla="*/ 1 h 48"/>
                <a:gd name="T106" fmla="*/ 156 w 10642"/>
                <a:gd name="T107" fmla="*/ 1 h 48"/>
                <a:gd name="T108" fmla="*/ 160 w 10642"/>
                <a:gd name="T109" fmla="*/ 1 h 48"/>
                <a:gd name="T110" fmla="*/ 163 w 10642"/>
                <a:gd name="T111" fmla="*/ 1 h 48"/>
                <a:gd name="T112" fmla="*/ 166 w 10642"/>
                <a:gd name="T113" fmla="*/ 1 h 48"/>
                <a:gd name="T114" fmla="*/ 167 w 10642"/>
                <a:gd name="T115" fmla="*/ 1 h 48"/>
                <a:gd name="T116" fmla="*/ 167 w 10642"/>
                <a:gd name="T117" fmla="*/ 1 h 4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0642" h="48">
                  <a:moveTo>
                    <a:pt x="10641" y="0"/>
                  </a:moveTo>
                  <a:lnTo>
                    <a:pt x="10641" y="0"/>
                  </a:lnTo>
                  <a:lnTo>
                    <a:pt x="10640" y="0"/>
                  </a:lnTo>
                  <a:lnTo>
                    <a:pt x="10638" y="0"/>
                  </a:lnTo>
                  <a:lnTo>
                    <a:pt x="10636" y="0"/>
                  </a:lnTo>
                  <a:lnTo>
                    <a:pt x="10632" y="0"/>
                  </a:lnTo>
                  <a:lnTo>
                    <a:pt x="10628" y="0"/>
                  </a:lnTo>
                  <a:lnTo>
                    <a:pt x="10623" y="0"/>
                  </a:lnTo>
                  <a:lnTo>
                    <a:pt x="10617" y="0"/>
                  </a:lnTo>
                  <a:lnTo>
                    <a:pt x="10612" y="0"/>
                  </a:lnTo>
                  <a:lnTo>
                    <a:pt x="10604" y="0"/>
                  </a:lnTo>
                  <a:lnTo>
                    <a:pt x="10596" y="0"/>
                  </a:lnTo>
                  <a:lnTo>
                    <a:pt x="10589" y="0"/>
                  </a:lnTo>
                  <a:lnTo>
                    <a:pt x="10579" y="0"/>
                  </a:lnTo>
                  <a:lnTo>
                    <a:pt x="10570" y="0"/>
                  </a:lnTo>
                  <a:lnTo>
                    <a:pt x="10559" y="0"/>
                  </a:lnTo>
                  <a:lnTo>
                    <a:pt x="10548" y="0"/>
                  </a:lnTo>
                  <a:lnTo>
                    <a:pt x="10536" y="0"/>
                  </a:lnTo>
                  <a:lnTo>
                    <a:pt x="10524" y="0"/>
                  </a:lnTo>
                  <a:lnTo>
                    <a:pt x="10511" y="0"/>
                  </a:lnTo>
                  <a:lnTo>
                    <a:pt x="10496" y="0"/>
                  </a:lnTo>
                  <a:lnTo>
                    <a:pt x="10482" y="0"/>
                  </a:lnTo>
                  <a:lnTo>
                    <a:pt x="10467" y="0"/>
                  </a:lnTo>
                  <a:lnTo>
                    <a:pt x="10451" y="0"/>
                  </a:lnTo>
                  <a:lnTo>
                    <a:pt x="10435" y="0"/>
                  </a:lnTo>
                  <a:lnTo>
                    <a:pt x="10417" y="0"/>
                  </a:lnTo>
                  <a:lnTo>
                    <a:pt x="10400" y="0"/>
                  </a:lnTo>
                  <a:lnTo>
                    <a:pt x="10382" y="0"/>
                  </a:lnTo>
                  <a:lnTo>
                    <a:pt x="10363" y="0"/>
                  </a:lnTo>
                  <a:lnTo>
                    <a:pt x="10344" y="0"/>
                  </a:lnTo>
                  <a:lnTo>
                    <a:pt x="10323" y="0"/>
                  </a:lnTo>
                  <a:lnTo>
                    <a:pt x="10302" y="0"/>
                  </a:lnTo>
                  <a:lnTo>
                    <a:pt x="10281" y="0"/>
                  </a:lnTo>
                  <a:lnTo>
                    <a:pt x="10259" y="0"/>
                  </a:lnTo>
                  <a:lnTo>
                    <a:pt x="10236" y="0"/>
                  </a:lnTo>
                  <a:lnTo>
                    <a:pt x="10213" y="0"/>
                  </a:lnTo>
                  <a:lnTo>
                    <a:pt x="10190" y="0"/>
                  </a:lnTo>
                  <a:lnTo>
                    <a:pt x="10166" y="0"/>
                  </a:lnTo>
                  <a:lnTo>
                    <a:pt x="10141" y="0"/>
                  </a:lnTo>
                  <a:lnTo>
                    <a:pt x="10116" y="0"/>
                  </a:lnTo>
                  <a:lnTo>
                    <a:pt x="10090" y="0"/>
                  </a:lnTo>
                  <a:lnTo>
                    <a:pt x="10063" y="0"/>
                  </a:lnTo>
                  <a:lnTo>
                    <a:pt x="10037" y="0"/>
                  </a:lnTo>
                  <a:lnTo>
                    <a:pt x="10009" y="0"/>
                  </a:lnTo>
                  <a:lnTo>
                    <a:pt x="9981" y="0"/>
                  </a:lnTo>
                  <a:lnTo>
                    <a:pt x="9952" y="0"/>
                  </a:lnTo>
                  <a:lnTo>
                    <a:pt x="9924" y="0"/>
                  </a:lnTo>
                  <a:lnTo>
                    <a:pt x="9894" y="0"/>
                  </a:lnTo>
                  <a:lnTo>
                    <a:pt x="9863" y="0"/>
                  </a:lnTo>
                  <a:lnTo>
                    <a:pt x="9832" y="0"/>
                  </a:lnTo>
                  <a:lnTo>
                    <a:pt x="9802" y="0"/>
                  </a:lnTo>
                  <a:lnTo>
                    <a:pt x="9770" y="0"/>
                  </a:lnTo>
                  <a:lnTo>
                    <a:pt x="9738" y="0"/>
                  </a:lnTo>
                  <a:lnTo>
                    <a:pt x="9705" y="0"/>
                  </a:lnTo>
                  <a:lnTo>
                    <a:pt x="9672" y="0"/>
                  </a:lnTo>
                  <a:lnTo>
                    <a:pt x="9638" y="0"/>
                  </a:lnTo>
                  <a:lnTo>
                    <a:pt x="9604" y="0"/>
                  </a:lnTo>
                  <a:lnTo>
                    <a:pt x="9569" y="0"/>
                  </a:lnTo>
                  <a:lnTo>
                    <a:pt x="9535" y="0"/>
                  </a:lnTo>
                  <a:lnTo>
                    <a:pt x="9499" y="0"/>
                  </a:lnTo>
                  <a:lnTo>
                    <a:pt x="9464" y="0"/>
                  </a:lnTo>
                  <a:lnTo>
                    <a:pt x="9426" y="0"/>
                  </a:lnTo>
                  <a:lnTo>
                    <a:pt x="9390" y="0"/>
                  </a:lnTo>
                  <a:lnTo>
                    <a:pt x="9353" y="0"/>
                  </a:lnTo>
                  <a:lnTo>
                    <a:pt x="9316" y="0"/>
                  </a:lnTo>
                  <a:lnTo>
                    <a:pt x="9277" y="0"/>
                  </a:lnTo>
                  <a:lnTo>
                    <a:pt x="9239" y="0"/>
                  </a:lnTo>
                  <a:lnTo>
                    <a:pt x="9199" y="0"/>
                  </a:lnTo>
                  <a:lnTo>
                    <a:pt x="9161" y="0"/>
                  </a:lnTo>
                  <a:lnTo>
                    <a:pt x="9120" y="0"/>
                  </a:lnTo>
                  <a:lnTo>
                    <a:pt x="9081" y="0"/>
                  </a:lnTo>
                  <a:lnTo>
                    <a:pt x="9040" y="0"/>
                  </a:lnTo>
                  <a:lnTo>
                    <a:pt x="9000" y="0"/>
                  </a:lnTo>
                  <a:lnTo>
                    <a:pt x="8958" y="0"/>
                  </a:lnTo>
                  <a:lnTo>
                    <a:pt x="8916" y="0"/>
                  </a:lnTo>
                  <a:lnTo>
                    <a:pt x="8874" y="0"/>
                  </a:lnTo>
                  <a:lnTo>
                    <a:pt x="8832" y="0"/>
                  </a:lnTo>
                  <a:lnTo>
                    <a:pt x="8789" y="0"/>
                  </a:lnTo>
                  <a:lnTo>
                    <a:pt x="8746" y="0"/>
                  </a:lnTo>
                  <a:lnTo>
                    <a:pt x="8702" y="0"/>
                  </a:lnTo>
                  <a:lnTo>
                    <a:pt x="8658" y="0"/>
                  </a:lnTo>
                  <a:lnTo>
                    <a:pt x="8614" y="0"/>
                  </a:lnTo>
                  <a:lnTo>
                    <a:pt x="8569" y="0"/>
                  </a:lnTo>
                  <a:lnTo>
                    <a:pt x="8525" y="0"/>
                  </a:lnTo>
                  <a:lnTo>
                    <a:pt x="8479" y="0"/>
                  </a:lnTo>
                  <a:lnTo>
                    <a:pt x="8434" y="0"/>
                  </a:lnTo>
                  <a:lnTo>
                    <a:pt x="8388" y="0"/>
                  </a:lnTo>
                  <a:lnTo>
                    <a:pt x="8342" y="0"/>
                  </a:lnTo>
                  <a:lnTo>
                    <a:pt x="8296" y="0"/>
                  </a:lnTo>
                  <a:lnTo>
                    <a:pt x="8250" y="0"/>
                  </a:lnTo>
                  <a:lnTo>
                    <a:pt x="8203" y="0"/>
                  </a:lnTo>
                  <a:lnTo>
                    <a:pt x="8156" y="0"/>
                  </a:lnTo>
                  <a:lnTo>
                    <a:pt x="8107" y="0"/>
                  </a:lnTo>
                  <a:lnTo>
                    <a:pt x="8060" y="0"/>
                  </a:lnTo>
                  <a:lnTo>
                    <a:pt x="8012" y="0"/>
                  </a:lnTo>
                  <a:lnTo>
                    <a:pt x="7964" y="0"/>
                  </a:lnTo>
                  <a:lnTo>
                    <a:pt x="7914" y="0"/>
                  </a:lnTo>
                  <a:lnTo>
                    <a:pt x="7866" y="0"/>
                  </a:lnTo>
                  <a:lnTo>
                    <a:pt x="7817" y="0"/>
                  </a:lnTo>
                  <a:lnTo>
                    <a:pt x="7767" y="0"/>
                  </a:lnTo>
                  <a:lnTo>
                    <a:pt x="7718" y="0"/>
                  </a:lnTo>
                  <a:lnTo>
                    <a:pt x="7667" y="0"/>
                  </a:lnTo>
                  <a:lnTo>
                    <a:pt x="7618" y="0"/>
                  </a:lnTo>
                  <a:lnTo>
                    <a:pt x="7567" y="0"/>
                  </a:lnTo>
                  <a:lnTo>
                    <a:pt x="7517" y="0"/>
                  </a:lnTo>
                  <a:lnTo>
                    <a:pt x="7466" y="0"/>
                  </a:lnTo>
                  <a:lnTo>
                    <a:pt x="7415" y="0"/>
                  </a:lnTo>
                  <a:lnTo>
                    <a:pt x="7364" y="0"/>
                  </a:lnTo>
                  <a:lnTo>
                    <a:pt x="7313" y="0"/>
                  </a:lnTo>
                  <a:lnTo>
                    <a:pt x="7261" y="0"/>
                  </a:lnTo>
                  <a:lnTo>
                    <a:pt x="7210" y="0"/>
                  </a:lnTo>
                  <a:lnTo>
                    <a:pt x="7157" y="0"/>
                  </a:lnTo>
                  <a:lnTo>
                    <a:pt x="7105" y="0"/>
                  </a:lnTo>
                  <a:lnTo>
                    <a:pt x="7053" y="0"/>
                  </a:lnTo>
                  <a:lnTo>
                    <a:pt x="7000" y="0"/>
                  </a:lnTo>
                  <a:lnTo>
                    <a:pt x="6947" y="0"/>
                  </a:lnTo>
                  <a:lnTo>
                    <a:pt x="6895" y="0"/>
                  </a:lnTo>
                  <a:lnTo>
                    <a:pt x="6842" y="0"/>
                  </a:lnTo>
                  <a:lnTo>
                    <a:pt x="6789" y="0"/>
                  </a:lnTo>
                  <a:lnTo>
                    <a:pt x="6736" y="0"/>
                  </a:lnTo>
                  <a:lnTo>
                    <a:pt x="6683" y="0"/>
                  </a:lnTo>
                  <a:lnTo>
                    <a:pt x="6629" y="0"/>
                  </a:lnTo>
                  <a:lnTo>
                    <a:pt x="6575" y="0"/>
                  </a:lnTo>
                  <a:lnTo>
                    <a:pt x="6522" y="0"/>
                  </a:lnTo>
                  <a:lnTo>
                    <a:pt x="6468" y="0"/>
                  </a:lnTo>
                  <a:lnTo>
                    <a:pt x="6414" y="0"/>
                  </a:lnTo>
                  <a:lnTo>
                    <a:pt x="6360" y="0"/>
                  </a:lnTo>
                  <a:lnTo>
                    <a:pt x="6305" y="0"/>
                  </a:lnTo>
                  <a:lnTo>
                    <a:pt x="6252" y="0"/>
                  </a:lnTo>
                  <a:lnTo>
                    <a:pt x="6197" y="0"/>
                  </a:lnTo>
                  <a:lnTo>
                    <a:pt x="6143" y="0"/>
                  </a:lnTo>
                  <a:lnTo>
                    <a:pt x="6088" y="0"/>
                  </a:lnTo>
                  <a:lnTo>
                    <a:pt x="6033" y="0"/>
                  </a:lnTo>
                  <a:lnTo>
                    <a:pt x="5979" y="0"/>
                  </a:lnTo>
                  <a:lnTo>
                    <a:pt x="5925" y="0"/>
                  </a:lnTo>
                  <a:lnTo>
                    <a:pt x="5870" y="0"/>
                  </a:lnTo>
                  <a:lnTo>
                    <a:pt x="5815" y="0"/>
                  </a:lnTo>
                  <a:lnTo>
                    <a:pt x="5760" y="0"/>
                  </a:lnTo>
                  <a:lnTo>
                    <a:pt x="5705" y="0"/>
                  </a:lnTo>
                  <a:lnTo>
                    <a:pt x="5650" y="0"/>
                  </a:lnTo>
                  <a:lnTo>
                    <a:pt x="5595" y="0"/>
                  </a:lnTo>
                  <a:lnTo>
                    <a:pt x="5540" y="0"/>
                  </a:lnTo>
                  <a:lnTo>
                    <a:pt x="5485" y="0"/>
                  </a:lnTo>
                  <a:lnTo>
                    <a:pt x="5430" y="0"/>
                  </a:lnTo>
                  <a:lnTo>
                    <a:pt x="5375" y="0"/>
                  </a:lnTo>
                  <a:lnTo>
                    <a:pt x="5321" y="0"/>
                  </a:lnTo>
                  <a:lnTo>
                    <a:pt x="5266" y="0"/>
                  </a:lnTo>
                  <a:lnTo>
                    <a:pt x="5211" y="0"/>
                  </a:lnTo>
                  <a:lnTo>
                    <a:pt x="5156" y="0"/>
                  </a:lnTo>
                  <a:lnTo>
                    <a:pt x="5100" y="0"/>
                  </a:lnTo>
                  <a:lnTo>
                    <a:pt x="5046" y="0"/>
                  </a:lnTo>
                  <a:lnTo>
                    <a:pt x="4991" y="0"/>
                  </a:lnTo>
                  <a:lnTo>
                    <a:pt x="4936" y="0"/>
                  </a:lnTo>
                  <a:lnTo>
                    <a:pt x="4881" y="0"/>
                  </a:lnTo>
                  <a:lnTo>
                    <a:pt x="4826" y="0"/>
                  </a:lnTo>
                  <a:lnTo>
                    <a:pt x="4771" y="0"/>
                  </a:lnTo>
                  <a:lnTo>
                    <a:pt x="4716" y="0"/>
                  </a:lnTo>
                  <a:lnTo>
                    <a:pt x="4661" y="0"/>
                  </a:lnTo>
                  <a:lnTo>
                    <a:pt x="4608" y="0"/>
                  </a:lnTo>
                  <a:lnTo>
                    <a:pt x="4553" y="0"/>
                  </a:lnTo>
                  <a:lnTo>
                    <a:pt x="4498" y="0"/>
                  </a:lnTo>
                  <a:lnTo>
                    <a:pt x="4444" y="0"/>
                  </a:lnTo>
                  <a:lnTo>
                    <a:pt x="4389" y="0"/>
                  </a:lnTo>
                  <a:lnTo>
                    <a:pt x="4336" y="0"/>
                  </a:lnTo>
                  <a:lnTo>
                    <a:pt x="4281" y="0"/>
                  </a:lnTo>
                  <a:lnTo>
                    <a:pt x="4227" y="0"/>
                  </a:lnTo>
                  <a:lnTo>
                    <a:pt x="4173" y="0"/>
                  </a:lnTo>
                  <a:lnTo>
                    <a:pt x="4119" y="0"/>
                  </a:lnTo>
                  <a:lnTo>
                    <a:pt x="4066" y="0"/>
                  </a:lnTo>
                  <a:lnTo>
                    <a:pt x="4012" y="0"/>
                  </a:lnTo>
                  <a:lnTo>
                    <a:pt x="3958" y="0"/>
                  </a:lnTo>
                  <a:lnTo>
                    <a:pt x="3905" y="0"/>
                  </a:lnTo>
                  <a:lnTo>
                    <a:pt x="3852" y="0"/>
                  </a:lnTo>
                  <a:lnTo>
                    <a:pt x="3799" y="0"/>
                  </a:lnTo>
                  <a:lnTo>
                    <a:pt x="3746" y="0"/>
                  </a:lnTo>
                  <a:lnTo>
                    <a:pt x="3694" y="0"/>
                  </a:lnTo>
                  <a:lnTo>
                    <a:pt x="3641" y="0"/>
                  </a:lnTo>
                  <a:lnTo>
                    <a:pt x="3588" y="0"/>
                  </a:lnTo>
                  <a:lnTo>
                    <a:pt x="3536" y="0"/>
                  </a:lnTo>
                  <a:lnTo>
                    <a:pt x="3484" y="0"/>
                  </a:lnTo>
                  <a:lnTo>
                    <a:pt x="3431" y="0"/>
                  </a:lnTo>
                  <a:lnTo>
                    <a:pt x="3380" y="0"/>
                  </a:lnTo>
                  <a:lnTo>
                    <a:pt x="3328" y="0"/>
                  </a:lnTo>
                  <a:lnTo>
                    <a:pt x="3277" y="0"/>
                  </a:lnTo>
                  <a:lnTo>
                    <a:pt x="3226" y="0"/>
                  </a:lnTo>
                  <a:lnTo>
                    <a:pt x="3174" y="0"/>
                  </a:lnTo>
                  <a:lnTo>
                    <a:pt x="3124" y="0"/>
                  </a:lnTo>
                  <a:lnTo>
                    <a:pt x="3073" y="0"/>
                  </a:lnTo>
                  <a:lnTo>
                    <a:pt x="3023" y="0"/>
                  </a:lnTo>
                  <a:lnTo>
                    <a:pt x="2974" y="0"/>
                  </a:lnTo>
                  <a:lnTo>
                    <a:pt x="2923" y="0"/>
                  </a:lnTo>
                  <a:lnTo>
                    <a:pt x="2874" y="0"/>
                  </a:lnTo>
                  <a:lnTo>
                    <a:pt x="2824" y="0"/>
                  </a:lnTo>
                  <a:lnTo>
                    <a:pt x="2775" y="0"/>
                  </a:lnTo>
                  <a:lnTo>
                    <a:pt x="2727" y="0"/>
                  </a:lnTo>
                  <a:lnTo>
                    <a:pt x="2677" y="0"/>
                  </a:lnTo>
                  <a:lnTo>
                    <a:pt x="2629" y="0"/>
                  </a:lnTo>
                  <a:lnTo>
                    <a:pt x="2581" y="0"/>
                  </a:lnTo>
                  <a:lnTo>
                    <a:pt x="2534" y="0"/>
                  </a:lnTo>
                  <a:lnTo>
                    <a:pt x="2485" y="0"/>
                  </a:lnTo>
                  <a:lnTo>
                    <a:pt x="2438" y="0"/>
                  </a:lnTo>
                  <a:lnTo>
                    <a:pt x="2392" y="0"/>
                  </a:lnTo>
                  <a:lnTo>
                    <a:pt x="2345" y="0"/>
                  </a:lnTo>
                  <a:lnTo>
                    <a:pt x="2299" y="0"/>
                  </a:lnTo>
                  <a:lnTo>
                    <a:pt x="2253" y="0"/>
                  </a:lnTo>
                  <a:lnTo>
                    <a:pt x="2207" y="0"/>
                  </a:lnTo>
                  <a:lnTo>
                    <a:pt x="2162" y="0"/>
                  </a:lnTo>
                  <a:lnTo>
                    <a:pt x="2115" y="0"/>
                  </a:lnTo>
                  <a:lnTo>
                    <a:pt x="2072" y="0"/>
                  </a:lnTo>
                  <a:lnTo>
                    <a:pt x="2027" y="0"/>
                  </a:lnTo>
                  <a:lnTo>
                    <a:pt x="1983" y="0"/>
                  </a:lnTo>
                  <a:lnTo>
                    <a:pt x="1939" y="0"/>
                  </a:lnTo>
                  <a:lnTo>
                    <a:pt x="1895" y="0"/>
                  </a:lnTo>
                  <a:lnTo>
                    <a:pt x="1852" y="0"/>
                  </a:lnTo>
                  <a:lnTo>
                    <a:pt x="1809" y="0"/>
                  </a:lnTo>
                  <a:lnTo>
                    <a:pt x="1766" y="0"/>
                  </a:lnTo>
                  <a:lnTo>
                    <a:pt x="1725" y="0"/>
                  </a:lnTo>
                  <a:lnTo>
                    <a:pt x="1683" y="0"/>
                  </a:lnTo>
                  <a:lnTo>
                    <a:pt x="1641" y="0"/>
                  </a:lnTo>
                  <a:lnTo>
                    <a:pt x="1601" y="0"/>
                  </a:lnTo>
                  <a:lnTo>
                    <a:pt x="1560" y="0"/>
                  </a:lnTo>
                  <a:lnTo>
                    <a:pt x="1521" y="0"/>
                  </a:lnTo>
                  <a:lnTo>
                    <a:pt x="1481" y="0"/>
                  </a:lnTo>
                  <a:lnTo>
                    <a:pt x="1442" y="0"/>
                  </a:lnTo>
                  <a:lnTo>
                    <a:pt x="1402" y="0"/>
                  </a:lnTo>
                  <a:lnTo>
                    <a:pt x="1364" y="0"/>
                  </a:lnTo>
                  <a:lnTo>
                    <a:pt x="1325" y="0"/>
                  </a:lnTo>
                  <a:lnTo>
                    <a:pt x="1288" y="0"/>
                  </a:lnTo>
                  <a:lnTo>
                    <a:pt x="1251" y="0"/>
                  </a:lnTo>
                  <a:lnTo>
                    <a:pt x="1214" y="0"/>
                  </a:lnTo>
                  <a:lnTo>
                    <a:pt x="1178" y="0"/>
                  </a:lnTo>
                  <a:lnTo>
                    <a:pt x="1142" y="0"/>
                  </a:lnTo>
                  <a:lnTo>
                    <a:pt x="1107" y="0"/>
                  </a:lnTo>
                  <a:lnTo>
                    <a:pt x="1072" y="0"/>
                  </a:lnTo>
                  <a:lnTo>
                    <a:pt x="1037" y="0"/>
                  </a:lnTo>
                  <a:lnTo>
                    <a:pt x="1003" y="0"/>
                  </a:lnTo>
                  <a:lnTo>
                    <a:pt x="969" y="0"/>
                  </a:lnTo>
                  <a:lnTo>
                    <a:pt x="936" y="0"/>
                  </a:lnTo>
                  <a:lnTo>
                    <a:pt x="904" y="0"/>
                  </a:lnTo>
                  <a:lnTo>
                    <a:pt x="871" y="0"/>
                  </a:lnTo>
                  <a:lnTo>
                    <a:pt x="839" y="0"/>
                  </a:lnTo>
                  <a:lnTo>
                    <a:pt x="808" y="0"/>
                  </a:lnTo>
                  <a:lnTo>
                    <a:pt x="778" y="0"/>
                  </a:lnTo>
                  <a:lnTo>
                    <a:pt x="748" y="0"/>
                  </a:lnTo>
                  <a:lnTo>
                    <a:pt x="718" y="0"/>
                  </a:lnTo>
                  <a:lnTo>
                    <a:pt x="689" y="0"/>
                  </a:lnTo>
                  <a:lnTo>
                    <a:pt x="660" y="0"/>
                  </a:lnTo>
                  <a:lnTo>
                    <a:pt x="632" y="0"/>
                  </a:lnTo>
                  <a:lnTo>
                    <a:pt x="604" y="0"/>
                  </a:lnTo>
                  <a:lnTo>
                    <a:pt x="578" y="0"/>
                  </a:lnTo>
                  <a:lnTo>
                    <a:pt x="552" y="0"/>
                  </a:lnTo>
                  <a:lnTo>
                    <a:pt x="525" y="0"/>
                  </a:lnTo>
                  <a:lnTo>
                    <a:pt x="500" y="0"/>
                  </a:lnTo>
                  <a:lnTo>
                    <a:pt x="475" y="0"/>
                  </a:lnTo>
                  <a:lnTo>
                    <a:pt x="451" y="0"/>
                  </a:lnTo>
                  <a:lnTo>
                    <a:pt x="428" y="0"/>
                  </a:lnTo>
                  <a:lnTo>
                    <a:pt x="405" y="0"/>
                  </a:lnTo>
                  <a:lnTo>
                    <a:pt x="382" y="0"/>
                  </a:lnTo>
                  <a:lnTo>
                    <a:pt x="360" y="0"/>
                  </a:lnTo>
                  <a:lnTo>
                    <a:pt x="339" y="0"/>
                  </a:lnTo>
                  <a:lnTo>
                    <a:pt x="318" y="0"/>
                  </a:lnTo>
                  <a:lnTo>
                    <a:pt x="297" y="0"/>
                  </a:lnTo>
                  <a:lnTo>
                    <a:pt x="278" y="0"/>
                  </a:lnTo>
                  <a:lnTo>
                    <a:pt x="259" y="0"/>
                  </a:lnTo>
                  <a:lnTo>
                    <a:pt x="241" y="0"/>
                  </a:lnTo>
                  <a:lnTo>
                    <a:pt x="224" y="0"/>
                  </a:lnTo>
                  <a:lnTo>
                    <a:pt x="206" y="0"/>
                  </a:lnTo>
                  <a:lnTo>
                    <a:pt x="189" y="0"/>
                  </a:lnTo>
                  <a:lnTo>
                    <a:pt x="174" y="0"/>
                  </a:lnTo>
                  <a:lnTo>
                    <a:pt x="159" y="0"/>
                  </a:lnTo>
                  <a:lnTo>
                    <a:pt x="144" y="0"/>
                  </a:lnTo>
                  <a:lnTo>
                    <a:pt x="130" y="0"/>
                  </a:lnTo>
                  <a:lnTo>
                    <a:pt x="117" y="0"/>
                  </a:lnTo>
                  <a:lnTo>
                    <a:pt x="105" y="0"/>
                  </a:lnTo>
                  <a:lnTo>
                    <a:pt x="93" y="0"/>
                  </a:lnTo>
                  <a:lnTo>
                    <a:pt x="82" y="0"/>
                  </a:lnTo>
                  <a:lnTo>
                    <a:pt x="72" y="0"/>
                  </a:lnTo>
                  <a:lnTo>
                    <a:pt x="62" y="0"/>
                  </a:lnTo>
                  <a:lnTo>
                    <a:pt x="52" y="0"/>
                  </a:lnTo>
                  <a:lnTo>
                    <a:pt x="45" y="0"/>
                  </a:lnTo>
                  <a:lnTo>
                    <a:pt x="37" y="0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" y="48"/>
                  </a:lnTo>
                  <a:lnTo>
                    <a:pt x="3" y="48"/>
                  </a:lnTo>
                  <a:lnTo>
                    <a:pt x="5" y="48"/>
                  </a:lnTo>
                  <a:lnTo>
                    <a:pt x="8" y="48"/>
                  </a:lnTo>
                  <a:lnTo>
                    <a:pt x="13" y="48"/>
                  </a:lnTo>
                  <a:lnTo>
                    <a:pt x="18" y="48"/>
                  </a:lnTo>
                  <a:lnTo>
                    <a:pt x="24" y="48"/>
                  </a:lnTo>
                  <a:lnTo>
                    <a:pt x="29" y="48"/>
                  </a:lnTo>
                  <a:lnTo>
                    <a:pt x="37" y="48"/>
                  </a:lnTo>
                  <a:lnTo>
                    <a:pt x="45" y="48"/>
                  </a:lnTo>
                  <a:lnTo>
                    <a:pt x="52" y="48"/>
                  </a:lnTo>
                  <a:lnTo>
                    <a:pt x="62" y="48"/>
                  </a:lnTo>
                  <a:lnTo>
                    <a:pt x="72" y="48"/>
                  </a:lnTo>
                  <a:lnTo>
                    <a:pt x="82" y="48"/>
                  </a:lnTo>
                  <a:lnTo>
                    <a:pt x="93" y="48"/>
                  </a:lnTo>
                  <a:lnTo>
                    <a:pt x="105" y="48"/>
                  </a:lnTo>
                  <a:lnTo>
                    <a:pt x="117" y="48"/>
                  </a:lnTo>
                  <a:lnTo>
                    <a:pt x="130" y="48"/>
                  </a:lnTo>
                  <a:lnTo>
                    <a:pt x="144" y="48"/>
                  </a:lnTo>
                  <a:lnTo>
                    <a:pt x="159" y="48"/>
                  </a:lnTo>
                  <a:lnTo>
                    <a:pt x="174" y="48"/>
                  </a:lnTo>
                  <a:lnTo>
                    <a:pt x="189" y="48"/>
                  </a:lnTo>
                  <a:lnTo>
                    <a:pt x="206" y="48"/>
                  </a:lnTo>
                  <a:lnTo>
                    <a:pt x="224" y="48"/>
                  </a:lnTo>
                  <a:lnTo>
                    <a:pt x="241" y="48"/>
                  </a:lnTo>
                  <a:lnTo>
                    <a:pt x="259" y="48"/>
                  </a:lnTo>
                  <a:lnTo>
                    <a:pt x="278" y="48"/>
                  </a:lnTo>
                  <a:lnTo>
                    <a:pt x="297" y="48"/>
                  </a:lnTo>
                  <a:lnTo>
                    <a:pt x="318" y="48"/>
                  </a:lnTo>
                  <a:lnTo>
                    <a:pt x="339" y="48"/>
                  </a:lnTo>
                  <a:lnTo>
                    <a:pt x="360" y="48"/>
                  </a:lnTo>
                  <a:lnTo>
                    <a:pt x="382" y="48"/>
                  </a:lnTo>
                  <a:lnTo>
                    <a:pt x="403" y="48"/>
                  </a:lnTo>
                  <a:lnTo>
                    <a:pt x="427" y="48"/>
                  </a:lnTo>
                  <a:lnTo>
                    <a:pt x="451" y="48"/>
                  </a:lnTo>
                  <a:lnTo>
                    <a:pt x="475" y="48"/>
                  </a:lnTo>
                  <a:lnTo>
                    <a:pt x="500" y="48"/>
                  </a:lnTo>
                  <a:lnTo>
                    <a:pt x="525" y="48"/>
                  </a:lnTo>
                  <a:lnTo>
                    <a:pt x="551" y="48"/>
                  </a:lnTo>
                  <a:lnTo>
                    <a:pt x="577" y="48"/>
                  </a:lnTo>
                  <a:lnTo>
                    <a:pt x="604" y="48"/>
                  </a:lnTo>
                  <a:lnTo>
                    <a:pt x="632" y="48"/>
                  </a:lnTo>
                  <a:lnTo>
                    <a:pt x="660" y="48"/>
                  </a:lnTo>
                  <a:lnTo>
                    <a:pt x="689" y="48"/>
                  </a:lnTo>
                  <a:lnTo>
                    <a:pt x="717" y="48"/>
                  </a:lnTo>
                  <a:lnTo>
                    <a:pt x="747" y="48"/>
                  </a:lnTo>
                  <a:lnTo>
                    <a:pt x="778" y="48"/>
                  </a:lnTo>
                  <a:lnTo>
                    <a:pt x="808" y="48"/>
                  </a:lnTo>
                  <a:lnTo>
                    <a:pt x="839" y="48"/>
                  </a:lnTo>
                  <a:lnTo>
                    <a:pt x="871" y="48"/>
                  </a:lnTo>
                  <a:lnTo>
                    <a:pt x="903" y="48"/>
                  </a:lnTo>
                  <a:lnTo>
                    <a:pt x="936" y="48"/>
                  </a:lnTo>
                  <a:lnTo>
                    <a:pt x="969" y="48"/>
                  </a:lnTo>
                  <a:lnTo>
                    <a:pt x="1003" y="48"/>
                  </a:lnTo>
                  <a:lnTo>
                    <a:pt x="1037" y="48"/>
                  </a:lnTo>
                  <a:lnTo>
                    <a:pt x="1071" y="48"/>
                  </a:lnTo>
                  <a:lnTo>
                    <a:pt x="1106" y="48"/>
                  </a:lnTo>
                  <a:lnTo>
                    <a:pt x="1141" y="48"/>
                  </a:lnTo>
                  <a:lnTo>
                    <a:pt x="1177" y="48"/>
                  </a:lnTo>
                  <a:lnTo>
                    <a:pt x="1213" y="48"/>
                  </a:lnTo>
                  <a:lnTo>
                    <a:pt x="1251" y="48"/>
                  </a:lnTo>
                  <a:lnTo>
                    <a:pt x="1288" y="48"/>
                  </a:lnTo>
                  <a:lnTo>
                    <a:pt x="1325" y="48"/>
                  </a:lnTo>
                  <a:lnTo>
                    <a:pt x="1364" y="48"/>
                  </a:lnTo>
                  <a:lnTo>
                    <a:pt x="1402" y="48"/>
                  </a:lnTo>
                  <a:lnTo>
                    <a:pt x="1441" y="48"/>
                  </a:lnTo>
                  <a:lnTo>
                    <a:pt x="1480" y="48"/>
                  </a:lnTo>
                  <a:lnTo>
                    <a:pt x="1520" y="48"/>
                  </a:lnTo>
                  <a:lnTo>
                    <a:pt x="1560" y="48"/>
                  </a:lnTo>
                  <a:lnTo>
                    <a:pt x="1601" y="48"/>
                  </a:lnTo>
                  <a:lnTo>
                    <a:pt x="1641" y="48"/>
                  </a:lnTo>
                  <a:lnTo>
                    <a:pt x="1683" y="48"/>
                  </a:lnTo>
                  <a:lnTo>
                    <a:pt x="1725" y="48"/>
                  </a:lnTo>
                  <a:lnTo>
                    <a:pt x="1766" y="48"/>
                  </a:lnTo>
                  <a:lnTo>
                    <a:pt x="1808" y="48"/>
                  </a:lnTo>
                  <a:lnTo>
                    <a:pt x="1851" y="48"/>
                  </a:lnTo>
                  <a:lnTo>
                    <a:pt x="1895" y="48"/>
                  </a:lnTo>
                  <a:lnTo>
                    <a:pt x="1938" y="48"/>
                  </a:lnTo>
                  <a:lnTo>
                    <a:pt x="1982" y="48"/>
                  </a:lnTo>
                  <a:lnTo>
                    <a:pt x="2025" y="48"/>
                  </a:lnTo>
                  <a:lnTo>
                    <a:pt x="2070" y="48"/>
                  </a:lnTo>
                  <a:lnTo>
                    <a:pt x="2115" y="48"/>
                  </a:lnTo>
                  <a:lnTo>
                    <a:pt x="2160" y="48"/>
                  </a:lnTo>
                  <a:lnTo>
                    <a:pt x="2205" y="48"/>
                  </a:lnTo>
                  <a:lnTo>
                    <a:pt x="2252" y="48"/>
                  </a:lnTo>
                  <a:lnTo>
                    <a:pt x="2298" y="48"/>
                  </a:lnTo>
                  <a:lnTo>
                    <a:pt x="2344" y="48"/>
                  </a:lnTo>
                  <a:lnTo>
                    <a:pt x="2391" y="48"/>
                  </a:lnTo>
                  <a:lnTo>
                    <a:pt x="2438" y="48"/>
                  </a:lnTo>
                  <a:lnTo>
                    <a:pt x="2485" y="48"/>
                  </a:lnTo>
                  <a:lnTo>
                    <a:pt x="2532" y="48"/>
                  </a:lnTo>
                  <a:lnTo>
                    <a:pt x="2581" y="48"/>
                  </a:lnTo>
                  <a:lnTo>
                    <a:pt x="2628" y="48"/>
                  </a:lnTo>
                  <a:lnTo>
                    <a:pt x="2676" y="48"/>
                  </a:lnTo>
                  <a:lnTo>
                    <a:pt x="2726" y="48"/>
                  </a:lnTo>
                  <a:lnTo>
                    <a:pt x="2774" y="48"/>
                  </a:lnTo>
                  <a:lnTo>
                    <a:pt x="2823" y="48"/>
                  </a:lnTo>
                  <a:lnTo>
                    <a:pt x="2873" y="48"/>
                  </a:lnTo>
                  <a:lnTo>
                    <a:pt x="2922" y="48"/>
                  </a:lnTo>
                  <a:lnTo>
                    <a:pt x="2973" y="48"/>
                  </a:lnTo>
                  <a:lnTo>
                    <a:pt x="3022" y="48"/>
                  </a:lnTo>
                  <a:lnTo>
                    <a:pt x="3072" y="48"/>
                  </a:lnTo>
                  <a:lnTo>
                    <a:pt x="3123" y="48"/>
                  </a:lnTo>
                  <a:lnTo>
                    <a:pt x="3173" y="48"/>
                  </a:lnTo>
                  <a:lnTo>
                    <a:pt x="3225" y="48"/>
                  </a:lnTo>
                  <a:lnTo>
                    <a:pt x="3275" y="48"/>
                  </a:lnTo>
                  <a:lnTo>
                    <a:pt x="3327" y="48"/>
                  </a:lnTo>
                  <a:lnTo>
                    <a:pt x="3379" y="48"/>
                  </a:lnTo>
                  <a:lnTo>
                    <a:pt x="3430" y="48"/>
                  </a:lnTo>
                  <a:lnTo>
                    <a:pt x="3483" y="48"/>
                  </a:lnTo>
                  <a:lnTo>
                    <a:pt x="3534" y="48"/>
                  </a:lnTo>
                  <a:lnTo>
                    <a:pt x="3587" y="48"/>
                  </a:lnTo>
                  <a:lnTo>
                    <a:pt x="3639" y="48"/>
                  </a:lnTo>
                  <a:lnTo>
                    <a:pt x="3691" y="48"/>
                  </a:lnTo>
                  <a:lnTo>
                    <a:pt x="3744" y="48"/>
                  </a:lnTo>
                  <a:lnTo>
                    <a:pt x="3798" y="48"/>
                  </a:lnTo>
                  <a:lnTo>
                    <a:pt x="3850" y="48"/>
                  </a:lnTo>
                  <a:lnTo>
                    <a:pt x="3903" y="48"/>
                  </a:lnTo>
                  <a:lnTo>
                    <a:pt x="3957" y="48"/>
                  </a:lnTo>
                  <a:lnTo>
                    <a:pt x="4011" y="48"/>
                  </a:lnTo>
                  <a:lnTo>
                    <a:pt x="4064" y="48"/>
                  </a:lnTo>
                  <a:lnTo>
                    <a:pt x="4118" y="48"/>
                  </a:lnTo>
                  <a:lnTo>
                    <a:pt x="4172" y="48"/>
                  </a:lnTo>
                  <a:lnTo>
                    <a:pt x="4226" y="48"/>
                  </a:lnTo>
                  <a:lnTo>
                    <a:pt x="4280" y="48"/>
                  </a:lnTo>
                  <a:lnTo>
                    <a:pt x="4333" y="48"/>
                  </a:lnTo>
                  <a:lnTo>
                    <a:pt x="4388" y="48"/>
                  </a:lnTo>
                  <a:lnTo>
                    <a:pt x="4442" y="48"/>
                  </a:lnTo>
                  <a:lnTo>
                    <a:pt x="4497" y="48"/>
                  </a:lnTo>
                  <a:lnTo>
                    <a:pt x="4551" y="48"/>
                  </a:lnTo>
                  <a:lnTo>
                    <a:pt x="4605" y="48"/>
                  </a:lnTo>
                  <a:lnTo>
                    <a:pt x="4660" y="48"/>
                  </a:lnTo>
                  <a:lnTo>
                    <a:pt x="4715" y="48"/>
                  </a:lnTo>
                  <a:lnTo>
                    <a:pt x="4770" y="48"/>
                  </a:lnTo>
                  <a:lnTo>
                    <a:pt x="4825" y="48"/>
                  </a:lnTo>
                  <a:lnTo>
                    <a:pt x="4880" y="48"/>
                  </a:lnTo>
                  <a:lnTo>
                    <a:pt x="4935" y="48"/>
                  </a:lnTo>
                  <a:lnTo>
                    <a:pt x="4990" y="48"/>
                  </a:lnTo>
                  <a:lnTo>
                    <a:pt x="5044" y="48"/>
                  </a:lnTo>
                  <a:lnTo>
                    <a:pt x="5099" y="48"/>
                  </a:lnTo>
                  <a:lnTo>
                    <a:pt x="5154" y="48"/>
                  </a:lnTo>
                  <a:lnTo>
                    <a:pt x="5209" y="48"/>
                  </a:lnTo>
                  <a:lnTo>
                    <a:pt x="5264" y="48"/>
                  </a:lnTo>
                  <a:lnTo>
                    <a:pt x="5319" y="48"/>
                  </a:lnTo>
                  <a:lnTo>
                    <a:pt x="5373" y="48"/>
                  </a:lnTo>
                  <a:lnTo>
                    <a:pt x="5429" y="48"/>
                  </a:lnTo>
                  <a:lnTo>
                    <a:pt x="5483" y="48"/>
                  </a:lnTo>
                  <a:lnTo>
                    <a:pt x="5538" y="48"/>
                  </a:lnTo>
                  <a:lnTo>
                    <a:pt x="5593" y="48"/>
                  </a:lnTo>
                  <a:lnTo>
                    <a:pt x="5648" y="48"/>
                  </a:lnTo>
                  <a:lnTo>
                    <a:pt x="5703" y="48"/>
                  </a:lnTo>
                  <a:lnTo>
                    <a:pt x="5758" y="48"/>
                  </a:lnTo>
                  <a:lnTo>
                    <a:pt x="5813" y="48"/>
                  </a:lnTo>
                  <a:lnTo>
                    <a:pt x="5868" y="48"/>
                  </a:lnTo>
                  <a:lnTo>
                    <a:pt x="5922" y="48"/>
                  </a:lnTo>
                  <a:lnTo>
                    <a:pt x="5977" y="48"/>
                  </a:lnTo>
                  <a:lnTo>
                    <a:pt x="6031" y="48"/>
                  </a:lnTo>
                  <a:lnTo>
                    <a:pt x="6086" y="48"/>
                  </a:lnTo>
                  <a:lnTo>
                    <a:pt x="6141" y="48"/>
                  </a:lnTo>
                  <a:lnTo>
                    <a:pt x="6195" y="48"/>
                  </a:lnTo>
                  <a:lnTo>
                    <a:pt x="6249" y="48"/>
                  </a:lnTo>
                  <a:lnTo>
                    <a:pt x="6303" y="48"/>
                  </a:lnTo>
                  <a:lnTo>
                    <a:pt x="6358" y="48"/>
                  </a:lnTo>
                  <a:lnTo>
                    <a:pt x="6412" y="48"/>
                  </a:lnTo>
                  <a:lnTo>
                    <a:pt x="6466" y="48"/>
                  </a:lnTo>
                  <a:lnTo>
                    <a:pt x="6519" y="48"/>
                  </a:lnTo>
                  <a:lnTo>
                    <a:pt x="6573" y="48"/>
                  </a:lnTo>
                  <a:lnTo>
                    <a:pt x="6627" y="48"/>
                  </a:lnTo>
                  <a:lnTo>
                    <a:pt x="6681" y="48"/>
                  </a:lnTo>
                  <a:lnTo>
                    <a:pt x="6733" y="48"/>
                  </a:lnTo>
                  <a:lnTo>
                    <a:pt x="6787" y="48"/>
                  </a:lnTo>
                  <a:lnTo>
                    <a:pt x="6840" y="48"/>
                  </a:lnTo>
                  <a:lnTo>
                    <a:pt x="6892" y="48"/>
                  </a:lnTo>
                  <a:lnTo>
                    <a:pt x="6945" y="48"/>
                  </a:lnTo>
                  <a:lnTo>
                    <a:pt x="6998" y="48"/>
                  </a:lnTo>
                  <a:lnTo>
                    <a:pt x="7051" y="48"/>
                  </a:lnTo>
                  <a:lnTo>
                    <a:pt x="7103" y="48"/>
                  </a:lnTo>
                  <a:lnTo>
                    <a:pt x="7155" y="48"/>
                  </a:lnTo>
                  <a:lnTo>
                    <a:pt x="7206" y="48"/>
                  </a:lnTo>
                  <a:lnTo>
                    <a:pt x="7258" y="48"/>
                  </a:lnTo>
                  <a:lnTo>
                    <a:pt x="7310" y="48"/>
                  </a:lnTo>
                  <a:lnTo>
                    <a:pt x="7361" y="48"/>
                  </a:lnTo>
                  <a:lnTo>
                    <a:pt x="7413" y="48"/>
                  </a:lnTo>
                  <a:lnTo>
                    <a:pt x="7463" y="48"/>
                  </a:lnTo>
                  <a:lnTo>
                    <a:pt x="7514" y="48"/>
                  </a:lnTo>
                  <a:lnTo>
                    <a:pt x="7565" y="48"/>
                  </a:lnTo>
                  <a:lnTo>
                    <a:pt x="7615" y="48"/>
                  </a:lnTo>
                  <a:lnTo>
                    <a:pt x="7665" y="48"/>
                  </a:lnTo>
                  <a:lnTo>
                    <a:pt x="7714" y="48"/>
                  </a:lnTo>
                  <a:lnTo>
                    <a:pt x="7765" y="48"/>
                  </a:lnTo>
                  <a:lnTo>
                    <a:pt x="7814" y="48"/>
                  </a:lnTo>
                  <a:lnTo>
                    <a:pt x="7863" y="48"/>
                  </a:lnTo>
                  <a:lnTo>
                    <a:pt x="7912" y="48"/>
                  </a:lnTo>
                  <a:lnTo>
                    <a:pt x="7960" y="48"/>
                  </a:lnTo>
                  <a:lnTo>
                    <a:pt x="8009" y="48"/>
                  </a:lnTo>
                  <a:lnTo>
                    <a:pt x="8057" y="48"/>
                  </a:lnTo>
                  <a:lnTo>
                    <a:pt x="8105" y="48"/>
                  </a:lnTo>
                  <a:lnTo>
                    <a:pt x="8152" y="48"/>
                  </a:lnTo>
                  <a:lnTo>
                    <a:pt x="8200" y="48"/>
                  </a:lnTo>
                  <a:lnTo>
                    <a:pt x="8247" y="48"/>
                  </a:lnTo>
                  <a:lnTo>
                    <a:pt x="8293" y="48"/>
                  </a:lnTo>
                  <a:lnTo>
                    <a:pt x="8340" y="48"/>
                  </a:lnTo>
                  <a:lnTo>
                    <a:pt x="8386" y="48"/>
                  </a:lnTo>
                  <a:lnTo>
                    <a:pt x="8431" y="48"/>
                  </a:lnTo>
                  <a:lnTo>
                    <a:pt x="8477" y="48"/>
                  </a:lnTo>
                  <a:lnTo>
                    <a:pt x="8522" y="48"/>
                  </a:lnTo>
                  <a:lnTo>
                    <a:pt x="8567" y="48"/>
                  </a:lnTo>
                  <a:lnTo>
                    <a:pt x="8611" y="48"/>
                  </a:lnTo>
                  <a:lnTo>
                    <a:pt x="8655" y="48"/>
                  </a:lnTo>
                  <a:lnTo>
                    <a:pt x="8699" y="48"/>
                  </a:lnTo>
                  <a:lnTo>
                    <a:pt x="8743" y="48"/>
                  </a:lnTo>
                  <a:lnTo>
                    <a:pt x="8786" y="48"/>
                  </a:lnTo>
                  <a:lnTo>
                    <a:pt x="8828" y="48"/>
                  </a:lnTo>
                  <a:lnTo>
                    <a:pt x="8871" y="48"/>
                  </a:lnTo>
                  <a:lnTo>
                    <a:pt x="8913" y="48"/>
                  </a:lnTo>
                  <a:lnTo>
                    <a:pt x="8955" y="48"/>
                  </a:lnTo>
                  <a:lnTo>
                    <a:pt x="8996" y="48"/>
                  </a:lnTo>
                  <a:lnTo>
                    <a:pt x="9037" y="48"/>
                  </a:lnTo>
                  <a:lnTo>
                    <a:pt x="9077" y="48"/>
                  </a:lnTo>
                  <a:lnTo>
                    <a:pt x="9117" y="48"/>
                  </a:lnTo>
                  <a:lnTo>
                    <a:pt x="9158" y="48"/>
                  </a:lnTo>
                  <a:lnTo>
                    <a:pt x="9196" y="48"/>
                  </a:lnTo>
                  <a:lnTo>
                    <a:pt x="9235" y="48"/>
                  </a:lnTo>
                  <a:lnTo>
                    <a:pt x="9274" y="48"/>
                  </a:lnTo>
                  <a:lnTo>
                    <a:pt x="9312" y="48"/>
                  </a:lnTo>
                  <a:lnTo>
                    <a:pt x="9350" y="48"/>
                  </a:lnTo>
                  <a:lnTo>
                    <a:pt x="9387" y="48"/>
                  </a:lnTo>
                  <a:lnTo>
                    <a:pt x="9423" y="48"/>
                  </a:lnTo>
                  <a:lnTo>
                    <a:pt x="9459" y="48"/>
                  </a:lnTo>
                  <a:lnTo>
                    <a:pt x="9496" y="48"/>
                  </a:lnTo>
                  <a:lnTo>
                    <a:pt x="9531" y="48"/>
                  </a:lnTo>
                  <a:lnTo>
                    <a:pt x="9566" y="48"/>
                  </a:lnTo>
                  <a:lnTo>
                    <a:pt x="9601" y="48"/>
                  </a:lnTo>
                  <a:lnTo>
                    <a:pt x="9635" y="48"/>
                  </a:lnTo>
                  <a:lnTo>
                    <a:pt x="9668" y="48"/>
                  </a:lnTo>
                  <a:lnTo>
                    <a:pt x="9702" y="48"/>
                  </a:lnTo>
                  <a:lnTo>
                    <a:pt x="9734" y="48"/>
                  </a:lnTo>
                  <a:lnTo>
                    <a:pt x="9767" y="48"/>
                  </a:lnTo>
                  <a:lnTo>
                    <a:pt x="9797" y="48"/>
                  </a:lnTo>
                  <a:lnTo>
                    <a:pt x="9829" y="48"/>
                  </a:lnTo>
                  <a:lnTo>
                    <a:pt x="9860" y="48"/>
                  </a:lnTo>
                  <a:lnTo>
                    <a:pt x="9890" y="48"/>
                  </a:lnTo>
                  <a:lnTo>
                    <a:pt x="9919" y="48"/>
                  </a:lnTo>
                  <a:lnTo>
                    <a:pt x="9949" y="48"/>
                  </a:lnTo>
                  <a:lnTo>
                    <a:pt x="9977" y="48"/>
                  </a:lnTo>
                  <a:lnTo>
                    <a:pt x="10005" y="48"/>
                  </a:lnTo>
                  <a:lnTo>
                    <a:pt x="10033" y="48"/>
                  </a:lnTo>
                  <a:lnTo>
                    <a:pt x="10060" y="48"/>
                  </a:lnTo>
                  <a:lnTo>
                    <a:pt x="10086" y="48"/>
                  </a:lnTo>
                  <a:lnTo>
                    <a:pt x="10112" y="48"/>
                  </a:lnTo>
                  <a:lnTo>
                    <a:pt x="10138" y="48"/>
                  </a:lnTo>
                  <a:lnTo>
                    <a:pt x="10163" y="48"/>
                  </a:lnTo>
                  <a:lnTo>
                    <a:pt x="10187" y="48"/>
                  </a:lnTo>
                  <a:lnTo>
                    <a:pt x="10210" y="48"/>
                  </a:lnTo>
                  <a:lnTo>
                    <a:pt x="10233" y="48"/>
                  </a:lnTo>
                  <a:lnTo>
                    <a:pt x="10256" y="48"/>
                  </a:lnTo>
                  <a:lnTo>
                    <a:pt x="10278" y="48"/>
                  </a:lnTo>
                  <a:lnTo>
                    <a:pt x="10299" y="48"/>
                  </a:lnTo>
                  <a:lnTo>
                    <a:pt x="10320" y="48"/>
                  </a:lnTo>
                  <a:lnTo>
                    <a:pt x="10339" y="48"/>
                  </a:lnTo>
                  <a:lnTo>
                    <a:pt x="10359" y="48"/>
                  </a:lnTo>
                  <a:lnTo>
                    <a:pt x="10378" y="48"/>
                  </a:lnTo>
                  <a:lnTo>
                    <a:pt x="10397" y="48"/>
                  </a:lnTo>
                  <a:lnTo>
                    <a:pt x="10414" y="48"/>
                  </a:lnTo>
                  <a:lnTo>
                    <a:pt x="10431" y="48"/>
                  </a:lnTo>
                  <a:lnTo>
                    <a:pt x="10447" y="48"/>
                  </a:lnTo>
                  <a:lnTo>
                    <a:pt x="10463" y="48"/>
                  </a:lnTo>
                  <a:lnTo>
                    <a:pt x="10479" y="48"/>
                  </a:lnTo>
                  <a:lnTo>
                    <a:pt x="10493" y="48"/>
                  </a:lnTo>
                  <a:lnTo>
                    <a:pt x="10506" y="48"/>
                  </a:lnTo>
                  <a:lnTo>
                    <a:pt x="10519" y="48"/>
                  </a:lnTo>
                  <a:lnTo>
                    <a:pt x="10533" y="48"/>
                  </a:lnTo>
                  <a:lnTo>
                    <a:pt x="10544" y="48"/>
                  </a:lnTo>
                  <a:lnTo>
                    <a:pt x="10556" y="48"/>
                  </a:lnTo>
                  <a:lnTo>
                    <a:pt x="10566" y="48"/>
                  </a:lnTo>
                  <a:lnTo>
                    <a:pt x="10575" y="48"/>
                  </a:lnTo>
                  <a:lnTo>
                    <a:pt x="10584" y="48"/>
                  </a:lnTo>
                  <a:lnTo>
                    <a:pt x="10593" y="48"/>
                  </a:lnTo>
                  <a:lnTo>
                    <a:pt x="10601" y="48"/>
                  </a:lnTo>
                  <a:lnTo>
                    <a:pt x="10607" y="48"/>
                  </a:lnTo>
                  <a:lnTo>
                    <a:pt x="10614" y="48"/>
                  </a:lnTo>
                  <a:lnTo>
                    <a:pt x="10619" y="48"/>
                  </a:lnTo>
                  <a:lnTo>
                    <a:pt x="10624" y="48"/>
                  </a:lnTo>
                  <a:lnTo>
                    <a:pt x="10628" y="48"/>
                  </a:lnTo>
                  <a:lnTo>
                    <a:pt x="10631" y="48"/>
                  </a:lnTo>
                  <a:lnTo>
                    <a:pt x="10635" y="48"/>
                  </a:lnTo>
                  <a:lnTo>
                    <a:pt x="10636" y="48"/>
                  </a:lnTo>
                  <a:lnTo>
                    <a:pt x="10637" y="48"/>
                  </a:lnTo>
                  <a:lnTo>
                    <a:pt x="10638" y="48"/>
                  </a:lnTo>
                  <a:lnTo>
                    <a:pt x="10639" y="48"/>
                  </a:lnTo>
                  <a:lnTo>
                    <a:pt x="10641" y="48"/>
                  </a:lnTo>
                  <a:lnTo>
                    <a:pt x="10642" y="48"/>
                  </a:lnTo>
                  <a:lnTo>
                    <a:pt x="10641" y="32"/>
                  </a:lnTo>
                  <a:lnTo>
                    <a:pt x="10641" y="16"/>
                  </a:lnTo>
                  <a:lnTo>
                    <a:pt x="10641" y="0"/>
                  </a:lnTo>
                </a:path>
              </a:pathLst>
            </a:custGeom>
            <a:solidFill>
              <a:srgbClr val="0000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3080" name="Picture 2513" descr="BNL Logo_Small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3581400" y="6019800"/>
            <a:ext cx="17636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2" descr="Screen Shot 2013-08-01 at 9.54.44 AM.png"/>
          <p:cNvPicPr>
            <a:picLocks noChangeAspect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1066800" y="6100762"/>
            <a:ext cx="7620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4" descr="SC-Banner-CMYK-whitethumb[1]"/>
          <p:cNvPicPr>
            <a:picLocks noChangeAspect="1" noChangeArrowheads="1"/>
          </p:cNvPicPr>
          <p:nvPr userDrawn="1"/>
        </p:nvPicPr>
        <p:blipFill>
          <a:blip r:embed="rId19"/>
          <a:srcRect/>
          <a:stretch>
            <a:fillRect/>
          </a:stretch>
        </p:blipFill>
        <p:spPr bwMode="auto">
          <a:xfrm>
            <a:off x="6781800" y="6096000"/>
            <a:ext cx="1390650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5382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+mn-lt"/>
          <a:ea typeface="+mn-ea"/>
          <a:cs typeface="Helvetica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2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Helvetica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gif"/><Relationship Id="rId5" Type="http://schemas.openxmlformats.org/officeDocument/2006/relationships/image" Target="../media/image34.gif"/><Relationship Id="rId4" Type="http://schemas.openxmlformats.org/officeDocument/2006/relationships/image" Target="../media/image33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5289" y="914398"/>
            <a:ext cx="8338930" cy="179608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L</a:t>
            </a:r>
            <a:r>
              <a:rPr lang="en-US" dirty="0"/>
              <a:t>ow </a:t>
            </a:r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dirty="0"/>
              <a:t>nergy </a:t>
            </a:r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en-US" dirty="0"/>
              <a:t>HIC  </a:t>
            </a:r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dirty="0"/>
              <a:t>lectron </a:t>
            </a:r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/>
              <a:t>ooling (</a:t>
            </a:r>
            <a:r>
              <a:rPr lang="en-US" dirty="0" err="1"/>
              <a:t>LEReC</a:t>
            </a:r>
            <a:r>
              <a:rPr lang="en-US" dirty="0"/>
              <a:t>):</a:t>
            </a:r>
            <a:br>
              <a:rPr lang="en-US" dirty="0"/>
            </a:br>
            <a:br>
              <a:rPr lang="en-US" sz="3600" dirty="0"/>
            </a:br>
            <a:r>
              <a:rPr lang="en-US" sz="3600" dirty="0"/>
              <a:t>Status and Commissioning Progress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5289" y="3156323"/>
            <a:ext cx="5491311" cy="1982390"/>
          </a:xfrm>
        </p:spPr>
        <p:txBody>
          <a:bodyPr>
            <a:noAutofit/>
          </a:bodyPr>
          <a:lstStyle/>
          <a:p>
            <a:r>
              <a:rPr lang="en-US" dirty="0"/>
              <a:t>Alexei </a:t>
            </a:r>
            <a:r>
              <a:rPr lang="en-US" dirty="0" err="1"/>
              <a:t>Fedotov</a:t>
            </a:r>
            <a:endParaRPr lang="en-US" dirty="0"/>
          </a:p>
          <a:p>
            <a:r>
              <a:rPr lang="en-US" dirty="0"/>
              <a:t>on behalf of the </a:t>
            </a:r>
            <a:r>
              <a:rPr lang="en-US" dirty="0" err="1"/>
              <a:t>LEReC</a:t>
            </a:r>
            <a:r>
              <a:rPr lang="en-US" dirty="0"/>
              <a:t> team</a:t>
            </a:r>
          </a:p>
          <a:p>
            <a:endParaRPr lang="en-US" dirty="0"/>
          </a:p>
          <a:p>
            <a:r>
              <a:rPr lang="en-US" dirty="0"/>
              <a:t>BNL NPP 2019 PAC Meeting</a:t>
            </a:r>
          </a:p>
          <a:p>
            <a:r>
              <a:rPr lang="en-US" dirty="0"/>
              <a:t>June 10, 2019</a:t>
            </a:r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66700"/>
            <a:ext cx="8686800" cy="914400"/>
          </a:xfrm>
        </p:spPr>
        <p:txBody>
          <a:bodyPr>
            <a:normAutofit/>
          </a:bodyPr>
          <a:lstStyle/>
          <a:p>
            <a:pPr marL="0" indent="0"/>
            <a:r>
              <a:rPr lang="en-US" sz="2800"/>
              <a:t>Attainment of “</a:t>
            </a:r>
            <a:r>
              <a:rPr lang="en-US" sz="2800" dirty="0"/>
              <a:t>cold” electron beam suitable for cooling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82700"/>
            <a:ext cx="9094304" cy="4292600"/>
          </a:xfrm>
        </p:spPr>
        <p:txBody>
          <a:bodyPr>
            <a:normAutofit lnSpcReduction="10000"/>
          </a:bodyPr>
          <a:lstStyle/>
          <a:p>
            <a:r>
              <a:rPr lang="en-US" sz="2200" dirty="0" err="1">
                <a:solidFill>
                  <a:srgbClr val="FF0000"/>
                </a:solidFill>
              </a:rPr>
              <a:t>LEReC</a:t>
            </a:r>
            <a:r>
              <a:rPr lang="en-US" sz="2200" dirty="0">
                <a:solidFill>
                  <a:srgbClr val="FF0000"/>
                </a:solidFill>
              </a:rPr>
              <a:t> is based on the state-of-the-art accelerator physics and technology:</a:t>
            </a:r>
          </a:p>
          <a:p>
            <a:endParaRPr lang="en-US" dirty="0"/>
          </a:p>
          <a:p>
            <a:pPr>
              <a:buFontTx/>
              <a:buChar char="-"/>
            </a:pPr>
            <a:r>
              <a:rPr lang="en-US" sz="2200" dirty="0"/>
              <a:t>Photocathodes: production and delivery system</a:t>
            </a:r>
          </a:p>
          <a:p>
            <a:pPr>
              <a:buFontTx/>
              <a:buChar char="-"/>
            </a:pPr>
            <a:r>
              <a:rPr lang="en-US" sz="2200" dirty="0"/>
              <a:t>High power fiber laser and transport</a:t>
            </a:r>
          </a:p>
          <a:p>
            <a:pPr>
              <a:buFontTx/>
              <a:buChar char="-"/>
            </a:pPr>
            <a:r>
              <a:rPr lang="en-US" sz="2200" dirty="0"/>
              <a:t>Laser beam shaping to produce electron bunches of required quality</a:t>
            </a:r>
          </a:p>
          <a:p>
            <a:pPr>
              <a:buFontTx/>
              <a:buChar char="-"/>
            </a:pPr>
            <a:r>
              <a:rPr lang="en-US" sz="2200" dirty="0"/>
              <a:t>Operation of DC gun at high voltages (around 400kV) with high charge and high average current</a:t>
            </a:r>
          </a:p>
          <a:p>
            <a:pPr>
              <a:buFontTx/>
              <a:buChar char="-"/>
            </a:pPr>
            <a:r>
              <a:rPr lang="en-US" sz="2200" dirty="0"/>
              <a:t>RF gymnastics using several RF cavities and stability control</a:t>
            </a:r>
          </a:p>
          <a:p>
            <a:pPr>
              <a:buFontTx/>
              <a:buChar char="-"/>
            </a:pPr>
            <a:r>
              <a:rPr lang="en-US" sz="2200" dirty="0"/>
              <a:t>Energy stability and control</a:t>
            </a:r>
          </a:p>
          <a:p>
            <a:pPr>
              <a:buFontTx/>
              <a:buChar char="-"/>
            </a:pPr>
            <a:r>
              <a:rPr lang="en-US" sz="2200" dirty="0"/>
              <a:t>Instrumentation and controls</a:t>
            </a:r>
          </a:p>
          <a:p>
            <a:pPr>
              <a:buFontTx/>
              <a:buChar char="-"/>
            </a:pP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154ECF63-9CC9-4448-B2BD-F6566E264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7231"/>
            <a:ext cx="2057400" cy="365125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6D9922-87B3-6043-9531-5184EA303D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7147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>
            <a:extLst>
              <a:ext uri="{FF2B5EF4-FFF2-40B4-BE49-F238E27FC236}">
                <a16:creationId xmlns:a16="http://schemas.microsoft.com/office/drawing/2014/main" id="{C8F65522-C07F-4BC1-B34D-9CC45C6B27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958" y="241531"/>
            <a:ext cx="8173861" cy="34879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3317B0-E317-4B95-AE02-2A9696B17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103" y="-71585"/>
            <a:ext cx="9027042" cy="648585"/>
          </a:xfrm>
        </p:spPr>
        <p:txBody>
          <a:bodyPr>
            <a:noAutofit/>
          </a:bodyPr>
          <a:lstStyle/>
          <a:p>
            <a:r>
              <a:rPr lang="en-US" sz="2400" dirty="0"/>
              <a:t>T</a:t>
            </a:r>
            <a:r>
              <a:rPr lang="en-US" sz="2000" dirty="0"/>
              <a:t>ransverse phase space measurements of electron beam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D03BB9-8A48-4D3F-BA90-4ABAF8770EA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3141" y="2932620"/>
            <a:ext cx="5502618" cy="414353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CFA7CE9-FB44-4222-B8B3-FE9809AAD8F8}"/>
              </a:ext>
            </a:extLst>
          </p:cNvPr>
          <p:cNvSpPr/>
          <p:nvPr/>
        </p:nvSpPr>
        <p:spPr>
          <a:xfrm>
            <a:off x="118241" y="4126449"/>
            <a:ext cx="33580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Movable slit and downstream beam profile monitors are installed at the beginning of each cooling section.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A4AE2F-B62C-4824-80E9-71586F0F3E68}"/>
              </a:ext>
            </a:extLst>
          </p:cNvPr>
          <p:cNvSpPr txBox="1"/>
          <p:nvPr/>
        </p:nvSpPr>
        <p:spPr>
          <a:xfrm>
            <a:off x="5741856" y="3275111"/>
            <a:ext cx="196748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Bunch charge 75 </a:t>
            </a:r>
            <a:r>
              <a:rPr lang="en-US" sz="1400" dirty="0" err="1"/>
              <a:t>pC</a:t>
            </a:r>
            <a:endParaRPr lang="en-US" sz="1400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5C609AF-456C-4705-BEA3-510A18AAB7C7}"/>
              </a:ext>
            </a:extLst>
          </p:cNvPr>
          <p:cNvSpPr/>
          <p:nvPr/>
        </p:nvSpPr>
        <p:spPr>
          <a:xfrm>
            <a:off x="1322568" y="2041390"/>
            <a:ext cx="335229" cy="1898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DE29B3ED-F560-4FB9-BAF8-35105D8725B6}"/>
              </a:ext>
            </a:extLst>
          </p:cNvPr>
          <p:cNvSpPr/>
          <p:nvPr/>
        </p:nvSpPr>
        <p:spPr>
          <a:xfrm>
            <a:off x="3476296" y="1852449"/>
            <a:ext cx="354725" cy="1898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B68B79B6-1092-4510-9DDF-BC30D9E6A0A6}"/>
              </a:ext>
            </a:extLst>
          </p:cNvPr>
          <p:cNvCxnSpPr>
            <a:cxnSpLocks/>
          </p:cNvCxnSpPr>
          <p:nvPr/>
        </p:nvCxnSpPr>
        <p:spPr>
          <a:xfrm flipV="1">
            <a:off x="1322568" y="2231282"/>
            <a:ext cx="190922" cy="20096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CE23FE78-47DC-4145-A923-0AE891A47ACB}"/>
              </a:ext>
            </a:extLst>
          </p:cNvPr>
          <p:cNvCxnSpPr>
            <a:cxnSpLocks/>
          </p:cNvCxnSpPr>
          <p:nvPr/>
        </p:nvCxnSpPr>
        <p:spPr>
          <a:xfrm flipV="1">
            <a:off x="1379375" y="2079506"/>
            <a:ext cx="2204131" cy="21026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3879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2A58A49-20CD-4A72-B422-80F983EAB4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275" y="1194120"/>
            <a:ext cx="3918188" cy="22244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EBF08E-246A-4E89-9C91-F9686BA48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391" y="104522"/>
            <a:ext cx="9087886" cy="380089"/>
          </a:xfrm>
        </p:spPr>
        <p:txBody>
          <a:bodyPr>
            <a:noAutofit/>
          </a:bodyPr>
          <a:lstStyle/>
          <a:p>
            <a:r>
              <a:rPr lang="en-US" sz="2000" dirty="0"/>
              <a:t>Longitudinal phase space measurement of electron beam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569F096-43EF-4C19-A078-5742C1B9636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2413" y="3688141"/>
            <a:ext cx="4825473" cy="239409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DC8939E-FFCD-4363-8B2D-53F368A2AE76}"/>
              </a:ext>
            </a:extLst>
          </p:cNvPr>
          <p:cNvSpPr txBox="1"/>
          <p:nvPr/>
        </p:nvSpPr>
        <p:spPr>
          <a:xfrm>
            <a:off x="732683" y="395547"/>
            <a:ext cx="3016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68091FB-395F-4A31-9A52-2A1BC5F42778}"/>
              </a:ext>
            </a:extLst>
          </p:cNvPr>
          <p:cNvSpPr txBox="1"/>
          <p:nvPr/>
        </p:nvSpPr>
        <p:spPr>
          <a:xfrm>
            <a:off x="4262412" y="550135"/>
            <a:ext cx="4881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macro-bunch of electrons (total charge 3nC)  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D62F973A-8D84-46E7-A807-7797CC48AE2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527" y="969197"/>
            <a:ext cx="4825473" cy="2351809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5DD3F8D1-4B74-4ED7-97C0-54DF6C25036F}"/>
              </a:ext>
            </a:extLst>
          </p:cNvPr>
          <p:cNvSpPr txBox="1"/>
          <p:nvPr/>
        </p:nvSpPr>
        <p:spPr>
          <a:xfrm>
            <a:off x="5143775" y="3274840"/>
            <a:ext cx="3306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 macro-bunches,  3 </a:t>
            </a:r>
            <a:r>
              <a:rPr lang="en-US" dirty="0" err="1"/>
              <a:t>nC</a:t>
            </a:r>
            <a:r>
              <a:rPr lang="en-US" dirty="0"/>
              <a:t> each.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9CB94F-D150-40ED-9D5D-D4718E68B433}"/>
              </a:ext>
            </a:extLst>
          </p:cNvPr>
          <p:cNvSpPr txBox="1"/>
          <p:nvPr/>
        </p:nvSpPr>
        <p:spPr>
          <a:xfrm>
            <a:off x="652723" y="723808"/>
            <a:ext cx="15880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704MHz RF vertically</a:t>
            </a:r>
          </a:p>
          <a:p>
            <a:r>
              <a:rPr lang="en-US" sz="1100" dirty="0"/>
              <a:t> deflecting cavity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3CF827-09B3-41E0-BE7E-B904712C3DE2}"/>
              </a:ext>
            </a:extLst>
          </p:cNvPr>
          <p:cNvSpPr txBox="1"/>
          <p:nvPr/>
        </p:nvSpPr>
        <p:spPr>
          <a:xfrm>
            <a:off x="138275" y="3809601"/>
            <a:ext cx="39817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First dogleg merger dipole is off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Beam goes to RF diagnostic 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20 degree dipole produces dispersion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Deflecting cavity produces time dependent vertical kick   </a:t>
            </a:r>
          </a:p>
        </p:txBody>
      </p:sp>
      <p:sp>
        <p:nvSpPr>
          <p:cNvPr id="19" name="Right Arrow 58">
            <a:extLst>
              <a:ext uri="{FF2B5EF4-FFF2-40B4-BE49-F238E27FC236}">
                <a16:creationId xmlns:a16="http://schemas.microsoft.com/office/drawing/2014/main" id="{E9F9A73F-A0AF-4E82-92A3-935DA761916E}"/>
              </a:ext>
            </a:extLst>
          </p:cNvPr>
          <p:cNvSpPr/>
          <p:nvPr/>
        </p:nvSpPr>
        <p:spPr>
          <a:xfrm rot="10800000" flipV="1">
            <a:off x="2889804" y="1444746"/>
            <a:ext cx="774746" cy="105607"/>
          </a:xfrm>
          <a:prstGeom prst="rightArrow">
            <a:avLst>
              <a:gd name="adj1" fmla="val 50000"/>
              <a:gd name="adj2" fmla="val 8840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3108960">
              <a:defRPr/>
            </a:pPr>
            <a:endParaRPr lang="en-US" sz="28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20" name="Right Arrow 58">
            <a:extLst>
              <a:ext uri="{FF2B5EF4-FFF2-40B4-BE49-F238E27FC236}">
                <a16:creationId xmlns:a16="http://schemas.microsoft.com/office/drawing/2014/main" id="{999B3D29-B977-49DD-9576-E420A3CEAFE7}"/>
              </a:ext>
            </a:extLst>
          </p:cNvPr>
          <p:cNvSpPr/>
          <p:nvPr/>
        </p:nvSpPr>
        <p:spPr>
          <a:xfrm rot="9449868" flipV="1">
            <a:off x="555512" y="1729395"/>
            <a:ext cx="774746" cy="105607"/>
          </a:xfrm>
          <a:prstGeom prst="rightArrow">
            <a:avLst>
              <a:gd name="adj1" fmla="val 50000"/>
              <a:gd name="adj2" fmla="val 8840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3108960">
              <a:defRPr/>
            </a:pPr>
            <a:endParaRPr lang="en-US" sz="28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819DBB-A078-4028-AEAB-47D8217BA427}"/>
              </a:ext>
            </a:extLst>
          </p:cNvPr>
          <p:cNvSpPr txBox="1"/>
          <p:nvPr/>
        </p:nvSpPr>
        <p:spPr>
          <a:xfrm>
            <a:off x="1590596" y="6172397"/>
            <a:ext cx="5726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pulsed mode, subsequent electron macro-bunches have lower energy due to beam loading in RF cavities.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8137C0E-87B8-4717-B6AC-C1A44EA608A3}"/>
              </a:ext>
            </a:extLst>
          </p:cNvPr>
          <p:cNvCxnSpPr>
            <a:cxnSpLocks/>
          </p:cNvCxnSpPr>
          <p:nvPr/>
        </p:nvCxnSpPr>
        <p:spPr>
          <a:xfrm flipV="1">
            <a:off x="5691963" y="5716515"/>
            <a:ext cx="762625" cy="52834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65476500-10B4-4B64-9BCD-F2CB1A858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7231"/>
            <a:ext cx="2057400" cy="365125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6D9922-87B3-6043-9531-5184EA303D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1226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283" y="207620"/>
            <a:ext cx="8328991" cy="673965"/>
          </a:xfrm>
        </p:spPr>
        <p:txBody>
          <a:bodyPr>
            <a:normAutofit fontScale="90000"/>
          </a:bodyPr>
          <a:lstStyle/>
          <a:p>
            <a:r>
              <a:rPr lang="en-US" sz="2800" dirty="0" err="1"/>
              <a:t>LEReC</a:t>
            </a:r>
            <a:r>
              <a:rPr lang="en-US" sz="2800" dirty="0"/>
              <a:t>: First observation of electron cooling using bunched electron beam, April 5, 2019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891" y="959578"/>
            <a:ext cx="8464826" cy="471566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endParaRPr lang="en-US" sz="2400" dirty="0"/>
          </a:p>
          <a:p>
            <a:pPr lvl="0"/>
            <a:endParaRPr lang="en-US" dirty="0"/>
          </a:p>
        </p:txBody>
      </p:sp>
      <p:pic>
        <p:nvPicPr>
          <p:cNvPr id="7" name="Picture 4" descr="http://www.cadops2.bnl.gov/api/attachment/image/static/FY2019_04_5ca7b3b700103add_Fri_Apr__5_15:59:51_2019.9931.gif">
            <a:extLst>
              <a:ext uri="{FF2B5EF4-FFF2-40B4-BE49-F238E27FC236}">
                <a16:creationId xmlns:a16="http://schemas.microsoft.com/office/drawing/2014/main" id="{D66FE125-8187-4774-95A9-83729C21C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323" y="3092032"/>
            <a:ext cx="4481676" cy="376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41F928-0D85-4888-9FD0-6FDACBC514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18" y="1182756"/>
            <a:ext cx="4540282" cy="30560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02B3F4-1F5D-42D7-945C-1F83B642F1E5}"/>
              </a:ext>
            </a:extLst>
          </p:cNvPr>
          <p:cNvSpPr txBox="1"/>
          <p:nvPr/>
        </p:nvSpPr>
        <p:spPr>
          <a:xfrm>
            <a:off x="5332813" y="2294390"/>
            <a:ext cx="3121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Ion bunch #2 is being cooled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FB138F4-3933-40B4-AFA6-03A6449868D4}"/>
              </a:ext>
            </a:extLst>
          </p:cNvPr>
          <p:cNvCxnSpPr>
            <a:cxnSpLocks/>
          </p:cNvCxnSpPr>
          <p:nvPr/>
        </p:nvCxnSpPr>
        <p:spPr>
          <a:xfrm flipH="1">
            <a:off x="5791201" y="2741715"/>
            <a:ext cx="462858" cy="99208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AB00913-FE1E-4E63-9CED-F5BFE60A6FFB}"/>
              </a:ext>
            </a:extLst>
          </p:cNvPr>
          <p:cNvCxnSpPr>
            <a:cxnSpLocks/>
          </p:cNvCxnSpPr>
          <p:nvPr/>
        </p:nvCxnSpPr>
        <p:spPr>
          <a:xfrm flipH="1">
            <a:off x="3459480" y="2710779"/>
            <a:ext cx="2794579" cy="60663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0A2F198-4FFB-4D25-A57C-EDD08B411C30}"/>
              </a:ext>
            </a:extLst>
          </p:cNvPr>
          <p:cNvSpPr txBox="1"/>
          <p:nvPr/>
        </p:nvSpPr>
        <p:spPr>
          <a:xfrm>
            <a:off x="389283" y="1369824"/>
            <a:ext cx="4042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Bunch length time evolution </a:t>
            </a:r>
          </a:p>
          <a:p>
            <a:r>
              <a:rPr lang="en-US" dirty="0"/>
              <a:t>for two Au ion bunches in RHIC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0A27D8-7C6E-415D-9274-28453D60104A}"/>
              </a:ext>
            </a:extLst>
          </p:cNvPr>
          <p:cNvSpPr txBox="1"/>
          <p:nvPr/>
        </p:nvSpPr>
        <p:spPr>
          <a:xfrm>
            <a:off x="-4030" y="5250146"/>
            <a:ext cx="4057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Energy of electrons and ions matched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CB12E6E-A0D0-4C3C-9A09-50E5C73670DF}"/>
              </a:ext>
            </a:extLst>
          </p:cNvPr>
          <p:cNvCxnSpPr/>
          <p:nvPr/>
        </p:nvCxnSpPr>
        <p:spPr>
          <a:xfrm flipV="1">
            <a:off x="762000" y="2927866"/>
            <a:ext cx="838200" cy="225011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E312DE5-BB95-4AD2-BBA8-16BCDC8A89E5}"/>
              </a:ext>
            </a:extLst>
          </p:cNvPr>
          <p:cNvSpPr txBox="1"/>
          <p:nvPr/>
        </p:nvSpPr>
        <p:spPr>
          <a:xfrm>
            <a:off x="4813439" y="1284379"/>
            <a:ext cx="4160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Ion bunch #4 which is not being cooled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C87FFDA-9AA9-4DF3-B836-77D60DBA525D}"/>
              </a:ext>
            </a:extLst>
          </p:cNvPr>
          <p:cNvCxnSpPr>
            <a:cxnSpLocks/>
          </p:cNvCxnSpPr>
          <p:nvPr/>
        </p:nvCxnSpPr>
        <p:spPr>
          <a:xfrm flipH="1">
            <a:off x="4522305" y="1653711"/>
            <a:ext cx="1268896" cy="449409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8E618C1-F8D8-48FF-B868-612EC9925AA4}"/>
              </a:ext>
            </a:extLst>
          </p:cNvPr>
          <p:cNvSpPr txBox="1"/>
          <p:nvPr/>
        </p:nvSpPr>
        <p:spPr>
          <a:xfrm>
            <a:off x="6650281" y="3706158"/>
            <a:ext cx="2236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Longitudinal profiles</a:t>
            </a:r>
          </a:p>
          <a:p>
            <a:r>
              <a:rPr lang="en-US" dirty="0">
                <a:solidFill>
                  <a:schemeClr val="bg1"/>
                </a:solidFill>
              </a:rPr>
              <a:t>of six ion bunches</a:t>
            </a:r>
          </a:p>
        </p:txBody>
      </p:sp>
    </p:spTree>
    <p:extLst>
      <p:ext uri="{BB962C8B-B14F-4D97-AF65-F5344CB8AC3E}">
        <p14:creationId xmlns:p14="http://schemas.microsoft.com/office/powerpoint/2010/main" val="4173307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81D2F-3E73-463C-8A0D-D5ECDD09A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39" y="71117"/>
            <a:ext cx="9043261" cy="588020"/>
          </a:xfrm>
        </p:spPr>
        <p:txBody>
          <a:bodyPr>
            <a:noAutofit/>
          </a:bodyPr>
          <a:lstStyle/>
          <a:p>
            <a:r>
              <a:rPr lang="en-US" sz="2000" dirty="0"/>
              <a:t>Simultaneous cooling in Yellow and Blue rings (76kHz mode, 6 ions bunches: bunch #1 is being cooled; bunch #6 does not see electrons)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CD597-2DF2-42F3-972B-62FC18695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739" y="898903"/>
            <a:ext cx="8942522" cy="559397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17" name="Slide Number Placeholder 6">
            <a:extLst>
              <a:ext uri="{FF2B5EF4-FFF2-40B4-BE49-F238E27FC236}">
                <a16:creationId xmlns:a16="http://schemas.microsoft.com/office/drawing/2014/main" id="{B8C68F06-B8F4-42BE-930D-4018141E5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7231"/>
            <a:ext cx="2057400" cy="365125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6D9922-87B3-6043-9531-5184EA303D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ＭＳ Ｐゴシック" charset="-128"/>
              <a:cs typeface="+mn-cs"/>
            </a:endParaRPr>
          </a:p>
        </p:txBody>
      </p:sp>
      <p:pic>
        <p:nvPicPr>
          <p:cNvPr id="1026" name="Picture 2" descr="http://elog.pbn.bnl.gov:8080/api/attachment/image/static/FY2019_04_5cc33b0f00107a39_Fri_Apr_26_13:08:31_2019.14218.gif">
            <a:extLst>
              <a:ext uri="{FF2B5EF4-FFF2-40B4-BE49-F238E27FC236}">
                <a16:creationId xmlns:a16="http://schemas.microsoft.com/office/drawing/2014/main" id="{0998D702-C729-4C9B-8C4B-EEA08A7C2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098" y="3383723"/>
            <a:ext cx="4325781" cy="345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elog.pbn.bnl.gov:8080/api/attachment/image/static/FY2019_04_5cc33b2e00107a3a_Fri_Apr_26_13:09:02_2019.14218.gif">
            <a:extLst>
              <a:ext uri="{FF2B5EF4-FFF2-40B4-BE49-F238E27FC236}">
                <a16:creationId xmlns:a16="http://schemas.microsoft.com/office/drawing/2014/main" id="{8243BBF5-6C57-4FDC-8F7B-0B13CF7A9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7" y="848660"/>
            <a:ext cx="3529208" cy="2821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elog.pbn.bnl.gov:8080/api/attachment/image/static/FY2019_04_5cc33c0e00107a3c_Fri_Apr_26_13:12:46_2019.14218.gif">
            <a:extLst>
              <a:ext uri="{FF2B5EF4-FFF2-40B4-BE49-F238E27FC236}">
                <a16:creationId xmlns:a16="http://schemas.microsoft.com/office/drawing/2014/main" id="{765378A2-2527-4F2D-BB64-AF781D529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7" y="3388468"/>
            <a:ext cx="4325781" cy="345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elog.pbn.bnl.gov:8080/api/attachment/image/static/FY2019_04_5cc33c3500107a3e_Fri_Apr_26_13:13:25_2019.14218.gif">
            <a:extLst>
              <a:ext uri="{FF2B5EF4-FFF2-40B4-BE49-F238E27FC236}">
                <a16:creationId xmlns:a16="http://schemas.microsoft.com/office/drawing/2014/main" id="{4EBA866C-55FD-4304-8645-A264BEDB8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55" y="1693168"/>
            <a:ext cx="2629185" cy="176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elog.pbn.bnl.gov:8080/api/attachment/image/static/FY2019_04_5cc33c3800107a3f_Fri_Apr_26_13:13:28_2019.14218.gif">
            <a:extLst>
              <a:ext uri="{FF2B5EF4-FFF2-40B4-BE49-F238E27FC236}">
                <a16:creationId xmlns:a16="http://schemas.microsoft.com/office/drawing/2014/main" id="{55940302-0C0C-4BE7-BA8E-E8A3F4EB7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665" y="1657651"/>
            <a:ext cx="2629185" cy="176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60BA554-91F8-4068-A63E-2386D4F4158A}"/>
              </a:ext>
            </a:extLst>
          </p:cNvPr>
          <p:cNvSpPr txBox="1"/>
          <p:nvPr/>
        </p:nvSpPr>
        <p:spPr>
          <a:xfrm>
            <a:off x="5028441" y="3755537"/>
            <a:ext cx="34773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cooled and non-interacting bunches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188E2F-2161-42D4-A35C-008005FDA8AD}"/>
              </a:ext>
            </a:extLst>
          </p:cNvPr>
          <p:cNvSpPr txBox="1"/>
          <p:nvPr/>
        </p:nvSpPr>
        <p:spPr>
          <a:xfrm>
            <a:off x="5267739" y="4402842"/>
            <a:ext cx="84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Yellow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4801D1-2533-403B-BBE2-849D2A97D9DC}"/>
              </a:ext>
            </a:extLst>
          </p:cNvPr>
          <p:cNvSpPr txBox="1"/>
          <p:nvPr/>
        </p:nvSpPr>
        <p:spPr>
          <a:xfrm>
            <a:off x="5366163" y="528848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Blue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86FB08-218E-44B2-91BF-AC8B96AE09CF}"/>
              </a:ext>
            </a:extLst>
          </p:cNvPr>
          <p:cNvSpPr txBox="1"/>
          <p:nvPr/>
        </p:nvSpPr>
        <p:spPr>
          <a:xfrm>
            <a:off x="365947" y="161100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Blue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5B7308-8263-452A-A996-69617A15E347}"/>
              </a:ext>
            </a:extLst>
          </p:cNvPr>
          <p:cNvSpPr txBox="1"/>
          <p:nvPr/>
        </p:nvSpPr>
        <p:spPr>
          <a:xfrm>
            <a:off x="346931" y="2785194"/>
            <a:ext cx="84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Yellow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25DE38-81F5-416E-8748-F901A2BD1E7B}"/>
              </a:ext>
            </a:extLst>
          </p:cNvPr>
          <p:cNvSpPr txBox="1"/>
          <p:nvPr/>
        </p:nvSpPr>
        <p:spPr>
          <a:xfrm>
            <a:off x="463117" y="5147192"/>
            <a:ext cx="3704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Cooled, heated and non-interacting bunches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3F34DD-52A5-4E30-8F83-57DDC1D1352E}"/>
              </a:ext>
            </a:extLst>
          </p:cNvPr>
          <p:cNvSpPr txBox="1"/>
          <p:nvPr/>
        </p:nvSpPr>
        <p:spPr>
          <a:xfrm>
            <a:off x="689112" y="437778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Blue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CA13E8-01CB-4224-BF13-35F93CF04DE6}"/>
              </a:ext>
            </a:extLst>
          </p:cNvPr>
          <p:cNvSpPr txBox="1"/>
          <p:nvPr/>
        </p:nvSpPr>
        <p:spPr>
          <a:xfrm>
            <a:off x="689112" y="5824674"/>
            <a:ext cx="84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Yellow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980680-790A-4B5D-96C6-D879A5B0CFD7}"/>
              </a:ext>
            </a:extLst>
          </p:cNvPr>
          <p:cNvSpPr/>
          <p:nvPr/>
        </p:nvSpPr>
        <p:spPr>
          <a:xfrm>
            <a:off x="1761993" y="1611004"/>
            <a:ext cx="16554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bunch length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132F27-35FC-46BF-A65A-C7AD208662EC}"/>
              </a:ext>
            </a:extLst>
          </p:cNvPr>
          <p:cNvSpPr txBox="1"/>
          <p:nvPr/>
        </p:nvSpPr>
        <p:spPr>
          <a:xfrm>
            <a:off x="2315547" y="368338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bunch intensity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C6FB0F-8A75-4E2D-BF7F-6961EB2771E0}"/>
              </a:ext>
            </a:extLst>
          </p:cNvPr>
          <p:cNvSpPr txBox="1"/>
          <p:nvPr/>
        </p:nvSpPr>
        <p:spPr>
          <a:xfrm>
            <a:off x="7086600" y="5288482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loss rate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CD2B54-0F68-4F98-BB86-26E5842272B0}"/>
              </a:ext>
            </a:extLst>
          </p:cNvPr>
          <p:cNvSpPr/>
          <p:nvPr/>
        </p:nvSpPr>
        <p:spPr>
          <a:xfrm>
            <a:off x="4618900" y="130286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Longitudinal bunch profiles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DF254DD-D1B5-45B9-A993-1332CCC6A810}"/>
              </a:ext>
            </a:extLst>
          </p:cNvPr>
          <p:cNvCxnSpPr/>
          <p:nvPr/>
        </p:nvCxnSpPr>
        <p:spPr>
          <a:xfrm>
            <a:off x="949842" y="5395460"/>
            <a:ext cx="160860" cy="1097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81988D1-5682-48FD-B152-C490578B76F2}"/>
              </a:ext>
            </a:extLst>
          </p:cNvPr>
          <p:cNvCxnSpPr/>
          <p:nvPr/>
        </p:nvCxnSpPr>
        <p:spPr>
          <a:xfrm>
            <a:off x="1532292" y="5395460"/>
            <a:ext cx="452452" cy="4461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8955069-ADAE-4FE1-AACD-27EC5196D920}"/>
              </a:ext>
            </a:extLst>
          </p:cNvPr>
          <p:cNvCxnSpPr/>
          <p:nvPr/>
        </p:nvCxnSpPr>
        <p:spPr>
          <a:xfrm>
            <a:off x="2666220" y="5395460"/>
            <a:ext cx="365271" cy="4292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15682E4B-CBED-4689-A25E-FFA24E4149D2}"/>
              </a:ext>
            </a:extLst>
          </p:cNvPr>
          <p:cNvSpPr txBox="1"/>
          <p:nvPr/>
        </p:nvSpPr>
        <p:spPr>
          <a:xfrm>
            <a:off x="1616061" y="2809181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cooled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38BAE19-3899-4BB7-8C4A-63940392801C}"/>
              </a:ext>
            </a:extLst>
          </p:cNvPr>
          <p:cNvCxnSpPr/>
          <p:nvPr/>
        </p:nvCxnSpPr>
        <p:spPr>
          <a:xfrm flipV="1">
            <a:off x="2175661" y="2656567"/>
            <a:ext cx="414037" cy="1526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F858F39-D62C-4004-81ED-6E1F45FFDBEF}"/>
              </a:ext>
            </a:extLst>
          </p:cNvPr>
          <p:cNvSpPr txBox="1"/>
          <p:nvPr/>
        </p:nvSpPr>
        <p:spPr>
          <a:xfrm>
            <a:off x="3889764" y="2001335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cooled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769A0A3-0055-4FEA-8A52-AA1C12B2DE24}"/>
              </a:ext>
            </a:extLst>
          </p:cNvPr>
          <p:cNvCxnSpPr>
            <a:cxnSpLocks/>
          </p:cNvCxnSpPr>
          <p:nvPr/>
        </p:nvCxnSpPr>
        <p:spPr>
          <a:xfrm flipH="1">
            <a:off x="3749809" y="2293997"/>
            <a:ext cx="323652" cy="187946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63653185-F8DB-4ED1-A16E-8FC221940FC2}"/>
              </a:ext>
            </a:extLst>
          </p:cNvPr>
          <p:cNvSpPr/>
          <p:nvPr/>
        </p:nvSpPr>
        <p:spPr>
          <a:xfrm>
            <a:off x="6610576" y="1991938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cooled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E3270A2-E48E-479E-8423-38EB56217CCB}"/>
              </a:ext>
            </a:extLst>
          </p:cNvPr>
          <p:cNvCxnSpPr/>
          <p:nvPr/>
        </p:nvCxnSpPr>
        <p:spPr>
          <a:xfrm flipH="1">
            <a:off x="6353748" y="2238369"/>
            <a:ext cx="289288" cy="222645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9780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7DB24-5E60-4F85-850C-87E02B97D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42" y="186814"/>
            <a:ext cx="8328991" cy="373626"/>
          </a:xfrm>
        </p:spPr>
        <p:txBody>
          <a:bodyPr>
            <a:noAutofit/>
          </a:bodyPr>
          <a:lstStyle/>
          <a:p>
            <a:r>
              <a:rPr lang="en-US" sz="2000" dirty="0"/>
              <a:t>Simultaneous cooling (in Yellow and Blue RHIC rings, 6 bunches in each) using high-current 9 MHz CW electron beam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7453C4-57AE-4BA2-9375-9BA7CAF132CE}"/>
              </a:ext>
            </a:extLst>
          </p:cNvPr>
          <p:cNvSpPr txBox="1"/>
          <p:nvPr/>
        </p:nvSpPr>
        <p:spPr>
          <a:xfrm>
            <a:off x="475343" y="737722"/>
            <a:ext cx="3828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F166C9-3E8F-4405-AAA2-4CF74E45F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802" y="859908"/>
            <a:ext cx="7730711" cy="593324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076366C-20BC-476A-A3BF-A401B2404C7C}"/>
              </a:ext>
            </a:extLst>
          </p:cNvPr>
          <p:cNvSpPr txBox="1"/>
          <p:nvPr/>
        </p:nvSpPr>
        <p:spPr>
          <a:xfrm>
            <a:off x="3156238" y="1210276"/>
            <a:ext cx="3082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Bunch length (FWHM, </a:t>
            </a:r>
            <a:r>
              <a:rPr lang="en-US" dirty="0" err="1"/>
              <a:t>nsec</a:t>
            </a:r>
            <a:r>
              <a:rPr lang="en-US" dirty="0"/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6E1C2E-8EDB-48CD-958A-19C67CDDBBA5}"/>
              </a:ext>
            </a:extLst>
          </p:cNvPr>
          <p:cNvSpPr txBox="1"/>
          <p:nvPr/>
        </p:nvSpPr>
        <p:spPr>
          <a:xfrm>
            <a:off x="6738026" y="1789889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BLUE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FD22BC-E42E-472B-B724-33714462D3A7}"/>
              </a:ext>
            </a:extLst>
          </p:cNvPr>
          <p:cNvSpPr txBox="1"/>
          <p:nvPr/>
        </p:nvSpPr>
        <p:spPr>
          <a:xfrm>
            <a:off x="6608323" y="4565515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YELLOW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262725-5DA3-4F53-8049-5F29BAEA97F6}"/>
              </a:ext>
            </a:extLst>
          </p:cNvPr>
          <p:cNvSpPr txBox="1"/>
          <p:nvPr/>
        </p:nvSpPr>
        <p:spPr>
          <a:xfrm>
            <a:off x="3298850" y="4018986"/>
            <a:ext cx="3403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 6 RHIC bunches are cooled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101CAF-213A-40F1-9E76-18EEE3D28A5A}"/>
              </a:ext>
            </a:extLst>
          </p:cNvPr>
          <p:cNvSpPr txBox="1"/>
          <p:nvPr/>
        </p:nvSpPr>
        <p:spPr>
          <a:xfrm>
            <a:off x="1504955" y="2341895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cooling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7271ED-8EE4-4891-8599-9E94E5DFD4D3}"/>
              </a:ext>
            </a:extLst>
          </p:cNvPr>
          <p:cNvSpPr txBox="1"/>
          <p:nvPr/>
        </p:nvSpPr>
        <p:spPr>
          <a:xfrm>
            <a:off x="5797918" y="2538760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 cooling</a:t>
            </a: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44F5C2D2-FE10-4664-9D7D-71F34C6E7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01646" y="6550210"/>
            <a:ext cx="2057400" cy="365125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6D9922-87B3-6043-9531-5184EA303D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3897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707" y="124282"/>
            <a:ext cx="8737050" cy="410958"/>
          </a:xfrm>
        </p:spPr>
        <p:txBody>
          <a:bodyPr>
            <a:noAutofit/>
          </a:bodyPr>
          <a:lstStyle/>
          <a:p>
            <a:r>
              <a:rPr lang="en-US" sz="2400" dirty="0"/>
              <a:t>Potential benefits from cooling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27" y="534386"/>
            <a:ext cx="4311206" cy="94268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endParaRPr lang="en-US" sz="2400" dirty="0"/>
          </a:p>
          <a:p>
            <a:pPr lvl="0"/>
            <a:endParaRPr lang="en-US" dirty="0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D1CA5DA3-68EE-41E6-A813-B487A35D7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58100" y="6566694"/>
            <a:ext cx="2057400" cy="365125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6D9922-87B3-6043-9531-5184EA303D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ＭＳ Ｐゴシック" charset="-128"/>
              <a:cs typeface="+mn-cs"/>
            </a:endParaRPr>
          </a:p>
        </p:txBody>
      </p:sp>
      <p:pic>
        <p:nvPicPr>
          <p:cNvPr id="2050" name="Picture 2" descr="http://elog.pbn.bnl.gov:8080/api/attachment/image/static/FY2019_05_5cf18fd1000f7157_Fri_May_31_16:34:24_2019.4871.gif">
            <a:extLst>
              <a:ext uri="{FF2B5EF4-FFF2-40B4-BE49-F238E27FC236}">
                <a16:creationId xmlns:a16="http://schemas.microsoft.com/office/drawing/2014/main" id="{FCA570E6-E0EC-4A9A-A5AA-D19CF8C52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9995" y="570213"/>
            <a:ext cx="4311206" cy="600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4F4940-3342-4153-8EFA-864F0BF662D4}"/>
              </a:ext>
            </a:extLst>
          </p:cNvPr>
          <p:cNvSpPr txBox="1"/>
          <p:nvPr/>
        </p:nvSpPr>
        <p:spPr>
          <a:xfrm>
            <a:off x="5705362" y="836877"/>
            <a:ext cx="8338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lifetime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98DB73-624B-4E3F-96A5-535089502747}"/>
              </a:ext>
            </a:extLst>
          </p:cNvPr>
          <p:cNvSpPr txBox="1"/>
          <p:nvPr/>
        </p:nvSpPr>
        <p:spPr>
          <a:xfrm>
            <a:off x="5482123" y="2182909"/>
            <a:ext cx="13580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bunch length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00254E-5ACE-43EE-898B-18A2444D92CE}"/>
              </a:ext>
            </a:extLst>
          </p:cNvPr>
          <p:cNvSpPr txBox="1"/>
          <p:nvPr/>
        </p:nvSpPr>
        <p:spPr>
          <a:xfrm>
            <a:off x="5751916" y="3583310"/>
            <a:ext cx="1061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lifetime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EF2C77-D99B-4F7F-ACDA-B978BD1268C5}"/>
              </a:ext>
            </a:extLst>
          </p:cNvPr>
          <p:cNvSpPr txBox="1"/>
          <p:nvPr/>
        </p:nvSpPr>
        <p:spPr>
          <a:xfrm>
            <a:off x="5476170" y="4911421"/>
            <a:ext cx="13580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bunch length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174B99B-011F-48A1-90CE-4CBA71BC7D1F}"/>
              </a:ext>
            </a:extLst>
          </p:cNvPr>
          <p:cNvSpPr/>
          <p:nvPr/>
        </p:nvSpPr>
        <p:spPr>
          <a:xfrm>
            <a:off x="195988" y="617473"/>
            <a:ext cx="4249157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Cooled bunch is kept shorter, more useful events within trigger window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Minimize ion beam de-bunching and losses from the RF bucket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Peak current significantly higher for cooled bunch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Emittance cooling with possible reduction of beta-function at collisions</a:t>
            </a:r>
          </a:p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51DFC6-1EF1-4738-9937-105DFB5ACC2A}"/>
              </a:ext>
            </a:extLst>
          </p:cNvPr>
          <p:cNvSpPr/>
          <p:nvPr/>
        </p:nvSpPr>
        <p:spPr>
          <a:xfrm>
            <a:off x="7642431" y="2823293"/>
            <a:ext cx="7521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Cooled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31ED65F-166F-4DBF-B323-5A372124C592}"/>
              </a:ext>
            </a:extLst>
          </p:cNvPr>
          <p:cNvSpPr/>
          <p:nvPr/>
        </p:nvSpPr>
        <p:spPr>
          <a:xfrm>
            <a:off x="7238968" y="2304280"/>
            <a:ext cx="14478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Non-interacting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2DB75-9883-44F1-8567-62A1EF57F9EF}"/>
              </a:ext>
            </a:extLst>
          </p:cNvPr>
          <p:cNvSpPr/>
          <p:nvPr/>
        </p:nvSpPr>
        <p:spPr>
          <a:xfrm>
            <a:off x="7934671" y="5473085"/>
            <a:ext cx="7521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Cooled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89D099B-C94C-4C25-A93C-9924D5E50042}"/>
              </a:ext>
            </a:extLst>
          </p:cNvPr>
          <p:cNvSpPr/>
          <p:nvPr/>
        </p:nvSpPr>
        <p:spPr>
          <a:xfrm>
            <a:off x="7380858" y="4908333"/>
            <a:ext cx="14478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Non-interacting </a:t>
            </a:r>
          </a:p>
        </p:txBody>
      </p:sp>
      <p:pic>
        <p:nvPicPr>
          <p:cNvPr id="16" name="Picture 2" descr="http://elog.pbn.bnl.gov:8080/api/attachment/image/static/FY2019_05_5cf1772a000f70f4_Fri_May_31_14:49:13_2019.10850.gif">
            <a:extLst>
              <a:ext uri="{FF2B5EF4-FFF2-40B4-BE49-F238E27FC236}">
                <a16:creationId xmlns:a16="http://schemas.microsoft.com/office/drawing/2014/main" id="{FE8EEC0F-7CA7-4B7B-96D4-3C2F44397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92" y="2823293"/>
            <a:ext cx="2355761" cy="185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://elog.pbn.bnl.gov:8080/api/attachment/image/static/FY2019_05_5cf1772d000f70f5_Fri_May_31_14:49:16_2019.10850.gif">
            <a:extLst>
              <a:ext uri="{FF2B5EF4-FFF2-40B4-BE49-F238E27FC236}">
                <a16:creationId xmlns:a16="http://schemas.microsoft.com/office/drawing/2014/main" id="{839B84D3-05C4-453A-8833-F7E69009F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6" y="4699511"/>
            <a:ext cx="2263685" cy="187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29D04BB-B0AA-43DE-808C-935F1840372A}"/>
              </a:ext>
            </a:extLst>
          </p:cNvPr>
          <p:cNvSpPr txBox="1"/>
          <p:nvPr/>
        </p:nvSpPr>
        <p:spPr>
          <a:xfrm>
            <a:off x="975728" y="2981090"/>
            <a:ext cx="15049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Ion bunch profiles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1E391A2-4440-4083-B079-A83772F90A30}"/>
              </a:ext>
            </a:extLst>
          </p:cNvPr>
          <p:cNvSpPr txBox="1"/>
          <p:nvPr/>
        </p:nvSpPr>
        <p:spPr>
          <a:xfrm>
            <a:off x="1040246" y="5013673"/>
            <a:ext cx="9757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Ion lifetime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C65EB10-698E-4829-BF4B-AE680E567751}"/>
              </a:ext>
            </a:extLst>
          </p:cNvPr>
          <p:cNvSpPr txBox="1"/>
          <p:nvPr/>
        </p:nvSpPr>
        <p:spPr>
          <a:xfrm>
            <a:off x="1165932" y="3871612"/>
            <a:ext cx="12770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Cooled bunch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3EB34B7-8553-46D9-896A-1C0ADB48453D}"/>
              </a:ext>
            </a:extLst>
          </p:cNvPr>
          <p:cNvCxnSpPr>
            <a:cxnSpLocks/>
          </p:cNvCxnSpPr>
          <p:nvPr/>
        </p:nvCxnSpPr>
        <p:spPr>
          <a:xfrm flipH="1" flipV="1">
            <a:off x="1147019" y="3701966"/>
            <a:ext cx="355435" cy="2073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4" descr="http://elog.pbn.bnl.gov:8080/api/attachment/image/static/FY2019_05_5cf1772f000f70f6_Fri_May_31_14:49:19_2019.10850.gif">
            <a:extLst>
              <a:ext uri="{FF2B5EF4-FFF2-40B4-BE49-F238E27FC236}">
                <a16:creationId xmlns:a16="http://schemas.microsoft.com/office/drawing/2014/main" id="{FE36353C-CD67-4928-9A81-06D964FC8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2839" y="2823294"/>
            <a:ext cx="2457156" cy="176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http://elog.pbn.bnl.gov:8080/api/attachment/image/static/FY2019_05_5cf17732000f70f7_Fri_May_31_14:49:22_2019.10850.gif">
            <a:extLst>
              <a:ext uri="{FF2B5EF4-FFF2-40B4-BE49-F238E27FC236}">
                <a16:creationId xmlns:a16="http://schemas.microsoft.com/office/drawing/2014/main" id="{4F8C93B6-C867-4341-A35A-A5854CEC1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3489" y="4681882"/>
            <a:ext cx="2494419" cy="187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5DB4AD94-19C9-49F6-8910-461AB9AC9109}"/>
              </a:ext>
            </a:extLst>
          </p:cNvPr>
          <p:cNvSpPr txBox="1"/>
          <p:nvPr/>
        </p:nvSpPr>
        <p:spPr>
          <a:xfrm>
            <a:off x="3490108" y="3022241"/>
            <a:ext cx="15049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Ion bunch profiles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41CA47A-5921-425C-A716-25DB8253E8DF}"/>
              </a:ext>
            </a:extLst>
          </p:cNvPr>
          <p:cNvSpPr txBox="1"/>
          <p:nvPr/>
        </p:nvSpPr>
        <p:spPr>
          <a:xfrm>
            <a:off x="3714443" y="5054528"/>
            <a:ext cx="9757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Ion lifetime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97CC982-8238-4821-BFA1-889AEA729032}"/>
              </a:ext>
            </a:extLst>
          </p:cNvPr>
          <p:cNvSpPr txBox="1"/>
          <p:nvPr/>
        </p:nvSpPr>
        <p:spPr>
          <a:xfrm>
            <a:off x="3676746" y="3832511"/>
            <a:ext cx="12770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Cooled bunch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C8320DD-6340-4AFC-A91D-187D2F2B12EA}"/>
              </a:ext>
            </a:extLst>
          </p:cNvPr>
          <p:cNvCxnSpPr>
            <a:cxnSpLocks/>
          </p:cNvCxnSpPr>
          <p:nvPr/>
        </p:nvCxnSpPr>
        <p:spPr>
          <a:xfrm flipH="1" flipV="1">
            <a:off x="3608761" y="3701967"/>
            <a:ext cx="346656" cy="2073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81B531B-514D-4BB0-B428-3819D4DC95F8}"/>
              </a:ext>
            </a:extLst>
          </p:cNvPr>
          <p:cNvSpPr txBox="1"/>
          <p:nvPr/>
        </p:nvSpPr>
        <p:spPr>
          <a:xfrm>
            <a:off x="7899405" y="942303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BLUE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97E136-740C-4EFE-B769-5849F2D920A0}"/>
              </a:ext>
            </a:extLst>
          </p:cNvPr>
          <p:cNvSpPr txBox="1"/>
          <p:nvPr/>
        </p:nvSpPr>
        <p:spPr>
          <a:xfrm>
            <a:off x="7682222" y="3686946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YELLOW</a:t>
            </a:r>
          </a:p>
        </p:txBody>
      </p:sp>
    </p:spTree>
    <p:extLst>
      <p:ext uri="{BB962C8B-B14F-4D97-AF65-F5344CB8AC3E}">
        <p14:creationId xmlns:p14="http://schemas.microsoft.com/office/powerpoint/2010/main" val="3099960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6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03415"/>
            <a:ext cx="8077200" cy="838200"/>
          </a:xfrm>
        </p:spPr>
        <p:txBody>
          <a:bodyPr/>
          <a:lstStyle/>
          <a:p>
            <a:r>
              <a:rPr lang="en-US" dirty="0" err="1"/>
              <a:t>LEReC</a:t>
            </a:r>
            <a:r>
              <a:rPr lang="en-US" dirty="0"/>
              <a:t> roadmap to cooling</a:t>
            </a:r>
          </a:p>
        </p:txBody>
      </p:sp>
      <p:sp>
        <p:nvSpPr>
          <p:cNvPr id="136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4117" y="832637"/>
            <a:ext cx="8669883" cy="6028024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08000"/>
                </a:solidFill>
              </a:rPr>
              <a:t>Production of 3-D high-brightness electron beams  </a:t>
            </a:r>
            <a:r>
              <a:rPr lang="en-US" sz="2000" dirty="0">
                <a:solidFill>
                  <a:srgbClr val="008000"/>
                </a:solidFill>
                <a:sym typeface="Wingdings" panose="05000000000000000000" pitchFamily="2" charset="2"/>
              </a:rPr>
              <a:t></a:t>
            </a:r>
            <a:endParaRPr lang="en-US" sz="2000" dirty="0">
              <a:solidFill>
                <a:srgbClr val="008000"/>
              </a:solidFill>
            </a:endParaRPr>
          </a:p>
          <a:p>
            <a:r>
              <a:rPr lang="en-US" sz="2000" dirty="0">
                <a:solidFill>
                  <a:srgbClr val="008000"/>
                </a:solidFill>
              </a:rPr>
              <a:t>RF acceleration and transport of electron bunches maintaining “cold” beam  </a:t>
            </a:r>
            <a:r>
              <a:rPr lang="en-US" sz="2000" dirty="0">
                <a:solidFill>
                  <a:srgbClr val="008000"/>
                </a:solidFill>
                <a:sym typeface="Wingdings" panose="05000000000000000000" pitchFamily="2" charset="2"/>
              </a:rPr>
              <a:t></a:t>
            </a:r>
            <a:endParaRPr lang="en-US" sz="2000" dirty="0">
              <a:solidFill>
                <a:srgbClr val="008000"/>
              </a:solidFill>
            </a:endParaRPr>
          </a:p>
          <a:p>
            <a:r>
              <a:rPr lang="en-US" sz="2000" dirty="0">
                <a:solidFill>
                  <a:srgbClr val="008000"/>
                </a:solidFill>
              </a:rPr>
              <a:t>Control of various contributions to electron angles in the cooling section to a very low level required for cooling </a:t>
            </a:r>
            <a:r>
              <a:rPr lang="en-US" sz="2000" dirty="0">
                <a:solidFill>
                  <a:srgbClr val="008000"/>
                </a:solidFill>
                <a:sym typeface="Wingdings" panose="05000000000000000000" pitchFamily="2" charset="2"/>
              </a:rPr>
              <a:t></a:t>
            </a:r>
            <a:endParaRPr lang="en-US" sz="2000" dirty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sz="2000" dirty="0"/>
              <a:t>Cooling commissioning milestones</a:t>
            </a:r>
            <a:r>
              <a:rPr lang="en-US" sz="2000" dirty="0">
                <a:solidFill>
                  <a:srgbClr val="008000"/>
                </a:solidFill>
              </a:rPr>
              <a:t>:</a:t>
            </a:r>
          </a:p>
          <a:p>
            <a:pPr lvl="0"/>
            <a:r>
              <a:rPr lang="en-US" sz="2000" dirty="0">
                <a:solidFill>
                  <a:srgbClr val="008000"/>
                </a:solidFill>
              </a:rPr>
              <a:t>Demonstrated first electron cooling using bunched electron beams</a:t>
            </a:r>
            <a:r>
              <a:rPr lang="en-US" sz="2000" dirty="0">
                <a:solidFill>
                  <a:srgbClr val="008000"/>
                </a:solidFill>
                <a:sym typeface="Wingdings" panose="05000000000000000000" pitchFamily="2" charset="2"/>
              </a:rPr>
              <a:t></a:t>
            </a:r>
            <a:endParaRPr lang="en-US" sz="2000" dirty="0">
              <a:solidFill>
                <a:srgbClr val="008000"/>
              </a:solidFill>
            </a:endParaRPr>
          </a:p>
          <a:p>
            <a:pPr lvl="0"/>
            <a:r>
              <a:rPr lang="en-US" sz="2000" dirty="0">
                <a:solidFill>
                  <a:srgbClr val="008000"/>
                </a:solidFill>
              </a:rPr>
              <a:t>Demonstrated cooling in 6-D</a:t>
            </a:r>
            <a:r>
              <a:rPr lang="en-US" sz="2000" dirty="0">
                <a:solidFill>
                  <a:srgbClr val="008000"/>
                </a:solidFill>
                <a:sym typeface="Wingdings" panose="05000000000000000000" pitchFamily="2" charset="2"/>
              </a:rPr>
              <a:t></a:t>
            </a:r>
            <a:endParaRPr lang="en-US" sz="2000" dirty="0">
              <a:solidFill>
                <a:srgbClr val="008000"/>
              </a:solidFill>
            </a:endParaRPr>
          </a:p>
          <a:p>
            <a:pPr lvl="0"/>
            <a:r>
              <a:rPr lang="en-US" sz="2000" dirty="0">
                <a:solidFill>
                  <a:srgbClr val="008000"/>
                </a:solidFill>
              </a:rPr>
              <a:t>Matched electron and ion energy in both Yellow and Blue RHIC rings</a:t>
            </a:r>
            <a:r>
              <a:rPr lang="en-US" sz="2000" dirty="0">
                <a:solidFill>
                  <a:srgbClr val="008000"/>
                </a:solidFill>
                <a:sym typeface="Wingdings" panose="05000000000000000000" pitchFamily="2" charset="2"/>
              </a:rPr>
              <a:t></a:t>
            </a:r>
            <a:endParaRPr lang="en-US" sz="2000" dirty="0">
              <a:solidFill>
                <a:srgbClr val="008000"/>
              </a:solidFill>
            </a:endParaRPr>
          </a:p>
          <a:p>
            <a:pPr lvl="0"/>
            <a:r>
              <a:rPr lang="en-US" sz="2000" dirty="0">
                <a:solidFill>
                  <a:srgbClr val="008000"/>
                </a:solidFill>
              </a:rPr>
              <a:t>Cooling was achieved in both Yellow and Blue Rings simultaneously using the same electron beam</a:t>
            </a:r>
            <a:r>
              <a:rPr lang="en-US" sz="2000" dirty="0">
                <a:solidFill>
                  <a:srgbClr val="008000"/>
                </a:solidFill>
                <a:sym typeface="Wingdings" panose="05000000000000000000" pitchFamily="2" charset="2"/>
              </a:rPr>
              <a:t></a:t>
            </a:r>
            <a:r>
              <a:rPr lang="en-US" sz="2000" dirty="0"/>
              <a:t> </a:t>
            </a:r>
          </a:p>
          <a:p>
            <a:r>
              <a:rPr lang="en-US" sz="2000" dirty="0">
                <a:solidFill>
                  <a:srgbClr val="008000"/>
                </a:solidFill>
              </a:rPr>
              <a:t>Demonstrated longitudinal and transverse cooling of several ion bunches (high-current 9MHz CW e-beam operation) simultaneously </a:t>
            </a:r>
            <a:r>
              <a:rPr lang="en-US" sz="2000" dirty="0">
                <a:solidFill>
                  <a:srgbClr val="008000"/>
                </a:solidFill>
                <a:sym typeface="Wingdings" panose="05000000000000000000" pitchFamily="2" charset="2"/>
              </a:rPr>
              <a:t></a:t>
            </a:r>
          </a:p>
          <a:p>
            <a:r>
              <a:rPr lang="en-US" sz="2000" dirty="0">
                <a:solidFill>
                  <a:srgbClr val="008000"/>
                </a:solidFill>
              </a:rPr>
              <a:t>Cooling in both Yellow and Blue RHIC rings simultaneously using CW electron beam </a:t>
            </a:r>
            <a:r>
              <a:rPr lang="en-US" sz="2000" dirty="0">
                <a:solidFill>
                  <a:srgbClr val="008000"/>
                </a:solidFill>
                <a:sym typeface="Wingdings" panose="05000000000000000000" pitchFamily="2" charset="2"/>
              </a:rPr>
              <a:t></a:t>
            </a:r>
          </a:p>
          <a:p>
            <a:pPr marL="0" indent="0">
              <a:buNone/>
            </a:pP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C703CAEC-60C7-4218-B43B-D11E52A70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7231"/>
            <a:ext cx="2057400" cy="365125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6D9922-87B3-6043-9531-5184EA303D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4765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409" y="300831"/>
            <a:ext cx="8328991" cy="1325563"/>
          </a:xfrm>
        </p:spPr>
        <p:txBody>
          <a:bodyPr>
            <a:normAutofit/>
          </a:bodyPr>
          <a:lstStyle/>
          <a:p>
            <a:r>
              <a:rPr lang="en-US" sz="2400" b="0" dirty="0" err="1"/>
              <a:t>LEReC</a:t>
            </a:r>
            <a:r>
              <a:rPr lang="en-US" sz="2400" b="0" dirty="0"/>
              <a:t> timeline and integration with RHIC Physics</a:t>
            </a:r>
            <a:br>
              <a:rPr lang="en-US" sz="2400" b="0" dirty="0"/>
            </a:br>
            <a:r>
              <a:rPr lang="en-US" sz="2400" b="0" dirty="0"/>
              <a:t>(unchanged, as presented in 2015)        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112990" y="4000500"/>
            <a:ext cx="7451079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228600" indent="-228600" algn="l">
              <a:spcBef>
                <a:spcPts val="0"/>
              </a:spcBef>
              <a:buFont typeface="Arial"/>
              <a:buChar char="•"/>
            </a:pPr>
            <a:r>
              <a:rPr lang="en-US" sz="2000" dirty="0">
                <a:solidFill>
                  <a:srgbClr val="008000"/>
                </a:solidFill>
                <a:latin typeface="Helvetica"/>
                <a:cs typeface="Helvetica"/>
              </a:rPr>
              <a:t>Installation is complete</a:t>
            </a:r>
          </a:p>
          <a:p>
            <a:pPr marL="228600" indent="-228600" algn="l">
              <a:spcBef>
                <a:spcPts val="0"/>
              </a:spcBef>
              <a:buFont typeface="Arial"/>
              <a:buChar char="•"/>
            </a:pPr>
            <a:r>
              <a:rPr lang="en-US" sz="2000" b="0" dirty="0">
                <a:solidFill>
                  <a:srgbClr val="008000"/>
                </a:solidFill>
                <a:latin typeface="Helvetica"/>
                <a:cs typeface="Helvetica"/>
              </a:rPr>
              <a:t>Hardware commissioning is complete</a:t>
            </a:r>
          </a:p>
          <a:p>
            <a:pPr marL="228600" indent="-228600" algn="l">
              <a:spcBef>
                <a:spcPts val="0"/>
              </a:spcBef>
              <a:buFont typeface="Arial"/>
              <a:buChar char="•"/>
            </a:pPr>
            <a:r>
              <a:rPr lang="en-US" sz="2000" b="0" dirty="0">
                <a:solidFill>
                  <a:srgbClr val="008000"/>
                </a:solidFill>
                <a:latin typeface="Helvetica"/>
                <a:cs typeface="Helvetica"/>
              </a:rPr>
              <a:t>Commissioning of electron accelerator at 1.6 MeV is</a:t>
            </a:r>
            <a:r>
              <a:rPr lang="en-US" sz="2000" dirty="0">
                <a:solidFill>
                  <a:srgbClr val="008000"/>
                </a:solidFill>
                <a:latin typeface="Helvetica"/>
                <a:cs typeface="Helvetica"/>
              </a:rPr>
              <a:t> complete</a:t>
            </a:r>
            <a:endParaRPr lang="en-US" sz="2000" b="0" dirty="0">
              <a:solidFill>
                <a:srgbClr val="008000"/>
              </a:solidFill>
              <a:latin typeface="Helvetica"/>
              <a:cs typeface="Helvetica"/>
            </a:endParaRPr>
          </a:p>
          <a:p>
            <a:pPr marL="228600" indent="-228600" algn="l">
              <a:spcBef>
                <a:spcPts val="0"/>
              </a:spcBef>
              <a:buFont typeface="Arial"/>
              <a:buChar char="•"/>
            </a:pPr>
            <a:r>
              <a:rPr lang="en-US" sz="2000" b="0" dirty="0">
                <a:solidFill>
                  <a:srgbClr val="008000"/>
                </a:solidFill>
                <a:latin typeface="Helvetica"/>
                <a:cs typeface="Helvetica"/>
              </a:rPr>
              <a:t>Bunched electron beam cooling commissioned</a:t>
            </a:r>
          </a:p>
          <a:p>
            <a:pPr algn="l">
              <a:spcBef>
                <a:spcPts val="0"/>
              </a:spcBef>
            </a:pPr>
            <a:endParaRPr lang="en-US" sz="2000" dirty="0">
              <a:solidFill>
                <a:srgbClr val="008000"/>
              </a:solidFill>
              <a:latin typeface="Helvetica"/>
              <a:cs typeface="Helvetica"/>
            </a:endParaRPr>
          </a:p>
          <a:p>
            <a:pPr algn="l">
              <a:spcBef>
                <a:spcPts val="0"/>
              </a:spcBef>
            </a:pPr>
            <a:r>
              <a:rPr lang="en-US" sz="2000" dirty="0">
                <a:latin typeface="Helvetica"/>
                <a:cs typeface="Helvetica"/>
              </a:rPr>
              <a:t>Present focus is on operational aspects of e-cooling in RHIC</a:t>
            </a:r>
            <a:endParaRPr lang="en-US" sz="2000" b="0" dirty="0">
              <a:latin typeface="Helvetica"/>
              <a:cs typeface="Helvetica"/>
            </a:endParaRPr>
          </a:p>
          <a:p>
            <a:pPr algn="l">
              <a:spcBef>
                <a:spcPts val="0"/>
              </a:spcBef>
            </a:pPr>
            <a:endParaRPr lang="en-US" sz="2000" b="0" dirty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/>
          </p:nvPr>
        </p:nvGraphicFramePr>
        <p:xfrm>
          <a:off x="114298" y="1615440"/>
          <a:ext cx="8801102" cy="1813560"/>
        </p:xfrm>
        <a:graphic>
          <a:graphicData uri="http://schemas.openxmlformats.org/drawingml/2006/table">
            <a:tbl>
              <a:tblPr/>
              <a:tblGrid>
                <a:gridCol w="28552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4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59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59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59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59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59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597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0597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FY2015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design and construction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Installation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hardware commissioning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e-beam commissioning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cooling commissioning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7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interleaved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physics operation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contingency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6260733" y="1176665"/>
            <a:ext cx="825867" cy="2571810"/>
            <a:chOff x="5515453" y="1243935"/>
            <a:chExt cx="825867" cy="2571810"/>
          </a:xfrm>
        </p:grpSpPr>
        <p:sp>
          <p:nvSpPr>
            <p:cNvPr id="12" name="TextBox 11"/>
            <p:cNvSpPr txBox="1"/>
            <p:nvPr/>
          </p:nvSpPr>
          <p:spPr bwMode="auto">
            <a:xfrm>
              <a:off x="5515453" y="1243935"/>
              <a:ext cx="82586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000" b="0" dirty="0">
                  <a:latin typeface="Helvetica"/>
                  <a:cs typeface="Helvetica"/>
                </a:rPr>
                <a:t>today</a:t>
              </a:r>
            </a:p>
          </p:txBody>
        </p:sp>
        <p:cxnSp>
          <p:nvCxnSpPr>
            <p:cNvPr id="11" name="Straight Connector 10"/>
            <p:cNvCxnSpPr/>
            <p:nvPr/>
          </p:nvCxnSpPr>
          <p:spPr bwMode="auto">
            <a:xfrm>
              <a:off x="5928386" y="1644045"/>
              <a:ext cx="0" cy="21717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85D09127-6727-4FD5-97ED-8EE37C8D9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7231"/>
            <a:ext cx="2057400" cy="365125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6D9922-87B3-6043-9531-5184EA303D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04690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0495" y="3429000"/>
            <a:ext cx="8677275" cy="2743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</a:rPr>
              <a:t>General strategy to maximize integrated luminosity: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800" dirty="0">
                <a:solidFill>
                  <a:srgbClr val="0000FF"/>
                </a:solidFill>
              </a:rPr>
              <a:t>Cooling at the 2 lowest energies</a:t>
            </a:r>
            <a:r>
              <a:rPr lang="en-US" sz="1800" dirty="0"/>
              <a:t>, no cooling at the 3 highest energies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800" dirty="0">
                <a:solidFill>
                  <a:srgbClr val="008000"/>
                </a:solidFill>
              </a:rPr>
              <a:t>Started BES-II at highest energies </a:t>
            </a:r>
            <a:r>
              <a:rPr lang="en-US" sz="1800" dirty="0"/>
              <a:t>(machine ready w/o cooling)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800" dirty="0"/>
              <a:t>Interleave cooling commissioning with physics operation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800" dirty="0"/>
              <a:t>Finish BES-II at lowest energies (largest gain in </a:t>
            </a:r>
            <a:r>
              <a:rPr lang="en-US" sz="1800" i="1" dirty="0"/>
              <a:t>L</a:t>
            </a:r>
            <a:r>
              <a:rPr lang="en-US" sz="1800" baseline="-25000" dirty="0"/>
              <a:t>avg</a:t>
            </a:r>
            <a:r>
              <a:rPr lang="en-US" sz="1800" dirty="0"/>
              <a:t> and time)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228600"/>
            <a:ext cx="8915400" cy="414338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</a:rPr>
              <a:t>LEReC Physics integration: </a:t>
            </a:r>
            <a:r>
              <a:rPr lang="en-US" sz="2400" b="0" dirty="0">
                <a:solidFill>
                  <a:schemeClr val="tx1"/>
                </a:solidFill>
              </a:rPr>
              <a:t>  BES-II required events</a:t>
            </a: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5923638"/>
              </p:ext>
            </p:extLst>
          </p:nvPr>
        </p:nvGraphicFramePr>
        <p:xfrm>
          <a:off x="266700" y="1318438"/>
          <a:ext cx="8686799" cy="1551472"/>
        </p:xfrm>
        <a:graphic>
          <a:graphicData uri="http://schemas.openxmlformats.org/drawingml/2006/table">
            <a:tbl>
              <a:tblPr/>
              <a:tblGrid>
                <a:gridCol w="3314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35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17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17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17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17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17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0847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center-of-mass energy √s</a:t>
                      </a:r>
                      <a:r>
                        <a:rPr lang="en-US" sz="20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GeV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7.7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9.1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14.6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19.6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72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events BES-I, actual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80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events BES-II,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min goal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847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events BES-II,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full goal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A7909EC7-F7FE-4934-B522-4BC4688F0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7231"/>
            <a:ext cx="2057400" cy="365125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6D9922-87B3-6043-9531-5184EA303D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ＭＳ Ｐゴシック" charset="-128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6FF2D6-1AB4-437E-81E3-2F6DDCFE74AE}"/>
              </a:ext>
            </a:extLst>
          </p:cNvPr>
          <p:cNvSpPr/>
          <p:nvPr/>
        </p:nvSpPr>
        <p:spPr>
          <a:xfrm>
            <a:off x="4433687" y="1202028"/>
            <a:ext cx="1613647" cy="1911942"/>
          </a:xfrm>
          <a:prstGeom prst="rect">
            <a:avLst/>
          </a:prstGeom>
          <a:noFill/>
          <a:ln w="25400">
            <a:solidFill>
              <a:srgbClr val="00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824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D0A3CFF-38CA-4A43-87FC-8C63E947B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459" name="Title 1"/>
          <p:cNvSpPr>
            <a:spLocks noGrp="1"/>
          </p:cNvSpPr>
          <p:nvPr>
            <p:ph type="title"/>
          </p:nvPr>
        </p:nvSpPr>
        <p:spPr>
          <a:xfrm>
            <a:off x="1902064" y="183767"/>
            <a:ext cx="4693876" cy="488504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/>
              <a:t>   </a:t>
            </a:r>
            <a:r>
              <a:rPr lang="en-US" sz="2800" dirty="0" err="1"/>
              <a:t>LEReC</a:t>
            </a:r>
            <a:r>
              <a:rPr lang="en-US" sz="2800" dirty="0"/>
              <a:t> Project Overview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4294967295"/>
          </p:nvPr>
        </p:nvSpPr>
        <p:spPr>
          <a:xfrm>
            <a:off x="272716" y="811013"/>
            <a:ext cx="8871284" cy="6042025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en-US" sz="2000" dirty="0">
                <a:cs typeface="Helvetica" pitchFamily="-84" charset="0"/>
              </a:rPr>
              <a:t>The goal of the </a:t>
            </a:r>
            <a:r>
              <a:rPr lang="en-US" sz="2000" dirty="0" err="1">
                <a:cs typeface="Helvetica" pitchFamily="-84" charset="0"/>
              </a:rPr>
              <a:t>LEReC</a:t>
            </a:r>
            <a:r>
              <a:rPr lang="en-US" sz="2000" dirty="0">
                <a:cs typeface="Helvetica" pitchFamily="-84" charset="0"/>
              </a:rPr>
              <a:t> project is to provide luminosity improvement for RHIC</a:t>
            </a:r>
          </a:p>
          <a:p>
            <a:pPr eaLnBrk="1" hangingPunct="1">
              <a:buNone/>
            </a:pPr>
            <a:r>
              <a:rPr lang="en-US" sz="2000" dirty="0">
                <a:cs typeface="Helvetica" pitchFamily="-84" charset="0"/>
              </a:rPr>
              <a:t>operation at low energies to search for the QCD critical point.</a:t>
            </a:r>
          </a:p>
          <a:p>
            <a:pPr eaLnBrk="1" hangingPunct="1">
              <a:buNone/>
            </a:pPr>
            <a:endParaRPr lang="en-US" sz="2000" dirty="0">
              <a:latin typeface="Helvetica" pitchFamily="-84" charset="0"/>
              <a:cs typeface="Helvetica" pitchFamily="-84" charset="0"/>
            </a:endParaRPr>
          </a:p>
          <a:p>
            <a:pPr eaLnBrk="1" hangingPunct="1">
              <a:buNone/>
            </a:pPr>
            <a:r>
              <a:rPr lang="en-US" sz="2000" dirty="0" err="1">
                <a:solidFill>
                  <a:srgbClr val="FF0000"/>
                </a:solidFill>
                <a:cs typeface="Helvetica" pitchFamily="-84" charset="0"/>
              </a:rPr>
              <a:t>LEReC</a:t>
            </a:r>
            <a:r>
              <a:rPr lang="en-US" sz="2000" dirty="0">
                <a:solidFill>
                  <a:srgbClr val="FF0000"/>
                </a:solidFill>
                <a:cs typeface="Helvetica" pitchFamily="-84" charset="0"/>
              </a:rPr>
              <a:t> is first RF </a:t>
            </a:r>
            <a:r>
              <a:rPr lang="en-US" sz="2000" dirty="0" err="1">
                <a:solidFill>
                  <a:srgbClr val="FF0000"/>
                </a:solidFill>
                <a:cs typeface="Helvetica" pitchFamily="-84" charset="0"/>
              </a:rPr>
              <a:t>linac</a:t>
            </a:r>
            <a:r>
              <a:rPr lang="en-US" sz="2000" dirty="0">
                <a:solidFill>
                  <a:srgbClr val="FF0000"/>
                </a:solidFill>
                <a:cs typeface="Helvetica" pitchFamily="-84" charset="0"/>
              </a:rPr>
              <a:t>-based  electron cooler (bunched beam cooling).</a:t>
            </a:r>
            <a:endParaRPr lang="en-US" sz="2000" dirty="0">
              <a:solidFill>
                <a:srgbClr val="0000FF"/>
              </a:solidFill>
              <a:cs typeface="Helvetica" pitchFamily="-84" charset="0"/>
            </a:endParaRPr>
          </a:p>
          <a:p>
            <a:pPr eaLnBrk="1" hangingPunct="1">
              <a:buNone/>
            </a:pPr>
            <a:endParaRPr lang="en-US" sz="2000" dirty="0">
              <a:solidFill>
                <a:srgbClr val="0000FF"/>
              </a:solidFill>
              <a:cs typeface="Helvetica" pitchFamily="-84" charset="0"/>
            </a:endParaRPr>
          </a:p>
          <a:p>
            <a:pPr eaLnBrk="1" hangingPunct="1">
              <a:buNone/>
            </a:pPr>
            <a:r>
              <a:rPr lang="en-US" sz="2000" dirty="0">
                <a:cs typeface="Helvetica" pitchFamily="-84" charset="0"/>
              </a:rPr>
              <a:t>To provide luminosity improvement with such new approach requires: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2000" b="1" dirty="0">
                <a:solidFill>
                  <a:srgbClr val="008000"/>
                </a:solidFill>
                <a:cs typeface="Times New Roman" panose="02020603050405020304" pitchFamily="18" charset="0"/>
              </a:rPr>
              <a:t> Building and commissioning of new state of the art electron accelerator </a:t>
            </a:r>
            <a:r>
              <a:rPr lang="en-US" sz="2000" b="1" dirty="0">
                <a:solidFill>
                  <a:srgbClr val="008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en-US" sz="2000" b="1" dirty="0">
              <a:solidFill>
                <a:srgbClr val="008000"/>
              </a:solidFill>
              <a:cs typeface="Times New Roman" panose="02020603050405020304" pitchFamily="18" charset="0"/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en-US" sz="2000" b="1" dirty="0">
                <a:solidFill>
                  <a:srgbClr val="008000"/>
                </a:solidFill>
                <a:cs typeface="Times New Roman" panose="02020603050405020304" pitchFamily="18" charset="0"/>
              </a:rPr>
              <a:t> Produce electron beam  with beam quality suitable for cooling</a:t>
            </a:r>
            <a:r>
              <a:rPr lang="en-US" sz="2000" b="1" dirty="0">
                <a:solidFill>
                  <a:srgbClr val="008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en-US" sz="2000" b="1" dirty="0">
              <a:solidFill>
                <a:srgbClr val="008000"/>
              </a:solidFill>
              <a:cs typeface="Times New Roman" panose="02020603050405020304" pitchFamily="18" charset="0"/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en-US" sz="2000" b="1" dirty="0">
                <a:solidFill>
                  <a:srgbClr val="008000"/>
                </a:solidFill>
                <a:cs typeface="Times New Roman" panose="02020603050405020304" pitchFamily="18" charset="0"/>
              </a:rPr>
              <a:t> RF acceleration and transport maintaining required beam quality</a:t>
            </a:r>
            <a:r>
              <a:rPr lang="en-US" sz="2000" b="1" dirty="0">
                <a:solidFill>
                  <a:srgbClr val="008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en-US" sz="2000" b="1" dirty="0">
              <a:solidFill>
                <a:srgbClr val="008000"/>
              </a:solidFill>
              <a:cs typeface="Times New Roman" panose="02020603050405020304" pitchFamily="18" charset="0"/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en-US" sz="2000" dirty="0">
                <a:solidFill>
                  <a:srgbClr val="008000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08000"/>
                </a:solidFill>
                <a:cs typeface="Times New Roman" panose="02020603050405020304" pitchFamily="18" charset="0"/>
              </a:rPr>
              <a:t>Achieve required beam parameters in cooling sections</a:t>
            </a:r>
            <a:r>
              <a:rPr lang="en-US" sz="2000" b="1" dirty="0">
                <a:solidFill>
                  <a:srgbClr val="008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en-US" sz="2000" b="1" dirty="0">
              <a:solidFill>
                <a:srgbClr val="008000"/>
              </a:solidFill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000" dirty="0">
                <a:solidFill>
                  <a:srgbClr val="008000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08000"/>
                </a:solidFill>
                <a:cs typeface="Times New Roman" panose="02020603050405020304" pitchFamily="18" charset="0"/>
              </a:rPr>
              <a:t>Commissioning of bunched beam electron cooling</a:t>
            </a:r>
            <a:r>
              <a:rPr lang="en-US" sz="2000" b="1" dirty="0">
                <a:solidFill>
                  <a:srgbClr val="008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en-US" sz="2000" b="1" dirty="0">
              <a:solidFill>
                <a:srgbClr val="008000"/>
              </a:solidFill>
              <a:cs typeface="Times New Roman" panose="02020603050405020304" pitchFamily="18" charset="0"/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en-US" sz="2000" dirty="0">
                <a:solidFill>
                  <a:srgbClr val="0000FF"/>
                </a:solidFill>
                <a:cs typeface="Times New Roman" panose="02020603050405020304" pitchFamily="18" charset="0"/>
              </a:rPr>
              <a:t> Commissioning of electron cooling in a collider (in process)</a:t>
            </a:r>
          </a:p>
          <a:p>
            <a:pPr eaLnBrk="1" hangingPunct="1">
              <a:buNone/>
            </a:pPr>
            <a:r>
              <a:rPr lang="en-US" sz="2000" dirty="0">
                <a:latin typeface="Helvetica" pitchFamily="-84" charset="0"/>
                <a:cs typeface="Helvetica" pitchFamily="-84" charset="0"/>
              </a:rPr>
              <a:t>     </a:t>
            </a:r>
          </a:p>
          <a:p>
            <a:pPr eaLnBrk="1" hangingPunct="1">
              <a:buFontTx/>
              <a:buNone/>
            </a:pPr>
            <a:endParaRPr lang="en-US" dirty="0">
              <a:latin typeface="Helvetica" pitchFamily="-84" charset="0"/>
              <a:cs typeface="Helvetica" pitchFamily="-84" charset="0"/>
            </a:endParaRPr>
          </a:p>
          <a:p>
            <a:pPr eaLnBrk="1" hangingPunct="1">
              <a:buFontTx/>
              <a:buNone/>
            </a:pPr>
            <a:endParaRPr lang="en-US" dirty="0">
              <a:latin typeface="Helvetica" pitchFamily="-84" charset="0"/>
              <a:cs typeface="Helvetica" pitchFamily="-84" charset="0"/>
            </a:endParaRP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7D6813F5-7E94-4928-8372-19E0068B3216}"/>
              </a:ext>
            </a:extLst>
          </p:cNvPr>
          <p:cNvSpPr txBox="1">
            <a:spLocks/>
          </p:cNvSpPr>
          <p:nvPr/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6D9922-87B3-6043-9531-5184EA303DC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988106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2353" y="63795"/>
            <a:ext cx="2310809" cy="720358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                                </a:t>
            </a:r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162" y="784151"/>
            <a:ext cx="5617712" cy="5212611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endParaRPr lang="en-US" sz="2000" dirty="0"/>
          </a:p>
          <a:p>
            <a:pPr lvl="0"/>
            <a:r>
              <a:rPr lang="en-US" sz="2000" dirty="0"/>
              <a:t>We designed, built and commissioned        state-of-the-art electron accelerator </a:t>
            </a:r>
            <a:r>
              <a:rPr lang="en-US" sz="2000" dirty="0" err="1"/>
              <a:t>LEReC</a:t>
            </a:r>
            <a:r>
              <a:rPr lang="en-US" sz="2000" dirty="0"/>
              <a:t> which provides beam quality suitable for electron cooling using bunched electron beams. </a:t>
            </a:r>
          </a:p>
          <a:p>
            <a:pPr lvl="0"/>
            <a:r>
              <a:rPr lang="en-US" sz="2000" dirty="0"/>
              <a:t>Electron cooling using bunched electron beams based on the RF acceleration was successfully demonstrated. </a:t>
            </a:r>
          </a:p>
          <a:p>
            <a:pPr lvl="0"/>
            <a:r>
              <a:rPr lang="en-US" sz="2000" dirty="0"/>
              <a:t>Such cooling approach is new (previous electron coolers all used DC beams), and  opens the possibility of electron cooling at     high beam energies.</a:t>
            </a:r>
          </a:p>
          <a:p>
            <a:pPr lvl="0"/>
            <a:r>
              <a:rPr lang="en-US" sz="2000" dirty="0"/>
              <a:t>Cooling of ion bunches in both RHIC rings simultaneously using the same electron beam was successfully demonstrated.</a:t>
            </a:r>
          </a:p>
          <a:p>
            <a:pPr lvl="0"/>
            <a:r>
              <a:rPr lang="en-US" sz="2000" dirty="0"/>
              <a:t>An optimization of cooling and effects on ion beam lifetime is in progress.</a:t>
            </a:r>
          </a:p>
          <a:p>
            <a:pPr lvl="0"/>
            <a:r>
              <a:rPr lang="en-US" sz="2000" dirty="0"/>
              <a:t>The next step will be to show that the cooling enhances collision rates in next year’s RHIC low-energy collisions.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endParaRPr lang="en-US" sz="2400" dirty="0"/>
          </a:p>
          <a:p>
            <a:pPr marL="514350" indent="-514350"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B511A543-6FA7-42FC-AFAD-41B05D422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7231"/>
            <a:ext cx="2057400" cy="365125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6D9922-87B3-6043-9531-5184EA303D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ＭＳ Ｐゴシック" charset="-128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7A5B00-6443-4E05-8D06-D245A18F6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78" y="1003890"/>
            <a:ext cx="3507760" cy="27193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36BD7A-77FC-4F50-B422-64A205DDF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0414" y="3779569"/>
            <a:ext cx="3545087" cy="232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3895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1720" y="947420"/>
            <a:ext cx="4362450" cy="822960"/>
          </a:xfrm>
        </p:spPr>
        <p:txBody>
          <a:bodyPr/>
          <a:lstStyle/>
          <a:p>
            <a:r>
              <a:rPr lang="en-US" dirty="0"/>
              <a:t>Acknowledgement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" y="1351280"/>
            <a:ext cx="8839200" cy="5943600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endParaRPr lang="en-US" sz="1600" dirty="0">
              <a:solidFill>
                <a:prstClr val="black"/>
              </a:solidFill>
              <a:latin typeface="Calibri"/>
            </a:endParaRPr>
          </a:p>
          <a:p>
            <a:pPr marL="0" indent="0">
              <a:buNone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</a:p>
          <a:p>
            <a:pPr marL="0" indent="0">
              <a:buNone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LEReC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project greatly benefits from help and expertise of many people from various groups of the Collider-Accelerator and other Departments of the BNL.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well as FNAL, ANL, JLAB and Cornell University.</a:t>
            </a:r>
          </a:p>
          <a:p>
            <a:pPr marL="0" lvl="0" indent="0" algn="just">
              <a:buNone/>
            </a:pPr>
            <a:endParaRPr lang="en-US" sz="1600" dirty="0">
              <a:solidFill>
                <a:prstClr val="black"/>
              </a:solidFill>
              <a:latin typeface="Calibri"/>
            </a:endParaRPr>
          </a:p>
          <a:p>
            <a:pPr marL="0" lvl="0" indent="0" algn="just">
              <a:buNone/>
            </a:pPr>
            <a:endParaRPr lang="en-US" sz="1600" dirty="0">
              <a:solidFill>
                <a:prstClr val="black"/>
              </a:solidFill>
              <a:latin typeface="Calibri"/>
            </a:endParaRPr>
          </a:p>
          <a:p>
            <a:pPr marL="0" lvl="0" indent="0" algn="just">
              <a:buNone/>
            </a:pPr>
            <a:endParaRPr lang="en-US" sz="1600" dirty="0">
              <a:solidFill>
                <a:prstClr val="black"/>
              </a:solidFill>
              <a:latin typeface="Calibri"/>
            </a:endParaRPr>
          </a:p>
          <a:p>
            <a:pPr marL="0" lvl="0" indent="0" algn="just">
              <a:buNone/>
            </a:pPr>
            <a:endParaRPr lang="en-US" sz="2800" dirty="0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9EAAE55A-24AF-4898-80E0-CB94A9AEC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7913"/>
            <a:ext cx="2057400" cy="365125"/>
          </a:xfrm>
        </p:spPr>
        <p:txBody>
          <a:bodyPr/>
          <a:lstStyle/>
          <a:p>
            <a:fld id="{716D9922-87B3-6043-9531-5184EA303DC1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79AB62-A463-44CD-9E90-4E9A3719D935}"/>
              </a:ext>
            </a:extLst>
          </p:cNvPr>
          <p:cNvSpPr txBox="1"/>
          <p:nvPr/>
        </p:nvSpPr>
        <p:spPr>
          <a:xfrm>
            <a:off x="3169920" y="4183380"/>
            <a:ext cx="22108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212592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C2EC87-8087-4976-AA3E-1DE161830B03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" y="762000"/>
            <a:ext cx="9220199" cy="6096000"/>
            <a:chOff x="0" y="287"/>
            <a:chExt cx="5741" cy="3768"/>
          </a:xfrm>
        </p:grpSpPr>
        <p:pic>
          <p:nvPicPr>
            <p:cNvPr id="1340419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" y="287"/>
              <a:ext cx="5736" cy="3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40420" name="Oval 4"/>
            <p:cNvSpPr>
              <a:spLocks noChangeArrowheads="1"/>
            </p:cNvSpPr>
            <p:nvPr/>
          </p:nvSpPr>
          <p:spPr bwMode="auto">
            <a:xfrm>
              <a:off x="576" y="480"/>
              <a:ext cx="4992" cy="1056"/>
            </a:xfrm>
            <a:prstGeom prst="ellips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340421" name="Oval 5"/>
            <p:cNvSpPr>
              <a:spLocks noChangeArrowheads="1"/>
            </p:cNvSpPr>
            <p:nvPr/>
          </p:nvSpPr>
          <p:spPr bwMode="auto">
            <a:xfrm>
              <a:off x="576" y="500"/>
              <a:ext cx="4992" cy="1056"/>
            </a:xfrm>
            <a:prstGeom prst="ellips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340422" name="Line 6"/>
            <p:cNvSpPr>
              <a:spLocks noChangeShapeType="1"/>
            </p:cNvSpPr>
            <p:nvPr/>
          </p:nvSpPr>
          <p:spPr bwMode="auto">
            <a:xfrm flipH="1">
              <a:off x="2016" y="1680"/>
              <a:ext cx="192" cy="288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340423" name="Line 7"/>
            <p:cNvSpPr>
              <a:spLocks noChangeShapeType="1"/>
            </p:cNvSpPr>
            <p:nvPr/>
          </p:nvSpPr>
          <p:spPr bwMode="auto">
            <a:xfrm>
              <a:off x="2016" y="1968"/>
              <a:ext cx="48" cy="336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340424" name="Oval 8"/>
            <p:cNvSpPr>
              <a:spLocks noChangeArrowheads="1"/>
            </p:cNvSpPr>
            <p:nvPr/>
          </p:nvSpPr>
          <p:spPr bwMode="auto">
            <a:xfrm>
              <a:off x="816" y="2095"/>
              <a:ext cx="1248" cy="478"/>
            </a:xfrm>
            <a:prstGeom prst="ellips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340425" name="Arc 9"/>
            <p:cNvSpPr>
              <a:spLocks/>
            </p:cNvSpPr>
            <p:nvPr/>
          </p:nvSpPr>
          <p:spPr bwMode="auto">
            <a:xfrm>
              <a:off x="2016" y="1488"/>
              <a:ext cx="192" cy="19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5397"/>
                <a:gd name="T2" fmla="*/ 21264 w 21600"/>
                <a:gd name="T3" fmla="*/ 25397 h 25397"/>
                <a:gd name="T4" fmla="*/ 0 w 21600"/>
                <a:gd name="T5" fmla="*/ 21600 h 25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5397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873"/>
                    <a:pt x="21487" y="24143"/>
                    <a:pt x="21263" y="25396"/>
                  </a:cubicBezTo>
                </a:path>
                <a:path w="21600" h="25397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873"/>
                    <a:pt x="21487" y="24143"/>
                    <a:pt x="21263" y="25396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340426" name="Freeform 10"/>
            <p:cNvSpPr>
              <a:spLocks/>
            </p:cNvSpPr>
            <p:nvPr/>
          </p:nvSpPr>
          <p:spPr bwMode="auto">
            <a:xfrm>
              <a:off x="2208" y="1543"/>
              <a:ext cx="340" cy="144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96" y="48"/>
                </a:cxn>
                <a:cxn ang="0">
                  <a:pos x="288" y="0"/>
                </a:cxn>
              </a:cxnLst>
              <a:rect l="0" t="0" r="r" b="b"/>
              <a:pathLst>
                <a:path w="288" h="144">
                  <a:moveTo>
                    <a:pt x="0" y="144"/>
                  </a:moveTo>
                  <a:cubicBezTo>
                    <a:pt x="24" y="108"/>
                    <a:pt x="48" y="72"/>
                    <a:pt x="96" y="48"/>
                  </a:cubicBezTo>
                  <a:cubicBezTo>
                    <a:pt x="144" y="24"/>
                    <a:pt x="256" y="8"/>
                    <a:pt x="288" y="0"/>
                  </a:cubicBezTo>
                </a:path>
              </a:pathLst>
            </a:custGeom>
            <a:noFill/>
            <a:ln w="254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340427" name="Oval 11"/>
            <p:cNvSpPr>
              <a:spLocks noChangeArrowheads="1"/>
            </p:cNvSpPr>
            <p:nvPr/>
          </p:nvSpPr>
          <p:spPr bwMode="auto">
            <a:xfrm>
              <a:off x="650" y="2084"/>
              <a:ext cx="240" cy="144"/>
            </a:xfrm>
            <a:prstGeom prst="ellipse">
              <a:avLst/>
            </a:prstGeom>
            <a:noFill/>
            <a:ln w="25400">
              <a:solidFill>
                <a:srgbClr val="33CC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340428" name="Line 12"/>
            <p:cNvSpPr>
              <a:spLocks noChangeShapeType="1"/>
            </p:cNvSpPr>
            <p:nvPr/>
          </p:nvSpPr>
          <p:spPr bwMode="auto">
            <a:xfrm rot="20365824" flipH="1">
              <a:off x="815" y="2216"/>
              <a:ext cx="48" cy="52"/>
            </a:xfrm>
            <a:prstGeom prst="line">
              <a:avLst/>
            </a:prstGeom>
            <a:noFill/>
            <a:ln w="25400">
              <a:solidFill>
                <a:srgbClr val="33CC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340429" name="Line 13"/>
            <p:cNvSpPr>
              <a:spLocks noChangeShapeType="1"/>
            </p:cNvSpPr>
            <p:nvPr/>
          </p:nvSpPr>
          <p:spPr bwMode="auto">
            <a:xfrm>
              <a:off x="192" y="1946"/>
              <a:ext cx="432" cy="19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340430" name="Line 14"/>
            <p:cNvSpPr>
              <a:spLocks noChangeShapeType="1"/>
            </p:cNvSpPr>
            <p:nvPr/>
          </p:nvSpPr>
          <p:spPr bwMode="auto">
            <a:xfrm rot="855002" flipV="1">
              <a:off x="624" y="2101"/>
              <a:ext cx="48" cy="4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340431" name="Line 15"/>
            <p:cNvSpPr>
              <a:spLocks noChangeShapeType="1"/>
            </p:cNvSpPr>
            <p:nvPr/>
          </p:nvSpPr>
          <p:spPr bwMode="auto">
            <a:xfrm>
              <a:off x="672" y="2112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340432" name="Line 16"/>
            <p:cNvSpPr>
              <a:spLocks noChangeShapeType="1"/>
            </p:cNvSpPr>
            <p:nvPr/>
          </p:nvSpPr>
          <p:spPr bwMode="auto">
            <a:xfrm rot="855002" flipV="1">
              <a:off x="94" y="1933"/>
              <a:ext cx="95" cy="8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340433" name="Line 17"/>
            <p:cNvSpPr>
              <a:spLocks noChangeShapeType="1"/>
            </p:cNvSpPr>
            <p:nvPr/>
          </p:nvSpPr>
          <p:spPr bwMode="auto">
            <a:xfrm rot="855002" flipV="1">
              <a:off x="28" y="1900"/>
              <a:ext cx="95" cy="8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340434" name="Line 18"/>
            <p:cNvSpPr>
              <a:spLocks noChangeShapeType="1"/>
            </p:cNvSpPr>
            <p:nvPr/>
          </p:nvSpPr>
          <p:spPr bwMode="auto">
            <a:xfrm rot="-741322">
              <a:off x="28" y="1957"/>
              <a:ext cx="58" cy="4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340435" name="Line 19"/>
            <p:cNvSpPr>
              <a:spLocks noChangeShapeType="1"/>
            </p:cNvSpPr>
            <p:nvPr/>
          </p:nvSpPr>
          <p:spPr bwMode="auto">
            <a:xfrm rot="-369779">
              <a:off x="126" y="1905"/>
              <a:ext cx="69" cy="4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340436" name="Line 20"/>
            <p:cNvSpPr>
              <a:spLocks noChangeShapeType="1"/>
            </p:cNvSpPr>
            <p:nvPr/>
          </p:nvSpPr>
          <p:spPr bwMode="auto">
            <a:xfrm rot="344547">
              <a:off x="633" y="2160"/>
              <a:ext cx="48" cy="19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340437" name="Line 21"/>
            <p:cNvSpPr>
              <a:spLocks noChangeShapeType="1"/>
            </p:cNvSpPr>
            <p:nvPr/>
          </p:nvSpPr>
          <p:spPr bwMode="auto">
            <a:xfrm>
              <a:off x="672" y="2352"/>
              <a:ext cx="48" cy="96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340438" name="Line 22"/>
            <p:cNvSpPr>
              <a:spLocks noChangeShapeType="1"/>
            </p:cNvSpPr>
            <p:nvPr/>
          </p:nvSpPr>
          <p:spPr bwMode="auto">
            <a:xfrm>
              <a:off x="720" y="2448"/>
              <a:ext cx="672" cy="480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340439" name="Line 23"/>
            <p:cNvSpPr>
              <a:spLocks noChangeShapeType="1"/>
            </p:cNvSpPr>
            <p:nvPr/>
          </p:nvSpPr>
          <p:spPr bwMode="auto">
            <a:xfrm>
              <a:off x="1392" y="2928"/>
              <a:ext cx="192" cy="96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340440" name="Line 24"/>
            <p:cNvSpPr>
              <a:spLocks noChangeShapeType="1"/>
            </p:cNvSpPr>
            <p:nvPr/>
          </p:nvSpPr>
          <p:spPr bwMode="auto">
            <a:xfrm>
              <a:off x="1584" y="3024"/>
              <a:ext cx="2016" cy="96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340441" name="Line 25"/>
            <p:cNvSpPr>
              <a:spLocks noChangeShapeType="1"/>
            </p:cNvSpPr>
            <p:nvPr/>
          </p:nvSpPr>
          <p:spPr bwMode="auto">
            <a:xfrm flipH="1">
              <a:off x="3552" y="3120"/>
              <a:ext cx="48" cy="69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340442" name="Rectangle 26"/>
            <p:cNvSpPr>
              <a:spLocks noChangeArrowheads="1"/>
            </p:cNvSpPr>
            <p:nvPr/>
          </p:nvSpPr>
          <p:spPr bwMode="auto">
            <a:xfrm rot="183840">
              <a:off x="2880" y="3120"/>
              <a:ext cx="192" cy="48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340443" name="Rectangle 27"/>
            <p:cNvSpPr>
              <a:spLocks noChangeArrowheads="1"/>
            </p:cNvSpPr>
            <p:nvPr/>
          </p:nvSpPr>
          <p:spPr bwMode="auto">
            <a:xfrm rot="183840">
              <a:off x="3216" y="3143"/>
              <a:ext cx="192" cy="48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340444" name="Line 28"/>
            <p:cNvSpPr>
              <a:spLocks noChangeShapeType="1"/>
            </p:cNvSpPr>
            <p:nvPr/>
          </p:nvSpPr>
          <p:spPr bwMode="auto">
            <a:xfrm rot="216884" flipH="1">
              <a:off x="3408" y="3178"/>
              <a:ext cx="161" cy="0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340445" name="Line 29"/>
            <p:cNvSpPr>
              <a:spLocks noChangeShapeType="1"/>
            </p:cNvSpPr>
            <p:nvPr/>
          </p:nvSpPr>
          <p:spPr bwMode="auto">
            <a:xfrm rot="216884" flipH="1">
              <a:off x="3072" y="3149"/>
              <a:ext cx="96" cy="0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340446" name="Line 30"/>
            <p:cNvSpPr>
              <a:spLocks noChangeShapeType="1"/>
            </p:cNvSpPr>
            <p:nvPr/>
          </p:nvSpPr>
          <p:spPr bwMode="auto">
            <a:xfrm rot="216884" flipH="1">
              <a:off x="3169" y="3118"/>
              <a:ext cx="48" cy="48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340447" name="Line 31"/>
            <p:cNvSpPr>
              <a:spLocks noChangeShapeType="1"/>
            </p:cNvSpPr>
            <p:nvPr/>
          </p:nvSpPr>
          <p:spPr bwMode="auto">
            <a:xfrm rot="274163" flipH="1">
              <a:off x="3216" y="3123"/>
              <a:ext cx="240" cy="6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340448" name="Line 32"/>
            <p:cNvSpPr>
              <a:spLocks noChangeShapeType="1"/>
            </p:cNvSpPr>
            <p:nvPr/>
          </p:nvSpPr>
          <p:spPr bwMode="auto">
            <a:xfrm rot="216884" flipH="1" flipV="1">
              <a:off x="3452" y="3126"/>
              <a:ext cx="48" cy="48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340449" name="Line 33"/>
            <p:cNvSpPr>
              <a:spLocks noChangeShapeType="1"/>
            </p:cNvSpPr>
            <p:nvPr/>
          </p:nvSpPr>
          <p:spPr bwMode="auto">
            <a:xfrm rot="-318485" flipH="1" flipV="1">
              <a:off x="1776" y="2064"/>
              <a:ext cx="240" cy="144"/>
            </a:xfrm>
            <a:prstGeom prst="line">
              <a:avLst/>
            </a:prstGeom>
            <a:noFill/>
            <a:ln w="2540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340450" name="Line 34"/>
            <p:cNvSpPr>
              <a:spLocks noChangeShapeType="1"/>
            </p:cNvSpPr>
            <p:nvPr/>
          </p:nvSpPr>
          <p:spPr bwMode="auto">
            <a:xfrm flipH="1">
              <a:off x="1584" y="2078"/>
              <a:ext cx="192" cy="0"/>
            </a:xfrm>
            <a:prstGeom prst="line">
              <a:avLst/>
            </a:prstGeom>
            <a:noFill/>
            <a:ln w="2540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340451" name="Line 35"/>
            <p:cNvSpPr>
              <a:spLocks noChangeShapeType="1"/>
            </p:cNvSpPr>
            <p:nvPr/>
          </p:nvSpPr>
          <p:spPr bwMode="auto">
            <a:xfrm flipH="1" flipV="1">
              <a:off x="1488" y="2032"/>
              <a:ext cx="96" cy="48"/>
            </a:xfrm>
            <a:prstGeom prst="line">
              <a:avLst/>
            </a:prstGeom>
            <a:noFill/>
            <a:ln w="2540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340452" name="Oval 36"/>
            <p:cNvSpPr>
              <a:spLocks noChangeArrowheads="1"/>
            </p:cNvSpPr>
            <p:nvPr/>
          </p:nvSpPr>
          <p:spPr bwMode="auto">
            <a:xfrm>
              <a:off x="1440" y="1986"/>
              <a:ext cx="96" cy="48"/>
            </a:xfrm>
            <a:prstGeom prst="ellipse">
              <a:avLst/>
            </a:prstGeom>
            <a:noFill/>
            <a:ln w="2540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340453" name="Line 37"/>
            <p:cNvSpPr>
              <a:spLocks noChangeShapeType="1"/>
            </p:cNvSpPr>
            <p:nvPr/>
          </p:nvSpPr>
          <p:spPr bwMode="auto">
            <a:xfrm flipH="1">
              <a:off x="2016" y="2352"/>
              <a:ext cx="144" cy="78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340454" name="Line 38"/>
            <p:cNvSpPr>
              <a:spLocks noChangeShapeType="1"/>
            </p:cNvSpPr>
            <p:nvPr/>
          </p:nvSpPr>
          <p:spPr bwMode="auto">
            <a:xfrm flipH="1">
              <a:off x="2064" y="2160"/>
              <a:ext cx="192" cy="24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340455" name="Line 39"/>
            <p:cNvSpPr>
              <a:spLocks noChangeShapeType="1"/>
            </p:cNvSpPr>
            <p:nvPr/>
          </p:nvSpPr>
          <p:spPr bwMode="auto">
            <a:xfrm flipH="1">
              <a:off x="2160" y="2256"/>
              <a:ext cx="96" cy="96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340456" name="Line 40"/>
            <p:cNvSpPr>
              <a:spLocks noChangeShapeType="1"/>
            </p:cNvSpPr>
            <p:nvPr/>
          </p:nvSpPr>
          <p:spPr bwMode="auto">
            <a:xfrm flipH="1">
              <a:off x="2160" y="2256"/>
              <a:ext cx="240" cy="96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340457" name="Line 41"/>
            <p:cNvSpPr>
              <a:spLocks noChangeShapeType="1"/>
            </p:cNvSpPr>
            <p:nvPr/>
          </p:nvSpPr>
          <p:spPr bwMode="auto">
            <a:xfrm rot="20674670" flipH="1">
              <a:off x="2352" y="2208"/>
              <a:ext cx="96" cy="48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340458" name="Line 42"/>
            <p:cNvSpPr>
              <a:spLocks noChangeShapeType="1"/>
            </p:cNvSpPr>
            <p:nvPr/>
          </p:nvSpPr>
          <p:spPr bwMode="auto">
            <a:xfrm rot="21278497" flipH="1">
              <a:off x="2399" y="2147"/>
              <a:ext cx="248" cy="96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340459" name="Line 43"/>
            <p:cNvSpPr>
              <a:spLocks noChangeShapeType="1"/>
            </p:cNvSpPr>
            <p:nvPr/>
          </p:nvSpPr>
          <p:spPr bwMode="auto">
            <a:xfrm rot="1243533" flipH="1" flipV="1">
              <a:off x="2009" y="2205"/>
              <a:ext cx="58" cy="48"/>
            </a:xfrm>
            <a:prstGeom prst="line">
              <a:avLst/>
            </a:prstGeom>
            <a:noFill/>
            <a:ln w="2540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340460" name="Line 44"/>
            <p:cNvSpPr>
              <a:spLocks noChangeShapeType="1"/>
            </p:cNvSpPr>
            <p:nvPr/>
          </p:nvSpPr>
          <p:spPr bwMode="auto">
            <a:xfrm flipH="1" flipV="1">
              <a:off x="1968" y="1824"/>
              <a:ext cx="48" cy="144"/>
            </a:xfrm>
            <a:prstGeom prst="line">
              <a:avLst/>
            </a:prstGeom>
            <a:noFill/>
            <a:ln w="25400">
              <a:solidFill>
                <a:srgbClr val="00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340461" name="Line 45"/>
            <p:cNvSpPr>
              <a:spLocks noChangeShapeType="1"/>
            </p:cNvSpPr>
            <p:nvPr/>
          </p:nvSpPr>
          <p:spPr bwMode="auto">
            <a:xfrm rot="13263285" flipV="1">
              <a:off x="800" y="2061"/>
              <a:ext cx="58" cy="48"/>
            </a:xfrm>
            <a:prstGeom prst="line">
              <a:avLst/>
            </a:prstGeom>
            <a:noFill/>
            <a:ln w="25400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340462" name="Rectangle 46"/>
            <p:cNvSpPr>
              <a:spLocks noChangeArrowheads="1"/>
            </p:cNvSpPr>
            <p:nvPr/>
          </p:nvSpPr>
          <p:spPr bwMode="auto">
            <a:xfrm rot="4257526">
              <a:off x="1008" y="1928"/>
              <a:ext cx="48" cy="96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340463" name="Line 47"/>
            <p:cNvSpPr>
              <a:spLocks noChangeShapeType="1"/>
            </p:cNvSpPr>
            <p:nvPr/>
          </p:nvSpPr>
          <p:spPr bwMode="auto">
            <a:xfrm rot="21414741" flipH="1">
              <a:off x="864" y="2032"/>
              <a:ext cx="192" cy="48"/>
            </a:xfrm>
            <a:prstGeom prst="line">
              <a:avLst/>
            </a:prstGeom>
            <a:noFill/>
            <a:ln w="25400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340464" name="Line 48"/>
            <p:cNvSpPr>
              <a:spLocks noChangeShapeType="1"/>
            </p:cNvSpPr>
            <p:nvPr/>
          </p:nvSpPr>
          <p:spPr bwMode="auto">
            <a:xfrm rot="-1198987">
              <a:off x="1042" y="1980"/>
              <a:ext cx="0" cy="48"/>
            </a:xfrm>
            <a:prstGeom prst="line">
              <a:avLst/>
            </a:prstGeom>
            <a:noFill/>
            <a:ln w="25400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340465" name="Text Box 49"/>
            <p:cNvSpPr txBox="1">
              <a:spLocks noChangeArrowheads="1"/>
            </p:cNvSpPr>
            <p:nvPr/>
          </p:nvSpPr>
          <p:spPr bwMode="auto">
            <a:xfrm>
              <a:off x="2640" y="753"/>
              <a:ext cx="70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34" charset="-128"/>
                  <a:cs typeface="+mn-cs"/>
                </a:rPr>
                <a:t>RHIC</a:t>
              </a:r>
            </a:p>
          </p:txBody>
        </p:sp>
        <p:sp>
          <p:nvSpPr>
            <p:cNvPr id="1340466" name="Text Box 50"/>
            <p:cNvSpPr txBox="1">
              <a:spLocks noChangeArrowheads="1"/>
            </p:cNvSpPr>
            <p:nvPr/>
          </p:nvSpPr>
          <p:spPr bwMode="auto">
            <a:xfrm>
              <a:off x="768" y="1776"/>
              <a:ext cx="41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34" charset="-128"/>
                  <a:cs typeface="+mn-cs"/>
                </a:rPr>
                <a:t>NSRL</a:t>
              </a:r>
            </a:p>
          </p:txBody>
        </p:sp>
        <p:sp>
          <p:nvSpPr>
            <p:cNvPr id="1340467" name="Text Box 51"/>
            <p:cNvSpPr txBox="1">
              <a:spLocks noChangeArrowheads="1"/>
            </p:cNvSpPr>
            <p:nvPr/>
          </p:nvSpPr>
          <p:spPr bwMode="auto">
            <a:xfrm>
              <a:off x="0" y="1751"/>
              <a:ext cx="4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34" charset="-128"/>
                  <a:cs typeface="+mn-cs"/>
                </a:rPr>
                <a:t>LINAC</a:t>
              </a:r>
            </a:p>
          </p:txBody>
        </p:sp>
        <p:sp>
          <p:nvSpPr>
            <p:cNvPr id="1340468" name="Text Box 52"/>
            <p:cNvSpPr txBox="1">
              <a:spLocks noChangeArrowheads="1"/>
            </p:cNvSpPr>
            <p:nvPr/>
          </p:nvSpPr>
          <p:spPr bwMode="auto">
            <a:xfrm>
              <a:off x="528" y="1943"/>
              <a:ext cx="48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34" charset="-128"/>
                  <a:cs typeface="+mn-cs"/>
                </a:rPr>
                <a:t>Booster</a:t>
              </a:r>
            </a:p>
          </p:txBody>
        </p:sp>
        <p:sp>
          <p:nvSpPr>
            <p:cNvPr id="1340469" name="Text Box 53"/>
            <p:cNvSpPr txBox="1">
              <a:spLocks noChangeArrowheads="1"/>
            </p:cNvSpPr>
            <p:nvPr/>
          </p:nvSpPr>
          <p:spPr bwMode="auto">
            <a:xfrm>
              <a:off x="1056" y="2169"/>
              <a:ext cx="4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34" charset="-128"/>
                  <a:cs typeface="+mn-cs"/>
                </a:rPr>
                <a:t>AGS</a:t>
              </a:r>
            </a:p>
          </p:txBody>
        </p:sp>
        <p:sp>
          <p:nvSpPr>
            <p:cNvPr id="1340470" name="Text Box 54"/>
            <p:cNvSpPr txBox="1">
              <a:spLocks noChangeArrowheads="1"/>
            </p:cNvSpPr>
            <p:nvPr/>
          </p:nvSpPr>
          <p:spPr bwMode="auto">
            <a:xfrm>
              <a:off x="3024" y="2928"/>
              <a:ext cx="55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34" charset="-128"/>
                  <a:cs typeface="+mn-cs"/>
                </a:rPr>
                <a:t>Tandems</a:t>
              </a:r>
            </a:p>
          </p:txBody>
        </p:sp>
        <p:sp>
          <p:nvSpPr>
            <p:cNvPr id="1340471" name="Rectangle 55"/>
            <p:cNvSpPr>
              <a:spLocks noChangeArrowheads="1"/>
            </p:cNvSpPr>
            <p:nvPr/>
          </p:nvSpPr>
          <p:spPr bwMode="auto">
            <a:xfrm>
              <a:off x="2256" y="1488"/>
              <a:ext cx="96" cy="62"/>
            </a:xfrm>
            <a:prstGeom prst="rect">
              <a:avLst/>
            </a:prstGeom>
            <a:noFill/>
            <a:ln w="254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340472" name="Rectangle 56"/>
            <p:cNvSpPr>
              <a:spLocks noChangeArrowheads="1"/>
            </p:cNvSpPr>
            <p:nvPr/>
          </p:nvSpPr>
          <p:spPr bwMode="auto">
            <a:xfrm rot="2438394">
              <a:off x="576" y="1104"/>
              <a:ext cx="96" cy="62"/>
            </a:xfrm>
            <a:prstGeom prst="rect">
              <a:avLst/>
            </a:prstGeom>
            <a:noFill/>
            <a:ln w="254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340473" name="Rectangle 57"/>
            <p:cNvSpPr>
              <a:spLocks noChangeArrowheads="1"/>
            </p:cNvSpPr>
            <p:nvPr/>
          </p:nvSpPr>
          <p:spPr bwMode="auto">
            <a:xfrm>
              <a:off x="3888" y="1488"/>
              <a:ext cx="96" cy="62"/>
            </a:xfrm>
            <a:prstGeom prst="rect">
              <a:avLst/>
            </a:prstGeom>
            <a:noFill/>
            <a:ln w="254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340474" name="Rectangle 58"/>
            <p:cNvSpPr>
              <a:spLocks noChangeArrowheads="1"/>
            </p:cNvSpPr>
            <p:nvPr/>
          </p:nvSpPr>
          <p:spPr bwMode="auto">
            <a:xfrm rot="1508333">
              <a:off x="5184" y="720"/>
              <a:ext cx="96" cy="62"/>
            </a:xfrm>
            <a:prstGeom prst="rect">
              <a:avLst/>
            </a:prstGeom>
            <a:noFill/>
            <a:ln w="254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340475" name="Rectangle 59"/>
            <p:cNvSpPr>
              <a:spLocks noChangeArrowheads="1"/>
            </p:cNvSpPr>
            <p:nvPr/>
          </p:nvSpPr>
          <p:spPr bwMode="auto">
            <a:xfrm>
              <a:off x="3360" y="466"/>
              <a:ext cx="96" cy="62"/>
            </a:xfrm>
            <a:prstGeom prst="rect">
              <a:avLst/>
            </a:prstGeom>
            <a:noFill/>
            <a:ln w="254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340476" name="Rectangle 60"/>
            <p:cNvSpPr>
              <a:spLocks noChangeArrowheads="1"/>
            </p:cNvSpPr>
            <p:nvPr/>
          </p:nvSpPr>
          <p:spPr bwMode="auto">
            <a:xfrm rot="-581619">
              <a:off x="1728" y="528"/>
              <a:ext cx="96" cy="62"/>
            </a:xfrm>
            <a:prstGeom prst="rect">
              <a:avLst/>
            </a:prstGeom>
            <a:noFill/>
            <a:ln w="254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340477" name="Text Box 61"/>
            <p:cNvSpPr txBox="1">
              <a:spLocks noChangeArrowheads="1"/>
            </p:cNvSpPr>
            <p:nvPr/>
          </p:nvSpPr>
          <p:spPr bwMode="auto">
            <a:xfrm>
              <a:off x="2293" y="1582"/>
              <a:ext cx="78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34" charset="-128"/>
                  <a:cs typeface="+mn-cs"/>
                </a:rPr>
                <a:t>6:00 o’clock</a:t>
              </a:r>
            </a:p>
          </p:txBody>
        </p:sp>
        <p:sp>
          <p:nvSpPr>
            <p:cNvPr id="1340478" name="Text Box 62"/>
            <p:cNvSpPr txBox="1">
              <a:spLocks noChangeArrowheads="1"/>
            </p:cNvSpPr>
            <p:nvPr/>
          </p:nvSpPr>
          <p:spPr bwMode="auto">
            <a:xfrm>
              <a:off x="278" y="1170"/>
              <a:ext cx="78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34" charset="-128"/>
                  <a:cs typeface="+mn-cs"/>
                </a:rPr>
                <a:t>8:00 o’clock</a:t>
              </a:r>
            </a:p>
          </p:txBody>
        </p:sp>
        <p:sp>
          <p:nvSpPr>
            <p:cNvPr id="1340479" name="Text Box 63"/>
            <p:cNvSpPr txBox="1">
              <a:spLocks noChangeArrowheads="1"/>
            </p:cNvSpPr>
            <p:nvPr/>
          </p:nvSpPr>
          <p:spPr bwMode="auto">
            <a:xfrm>
              <a:off x="1386" y="627"/>
              <a:ext cx="846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34" charset="-128"/>
                  <a:cs typeface="+mn-cs"/>
                </a:rPr>
                <a:t>10:00 o’clock</a:t>
              </a:r>
            </a:p>
          </p:txBody>
        </p:sp>
        <p:sp>
          <p:nvSpPr>
            <p:cNvPr id="1340480" name="Text Box 64"/>
            <p:cNvSpPr txBox="1">
              <a:spLocks noChangeArrowheads="1"/>
            </p:cNvSpPr>
            <p:nvPr/>
          </p:nvSpPr>
          <p:spPr bwMode="auto">
            <a:xfrm>
              <a:off x="3074" y="551"/>
              <a:ext cx="753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34" charset="-128"/>
                  <a:cs typeface="+mn-cs"/>
                </a:rPr>
                <a:t>12:00 o’clock</a:t>
              </a:r>
            </a:p>
          </p:txBody>
        </p:sp>
        <p:sp>
          <p:nvSpPr>
            <p:cNvPr id="1340481" name="Text Box 65"/>
            <p:cNvSpPr txBox="1">
              <a:spLocks noChangeArrowheads="1"/>
            </p:cNvSpPr>
            <p:nvPr/>
          </p:nvSpPr>
          <p:spPr bwMode="auto">
            <a:xfrm>
              <a:off x="3746" y="1577"/>
              <a:ext cx="697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34" charset="-128"/>
                  <a:cs typeface="+mn-cs"/>
                </a:rPr>
                <a:t>4:00 o’clock</a:t>
              </a:r>
            </a:p>
          </p:txBody>
        </p:sp>
        <p:sp>
          <p:nvSpPr>
            <p:cNvPr id="1340482" name="Text Box 66"/>
            <p:cNvSpPr txBox="1">
              <a:spLocks noChangeArrowheads="1"/>
            </p:cNvSpPr>
            <p:nvPr/>
          </p:nvSpPr>
          <p:spPr bwMode="auto">
            <a:xfrm>
              <a:off x="4426" y="660"/>
              <a:ext cx="775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34" charset="-128"/>
                  <a:cs typeface="+mn-cs"/>
                </a:rPr>
                <a:t>LEReC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34" charset="-128"/>
                  <a:cs typeface="+mn-cs"/>
                </a:rPr>
                <a:t>2:00 o’clock</a:t>
              </a:r>
            </a:p>
          </p:txBody>
        </p:sp>
      </p:grpSp>
      <p:sp>
        <p:nvSpPr>
          <p:cNvPr id="1340483" name="Rectangle 67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077200" cy="838200"/>
          </a:xfrm>
        </p:spPr>
        <p:txBody>
          <a:bodyPr/>
          <a:lstStyle/>
          <a:p>
            <a:r>
              <a:rPr lang="en-US" dirty="0"/>
              <a:t>RHIC @ BNL, Long Island, New York</a:t>
            </a:r>
          </a:p>
        </p:txBody>
      </p:sp>
      <p:sp>
        <p:nvSpPr>
          <p:cNvPr id="70" name="Rectangle 69"/>
          <p:cNvSpPr/>
          <p:nvPr/>
        </p:nvSpPr>
        <p:spPr>
          <a:xfrm>
            <a:off x="533400" y="3352800"/>
            <a:ext cx="838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t>EBIS</a:t>
            </a:r>
          </a:p>
        </p:txBody>
      </p:sp>
    </p:spTree>
    <p:extLst>
      <p:ext uri="{BB962C8B-B14F-4D97-AF65-F5344CB8AC3E}">
        <p14:creationId xmlns:p14="http://schemas.microsoft.com/office/powerpoint/2010/main" val="423088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7" b="8268"/>
          <a:stretch/>
        </p:blipFill>
        <p:spPr>
          <a:xfrm>
            <a:off x="0" y="-19503"/>
            <a:ext cx="9144000" cy="68775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95600" y="15073"/>
            <a:ext cx="596669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LEReC</a:t>
            </a:r>
            <a:r>
              <a:rPr lang="en-US" sz="2800" dirty="0"/>
              <a:t> inside RHIC tunnel at </a:t>
            </a:r>
          </a:p>
          <a:p>
            <a:r>
              <a:rPr lang="en-US" sz="2800" dirty="0"/>
              <a:t>Interaction Region @ 2 o’clock (IR2)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0934" y="3049917"/>
            <a:ext cx="20681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Cooling sections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08663" y="1666413"/>
            <a:ext cx="240963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Injection Section</a:t>
            </a:r>
          </a:p>
          <a:p>
            <a:r>
              <a:rPr lang="en-US" sz="1600" dirty="0">
                <a:solidFill>
                  <a:srgbClr val="FF0000"/>
                </a:solidFill>
              </a:rPr>
              <a:t>(DC photocathode Gun, </a:t>
            </a:r>
          </a:p>
          <a:p>
            <a:r>
              <a:rPr lang="en-US" sz="1600" dirty="0">
                <a:solidFill>
                  <a:srgbClr val="FF0000"/>
                </a:solidFill>
              </a:rPr>
              <a:t>SRF Booster cavity)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1407" y="4322150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Laser</a:t>
            </a:r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7277100" y="2565428"/>
            <a:ext cx="495300" cy="200657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676400" y="2209800"/>
            <a:ext cx="1524000" cy="914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</p:cNvCxnSpPr>
          <p:nvPr/>
        </p:nvCxnSpPr>
        <p:spPr>
          <a:xfrm>
            <a:off x="916930" y="4714928"/>
            <a:ext cx="531751" cy="65717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962400" y="1086063"/>
            <a:ext cx="23841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Transport beamline</a:t>
            </a:r>
          </a:p>
        </p:txBody>
      </p:sp>
      <p:cxnSp>
        <p:nvCxnSpPr>
          <p:cNvPr id="14" name="Straight Arrow Connector 13"/>
          <p:cNvCxnSpPr>
            <a:cxnSpLocks/>
          </p:cNvCxnSpPr>
          <p:nvPr/>
        </p:nvCxnSpPr>
        <p:spPr>
          <a:xfrm>
            <a:off x="5075080" y="1576745"/>
            <a:ext cx="563720" cy="196444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3A9A83-6F55-4F4F-8AD5-F3651CA3A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369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941638"/>
            <a:ext cx="9144000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ft Brace 4"/>
          <p:cNvSpPr/>
          <p:nvPr/>
        </p:nvSpPr>
        <p:spPr>
          <a:xfrm rot="16200000">
            <a:off x="1406525" y="3279775"/>
            <a:ext cx="174625" cy="1584325"/>
          </a:xfrm>
          <a:prstGeom prst="leftBrace">
            <a:avLst>
              <a:gd name="adj1" fmla="val 0"/>
              <a:gd name="adj2" fmla="val 50000"/>
            </a:avLst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714375" y="4157663"/>
            <a:ext cx="1498600" cy="4318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Helvetic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100" b="1"/>
              <a:t>COOLING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100" b="1"/>
              <a:t>in Blue RHIC ring</a:t>
            </a:r>
          </a:p>
        </p:txBody>
      </p:sp>
      <p:sp>
        <p:nvSpPr>
          <p:cNvPr id="7" name="Left Brace 6"/>
          <p:cNvSpPr/>
          <p:nvPr/>
        </p:nvSpPr>
        <p:spPr>
          <a:xfrm rot="16200000" flipH="1">
            <a:off x="1352551" y="2486025"/>
            <a:ext cx="222250" cy="1571625"/>
          </a:xfrm>
          <a:prstGeom prst="leftBrac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8" name="TextBox 7"/>
          <p:cNvSpPr txBox="1">
            <a:spLocks noChangeArrowheads="1"/>
          </p:cNvSpPr>
          <p:nvPr/>
        </p:nvSpPr>
        <p:spPr bwMode="auto">
          <a:xfrm>
            <a:off x="788988" y="2728913"/>
            <a:ext cx="1479550" cy="431800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Helvetic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100" b="1"/>
              <a:t>COOLING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100" b="1"/>
              <a:t>in Yellow RHIC ring</a:t>
            </a:r>
          </a:p>
        </p:txBody>
      </p:sp>
      <p:sp>
        <p:nvSpPr>
          <p:cNvPr id="3079" name="TextBox 16"/>
          <p:cNvSpPr txBox="1">
            <a:spLocks noChangeArrowheads="1"/>
          </p:cNvSpPr>
          <p:nvPr/>
        </p:nvSpPr>
        <p:spPr bwMode="auto">
          <a:xfrm>
            <a:off x="3825875" y="5008563"/>
            <a:ext cx="10556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Helvetic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200" b="1"/>
              <a:t>High-Power Beam Dump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4349750" y="4062413"/>
            <a:ext cx="0" cy="933450"/>
          </a:xfrm>
          <a:prstGeom prst="straightConnector1">
            <a:avLst/>
          </a:prstGeom>
          <a:ln w="254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81" name="TextBox 19"/>
          <p:cNvSpPr txBox="1">
            <a:spLocks noChangeArrowheads="1"/>
          </p:cNvSpPr>
          <p:nvPr/>
        </p:nvSpPr>
        <p:spPr bwMode="auto">
          <a:xfrm>
            <a:off x="2771775" y="5006975"/>
            <a:ext cx="1054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Helvetic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200" b="1" dirty="0"/>
              <a:t>Extraction beam line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2819400" y="3802063"/>
            <a:ext cx="406400" cy="1204912"/>
          </a:xfrm>
          <a:prstGeom prst="straightConnector1">
            <a:avLst/>
          </a:prstGeom>
          <a:ln w="2222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/>
          </p:cNvCxnSpPr>
          <p:nvPr/>
        </p:nvCxnSpPr>
        <p:spPr>
          <a:xfrm flipV="1">
            <a:off x="3225800" y="3984625"/>
            <a:ext cx="430213" cy="1022350"/>
          </a:xfrm>
          <a:prstGeom prst="straightConnector1">
            <a:avLst/>
          </a:prstGeom>
          <a:ln w="254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84" name="TextBox 26"/>
          <p:cNvSpPr txBox="1">
            <a:spLocks noChangeArrowheads="1"/>
          </p:cNvSpPr>
          <p:nvPr/>
        </p:nvSpPr>
        <p:spPr bwMode="auto">
          <a:xfrm>
            <a:off x="7921625" y="3536950"/>
            <a:ext cx="679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Helvetic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200" b="1"/>
              <a:t>DC </a:t>
            </a:r>
            <a:br>
              <a:rPr lang="en-US" altLang="en-US" sz="1200" b="1"/>
            </a:br>
            <a:r>
              <a:rPr lang="en-US" altLang="en-US" sz="1200" b="1"/>
              <a:t>e</a:t>
            </a:r>
            <a:r>
              <a:rPr lang="en-US" altLang="en-US" sz="1200" b="1" baseline="30000"/>
              <a:t>-</a:t>
            </a:r>
            <a:r>
              <a:rPr lang="en-US" altLang="en-US" sz="1200" b="1"/>
              <a:t> Gun</a:t>
            </a:r>
          </a:p>
        </p:txBody>
      </p:sp>
      <p:sp>
        <p:nvSpPr>
          <p:cNvPr id="3085" name="TextBox 27"/>
          <p:cNvSpPr txBox="1">
            <a:spLocks noChangeArrowheads="1"/>
          </p:cNvSpPr>
          <p:nvPr/>
        </p:nvSpPr>
        <p:spPr bwMode="auto">
          <a:xfrm>
            <a:off x="7467600" y="1219200"/>
            <a:ext cx="7937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Helvetic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200" b="1"/>
              <a:t>704 MHz SRF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200" b="1"/>
              <a:t>Booster Cavity</a:t>
            </a:r>
          </a:p>
        </p:txBody>
      </p:sp>
      <p:sp>
        <p:nvSpPr>
          <p:cNvPr id="3086" name="TextBox 28"/>
          <p:cNvSpPr txBox="1">
            <a:spLocks noChangeArrowheads="1"/>
          </p:cNvSpPr>
          <p:nvPr/>
        </p:nvSpPr>
        <p:spPr bwMode="auto">
          <a:xfrm>
            <a:off x="6858000" y="2105025"/>
            <a:ext cx="10556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Helvetic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200" b="1"/>
              <a:t>2.1 GHz </a:t>
            </a:r>
            <a:br>
              <a:rPr lang="en-US" altLang="en-US" sz="1200" b="1"/>
            </a:br>
            <a:r>
              <a:rPr lang="en-US" altLang="en-US" sz="1200" b="1"/>
              <a:t>Cu Cavity</a:t>
            </a:r>
          </a:p>
        </p:txBody>
      </p:sp>
      <p:cxnSp>
        <p:nvCxnSpPr>
          <p:cNvPr id="30" name="Straight Arrow Connector 29"/>
          <p:cNvCxnSpPr>
            <a:stCxn id="3086" idx="2"/>
          </p:cNvCxnSpPr>
          <p:nvPr/>
        </p:nvCxnSpPr>
        <p:spPr>
          <a:xfrm>
            <a:off x="7386638" y="2565400"/>
            <a:ext cx="155575" cy="722313"/>
          </a:xfrm>
          <a:prstGeom prst="straightConnector1">
            <a:avLst/>
          </a:prstGeom>
          <a:ln w="25400"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088" name="TextBox 31"/>
          <p:cNvSpPr txBox="1">
            <a:spLocks noChangeArrowheads="1"/>
          </p:cNvSpPr>
          <p:nvPr/>
        </p:nvSpPr>
        <p:spPr bwMode="auto">
          <a:xfrm>
            <a:off x="4849813" y="2284413"/>
            <a:ext cx="10556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Helvetic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200" b="1"/>
              <a:t>9 MHz </a:t>
            </a:r>
            <a:br>
              <a:rPr lang="en-US" altLang="en-US" sz="1200" b="1"/>
            </a:br>
            <a:r>
              <a:rPr lang="en-US" altLang="en-US" sz="1200" b="1"/>
              <a:t>Cu Cavity</a:t>
            </a:r>
          </a:p>
        </p:txBody>
      </p:sp>
      <p:sp>
        <p:nvSpPr>
          <p:cNvPr id="3089" name="TextBox 32"/>
          <p:cNvSpPr txBox="1">
            <a:spLocks noChangeArrowheads="1"/>
          </p:cNvSpPr>
          <p:nvPr/>
        </p:nvSpPr>
        <p:spPr bwMode="auto">
          <a:xfrm>
            <a:off x="3505200" y="2227263"/>
            <a:ext cx="10556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Helvetic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200" b="1" dirty="0"/>
              <a:t>704 MHz </a:t>
            </a:r>
            <a:br>
              <a:rPr lang="en-US" altLang="en-US" sz="1200" b="1" dirty="0"/>
            </a:br>
            <a:r>
              <a:rPr lang="en-US" altLang="en-US" sz="1200" b="1" dirty="0"/>
              <a:t>Cu Cavity</a:t>
            </a:r>
          </a:p>
        </p:txBody>
      </p:sp>
      <p:cxnSp>
        <p:nvCxnSpPr>
          <p:cNvPr id="34" name="Straight Arrow Connector 33"/>
          <p:cNvCxnSpPr>
            <a:stCxn id="3089" idx="2"/>
          </p:cNvCxnSpPr>
          <p:nvPr/>
        </p:nvCxnSpPr>
        <p:spPr>
          <a:xfrm>
            <a:off x="4033838" y="2689225"/>
            <a:ext cx="0" cy="509588"/>
          </a:xfrm>
          <a:prstGeom prst="straightConnector1">
            <a:avLst/>
          </a:prstGeom>
          <a:ln w="25400"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376863" y="2768600"/>
            <a:ext cx="0" cy="458788"/>
          </a:xfrm>
          <a:prstGeom prst="straightConnector1">
            <a:avLst/>
          </a:prstGeom>
          <a:ln w="25400"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085" idx="2"/>
          </p:cNvCxnSpPr>
          <p:nvPr/>
        </p:nvCxnSpPr>
        <p:spPr>
          <a:xfrm>
            <a:off x="7864475" y="2049463"/>
            <a:ext cx="0" cy="1036637"/>
          </a:xfrm>
          <a:prstGeom prst="straightConnector1">
            <a:avLst/>
          </a:prstGeom>
          <a:ln w="25400"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093" name="TextBox 45"/>
          <p:cNvSpPr txBox="1">
            <a:spLocks noChangeArrowheads="1"/>
          </p:cNvSpPr>
          <p:nvPr/>
        </p:nvSpPr>
        <p:spPr bwMode="auto">
          <a:xfrm>
            <a:off x="5643034" y="1879946"/>
            <a:ext cx="11017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Helvetic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200" b="1" dirty="0"/>
              <a:t>Injection beam dump</a:t>
            </a:r>
          </a:p>
        </p:txBody>
      </p:sp>
      <p:cxnSp>
        <p:nvCxnSpPr>
          <p:cNvPr id="47" name="Straight Arrow Connector 46"/>
          <p:cNvCxnSpPr>
            <a:cxnSpLocks/>
          </p:cNvCxnSpPr>
          <p:nvPr/>
        </p:nvCxnSpPr>
        <p:spPr>
          <a:xfrm>
            <a:off x="6239933" y="2360613"/>
            <a:ext cx="160867" cy="542925"/>
          </a:xfrm>
          <a:prstGeom prst="straightConnector1">
            <a:avLst/>
          </a:prstGeom>
          <a:ln w="254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95" name="TextBox 50"/>
          <p:cNvSpPr txBox="1">
            <a:spLocks noChangeArrowheads="1"/>
          </p:cNvSpPr>
          <p:nvPr/>
        </p:nvSpPr>
        <p:spPr bwMode="auto">
          <a:xfrm>
            <a:off x="1487488" y="1811338"/>
            <a:ext cx="1435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Helvetic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200" b="1"/>
              <a:t>RF Diagnostic Beamline</a:t>
            </a:r>
          </a:p>
        </p:txBody>
      </p:sp>
      <p:cxnSp>
        <p:nvCxnSpPr>
          <p:cNvPr id="52" name="Straight Arrow Connector 51"/>
          <p:cNvCxnSpPr>
            <a:stCxn id="3095" idx="2"/>
          </p:cNvCxnSpPr>
          <p:nvPr/>
        </p:nvCxnSpPr>
        <p:spPr>
          <a:xfrm>
            <a:off x="2205038" y="2273300"/>
            <a:ext cx="385762" cy="1109663"/>
          </a:xfrm>
          <a:prstGeom prst="straightConnector1">
            <a:avLst/>
          </a:prstGeom>
          <a:ln w="254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97" name="TextBox 53"/>
          <p:cNvSpPr txBox="1">
            <a:spLocks noChangeArrowheads="1"/>
          </p:cNvSpPr>
          <p:nvPr/>
        </p:nvSpPr>
        <p:spPr bwMode="auto">
          <a:xfrm>
            <a:off x="3406775" y="3521075"/>
            <a:ext cx="14573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Helvetic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200" b="1"/>
              <a:t>RHIC TRIPLET</a:t>
            </a:r>
          </a:p>
        </p:txBody>
      </p:sp>
      <p:sp>
        <p:nvSpPr>
          <p:cNvPr id="3098" name="TextBox 54"/>
          <p:cNvSpPr txBox="1">
            <a:spLocks noChangeArrowheads="1"/>
          </p:cNvSpPr>
          <p:nvPr/>
        </p:nvSpPr>
        <p:spPr bwMode="auto">
          <a:xfrm>
            <a:off x="6056313" y="3540125"/>
            <a:ext cx="90328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Helvetic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100" b="1"/>
              <a:t>RHIC  DX</a:t>
            </a:r>
          </a:p>
        </p:txBody>
      </p:sp>
      <p:sp>
        <p:nvSpPr>
          <p:cNvPr id="3099" name="TextBox 55"/>
          <p:cNvSpPr txBox="1">
            <a:spLocks noChangeArrowheads="1"/>
          </p:cNvSpPr>
          <p:nvPr/>
        </p:nvSpPr>
        <p:spPr bwMode="auto">
          <a:xfrm>
            <a:off x="57150" y="4905375"/>
            <a:ext cx="8985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Helvetic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200" b="1"/>
              <a:t>180°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200" b="1"/>
              <a:t>Bending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200" b="1"/>
              <a:t>Magnet</a:t>
            </a:r>
          </a:p>
        </p:txBody>
      </p:sp>
      <p:cxnSp>
        <p:nvCxnSpPr>
          <p:cNvPr id="57" name="Straight Arrow Connector 56"/>
          <p:cNvCxnSpPr>
            <a:stCxn id="3099" idx="0"/>
          </p:cNvCxnSpPr>
          <p:nvPr/>
        </p:nvCxnSpPr>
        <p:spPr>
          <a:xfrm flipH="1" flipV="1">
            <a:off x="506413" y="3798888"/>
            <a:ext cx="0" cy="1106487"/>
          </a:xfrm>
          <a:prstGeom prst="straightConnector1">
            <a:avLst/>
          </a:prstGeom>
          <a:ln w="254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ight Arrow 58"/>
          <p:cNvSpPr/>
          <p:nvPr/>
        </p:nvSpPr>
        <p:spPr>
          <a:xfrm rot="10800000" flipV="1">
            <a:off x="5715000" y="3086100"/>
            <a:ext cx="430213" cy="149225"/>
          </a:xfrm>
          <a:prstGeom prst="rightArrow">
            <a:avLst>
              <a:gd name="adj1" fmla="val 50000"/>
              <a:gd name="adj2" fmla="val 8840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5791767" y="2761091"/>
            <a:ext cx="346570" cy="36933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r>
              <a:rPr lang="en-US" b="1" baseline="3000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</a:t>
            </a:r>
          </a:p>
        </p:txBody>
      </p:sp>
      <p:sp>
        <p:nvSpPr>
          <p:cNvPr id="61" name="Right Arrow 60"/>
          <p:cNvSpPr/>
          <p:nvPr/>
        </p:nvSpPr>
        <p:spPr>
          <a:xfrm flipV="1">
            <a:off x="1611313" y="3835400"/>
            <a:ext cx="431800" cy="149225"/>
          </a:xfrm>
          <a:prstGeom prst="rightArrow">
            <a:avLst>
              <a:gd name="adj1" fmla="val 50000"/>
              <a:gd name="adj2" fmla="val 8840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1199916" y="3648281"/>
            <a:ext cx="346570" cy="36933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r>
              <a:rPr lang="en-US" b="1" baseline="3000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</a:t>
            </a:r>
          </a:p>
        </p:txBody>
      </p:sp>
      <p:sp>
        <p:nvSpPr>
          <p:cNvPr id="64" name="Right Arrow 63"/>
          <p:cNvSpPr/>
          <p:nvPr/>
        </p:nvSpPr>
        <p:spPr>
          <a:xfrm rot="10800000" flipV="1">
            <a:off x="5226050" y="3578225"/>
            <a:ext cx="196850" cy="82550"/>
          </a:xfrm>
          <a:prstGeom prst="rightArrow">
            <a:avLst>
              <a:gd name="adj1" fmla="val 50000"/>
              <a:gd name="adj2" fmla="val 88400"/>
            </a:avLst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" name="Right Arrow 64"/>
          <p:cNvSpPr/>
          <p:nvPr/>
        </p:nvSpPr>
        <p:spPr>
          <a:xfrm rot="10800000" flipV="1">
            <a:off x="2989263" y="3575050"/>
            <a:ext cx="196850" cy="82550"/>
          </a:xfrm>
          <a:prstGeom prst="rightArrow">
            <a:avLst>
              <a:gd name="adj1" fmla="val 50000"/>
              <a:gd name="adj2" fmla="val 88400"/>
            </a:avLst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6" name="Right Arrow 65"/>
          <p:cNvSpPr/>
          <p:nvPr/>
        </p:nvSpPr>
        <p:spPr>
          <a:xfrm flipV="1">
            <a:off x="2986088" y="3695700"/>
            <a:ext cx="196850" cy="82550"/>
          </a:xfrm>
          <a:prstGeom prst="rightArrow">
            <a:avLst>
              <a:gd name="adj1" fmla="val 50000"/>
              <a:gd name="adj2" fmla="val 88400"/>
            </a:avLst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Right Arrow 66"/>
          <p:cNvSpPr/>
          <p:nvPr/>
        </p:nvSpPr>
        <p:spPr>
          <a:xfrm flipV="1">
            <a:off x="5238750" y="3659188"/>
            <a:ext cx="196850" cy="82550"/>
          </a:xfrm>
          <a:prstGeom prst="rightArrow">
            <a:avLst>
              <a:gd name="adj1" fmla="val 50000"/>
              <a:gd name="adj2" fmla="val 88400"/>
            </a:avLst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Right Arrow 47"/>
          <p:cNvSpPr/>
          <p:nvPr/>
        </p:nvSpPr>
        <p:spPr>
          <a:xfrm rot="10800000" flipV="1">
            <a:off x="1227138" y="3425825"/>
            <a:ext cx="430212" cy="149225"/>
          </a:xfrm>
          <a:prstGeom prst="rightArrow">
            <a:avLst>
              <a:gd name="adj1" fmla="val 50000"/>
              <a:gd name="adj2" fmla="val 8840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624013" y="3230563"/>
            <a:ext cx="404812" cy="4286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r>
              <a:rPr lang="en-US" b="1" baseline="3000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</a:t>
            </a:r>
            <a:endParaRPr lang="en-US" dirty="0"/>
          </a:p>
        </p:txBody>
      </p:sp>
      <p:sp>
        <p:nvSpPr>
          <p:cNvPr id="3112" name="TextBox 15"/>
          <p:cNvSpPr txBox="1">
            <a:spLocks noChangeArrowheads="1"/>
          </p:cNvSpPr>
          <p:nvPr/>
        </p:nvSpPr>
        <p:spPr bwMode="auto">
          <a:xfrm>
            <a:off x="1066800" y="5670550"/>
            <a:ext cx="182721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Helvetic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/>
              <a:t>* </a:t>
            </a:r>
            <a:r>
              <a:rPr lang="en-US" altLang="en-US" sz="1100">
                <a:solidFill>
                  <a:srgbClr val="FF0000"/>
                </a:solidFill>
              </a:rPr>
              <a:t>NOT to scale</a:t>
            </a:r>
          </a:p>
        </p:txBody>
      </p:sp>
      <p:cxnSp>
        <p:nvCxnSpPr>
          <p:cNvPr id="63" name="Straight Arrow Connector 62"/>
          <p:cNvCxnSpPr/>
          <p:nvPr/>
        </p:nvCxnSpPr>
        <p:spPr>
          <a:xfrm flipH="1">
            <a:off x="8643939" y="2049463"/>
            <a:ext cx="103186" cy="1063625"/>
          </a:xfrm>
          <a:prstGeom prst="straightConnector1">
            <a:avLst/>
          </a:prstGeom>
          <a:ln w="22225"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115" name="TextBox 67"/>
          <p:cNvSpPr txBox="1">
            <a:spLocks noChangeArrowheads="1"/>
          </p:cNvSpPr>
          <p:nvPr/>
        </p:nvSpPr>
        <p:spPr bwMode="auto">
          <a:xfrm>
            <a:off x="8363821" y="1396206"/>
            <a:ext cx="793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Helvetic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200" b="1" dirty="0"/>
              <a:t>Cathode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200" b="1" dirty="0"/>
              <a:t>loading system</a:t>
            </a:r>
          </a:p>
        </p:txBody>
      </p:sp>
      <p:grpSp>
        <p:nvGrpSpPr>
          <p:cNvPr id="3116" name="Group 75"/>
          <p:cNvGrpSpPr>
            <a:grpSpLocks/>
          </p:cNvGrpSpPr>
          <p:nvPr/>
        </p:nvGrpSpPr>
        <p:grpSpPr bwMode="auto">
          <a:xfrm>
            <a:off x="5051425" y="4589463"/>
            <a:ext cx="4046538" cy="1263650"/>
            <a:chOff x="5051509" y="4589313"/>
            <a:chExt cx="4046261" cy="1264261"/>
          </a:xfrm>
        </p:grpSpPr>
        <p:pic>
          <p:nvPicPr>
            <p:cNvPr id="312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8669" y="4648291"/>
              <a:ext cx="382504" cy="118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25" name="TextBox 1"/>
            <p:cNvSpPr txBox="1">
              <a:spLocks noChangeArrowheads="1"/>
            </p:cNvSpPr>
            <p:nvPr/>
          </p:nvSpPr>
          <p:spPr bwMode="auto">
            <a:xfrm>
              <a:off x="5333716" y="4628150"/>
              <a:ext cx="1307419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Helvetic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Helvetica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Helvetica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Helvetica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Helvetica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Helvetica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Helvetica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lnSpc>
                  <a:spcPct val="2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900" b="1"/>
                <a:t>LF solenoid</a:t>
              </a:r>
            </a:p>
            <a:p>
              <a:pPr eaLnBrk="1" hangingPunct="1">
                <a:lnSpc>
                  <a:spcPct val="2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900" b="1"/>
                <a:t>HF solenoid</a:t>
              </a:r>
            </a:p>
            <a:p>
              <a:pPr eaLnBrk="1" hangingPunct="1">
                <a:lnSpc>
                  <a:spcPct val="2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900" b="1"/>
                <a:t>Transport solenoid</a:t>
              </a:r>
            </a:p>
            <a:p>
              <a:pPr eaLnBrk="1" hangingPunct="1">
                <a:lnSpc>
                  <a:spcPct val="2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900" b="1"/>
                <a:t>ERL solenoid</a:t>
              </a: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5051509" y="4589313"/>
              <a:ext cx="3919270" cy="1264261"/>
            </a:xfrm>
            <a:prstGeom prst="round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/>
            </a:p>
          </p:txBody>
        </p:sp>
        <p:sp>
          <p:nvSpPr>
            <p:cNvPr id="3127" name="TextBox 1"/>
            <p:cNvSpPr txBox="1">
              <a:spLocks noChangeArrowheads="1"/>
            </p:cNvSpPr>
            <p:nvPr/>
          </p:nvSpPr>
          <p:spPr bwMode="auto">
            <a:xfrm>
              <a:off x="6799985" y="4621278"/>
              <a:ext cx="1295109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Helvetic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Helvetica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Helvetica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Helvetica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Helvetica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Helvetica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Helvetica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lnSpc>
                  <a:spcPct val="2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900" b="1"/>
                <a:t>Quad corrector</a:t>
              </a:r>
            </a:p>
            <a:p>
              <a:pPr eaLnBrk="1" hangingPunct="1">
                <a:lnSpc>
                  <a:spcPct val="2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900" b="1"/>
                <a:t>Trim corrector</a:t>
              </a:r>
            </a:p>
            <a:p>
              <a:pPr eaLnBrk="1" hangingPunct="1">
                <a:lnSpc>
                  <a:spcPct val="2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900" b="1"/>
                <a:t>Corrector 3.8 ID</a:t>
              </a:r>
            </a:p>
            <a:p>
              <a:pPr eaLnBrk="1" hangingPunct="1">
                <a:lnSpc>
                  <a:spcPct val="2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900" b="1"/>
                <a:t>Corrector 6.0 ID</a:t>
              </a:r>
            </a:p>
          </p:txBody>
        </p:sp>
        <p:pic>
          <p:nvPicPr>
            <p:cNvPr id="312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9644" y="4724401"/>
              <a:ext cx="204411" cy="1028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29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1978" y="4762500"/>
              <a:ext cx="144496" cy="990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30" name="TextBox 1"/>
            <p:cNvSpPr txBox="1">
              <a:spLocks noChangeArrowheads="1"/>
            </p:cNvSpPr>
            <p:nvPr/>
          </p:nvSpPr>
          <p:spPr bwMode="auto">
            <a:xfrm>
              <a:off x="8086474" y="4625909"/>
              <a:ext cx="1011296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Helvetic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Helvetica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Helvetica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Helvetica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Helvetica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Helvetica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Helvetica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lnSpc>
                  <a:spcPct val="2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900" b="1"/>
                <a:t>BPM 2.4 ID</a:t>
              </a:r>
            </a:p>
            <a:p>
              <a:pPr eaLnBrk="1" hangingPunct="1">
                <a:lnSpc>
                  <a:spcPct val="2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900" b="1"/>
                <a:t>BPM 4.8 ID</a:t>
              </a:r>
            </a:p>
            <a:p>
              <a:pPr eaLnBrk="1" hangingPunct="1">
                <a:lnSpc>
                  <a:spcPct val="2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900" b="1"/>
                <a:t>Bellows</a:t>
              </a:r>
            </a:p>
            <a:p>
              <a:pPr eaLnBrk="1" hangingPunct="1">
                <a:lnSpc>
                  <a:spcPct val="2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900" b="1"/>
                <a:t>Ion pump</a:t>
              </a:r>
            </a:p>
          </p:txBody>
        </p:sp>
      </p:grpSp>
      <p:cxnSp>
        <p:nvCxnSpPr>
          <p:cNvPr id="54" name="Straight Arrow Connector 53"/>
          <p:cNvCxnSpPr>
            <a:stCxn id="3119" idx="2"/>
          </p:cNvCxnSpPr>
          <p:nvPr/>
        </p:nvCxnSpPr>
        <p:spPr>
          <a:xfrm flipH="1">
            <a:off x="3216275" y="2360613"/>
            <a:ext cx="111125" cy="1095375"/>
          </a:xfrm>
          <a:prstGeom prst="straightConnector1">
            <a:avLst/>
          </a:prstGeom>
          <a:ln w="254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19" name="Rectangle 3"/>
          <p:cNvSpPr>
            <a:spLocks noChangeArrowheads="1"/>
          </p:cNvSpPr>
          <p:nvPr/>
        </p:nvSpPr>
        <p:spPr bwMode="auto">
          <a:xfrm>
            <a:off x="2871788" y="1898650"/>
            <a:ext cx="911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Helvetic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200" b="1"/>
              <a:t>Merger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200" b="1"/>
              <a:t> Beamline</a:t>
            </a:r>
          </a:p>
        </p:txBody>
      </p:sp>
      <p:sp>
        <p:nvSpPr>
          <p:cNvPr id="3120" name="Rectangle 1"/>
          <p:cNvSpPr>
            <a:spLocks noChangeArrowheads="1"/>
          </p:cNvSpPr>
          <p:nvPr/>
        </p:nvSpPr>
        <p:spPr bwMode="auto">
          <a:xfrm>
            <a:off x="4095750" y="1673225"/>
            <a:ext cx="114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200" b="1" dirty="0"/>
              <a:t>Transport</a:t>
            </a:r>
          </a:p>
          <a:p>
            <a:pPr algn="ctr"/>
            <a:r>
              <a:rPr lang="en-US" altLang="en-US" sz="1200" b="1" dirty="0"/>
              <a:t> Beamline</a:t>
            </a: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4724400" y="2135188"/>
            <a:ext cx="0" cy="1149350"/>
          </a:xfrm>
          <a:prstGeom prst="straightConnector1">
            <a:avLst/>
          </a:prstGeom>
          <a:ln w="254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22" name="Rectangle 13"/>
          <p:cNvSpPr>
            <a:spLocks noChangeArrowheads="1"/>
          </p:cNvSpPr>
          <p:nvPr/>
        </p:nvSpPr>
        <p:spPr bwMode="auto">
          <a:xfrm>
            <a:off x="2260601" y="1341397"/>
            <a:ext cx="16748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200" b="1" dirty="0"/>
              <a:t>704 MHz </a:t>
            </a:r>
            <a:br>
              <a:rPr lang="en-US" altLang="en-US" sz="1200" b="1" dirty="0"/>
            </a:br>
            <a:r>
              <a:rPr lang="en-US" altLang="en-US" sz="1200" b="1" dirty="0"/>
              <a:t>Cu Deflector Cavity</a:t>
            </a:r>
          </a:p>
        </p:txBody>
      </p:sp>
      <p:cxnSp>
        <p:nvCxnSpPr>
          <p:cNvPr id="68" name="Straight Arrow Connector 67"/>
          <p:cNvCxnSpPr/>
          <p:nvPr/>
        </p:nvCxnSpPr>
        <p:spPr>
          <a:xfrm flipH="1">
            <a:off x="2808288" y="1760538"/>
            <a:ext cx="117475" cy="1503362"/>
          </a:xfrm>
          <a:prstGeom prst="straightConnector1">
            <a:avLst/>
          </a:prstGeom>
          <a:ln w="25400"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8" name="Title 17">
            <a:extLst>
              <a:ext uri="{FF2B5EF4-FFF2-40B4-BE49-F238E27FC236}">
                <a16:creationId xmlns:a16="http://schemas.microsoft.com/office/drawing/2014/main" id="{794F27DE-A3F1-4020-B6CB-97585E0A7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97632"/>
            <a:ext cx="9144000" cy="808037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                              </a:t>
            </a:r>
            <a:r>
              <a:rPr lang="en-US" sz="2400" dirty="0" err="1"/>
              <a:t>LEReC</a:t>
            </a:r>
            <a:r>
              <a:rPr lang="en-US" sz="2400" dirty="0"/>
              <a:t> electron accelerator </a:t>
            </a:r>
            <a:br>
              <a:rPr lang="en-US" sz="2400" dirty="0"/>
            </a:br>
            <a:r>
              <a:rPr lang="en-US" sz="2400" dirty="0"/>
              <a:t>  </a:t>
            </a:r>
            <a:r>
              <a:rPr lang="en-US" sz="2200" b="0" dirty="0"/>
              <a:t>(100 meters of beamlines with the DC Gun,  high-power fiber laser, 5 RF</a:t>
            </a:r>
            <a:br>
              <a:rPr lang="en-US" sz="2200" b="0" dirty="0"/>
            </a:br>
            <a:r>
              <a:rPr lang="en-US" sz="2200" b="0" dirty="0"/>
              <a:t>         systems, including one SRF, many magnets and instrumentation)  </a:t>
            </a:r>
          </a:p>
        </p:txBody>
      </p:sp>
      <p:sp>
        <p:nvSpPr>
          <p:cNvPr id="69" name="Slide Number Placeholder 6">
            <a:extLst>
              <a:ext uri="{FF2B5EF4-FFF2-40B4-BE49-F238E27FC236}">
                <a16:creationId xmlns:a16="http://schemas.microsoft.com/office/drawing/2014/main" id="{6D84CCB5-333D-4270-8F31-1123D672D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7913"/>
            <a:ext cx="2057400" cy="365125"/>
          </a:xfrm>
        </p:spPr>
        <p:txBody>
          <a:bodyPr/>
          <a:lstStyle/>
          <a:p>
            <a:fld id="{716D9922-87B3-6043-9531-5184EA303DC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685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8395" y="213020"/>
            <a:ext cx="4404172" cy="914400"/>
          </a:xfrm>
        </p:spPr>
        <p:txBody>
          <a:bodyPr>
            <a:normAutofit/>
          </a:bodyPr>
          <a:lstStyle/>
          <a:p>
            <a:r>
              <a:rPr lang="en-US" sz="2800" dirty="0" err="1"/>
              <a:t>LEReC</a:t>
            </a:r>
            <a:r>
              <a:rPr lang="en-US" sz="2800" dirty="0"/>
              <a:t> cooling sections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1" y="762000"/>
            <a:ext cx="916305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794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520" y="248357"/>
            <a:ext cx="6096000" cy="73025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LEReC</a:t>
            </a:r>
            <a:r>
              <a:rPr lang="en-US" sz="2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electron beam parameters</a:t>
            </a:r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6468333"/>
              </p:ext>
            </p:extLst>
          </p:nvPr>
        </p:nvGraphicFramePr>
        <p:xfrm>
          <a:off x="349520" y="827270"/>
          <a:ext cx="8489679" cy="4582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1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17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00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9122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u="none" dirty="0"/>
                        <a:t>Electron beam requirement for cooling</a:t>
                      </a:r>
                    </a:p>
                  </a:txBody>
                  <a:tcPr marT="45731" marB="45731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u="none" dirty="0"/>
                    </a:p>
                  </a:txBody>
                  <a:tcPr marT="45731" marB="4573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28">
                <a:tc>
                  <a:txBody>
                    <a:bodyPr/>
                    <a:lstStyle/>
                    <a:p>
                      <a:r>
                        <a:rPr lang="en-US" sz="1600" dirty="0"/>
                        <a:t>Kinetic energy, </a:t>
                      </a:r>
                      <a:r>
                        <a:rPr lang="en-US" sz="1600" dirty="0" err="1"/>
                        <a:t>MeV</a:t>
                      </a:r>
                      <a:endParaRPr lang="en-US" sz="1600" dirty="0"/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1.6</a:t>
                      </a:r>
                    </a:p>
                  </a:txBody>
                  <a:tcPr marT="45731" marB="45731"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2</a:t>
                      </a: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2.6</a:t>
                      </a:r>
                    </a:p>
                  </a:txBody>
                  <a:tcPr marT="45731" marB="4573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28">
                <a:tc>
                  <a:txBody>
                    <a:bodyPr/>
                    <a:lstStyle/>
                    <a:p>
                      <a:r>
                        <a:rPr lang="en-US" sz="1600" dirty="0"/>
                        <a:t>Cooling section</a:t>
                      </a:r>
                      <a:r>
                        <a:rPr lang="en-US" sz="1600" baseline="0" dirty="0"/>
                        <a:t> length, m</a:t>
                      </a:r>
                      <a:endParaRPr lang="en-US" sz="1600" dirty="0"/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20 </a:t>
                      </a:r>
                    </a:p>
                  </a:txBody>
                  <a:tcPr marT="45731" marB="45731"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baseline="0" dirty="0"/>
                        <a:t>20</a:t>
                      </a:r>
                      <a:endParaRPr lang="en-US" sz="1600" b="0" dirty="0"/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20</a:t>
                      </a:r>
                    </a:p>
                  </a:txBody>
                  <a:tcPr marT="45731" marB="4573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928">
                <a:tc>
                  <a:txBody>
                    <a:bodyPr/>
                    <a:lstStyle/>
                    <a:p>
                      <a:r>
                        <a:rPr lang="en-US" sz="1600" dirty="0"/>
                        <a:t>Electron bunch (704MHz) charge,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pC</a:t>
                      </a:r>
                      <a:endParaRPr lang="en-US" sz="1600" dirty="0"/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130</a:t>
                      </a:r>
                    </a:p>
                  </a:txBody>
                  <a:tcPr marT="45731" marB="45731"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170</a:t>
                      </a: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200</a:t>
                      </a:r>
                    </a:p>
                  </a:txBody>
                  <a:tcPr marT="45731" marB="4573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928">
                <a:tc>
                  <a:txBody>
                    <a:bodyPr/>
                    <a:lstStyle/>
                    <a:p>
                      <a:r>
                        <a:rPr lang="en-US" sz="1600" dirty="0"/>
                        <a:t>Effective charge used for cooling</a:t>
                      </a: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100</a:t>
                      </a:r>
                    </a:p>
                  </a:txBody>
                  <a:tcPr marT="45731" marB="45731"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130</a:t>
                      </a: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150</a:t>
                      </a:r>
                    </a:p>
                  </a:txBody>
                  <a:tcPr marT="45731" marB="4573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928">
                <a:tc>
                  <a:txBody>
                    <a:bodyPr/>
                    <a:lstStyle/>
                    <a:p>
                      <a:r>
                        <a:rPr lang="en-US" sz="1600" dirty="0"/>
                        <a:t>Bunches</a:t>
                      </a:r>
                      <a:r>
                        <a:rPr lang="en-US" sz="1600" baseline="0" dirty="0"/>
                        <a:t> per </a:t>
                      </a:r>
                      <a:r>
                        <a:rPr lang="en-US" sz="1600" baseline="0" dirty="0" err="1"/>
                        <a:t>macrobunch</a:t>
                      </a:r>
                      <a:r>
                        <a:rPr lang="en-US" sz="1600" baseline="0" dirty="0"/>
                        <a:t> (9 MHz)</a:t>
                      </a:r>
                      <a:endParaRPr lang="en-US" sz="1600" dirty="0"/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30</a:t>
                      </a:r>
                    </a:p>
                  </a:txBody>
                  <a:tcPr marT="45731" marB="45731"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24-30</a:t>
                      </a:r>
                    </a:p>
                  </a:txBody>
                  <a:tcPr marT="45731" marB="45731"/>
                </a:tc>
                <a:extLst>
                  <a:ext uri="{0D108BD9-81ED-4DB2-BD59-A6C34878D82A}">
                    <a16:rowId xmlns:a16="http://schemas.microsoft.com/office/drawing/2014/main" val="2023388086"/>
                  </a:ext>
                </a:extLst>
              </a:tr>
              <a:tr h="370928">
                <a:tc>
                  <a:txBody>
                    <a:bodyPr/>
                    <a:lstStyle/>
                    <a:p>
                      <a:r>
                        <a:rPr lang="en-US" sz="1600" dirty="0"/>
                        <a:t>Charge in </a:t>
                      </a:r>
                      <a:r>
                        <a:rPr lang="en-US" sz="1600" dirty="0" err="1"/>
                        <a:t>macrobunch</a:t>
                      </a:r>
                      <a:r>
                        <a:rPr lang="en-US" sz="1600" dirty="0"/>
                        <a:t>,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nC</a:t>
                      </a:r>
                      <a:endParaRPr lang="en-US" sz="1600" dirty="0"/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</a:t>
                      </a:r>
                    </a:p>
                  </a:txBody>
                  <a:tcPr marT="45731" marB="45731"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5-6</a:t>
                      </a:r>
                    </a:p>
                  </a:txBody>
                  <a:tcPr marT="45731" marB="45731"/>
                </a:tc>
                <a:extLst>
                  <a:ext uri="{0D108BD9-81ED-4DB2-BD59-A6C34878D82A}">
                    <a16:rowId xmlns:a16="http://schemas.microsoft.com/office/drawing/2014/main" val="2822040416"/>
                  </a:ext>
                </a:extLst>
              </a:tr>
              <a:tr h="370928">
                <a:tc>
                  <a:txBody>
                    <a:bodyPr/>
                    <a:lstStyle/>
                    <a:p>
                      <a:r>
                        <a:rPr lang="en-US" sz="1600" dirty="0"/>
                        <a:t>RMS normalized</a:t>
                      </a:r>
                      <a:r>
                        <a:rPr lang="en-US" sz="1600" baseline="0" dirty="0"/>
                        <a:t> emittance, um</a:t>
                      </a:r>
                      <a:endParaRPr lang="en-US" sz="1600" dirty="0"/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&lt;</a:t>
                      </a:r>
                      <a:r>
                        <a:rPr lang="en-US" sz="1600" baseline="0" dirty="0"/>
                        <a:t> 2.5</a:t>
                      </a:r>
                      <a:endParaRPr lang="en-US" sz="1600" dirty="0"/>
                    </a:p>
                  </a:txBody>
                  <a:tcPr marT="45731" marB="45731"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&lt; 2.5</a:t>
                      </a: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&lt; 2.5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1" marB="4573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928">
                <a:tc>
                  <a:txBody>
                    <a:bodyPr/>
                    <a:lstStyle/>
                    <a:p>
                      <a:r>
                        <a:rPr lang="en-US" sz="1600" dirty="0"/>
                        <a:t>Average current, mA</a:t>
                      </a: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36</a:t>
                      </a:r>
                    </a:p>
                  </a:txBody>
                  <a:tcPr marT="45731" marB="45731"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45-55</a:t>
                      </a:r>
                    </a:p>
                  </a:txBody>
                  <a:tcPr marT="45731" marB="4573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928">
                <a:tc>
                  <a:txBody>
                    <a:bodyPr/>
                    <a:lstStyle/>
                    <a:p>
                      <a:r>
                        <a:rPr lang="en-US" sz="1600" dirty="0"/>
                        <a:t>RMS energy spread</a:t>
                      </a: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&lt; 5e-4</a:t>
                      </a:r>
                    </a:p>
                  </a:txBody>
                  <a:tcPr marT="45731" marB="45731"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&lt; 5e-4</a:t>
                      </a: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&lt; 5e-4</a:t>
                      </a: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1" marB="45731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928">
                <a:tc>
                  <a:txBody>
                    <a:bodyPr/>
                    <a:lstStyle/>
                    <a:p>
                      <a:r>
                        <a:rPr lang="en-US" sz="1600" dirty="0"/>
                        <a:t>RMS angular spread</a:t>
                      </a: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&lt;150 </a:t>
                      </a:r>
                      <a:r>
                        <a:rPr lang="en-US" sz="1600" dirty="0" err="1"/>
                        <a:t>urad</a:t>
                      </a:r>
                      <a:r>
                        <a:rPr lang="en-US" sz="1600" dirty="0"/>
                        <a:t> </a:t>
                      </a:r>
                    </a:p>
                  </a:txBody>
                  <a:tcPr marT="45731" marB="45731"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&lt;150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</a:rPr>
                        <a:t>urad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&lt;150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</a:rPr>
                        <a:t>urad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1" marB="45731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8F1495B6-0C82-4E1A-8E14-AC47135F0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7913"/>
            <a:ext cx="2057400" cy="365125"/>
          </a:xfrm>
        </p:spPr>
        <p:txBody>
          <a:bodyPr/>
          <a:lstStyle/>
          <a:p>
            <a:fld id="{716D9922-87B3-6043-9531-5184EA303DC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549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387" y="151760"/>
            <a:ext cx="8458200" cy="914400"/>
          </a:xfrm>
        </p:spPr>
        <p:txBody>
          <a:bodyPr>
            <a:noAutofit/>
          </a:bodyPr>
          <a:lstStyle/>
          <a:p>
            <a:r>
              <a:rPr lang="en-US" sz="2000" dirty="0">
                <a:latin typeface="+mn-lt"/>
              </a:rPr>
              <a:t>Bunched beam electron cooling for </a:t>
            </a:r>
            <a:r>
              <a:rPr lang="en-US" sz="2000" dirty="0" err="1">
                <a:latin typeface="+mn-lt"/>
              </a:rPr>
              <a:t>LEReC</a:t>
            </a:r>
            <a:endParaRPr lang="en-US" sz="2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343" y="685799"/>
            <a:ext cx="8458199" cy="5651205"/>
          </a:xfrm>
        </p:spPr>
        <p:txBody>
          <a:bodyPr>
            <a:noAutofit/>
          </a:bodyPr>
          <a:lstStyle/>
          <a:p>
            <a:pPr algn="just"/>
            <a:r>
              <a:rPr lang="en-US" sz="2000" dirty="0"/>
              <a:t>Electron bunches suitable for cooling are generated </a:t>
            </a:r>
            <a:r>
              <a:rPr lang="en-GB" sz="2000" dirty="0"/>
              <a:t>by illuminating a multi-alkali (CsK</a:t>
            </a:r>
            <a:r>
              <a:rPr lang="en-GB" sz="2000" baseline="-25000" dirty="0"/>
              <a:t>2</a:t>
            </a:r>
            <a:r>
              <a:rPr lang="en-GB" sz="2000" dirty="0"/>
              <a:t>Sb) </a:t>
            </a:r>
            <a:r>
              <a:rPr lang="en-GB" sz="2000" u="sng" dirty="0"/>
              <a:t>photocathode inside the high-voltage DC Gun </a:t>
            </a:r>
            <a:r>
              <a:rPr lang="en-GB" sz="2000" dirty="0"/>
              <a:t>with green light using</a:t>
            </a:r>
            <a:r>
              <a:rPr lang="en-US" sz="2000" dirty="0"/>
              <a:t> high-power laser (high-brightness in 3D: both emittances and energy spread).</a:t>
            </a:r>
          </a:p>
          <a:p>
            <a:pPr marL="0" indent="0" algn="just">
              <a:buNone/>
            </a:pPr>
            <a:endParaRPr lang="en-US" sz="2000" dirty="0"/>
          </a:p>
          <a:p>
            <a:pPr algn="just"/>
            <a:r>
              <a:rPr lang="en-GB" sz="2000" dirty="0"/>
              <a:t>The 704MHz </a:t>
            </a:r>
            <a:r>
              <a:rPr lang="en-GB" sz="2000" dirty="0" err="1"/>
              <a:t>fiber</a:t>
            </a:r>
            <a:r>
              <a:rPr lang="en-GB" sz="2000" dirty="0"/>
              <a:t> </a:t>
            </a:r>
            <a:r>
              <a:rPr lang="en-GB" sz="2000" u="sng" dirty="0"/>
              <a:t>laser produces required modulations </a:t>
            </a:r>
            <a:r>
              <a:rPr lang="en-GB" sz="2000" dirty="0"/>
              <a:t>to overlap ion bunches at 9MHz frequency with </a:t>
            </a:r>
            <a:r>
              <a:rPr lang="en-GB" sz="2000" u="sng" dirty="0"/>
              <a:t>laser pulse temporal profile shaping </a:t>
            </a:r>
            <a:r>
              <a:rPr lang="en-GB" sz="2000" dirty="0"/>
              <a:t>using crystal stacking.</a:t>
            </a:r>
          </a:p>
          <a:p>
            <a:pPr marL="0" indent="0" algn="just">
              <a:buNone/>
            </a:pPr>
            <a:endParaRPr lang="en-US" sz="2000" dirty="0"/>
          </a:p>
          <a:p>
            <a:pPr algn="just"/>
            <a:r>
              <a:rPr lang="en-US" sz="2000" dirty="0"/>
              <a:t>Such electron </a:t>
            </a:r>
            <a:r>
              <a:rPr lang="en-US" sz="2000" u="sng" dirty="0"/>
              <a:t>bunches are accelerated using 704MHz SRF cavity</a:t>
            </a:r>
            <a:r>
              <a:rPr lang="en-US" sz="2000" dirty="0"/>
              <a:t>.    RF gymnastics (several RF cavities) is employed to achieve energy spread required for cooling. Electron beams of required quality are delivered to cooling sections.</a:t>
            </a:r>
          </a:p>
          <a:p>
            <a:pPr marL="0" indent="0" algn="just">
              <a:buNone/>
            </a:pPr>
            <a:endParaRPr lang="en-US" sz="2000" dirty="0"/>
          </a:p>
          <a:p>
            <a:pPr algn="just"/>
            <a:r>
              <a:rPr lang="en-US" sz="2000" u="sng" dirty="0"/>
              <a:t>Electron bunches overlap only small portion of ion bunch</a:t>
            </a:r>
            <a:r>
              <a:rPr lang="en-US" sz="2000" dirty="0"/>
              <a:t>. All ion amplitudes are expected to be cooled as a result of synchrotron oscillations of 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02D4E0B6-7DB4-4D68-B4B3-F3F7A28A1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7913"/>
            <a:ext cx="2057400" cy="365125"/>
          </a:xfrm>
        </p:spPr>
        <p:txBody>
          <a:bodyPr/>
          <a:lstStyle/>
          <a:p>
            <a:fld id="{716D9922-87B3-6043-9531-5184EA303DC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754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636" y="227422"/>
            <a:ext cx="8229600" cy="3079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100" dirty="0" err="1">
                <a:latin typeface="+mn-lt"/>
              </a:rPr>
              <a:t>LEReC</a:t>
            </a:r>
            <a:r>
              <a:rPr lang="en-US" sz="3100" dirty="0">
                <a:latin typeface="+mn-lt"/>
              </a:rPr>
              <a:t> beam structure in cooling section 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491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98439" y="2335215"/>
            <a:ext cx="4144962" cy="3681506"/>
          </a:xfrm>
        </p:spPr>
      </p:pic>
      <p:pic>
        <p:nvPicPr>
          <p:cNvPr id="4915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8885" y="2252664"/>
            <a:ext cx="5005778" cy="3764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89788" y="838200"/>
            <a:ext cx="195421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1371600" y="4038600"/>
            <a:ext cx="9906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9159" name="TextBox 7"/>
          <p:cNvSpPr txBox="1">
            <a:spLocks noChangeArrowheads="1"/>
          </p:cNvSpPr>
          <p:nvPr/>
        </p:nvSpPr>
        <p:spPr bwMode="auto">
          <a:xfrm>
            <a:off x="1580355" y="3479828"/>
            <a:ext cx="811213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400" dirty="0"/>
              <a:t>110 </a:t>
            </a:r>
            <a:r>
              <a:rPr lang="en-US" altLang="en-US" sz="1400" dirty="0" err="1"/>
              <a:t>nsec</a:t>
            </a:r>
            <a:r>
              <a:rPr lang="en-US" altLang="en-US" sz="1400" dirty="0"/>
              <a:t>,</a:t>
            </a:r>
          </a:p>
          <a:p>
            <a:endParaRPr lang="en-US" altLang="en-US" sz="1400" dirty="0"/>
          </a:p>
          <a:p>
            <a:r>
              <a:rPr lang="en-US" altLang="en-US" sz="1400" dirty="0"/>
              <a:t>f=9 MHz</a:t>
            </a:r>
          </a:p>
        </p:txBody>
      </p:sp>
      <p:sp>
        <p:nvSpPr>
          <p:cNvPr id="49160" name="TextBox 8"/>
          <p:cNvSpPr txBox="1">
            <a:spLocks noChangeArrowheads="1"/>
          </p:cNvSpPr>
          <p:nvPr/>
        </p:nvSpPr>
        <p:spPr bwMode="auto">
          <a:xfrm>
            <a:off x="228600" y="914400"/>
            <a:ext cx="3514725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600" b="1" dirty="0">
                <a:solidFill>
                  <a:srgbClr val="FF0000"/>
                </a:solidFill>
              </a:rPr>
              <a:t>Ions structure:</a:t>
            </a:r>
          </a:p>
          <a:p>
            <a:r>
              <a:rPr lang="en-US" altLang="en-US" sz="1600" dirty="0">
                <a:solidFill>
                  <a:srgbClr val="FF0000"/>
                </a:solidFill>
              </a:rPr>
              <a:t>120 bunches </a:t>
            </a:r>
          </a:p>
          <a:p>
            <a:r>
              <a:rPr lang="en-US" altLang="en-US" sz="1600" dirty="0" err="1">
                <a:solidFill>
                  <a:srgbClr val="FF0000"/>
                </a:solidFill>
              </a:rPr>
              <a:t>f_rep</a:t>
            </a:r>
            <a:r>
              <a:rPr lang="en-US" altLang="en-US" sz="1600" dirty="0">
                <a:solidFill>
                  <a:srgbClr val="FF0000"/>
                </a:solidFill>
              </a:rPr>
              <a:t>=120x75.8347 kHz=9.1 MHz</a:t>
            </a:r>
          </a:p>
          <a:p>
            <a:r>
              <a:rPr lang="en-US" altLang="en-US" sz="1600" dirty="0" err="1">
                <a:solidFill>
                  <a:srgbClr val="FF0000"/>
                </a:solidFill>
              </a:rPr>
              <a:t>N_ion</a:t>
            </a:r>
            <a:r>
              <a:rPr lang="en-US" altLang="en-US" sz="1600" dirty="0">
                <a:solidFill>
                  <a:srgbClr val="FF0000"/>
                </a:solidFill>
              </a:rPr>
              <a:t>=5e8, </a:t>
            </a:r>
            <a:r>
              <a:rPr lang="en-US" altLang="en-US" sz="1600" dirty="0" err="1">
                <a:solidFill>
                  <a:srgbClr val="FF0000"/>
                </a:solidFill>
              </a:rPr>
              <a:t>I_peak</a:t>
            </a:r>
            <a:r>
              <a:rPr lang="en-US" altLang="en-US" sz="1600" dirty="0">
                <a:solidFill>
                  <a:srgbClr val="FF0000"/>
                </a:solidFill>
              </a:rPr>
              <a:t>=0.24 A</a:t>
            </a:r>
          </a:p>
          <a:p>
            <a:r>
              <a:rPr lang="en-US" altLang="en-US" sz="1600" dirty="0">
                <a:solidFill>
                  <a:srgbClr val="FF0000"/>
                </a:solidFill>
              </a:rPr>
              <a:t>Rms length=3 meters</a:t>
            </a:r>
          </a:p>
          <a:p>
            <a:endParaRPr lang="en-US" altLang="en-US" sz="12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924800" y="1524000"/>
            <a:ext cx="638175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7696200" y="1066800"/>
            <a:ext cx="11826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/>
              <a:t>  1.42 nsec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172200" y="3124200"/>
            <a:ext cx="1524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9164" name="TextBox 12"/>
          <p:cNvSpPr txBox="1">
            <a:spLocks noChangeArrowheads="1"/>
          </p:cNvSpPr>
          <p:nvPr/>
        </p:nvSpPr>
        <p:spPr bwMode="auto">
          <a:xfrm>
            <a:off x="6415087" y="3185936"/>
            <a:ext cx="1038225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1200" dirty="0"/>
              <a:t>30 electron bunches per ion bunch</a:t>
            </a:r>
          </a:p>
        </p:txBody>
      </p:sp>
      <p:sp>
        <p:nvSpPr>
          <p:cNvPr id="49165" name="TextBox 15"/>
          <p:cNvSpPr txBox="1">
            <a:spLocks noChangeArrowheads="1"/>
          </p:cNvSpPr>
          <p:nvPr/>
        </p:nvSpPr>
        <p:spPr bwMode="auto">
          <a:xfrm>
            <a:off x="3581400" y="990600"/>
            <a:ext cx="300595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800" b="1" dirty="0">
                <a:solidFill>
                  <a:srgbClr val="0344E5"/>
                </a:solidFill>
              </a:rPr>
              <a:t>Electrons:</a:t>
            </a:r>
          </a:p>
          <a:p>
            <a:r>
              <a:rPr lang="en-US" altLang="en-US" sz="1800" dirty="0" err="1">
                <a:solidFill>
                  <a:srgbClr val="0344E5"/>
                </a:solidFill>
              </a:rPr>
              <a:t>f_SRF</a:t>
            </a:r>
            <a:r>
              <a:rPr lang="en-US" altLang="en-US" sz="1800" dirty="0">
                <a:solidFill>
                  <a:srgbClr val="0344E5"/>
                </a:solidFill>
              </a:rPr>
              <a:t>=704 MHz</a:t>
            </a:r>
          </a:p>
          <a:p>
            <a:r>
              <a:rPr lang="en-US" altLang="en-US" sz="1800" dirty="0" err="1">
                <a:solidFill>
                  <a:srgbClr val="0344E5"/>
                </a:solidFill>
              </a:rPr>
              <a:t>Q_e</a:t>
            </a:r>
            <a:r>
              <a:rPr lang="en-US" altLang="en-US" sz="1800" dirty="0">
                <a:solidFill>
                  <a:srgbClr val="0344E5"/>
                </a:solidFill>
              </a:rPr>
              <a:t>=100 </a:t>
            </a:r>
            <a:r>
              <a:rPr lang="en-US" altLang="en-US" sz="1800" dirty="0" err="1">
                <a:solidFill>
                  <a:srgbClr val="0344E5"/>
                </a:solidFill>
              </a:rPr>
              <a:t>pC</a:t>
            </a:r>
            <a:r>
              <a:rPr lang="en-US" altLang="en-US" sz="1800" dirty="0">
                <a:solidFill>
                  <a:srgbClr val="0344E5"/>
                </a:solidFill>
              </a:rPr>
              <a:t>, </a:t>
            </a:r>
            <a:r>
              <a:rPr lang="en-US" altLang="en-US" sz="1800" dirty="0" err="1">
                <a:solidFill>
                  <a:srgbClr val="0344E5"/>
                </a:solidFill>
              </a:rPr>
              <a:t>I_peak</a:t>
            </a:r>
            <a:r>
              <a:rPr lang="en-US" altLang="en-US" sz="1800" dirty="0">
                <a:solidFill>
                  <a:srgbClr val="0344E5"/>
                </a:solidFill>
              </a:rPr>
              <a:t>=0.4 A</a:t>
            </a:r>
          </a:p>
          <a:p>
            <a:r>
              <a:rPr lang="en-US" altLang="en-US" sz="1800" dirty="0" err="1">
                <a:solidFill>
                  <a:srgbClr val="0344E5"/>
                </a:solidFill>
              </a:rPr>
              <a:t>Rms</a:t>
            </a:r>
            <a:r>
              <a:rPr lang="en-US" altLang="en-US" sz="1800" dirty="0">
                <a:solidFill>
                  <a:srgbClr val="0344E5"/>
                </a:solidFill>
              </a:rPr>
              <a:t> length=3 cm</a:t>
            </a:r>
          </a:p>
        </p:txBody>
      </p:sp>
      <p:sp>
        <p:nvSpPr>
          <p:cNvPr id="49166" name="TextBox 13"/>
          <p:cNvSpPr txBox="1">
            <a:spLocks noChangeArrowheads="1"/>
          </p:cNvSpPr>
          <p:nvPr/>
        </p:nvSpPr>
        <p:spPr bwMode="auto">
          <a:xfrm>
            <a:off x="968991" y="2254497"/>
            <a:ext cx="2505814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800" dirty="0"/>
              <a:t>9 MHz bunch structure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7524750" y="2584450"/>
            <a:ext cx="400050" cy="3111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023828" y="4232335"/>
            <a:ext cx="2121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Ion bunches</a:t>
            </a:r>
          </a:p>
          <a:p>
            <a:r>
              <a:rPr lang="en-US" dirty="0">
                <a:solidFill>
                  <a:srgbClr val="FF0000"/>
                </a:solidFill>
              </a:rPr>
              <a:t>with new 9MHz RF</a:t>
            </a:r>
            <a:endParaRPr lang="en-US" sz="18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>
            <a:cxnSpLocks/>
          </p:cNvCxnSpPr>
          <p:nvPr/>
        </p:nvCxnSpPr>
        <p:spPr>
          <a:xfrm>
            <a:off x="5257801" y="4876800"/>
            <a:ext cx="799604" cy="6300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3505201" y="4876800"/>
            <a:ext cx="1752600" cy="6858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505201" y="2882032"/>
            <a:ext cx="2441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</a:rPr>
              <a:t>Electron Macro-bunch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5019674" y="3209406"/>
            <a:ext cx="1152526" cy="3719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3429000" y="3209406"/>
            <a:ext cx="1582803" cy="3719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lide Number Placeholder 6">
            <a:extLst>
              <a:ext uri="{FF2B5EF4-FFF2-40B4-BE49-F238E27FC236}">
                <a16:creationId xmlns:a16="http://schemas.microsoft.com/office/drawing/2014/main" id="{1FCF212B-B103-4B36-BC32-C192BB93D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7913"/>
            <a:ext cx="2057400" cy="365125"/>
          </a:xfrm>
        </p:spPr>
        <p:txBody>
          <a:bodyPr/>
          <a:lstStyle/>
          <a:p>
            <a:fld id="{716D9922-87B3-6043-9531-5184EA303DC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580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Update_2018" id="{46157873-5E33-154A-842E-91B7BD99CC32}" vid="{319E15CB-F710-7D41-B73E-697C834693FA}"/>
    </a:ext>
  </a:extLst>
</a:theme>
</file>

<file path=ppt/theme/theme2.xml><?xml version="1.0" encoding="utf-8"?>
<a:theme xmlns:a="http://schemas.openxmlformats.org/drawingml/2006/main" name="2018_Gray_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Update_2018" id="{46157873-5E33-154A-842E-91B7BD99CC32}" vid="{319E15CB-F710-7D41-B73E-697C834693FA}"/>
    </a:ext>
  </a:extLst>
</a:theme>
</file>

<file path=ppt/theme/theme3.xml><?xml version="1.0" encoding="utf-8"?>
<a:theme xmlns:a="http://schemas.openxmlformats.org/drawingml/2006/main" name="SNS-review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FF9966"/>
      </a:accent2>
      <a:accent3>
        <a:srgbClr val="FFFFFF"/>
      </a:accent3>
      <a:accent4>
        <a:srgbClr val="000000"/>
      </a:accent4>
      <a:accent5>
        <a:srgbClr val="AAE2CA"/>
      </a:accent5>
      <a:accent6>
        <a:srgbClr val="E78A5C"/>
      </a:accent6>
      <a:hlink>
        <a:srgbClr val="0099FF"/>
      </a:hlink>
      <a:folHlink>
        <a:srgbClr val="FFFF66"/>
      </a:folHlink>
    </a:clrScheme>
    <a:fontScheme name="SNS-review-TEMPLAT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NS-review-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NS-review-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NS-review-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NS-review-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NS-review-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NS-review-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NS-review-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BNL_PPT_Template_Update_2018_Gray</Template>
  <TotalTime>4050</TotalTime>
  <Words>1482</Words>
  <Application>Microsoft Office PowerPoint</Application>
  <PresentationFormat>On-screen Show (4:3)</PresentationFormat>
  <Paragraphs>388</Paragraphs>
  <Slides>21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ＭＳ Ｐゴシック</vt:lpstr>
      <vt:lpstr>Arial</vt:lpstr>
      <vt:lpstr>Calibri</vt:lpstr>
      <vt:lpstr>Helvetica</vt:lpstr>
      <vt:lpstr>Times New Roman</vt:lpstr>
      <vt:lpstr>Wingdings</vt:lpstr>
      <vt:lpstr>Office Theme</vt:lpstr>
      <vt:lpstr>2018_Gray_Theme</vt:lpstr>
      <vt:lpstr>SNS-review-TEMPLATE</vt:lpstr>
      <vt:lpstr>Low Energy RHIC  electron Cooling (LEReC):  Status and Commissioning Progress</vt:lpstr>
      <vt:lpstr>   LEReC Project Overview</vt:lpstr>
      <vt:lpstr>RHIC @ BNL, Long Island, New York</vt:lpstr>
      <vt:lpstr>PowerPoint Presentation</vt:lpstr>
      <vt:lpstr>                               LEReC electron accelerator    (100 meters of beamlines with the DC Gun,  high-power fiber laser, 5 RF          systems, including one SRF, many magnets and instrumentation)  </vt:lpstr>
      <vt:lpstr>LEReC cooling sections</vt:lpstr>
      <vt:lpstr>LEReC electron beam parameters</vt:lpstr>
      <vt:lpstr>Bunched beam electron cooling for LEReC</vt:lpstr>
      <vt:lpstr>LEReC beam structure in cooling section  </vt:lpstr>
      <vt:lpstr>Attainment of “cold” electron beam suitable for cooling</vt:lpstr>
      <vt:lpstr>Transverse phase space measurements of electron beam </vt:lpstr>
      <vt:lpstr>Longitudinal phase space measurement of electron beam </vt:lpstr>
      <vt:lpstr>LEReC: First observation of electron cooling using bunched electron beam, April 5, 2019</vt:lpstr>
      <vt:lpstr>Simultaneous cooling in Yellow and Blue rings (76kHz mode, 6 ions bunches: bunch #1 is being cooled; bunch #6 does not see electrons)</vt:lpstr>
      <vt:lpstr>Simultaneous cooling (in Yellow and Blue RHIC rings, 6 bunches in each) using high-current 9 MHz CW electron beam </vt:lpstr>
      <vt:lpstr>Potential benefits from cooling </vt:lpstr>
      <vt:lpstr>LEReC roadmap to cooling</vt:lpstr>
      <vt:lpstr>LEReC timeline and integration with RHIC Physics (unchanged, as presented in 2015)        </vt:lpstr>
      <vt:lpstr>LEReC Physics integration:   BES-II required events</vt:lpstr>
      <vt:lpstr>                                Summary</vt:lpstr>
      <vt:lpstr>Acknowledgement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Fedotov, Alexei</dc:creator>
  <cp:keywords/>
  <dc:description/>
  <cp:lastModifiedBy>Fedotov, Alexei</cp:lastModifiedBy>
  <cp:revision>316</cp:revision>
  <dcterms:created xsi:type="dcterms:W3CDTF">2018-06-08T23:15:03Z</dcterms:created>
  <dcterms:modified xsi:type="dcterms:W3CDTF">2019-06-09T21:17:05Z</dcterms:modified>
  <cp:category/>
</cp:coreProperties>
</file>