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98" r:id="rId4"/>
    <p:sldId id="299" r:id="rId5"/>
    <p:sldId id="274" r:id="rId6"/>
    <p:sldId id="778" r:id="rId7"/>
    <p:sldId id="780" r:id="rId8"/>
    <p:sldId id="789" r:id="rId9"/>
    <p:sldId id="791" r:id="rId10"/>
    <p:sldId id="286" r:id="rId11"/>
    <p:sldId id="790" r:id="rId12"/>
    <p:sldId id="263"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50000" autoAdjust="0"/>
  </p:normalViewPr>
  <p:slideViewPr>
    <p:cSldViewPr snapToGrid="0" snapToObjects="1">
      <p:cViewPr varScale="1">
        <p:scale>
          <a:sx n="128" d="100"/>
          <a:sy n="128" d="100"/>
        </p:scale>
        <p:origin x="2360" y="176"/>
      </p:cViewPr>
      <p:guideLst>
        <p:guide orient="horz" pos="2160"/>
        <p:guide pos="2833"/>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F232-A834-1A41-B4C4-89645D8CACAC}" type="datetimeFigureOut">
              <a:rPr lang="en-US" smtClean="0"/>
              <a:t>6/9/19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3E553-289F-9C46-952C-1A0272FADA69}" type="slidenum">
              <a:rPr lang="en-US" smtClean="0"/>
              <a:t>‹#›</a:t>
            </a:fld>
            <a:endParaRPr lang="en-US"/>
          </a:p>
        </p:txBody>
      </p:sp>
    </p:spTree>
    <p:extLst>
      <p:ext uri="{BB962C8B-B14F-4D97-AF65-F5344CB8AC3E}">
        <p14:creationId xmlns:p14="http://schemas.microsoft.com/office/powerpoint/2010/main" val="984342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Proving</a:t>
            </a:r>
            <a:r>
              <a:rPr lang="en-US" baseline="0" dirty="0">
                <a:latin typeface="Times New Roman"/>
                <a:cs typeface="Times New Roman"/>
              </a:rPr>
              <a:t> expectations wrong is one of  important roles played by experiment</a:t>
            </a:r>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fld id="{1BA35DD8-EC9B-BA4D-8381-9F34597E6638}" type="slidenum">
              <a:rPr lang="en-GB" smtClean="0"/>
              <a:pPr/>
              <a:t>6</a:t>
            </a:fld>
            <a:endParaRPr lang="en-GB" dirty="0"/>
          </a:p>
        </p:txBody>
      </p:sp>
    </p:spTree>
    <p:extLst>
      <p:ext uri="{BB962C8B-B14F-4D97-AF65-F5344CB8AC3E}">
        <p14:creationId xmlns:p14="http://schemas.microsoft.com/office/powerpoint/2010/main" val="57899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8A466-E09C-B146-A579-7F0B06477B12}" type="slidenum">
              <a:rPr lang="en-US" smtClean="0"/>
              <a:t>8</a:t>
            </a:fld>
            <a:endParaRPr lang="en-US" dirty="0"/>
          </a:p>
        </p:txBody>
      </p:sp>
    </p:spTree>
    <p:extLst>
      <p:ext uri="{BB962C8B-B14F-4D97-AF65-F5344CB8AC3E}">
        <p14:creationId xmlns:p14="http://schemas.microsoft.com/office/powerpoint/2010/main" val="364407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8C628B3-43A0-BC43-AB02-3388E1931637}" type="slidenum">
              <a:rPr lang="en-US"/>
              <a:pPr/>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Arial" pitchFamily="-111" charset="0"/>
              </a:rPr>
              <a:t>Can it work for a bunched beam? </a:t>
            </a:r>
          </a:p>
          <a:p>
            <a:pPr eaLnBrk="1" hangingPunct="1"/>
            <a:endParaRPr lang="en-US">
              <a:latin typeface="Arial" pitchFamily="-11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Times New Roman"/>
                <a:ea typeface="Arial" charset="0"/>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Times New Roman"/>
                <a:ea typeface="Arial" charset="0"/>
                <a:cs typeface="Times New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02100" y="5480059"/>
            <a:ext cx="2197100" cy="994606"/>
          </a:xfrm>
          <a:prstGeom prst="rect">
            <a:avLst/>
          </a:prstGeom>
          <a:noFill/>
          <a:ln w="9525">
            <a:noFill/>
            <a:miter lim="800000"/>
            <a:headEnd/>
            <a:tailEnd/>
          </a:ln>
        </p:spPr>
      </p:pic>
      <p:pic>
        <p:nvPicPr>
          <p:cNvPr id="5" name="Picture 4" descr="logo_stacked_vert.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16717" y="5472545"/>
            <a:ext cx="1206500" cy="1002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pic>
        <p:nvPicPr>
          <p:cNvPr id="5" name="Picture 4" descr="logo_stacked_ver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88350" y="51304"/>
            <a:ext cx="755650" cy="6276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pic>
        <p:nvPicPr>
          <p:cNvPr id="5" name="Picture 4" descr="logo_stacked_ver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92598" y="6112932"/>
            <a:ext cx="851151" cy="7069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pic>
        <p:nvPicPr>
          <p:cNvPr id="6" name="Picture 5" descr="logo_stacked_ver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62700" y="6257490"/>
            <a:ext cx="615950" cy="5116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pic>
        <p:nvPicPr>
          <p:cNvPr id="8" name="Picture 7" descr="logo_stacked_ver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62700" y="6257490"/>
            <a:ext cx="615950" cy="5116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pic>
        <p:nvPicPr>
          <p:cNvPr id="4" name="Picture 3" descr="logo_stacked_vert.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62700" y="6257490"/>
            <a:ext cx="615950" cy="51160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304E9-952C-F240-8AF5-88D2F13AE380}" type="slidenum">
              <a:rPr lang="en-US"/>
              <a:pPr>
                <a:defRPr/>
              </a:pPr>
              <a:t>‹#›</a:t>
            </a:fld>
            <a:endParaRPr lang="en-US"/>
          </a:p>
        </p:txBody>
      </p:sp>
    </p:spTree>
    <p:extLst>
      <p:ext uri="{BB962C8B-B14F-4D97-AF65-F5344CB8AC3E}">
        <p14:creationId xmlns:p14="http://schemas.microsoft.com/office/powerpoint/2010/main" val="120939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eC PoP CeC">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211763"/>
          </a:xfrm>
        </p:spPr>
        <p:txBody>
          <a:bodyPr>
            <a:normAutofit/>
          </a:bodyPr>
          <a:lstStyle>
            <a:lvl1pPr marL="0" indent="0">
              <a:buNone/>
              <a:defRPr sz="2600" baseline="0">
                <a:latin typeface="Times New Roman" pitchFamily="18" charset="0"/>
              </a:defRPr>
            </a:lvl1pPr>
            <a:lvl2pPr marL="457200" indent="0">
              <a:buNone/>
              <a:defRPr sz="2600" baseline="0">
                <a:latin typeface="Times New Roman" pitchFamily="18" charset="0"/>
              </a:defRPr>
            </a:lvl2pPr>
            <a:lvl3pPr marL="225425" indent="-225425">
              <a:defRPr sz="2600" baseline="0">
                <a:latin typeface="Times New Roman" pitchFamily="18" charset="0"/>
              </a:defRPr>
            </a:lvl3pPr>
            <a:lvl4pPr marL="463550" indent="-238125">
              <a:defRPr sz="2600" baseline="0">
                <a:latin typeface="Times New Roman" pitchFamily="18" charset="0"/>
              </a:defRPr>
            </a:lvl4pPr>
            <a:lvl5pPr marL="1828800" indent="0">
              <a:buNone/>
              <a:defRPr sz="2600" baseline="0">
                <a:latin typeface="Times New Roman" pitchFamily="18" charset="0"/>
              </a:defRPr>
            </a:lvl5pPr>
          </a:lstStyle>
          <a:p>
            <a:pPr lvl="0"/>
            <a:r>
              <a:rPr lang="en-US" dirty="0"/>
              <a:t>Click to edit Master text styles</a:t>
            </a:r>
          </a:p>
          <a:p>
            <a:pPr lvl="2"/>
            <a:r>
              <a:rPr lang="en-US" dirty="0"/>
              <a:t>Second Level</a:t>
            </a:r>
          </a:p>
          <a:p>
            <a:pPr lvl="3"/>
            <a:r>
              <a:rPr lang="en-US" dirty="0"/>
              <a:t>Fourth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b="0" i="0" baseline="0">
                <a:solidFill>
                  <a:schemeClr val="tx1"/>
                </a:solidFill>
                <a:effectLst>
                  <a:outerShdw blurRad="38100" dist="38100" sx="1000" sy="1000" algn="tl">
                    <a:srgbClr val="000000"/>
                  </a:outerShdw>
                </a:effectLst>
                <a:latin typeface="+mj-lt"/>
              </a:defRPr>
            </a:lvl1pPr>
          </a:lstStyle>
          <a:p>
            <a:fld id="{D94B25DC-A132-450C-9963-531335B1A4D2}" type="datetimeFigureOut">
              <a:rPr lang="en-US" smtClean="0"/>
              <a:pPr/>
              <a:t>6/9/19</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29600" y="76200"/>
            <a:ext cx="83820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354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Lst>
  <p:txStyles>
    <p:titleStyle>
      <a:lvl1pPr algn="l" defTabSz="914400" rtl="0" eaLnBrk="1" latinLnBrk="0" hangingPunct="1">
        <a:lnSpc>
          <a:spcPct val="90000"/>
        </a:lnSpc>
        <a:spcBef>
          <a:spcPct val="0"/>
        </a:spcBef>
        <a:buNone/>
        <a:defRPr sz="4000" b="1" kern="1200">
          <a:solidFill>
            <a:schemeClr val="tx1"/>
          </a:solidFill>
          <a:latin typeface="Times New Roman"/>
          <a:ea typeface="+mj-ea"/>
          <a:cs typeface="Times New Roman"/>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file:////var/folders/6l/gxr9g5q97tn181pg0_00hck4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1.emf"/><Relationship Id="rId3" Type="http://schemas.openxmlformats.org/officeDocument/2006/relationships/notesSlide" Target="../notesSlides/notesSlide3.xml"/><Relationship Id="rId7" Type="http://schemas.openxmlformats.org/officeDocument/2006/relationships/image" Target="../media/image28.wmf"/><Relationship Id="rId12"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0.wmf"/><Relationship Id="rId5" Type="http://schemas.openxmlformats.org/officeDocument/2006/relationships/image" Target="../media/image33.jpeg"/><Relationship Id="rId10" Type="http://schemas.openxmlformats.org/officeDocument/2006/relationships/oleObject" Target="../embeddings/oleObject4.bin"/><Relationship Id="rId4" Type="http://schemas.openxmlformats.org/officeDocument/2006/relationships/image" Target="../media/image32.png"/><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535" y="500594"/>
            <a:ext cx="8338930" cy="2387600"/>
          </a:xfrm>
        </p:spPr>
        <p:txBody>
          <a:bodyPr>
            <a:normAutofit fontScale="90000"/>
          </a:bodyPr>
          <a:lstStyle/>
          <a:p>
            <a:r>
              <a:rPr lang="en-US" dirty="0">
                <a:solidFill>
                  <a:srgbClr val="000090"/>
                </a:solidFill>
                <a:latin typeface="Times New Roman"/>
                <a:cs typeface="Times New Roman"/>
              </a:rPr>
              <a:t>Coherent electron Cooling Proof-of-Principle Experiment: </a:t>
            </a:r>
            <a:br>
              <a:rPr lang="en-US" dirty="0">
                <a:solidFill>
                  <a:srgbClr val="000090"/>
                </a:solidFill>
                <a:latin typeface="Times New Roman"/>
                <a:cs typeface="Times New Roman"/>
              </a:rPr>
            </a:br>
            <a:r>
              <a:rPr lang="en-US" dirty="0">
                <a:solidFill>
                  <a:srgbClr val="000090"/>
                </a:solidFill>
              </a:rPr>
              <a:t>Beam Use Request</a:t>
            </a:r>
            <a:endParaRPr lang="en-US" dirty="0">
              <a:solidFill>
                <a:srgbClr val="000090"/>
              </a:solidFill>
              <a:latin typeface="Times New Roman"/>
              <a:cs typeface="Times New Roman"/>
            </a:endParaRPr>
          </a:p>
        </p:txBody>
      </p:sp>
      <p:sp>
        <p:nvSpPr>
          <p:cNvPr id="3" name="Subtitle 2"/>
          <p:cNvSpPr>
            <a:spLocks noGrp="1"/>
          </p:cNvSpPr>
          <p:nvPr>
            <p:ph type="subTitle" idx="1"/>
          </p:nvPr>
        </p:nvSpPr>
        <p:spPr>
          <a:xfrm>
            <a:off x="402535" y="3314886"/>
            <a:ext cx="8338930" cy="1655762"/>
          </a:xfrm>
        </p:spPr>
        <p:txBody>
          <a:bodyPr>
            <a:normAutofit fontScale="77500" lnSpcReduction="20000"/>
          </a:bodyPr>
          <a:lstStyle/>
          <a:p>
            <a:r>
              <a:rPr lang="en-US" dirty="0">
                <a:latin typeface="Times New Roman"/>
                <a:cs typeface="Times New Roman"/>
              </a:rPr>
              <a:t>Vladimir N Litvinenko for CeC team</a:t>
            </a:r>
          </a:p>
          <a:p>
            <a:endParaRPr lang="en-US" dirty="0">
              <a:latin typeface="Times New Roman"/>
              <a:cs typeface="Times New Roman"/>
            </a:endParaRPr>
          </a:p>
          <a:p>
            <a:r>
              <a:rPr lang="en-US" dirty="0">
                <a:latin typeface="Times New Roman"/>
                <a:cs typeface="Times New Roman"/>
              </a:rPr>
              <a:t>Collider-Accelerator Department, BNL</a:t>
            </a:r>
          </a:p>
          <a:p>
            <a:r>
              <a:rPr lang="en-US" dirty="0">
                <a:latin typeface="Times New Roman"/>
                <a:cs typeface="Times New Roman"/>
              </a:rPr>
              <a:t>Department of Physics and Astronomy, SBU</a:t>
            </a:r>
          </a:p>
          <a:p>
            <a:r>
              <a:rPr lang="en-US" dirty="0">
                <a:latin typeface="Times New Roman"/>
                <a:cs typeface="Times New Roman"/>
              </a:rPr>
              <a:t>Center for Accelerator Science and Education</a:t>
            </a:r>
          </a:p>
          <a:p>
            <a:endParaRPr lang="en-US" dirty="0">
              <a:latin typeface="Times New Roman"/>
              <a:cs typeface="Times New Roman"/>
            </a:endParaRPr>
          </a:p>
        </p:txBody>
      </p:sp>
      <p:pic>
        <p:nvPicPr>
          <p:cNvPr id="5" name="Picture 4">
            <a:extLst>
              <a:ext uri="{FF2B5EF4-FFF2-40B4-BE49-F238E27FC236}">
                <a16:creationId xmlns:a16="http://schemas.microsoft.com/office/drawing/2014/main" id="{FD38154A-A6ED-0844-BEC2-78E18C137321}"/>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187326"/>
            <a:ext cx="8328991" cy="710141"/>
          </a:xfrm>
        </p:spPr>
        <p:txBody>
          <a:bodyPr/>
          <a:lstStyle/>
          <a:p>
            <a:pPr algn="ctr"/>
            <a:r>
              <a:rPr lang="en-US" dirty="0"/>
              <a:t>Conclusion: Beam Use Request</a:t>
            </a:r>
          </a:p>
        </p:txBody>
      </p:sp>
      <p:sp>
        <p:nvSpPr>
          <p:cNvPr id="3" name="Content Placeholder 2"/>
          <p:cNvSpPr>
            <a:spLocks noGrp="1"/>
          </p:cNvSpPr>
          <p:nvPr>
            <p:ph idx="1"/>
          </p:nvPr>
        </p:nvSpPr>
        <p:spPr>
          <a:xfrm>
            <a:off x="112275" y="1078442"/>
            <a:ext cx="8820057" cy="5066241"/>
          </a:xfrm>
        </p:spPr>
        <p:txBody>
          <a:bodyPr>
            <a:normAutofit fontScale="85000" lnSpcReduction="20000"/>
          </a:bodyPr>
          <a:lstStyle/>
          <a:p>
            <a:r>
              <a:rPr lang="en-US" dirty="0"/>
              <a:t>We propose to complete Coherent electron Cooling demonstration experiment using the unique and the only facility located at RHIC IP2</a:t>
            </a:r>
          </a:p>
          <a:p>
            <a:r>
              <a:rPr lang="en-US" dirty="0"/>
              <a:t>We develop new design of CeC system based on plasma-cascade amplifier, procured all long lead components of the system and partially install it onto RHIC IP2. The system in fully compatible with BES II and RHIC operation at any energy</a:t>
            </a:r>
          </a:p>
          <a:p>
            <a:r>
              <a:rPr lang="en-US" dirty="0"/>
              <a:t>We completed simulations of the cooling process in this PoP system and we propose three year program to fully evaluate its performance: </a:t>
            </a:r>
          </a:p>
          <a:p>
            <a:pPr lvl="1"/>
            <a:r>
              <a:rPr lang="en-US" dirty="0"/>
              <a:t>Year 1 (Run 20) – commissioning new CeC system</a:t>
            </a:r>
          </a:p>
          <a:p>
            <a:pPr lvl="1"/>
            <a:r>
              <a:rPr lang="en-US" dirty="0"/>
              <a:t>Year 2 (Run 21) – longitudinal cooling of 26.5 GeV/u ion beam</a:t>
            </a:r>
          </a:p>
          <a:p>
            <a:pPr lvl="1"/>
            <a:r>
              <a:rPr lang="en-US" dirty="0"/>
              <a:t>Year 3 (Run 22) – simultaneous transverse and longitudinal cooling</a:t>
            </a:r>
          </a:p>
          <a:p>
            <a:r>
              <a:rPr lang="en-US" dirty="0">
                <a:solidFill>
                  <a:srgbClr val="008000"/>
                </a:solidFill>
              </a:rPr>
              <a:t>We request dedicated time for this experiment in Runs 20-21</a:t>
            </a:r>
          </a:p>
          <a:p>
            <a:pPr lvl="1"/>
            <a:r>
              <a:rPr lang="en-US" dirty="0">
                <a:solidFill>
                  <a:srgbClr val="008000"/>
                </a:solidFill>
              </a:rPr>
              <a:t>Run 20 –  8 days</a:t>
            </a:r>
          </a:p>
          <a:p>
            <a:pPr lvl="1"/>
            <a:r>
              <a:rPr lang="en-US" dirty="0">
                <a:solidFill>
                  <a:srgbClr val="008000"/>
                </a:solidFill>
              </a:rPr>
              <a:t>Run 21 – 14 days</a:t>
            </a:r>
          </a:p>
          <a:p>
            <a:r>
              <a:rPr lang="en-US" dirty="0">
                <a:solidFill>
                  <a:srgbClr val="008000"/>
                </a:solidFill>
              </a:rPr>
              <a:t>If successful, we will ask for 2 week of dedicated time in Run 22</a:t>
            </a:r>
          </a:p>
          <a:p>
            <a:pPr marL="0" indent="0">
              <a:buNone/>
            </a:pPr>
            <a:endParaRPr lang="en-US" dirty="0"/>
          </a:p>
        </p:txBody>
      </p:sp>
    </p:spTree>
    <p:extLst>
      <p:ext uri="{BB962C8B-B14F-4D97-AF65-F5344CB8AC3E}">
        <p14:creationId xmlns:p14="http://schemas.microsoft.com/office/powerpoint/2010/main" val="320354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6EAA-9C90-974A-8751-C236D89050CF}"/>
              </a:ext>
            </a:extLst>
          </p:cNvPr>
          <p:cNvSpPr>
            <a:spLocks noGrp="1"/>
          </p:cNvSpPr>
          <p:nvPr>
            <p:ph type="title"/>
          </p:nvPr>
        </p:nvSpPr>
        <p:spPr/>
        <p:txBody>
          <a:bodyPr/>
          <a:lstStyle/>
          <a:p>
            <a:pPr algn="ctr"/>
            <a:r>
              <a:rPr lang="en-US" dirty="0"/>
              <a:t>Back-ups</a:t>
            </a:r>
          </a:p>
        </p:txBody>
      </p:sp>
    </p:spTree>
    <p:extLst>
      <p:ext uri="{BB962C8B-B14F-4D97-AF65-F5344CB8AC3E}">
        <p14:creationId xmlns:p14="http://schemas.microsoft.com/office/powerpoint/2010/main" val="2457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328991" cy="811741"/>
          </a:xfrm>
        </p:spPr>
        <p:txBody>
          <a:bodyPr/>
          <a:lstStyle/>
          <a:p>
            <a:r>
              <a:rPr lang="en-US" dirty="0"/>
              <a:t>What is Coherent electron Cooling</a:t>
            </a:r>
          </a:p>
        </p:txBody>
      </p:sp>
      <p:sp>
        <p:nvSpPr>
          <p:cNvPr id="3" name="Content Placeholder 2"/>
          <p:cNvSpPr>
            <a:spLocks noGrp="1"/>
          </p:cNvSpPr>
          <p:nvPr>
            <p:ph idx="1"/>
          </p:nvPr>
        </p:nvSpPr>
        <p:spPr>
          <a:xfrm>
            <a:off x="425543" y="1094316"/>
            <a:ext cx="8430591" cy="1476375"/>
          </a:xfrm>
        </p:spPr>
        <p:txBody>
          <a:bodyPr>
            <a:normAutofit/>
          </a:bodyPr>
          <a:lstStyle/>
          <a:p>
            <a:r>
              <a:rPr lang="en-US" dirty="0"/>
              <a:t>Short answer – stochastic cooling of hadron beams with bandwidth at optical wave frequencies: 1 – 1000 THz</a:t>
            </a:r>
          </a:p>
          <a:p>
            <a:r>
              <a:rPr lang="en-US" dirty="0"/>
              <a:t>Longer answer:</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5732" y="5449626"/>
            <a:ext cx="5393267" cy="1248967"/>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242480107"/>
              </p:ext>
            </p:extLst>
          </p:nvPr>
        </p:nvGraphicFramePr>
        <p:xfrm>
          <a:off x="3987004" y="4637634"/>
          <a:ext cx="1346994" cy="658676"/>
        </p:xfrm>
        <a:graphic>
          <a:graphicData uri="http://schemas.openxmlformats.org/presentationml/2006/ole">
            <mc:AlternateContent xmlns:mc="http://schemas.openxmlformats.org/markup-compatibility/2006">
              <mc:Choice xmlns:v="urn:schemas-microsoft-com:vml" Requires="v">
                <p:oleObj spid="_x0000_s3189" name="Equation" r:id="rId4" imgW="495300" imgH="241300" progId="Equation.DSMT4">
                  <p:embed/>
                </p:oleObj>
              </mc:Choice>
              <mc:Fallback>
                <p:oleObj name="Equation" r:id="rId4" imgW="495300" imgH="241300" progId="Equation.DSMT4">
                  <p:embed/>
                  <p:pic>
                    <p:nvPicPr>
                      <p:cNvPr id="0" name=""/>
                      <p:cNvPicPr/>
                      <p:nvPr/>
                    </p:nvPicPr>
                    <p:blipFill>
                      <a:blip r:embed="rId5"/>
                      <a:stretch>
                        <a:fillRect/>
                      </a:stretch>
                    </p:blipFill>
                    <p:spPr>
                      <a:xfrm>
                        <a:off x="3987004" y="4637634"/>
                        <a:ext cx="1346994" cy="658676"/>
                      </a:xfrm>
                      <a:prstGeom prst="rect">
                        <a:avLst/>
                      </a:prstGeom>
                      <a:noFill/>
                      <a:ln>
                        <a:solidFill>
                          <a:srgbClr val="FF0000"/>
                        </a:solidFill>
                      </a:ln>
                    </p:spPr>
                  </p:pic>
                </p:oleObj>
              </mc:Fallback>
            </mc:AlternateContent>
          </a:graphicData>
        </a:graphic>
      </p:graphicFrame>
      <p:pic>
        <p:nvPicPr>
          <p:cNvPr id="8" name="Picture 7"/>
          <p:cNvPicPr>
            <a:picLocks noChangeAspect="1"/>
          </p:cNvPicPr>
          <p:nvPr/>
        </p:nvPicPr>
        <p:blipFill>
          <a:blip r:embed="rId6"/>
          <a:stretch>
            <a:fillRect/>
          </a:stretch>
        </p:blipFill>
        <p:spPr>
          <a:xfrm>
            <a:off x="736600" y="2570691"/>
            <a:ext cx="7658100" cy="2540000"/>
          </a:xfrm>
          <a:prstGeom prst="rect">
            <a:avLst/>
          </a:prstGeom>
        </p:spPr>
      </p:pic>
    </p:spTree>
    <p:extLst>
      <p:ext uri="{BB962C8B-B14F-4D97-AF65-F5344CB8AC3E}">
        <p14:creationId xmlns:p14="http://schemas.microsoft.com/office/powerpoint/2010/main" val="417775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beam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32061" y="719667"/>
            <a:ext cx="2784475" cy="2895600"/>
          </a:xfrm>
          <a:prstGeom prst="rect">
            <a:avLst/>
          </a:prstGeom>
          <a:noFill/>
          <a:ln w="9525">
            <a:noFill/>
            <a:miter lim="800000"/>
            <a:headEnd/>
            <a:tailEnd/>
          </a:ln>
        </p:spPr>
      </p:pic>
      <p:pic>
        <p:nvPicPr>
          <p:cNvPr id="29702" name="Picture 6" descr="van_der_meer_simon_a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933" y="2175933"/>
            <a:ext cx="1693863" cy="2484438"/>
          </a:xfrm>
          <a:prstGeom prst="rect">
            <a:avLst/>
          </a:prstGeom>
          <a:noFill/>
          <a:ln w="9525">
            <a:noFill/>
            <a:miter lim="800000"/>
            <a:headEnd/>
            <a:tailEnd/>
          </a:ln>
        </p:spPr>
      </p:pic>
      <p:graphicFrame>
        <p:nvGraphicFramePr>
          <p:cNvPr id="29698" name="Object 8"/>
          <p:cNvGraphicFramePr>
            <a:graphicFrameLocks noGrp="1" noChangeAspect="1"/>
          </p:cNvGraphicFramePr>
          <p:nvPr>
            <p:ph sz="half" idx="2"/>
            <p:extLst>
              <p:ext uri="{D42A27DB-BD31-4B8C-83A1-F6EECF244321}">
                <p14:modId xmlns:p14="http://schemas.microsoft.com/office/powerpoint/2010/main" val="2794768719"/>
              </p:ext>
            </p:extLst>
          </p:nvPr>
        </p:nvGraphicFramePr>
        <p:xfrm>
          <a:off x="3110468" y="1771650"/>
          <a:ext cx="1687989" cy="918633"/>
        </p:xfrm>
        <a:graphic>
          <a:graphicData uri="http://schemas.openxmlformats.org/presentationml/2006/ole">
            <mc:AlternateContent xmlns:mc="http://schemas.openxmlformats.org/markup-compatibility/2006">
              <mc:Choice xmlns:v="urn:schemas-microsoft-com:vml" Requires="v">
                <p:oleObj spid="_x0000_s2502" name="Equation" r:id="rId6" imgW="1002960" imgH="545760" progId="Equation.DSMT4">
                  <p:embed/>
                </p:oleObj>
              </mc:Choice>
              <mc:Fallback>
                <p:oleObj name="Equation" r:id="rId6" imgW="1002960" imgH="5457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0468" y="1771650"/>
                        <a:ext cx="1687989" cy="918633"/>
                      </a:xfrm>
                      <a:prstGeom prst="rect">
                        <a:avLst/>
                      </a:prstGeom>
                      <a:noFill/>
                      <a:effectLst/>
                    </p:spPr>
                  </p:pic>
                </p:oleObj>
              </mc:Fallback>
            </mc:AlternateContent>
          </a:graphicData>
        </a:graphic>
      </p:graphicFrame>
      <p:sp>
        <p:nvSpPr>
          <p:cNvPr id="29704" name="Rectangle 10"/>
          <p:cNvSpPr>
            <a:spLocks noChangeArrowheads="1"/>
          </p:cNvSpPr>
          <p:nvPr/>
        </p:nvSpPr>
        <p:spPr bwMode="auto">
          <a:xfrm>
            <a:off x="0" y="4834466"/>
            <a:ext cx="2383896" cy="923330"/>
          </a:xfrm>
          <a:prstGeom prst="rect">
            <a:avLst/>
          </a:prstGeom>
          <a:noFill/>
          <a:ln w="9525">
            <a:noFill/>
            <a:miter lim="800000"/>
            <a:headEnd/>
            <a:tailEnd/>
          </a:ln>
        </p:spPr>
        <p:txBody>
          <a:bodyPr wrap="square">
            <a:prstTxWarp prst="textNoShape">
              <a:avLst/>
            </a:prstTxWarp>
            <a:spAutoFit/>
          </a:bodyPr>
          <a:lstStyle/>
          <a:p>
            <a:pPr algn="ctr"/>
            <a:r>
              <a:rPr lang="en-US" b="1" dirty="0">
                <a:solidFill>
                  <a:srgbClr val="0033CC"/>
                </a:solidFill>
                <a:latin typeface="Times New Roman"/>
                <a:cs typeface="Times New Roman"/>
              </a:rPr>
              <a:t>S. van der Meer</a:t>
            </a:r>
          </a:p>
          <a:p>
            <a:pPr algn="ctr"/>
            <a:r>
              <a:rPr lang="en-US" b="1" dirty="0">
                <a:solidFill>
                  <a:srgbClr val="0033CC"/>
                </a:solidFill>
                <a:latin typeface="Times New Roman"/>
                <a:cs typeface="Times New Roman"/>
              </a:rPr>
              <a:t>1984 Nobel physics prize</a:t>
            </a:r>
          </a:p>
        </p:txBody>
      </p:sp>
      <p:sp>
        <p:nvSpPr>
          <p:cNvPr id="29705" name="Rectangle 11"/>
          <p:cNvSpPr>
            <a:spLocks noChangeArrowheads="1"/>
          </p:cNvSpPr>
          <p:nvPr/>
        </p:nvSpPr>
        <p:spPr bwMode="auto">
          <a:xfrm>
            <a:off x="2247900" y="1041400"/>
            <a:ext cx="4648200" cy="307777"/>
          </a:xfrm>
          <a:prstGeom prst="rect">
            <a:avLst/>
          </a:prstGeom>
          <a:noFill/>
          <a:ln w="9525">
            <a:noFill/>
            <a:miter lim="800000"/>
            <a:headEnd/>
            <a:tailEnd/>
          </a:ln>
        </p:spPr>
        <p:txBody>
          <a:bodyPr>
            <a:prstTxWarp prst="textNoShape">
              <a:avLst/>
            </a:prstTxWarp>
            <a:spAutoFit/>
          </a:bodyPr>
          <a:lstStyle/>
          <a:p>
            <a:r>
              <a:rPr lang="en-US" sz="1400" b="1" i="1" dirty="0">
                <a:solidFill>
                  <a:srgbClr val="0033CC"/>
                </a:solidFill>
                <a:latin typeface="Comic Sans MS"/>
                <a:cs typeface="Comic Sans MS"/>
              </a:rPr>
              <a:t>   </a:t>
            </a:r>
            <a:endParaRPr lang="en-US" sz="1600" b="1" i="1" dirty="0">
              <a:solidFill>
                <a:srgbClr val="0033CC"/>
              </a:solidFill>
              <a:latin typeface="Comic Sans MS"/>
              <a:cs typeface="Comic Sans MS"/>
            </a:endParaRPr>
          </a:p>
        </p:txBody>
      </p:sp>
      <p:sp>
        <p:nvSpPr>
          <p:cNvPr id="2" name="Rectangle 1"/>
          <p:cNvSpPr/>
          <p:nvPr/>
        </p:nvSpPr>
        <p:spPr>
          <a:xfrm>
            <a:off x="1837267" y="6166472"/>
            <a:ext cx="5452533" cy="646331"/>
          </a:xfrm>
          <a:prstGeom prst="rect">
            <a:avLst/>
          </a:prstGeom>
        </p:spPr>
        <p:txBody>
          <a:bodyPr wrap="square">
            <a:spAutoFit/>
          </a:bodyPr>
          <a:lstStyle/>
          <a:p>
            <a:r>
              <a:rPr lang="en-US" sz="1200" dirty="0">
                <a:latin typeface="Times New Roman"/>
                <a:cs typeface="Times New Roman"/>
              </a:rPr>
              <a:t>S. van der Meer, Rev. </a:t>
            </a:r>
            <a:r>
              <a:rPr lang="en-US" sz="1200" dirty="0" err="1">
                <a:latin typeface="Times New Roman"/>
                <a:cs typeface="Times New Roman"/>
              </a:rPr>
              <a:t>Mod.Phys</a:t>
            </a:r>
            <a:r>
              <a:rPr lang="en-US" sz="1200" dirty="0">
                <a:latin typeface="Times New Roman"/>
                <a:cs typeface="Times New Roman"/>
              </a:rPr>
              <a:t>. 57, (1985) p.689</a:t>
            </a:r>
          </a:p>
          <a:p>
            <a:r>
              <a:rPr lang="en-US" sz="1200" dirty="0">
                <a:latin typeface="Times New Roman"/>
                <a:cs typeface="Times New Roman"/>
              </a:rPr>
              <a:t>S. van der Meer, 1972, Stochastic cooling of betatron oscillations is ISR, CERN/ISR-PO/72-31</a:t>
            </a:r>
          </a:p>
        </p:txBody>
      </p:sp>
      <p:sp>
        <p:nvSpPr>
          <p:cNvPr id="3" name="Slide Number Placeholder 2"/>
          <p:cNvSpPr>
            <a:spLocks noGrp="1"/>
          </p:cNvSpPr>
          <p:nvPr>
            <p:ph type="sldNum" sz="quarter" idx="12"/>
          </p:nvPr>
        </p:nvSpPr>
        <p:spPr/>
        <p:txBody>
          <a:bodyPr/>
          <a:lstStyle/>
          <a:p>
            <a:pPr>
              <a:defRPr/>
            </a:pPr>
            <a:fld id="{714304E9-952C-F240-8AF5-88D2F13AE380}" type="slidenum">
              <a:rPr lang="en-US" smtClean="0"/>
              <a:pPr>
                <a:defRPr/>
              </a:pPr>
              <a:t>13</a:t>
            </a:fld>
            <a:endParaRPr lang="en-US"/>
          </a:p>
        </p:txBody>
      </p:sp>
      <p:sp>
        <p:nvSpPr>
          <p:cNvPr id="14" name="Title 1"/>
          <p:cNvSpPr txBox="1">
            <a:spLocks/>
          </p:cNvSpPr>
          <p:nvPr/>
        </p:nvSpPr>
        <p:spPr>
          <a:xfrm>
            <a:off x="493275" y="22756"/>
            <a:ext cx="8328991" cy="786341"/>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000" b="1" kern="1200">
                <a:solidFill>
                  <a:schemeClr val="tx1"/>
                </a:solidFill>
                <a:latin typeface="Times New Roman"/>
                <a:ea typeface="+mj-ea"/>
                <a:cs typeface="Times New Roman"/>
              </a:defRPr>
            </a:lvl1pPr>
          </a:lstStyle>
          <a:p>
            <a:pPr algn="ctr"/>
            <a:r>
              <a:rPr lang="en-US" b="0" dirty="0">
                <a:solidFill>
                  <a:srgbClr val="000090"/>
                </a:solidFill>
              </a:rPr>
              <a:t>Critical conditions for the stochastic cooler </a:t>
            </a:r>
          </a:p>
        </p:txBody>
      </p:sp>
      <p:sp>
        <p:nvSpPr>
          <p:cNvPr id="15" name="Content Placeholder 8"/>
          <p:cNvSpPr txBox="1">
            <a:spLocks/>
          </p:cNvSpPr>
          <p:nvPr/>
        </p:nvSpPr>
        <p:spPr>
          <a:xfrm>
            <a:off x="5935132" y="1349177"/>
            <a:ext cx="3056467" cy="4114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300"/>
              </a:spcBef>
              <a:buFont typeface="Wingdings" charset="2"/>
              <a:buChar char="ü"/>
            </a:pPr>
            <a:r>
              <a:rPr lang="en-US" sz="1600" b="1" dirty="0">
                <a:solidFill>
                  <a:srgbClr val="0000FF"/>
                </a:solidFill>
                <a:latin typeface="Times New Roman"/>
                <a:cs typeface="Times New Roman"/>
              </a:rPr>
              <a:t>Linearity:</a:t>
            </a:r>
            <a:r>
              <a:rPr lang="en-US" sz="1600" dirty="0">
                <a:solidFill>
                  <a:srgbClr val="FF0000"/>
                </a:solidFill>
                <a:latin typeface="Times New Roman"/>
                <a:cs typeface="Times New Roman"/>
              </a:rPr>
              <a:t> Amplifier must be linear</a:t>
            </a:r>
            <a:r>
              <a:rPr lang="en-US" sz="1600" dirty="0">
                <a:latin typeface="Times New Roman"/>
                <a:cs typeface="Times New Roman"/>
              </a:rPr>
              <a:t> (no saturation) and low noise</a:t>
            </a:r>
          </a:p>
          <a:p>
            <a:pPr marL="342900" indent="-342900">
              <a:lnSpc>
                <a:spcPct val="100000"/>
              </a:lnSpc>
              <a:spcBef>
                <a:spcPts val="300"/>
              </a:spcBef>
              <a:buFont typeface="Wingdings" charset="2"/>
              <a:buChar char="ü"/>
            </a:pPr>
            <a:r>
              <a:rPr lang="en-US" sz="1600" b="1" dirty="0">
                <a:solidFill>
                  <a:srgbClr val="0000FF"/>
                </a:solidFill>
                <a:latin typeface="Times New Roman"/>
                <a:cs typeface="Times New Roman"/>
              </a:rPr>
              <a:t>Overlapping: </a:t>
            </a:r>
            <a:r>
              <a:rPr lang="en-US" sz="1600" dirty="0">
                <a:solidFill>
                  <a:srgbClr val="FF0000"/>
                </a:solidFill>
                <a:latin typeface="Times New Roman"/>
                <a:cs typeface="Times New Roman"/>
              </a:rPr>
              <a:t>Amplified signal induced by individual particle in the modulator (pick-up, sensor) must overlap with the particle in the kicker</a:t>
            </a:r>
          </a:p>
          <a:p>
            <a:pPr marL="342900" indent="-342900">
              <a:lnSpc>
                <a:spcPct val="100000"/>
              </a:lnSpc>
              <a:spcBef>
                <a:spcPts val="300"/>
              </a:spcBef>
              <a:buFont typeface="Wingdings" charset="2"/>
              <a:buChar char="ü"/>
            </a:pPr>
            <a:r>
              <a:rPr lang="en-US" sz="1600" b="1" dirty="0">
                <a:solidFill>
                  <a:srgbClr val="0000FF"/>
                </a:solidFill>
                <a:latin typeface="Times New Roman"/>
                <a:cs typeface="Times New Roman"/>
              </a:rPr>
              <a:t>Bandwidth:</a:t>
            </a:r>
            <a:r>
              <a:rPr lang="en-US" sz="1600" dirty="0">
                <a:solidFill>
                  <a:srgbClr val="FF0000"/>
                </a:solidFill>
                <a:latin typeface="Times New Roman"/>
                <a:cs typeface="Times New Roman"/>
              </a:rPr>
              <a:t> Does not matter how high is the gain of  amplifier, cooling decrement per turn can not exceed 1/N</a:t>
            </a:r>
            <a:r>
              <a:rPr lang="en-US" sz="1600" baseline="-25000" dirty="0">
                <a:solidFill>
                  <a:srgbClr val="FF0000"/>
                </a:solidFill>
                <a:latin typeface="Times New Roman"/>
                <a:cs typeface="Times New Roman"/>
              </a:rPr>
              <a:t>s</a:t>
            </a:r>
            <a:r>
              <a:rPr lang="en-US" sz="1600" dirty="0">
                <a:solidFill>
                  <a:srgbClr val="FF0000"/>
                </a:solidFill>
                <a:latin typeface="Times New Roman"/>
                <a:cs typeface="Times New Roman"/>
              </a:rPr>
              <a:t>, where is number of the particles in fitting inside the response time of the system: </a:t>
            </a:r>
            <a:r>
              <a:rPr lang="el-GR" sz="1600" dirty="0">
                <a:solidFill>
                  <a:srgbClr val="FF0000"/>
                </a:solidFill>
                <a:latin typeface="Times New Roman"/>
                <a:cs typeface="Times New Roman"/>
              </a:rPr>
              <a:t>τ</a:t>
            </a:r>
            <a:r>
              <a:rPr lang="en-US" sz="1600" dirty="0">
                <a:solidFill>
                  <a:srgbClr val="FF0000"/>
                </a:solidFill>
                <a:latin typeface="Times New Roman"/>
                <a:cs typeface="Times New Roman"/>
              </a:rPr>
              <a:t>~ 1/</a:t>
            </a:r>
            <a:r>
              <a:rPr lang="el-GR" sz="1600" dirty="0">
                <a:solidFill>
                  <a:srgbClr val="FF0000"/>
                </a:solidFill>
                <a:latin typeface="Times New Roman"/>
                <a:cs typeface="Times New Roman"/>
              </a:rPr>
              <a:t>Δ</a:t>
            </a:r>
            <a:r>
              <a:rPr lang="en-US" sz="1600" dirty="0">
                <a:solidFill>
                  <a:srgbClr val="FF0000"/>
                </a:solidFill>
                <a:latin typeface="Times New Roman"/>
                <a:cs typeface="Times New Roman"/>
              </a:rPr>
              <a:t>f</a:t>
            </a:r>
          </a:p>
          <a:p>
            <a:pPr marL="342900" indent="-342900">
              <a:lnSpc>
                <a:spcPct val="100000"/>
              </a:lnSpc>
              <a:spcBef>
                <a:spcPts val="300"/>
              </a:spcBef>
              <a:buFont typeface="Wingdings" charset="2"/>
              <a:buChar char="ü"/>
            </a:pPr>
            <a:endParaRPr lang="en-US" sz="1600" dirty="0">
              <a:solidFill>
                <a:srgbClr val="0000FF"/>
              </a:solidFill>
              <a:latin typeface="Times New Roman"/>
              <a:cs typeface="Times New Roman"/>
            </a:endParaRPr>
          </a:p>
          <a:p>
            <a:pPr marL="457200" lvl="1" indent="0">
              <a:lnSpc>
                <a:spcPct val="100000"/>
              </a:lnSpc>
              <a:spcBef>
                <a:spcPts val="300"/>
              </a:spcBef>
              <a:buNone/>
            </a:pPr>
            <a:endParaRPr lang="en-US" sz="1600" dirty="0">
              <a:latin typeface="Times New Roman"/>
              <a:cs typeface="Times New Roman"/>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3232621325"/>
              </p:ext>
            </p:extLst>
          </p:nvPr>
        </p:nvGraphicFramePr>
        <p:xfrm>
          <a:off x="2605057" y="3673754"/>
          <a:ext cx="2995643" cy="625133"/>
        </p:xfrm>
        <a:graphic>
          <a:graphicData uri="http://schemas.openxmlformats.org/presentationml/2006/ole">
            <mc:AlternateContent xmlns:mc="http://schemas.openxmlformats.org/markup-compatibility/2006">
              <mc:Choice xmlns:v="urn:schemas-microsoft-com:vml" Requires="v">
                <p:oleObj spid="_x0000_s2503" name="Equation" r:id="rId8" imgW="2070000" imgH="431640" progId="Equation.3">
                  <p:embed/>
                </p:oleObj>
              </mc:Choice>
              <mc:Fallback>
                <p:oleObj name="Equation" r:id="rId8" imgW="20700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057" y="3673754"/>
                        <a:ext cx="2995643" cy="625133"/>
                      </a:xfrm>
                      <a:prstGeom prst="rect">
                        <a:avLst/>
                      </a:prstGeom>
                      <a:noFill/>
                      <a:effec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2761111459"/>
              </p:ext>
            </p:extLst>
          </p:nvPr>
        </p:nvGraphicFramePr>
        <p:xfrm>
          <a:off x="2383896" y="4354918"/>
          <a:ext cx="3475567" cy="376891"/>
        </p:xfrm>
        <a:graphic>
          <a:graphicData uri="http://schemas.openxmlformats.org/presentationml/2006/ole">
            <mc:AlternateContent xmlns:mc="http://schemas.openxmlformats.org/markup-compatibility/2006">
              <mc:Choice xmlns:v="urn:schemas-microsoft-com:vml" Requires="v">
                <p:oleObj spid="_x0000_s2504" name="Equation" r:id="rId10" imgW="2577960" imgH="279360" progId="Equation.DSMT4">
                  <p:embed/>
                </p:oleObj>
              </mc:Choice>
              <mc:Fallback>
                <p:oleObj name="Equation" r:id="rId10" imgW="257796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3896" y="4354918"/>
                        <a:ext cx="3475567" cy="376891"/>
                      </a:xfrm>
                      <a:prstGeom prst="rect">
                        <a:avLst/>
                      </a:prstGeom>
                      <a:noFill/>
                      <a:effectLst/>
                    </p:spPr>
                  </p:pic>
                </p:oleObj>
              </mc:Fallback>
            </mc:AlternateContent>
          </a:graphicData>
        </a:graphic>
      </p:graphicFrame>
      <p:graphicFrame>
        <p:nvGraphicFramePr>
          <p:cNvPr id="18" name="Object 11"/>
          <p:cNvGraphicFramePr>
            <a:graphicFrameLocks noChangeAspect="1"/>
          </p:cNvGraphicFramePr>
          <p:nvPr>
            <p:extLst>
              <p:ext uri="{D42A27DB-BD31-4B8C-83A1-F6EECF244321}">
                <p14:modId xmlns:p14="http://schemas.microsoft.com/office/powerpoint/2010/main" val="3624959940"/>
              </p:ext>
            </p:extLst>
          </p:nvPr>
        </p:nvGraphicFramePr>
        <p:xfrm>
          <a:off x="3035300" y="4875213"/>
          <a:ext cx="2025650" cy="1179512"/>
        </p:xfrm>
        <a:graphic>
          <a:graphicData uri="http://schemas.openxmlformats.org/presentationml/2006/ole">
            <mc:AlternateContent xmlns:mc="http://schemas.openxmlformats.org/markup-compatibility/2006">
              <mc:Choice xmlns:v="urn:schemas-microsoft-com:vml" Requires="v">
                <p:oleObj spid="_x0000_s2505" name="Equation" r:id="rId12" imgW="1574800" imgH="914400" progId="Equation.DSMT4">
                  <p:embed/>
                </p:oleObj>
              </mc:Choice>
              <mc:Fallback>
                <p:oleObj name="Equation" r:id="rId12" imgW="1574800" imgH="914400" progId="Equation.DSMT4">
                  <p:embed/>
                  <p:pic>
                    <p:nvPicPr>
                      <p:cNvPr id="0" name=""/>
                      <p:cNvPicPr>
                        <a:picLocks noChangeAspect="1" noChangeArrowheads="1"/>
                      </p:cNvPicPr>
                      <p:nvPr/>
                    </p:nvPicPr>
                    <p:blipFill>
                      <a:blip r:embed="rId13"/>
                      <a:srcRect/>
                      <a:stretch>
                        <a:fillRect/>
                      </a:stretch>
                    </p:blipFill>
                    <p:spPr bwMode="auto">
                      <a:xfrm>
                        <a:off x="3035300" y="4875213"/>
                        <a:ext cx="2025650" cy="1179512"/>
                      </a:xfrm>
                      <a:prstGeom prst="rect">
                        <a:avLst/>
                      </a:prstGeom>
                      <a:noFill/>
                    </p:spPr>
                  </p:pic>
                </p:oleObj>
              </mc:Fallback>
            </mc:AlternateContent>
          </a:graphicData>
        </a:graphic>
      </p:graphicFrame>
      <p:sp>
        <p:nvSpPr>
          <p:cNvPr id="5" name="Rectangle 4"/>
          <p:cNvSpPr/>
          <p:nvPr/>
        </p:nvSpPr>
        <p:spPr>
          <a:xfrm>
            <a:off x="5685101" y="5562957"/>
            <a:ext cx="3209397" cy="584776"/>
          </a:xfrm>
          <a:prstGeom prst="rect">
            <a:avLst/>
          </a:prstGeom>
        </p:spPr>
        <p:txBody>
          <a:bodyPr wrap="square">
            <a:spAutoFit/>
          </a:bodyPr>
          <a:lstStyle/>
          <a:p>
            <a:pPr algn="ctr">
              <a:lnSpc>
                <a:spcPct val="100000"/>
              </a:lnSpc>
              <a:spcBef>
                <a:spcPts val="300"/>
              </a:spcBef>
            </a:pPr>
            <a:r>
              <a:rPr lang="en-US" sz="1600" dirty="0">
                <a:solidFill>
                  <a:srgbClr val="0000FF"/>
                </a:solidFill>
                <a:latin typeface="Times New Roman"/>
                <a:cs typeface="Times New Roman"/>
              </a:rPr>
              <a:t>RF stochastic cooling is reaching its limits at ~ 10 GHz bandwidth</a:t>
            </a:r>
          </a:p>
        </p:txBody>
      </p:sp>
    </p:spTree>
    <p:extLst>
      <p:ext uri="{BB962C8B-B14F-4D97-AF65-F5344CB8AC3E}">
        <p14:creationId xmlns:p14="http://schemas.microsoft.com/office/powerpoint/2010/main" val="42318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90"/>
                </a:solidFill>
                <a:latin typeface="Times New Roman"/>
                <a:cs typeface="Times New Roman"/>
              </a:rPr>
              <a:t>Outline</a:t>
            </a:r>
          </a:p>
        </p:txBody>
      </p:sp>
      <p:sp>
        <p:nvSpPr>
          <p:cNvPr id="3" name="Content Placeholder 2"/>
          <p:cNvSpPr>
            <a:spLocks noGrp="1"/>
          </p:cNvSpPr>
          <p:nvPr>
            <p:ph idx="1"/>
          </p:nvPr>
        </p:nvSpPr>
        <p:spPr>
          <a:xfrm>
            <a:off x="357809" y="1266825"/>
            <a:ext cx="8475041" cy="3929132"/>
          </a:xfrm>
        </p:spPr>
        <p:txBody>
          <a:bodyPr>
            <a:normAutofit/>
          </a:bodyPr>
          <a:lstStyle/>
          <a:p>
            <a:r>
              <a:rPr lang="en-US" dirty="0">
                <a:solidFill>
                  <a:srgbClr val="000090"/>
                </a:solidFill>
                <a:latin typeface="Times New Roman"/>
                <a:cs typeface="Times New Roman"/>
              </a:rPr>
              <a:t>Why cooling is needed?</a:t>
            </a:r>
          </a:p>
          <a:p>
            <a:r>
              <a:rPr lang="en-US" dirty="0">
                <a:solidFill>
                  <a:srgbClr val="000090"/>
                </a:solidFill>
                <a:latin typeface="Times New Roman"/>
                <a:cs typeface="Times New Roman"/>
              </a:rPr>
              <a:t>Proof-of-principle CeC experiment</a:t>
            </a:r>
          </a:p>
          <a:p>
            <a:r>
              <a:rPr lang="en-US" dirty="0">
                <a:solidFill>
                  <a:srgbClr val="000090"/>
                </a:solidFill>
                <a:latin typeface="Times New Roman"/>
                <a:cs typeface="Times New Roman"/>
              </a:rPr>
              <a:t>CeC during Run 19</a:t>
            </a:r>
          </a:p>
          <a:p>
            <a:r>
              <a:rPr lang="en-US" dirty="0">
                <a:solidFill>
                  <a:srgbClr val="000090"/>
                </a:solidFill>
                <a:latin typeface="Times New Roman"/>
                <a:cs typeface="Times New Roman"/>
              </a:rPr>
              <a:t>Plan for continuation of CeC experiment </a:t>
            </a:r>
          </a:p>
          <a:p>
            <a:r>
              <a:rPr lang="en-US" dirty="0">
                <a:solidFill>
                  <a:srgbClr val="000090"/>
                </a:solidFill>
                <a:latin typeface="Times New Roman"/>
                <a:cs typeface="Times New Roman"/>
              </a:rPr>
              <a:t>Beam Use Request</a:t>
            </a:r>
          </a:p>
          <a:p>
            <a:r>
              <a:rPr lang="en-US" dirty="0">
                <a:solidFill>
                  <a:srgbClr val="000090"/>
                </a:solidFill>
              </a:rPr>
              <a:t>C</a:t>
            </a:r>
            <a:r>
              <a:rPr lang="en-US" dirty="0">
                <a:solidFill>
                  <a:srgbClr val="000090"/>
                </a:solidFill>
                <a:latin typeface="Times New Roman"/>
                <a:cs typeface="Times New Roman"/>
              </a:rPr>
              <a:t>onclusions</a:t>
            </a:r>
          </a:p>
          <a:p>
            <a:endParaRPr lang="en-US" dirty="0">
              <a:solidFill>
                <a:srgbClr val="000090"/>
              </a:solidFill>
              <a:latin typeface="Times New Roman"/>
              <a:cs typeface="Times New Roman"/>
            </a:endParaRPr>
          </a:p>
          <a:p>
            <a:endParaRPr lang="en-US" dirty="0">
              <a:solidFill>
                <a:srgbClr val="000090"/>
              </a:solidFill>
              <a:latin typeface="Times New Roman"/>
              <a:cs typeface="Times New Roman"/>
            </a:endParaRPr>
          </a:p>
        </p:txBody>
      </p:sp>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7"/>
            <a:ext cx="8328991" cy="600074"/>
          </a:xfrm>
        </p:spPr>
        <p:txBody>
          <a:bodyPr>
            <a:normAutofit/>
          </a:bodyPr>
          <a:lstStyle/>
          <a:p>
            <a:r>
              <a:rPr lang="en-US" sz="3600" dirty="0"/>
              <a:t>Why cooling of hadron beam is needed?</a:t>
            </a:r>
          </a:p>
        </p:txBody>
      </p:sp>
      <p:sp>
        <p:nvSpPr>
          <p:cNvPr id="3" name="Content Placeholder 2"/>
          <p:cNvSpPr>
            <a:spLocks noGrp="1"/>
          </p:cNvSpPr>
          <p:nvPr>
            <p:ph idx="1"/>
          </p:nvPr>
        </p:nvSpPr>
        <p:spPr>
          <a:xfrm>
            <a:off x="41873" y="3663542"/>
            <a:ext cx="8865704" cy="2203852"/>
          </a:xfrm>
        </p:spPr>
        <p:txBody>
          <a:bodyPr>
            <a:noAutofit/>
          </a:bodyPr>
          <a:lstStyle/>
          <a:p>
            <a:r>
              <a:rPr lang="en-US" sz="1800" dirty="0">
                <a:solidFill>
                  <a:schemeClr val="accent5">
                    <a:lumMod val="50000"/>
                  </a:schemeClr>
                </a:solidFill>
                <a:latin typeface="Times New Roman" panose="02020603050405020304" pitchFamily="18" charset="0"/>
                <a:cs typeface="Times New Roman" panose="02020603050405020304" pitchFamily="18" charset="0"/>
              </a:rPr>
              <a:t>2018 NAS Assessment of U.S.-Based Electron-Ion Collider Science: </a:t>
            </a:r>
            <a:r>
              <a:rPr lang="en-US" sz="1800" i="1" u="sng" dirty="0">
                <a:solidFill>
                  <a:srgbClr val="FF0000"/>
                </a:solidFill>
                <a:latin typeface="Times New Roman" panose="02020603050405020304" pitchFamily="18" charset="0"/>
                <a:cs typeface="Times New Roman" panose="02020603050405020304" pitchFamily="18" charset="0"/>
              </a:rPr>
              <a:t>The accelerator challenges are two fold: a high degree of polarization for both beams, and high luminosity.</a:t>
            </a:r>
            <a:endParaRPr lang="en-US" sz="1800" dirty="0">
              <a:solidFill>
                <a:srgbClr val="FF0000"/>
              </a:solidFill>
            </a:endParaRPr>
          </a:p>
          <a:p>
            <a:r>
              <a:rPr lang="en-US" sz="1800" dirty="0">
                <a:solidFill>
                  <a:schemeClr val="accent5">
                    <a:lumMod val="50000"/>
                  </a:schemeClr>
                </a:solidFill>
              </a:rPr>
              <a:t>April 2018 eRHIC pCDR review committee report: </a:t>
            </a:r>
            <a:r>
              <a:rPr lang="en-US" sz="1800" dirty="0">
                <a:solidFill>
                  <a:srgbClr val="FF0000"/>
                </a:solidFill>
              </a:rPr>
              <a:t>“</a:t>
            </a:r>
            <a:r>
              <a:rPr lang="en-US" sz="1800" i="1" u="sng" dirty="0">
                <a:solidFill>
                  <a:srgbClr val="FF0000"/>
                </a:solidFill>
              </a:rPr>
              <a:t>The major risk factors are strong hadron cooling of the hadron beams to achieve high luminosity</a:t>
            </a:r>
            <a:r>
              <a:rPr lang="en-US" sz="1800" i="1" dirty="0">
                <a:solidFill>
                  <a:srgbClr val="FF0000"/>
                </a:solidFill>
              </a:rPr>
              <a:t>, and the preservation of electron polarization in the electron storage ring</a:t>
            </a:r>
            <a:r>
              <a:rPr lang="en-US" sz="1800" dirty="0">
                <a:solidFill>
                  <a:srgbClr val="FF0000"/>
                </a:solidFill>
              </a:rPr>
              <a:t>. The Strong Hadron cooling [Coherent Electron Cooling (CeC)] is needed to reach 10</a:t>
            </a:r>
            <a:r>
              <a:rPr lang="en-US" sz="1800" baseline="30000" dirty="0">
                <a:solidFill>
                  <a:srgbClr val="FF0000"/>
                </a:solidFill>
              </a:rPr>
              <a:t>34</a:t>
            </a:r>
            <a:r>
              <a:rPr lang="en-US" sz="1800" dirty="0">
                <a:solidFill>
                  <a:srgbClr val="FF0000"/>
                </a:solidFill>
              </a:rPr>
              <a:t>/(cm</a:t>
            </a:r>
            <a:r>
              <a:rPr lang="en-US" sz="1800" baseline="30000" dirty="0">
                <a:solidFill>
                  <a:srgbClr val="FF0000"/>
                </a:solidFill>
              </a:rPr>
              <a:t>2</a:t>
            </a:r>
            <a:r>
              <a:rPr lang="en-US" sz="1800" dirty="0">
                <a:solidFill>
                  <a:srgbClr val="FF0000"/>
                </a:solidFill>
              </a:rPr>
              <a:t>s) luminosity. </a:t>
            </a:r>
            <a:r>
              <a:rPr lang="en-US" sz="1800" i="1" u="sng" dirty="0">
                <a:solidFill>
                  <a:srgbClr val="FF0000"/>
                </a:solidFill>
              </a:rPr>
              <a:t>Although the CeC has been demonstrated in simulations, the approved “proof of principle experiment” should have a highest priority for RHIC</a:t>
            </a:r>
            <a:r>
              <a:rPr lang="en-US" sz="1800" dirty="0">
                <a:solidFill>
                  <a:srgbClr val="FF0000"/>
                </a:solidFill>
              </a:rPr>
              <a:t>.” </a:t>
            </a:r>
          </a:p>
        </p:txBody>
      </p:sp>
      <p:sp>
        <p:nvSpPr>
          <p:cNvPr id="5" name="Content Placeholder 2"/>
          <p:cNvSpPr txBox="1">
            <a:spLocks/>
          </p:cNvSpPr>
          <p:nvPr/>
        </p:nvSpPr>
        <p:spPr>
          <a:xfrm>
            <a:off x="357810" y="1266825"/>
            <a:ext cx="4908458" cy="2348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90"/>
                </a:solidFill>
              </a:rPr>
              <a:t>To boost collider’s luminosity</a:t>
            </a:r>
          </a:p>
          <a:p>
            <a:r>
              <a:rPr lang="en-US" sz="2400" dirty="0">
                <a:solidFill>
                  <a:srgbClr val="000090"/>
                </a:solidFill>
              </a:rPr>
              <a:t>To create better beams</a:t>
            </a:r>
          </a:p>
          <a:p>
            <a:r>
              <a:rPr lang="en-US" sz="2400" dirty="0">
                <a:solidFill>
                  <a:srgbClr val="000090"/>
                </a:solidFill>
              </a:rPr>
              <a:t>To extend stores</a:t>
            </a:r>
          </a:p>
          <a:p>
            <a:r>
              <a:rPr lang="en-US" sz="2400" dirty="0">
                <a:solidFill>
                  <a:srgbClr val="000090"/>
                </a:solidFill>
              </a:rPr>
              <a:t>To reduce background</a:t>
            </a:r>
          </a:p>
          <a:p>
            <a:pPr lvl="1"/>
            <a:r>
              <a:rPr lang="en-US" sz="2000" dirty="0">
                <a:solidFill>
                  <a:srgbClr val="000090"/>
                </a:solidFill>
              </a:rPr>
              <a:t>In other words – to better the physics</a:t>
            </a:r>
            <a:endParaRPr lang="en-US" sz="2400" dirty="0">
              <a:solidFill>
                <a:srgbClr val="000090"/>
              </a:solidFill>
            </a:endParaRPr>
          </a:p>
          <a:p>
            <a:endParaRPr lang="en-US" sz="2400" dirty="0">
              <a:solidFill>
                <a:srgbClr val="00009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90688" y="934393"/>
            <a:ext cx="3505495" cy="2542406"/>
          </a:xfrm>
          <a:prstGeom prst="rect">
            <a:avLst/>
          </a:prstGeom>
        </p:spPr>
      </p:pic>
      <p:sp>
        <p:nvSpPr>
          <p:cNvPr id="7" name="Rectangle 6"/>
          <p:cNvSpPr/>
          <p:nvPr/>
        </p:nvSpPr>
        <p:spPr>
          <a:xfrm>
            <a:off x="5475096" y="3258248"/>
            <a:ext cx="3432481" cy="338554"/>
          </a:xfrm>
          <a:prstGeom prst="rect">
            <a:avLst/>
          </a:prstGeom>
        </p:spPr>
        <p:txBody>
          <a:bodyPr wrap="square">
            <a:spAutoFit/>
          </a:bodyPr>
          <a:lstStyle/>
          <a:p>
            <a:pPr lvl="1"/>
            <a:r>
              <a:rPr lang="en-US" sz="1600" i="1" dirty="0">
                <a:solidFill>
                  <a:srgbClr val="000090"/>
                </a:solidFill>
                <a:latin typeface="Times New Roman"/>
                <a:cs typeface="Times New Roman"/>
              </a:rPr>
              <a:t>Courtesy of W. Fischer </a:t>
            </a:r>
            <a:endParaRPr lang="en-US" i="1" dirty="0">
              <a:solidFill>
                <a:srgbClr val="000090"/>
              </a:solidFill>
              <a:latin typeface="Times New Roman"/>
              <a:cs typeface="Times New Roman"/>
            </a:endParaRPr>
          </a:p>
        </p:txBody>
      </p:sp>
    </p:spTree>
    <p:extLst>
      <p:ext uri="{BB962C8B-B14F-4D97-AF65-F5344CB8AC3E}">
        <p14:creationId xmlns:p14="http://schemas.microsoft.com/office/powerpoint/2010/main" val="27676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327" y="43971"/>
            <a:ext cx="8328991" cy="568324"/>
          </a:xfrm>
        </p:spPr>
        <p:txBody>
          <a:bodyPr>
            <a:normAutofit fontScale="90000"/>
          </a:bodyPr>
          <a:lstStyle/>
          <a:p>
            <a:r>
              <a:rPr lang="en-US" dirty="0">
                <a:solidFill>
                  <a:srgbClr val="000090"/>
                </a:solidFill>
              </a:rPr>
              <a:t>Proof-of-principle CeC experiment</a:t>
            </a:r>
          </a:p>
        </p:txBody>
      </p:sp>
      <p:sp>
        <p:nvSpPr>
          <p:cNvPr id="39" name="Rectangle 38">
            <a:extLst>
              <a:ext uri="{FF2B5EF4-FFF2-40B4-BE49-F238E27FC236}">
                <a16:creationId xmlns:a16="http://schemas.microsoft.com/office/drawing/2014/main" id="{D5D54AB8-2A64-E84C-844D-4710E0BD10FB}"/>
              </a:ext>
            </a:extLst>
          </p:cNvPr>
          <p:cNvSpPr/>
          <p:nvPr/>
        </p:nvSpPr>
        <p:spPr>
          <a:xfrm>
            <a:off x="345854" y="694562"/>
            <a:ext cx="8362929" cy="646331"/>
          </a:xfrm>
          <a:prstGeom prst="rect">
            <a:avLst/>
          </a:prstGeom>
        </p:spPr>
        <p:txBody>
          <a:bodyPr wrap="square">
            <a:spAutoFit/>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eRHIC review committee: </a:t>
            </a:r>
            <a:r>
              <a:rPr lang="en-US" i="1" dirty="0">
                <a:solidFill>
                  <a:schemeClr val="accent6">
                    <a:lumMod val="50000"/>
                  </a:schemeClr>
                </a:solidFill>
                <a:latin typeface="Times New Roman" panose="02020603050405020304" pitchFamily="18" charset="0"/>
                <a:cs typeface="Times New Roman" panose="02020603050405020304" pitchFamily="18" charset="0"/>
              </a:rPr>
              <a:t>Although the CeC has been demonstrated in simulations, the approved “proof of principle experiment” should have a highest priority for RHIC</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43" name="Picture 42">
            <a:extLst>
              <a:ext uri="{FF2B5EF4-FFF2-40B4-BE49-F238E27FC236}">
                <a16:creationId xmlns:a16="http://schemas.microsoft.com/office/drawing/2014/main" id="{8CCF8F14-FB14-6F4F-96D3-FD353079C9E4}"/>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71503" y="1731757"/>
            <a:ext cx="3666094" cy="1256952"/>
          </a:xfrm>
          <a:prstGeom prst="rect">
            <a:avLst/>
          </a:prstGeom>
          <a:noFill/>
          <a:ln>
            <a:noFill/>
          </a:ln>
        </p:spPr>
      </p:pic>
      <p:pic>
        <p:nvPicPr>
          <p:cNvPr id="44" name="Picture 43">
            <a:extLst>
              <a:ext uri="{FF2B5EF4-FFF2-40B4-BE49-F238E27FC236}">
                <a16:creationId xmlns:a16="http://schemas.microsoft.com/office/drawing/2014/main" id="{3F26F737-CA19-0240-B692-043A882CBE5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71503" y="3040895"/>
            <a:ext cx="3812896" cy="826378"/>
          </a:xfrm>
          <a:prstGeom prst="rect">
            <a:avLst/>
          </a:prstGeom>
          <a:noFill/>
          <a:ln>
            <a:noFill/>
          </a:ln>
        </p:spPr>
      </p:pic>
      <p:pic>
        <p:nvPicPr>
          <p:cNvPr id="45" name="Picture 44">
            <a:extLst>
              <a:ext uri="{FF2B5EF4-FFF2-40B4-BE49-F238E27FC236}">
                <a16:creationId xmlns:a16="http://schemas.microsoft.com/office/drawing/2014/main" id="{E0E71AF2-49B3-1E4B-ADAC-D8B6F1D5C545}"/>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171503" y="3912460"/>
            <a:ext cx="3812896" cy="827807"/>
          </a:xfrm>
          <a:prstGeom prst="rect">
            <a:avLst/>
          </a:prstGeom>
          <a:noFill/>
          <a:ln>
            <a:noFill/>
          </a:ln>
        </p:spPr>
      </p:pic>
      <p:pic>
        <p:nvPicPr>
          <p:cNvPr id="46" name="Picture 45">
            <a:extLst>
              <a:ext uri="{FF2B5EF4-FFF2-40B4-BE49-F238E27FC236}">
                <a16:creationId xmlns:a16="http://schemas.microsoft.com/office/drawing/2014/main" id="{8ABD68C1-8566-0348-B875-D4ACDB388506}"/>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171503" y="5464241"/>
            <a:ext cx="3812896" cy="918780"/>
          </a:xfrm>
          <a:prstGeom prst="rect">
            <a:avLst/>
          </a:prstGeom>
          <a:noFill/>
          <a:ln>
            <a:noFill/>
          </a:ln>
        </p:spPr>
      </p:pic>
      <p:pic>
        <p:nvPicPr>
          <p:cNvPr id="47" name="Picture 46">
            <a:extLst>
              <a:ext uri="{FF2B5EF4-FFF2-40B4-BE49-F238E27FC236}">
                <a16:creationId xmlns:a16="http://schemas.microsoft.com/office/drawing/2014/main" id="{7DC1FE95-D3EE-634B-A98B-F20887AF2623}"/>
              </a:ext>
            </a:extLst>
          </p:cNvPr>
          <p:cNvPicPr/>
          <p:nvPr/>
        </p:nvPicPr>
        <p:blipFill>
          <a:blip r:embed="rId6"/>
          <a:stretch>
            <a:fillRect/>
          </a:stretch>
        </p:blipFill>
        <p:spPr>
          <a:xfrm>
            <a:off x="171503" y="4740267"/>
            <a:ext cx="3867749" cy="723974"/>
          </a:xfrm>
          <a:prstGeom prst="rect">
            <a:avLst/>
          </a:prstGeom>
        </p:spPr>
      </p:pic>
      <p:sp>
        <p:nvSpPr>
          <p:cNvPr id="49" name="Content Placeholder 2">
            <a:extLst>
              <a:ext uri="{FF2B5EF4-FFF2-40B4-BE49-F238E27FC236}">
                <a16:creationId xmlns:a16="http://schemas.microsoft.com/office/drawing/2014/main" id="{5F1C472C-01EE-3B47-97E2-FFDBC25CC39B}"/>
              </a:ext>
            </a:extLst>
          </p:cNvPr>
          <p:cNvSpPr txBox="1">
            <a:spLocks/>
          </p:cNvSpPr>
          <p:nvPr/>
        </p:nvSpPr>
        <p:spPr>
          <a:xfrm>
            <a:off x="418167" y="1432052"/>
            <a:ext cx="3490157" cy="568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Possible CeC schemes</a:t>
            </a:r>
          </a:p>
        </p:txBody>
      </p:sp>
      <p:sp>
        <p:nvSpPr>
          <p:cNvPr id="50" name="Rectangle 49">
            <a:extLst>
              <a:ext uri="{FF2B5EF4-FFF2-40B4-BE49-F238E27FC236}">
                <a16:creationId xmlns:a16="http://schemas.microsoft.com/office/drawing/2014/main" id="{444D72E2-6821-1642-8A28-A3BBD6CE061C}"/>
              </a:ext>
            </a:extLst>
          </p:cNvPr>
          <p:cNvSpPr/>
          <p:nvPr/>
        </p:nvSpPr>
        <p:spPr>
          <a:xfrm>
            <a:off x="6549971" y="2652067"/>
            <a:ext cx="2356455" cy="430887"/>
          </a:xfrm>
          <a:prstGeom prst="rect">
            <a:avLst/>
          </a:prstGeom>
        </p:spPr>
        <p:txBody>
          <a:bodyPr wrap="square">
            <a:spAutoFit/>
          </a:bodyPr>
          <a:lstStyle/>
          <a:p>
            <a:pPr algn="ctr"/>
            <a:r>
              <a:rPr lang="en-US" sz="1100" dirty="0">
                <a:solidFill>
                  <a:schemeClr val="accent6">
                    <a:lumMod val="50000"/>
                  </a:schemeClr>
                </a:solidFill>
                <a:latin typeface="Times New Roman"/>
                <a:cs typeface="Times New Roman"/>
              </a:rPr>
              <a:t>Small gap in wiggler is not compatible with low energy RHIC operations!</a:t>
            </a:r>
            <a:endParaRPr lang="en-US" sz="1100" dirty="0">
              <a:solidFill>
                <a:schemeClr val="accent6">
                  <a:lumMod val="50000"/>
                </a:schemeClr>
              </a:solidFill>
            </a:endParaRPr>
          </a:p>
        </p:txBody>
      </p:sp>
      <p:pic>
        <p:nvPicPr>
          <p:cNvPr id="51" name="Picture 7">
            <a:extLst>
              <a:ext uri="{FF2B5EF4-FFF2-40B4-BE49-F238E27FC236}">
                <a16:creationId xmlns:a16="http://schemas.microsoft.com/office/drawing/2014/main" id="{8A11F8C8-7D21-DC46-858B-1CD8D0A8976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1520" y="2274197"/>
            <a:ext cx="3666094" cy="596878"/>
          </a:xfrm>
          <a:prstGeom prst="rect">
            <a:avLst/>
          </a:prstGeom>
          <a:noFill/>
          <a:ln w="9525">
            <a:noFill/>
            <a:miter lim="800000"/>
            <a:headEnd/>
            <a:tailEnd/>
          </a:ln>
        </p:spPr>
      </p:pic>
      <p:sp>
        <p:nvSpPr>
          <p:cNvPr id="52" name="Content Placeholder 2">
            <a:extLst>
              <a:ext uri="{FF2B5EF4-FFF2-40B4-BE49-F238E27FC236}">
                <a16:creationId xmlns:a16="http://schemas.microsoft.com/office/drawing/2014/main" id="{EE94291D-E574-8E4F-BA3B-55D6F2898EBD}"/>
              </a:ext>
            </a:extLst>
          </p:cNvPr>
          <p:cNvSpPr txBox="1">
            <a:spLocks/>
          </p:cNvSpPr>
          <p:nvPr/>
        </p:nvSpPr>
        <p:spPr>
          <a:xfrm>
            <a:off x="1366253" y="4695080"/>
            <a:ext cx="1647961" cy="568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t>Plasma cascade </a:t>
            </a:r>
          </a:p>
          <a:p>
            <a:pPr marL="0" indent="0" algn="ctr">
              <a:buFont typeface="Arial" panose="020B0604020202020204" pitchFamily="34" charset="0"/>
              <a:buNone/>
            </a:pPr>
            <a:r>
              <a:rPr lang="en-US" sz="1100" dirty="0"/>
              <a:t>micro-bunching amplifier</a:t>
            </a:r>
          </a:p>
        </p:txBody>
      </p:sp>
      <p:grpSp>
        <p:nvGrpSpPr>
          <p:cNvPr id="3" name="Group 2">
            <a:extLst>
              <a:ext uri="{FF2B5EF4-FFF2-40B4-BE49-F238E27FC236}">
                <a16:creationId xmlns:a16="http://schemas.microsoft.com/office/drawing/2014/main" id="{97AFC6B5-02EE-2D40-83B3-CB2ABABB4C24}"/>
              </a:ext>
            </a:extLst>
          </p:cNvPr>
          <p:cNvGrpSpPr/>
          <p:nvPr/>
        </p:nvGrpSpPr>
        <p:grpSpPr>
          <a:xfrm>
            <a:off x="4156360" y="1457838"/>
            <a:ext cx="4987640" cy="4816812"/>
            <a:chOff x="4156360" y="1457838"/>
            <a:chExt cx="4987640" cy="4816812"/>
          </a:xfrm>
        </p:grpSpPr>
        <p:grpSp>
          <p:nvGrpSpPr>
            <p:cNvPr id="40" name="Group 39">
              <a:extLst>
                <a:ext uri="{FF2B5EF4-FFF2-40B4-BE49-F238E27FC236}">
                  <a16:creationId xmlns:a16="http://schemas.microsoft.com/office/drawing/2014/main" id="{F7114101-A2DC-9E4D-A8FB-B3F7176081C4}"/>
                </a:ext>
              </a:extLst>
            </p:cNvPr>
            <p:cNvGrpSpPr/>
            <p:nvPr/>
          </p:nvGrpSpPr>
          <p:grpSpPr>
            <a:xfrm>
              <a:off x="4156360" y="1457838"/>
              <a:ext cx="4987640" cy="4029672"/>
              <a:chOff x="4156360" y="1457838"/>
              <a:chExt cx="4987640" cy="4029672"/>
            </a:xfrm>
          </p:grpSpPr>
          <p:pic>
            <p:nvPicPr>
              <p:cNvPr id="13" name="Picture 12">
                <a:extLst>
                  <a:ext uri="{FF2B5EF4-FFF2-40B4-BE49-F238E27FC236}">
                    <a16:creationId xmlns:a16="http://schemas.microsoft.com/office/drawing/2014/main" id="{4AE3B13B-5621-3C4D-AE63-B4CE73DD1E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9688" y="1966085"/>
                <a:ext cx="4855342" cy="772289"/>
              </a:xfrm>
              <a:prstGeom prst="rect">
                <a:avLst/>
              </a:prstGeom>
            </p:spPr>
          </p:pic>
          <p:sp>
            <p:nvSpPr>
              <p:cNvPr id="14" name="Rectangle 13">
                <a:extLst>
                  <a:ext uri="{FF2B5EF4-FFF2-40B4-BE49-F238E27FC236}">
                    <a16:creationId xmlns:a16="http://schemas.microsoft.com/office/drawing/2014/main" id="{E7287DE6-D00E-3749-841E-16EC2C1ABA6F}"/>
                  </a:ext>
                </a:extLst>
              </p:cNvPr>
              <p:cNvSpPr/>
              <p:nvPr/>
            </p:nvSpPr>
            <p:spPr>
              <a:xfrm>
                <a:off x="7013755" y="1769857"/>
                <a:ext cx="1467068" cy="369332"/>
              </a:xfrm>
              <a:prstGeom prst="rect">
                <a:avLst/>
              </a:prstGeom>
            </p:spPr>
            <p:txBody>
              <a:bodyPr wrap="none">
                <a:spAutoFit/>
              </a:bodyPr>
              <a:lstStyle/>
              <a:p>
                <a:r>
                  <a:rPr lang="en-US" dirty="0">
                    <a:solidFill>
                      <a:srgbClr val="000090"/>
                    </a:solidFill>
                    <a:latin typeface="Times New Roman"/>
                    <a:cs typeface="Times New Roman"/>
                  </a:rPr>
                  <a:t>RHIC Run 18</a:t>
                </a:r>
                <a:endParaRPr lang="en-US" dirty="0"/>
              </a:p>
            </p:txBody>
          </p:sp>
          <p:pic>
            <p:nvPicPr>
              <p:cNvPr id="15" name="Picture 14" descr="0021m0003-a.jpg">
                <a:extLst>
                  <a:ext uri="{FF2B5EF4-FFF2-40B4-BE49-F238E27FC236}">
                    <a16:creationId xmlns:a16="http://schemas.microsoft.com/office/drawing/2014/main" id="{490A0975-8119-9A4C-BC02-2A7E61FA8D6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198174" y="4808111"/>
                <a:ext cx="4945826" cy="561925"/>
              </a:xfrm>
              <a:prstGeom prst="rect">
                <a:avLst/>
              </a:prstGeom>
            </p:spPr>
          </p:pic>
          <p:sp>
            <p:nvSpPr>
              <p:cNvPr id="17" name="Rectangle 16">
                <a:extLst>
                  <a:ext uri="{FF2B5EF4-FFF2-40B4-BE49-F238E27FC236}">
                    <a16:creationId xmlns:a16="http://schemas.microsoft.com/office/drawing/2014/main" id="{64151DE8-8B23-1F4A-9EBD-8F76F19A01BE}"/>
                  </a:ext>
                </a:extLst>
              </p:cNvPr>
              <p:cNvSpPr/>
              <p:nvPr/>
            </p:nvSpPr>
            <p:spPr>
              <a:xfrm>
                <a:off x="6961437" y="4637722"/>
                <a:ext cx="1864613" cy="369332"/>
              </a:xfrm>
              <a:prstGeom prst="rect">
                <a:avLst/>
              </a:prstGeom>
            </p:spPr>
            <p:txBody>
              <a:bodyPr wrap="none">
                <a:spAutoFit/>
              </a:bodyPr>
              <a:lstStyle/>
              <a:p>
                <a:r>
                  <a:rPr lang="en-US" dirty="0">
                    <a:solidFill>
                      <a:srgbClr val="000090"/>
                    </a:solidFill>
                    <a:latin typeface="Times New Roman"/>
                    <a:cs typeface="Times New Roman"/>
                  </a:rPr>
                  <a:t>RHIC Runs 20-22</a:t>
                </a:r>
                <a:endParaRPr lang="en-US" dirty="0"/>
              </a:p>
            </p:txBody>
          </p:sp>
          <p:sp>
            <p:nvSpPr>
              <p:cNvPr id="18" name="Rectangle 17">
                <a:extLst>
                  <a:ext uri="{FF2B5EF4-FFF2-40B4-BE49-F238E27FC236}">
                    <a16:creationId xmlns:a16="http://schemas.microsoft.com/office/drawing/2014/main" id="{F6D61A2A-5BB8-3B46-8646-78FD82A8E3D0}"/>
                  </a:ext>
                </a:extLst>
              </p:cNvPr>
              <p:cNvSpPr/>
              <p:nvPr/>
            </p:nvSpPr>
            <p:spPr>
              <a:xfrm>
                <a:off x="4762045" y="4964290"/>
                <a:ext cx="1364476" cy="523220"/>
              </a:xfrm>
              <a:prstGeom prst="rect">
                <a:avLst/>
              </a:prstGeom>
            </p:spPr>
            <p:txBody>
              <a:bodyPr wrap="none">
                <a:spAutoFit/>
              </a:bodyPr>
              <a:lstStyle/>
              <a:p>
                <a:pPr algn="ctr"/>
                <a:r>
                  <a:rPr lang="en-US" sz="1400" dirty="0">
                    <a:solidFill>
                      <a:srgbClr val="000090"/>
                    </a:solidFill>
                    <a:latin typeface="Times New Roman"/>
                    <a:cs typeface="Times New Roman"/>
                  </a:rPr>
                  <a:t>Plasma-Cascade</a:t>
                </a:r>
              </a:p>
              <a:p>
                <a:pPr algn="ctr"/>
                <a:r>
                  <a:rPr lang="en-US" sz="1400" dirty="0">
                    <a:solidFill>
                      <a:srgbClr val="000090"/>
                    </a:solidFill>
                    <a:latin typeface="Times New Roman"/>
                    <a:cs typeface="Times New Roman"/>
                  </a:rPr>
                  <a:t>Amplifier</a:t>
                </a:r>
                <a:endParaRPr lang="en-US" sz="1400" dirty="0"/>
              </a:p>
            </p:txBody>
          </p:sp>
          <p:cxnSp>
            <p:nvCxnSpPr>
              <p:cNvPr id="20" name="Straight Connector 19">
                <a:extLst>
                  <a:ext uri="{FF2B5EF4-FFF2-40B4-BE49-F238E27FC236}">
                    <a16:creationId xmlns:a16="http://schemas.microsoft.com/office/drawing/2014/main" id="{AF78BAED-0D79-5449-B961-FF37C1E563BB}"/>
                  </a:ext>
                </a:extLst>
              </p:cNvPr>
              <p:cNvCxnSpPr>
                <a:cxnSpLocks/>
              </p:cNvCxnSpPr>
              <p:nvPr/>
            </p:nvCxnSpPr>
            <p:spPr>
              <a:xfrm>
                <a:off x="4199688" y="2186970"/>
                <a:ext cx="4855342" cy="0"/>
              </a:xfrm>
              <a:prstGeom prst="line">
                <a:avLst/>
              </a:prstGeom>
              <a:ln w="57150">
                <a:solidFill>
                  <a:srgbClr val="FFFF00">
                    <a:alpha val="33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571C15-2F26-6548-B0C2-2520A3733E99}"/>
                  </a:ext>
                </a:extLst>
              </p:cNvPr>
              <p:cNvCxnSpPr>
                <a:cxnSpLocks/>
              </p:cNvCxnSpPr>
              <p:nvPr/>
            </p:nvCxnSpPr>
            <p:spPr>
              <a:xfrm>
                <a:off x="4156360" y="4899529"/>
                <a:ext cx="4945826" cy="0"/>
              </a:xfrm>
              <a:prstGeom prst="line">
                <a:avLst/>
              </a:prstGeom>
              <a:ln w="57150">
                <a:solidFill>
                  <a:srgbClr val="FFFF00">
                    <a:alpha val="33000"/>
                  </a:srgb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4F909D8-B99A-6F4A-9DE6-132828C5B0B9}"/>
                  </a:ext>
                </a:extLst>
              </p:cNvPr>
              <p:cNvSpPr/>
              <p:nvPr/>
            </p:nvSpPr>
            <p:spPr>
              <a:xfrm>
                <a:off x="4443977" y="2364332"/>
                <a:ext cx="2000612" cy="523220"/>
              </a:xfrm>
              <a:prstGeom prst="rect">
                <a:avLst/>
              </a:prstGeom>
            </p:spPr>
            <p:txBody>
              <a:bodyPr wrap="none">
                <a:spAutoFit/>
              </a:bodyPr>
              <a:lstStyle/>
              <a:p>
                <a:pPr algn="ctr"/>
                <a:r>
                  <a:rPr lang="en-US" sz="1400" dirty="0">
                    <a:solidFill>
                      <a:srgbClr val="000090"/>
                    </a:solidFill>
                    <a:latin typeface="Times New Roman"/>
                    <a:cs typeface="Times New Roman"/>
                  </a:rPr>
                  <a:t>High gain FEL amplifier </a:t>
                </a:r>
              </a:p>
              <a:p>
                <a:pPr algn="ctr"/>
                <a:r>
                  <a:rPr lang="en-US" sz="1400" dirty="0">
                    <a:solidFill>
                      <a:srgbClr val="000090"/>
                    </a:solidFill>
                    <a:latin typeface="Times New Roman"/>
                    <a:cs typeface="Times New Roman"/>
                  </a:rPr>
                  <a:t>with low-K wigglers</a:t>
                </a:r>
                <a:endParaRPr lang="en-US" sz="1400" dirty="0"/>
              </a:p>
            </p:txBody>
          </p:sp>
          <p:grpSp>
            <p:nvGrpSpPr>
              <p:cNvPr id="30" name="Group 29">
                <a:extLst>
                  <a:ext uri="{FF2B5EF4-FFF2-40B4-BE49-F238E27FC236}">
                    <a16:creationId xmlns:a16="http://schemas.microsoft.com/office/drawing/2014/main" id="{1D506DAB-EE5D-E447-AC68-DDA60BB6220B}"/>
                  </a:ext>
                </a:extLst>
              </p:cNvPr>
              <p:cNvGrpSpPr/>
              <p:nvPr/>
            </p:nvGrpSpPr>
            <p:grpSpPr>
              <a:xfrm>
                <a:off x="4527318" y="3142402"/>
                <a:ext cx="4045307" cy="584775"/>
                <a:chOff x="4527318" y="2945552"/>
                <a:chExt cx="4045307" cy="584775"/>
              </a:xfrm>
            </p:grpSpPr>
            <p:sp>
              <p:nvSpPr>
                <p:cNvPr id="25" name="Rectangle 24">
                  <a:extLst>
                    <a:ext uri="{FF2B5EF4-FFF2-40B4-BE49-F238E27FC236}">
                      <a16:creationId xmlns:a16="http://schemas.microsoft.com/office/drawing/2014/main" id="{7EBFB85D-00D9-4043-B1B4-5C0206951F24}"/>
                    </a:ext>
                  </a:extLst>
                </p:cNvPr>
                <p:cNvSpPr/>
                <p:nvPr/>
              </p:nvSpPr>
              <p:spPr>
                <a:xfrm>
                  <a:off x="4527318" y="2945552"/>
                  <a:ext cx="4045307" cy="584775"/>
                </a:xfrm>
                <a:prstGeom prst="rect">
                  <a:avLst/>
                </a:prstGeom>
                <a:ln w="38100">
                  <a:solidFill>
                    <a:srgbClr val="FF0000"/>
                  </a:solidFill>
                </a:ln>
              </p:spPr>
              <p:txBody>
                <a:bodyPr wrap="square">
                  <a:spAutoFit/>
                </a:bodyPr>
                <a:lstStyle/>
                <a:p>
                  <a:pPr algn="ctr"/>
                  <a:r>
                    <a:rPr lang="en-US" sz="1600" dirty="0">
                      <a:solidFill>
                        <a:srgbClr val="FF0000"/>
                      </a:solidFill>
                      <a:latin typeface="Times New Roman"/>
                      <a:cs typeface="Times New Roman"/>
                    </a:rPr>
                    <a:t>Requires serious modification of the RHIC</a:t>
                  </a:r>
                </a:p>
                <a:p>
                  <a:pPr algn="ctr"/>
                  <a:r>
                    <a:rPr lang="en-US" sz="1600" dirty="0">
                      <a:solidFill>
                        <a:srgbClr val="FF0000"/>
                      </a:solidFill>
                      <a:latin typeface="Times New Roman"/>
                      <a:cs typeface="Times New Roman"/>
                    </a:rPr>
                    <a:t>lattice &amp; superconducting magnets +$20-30M</a:t>
                  </a:r>
                  <a:endParaRPr lang="en-US" sz="1600" dirty="0">
                    <a:solidFill>
                      <a:srgbClr val="FF0000"/>
                    </a:solidFill>
                  </a:endParaRPr>
                </a:p>
              </p:txBody>
            </p:sp>
            <p:sp>
              <p:nvSpPr>
                <p:cNvPr id="29" name="Rectangle 28">
                  <a:extLst>
                    <a:ext uri="{FF2B5EF4-FFF2-40B4-BE49-F238E27FC236}">
                      <a16:creationId xmlns:a16="http://schemas.microsoft.com/office/drawing/2014/main" id="{0E78837C-3321-A046-A6BF-CEA31AD663DD}"/>
                    </a:ext>
                  </a:extLst>
                </p:cNvPr>
                <p:cNvSpPr/>
                <p:nvPr/>
              </p:nvSpPr>
              <p:spPr>
                <a:xfrm>
                  <a:off x="8172809" y="3052727"/>
                  <a:ext cx="184731" cy="369332"/>
                </a:xfrm>
                <a:prstGeom prst="rect">
                  <a:avLst/>
                </a:prstGeom>
              </p:spPr>
              <p:txBody>
                <a:bodyPr wrap="none">
                  <a:spAutoFit/>
                </a:bodyPr>
                <a:lstStyle/>
                <a:p>
                  <a:pPr algn="ctr"/>
                  <a:endParaRPr lang="en-US" dirty="0"/>
                </a:p>
              </p:txBody>
            </p:sp>
          </p:grpSp>
          <p:sp>
            <p:nvSpPr>
              <p:cNvPr id="38" name="Content Placeholder 2">
                <a:extLst>
                  <a:ext uri="{FF2B5EF4-FFF2-40B4-BE49-F238E27FC236}">
                    <a16:creationId xmlns:a16="http://schemas.microsoft.com/office/drawing/2014/main" id="{DDD866E2-078D-7343-979F-E65E51B6E175}"/>
                  </a:ext>
                </a:extLst>
              </p:cNvPr>
              <p:cNvSpPr txBox="1">
                <a:spLocks/>
              </p:cNvSpPr>
              <p:nvPr/>
            </p:nvSpPr>
            <p:spPr>
              <a:xfrm>
                <a:off x="4293049" y="1457838"/>
                <a:ext cx="4721113" cy="568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Possible CeC PoP experiments</a:t>
                </a:r>
              </a:p>
              <a:p>
                <a:endParaRPr lang="en-US" sz="2400" dirty="0"/>
              </a:p>
            </p:txBody>
          </p:sp>
        </p:grpSp>
        <p:sp>
          <p:nvSpPr>
            <p:cNvPr id="53" name="Rectangle 52">
              <a:extLst>
                <a:ext uri="{FF2B5EF4-FFF2-40B4-BE49-F238E27FC236}">
                  <a16:creationId xmlns:a16="http://schemas.microsoft.com/office/drawing/2014/main" id="{B42E008C-C775-B540-9D30-7D00B3661F15}"/>
                </a:ext>
              </a:extLst>
            </p:cNvPr>
            <p:cNvSpPr/>
            <p:nvPr/>
          </p:nvSpPr>
          <p:spPr>
            <a:xfrm>
              <a:off x="4553309" y="3823521"/>
              <a:ext cx="4045307" cy="584775"/>
            </a:xfrm>
            <a:prstGeom prst="rect">
              <a:avLst/>
            </a:prstGeom>
            <a:ln w="38100">
              <a:solidFill>
                <a:srgbClr val="FF0000"/>
              </a:solidFill>
            </a:ln>
          </p:spPr>
          <p:txBody>
            <a:bodyPr wrap="square">
              <a:spAutoFit/>
            </a:bodyPr>
            <a:lstStyle/>
            <a:p>
              <a:pPr algn="ctr"/>
              <a:r>
                <a:rPr lang="en-US" sz="1600" dirty="0">
                  <a:solidFill>
                    <a:srgbClr val="FF0000"/>
                  </a:solidFill>
                  <a:latin typeface="Times New Roman"/>
                  <a:cs typeface="Times New Roman"/>
                </a:rPr>
                <a:t>Requires serious modification of the RHIC</a:t>
              </a:r>
            </a:p>
            <a:p>
              <a:pPr algn="ctr"/>
              <a:r>
                <a:rPr lang="en-US" sz="1600" dirty="0">
                  <a:solidFill>
                    <a:srgbClr val="FF0000"/>
                  </a:solidFill>
                  <a:latin typeface="Times New Roman"/>
                  <a:cs typeface="Times New Roman"/>
                </a:rPr>
                <a:t>lattice &amp; superconducting magnets +$20-30M</a:t>
              </a:r>
              <a:endParaRPr lang="en-US" sz="1600" dirty="0">
                <a:solidFill>
                  <a:srgbClr val="FF0000"/>
                </a:solidFill>
              </a:endParaRPr>
            </a:p>
          </p:txBody>
        </p:sp>
        <p:sp>
          <p:nvSpPr>
            <p:cNvPr id="54" name="Rectangle 53">
              <a:extLst>
                <a:ext uri="{FF2B5EF4-FFF2-40B4-BE49-F238E27FC236}">
                  <a16:creationId xmlns:a16="http://schemas.microsoft.com/office/drawing/2014/main" id="{0E23084E-7D3B-D640-9E9B-31EE40507703}"/>
                </a:ext>
              </a:extLst>
            </p:cNvPr>
            <p:cNvSpPr/>
            <p:nvPr/>
          </p:nvSpPr>
          <p:spPr>
            <a:xfrm>
              <a:off x="4466600" y="5689875"/>
              <a:ext cx="4045307" cy="584775"/>
            </a:xfrm>
            <a:prstGeom prst="rect">
              <a:avLst/>
            </a:prstGeom>
            <a:ln w="38100">
              <a:solidFill>
                <a:srgbClr val="FF0000"/>
              </a:solidFill>
            </a:ln>
          </p:spPr>
          <p:txBody>
            <a:bodyPr wrap="square">
              <a:spAutoFit/>
            </a:bodyPr>
            <a:lstStyle/>
            <a:p>
              <a:pPr algn="ctr"/>
              <a:r>
                <a:rPr lang="en-US" sz="1600" dirty="0">
                  <a:solidFill>
                    <a:srgbClr val="FF0000"/>
                  </a:solidFill>
                  <a:latin typeface="Times New Roman"/>
                  <a:cs typeface="Times New Roman"/>
                </a:rPr>
                <a:t>Requires serious modification of the RHIC</a:t>
              </a:r>
            </a:p>
            <a:p>
              <a:pPr algn="ctr"/>
              <a:r>
                <a:rPr lang="en-US" sz="1600" dirty="0">
                  <a:solidFill>
                    <a:srgbClr val="FF0000"/>
                  </a:solidFill>
                  <a:latin typeface="Times New Roman"/>
                  <a:cs typeface="Times New Roman"/>
                </a:rPr>
                <a:t>lattice &amp; superconducting magnets +$20-30M</a:t>
              </a:r>
              <a:endParaRPr lang="en-US" sz="1600" dirty="0">
                <a:solidFill>
                  <a:srgbClr val="FF0000"/>
                </a:solidFill>
              </a:endParaRPr>
            </a:p>
          </p:txBody>
        </p:sp>
      </p:grpSp>
      <p:sp>
        <p:nvSpPr>
          <p:cNvPr id="31" name="Frame 30">
            <a:extLst>
              <a:ext uri="{FF2B5EF4-FFF2-40B4-BE49-F238E27FC236}">
                <a16:creationId xmlns:a16="http://schemas.microsoft.com/office/drawing/2014/main" id="{2D042837-9062-5741-ABF1-7814DC509C2D}"/>
              </a:ext>
            </a:extLst>
          </p:cNvPr>
          <p:cNvSpPr/>
          <p:nvPr/>
        </p:nvSpPr>
        <p:spPr>
          <a:xfrm>
            <a:off x="4081066" y="4522829"/>
            <a:ext cx="5052647" cy="1065863"/>
          </a:xfrm>
          <a:prstGeom prst="frame">
            <a:avLst>
              <a:gd name="adj1" fmla="val 5253"/>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72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33" y="264420"/>
            <a:ext cx="7672917" cy="839739"/>
          </a:xfrm>
        </p:spPr>
        <p:txBody>
          <a:bodyPr>
            <a:normAutofit fontScale="90000"/>
          </a:bodyPr>
          <a:lstStyle/>
          <a:p>
            <a:r>
              <a:rPr lang="en-US" sz="2800" dirty="0">
                <a:solidFill>
                  <a:srgbClr val="0000FF"/>
                </a:solidFill>
              </a:rPr>
              <a:t>The only possible demonstration site in the world:</a:t>
            </a:r>
            <a:br>
              <a:rPr lang="en-US" sz="2800" dirty="0">
                <a:solidFill>
                  <a:srgbClr val="0000FF"/>
                </a:solidFill>
              </a:rPr>
            </a:br>
            <a:r>
              <a:rPr lang="en-US" sz="2800" dirty="0">
                <a:solidFill>
                  <a:srgbClr val="0000FF"/>
                </a:solidFill>
              </a:rPr>
              <a:t>The CeC Proof-of-Principle Experiment at RHIC’s IP2 </a:t>
            </a:r>
            <a:endParaRPr lang="en-US" sz="1400" dirty="0">
              <a:solidFill>
                <a:srgbClr val="0000FF"/>
              </a:solidFill>
            </a:endParaRPr>
          </a:p>
        </p:txBody>
      </p:sp>
      <p:pic>
        <p:nvPicPr>
          <p:cNvPr id="4" name="Picture 3" descr="2-oclock_ass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160" y="1558088"/>
            <a:ext cx="8869680" cy="4401682"/>
          </a:xfrm>
          <a:prstGeom prst="rect">
            <a:avLst/>
          </a:prstGeom>
        </p:spPr>
      </p:pic>
      <p:sp>
        <p:nvSpPr>
          <p:cNvPr id="6" name="Rectangle 5">
            <a:extLst>
              <a:ext uri="{FF2B5EF4-FFF2-40B4-BE49-F238E27FC236}">
                <a16:creationId xmlns:a16="http://schemas.microsoft.com/office/drawing/2014/main" id="{85277E09-549A-4446-9429-263E26EB7594}"/>
              </a:ext>
            </a:extLst>
          </p:cNvPr>
          <p:cNvSpPr/>
          <p:nvPr/>
        </p:nvSpPr>
        <p:spPr>
          <a:xfrm>
            <a:off x="2912576" y="2162271"/>
            <a:ext cx="2362392"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399D785-5F94-BD4D-A229-D9083D2DDC25}"/>
              </a:ext>
            </a:extLst>
          </p:cNvPr>
          <p:cNvCxnSpPr/>
          <p:nvPr/>
        </p:nvCxnSpPr>
        <p:spPr>
          <a:xfrm flipH="1" flipV="1">
            <a:off x="417023" y="2277922"/>
            <a:ext cx="8589817" cy="15394"/>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FC72A05B-2E76-C642-9AA2-88128BD34052}"/>
              </a:ext>
            </a:extLst>
          </p:cNvPr>
          <p:cNvSpPr/>
          <p:nvPr/>
        </p:nvSpPr>
        <p:spPr>
          <a:xfrm>
            <a:off x="2964434" y="1811362"/>
            <a:ext cx="2447080" cy="338554"/>
          </a:xfrm>
          <a:prstGeom prst="rect">
            <a:avLst/>
          </a:prstGeom>
        </p:spPr>
        <p:txBody>
          <a:bodyPr wrap="none">
            <a:spAutoFit/>
          </a:bodyPr>
          <a:lstStyle/>
          <a:p>
            <a:r>
              <a:rPr lang="en-US" sz="1600" b="1" dirty="0">
                <a:solidFill>
                  <a:srgbClr val="0000FF"/>
                </a:solidFill>
                <a:latin typeface="Times New Roman" panose="02020603050405020304" pitchFamily="18" charset="0"/>
                <a:cs typeface="Times New Roman" panose="02020603050405020304" pitchFamily="18" charset="0"/>
              </a:rPr>
              <a:t>Coherent Electron Cooler</a:t>
            </a:r>
            <a:endParaRPr lang="en-US" sz="1600" b="1"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32909C1F-F4FA-6C4E-B731-C118F1EEBA69}"/>
              </a:ext>
            </a:extLst>
          </p:cNvPr>
          <p:cNvGrpSpPr/>
          <p:nvPr/>
        </p:nvGrpSpPr>
        <p:grpSpPr>
          <a:xfrm>
            <a:off x="2570734" y="2262332"/>
            <a:ext cx="5865668" cy="426412"/>
            <a:chOff x="2470150" y="1882679"/>
            <a:chExt cx="5865668" cy="426412"/>
          </a:xfrm>
        </p:grpSpPr>
        <p:cxnSp>
          <p:nvCxnSpPr>
            <p:cNvPr id="17" name="Straight Arrow Connector 16">
              <a:extLst>
                <a:ext uri="{FF2B5EF4-FFF2-40B4-BE49-F238E27FC236}">
                  <a16:creationId xmlns:a16="http://schemas.microsoft.com/office/drawing/2014/main" id="{322D06F3-740A-5740-8884-18A148B616BB}"/>
                </a:ext>
              </a:extLst>
            </p:cNvPr>
            <p:cNvCxnSpPr/>
            <p:nvPr/>
          </p:nvCxnSpPr>
          <p:spPr>
            <a:xfrm flipH="1" flipV="1">
              <a:off x="5711152" y="2255213"/>
              <a:ext cx="2624666" cy="5387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C10DDB8-4872-4A44-BF8B-7460341FDE19}"/>
                </a:ext>
              </a:extLst>
            </p:cNvPr>
            <p:cNvCxnSpPr/>
            <p:nvPr/>
          </p:nvCxnSpPr>
          <p:spPr>
            <a:xfrm flipH="1" flipV="1">
              <a:off x="2707795" y="1891917"/>
              <a:ext cx="2518447" cy="16932"/>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7A7DC53-8C0B-D04A-B108-2BB397362D43}"/>
                </a:ext>
              </a:extLst>
            </p:cNvPr>
            <p:cNvCxnSpPr/>
            <p:nvPr/>
          </p:nvCxnSpPr>
          <p:spPr>
            <a:xfrm flipH="1" flipV="1">
              <a:off x="5249333" y="1893455"/>
              <a:ext cx="406401" cy="337127"/>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FCB62D9-7F68-8240-862A-223B70FB57EA}"/>
                </a:ext>
              </a:extLst>
            </p:cNvPr>
            <p:cNvCxnSpPr>
              <a:cxnSpLocks/>
            </p:cNvCxnSpPr>
            <p:nvPr/>
          </p:nvCxnSpPr>
          <p:spPr>
            <a:xfrm flipH="1">
              <a:off x="2470150" y="1882679"/>
              <a:ext cx="266893" cy="37253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35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5549" y="87709"/>
            <a:ext cx="6692899" cy="705865"/>
          </a:xfrm>
        </p:spPr>
        <p:txBody>
          <a:bodyPr>
            <a:normAutofit fontScale="90000"/>
          </a:bodyPr>
          <a:lstStyle/>
          <a:p>
            <a:r>
              <a:rPr lang="en-US" dirty="0"/>
              <a:t>CeC goals during RHIC Run 19</a:t>
            </a:r>
          </a:p>
        </p:txBody>
      </p:sp>
      <p:sp>
        <p:nvSpPr>
          <p:cNvPr id="5" name="Content Placeholder 4"/>
          <p:cNvSpPr>
            <a:spLocks noGrp="1"/>
          </p:cNvSpPr>
          <p:nvPr>
            <p:ph idx="1"/>
          </p:nvPr>
        </p:nvSpPr>
        <p:spPr>
          <a:xfrm>
            <a:off x="107200" y="793574"/>
            <a:ext cx="8929599" cy="5492926"/>
          </a:xfrm>
        </p:spPr>
        <p:txBody>
          <a:bodyPr>
            <a:normAutofit/>
          </a:bodyPr>
          <a:lstStyle/>
          <a:p>
            <a:r>
              <a:rPr lang="en-US" sz="2000" dirty="0">
                <a:solidFill>
                  <a:schemeClr val="accent1">
                    <a:lumMod val="75000"/>
                  </a:schemeClr>
                </a:solidFill>
              </a:rPr>
              <a:t>We uncovered that CeC experiment during RHIC Run 18 was impeded  by excessive noise in electron beam resulting from previously unknown plasma-cascade instability occurring in the CeC accelerator</a:t>
            </a:r>
          </a:p>
          <a:p>
            <a:r>
              <a:rPr lang="en-US" sz="2000" dirty="0">
                <a:solidFill>
                  <a:schemeClr val="accent1">
                    <a:lumMod val="75000"/>
                  </a:schemeClr>
                </a:solidFill>
              </a:rPr>
              <a:t>We found – in simulations – CeC accelerator lattice which suppresses this instability and would provide necessary beam quality. We want to demonstrate it experimentally during Run 19. Hence our goal is to demonstrate generation of electron beam with beam parameters satisfying requirements for CeC demonstration experiment</a:t>
            </a: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pPr marL="2286000" lvl="5" indent="0">
              <a:buNone/>
            </a:pPr>
            <a:r>
              <a:rPr lang="en-US" sz="1200" dirty="0">
                <a:solidFill>
                  <a:srgbClr val="FF0000"/>
                </a:solidFill>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 minimal goal</a:t>
            </a:r>
            <a:endParaRPr lang="en-US" sz="1200" dirty="0">
              <a:solidFill>
                <a:srgbClr val="FF0000"/>
              </a:solidFill>
              <a:latin typeface="Times New Roman" panose="02020603050405020304" pitchFamily="18" charset="0"/>
              <a:cs typeface="Times New Roman" panose="02020603050405020304" pitchFamily="18" charset="0"/>
            </a:endParaRPr>
          </a:p>
          <a:p>
            <a:pPr marL="2286000" lvl="5" indent="0">
              <a:buNone/>
            </a:pPr>
            <a:endParaRPr lang="en-US" sz="1200" dirty="0">
              <a:solidFill>
                <a:srgbClr val="FF0000"/>
              </a:solidFill>
              <a:latin typeface="Times New Roman" panose="02020603050405020304" pitchFamily="18" charset="0"/>
              <a:cs typeface="Times New Roman" panose="02020603050405020304" pitchFamily="18" charset="0"/>
            </a:endParaRPr>
          </a:p>
          <a:p>
            <a:r>
              <a:rPr lang="en-US" sz="2000" dirty="0">
                <a:solidFill>
                  <a:schemeClr val="accent1">
                    <a:lumMod val="75000"/>
                  </a:schemeClr>
                </a:solidFill>
              </a:rPr>
              <a:t>Other goals are: Demonstrate control of newly discovered Plasma-Cascade Instability (PCI) and develop means of its suppression in the ballistic compression beam-lines and collect data for PhD thesis of three SBU  graduate students</a:t>
            </a:r>
          </a:p>
          <a:p>
            <a:endParaRPr lang="en-US" sz="2000" dirty="0">
              <a:solidFill>
                <a:schemeClr val="accent1">
                  <a:lumMod val="75000"/>
                </a:schemeClr>
              </a:solidFill>
            </a:endParaRPr>
          </a:p>
        </p:txBody>
      </p:sp>
      <p:graphicFrame>
        <p:nvGraphicFramePr>
          <p:cNvPr id="2" name="Table 1">
            <a:extLst>
              <a:ext uri="{FF2B5EF4-FFF2-40B4-BE49-F238E27FC236}">
                <a16:creationId xmlns:a16="http://schemas.microsoft.com/office/drawing/2014/main" id="{77F50FF0-652F-8D48-90FF-9F5192EF0FDA}"/>
              </a:ext>
            </a:extLst>
          </p:cNvPr>
          <p:cNvGraphicFramePr>
            <a:graphicFrameLocks noGrp="1"/>
          </p:cNvGraphicFramePr>
          <p:nvPr>
            <p:extLst>
              <p:ext uri="{D42A27DB-BD31-4B8C-83A1-F6EECF244321}">
                <p14:modId xmlns:p14="http://schemas.microsoft.com/office/powerpoint/2010/main" val="292955678"/>
              </p:ext>
            </p:extLst>
          </p:nvPr>
        </p:nvGraphicFramePr>
        <p:xfrm>
          <a:off x="1397609" y="3313889"/>
          <a:ext cx="4977251" cy="1673878"/>
        </p:xfrm>
        <a:graphic>
          <a:graphicData uri="http://schemas.openxmlformats.org/drawingml/2006/table">
            <a:tbl>
              <a:tblPr firstRow="1" firstCol="1" bandRow="1">
                <a:tableStyleId>{5C22544A-7EE6-4342-B048-85BDC9FD1C3A}</a:tableStyleId>
              </a:tblPr>
              <a:tblGrid>
                <a:gridCol w="3590840">
                  <a:extLst>
                    <a:ext uri="{9D8B030D-6E8A-4147-A177-3AD203B41FA5}">
                      <a16:colId xmlns:a16="http://schemas.microsoft.com/office/drawing/2014/main" val="37388900"/>
                    </a:ext>
                  </a:extLst>
                </a:gridCol>
                <a:gridCol w="1386411">
                  <a:extLst>
                    <a:ext uri="{9D8B030D-6E8A-4147-A177-3AD203B41FA5}">
                      <a16:colId xmlns:a16="http://schemas.microsoft.com/office/drawing/2014/main" val="1767919333"/>
                    </a:ext>
                  </a:extLst>
                </a:gridCol>
              </a:tblGrid>
              <a:tr h="232012">
                <a:tc>
                  <a:txBody>
                    <a:bodyPr/>
                    <a:lstStyle/>
                    <a:p>
                      <a:pPr marL="0" marR="0" algn="just">
                        <a:spcBef>
                          <a:spcPts val="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Parameter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Value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443608"/>
                  </a:ext>
                </a:extLst>
              </a:tr>
              <a:tr h="240311">
                <a:tc>
                  <a:txBody>
                    <a:bodyPr/>
                    <a:lstStyle/>
                    <a:p>
                      <a:pPr marL="0" marR="0" algn="just">
                        <a:spcBef>
                          <a:spcPts val="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Relativistic factor, </a:t>
                      </a:r>
                      <a:r>
                        <a:rPr lang="en-US" sz="1200" dirty="0" err="1">
                          <a:solidFill>
                            <a:schemeClr val="tx1"/>
                          </a:solidFill>
                          <a:effectLst/>
                          <a:latin typeface="Times New Roman" panose="02020603050405020304" pitchFamily="18" charset="0"/>
                          <a:cs typeface="Times New Roman" panose="02020603050405020304" pitchFamily="18" charset="0"/>
                        </a:rPr>
                        <a:t>γ</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28.5</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874450"/>
                  </a:ext>
                </a:extLst>
              </a:tr>
              <a:tr h="240311">
                <a:tc>
                  <a:txBody>
                    <a:bodyPr/>
                    <a:lstStyle/>
                    <a:p>
                      <a:pPr marL="0" marR="0" algn="just">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RMS energy spread</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3 10</a:t>
                      </a:r>
                      <a:r>
                        <a:rPr lang="en-US" sz="1200" kern="1200" baseline="300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906600"/>
                  </a:ext>
                </a:extLst>
              </a:tr>
              <a:tr h="240311">
                <a:tc>
                  <a:txBody>
                    <a:bodyPr/>
                    <a:lstStyle/>
                    <a:p>
                      <a:pPr marL="0" marR="0" algn="just">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Normalized beam emittance, mm mrad</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8</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332267"/>
                  </a:ext>
                </a:extLst>
              </a:tr>
              <a:tr h="240311">
                <a:tc>
                  <a:txBody>
                    <a:bodyPr/>
                    <a:lstStyle/>
                    <a:p>
                      <a:pPr marL="0" marR="0" algn="just">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Electron beam peak current, 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50-100</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780500"/>
                  </a:ext>
                </a:extLst>
              </a:tr>
              <a:tr h="240311">
                <a:tc>
                  <a:txBody>
                    <a:bodyPr/>
                    <a:lstStyle/>
                    <a:p>
                      <a:pPr marL="0" marR="0" algn="just">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Relative energy spread</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0.1%</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08840"/>
                  </a:ext>
                </a:extLst>
              </a:tr>
              <a:tr h="240311">
                <a:tc>
                  <a:txBody>
                    <a:bodyPr/>
                    <a:lstStyle/>
                    <a:p>
                      <a:pPr marL="0" marR="0" algn="just">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Noise level at 10 THz/Poisson shot noise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200" kern="1200" dirty="0">
                          <a:solidFill>
                            <a:schemeClr val="tx1"/>
                          </a:solidFill>
                          <a:effectLst/>
                          <a:latin typeface="Times New Roman" panose="02020603050405020304" pitchFamily="18" charset="0"/>
                          <a:cs typeface="Times New Roman" panose="02020603050405020304" pitchFamily="18" charset="0"/>
                        </a:rPr>
                        <a:t>~ 2 (&lt;</a:t>
                      </a:r>
                      <a:r>
                        <a:rPr lang="en-US" sz="1200" kern="1200" dirty="0">
                          <a:solidFill>
                            <a:srgbClr val="FF0000"/>
                          </a:solidFill>
                          <a:effectLst/>
                          <a:latin typeface="Times New Roman" panose="02020603050405020304" pitchFamily="18" charset="0"/>
                          <a:cs typeface="Times New Roman" panose="02020603050405020304" pitchFamily="18" charset="0"/>
                        </a:rPr>
                        <a:t>100*</a:t>
                      </a:r>
                      <a:r>
                        <a:rPr lang="en-US" sz="1200" kern="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0638759"/>
                  </a:ext>
                </a:extLst>
              </a:tr>
            </a:tbl>
          </a:graphicData>
        </a:graphic>
      </p:graphicFrame>
    </p:spTree>
    <p:extLst>
      <p:ext uri="{BB962C8B-B14F-4D97-AF65-F5344CB8AC3E}">
        <p14:creationId xmlns:p14="http://schemas.microsoft.com/office/powerpoint/2010/main" val="320893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C49B-7296-9A48-9974-C2E09886E1AA}"/>
              </a:ext>
            </a:extLst>
          </p:cNvPr>
          <p:cNvSpPr>
            <a:spLocks noGrp="1"/>
          </p:cNvSpPr>
          <p:nvPr>
            <p:ph type="title"/>
          </p:nvPr>
        </p:nvSpPr>
        <p:spPr>
          <a:xfrm>
            <a:off x="624509" y="123827"/>
            <a:ext cx="7452691" cy="428623"/>
          </a:xfrm>
        </p:spPr>
        <p:txBody>
          <a:bodyPr>
            <a:normAutofit fontScale="90000"/>
          </a:bodyPr>
          <a:lstStyle/>
          <a:p>
            <a:r>
              <a:rPr lang="en-US" dirty="0"/>
              <a:t>Status: </a:t>
            </a:r>
            <a:r>
              <a:rPr lang="en-US" sz="2200" i="1" dirty="0"/>
              <a:t>more details in my afternoon talk </a:t>
            </a:r>
            <a:endParaRPr lang="en-US" i="1" dirty="0"/>
          </a:p>
        </p:txBody>
      </p:sp>
      <p:sp>
        <p:nvSpPr>
          <p:cNvPr id="3" name="Content Placeholder 2">
            <a:extLst>
              <a:ext uri="{FF2B5EF4-FFF2-40B4-BE49-F238E27FC236}">
                <a16:creationId xmlns:a16="http://schemas.microsoft.com/office/drawing/2014/main" id="{F7CBCB0D-20AC-D54F-96C7-F3CEDF645574}"/>
              </a:ext>
            </a:extLst>
          </p:cNvPr>
          <p:cNvSpPr>
            <a:spLocks noGrp="1"/>
          </p:cNvSpPr>
          <p:nvPr>
            <p:ph idx="1"/>
          </p:nvPr>
        </p:nvSpPr>
        <p:spPr>
          <a:xfrm>
            <a:off x="165101" y="886584"/>
            <a:ext cx="2679699" cy="4472816"/>
          </a:xfrm>
        </p:spPr>
        <p:txBody>
          <a:bodyPr>
            <a:noAutofit/>
          </a:bodyPr>
          <a:lstStyle/>
          <a:p>
            <a:pPr>
              <a:lnSpc>
                <a:spcPct val="100000"/>
              </a:lnSpc>
              <a:spcBef>
                <a:spcPts val="600"/>
              </a:spcBef>
            </a:pPr>
            <a:r>
              <a:rPr lang="en-US" sz="1400" dirty="0">
                <a:solidFill>
                  <a:schemeClr val="accent6">
                    <a:lumMod val="50000"/>
                  </a:schemeClr>
                </a:solidFill>
              </a:rPr>
              <a:t>Mechanical design of the new CeC system is completed</a:t>
            </a:r>
          </a:p>
          <a:p>
            <a:pPr>
              <a:lnSpc>
                <a:spcPct val="100000"/>
              </a:lnSpc>
              <a:spcBef>
                <a:spcPts val="600"/>
              </a:spcBef>
            </a:pPr>
            <a:r>
              <a:rPr lang="en-US" sz="1400" dirty="0">
                <a:solidFill>
                  <a:schemeClr val="accent6">
                    <a:lumMod val="50000"/>
                  </a:schemeClr>
                </a:solidFill>
              </a:rPr>
              <a:t>We procured and commissioned new laser system with controllable pulse structure</a:t>
            </a:r>
          </a:p>
          <a:p>
            <a:pPr>
              <a:lnSpc>
                <a:spcPct val="100000"/>
              </a:lnSpc>
              <a:spcBef>
                <a:spcPts val="600"/>
              </a:spcBef>
            </a:pPr>
            <a:r>
              <a:rPr lang="en-US" sz="1400" dirty="0">
                <a:solidFill>
                  <a:schemeClr val="accent6">
                    <a:lumMod val="50000"/>
                  </a:schemeClr>
                </a:solidFill>
              </a:rPr>
              <a:t>All new CeC vacuum chambers with beam diagnostics are built  and installed</a:t>
            </a:r>
          </a:p>
          <a:p>
            <a:pPr>
              <a:lnSpc>
                <a:spcPct val="100000"/>
              </a:lnSpc>
              <a:spcBef>
                <a:spcPts val="600"/>
              </a:spcBef>
            </a:pPr>
            <a:r>
              <a:rPr lang="en-US" sz="1400" dirty="0">
                <a:solidFill>
                  <a:schemeClr val="accent6">
                    <a:lumMod val="50000"/>
                  </a:schemeClr>
                </a:solidFill>
              </a:rPr>
              <a:t>All supports are built and installed</a:t>
            </a:r>
          </a:p>
          <a:p>
            <a:pPr>
              <a:lnSpc>
                <a:spcPct val="100000"/>
              </a:lnSpc>
              <a:spcBef>
                <a:spcPts val="600"/>
              </a:spcBef>
            </a:pPr>
            <a:r>
              <a:rPr lang="en-US" sz="1400" dirty="0">
                <a:solidFill>
                  <a:schemeClr val="accent6">
                    <a:lumMod val="50000"/>
                  </a:schemeClr>
                </a:solidFill>
              </a:rPr>
              <a:t>All solenoids are designed, manufactured, delivered and undergo magnetic measurements </a:t>
            </a:r>
          </a:p>
          <a:p>
            <a:pPr>
              <a:lnSpc>
                <a:spcPct val="100000"/>
              </a:lnSpc>
              <a:spcBef>
                <a:spcPts val="600"/>
              </a:spcBef>
            </a:pPr>
            <a:r>
              <a:rPr lang="en-US" sz="1400" dirty="0">
                <a:solidFill>
                  <a:schemeClr val="accent6">
                    <a:lumMod val="50000"/>
                  </a:schemeClr>
                </a:solidFill>
              </a:rPr>
              <a:t>Assembly of the plasma-cascade based CeC can be completed during this year’s RHIC shut-down period</a:t>
            </a:r>
          </a:p>
        </p:txBody>
      </p:sp>
      <p:pic>
        <p:nvPicPr>
          <p:cNvPr id="4" name="Picture 3">
            <a:extLst>
              <a:ext uri="{FF2B5EF4-FFF2-40B4-BE49-F238E27FC236}">
                <a16:creationId xmlns:a16="http://schemas.microsoft.com/office/drawing/2014/main" id="{98D1C70C-53C7-134C-8DC8-0059153316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32362" y="852075"/>
            <a:ext cx="5497905" cy="2576925"/>
          </a:xfrm>
          <a:prstGeom prst="rect">
            <a:avLst/>
          </a:prstGeom>
        </p:spPr>
      </p:pic>
      <p:sp>
        <p:nvSpPr>
          <p:cNvPr id="5" name="Title 1">
            <a:extLst>
              <a:ext uri="{FF2B5EF4-FFF2-40B4-BE49-F238E27FC236}">
                <a16:creationId xmlns:a16="http://schemas.microsoft.com/office/drawing/2014/main" id="{CA30EE7E-9F51-594C-A878-6A8768DE1C21}"/>
              </a:ext>
            </a:extLst>
          </p:cNvPr>
          <p:cNvSpPr txBox="1">
            <a:spLocks/>
          </p:cNvSpPr>
          <p:nvPr/>
        </p:nvSpPr>
        <p:spPr>
          <a:xfrm rot="20373792">
            <a:off x="3041888" y="1418819"/>
            <a:ext cx="3820886" cy="57467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1600" b="0" dirty="0">
                <a:latin typeface="Times New Roman" panose="02020603050405020304" pitchFamily="18" charset="0"/>
                <a:cs typeface="Times New Roman" panose="02020603050405020304" pitchFamily="18" charset="0"/>
              </a:rPr>
              <a:t>Design of CeC section</a:t>
            </a:r>
            <a:br>
              <a:rPr lang="en-US" sz="1600" b="0" dirty="0">
                <a:latin typeface="Times New Roman" panose="02020603050405020304" pitchFamily="18" charset="0"/>
                <a:cs typeface="Times New Roman" panose="02020603050405020304" pitchFamily="18" charset="0"/>
              </a:rPr>
            </a:br>
            <a:r>
              <a:rPr lang="en-US" sz="1600" b="0" dirty="0">
                <a:latin typeface="Times New Roman" panose="02020603050405020304" pitchFamily="18" charset="0"/>
                <a:cs typeface="Times New Roman" panose="02020603050405020304" pitchFamily="18" charset="0"/>
              </a:rPr>
              <a:t>using Plasma-Cascade Amplifier</a:t>
            </a:r>
          </a:p>
        </p:txBody>
      </p:sp>
      <p:cxnSp>
        <p:nvCxnSpPr>
          <p:cNvPr id="7" name="Straight Connector 6">
            <a:extLst>
              <a:ext uri="{FF2B5EF4-FFF2-40B4-BE49-F238E27FC236}">
                <a16:creationId xmlns:a16="http://schemas.microsoft.com/office/drawing/2014/main" id="{6A3BC750-9039-0249-B9D9-336F9C6B22EC}"/>
              </a:ext>
            </a:extLst>
          </p:cNvPr>
          <p:cNvCxnSpPr>
            <a:cxnSpLocks/>
          </p:cNvCxnSpPr>
          <p:nvPr/>
        </p:nvCxnSpPr>
        <p:spPr>
          <a:xfrm flipV="1">
            <a:off x="3032362" y="1022350"/>
            <a:ext cx="4841638" cy="1955800"/>
          </a:xfrm>
          <a:prstGeom prst="line">
            <a:avLst/>
          </a:prstGeom>
          <a:ln w="38100">
            <a:solidFill>
              <a:srgbClr val="FFFF00">
                <a:alpha val="35000"/>
              </a:srgb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D52897-EE40-1E4C-A545-C09511D71283}"/>
              </a:ext>
            </a:extLst>
          </p:cNvPr>
          <p:cNvSpPr/>
          <p:nvPr/>
        </p:nvSpPr>
        <p:spPr>
          <a:xfrm rot="20377199">
            <a:off x="6743807" y="840188"/>
            <a:ext cx="129394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RHIC beam</a:t>
            </a:r>
            <a:endParaRPr lang="en-US" dirty="0"/>
          </a:p>
        </p:txBody>
      </p:sp>
      <p:pic>
        <p:nvPicPr>
          <p:cNvPr id="11" name="Picture 10">
            <a:extLst>
              <a:ext uri="{FF2B5EF4-FFF2-40B4-BE49-F238E27FC236}">
                <a16:creationId xmlns:a16="http://schemas.microsoft.com/office/drawing/2014/main" id="{6A80DB33-94F2-4B4C-89A3-5692AFE27A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1805" y="778082"/>
            <a:ext cx="1317365" cy="786760"/>
          </a:xfrm>
          <a:prstGeom prst="rect">
            <a:avLst/>
          </a:prstGeom>
        </p:spPr>
      </p:pic>
      <p:pic>
        <p:nvPicPr>
          <p:cNvPr id="16" name="Picture 15" descr="A picture containing building, indoor, sitting, table&#10;&#10;Description automatically generated">
            <a:extLst>
              <a:ext uri="{FF2B5EF4-FFF2-40B4-BE49-F238E27FC236}">
                <a16:creationId xmlns:a16="http://schemas.microsoft.com/office/drawing/2014/main" id="{3C8702CC-293D-9944-B1B5-BB1B8774D2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547"/>
          <a:stretch/>
        </p:blipFill>
        <p:spPr>
          <a:xfrm>
            <a:off x="5235305" y="2407801"/>
            <a:ext cx="1724984" cy="1541914"/>
          </a:xfrm>
          <a:prstGeom prst="rect">
            <a:avLst/>
          </a:prstGeom>
        </p:spPr>
      </p:pic>
      <p:pic>
        <p:nvPicPr>
          <p:cNvPr id="18" name="Picture 17" descr="A picture containing indoor, kitchen, floor&#10;&#10;Description automatically generated">
            <a:extLst>
              <a:ext uri="{FF2B5EF4-FFF2-40B4-BE49-F238E27FC236}">
                <a16:creationId xmlns:a16="http://schemas.microsoft.com/office/drawing/2014/main" id="{A79F6278-FB89-CD4E-A647-1598E57E59D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27789" y="3429000"/>
            <a:ext cx="2134703" cy="3437464"/>
          </a:xfrm>
          <a:prstGeom prst="rect">
            <a:avLst/>
          </a:prstGeom>
        </p:spPr>
      </p:pic>
      <p:pic>
        <p:nvPicPr>
          <p:cNvPr id="24" name="Picture 23" descr="A picture containing indoor, building, floor, factory&#10;&#10;Description automatically generated">
            <a:extLst>
              <a:ext uri="{FF2B5EF4-FFF2-40B4-BE49-F238E27FC236}">
                <a16:creationId xmlns:a16="http://schemas.microsoft.com/office/drawing/2014/main" id="{B8E87400-1816-A543-A619-C82132F0741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2492" y="3946870"/>
            <a:ext cx="3881507" cy="2911130"/>
          </a:xfrm>
          <a:prstGeom prst="rect">
            <a:avLst/>
          </a:prstGeom>
        </p:spPr>
      </p:pic>
      <p:pic>
        <p:nvPicPr>
          <p:cNvPr id="26" name="Picture 25" descr="A picture containing table, indoor, sitting&#10;&#10;Description automatically generated">
            <a:extLst>
              <a:ext uri="{FF2B5EF4-FFF2-40B4-BE49-F238E27FC236}">
                <a16:creationId xmlns:a16="http://schemas.microsoft.com/office/drawing/2014/main" id="{4B285AEC-94F2-5249-9D40-53C4E69686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38285" y="2427297"/>
            <a:ext cx="2021641" cy="1516231"/>
          </a:xfrm>
          <a:prstGeom prst="rect">
            <a:avLst/>
          </a:prstGeom>
        </p:spPr>
      </p:pic>
      <p:pic>
        <p:nvPicPr>
          <p:cNvPr id="27" name="Picture 26" descr="A picture containing indoor, person, table, wall&#10;&#10;Description automatically generated">
            <a:extLst>
              <a:ext uri="{FF2B5EF4-FFF2-40B4-BE49-F238E27FC236}">
                <a16:creationId xmlns:a16="http://schemas.microsoft.com/office/drawing/2014/main" id="{2B4D96FE-70D6-134E-80F6-A3B839CE303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10147" y="1630436"/>
            <a:ext cx="1079959" cy="809969"/>
          </a:xfrm>
          <a:prstGeom prst="rect">
            <a:avLst/>
          </a:prstGeom>
        </p:spPr>
      </p:pic>
    </p:spTree>
    <p:extLst>
      <p:ext uri="{BB962C8B-B14F-4D97-AF65-F5344CB8AC3E}">
        <p14:creationId xmlns:p14="http://schemas.microsoft.com/office/powerpoint/2010/main" val="251025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5781FE-A5F6-0F4F-8F29-D02D97B806E5}"/>
              </a:ext>
            </a:extLst>
          </p:cNvPr>
          <p:cNvSpPr txBox="1">
            <a:spLocks/>
          </p:cNvSpPr>
          <p:nvPr/>
        </p:nvSpPr>
        <p:spPr>
          <a:xfrm>
            <a:off x="55122" y="3988171"/>
            <a:ext cx="2705848" cy="2032485"/>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1200" b="0" dirty="0">
                <a:latin typeface="Times New Roman" panose="02020603050405020304" pitchFamily="18" charset="0"/>
                <a:cs typeface="Times New Roman" panose="02020603050405020304" pitchFamily="18" charset="0"/>
              </a:rPr>
              <a:t>Black</a:t>
            </a:r>
            <a:r>
              <a:rPr lang="en-US" sz="1200" b="0" dirty="0">
                <a:solidFill>
                  <a:srgbClr val="1513D7"/>
                </a:solidFill>
                <a:latin typeface="Times New Roman" panose="02020603050405020304" pitchFamily="18" charset="0"/>
                <a:cs typeface="Times New Roman" panose="02020603050405020304" pitchFamily="18" charset="0"/>
              </a:rPr>
              <a:t> – </a:t>
            </a:r>
            <a:r>
              <a:rPr lang="en-US" sz="1200" b="0" dirty="0">
                <a:latin typeface="Times New Roman" panose="02020603050405020304" pitchFamily="18" charset="0"/>
                <a:cs typeface="Times New Roman" panose="02020603050405020304" pitchFamily="18" charset="0"/>
              </a:rPr>
              <a:t>initial profile</a:t>
            </a:r>
            <a:r>
              <a:rPr lang="en-US" sz="1200" b="0" dirty="0">
                <a:solidFill>
                  <a:srgbClr val="FF0000"/>
                </a:solidFill>
                <a:latin typeface="Times New Roman" panose="02020603050405020304" pitchFamily="18" charset="0"/>
                <a:cs typeface="Times New Roman" panose="02020603050405020304" pitchFamily="18" charset="0"/>
              </a:rPr>
              <a:t>, red – witness (non-interacting) bunch after 40 minutes. </a:t>
            </a:r>
            <a:r>
              <a:rPr lang="en-US" sz="1200" b="0" dirty="0">
                <a:solidFill>
                  <a:srgbClr val="1513D7"/>
                </a:solidFill>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Profiles of interacting bunches after 40-minutes in PCA-based CeC for various levels of </a:t>
            </a:r>
            <a:r>
              <a:rPr lang="en-US" sz="1200" b="0" u="sng" dirty="0">
                <a:latin typeface="Times New Roman" panose="02020603050405020304" pitchFamily="18" charset="0"/>
                <a:cs typeface="Times New Roman" panose="02020603050405020304" pitchFamily="18" charset="0"/>
              </a:rPr>
              <a:t>white noise amplitude </a:t>
            </a:r>
            <a:r>
              <a:rPr lang="en-US" sz="1200" b="0" dirty="0">
                <a:latin typeface="Times New Roman" panose="02020603050405020304" pitchFamily="18" charset="0"/>
                <a:cs typeface="Times New Roman" panose="02020603050405020304" pitchFamily="18" charset="0"/>
              </a:rPr>
              <a:t>in the electron beam: </a:t>
            </a:r>
            <a:r>
              <a:rPr lang="en-US" sz="1200" b="0" dirty="0">
                <a:solidFill>
                  <a:srgbClr val="1513D7"/>
                </a:solidFill>
                <a:latin typeface="Times New Roman" panose="02020603050405020304" pitchFamily="18" charset="0"/>
                <a:cs typeface="Times New Roman" panose="02020603050405020304" pitchFamily="18" charset="0"/>
              </a:rPr>
              <a:t>dark blue – nominal statistical shot noise</a:t>
            </a:r>
            <a:r>
              <a:rPr lang="en-US" sz="1200" b="0" dirty="0">
                <a:latin typeface="Times New Roman" panose="02020603050405020304" pitchFamily="18" charset="0"/>
                <a:cs typeface="Times New Roman" panose="02020603050405020304" pitchFamily="18" charset="0"/>
              </a:rPr>
              <a:t>, </a:t>
            </a:r>
            <a:r>
              <a:rPr lang="en-US" sz="1200" b="0" dirty="0">
                <a:solidFill>
                  <a:srgbClr val="FF40FF"/>
                </a:solidFill>
                <a:latin typeface="Times New Roman" panose="02020603050405020304" pitchFamily="18" charset="0"/>
                <a:cs typeface="Times New Roman" panose="02020603050405020304" pitchFamily="18" charset="0"/>
              </a:rPr>
              <a:t>magenta – 10 fold</a:t>
            </a:r>
            <a:r>
              <a:rPr lang="en-US" sz="1200" b="0" dirty="0">
                <a:latin typeface="Times New Roman" panose="02020603050405020304" pitchFamily="18" charset="0"/>
                <a:cs typeface="Times New Roman" panose="02020603050405020304" pitchFamily="18" charset="0"/>
              </a:rPr>
              <a:t>, </a:t>
            </a:r>
            <a:r>
              <a:rPr lang="en-US" sz="1200" b="0" dirty="0">
                <a:solidFill>
                  <a:srgbClr val="00B0F0"/>
                </a:solidFill>
                <a:latin typeface="Times New Roman" panose="02020603050405020304" pitchFamily="18" charset="0"/>
                <a:cs typeface="Times New Roman" panose="02020603050405020304" pitchFamily="18" charset="0"/>
              </a:rPr>
              <a:t>light blue – 15 fold </a:t>
            </a:r>
            <a:r>
              <a:rPr lang="en-US" sz="1200" b="0" dirty="0">
                <a:latin typeface="Times New Roman" panose="02020603050405020304" pitchFamily="18" charset="0"/>
                <a:cs typeface="Times New Roman" panose="02020603050405020304" pitchFamily="18" charset="0"/>
              </a:rPr>
              <a:t>and </a:t>
            </a:r>
            <a:r>
              <a:rPr lang="en-US" sz="1200" b="0" dirty="0">
                <a:solidFill>
                  <a:srgbClr val="00B050"/>
                </a:solidFill>
                <a:latin typeface="Times New Roman" panose="02020603050405020304" pitchFamily="18" charset="0"/>
                <a:cs typeface="Times New Roman" panose="02020603050405020304" pitchFamily="18" charset="0"/>
              </a:rPr>
              <a:t>green – 30 fold </a:t>
            </a:r>
            <a:r>
              <a:rPr lang="en-US" sz="1200" b="0" dirty="0">
                <a:latin typeface="Times New Roman" panose="02020603050405020304" pitchFamily="18" charset="0"/>
                <a:cs typeface="Times New Roman" panose="02020603050405020304" pitchFamily="18" charset="0"/>
              </a:rPr>
              <a:t>-  higher than the statistical level.</a:t>
            </a:r>
          </a:p>
        </p:txBody>
      </p:sp>
      <p:sp>
        <p:nvSpPr>
          <p:cNvPr id="10" name="Title 9">
            <a:extLst>
              <a:ext uri="{FF2B5EF4-FFF2-40B4-BE49-F238E27FC236}">
                <a16:creationId xmlns:a16="http://schemas.microsoft.com/office/drawing/2014/main" id="{621B0F2C-C152-2047-B26A-0B4BCCC1449C}"/>
              </a:ext>
            </a:extLst>
          </p:cNvPr>
          <p:cNvSpPr>
            <a:spLocks noGrp="1"/>
          </p:cNvSpPr>
          <p:nvPr>
            <p:ph type="title"/>
          </p:nvPr>
        </p:nvSpPr>
        <p:spPr>
          <a:xfrm>
            <a:off x="209657" y="176405"/>
            <a:ext cx="8328991" cy="609225"/>
          </a:xfrm>
          <a:ln>
            <a:noFill/>
          </a:ln>
        </p:spPr>
        <p:txBody>
          <a:bodyPr>
            <a:noAutofit/>
          </a:bodyPr>
          <a:lstStyle/>
          <a:p>
            <a:pPr algn="ctr"/>
            <a:r>
              <a:rPr lang="en-US" sz="2400" dirty="0"/>
              <a:t>Simulated performance: 26.5 GeV Au ion bunch in RHIC</a:t>
            </a:r>
          </a:p>
        </p:txBody>
      </p:sp>
      <p:sp>
        <p:nvSpPr>
          <p:cNvPr id="24" name="Title 1">
            <a:extLst>
              <a:ext uri="{FF2B5EF4-FFF2-40B4-BE49-F238E27FC236}">
                <a16:creationId xmlns:a16="http://schemas.microsoft.com/office/drawing/2014/main" id="{F3814953-C995-8542-A545-580423A59F5B}"/>
              </a:ext>
            </a:extLst>
          </p:cNvPr>
          <p:cNvSpPr txBox="1">
            <a:spLocks/>
          </p:cNvSpPr>
          <p:nvPr/>
        </p:nvSpPr>
        <p:spPr>
          <a:xfrm>
            <a:off x="209657" y="1106950"/>
            <a:ext cx="2303324" cy="2795116"/>
          </a:xfrm>
          <a:prstGeom prst="rect">
            <a:avLst/>
          </a:prstGeom>
          <a:solidFill>
            <a:schemeClr val="bg1"/>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1600" b="0" dirty="0">
                <a:solidFill>
                  <a:srgbClr val="0070C0"/>
                </a:solidFill>
                <a:latin typeface="Times New Roman" panose="02020603050405020304" pitchFamily="18" charset="0"/>
                <a:cs typeface="Times New Roman" panose="02020603050405020304" pitchFamily="18" charset="0"/>
              </a:rPr>
              <a:t>We had developed a suite of codes to simulate the complete beam dynamics in the CeC accelerator, the interaction with ion beam and the cooling of the ion beam with CeC using any type of amplifier. It is done  without relying on any model: standard codes use 3D PIC simulations and super-computers.</a:t>
            </a:r>
          </a:p>
        </p:txBody>
      </p:sp>
      <p:sp>
        <p:nvSpPr>
          <p:cNvPr id="47" name="Title 1">
            <a:extLst>
              <a:ext uri="{FF2B5EF4-FFF2-40B4-BE49-F238E27FC236}">
                <a16:creationId xmlns:a16="http://schemas.microsoft.com/office/drawing/2014/main" id="{7A0CA5AD-7EE7-0C45-B224-7ABB57312A6A}"/>
              </a:ext>
            </a:extLst>
          </p:cNvPr>
          <p:cNvSpPr txBox="1">
            <a:spLocks/>
          </p:cNvSpPr>
          <p:nvPr/>
        </p:nvSpPr>
        <p:spPr>
          <a:xfrm>
            <a:off x="3182813" y="5298891"/>
            <a:ext cx="5503648" cy="896233"/>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1600" b="0" dirty="0">
                <a:solidFill>
                  <a:srgbClr val="FF0000"/>
                </a:solidFill>
                <a:latin typeface="Times New Roman" panose="02020603050405020304" pitchFamily="18" charset="0"/>
                <a:cs typeface="Times New Roman" panose="02020603050405020304" pitchFamily="18" charset="0"/>
              </a:rPr>
              <a:t>Cooling will occur when electron beam micro-bunching power (e.g. bending magnet radiation) does not exceed that of spontaneous (shot noise)  radiation by more than 200-fold </a:t>
            </a:r>
          </a:p>
        </p:txBody>
      </p:sp>
      <p:pic>
        <p:nvPicPr>
          <p:cNvPr id="26" name="Picture 25">
            <a:extLst>
              <a:ext uri="{FF2B5EF4-FFF2-40B4-BE49-F238E27FC236}">
                <a16:creationId xmlns:a16="http://schemas.microsoft.com/office/drawing/2014/main" id="{A645C59B-CFEC-0F46-8EFF-06008F45F77C}"/>
              </a:ext>
            </a:extLst>
          </p:cNvPr>
          <p:cNvPicPr/>
          <p:nvPr/>
        </p:nvPicPr>
        <p:blipFill>
          <a:blip r:embed="rId3"/>
          <a:stretch>
            <a:fillRect/>
          </a:stretch>
        </p:blipFill>
        <p:spPr>
          <a:xfrm>
            <a:off x="3328827" y="1352364"/>
            <a:ext cx="4613910" cy="3740150"/>
          </a:xfrm>
          <a:prstGeom prst="rect">
            <a:avLst/>
          </a:prstGeom>
        </p:spPr>
      </p:pic>
      <p:sp>
        <p:nvSpPr>
          <p:cNvPr id="27" name="Title 1">
            <a:extLst>
              <a:ext uri="{FF2B5EF4-FFF2-40B4-BE49-F238E27FC236}">
                <a16:creationId xmlns:a16="http://schemas.microsoft.com/office/drawing/2014/main" id="{73B54049-0767-6D47-BDAA-2CE713334F4E}"/>
              </a:ext>
            </a:extLst>
          </p:cNvPr>
          <p:cNvSpPr txBox="1">
            <a:spLocks/>
          </p:cNvSpPr>
          <p:nvPr/>
        </p:nvSpPr>
        <p:spPr>
          <a:xfrm>
            <a:off x="4244064" y="1003880"/>
            <a:ext cx="3289605" cy="43974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a:solidFill>
                  <a:srgbClr val="1513D7"/>
                </a:solidFill>
                <a:latin typeface="Times New Roman" panose="02020603050405020304" pitchFamily="18" charset="0"/>
                <a:cs typeface="Times New Roman" panose="02020603050405020304" pitchFamily="18" charset="0"/>
              </a:rPr>
              <a:t>40 mins of PCA CeC</a:t>
            </a:r>
          </a:p>
        </p:txBody>
      </p:sp>
      <p:cxnSp>
        <p:nvCxnSpPr>
          <p:cNvPr id="28" name="Straight Arrow Connector 27">
            <a:extLst>
              <a:ext uri="{FF2B5EF4-FFF2-40B4-BE49-F238E27FC236}">
                <a16:creationId xmlns:a16="http://schemas.microsoft.com/office/drawing/2014/main" id="{1FA841C5-CF69-8B44-90D2-191E69AE88F6}"/>
              </a:ext>
            </a:extLst>
          </p:cNvPr>
          <p:cNvCxnSpPr>
            <a:cxnSpLocks/>
          </p:cNvCxnSpPr>
          <p:nvPr/>
        </p:nvCxnSpPr>
        <p:spPr>
          <a:xfrm>
            <a:off x="4662353" y="2930704"/>
            <a:ext cx="898072"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7ABE8B4D-741C-5A4A-A478-66D1492F44FF}"/>
              </a:ext>
            </a:extLst>
          </p:cNvPr>
          <p:cNvSpPr txBox="1">
            <a:spLocks/>
          </p:cNvSpPr>
          <p:nvPr/>
        </p:nvSpPr>
        <p:spPr>
          <a:xfrm>
            <a:off x="3959647" y="2412221"/>
            <a:ext cx="1047776" cy="629289"/>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1400">
                <a:solidFill>
                  <a:srgbClr val="FF0000"/>
                </a:solidFill>
                <a:latin typeface="Times New Roman" panose="02020603050405020304" pitchFamily="18" charset="0"/>
                <a:cs typeface="Times New Roman" panose="02020603050405020304" pitchFamily="18" charset="0"/>
              </a:rPr>
              <a:t>Witness </a:t>
            </a:r>
          </a:p>
          <a:p>
            <a:pPr algn="ctr"/>
            <a:r>
              <a:rPr lang="en-US" sz="1400">
                <a:solidFill>
                  <a:srgbClr val="FF0000"/>
                </a:solidFill>
                <a:latin typeface="Times New Roman" panose="02020603050405020304" pitchFamily="18" charset="0"/>
                <a:cs typeface="Times New Roman" panose="02020603050405020304" pitchFamily="18" charset="0"/>
              </a:rPr>
              <a:t>bunch in 40 mins</a:t>
            </a:r>
          </a:p>
        </p:txBody>
      </p:sp>
      <p:cxnSp>
        <p:nvCxnSpPr>
          <p:cNvPr id="30" name="Straight Arrow Connector 29">
            <a:extLst>
              <a:ext uri="{FF2B5EF4-FFF2-40B4-BE49-F238E27FC236}">
                <a16:creationId xmlns:a16="http://schemas.microsoft.com/office/drawing/2014/main" id="{40CA854B-1E2D-184A-9847-7F962A98EE2A}"/>
              </a:ext>
            </a:extLst>
          </p:cNvPr>
          <p:cNvCxnSpPr>
            <a:cxnSpLocks/>
          </p:cNvCxnSpPr>
          <p:nvPr/>
        </p:nvCxnSpPr>
        <p:spPr>
          <a:xfrm flipH="1">
            <a:off x="6119746" y="3210737"/>
            <a:ext cx="466270" cy="177167"/>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B050A2D-C060-BA40-8597-6AC12B799F51}"/>
              </a:ext>
            </a:extLst>
          </p:cNvPr>
          <p:cNvSpPr txBox="1">
            <a:spLocks/>
          </p:cNvSpPr>
          <p:nvPr/>
        </p:nvSpPr>
        <p:spPr>
          <a:xfrm>
            <a:off x="6587357" y="2829506"/>
            <a:ext cx="1143277" cy="629542"/>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solidFill>
                  <a:srgbClr val="00B0F0"/>
                </a:solidFill>
                <a:latin typeface="Times New Roman" panose="02020603050405020304" pitchFamily="18" charset="0"/>
                <a:cs typeface="Times New Roman" panose="02020603050405020304" pitchFamily="18" charset="0"/>
              </a:rPr>
              <a:t>By e-bunch</a:t>
            </a:r>
          </a:p>
          <a:p>
            <a:pPr algn="ctr"/>
            <a:r>
              <a:rPr lang="en-US" sz="2000" dirty="0">
                <a:solidFill>
                  <a:srgbClr val="00B0F0"/>
                </a:solidFill>
                <a:latin typeface="Times New Roman" panose="02020603050405020304" pitchFamily="18" charset="0"/>
                <a:cs typeface="Times New Roman" panose="02020603050405020304" pitchFamily="18" charset="0"/>
              </a:rPr>
              <a:t>with 225-fold increase noise power</a:t>
            </a:r>
          </a:p>
        </p:txBody>
      </p:sp>
      <p:cxnSp>
        <p:nvCxnSpPr>
          <p:cNvPr id="32" name="Straight Arrow Connector 31">
            <a:extLst>
              <a:ext uri="{FF2B5EF4-FFF2-40B4-BE49-F238E27FC236}">
                <a16:creationId xmlns:a16="http://schemas.microsoft.com/office/drawing/2014/main" id="{3F8F53DB-3137-064C-86CF-92E6A0211932}"/>
              </a:ext>
            </a:extLst>
          </p:cNvPr>
          <p:cNvCxnSpPr>
            <a:cxnSpLocks/>
          </p:cNvCxnSpPr>
          <p:nvPr/>
        </p:nvCxnSpPr>
        <p:spPr>
          <a:xfrm>
            <a:off x="5193032" y="1860778"/>
            <a:ext cx="628783" cy="87210"/>
          </a:xfrm>
          <a:prstGeom prst="straightConnector1">
            <a:avLst/>
          </a:prstGeom>
          <a:ln w="12700">
            <a:solidFill>
              <a:srgbClr val="1513D7"/>
            </a:solidFill>
            <a:tailEnd type="triangle"/>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BDAE8BC3-1C55-B64F-AA3E-7DB2106EB2EB}"/>
              </a:ext>
            </a:extLst>
          </p:cNvPr>
          <p:cNvSpPr txBox="1">
            <a:spLocks/>
          </p:cNvSpPr>
          <p:nvPr/>
        </p:nvSpPr>
        <p:spPr>
          <a:xfrm>
            <a:off x="3959647" y="1491692"/>
            <a:ext cx="1025241" cy="574136"/>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solidFill>
                  <a:srgbClr val="1513D7"/>
                </a:solidFill>
                <a:latin typeface="Times New Roman" panose="02020603050405020304" pitchFamily="18" charset="0"/>
                <a:cs typeface="Times New Roman" panose="02020603050405020304" pitchFamily="18" charset="0"/>
              </a:rPr>
              <a:t>Cooled by e-bunch</a:t>
            </a:r>
          </a:p>
          <a:p>
            <a:pPr algn="ctr"/>
            <a:r>
              <a:rPr lang="en-US" sz="2000" dirty="0">
                <a:solidFill>
                  <a:srgbClr val="1513D7"/>
                </a:solidFill>
                <a:latin typeface="Times New Roman" panose="02020603050405020304" pitchFamily="18" charset="0"/>
                <a:cs typeface="Times New Roman" panose="02020603050405020304" pitchFamily="18" charset="0"/>
              </a:rPr>
              <a:t>with normal</a:t>
            </a:r>
          </a:p>
          <a:p>
            <a:pPr algn="ctr"/>
            <a:r>
              <a:rPr lang="en-US" sz="2000" dirty="0">
                <a:solidFill>
                  <a:srgbClr val="1513D7"/>
                </a:solidFill>
                <a:latin typeface="Times New Roman" panose="02020603050405020304" pitchFamily="18" charset="0"/>
                <a:cs typeface="Times New Roman" panose="02020603050405020304" pitchFamily="18" charset="0"/>
              </a:rPr>
              <a:t>(shot noise</a:t>
            </a:r>
          </a:p>
        </p:txBody>
      </p:sp>
      <p:sp>
        <p:nvSpPr>
          <p:cNvPr id="34" name="Title 1">
            <a:extLst>
              <a:ext uri="{FF2B5EF4-FFF2-40B4-BE49-F238E27FC236}">
                <a16:creationId xmlns:a16="http://schemas.microsoft.com/office/drawing/2014/main" id="{CF806863-34CD-634F-B0D4-9D265FD0B2D3}"/>
              </a:ext>
            </a:extLst>
          </p:cNvPr>
          <p:cNvSpPr txBox="1">
            <a:spLocks/>
          </p:cNvSpPr>
          <p:nvPr/>
        </p:nvSpPr>
        <p:spPr>
          <a:xfrm>
            <a:off x="4678717" y="2065827"/>
            <a:ext cx="1143098" cy="62928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1200" dirty="0">
                <a:latin typeface="Times New Roman" panose="02020603050405020304" pitchFamily="18" charset="0"/>
                <a:cs typeface="Times New Roman" panose="02020603050405020304" pitchFamily="18" charset="0"/>
              </a:rPr>
              <a:t>Initial</a:t>
            </a:r>
          </a:p>
          <a:p>
            <a:pPr algn="ctr"/>
            <a:r>
              <a:rPr lang="en-US" sz="1200" dirty="0">
                <a:latin typeface="Times New Roman" panose="02020603050405020304" pitchFamily="18" charset="0"/>
                <a:cs typeface="Times New Roman" panose="02020603050405020304" pitchFamily="18" charset="0"/>
              </a:rPr>
              <a:t>bunch shapes</a:t>
            </a:r>
          </a:p>
        </p:txBody>
      </p:sp>
      <p:cxnSp>
        <p:nvCxnSpPr>
          <p:cNvPr id="35" name="Straight Arrow Connector 34">
            <a:extLst>
              <a:ext uri="{FF2B5EF4-FFF2-40B4-BE49-F238E27FC236}">
                <a16:creationId xmlns:a16="http://schemas.microsoft.com/office/drawing/2014/main" id="{A7315490-7FC8-0443-8544-BB5A596A8641}"/>
              </a:ext>
            </a:extLst>
          </p:cNvPr>
          <p:cNvCxnSpPr>
            <a:cxnSpLocks/>
          </p:cNvCxnSpPr>
          <p:nvPr/>
        </p:nvCxnSpPr>
        <p:spPr>
          <a:xfrm>
            <a:off x="5227697" y="2457116"/>
            <a:ext cx="432730" cy="2842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367C474-9FB0-E84E-BE93-445A519A865D}"/>
              </a:ext>
            </a:extLst>
          </p:cNvPr>
          <p:cNvCxnSpPr>
            <a:cxnSpLocks/>
          </p:cNvCxnSpPr>
          <p:nvPr/>
        </p:nvCxnSpPr>
        <p:spPr>
          <a:xfrm flipH="1">
            <a:off x="5934637" y="2451543"/>
            <a:ext cx="758494" cy="318873"/>
          </a:xfrm>
          <a:prstGeom prst="straightConnector1">
            <a:avLst/>
          </a:prstGeom>
          <a:ln w="12700">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9C2A85C5-A206-9D4F-AE64-FC9E3ABD5901}"/>
              </a:ext>
            </a:extLst>
          </p:cNvPr>
          <p:cNvSpPr txBox="1">
            <a:spLocks/>
          </p:cNvSpPr>
          <p:nvPr/>
        </p:nvSpPr>
        <p:spPr>
          <a:xfrm>
            <a:off x="6587357" y="2164071"/>
            <a:ext cx="1143277" cy="629542"/>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solidFill>
                  <a:srgbClr val="FF40FF"/>
                </a:solidFill>
                <a:latin typeface="Times New Roman" panose="02020603050405020304" pitchFamily="18" charset="0"/>
                <a:cs typeface="Times New Roman" panose="02020603050405020304" pitchFamily="18" charset="0"/>
              </a:rPr>
              <a:t>By e-bunch</a:t>
            </a:r>
          </a:p>
          <a:p>
            <a:pPr algn="ctr"/>
            <a:r>
              <a:rPr lang="en-US" sz="2000" dirty="0">
                <a:solidFill>
                  <a:srgbClr val="FF40FF"/>
                </a:solidFill>
                <a:latin typeface="Times New Roman" panose="02020603050405020304" pitchFamily="18" charset="0"/>
                <a:cs typeface="Times New Roman" panose="02020603050405020304" pitchFamily="18" charset="0"/>
              </a:rPr>
              <a:t>with 100-fold increase noise power</a:t>
            </a:r>
          </a:p>
        </p:txBody>
      </p:sp>
      <p:sp>
        <p:nvSpPr>
          <p:cNvPr id="41" name="Title 1">
            <a:extLst>
              <a:ext uri="{FF2B5EF4-FFF2-40B4-BE49-F238E27FC236}">
                <a16:creationId xmlns:a16="http://schemas.microsoft.com/office/drawing/2014/main" id="{272B2A0A-6E1B-5D41-9F32-86557EABB009}"/>
              </a:ext>
            </a:extLst>
          </p:cNvPr>
          <p:cNvSpPr txBox="1">
            <a:spLocks/>
          </p:cNvSpPr>
          <p:nvPr/>
        </p:nvSpPr>
        <p:spPr>
          <a:xfrm>
            <a:off x="6587357" y="3486759"/>
            <a:ext cx="1143277" cy="629542"/>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solidFill>
                  <a:srgbClr val="006C0D"/>
                </a:solidFill>
                <a:latin typeface="Times New Roman" panose="02020603050405020304" pitchFamily="18" charset="0"/>
                <a:cs typeface="Times New Roman" panose="02020603050405020304" pitchFamily="18" charset="0"/>
              </a:rPr>
              <a:t>By e-bunch</a:t>
            </a:r>
          </a:p>
          <a:p>
            <a:pPr algn="ctr"/>
            <a:r>
              <a:rPr lang="en-US" sz="2000" dirty="0">
                <a:solidFill>
                  <a:srgbClr val="006C0D"/>
                </a:solidFill>
                <a:latin typeface="Times New Roman" panose="02020603050405020304" pitchFamily="18" charset="0"/>
                <a:cs typeface="Times New Roman" panose="02020603050405020304" pitchFamily="18" charset="0"/>
              </a:rPr>
              <a:t>with 900-fold increase noise power</a:t>
            </a:r>
          </a:p>
        </p:txBody>
      </p:sp>
      <p:cxnSp>
        <p:nvCxnSpPr>
          <p:cNvPr id="44" name="Straight Arrow Connector 43">
            <a:extLst>
              <a:ext uri="{FF2B5EF4-FFF2-40B4-BE49-F238E27FC236}">
                <a16:creationId xmlns:a16="http://schemas.microsoft.com/office/drawing/2014/main" id="{46D05416-94DA-A348-9B0A-7C00226361CD}"/>
              </a:ext>
            </a:extLst>
          </p:cNvPr>
          <p:cNvCxnSpPr>
            <a:cxnSpLocks/>
          </p:cNvCxnSpPr>
          <p:nvPr/>
        </p:nvCxnSpPr>
        <p:spPr>
          <a:xfrm flipH="1">
            <a:off x="6080749" y="3651753"/>
            <a:ext cx="505267" cy="126580"/>
          </a:xfrm>
          <a:prstGeom prst="straightConnector1">
            <a:avLst/>
          </a:prstGeom>
          <a:ln w="127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50D0-F541-7745-ACE4-C2CEB0BA5FC7}"/>
              </a:ext>
            </a:extLst>
          </p:cNvPr>
          <p:cNvSpPr>
            <a:spLocks noGrp="1"/>
          </p:cNvSpPr>
          <p:nvPr>
            <p:ph type="title"/>
          </p:nvPr>
        </p:nvSpPr>
        <p:spPr>
          <a:xfrm>
            <a:off x="0" y="274638"/>
            <a:ext cx="8921262" cy="1143000"/>
          </a:xfrm>
        </p:spPr>
        <p:txBody>
          <a:bodyPr>
            <a:normAutofit/>
          </a:bodyPr>
          <a:lstStyle/>
          <a:p>
            <a:pPr algn="ctr"/>
            <a:r>
              <a:rPr lang="en-US" sz="3200" dirty="0"/>
              <a:t>Coherent electron Cooling Beam Use Request for Run-20		 		Run-21</a:t>
            </a:r>
          </a:p>
        </p:txBody>
      </p:sp>
      <p:sp>
        <p:nvSpPr>
          <p:cNvPr id="3" name="Text Placeholder 2">
            <a:extLst>
              <a:ext uri="{FF2B5EF4-FFF2-40B4-BE49-F238E27FC236}">
                <a16:creationId xmlns:a16="http://schemas.microsoft.com/office/drawing/2014/main" id="{DC0A258B-107B-8E4B-8BD8-7268CD4C258D}"/>
              </a:ext>
            </a:extLst>
          </p:cNvPr>
          <p:cNvSpPr>
            <a:spLocks noGrp="1"/>
          </p:cNvSpPr>
          <p:nvPr>
            <p:ph type="body" sz="half" idx="1"/>
          </p:nvPr>
        </p:nvSpPr>
        <p:spPr>
          <a:xfrm>
            <a:off x="322384" y="1303552"/>
            <a:ext cx="4138247" cy="4923692"/>
          </a:xfrm>
        </p:spPr>
        <p:txBody>
          <a:bodyPr>
            <a:noAutofit/>
          </a:bodyPr>
          <a:lstStyle/>
          <a:p>
            <a:r>
              <a:rPr lang="en-US" sz="1400" b="1" dirty="0">
                <a:solidFill>
                  <a:srgbClr val="FF0000"/>
                </a:solidFill>
              </a:rPr>
              <a:t>Preparing CeC system for the demonstration experiment</a:t>
            </a:r>
          </a:p>
          <a:p>
            <a:r>
              <a:rPr lang="en-US" sz="1400" dirty="0"/>
              <a:t>To commission the accelerator and the new CeC section, to demonstrate the plasma-cascade microbunching amplifier,  interaction of the electron and ion beams and amplification of the ion’s imprint on the electron beam.</a:t>
            </a:r>
          </a:p>
          <a:p>
            <a:r>
              <a:rPr lang="en-US" sz="1400" dirty="0"/>
              <a:t>Most of the preparations can be realized in parallel with regular RHIC physics runs, but a small portion of the CeC program requires dedicated time (</a:t>
            </a:r>
            <a:r>
              <a:rPr lang="en-US" sz="1400" i="1" dirty="0"/>
              <a:t>1 shift is 8 </a:t>
            </a:r>
            <a:r>
              <a:rPr lang="en-US" sz="1400" i="1" dirty="0" err="1"/>
              <a:t>hrs</a:t>
            </a:r>
            <a:r>
              <a:rPr lang="en-US" sz="1400" dirty="0"/>
              <a:t>):</a:t>
            </a:r>
          </a:p>
          <a:p>
            <a:r>
              <a:rPr lang="en-US" sz="1400" dirty="0"/>
              <a:t>Low loss propagation of CW electron beam </a:t>
            </a:r>
            <a:r>
              <a:rPr lang="en-US" sz="1400" dirty="0">
                <a:solidFill>
                  <a:srgbClr val="FF0000"/>
                </a:solidFill>
              </a:rPr>
              <a:t>4 shifts</a:t>
            </a:r>
          </a:p>
          <a:p>
            <a:r>
              <a:rPr lang="en-US" sz="1400" dirty="0"/>
              <a:t>Demonstration of plasma-cascade amplifier </a:t>
            </a:r>
            <a:r>
              <a:rPr lang="en-US" sz="1400" dirty="0">
                <a:solidFill>
                  <a:srgbClr val="FF0000"/>
                </a:solidFill>
              </a:rPr>
              <a:t>4 shifts</a:t>
            </a:r>
          </a:p>
          <a:p>
            <a:r>
              <a:rPr lang="en-US" sz="1400" dirty="0"/>
              <a:t>Lattice and orbit for 26.5 GeV/u ion beam   </a:t>
            </a:r>
            <a:r>
              <a:rPr lang="en-US" sz="1400" dirty="0">
                <a:solidFill>
                  <a:srgbClr val="FF0000"/>
                </a:solidFill>
              </a:rPr>
              <a:t>3 shifts</a:t>
            </a:r>
          </a:p>
          <a:p>
            <a:r>
              <a:rPr lang="en-US" sz="1400" dirty="0"/>
              <a:t>Interaction of electron and ion beams           </a:t>
            </a:r>
            <a:r>
              <a:rPr lang="en-US" sz="1400" dirty="0">
                <a:solidFill>
                  <a:srgbClr val="FF0000"/>
                </a:solidFill>
              </a:rPr>
              <a:t>3 shifts</a:t>
            </a:r>
          </a:p>
          <a:p>
            <a:r>
              <a:rPr lang="en-US" sz="1400" dirty="0"/>
              <a:t>Demonstrate Plasma-Cascade Amplification           of ion’s imprint 	                                  </a:t>
            </a:r>
            <a:r>
              <a:rPr lang="en-US" sz="1400" dirty="0">
                <a:solidFill>
                  <a:srgbClr val="FF0000"/>
                </a:solidFill>
              </a:rPr>
              <a:t>6 shifts</a:t>
            </a:r>
          </a:p>
          <a:p>
            <a:r>
              <a:rPr lang="en-US" sz="1400" dirty="0"/>
              <a:t>Contingency 		              </a:t>
            </a:r>
            <a:r>
              <a:rPr lang="en-US" sz="1400" dirty="0">
                <a:solidFill>
                  <a:srgbClr val="FF0000"/>
                </a:solidFill>
              </a:rPr>
              <a:t>4 shifts</a:t>
            </a:r>
          </a:p>
          <a:p>
            <a:r>
              <a:rPr lang="en-US" sz="1400" b="1" dirty="0">
                <a:solidFill>
                  <a:srgbClr val="FF0000"/>
                </a:solidFill>
              </a:rPr>
              <a:t>Total  		                 24 shifts (8 days)</a:t>
            </a:r>
          </a:p>
          <a:p>
            <a:endParaRPr lang="en-US" sz="1400" dirty="0"/>
          </a:p>
        </p:txBody>
      </p:sp>
      <p:sp>
        <p:nvSpPr>
          <p:cNvPr id="5" name="Text Placeholder 2">
            <a:extLst>
              <a:ext uri="{FF2B5EF4-FFF2-40B4-BE49-F238E27FC236}">
                <a16:creationId xmlns:a16="http://schemas.microsoft.com/office/drawing/2014/main" id="{E02D627B-2180-C343-9201-11A253D9219A}"/>
              </a:ext>
            </a:extLst>
          </p:cNvPr>
          <p:cNvSpPr txBox="1">
            <a:spLocks/>
          </p:cNvSpPr>
          <p:nvPr/>
        </p:nvSpPr>
        <p:spPr>
          <a:xfrm>
            <a:off x="4783015" y="1377035"/>
            <a:ext cx="4138247" cy="4736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a:ea typeface="+mn-ea"/>
                <a:cs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a:ea typeface="+mn-ea"/>
                <a:cs typeface="Times New Roman"/>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a:ea typeface="+mn-ea"/>
                <a:cs typeface="Times New Roman"/>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a:ea typeface="+mn-ea"/>
                <a:cs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FF0000"/>
                </a:solidFill>
              </a:rPr>
              <a:t>Demonstration of longitudinal ion beam cooling using the PCA-based CeC </a:t>
            </a:r>
          </a:p>
          <a:p>
            <a:r>
              <a:rPr lang="en-US" sz="1400" dirty="0"/>
              <a:t>Re-establish the Run 20 mode of operation </a:t>
            </a:r>
          </a:p>
          <a:p>
            <a:r>
              <a:rPr lang="en-US" sz="1400" dirty="0"/>
              <a:t>CeC demonstration experiment: longitudinal cooling of 26.5 GeV/u Au ion beam</a:t>
            </a:r>
          </a:p>
          <a:p>
            <a:r>
              <a:rPr lang="en-US" sz="1400" dirty="0"/>
              <a:t>Most of the preparations can be realized in parallel with regular RHIC physics runs, but a small portion of the CeC program requires dedicated time (</a:t>
            </a:r>
            <a:r>
              <a:rPr lang="en-US" sz="1400" i="1" dirty="0"/>
              <a:t>1 shift is 8 </a:t>
            </a:r>
            <a:r>
              <a:rPr lang="en-US" sz="1400" i="1" dirty="0" err="1"/>
              <a:t>hrs</a:t>
            </a:r>
            <a:r>
              <a:rPr lang="en-US" sz="1400" dirty="0"/>
              <a:t>):</a:t>
            </a:r>
          </a:p>
          <a:p>
            <a:r>
              <a:rPr lang="en-US" sz="1400" dirty="0"/>
              <a:t>Re-establish Run-20 operation  	               </a:t>
            </a:r>
            <a:r>
              <a:rPr lang="en-US" sz="1400" dirty="0">
                <a:solidFill>
                  <a:srgbClr val="FF0000"/>
                </a:solidFill>
              </a:rPr>
              <a:t>6 shifts</a:t>
            </a:r>
          </a:p>
          <a:p>
            <a:r>
              <a:rPr lang="en-US" sz="1400" dirty="0"/>
              <a:t>Re-establish and optimized ion’s imprint amplification 		               </a:t>
            </a:r>
            <a:r>
              <a:rPr lang="en-US" sz="1400" dirty="0">
                <a:solidFill>
                  <a:srgbClr val="FF0000"/>
                </a:solidFill>
              </a:rPr>
              <a:t>6 shifts</a:t>
            </a:r>
          </a:p>
          <a:p>
            <a:r>
              <a:rPr lang="en-US" sz="1400" dirty="0"/>
              <a:t>Demonstrate longitudinal cooling of                    26.5 GeV/u Au ion beam 	             </a:t>
            </a:r>
            <a:r>
              <a:rPr lang="en-US" sz="1400" dirty="0">
                <a:solidFill>
                  <a:srgbClr val="FF0000"/>
                </a:solidFill>
              </a:rPr>
              <a:t>25 shifts</a:t>
            </a:r>
          </a:p>
          <a:p>
            <a:r>
              <a:rPr lang="en-US" sz="1400" dirty="0"/>
              <a:t>Contingency 		              </a:t>
            </a:r>
            <a:r>
              <a:rPr lang="en-US" sz="1400" dirty="0">
                <a:solidFill>
                  <a:srgbClr val="FF0000"/>
                </a:solidFill>
              </a:rPr>
              <a:t>5 shifts</a:t>
            </a:r>
          </a:p>
          <a:p>
            <a:r>
              <a:rPr lang="en-US" sz="1400" b="1" dirty="0">
                <a:solidFill>
                  <a:srgbClr val="FF0000"/>
                </a:solidFill>
              </a:rPr>
              <a:t>Total  		                 42 shifts (14 days)</a:t>
            </a:r>
          </a:p>
          <a:p>
            <a:endParaRPr lang="en-US" sz="1400" dirty="0"/>
          </a:p>
        </p:txBody>
      </p:sp>
    </p:spTree>
    <p:extLst>
      <p:ext uri="{BB962C8B-B14F-4D97-AF65-F5344CB8AC3E}">
        <p14:creationId xmlns:p14="http://schemas.microsoft.com/office/powerpoint/2010/main" val="2782066102"/>
      </p:ext>
    </p:extLst>
  </p:cSld>
  <p:clrMapOvr>
    <a:masterClrMapping/>
  </p:clrMapOvr>
</p:sld>
</file>

<file path=ppt/theme/theme1.xml><?xml version="1.0" encoding="utf-8"?>
<a:theme xmlns:a="http://schemas.openxmlformats.org/drawingml/2006/main" name="NPP_PAC_Ce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NPP_PAC_CeC.potx</Template>
  <TotalTime>836</TotalTime>
  <Words>1295</Words>
  <Application>Microsoft Macintosh PowerPoint</Application>
  <PresentationFormat>On-screen Show (4:3)</PresentationFormat>
  <Paragraphs>145</Paragraphs>
  <Slides>13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Comic Sans MS</vt:lpstr>
      <vt:lpstr>Times New Roman</vt:lpstr>
      <vt:lpstr>Wingdings</vt:lpstr>
      <vt:lpstr>NPP_PAC_CeC</vt:lpstr>
      <vt:lpstr>Equation</vt:lpstr>
      <vt:lpstr>Coherent electron Cooling Proof-of-Principle Experiment:  Beam Use Request</vt:lpstr>
      <vt:lpstr>Outline</vt:lpstr>
      <vt:lpstr>Why cooling of hadron beam is needed?</vt:lpstr>
      <vt:lpstr>Proof-of-principle CeC experiment</vt:lpstr>
      <vt:lpstr>The only possible demonstration site in the world: The CeC Proof-of-Principle Experiment at RHIC’s IP2 </vt:lpstr>
      <vt:lpstr>CeC goals during RHIC Run 19</vt:lpstr>
      <vt:lpstr>Status: more details in my afternoon talk </vt:lpstr>
      <vt:lpstr>Simulated performance: 26.5 GeV Au ion bunch in RHIC</vt:lpstr>
      <vt:lpstr>Coherent electron Cooling Beam Use Request for Run-20     Run-21</vt:lpstr>
      <vt:lpstr>Conclusion: Beam Use Request</vt:lpstr>
      <vt:lpstr>Back-ups</vt:lpstr>
      <vt:lpstr>What is Coherent electron Cooling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 Abramowitz</dc:creator>
  <cp:keywords/>
  <dc:description/>
  <cp:lastModifiedBy>Microsoft Office User</cp:lastModifiedBy>
  <cp:revision>150</cp:revision>
  <cp:lastPrinted>2018-06-06T20:58:21Z</cp:lastPrinted>
  <dcterms:created xsi:type="dcterms:W3CDTF">2018-01-31T21:41:27Z</dcterms:created>
  <dcterms:modified xsi:type="dcterms:W3CDTF">2019-06-10T03:44:29Z</dcterms:modified>
  <cp:category/>
</cp:coreProperties>
</file>