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1404" r:id="rId3"/>
    <p:sldId id="1384" r:id="rId4"/>
    <p:sldId id="1422" r:id="rId5"/>
    <p:sldId id="1424" r:id="rId6"/>
    <p:sldId id="504" r:id="rId7"/>
    <p:sldId id="399" r:id="rId8"/>
    <p:sldId id="1426" r:id="rId9"/>
    <p:sldId id="1427" r:id="rId10"/>
    <p:sldId id="1390" r:id="rId11"/>
    <p:sldId id="1406" r:id="rId12"/>
    <p:sldId id="1419" r:id="rId13"/>
    <p:sldId id="1408" r:id="rId14"/>
    <p:sldId id="1409" r:id="rId15"/>
    <p:sldId id="1428" r:id="rId16"/>
    <p:sldId id="1429" r:id="rId17"/>
    <p:sldId id="1360" r:id="rId18"/>
    <p:sldId id="1379" r:id="rId19"/>
    <p:sldId id="1430" r:id="rId20"/>
    <p:sldId id="511" r:id="rId21"/>
    <p:sldId id="284" r:id="rId22"/>
    <p:sldId id="1377" r:id="rId23"/>
    <p:sldId id="1388" r:id="rId24"/>
    <p:sldId id="1359" r:id="rId25"/>
    <p:sldId id="13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492170"/>
    <a:srgbClr val="0432FF"/>
    <a:srgbClr val="008000"/>
    <a:srgbClr val="996633"/>
    <a:srgbClr val="FF9300"/>
    <a:srgbClr val="C50E18"/>
    <a:srgbClr val="FFCC00"/>
    <a:srgbClr val="61331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6704" autoAdjust="0"/>
  </p:normalViewPr>
  <p:slideViewPr>
    <p:cSldViewPr snapToGrid="0" snapToObjects="1">
      <p:cViewPr varScale="1">
        <p:scale>
          <a:sx n="88" d="100"/>
          <a:sy n="88" d="100"/>
        </p:scale>
        <p:origin x="7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057B-E6DF-CF44-A503-7973A0C11BF9}" type="datetimeFigureOut">
              <a:rPr lang="en-US" smtClean="0"/>
              <a:t>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52A2-AE33-DE4D-8927-816314FA0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38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BAD2B-6444-A442-95D0-7E127116F5FA}" type="datetimeFigureOut">
              <a:rPr lang="en-US" smtClean="0"/>
              <a:t>6/9/19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AAF82-67B9-264A-A98B-F6DF97BAD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8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68364-4A88-4248-B842-4E57EBD5EE89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5027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23160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2291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AF82-67B9-264A-A98B-F6DF97BAD5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8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AF82-67B9-264A-A98B-F6DF97BAD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36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3000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18955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5673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96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0744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72129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33522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25862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0929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39976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8542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7648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AD10E-1778-4533-8F12-C9EC1D16336F}" type="slidenum">
              <a:rPr lang="en-US"/>
              <a:pPr/>
              <a:t>5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7382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8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8767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288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154C194-496D-6C46-90E3-3DAC80D9B687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BD54B9B-FE51-9442-88B2-B9F545E3B8D5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E88C6A3-0795-A44A-8B0C-38205C6E5C74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37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A81EA5-C57C-184C-8502-0801FDDA3800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5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2000"/>
            </a:lvl2pPr>
            <a:lvl3pPr>
              <a:buClr>
                <a:schemeClr val="tx1"/>
              </a:buClr>
              <a:defRPr sz="2000"/>
            </a:lvl3pPr>
            <a:lvl4pPr>
              <a:buClr>
                <a:schemeClr val="tx1"/>
              </a:buClr>
              <a:defRPr sz="2000"/>
            </a:lvl4pPr>
            <a:lvl5pPr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3FFCEC-319F-C046-AC63-529D02542947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0" y="729014"/>
            <a:ext cx="12192000" cy="0"/>
          </a:xfrm>
          <a:prstGeom prst="line">
            <a:avLst/>
          </a:prstGeom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60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12192000" cy="754062"/>
          </a:xfrm>
          <a:solidFill>
            <a:srgbClr val="49217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163121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2000"/>
            </a:lvl1pPr>
            <a:lvl2pPr>
              <a:spcBef>
                <a:spcPts val="0"/>
              </a:spcBef>
              <a:buClr>
                <a:schemeClr val="tx1"/>
              </a:buClr>
              <a:defRPr sz="2000"/>
            </a:lvl2pPr>
            <a:lvl3pPr>
              <a:spcBef>
                <a:spcPts val="0"/>
              </a:spcBef>
              <a:buClr>
                <a:schemeClr val="tx1"/>
              </a:buClr>
              <a:defRPr sz="2000"/>
            </a:lvl3pPr>
            <a:lvl4pPr>
              <a:spcBef>
                <a:spcPts val="0"/>
              </a:spcBef>
              <a:buClr>
                <a:schemeClr val="tx1"/>
              </a:buClr>
              <a:defRPr sz="2000"/>
            </a:lvl4pPr>
            <a:lvl5pPr>
              <a:spcBef>
                <a:spcPts val="0"/>
              </a:spcBef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99F9D0-6A3F-2F47-9C60-6256BAF2D7E6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/>
              <a:t>Drachenberg FF2019 -- Recent results from RHIC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184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E2300F-E8E6-AE4F-9ED8-743D3B1FE175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6289B5-44B7-D943-BDC0-0B092BAAA086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5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4A200A-5BE3-2643-BF3B-8C829FB81CA8}" type="datetime1">
              <a:rPr lang="en-US" smtClean="0"/>
              <a:t>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7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FC8E2C7-DCFF-DC42-81D1-9E256328E1B5}" type="datetime1">
              <a:rPr lang="en-US" smtClean="0"/>
              <a:t>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EE7ECB-991A-7F45-B5DC-E6A5F20231E4}" type="datetime1">
              <a:rPr lang="en-US" smtClean="0"/>
              <a:t>6/9/19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1A2F06-944F-3441-85FF-4DA8E2ED4D4E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FF2019 -- Recent results from RHIC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7953" y="6534860"/>
            <a:ext cx="4931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Drachenberg FF2019 -- Recent results from RHIC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1293" y="65452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emf"/><Relationship Id="rId3" Type="http://schemas.openxmlformats.org/officeDocument/2006/relationships/image" Target="../media/image38.emf"/><Relationship Id="rId7" Type="http://schemas.openxmlformats.org/officeDocument/2006/relationships/image" Target="../media/image40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80.png"/><Relationship Id="rId5" Type="http://schemas.openxmlformats.org/officeDocument/2006/relationships/image" Target="../media/image7.png"/><Relationship Id="rId15" Type="http://schemas.openxmlformats.org/officeDocument/2006/relationships/image" Target="../media/image44.emf"/><Relationship Id="rId10" Type="http://schemas.openxmlformats.org/officeDocument/2006/relationships/image" Target="../media/image41.emf"/><Relationship Id="rId19" Type="http://schemas.openxmlformats.org/officeDocument/2006/relationships/image" Target="../media/image59.png"/><Relationship Id="rId4" Type="http://schemas.openxmlformats.org/officeDocument/2006/relationships/image" Target="../media/image39.png"/><Relationship Id="rId9" Type="http://schemas.openxmlformats.org/officeDocument/2006/relationships/image" Target="../media/image460.png"/><Relationship Id="rId1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tiff"/><Relationship Id="rId4" Type="http://schemas.openxmlformats.org/officeDocument/2006/relationships/image" Target="../media/image4.emf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emf"/><Relationship Id="rId5" Type="http://schemas.openxmlformats.org/officeDocument/2006/relationships/image" Target="../media/image4.emf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emf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hyperlink" Target="https://drupal.star.bnl.gov/STAR/starnotes/public/sn0648" TargetMode="External"/><Relationship Id="rId4" Type="http://schemas.openxmlformats.org/officeDocument/2006/relationships/hyperlink" Target="https://drupal.star.bnl.gov/STAR/starnotes/public/sn066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upal.star.bnl.gov/STAR/starnotes/public/sn064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png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4.wmf"/><Relationship Id="rId26" Type="http://schemas.openxmlformats.org/officeDocument/2006/relationships/image" Target="../media/image16.wmf"/><Relationship Id="rId3" Type="http://schemas.openxmlformats.org/officeDocument/2006/relationships/notesSlide" Target="../notesSlides/notesSlide7.xml"/><Relationship Id="rId21" Type="http://schemas.openxmlformats.org/officeDocument/2006/relationships/oleObject" Target="../embeddings/oleObject5.bin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oleObject" Target="../embeddings/oleObject2.bin"/><Relationship Id="rId25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24" Type="http://schemas.openxmlformats.org/officeDocument/2006/relationships/oleObject" Target="../embeddings/oleObject7.bin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oleObject" Target="../embeddings/oleObject6.bin"/><Relationship Id="rId28" Type="http://schemas.openxmlformats.org/officeDocument/2006/relationships/oleObject" Target="../embeddings/oleObject10.bin"/><Relationship Id="rId10" Type="http://schemas.openxmlformats.org/officeDocument/2006/relationships/image" Target="../media/image25.png"/><Relationship Id="rId19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15.wmf"/><Relationship Id="rId27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8.e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9.em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1248" name="Rectangle 16"/>
              <p:cNvSpPr>
                <a:spLocks noGrp="1" noChangeArrowheads="1"/>
              </p:cNvSpPr>
              <p:nvPr>
                <p:ph type="ctrTitle"/>
              </p:nvPr>
            </p:nvSpPr>
            <p:spPr>
              <a:xfrm>
                <a:off x="1906429" y="1059986"/>
                <a:ext cx="8325640" cy="2000548"/>
              </a:xfrm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4000" b="1" dirty="0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STAR BUR 2022: 500 GeV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Arial"/>
                      </a:rPr>
                      <m:t>𝑝</m:t>
                    </m:r>
                    <m:r>
                      <a:rPr lang="en-US" sz="4000" i="1" dirty="0" smtClean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r>
                      <a:rPr lang="en-US" sz="4000" i="1" dirty="0" smtClean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Arial"/>
                      </a:rPr>
                      <m:t>𝑝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Run</a:t>
                </a:r>
                <a:br>
                  <a:rPr lang="en-US" sz="4000" b="1" dirty="0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800" b="1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Jim Drachenberg</a:t>
                </a:r>
                <a:br>
                  <a:rPr lang="en-US" sz="2800" b="1" dirty="0">
                    <a:ln w="15875">
                      <a:noFill/>
                    </a:ln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800" b="1" dirty="0">
                    <a:ln w="15875">
                      <a:noFill/>
                    </a:ln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BNL NPP PAC Meeting</a:t>
                </a:r>
                <a:br>
                  <a:rPr lang="en-US" sz="2800" b="1" dirty="0">
                    <a:ln w="15875">
                      <a:noFill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800" b="1" dirty="0">
                    <a:ln w="15875"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June 10, 2019</a:t>
                </a:r>
                <a:endParaRPr lang="en-US" sz="2800" b="1" i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124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906429" y="1059986"/>
                <a:ext cx="8325640" cy="2000548"/>
              </a:xfrm>
              <a:blipFill>
                <a:blip r:embed="rId3"/>
                <a:stretch>
                  <a:fillRect t="-4403" b="-6918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134186" y="3945674"/>
            <a:ext cx="394911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Questions in Cold QCD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Timeframe and Vital Stats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Transversity</a:t>
            </a:r>
            <a:endParaRPr lang="en-US" sz="2400" dirty="0">
              <a:solidFill>
                <a:srgbClr val="4921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Gluon Helicity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65D78-7AA4-4A4B-B417-564B8DD6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05" y="5097382"/>
            <a:ext cx="13843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23A94-E70D-5F4A-9064-4FE1DD1EA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3" r="9548"/>
          <a:stretch/>
        </p:blipFill>
        <p:spPr>
          <a:xfrm>
            <a:off x="10344845" y="5103739"/>
            <a:ext cx="1664208" cy="160654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397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2D83681-54F9-B54F-904A-941AE4B3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4" y="854642"/>
            <a:ext cx="3894702" cy="31062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28060" y="50154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9826" y="3564786"/>
                <a:ext cx="7936025" cy="3046988"/>
              </a:xfrm>
            </p:spPr>
            <p:txBody>
              <a:bodyPr/>
              <a:lstStyle/>
              <a:p>
                <a:pPr marL="22225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Significant 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dihadron</a:t>
                </a:r>
                <a:r>
                  <a:rPr lang="en-US" sz="2400" dirty="0">
                    <a:solidFill>
                      <a:srgbClr val="C00000"/>
                    </a:solidFill>
                  </a:rPr>
                  <a:t> asymmetries at RHIC (200 &amp; 500 GeV)</a:t>
                </a:r>
              </a:p>
              <a:p>
                <a:pPr marL="298450" indent="-276225"/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</a:rPr>
                  <a:t>Strong dependence on pair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err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i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</a:rPr>
                  <a:t>In terms of invariant mass, data are consistent with 68% of replicas based on SIDIS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 data</a:t>
                </a:r>
              </a:p>
              <a:p>
                <a:pPr marL="22225" indent="0" algn="ctr">
                  <a:buNone/>
                </a:pPr>
                <a:r>
                  <a:rPr lang="en-US" sz="2400" dirty="0"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rgbClr val="008000"/>
                    </a:solidFill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0432FF"/>
                    </a:solidFill>
                  </a:rPr>
                  <a:t>Same as in SIDIS!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492170"/>
                    </a:solidFill>
                  </a:rPr>
                  <a:t>200 GeV:</a:t>
                </a:r>
                <a:r>
                  <a:rPr lang="en-US" sz="2400" b="1" i="1" dirty="0">
                    <a:solidFill>
                      <a:srgbClr val="492170"/>
                    </a:solidFill>
                  </a:rPr>
                  <a:t> Significant impact </a:t>
                </a:r>
                <a:r>
                  <a:rPr lang="en-US" sz="2400" dirty="0">
                    <a:solidFill>
                      <a:srgbClr val="492170"/>
                    </a:solidFill>
                  </a:rPr>
                  <a:t>on global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transversity</a:t>
                </a:r>
                <a:r>
                  <a:rPr lang="en-US" sz="2400" dirty="0">
                    <a:solidFill>
                      <a:srgbClr val="492170"/>
                    </a:solidFill>
                  </a:rPr>
                  <a:t> analysis!</a:t>
                </a:r>
              </a:p>
              <a:p>
                <a:pPr marL="687388" lvl="1" indent="-265113"/>
                <a:r>
                  <a:rPr lang="en-US" sz="2400" dirty="0">
                    <a:solidFill>
                      <a:srgbClr val="C00000"/>
                    </a:solidFill>
                  </a:rPr>
                  <a:t>Improved precision of valence u-quark</a:t>
                </a:r>
              </a:p>
              <a:p>
                <a:pPr marL="687388" lvl="1" indent="-265113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Improved behavior of valence d-quark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9826" y="3564786"/>
                <a:ext cx="7936025" cy="3046988"/>
              </a:xfrm>
              <a:blipFill>
                <a:blip r:embed="rId4"/>
                <a:stretch>
                  <a:fillRect l="-799" t="-1660" b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-27296" y="6227083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STAR Collaboration, PLB 780, 332 (2018)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4B9F38-8341-CD45-B602-EB56D0814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" y="4050983"/>
            <a:ext cx="2912272" cy="2166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8996B2-B1CC-624F-97B2-4B61FB01C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497" y="787732"/>
            <a:ext cx="3291453" cy="2880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B8F792-F428-934B-A93A-D58918F3D5A8}"/>
              </a:ext>
            </a:extLst>
          </p:cNvPr>
          <p:cNvGrpSpPr/>
          <p:nvPr/>
        </p:nvGrpSpPr>
        <p:grpSpPr>
          <a:xfrm>
            <a:off x="7472310" y="798025"/>
            <a:ext cx="4378867" cy="2758507"/>
            <a:chOff x="7355933" y="931025"/>
            <a:chExt cx="4378867" cy="275850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BB6EDC-9B58-5D4E-99AD-85E8406EF079}"/>
                </a:ext>
              </a:extLst>
            </p:cNvPr>
            <p:cNvGrpSpPr/>
            <p:nvPr/>
          </p:nvGrpSpPr>
          <p:grpSpPr>
            <a:xfrm>
              <a:off x="7920209" y="931025"/>
              <a:ext cx="3814591" cy="2758507"/>
              <a:chOff x="7653509" y="950075"/>
              <a:chExt cx="3814591" cy="275850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87911A-91C8-FD46-9C00-4F24C065CBE6}"/>
                  </a:ext>
                </a:extLst>
              </p:cNvPr>
              <p:cNvSpPr/>
              <p:nvPr/>
            </p:nvSpPr>
            <p:spPr>
              <a:xfrm>
                <a:off x="7874528" y="3400805"/>
                <a:ext cx="350769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i="1" dirty="0" err="1"/>
                  <a:t>Radici</a:t>
                </a:r>
                <a:r>
                  <a:rPr lang="en-US" sz="1400" i="1" dirty="0"/>
                  <a:t> and </a:t>
                </a:r>
                <a:r>
                  <a:rPr lang="en-US" sz="1400" i="1" dirty="0" err="1"/>
                  <a:t>Bacchetta</a:t>
                </a:r>
                <a:r>
                  <a:rPr lang="en-US" sz="1400" i="1" dirty="0"/>
                  <a:t>, PRL 120, 192001 (2018)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37FF6D1-B89E-9E4D-8390-E8BCB6125D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340" b="48547"/>
              <a:stretch/>
            </p:blipFill>
            <p:spPr>
              <a:xfrm>
                <a:off x="7653509" y="950075"/>
                <a:ext cx="3814591" cy="260461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30BB3A1-2A74-4640-A058-DAD163CA787D}"/>
                    </a:ext>
                  </a:extLst>
                </p:cNvPr>
                <p:cNvSpPr txBox="1"/>
                <p:nvPr/>
              </p:nvSpPr>
              <p:spPr>
                <a:xfrm>
                  <a:off x="7355933" y="1155463"/>
                  <a:ext cx="705898" cy="4006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30BB3A1-2A74-4640-A058-DAD163CA78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5933" y="1155463"/>
                  <a:ext cx="705898" cy="400687"/>
                </a:xfrm>
                <a:prstGeom prst="rect">
                  <a:avLst/>
                </a:prstGeom>
                <a:blipFill>
                  <a:blip r:embed="rId8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6865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0A60-0B75-0B4C-9C81-A4841461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22198" y="757281"/>
                <a:ext cx="7834474" cy="835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2400" b="1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Utilize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𝑝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+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𝑝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i="1" dirty="0" err="1"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jet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  <a:sym typeface="Wingding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  <a:sym typeface="Wingdings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  <a:sym typeface="Wingdings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  <a:sym typeface="Wingdings"/>
                              </a:rPr>
                              <m:t>±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, as at midrapidity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sz="24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Pushing forward = higher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  <a:sym typeface="Wingdings"/>
                      </a:rPr>
                      <m:t>𝑥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:</a:t>
                </a:r>
                <a:endParaRPr lang="en-US" sz="24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198" y="757281"/>
                <a:ext cx="7834474" cy="835613"/>
              </a:xfrm>
              <a:prstGeom prst="rect">
                <a:avLst/>
              </a:prstGeom>
              <a:blipFill>
                <a:blip r:embed="rId3"/>
                <a:stretch>
                  <a:fillRect t="-615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A8982C5-BE9B-CE48-B76C-55EB8EECEAE5}"/>
              </a:ext>
            </a:extLst>
          </p:cNvPr>
          <p:cNvGrpSpPr/>
          <p:nvPr/>
        </p:nvGrpSpPr>
        <p:grpSpPr>
          <a:xfrm>
            <a:off x="3003452" y="1554228"/>
            <a:ext cx="5064403" cy="3374114"/>
            <a:chOff x="1738374" y="821371"/>
            <a:chExt cx="5196122" cy="335401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74" y="821371"/>
              <a:ext cx="5196122" cy="33540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1A44B8-0229-9446-BE16-08A7868A917E}"/>
                </a:ext>
              </a:extLst>
            </p:cNvPr>
            <p:cNvSpPr/>
            <p:nvPr/>
          </p:nvSpPr>
          <p:spPr>
            <a:xfrm>
              <a:off x="6121128" y="1699708"/>
              <a:ext cx="532477" cy="172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18B26-4E1A-644A-9A7C-E657DF99E261}"/>
                  </a:ext>
                </a:extLst>
              </p:cNvPr>
              <p:cNvSpPr txBox="1"/>
              <p:nvPr/>
            </p:nvSpPr>
            <p:spPr>
              <a:xfrm>
                <a:off x="68037" y="1527476"/>
                <a:ext cx="2873002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000" b="1" dirty="0"/>
                  <a:t>Simulation Studies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Precision for 385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delivered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lumi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sz="2000" dirty="0">
                    <a:solidFill>
                      <a:srgbClr val="C00000"/>
                    </a:solidFill>
                  </a:rPr>
                  <a:t>(16 weeks </a:t>
                </a:r>
                <a14:m>
                  <m:oMath xmlns:m="http://schemas.openxmlformats.org/officeDocument/2006/math">
                    <m:r>
                      <a:rPr lang="en-US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1.2 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Momentum smearing of hadrons &amp; jets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8000"/>
                    </a:solidFill>
                  </a:rPr>
                  <a:t>Dilution due to beam remnant, underlying event, and </a:t>
                </a:r>
                <a:r>
                  <a:rPr lang="en-US" sz="2000" dirty="0" err="1">
                    <a:solidFill>
                      <a:srgbClr val="008000"/>
                    </a:solidFill>
                  </a:rPr>
                  <a:t>kaon+proton</a:t>
                </a:r>
                <a:r>
                  <a:rPr lang="en-US" sz="2000" dirty="0">
                    <a:solidFill>
                      <a:srgbClr val="008000"/>
                    </a:solidFill>
                  </a:rPr>
                  <a:t> contamination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18B26-4E1A-644A-9A7C-E657DF99E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7" y="1527476"/>
                <a:ext cx="2873002" cy="3170099"/>
              </a:xfrm>
              <a:prstGeom prst="rect">
                <a:avLst/>
              </a:prstGeom>
              <a:blipFill>
                <a:blip r:embed="rId5"/>
                <a:stretch>
                  <a:fillRect l="-1754" t="-1200" r="-877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B8BD44-1949-2C40-961B-EBB6CD1236B5}"/>
                  </a:ext>
                </a:extLst>
              </p:cNvPr>
              <p:cNvSpPr txBox="1"/>
              <p:nvPr/>
            </p:nvSpPr>
            <p:spPr>
              <a:xfrm>
                <a:off x="2444677" y="4890260"/>
                <a:ext cx="859984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8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New with STAR forward upgrade: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Probe </a:t>
                </a:r>
                <a:r>
                  <a:rPr lang="en-US" sz="2400" dirty="0" err="1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transversity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at high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charset="0"/>
                        <a:ea typeface="Calibri" charset="0"/>
                        <a:cs typeface="Calibri" charset="0"/>
                        <a:sym typeface="Wingdings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(0.05 to 0.5)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  <a:sym typeface="Wingdings"/>
                          </a:rPr>
                          <m:t>𝑄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  <a:sym typeface="Wingding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(10 to 100 GeV</a:t>
                </a:r>
                <a:r>
                  <a:rPr lang="en-US" sz="2400" baseline="300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2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Quantitative test of Collins function universality and evolution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Critical information for the lead-up to EIC!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B8BD44-1949-2C40-961B-EBB6CD123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677" y="4890260"/>
                <a:ext cx="8599840" cy="1631216"/>
              </a:xfrm>
              <a:prstGeom prst="rect">
                <a:avLst/>
              </a:prstGeom>
              <a:blipFill>
                <a:blip r:embed="rId6"/>
                <a:stretch>
                  <a:fillRect l="-1475" t="-3077" r="-442"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D9A1F06-3A06-464B-BCC3-60E59F3F4599}"/>
              </a:ext>
            </a:extLst>
          </p:cNvPr>
          <p:cNvGrpSpPr/>
          <p:nvPr/>
        </p:nvGrpSpPr>
        <p:grpSpPr>
          <a:xfrm>
            <a:off x="8193358" y="1865271"/>
            <a:ext cx="3770350" cy="3151557"/>
            <a:chOff x="6798877" y="1497858"/>
            <a:chExt cx="5164831" cy="40091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BB5272-22B3-8049-AA77-01041845A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7" r="7562" b="3797"/>
            <a:stretch/>
          </p:blipFill>
          <p:spPr>
            <a:xfrm>
              <a:off x="6798877" y="1874383"/>
              <a:ext cx="5164831" cy="3632669"/>
            </a:xfrm>
            <a:prstGeom prst="rect">
              <a:avLst/>
            </a:prstGeom>
            <a:noFill/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5ED7EA1-D3E3-9A4D-B46A-BCD6FFA2579E}"/>
                </a:ext>
              </a:extLst>
            </p:cNvPr>
            <p:cNvSpPr/>
            <p:nvPr/>
          </p:nvSpPr>
          <p:spPr>
            <a:xfrm rot="20214759">
              <a:off x="10471030" y="3658993"/>
              <a:ext cx="1362025" cy="8418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20AB7D-1AC5-D045-932A-6CF436398470}"/>
                </a:ext>
              </a:extLst>
            </p:cNvPr>
            <p:cNvSpPr/>
            <p:nvPr/>
          </p:nvSpPr>
          <p:spPr>
            <a:xfrm>
              <a:off x="7333607" y="3164030"/>
              <a:ext cx="1765524" cy="2611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A87087-EAB6-714D-B14C-4930199FA98E}"/>
                    </a:ext>
                  </a:extLst>
                </p:cNvPr>
                <p:cNvSpPr txBox="1"/>
                <p:nvPr/>
              </p:nvSpPr>
              <p:spPr>
                <a:xfrm>
                  <a:off x="8238669" y="1497858"/>
                  <a:ext cx="3034055" cy="469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500 GeV: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1&lt;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&lt;4</m:t>
                      </m:r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A87087-EAB6-714D-B14C-4930199FA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69" y="1497858"/>
                  <a:ext cx="3034055" cy="469839"/>
                </a:xfrm>
                <a:prstGeom prst="rect">
                  <a:avLst/>
                </a:prstGeom>
                <a:blipFill>
                  <a:blip r:embed="rId8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42182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65FC9-652D-F640-A91C-7865BDE6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7" y="2299560"/>
            <a:ext cx="5758524" cy="3036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DF1F3-8A61-0248-859C-00B26A1B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92" y="2299560"/>
            <a:ext cx="5758524" cy="30366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Gluon Linear Polarization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5D67-9FAB-B64F-B226-8AA2C139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93" y="828477"/>
            <a:ext cx="10807072" cy="1569660"/>
          </a:xfrm>
        </p:spPr>
        <p:txBody>
          <a:bodyPr/>
          <a:lstStyle/>
          <a:p>
            <a:pPr marL="22225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Collins-like asymmetries</a:t>
            </a:r>
          </a:p>
          <a:p>
            <a:pPr marL="298450" indent="-276225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Sensitive to linearly polarized gluons in a transversely polarized proton</a:t>
            </a:r>
          </a:p>
          <a:p>
            <a:pPr marL="287338" indent="-265113"/>
            <a:r>
              <a:rPr lang="en-US" sz="2400" dirty="0">
                <a:solidFill>
                  <a:srgbClr val="008000"/>
                </a:solidFill>
              </a:rPr>
              <a:t>Asymmetries consistent with zero in 500 GeV (shown) and (preliminary) 200 GeV</a:t>
            </a:r>
          </a:p>
          <a:p>
            <a:pPr marL="233363" indent="-279400"/>
            <a:r>
              <a:rPr lang="en-US" sz="2400" dirty="0">
                <a:solidFill>
                  <a:srgbClr val="0432FF"/>
                </a:solidFill>
              </a:rPr>
              <a:t>STAR data provide first-ever constraints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-27296" y="6227083"/>
            <a:ext cx="3326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STAR Collaboration, PRD 97, 032004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3">
                <a:extLst>
                  <a:ext uri="{FF2B5EF4-FFF2-40B4-BE49-F238E27FC236}">
                    <a16:creationId xmlns:a16="http://schemas.microsoft.com/office/drawing/2014/main" id="{3971918C-CAB8-D247-A9B1-674B506968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0002" y="5289195"/>
                <a:ext cx="7511421" cy="126188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225" indent="0">
                  <a:buNone/>
                </a:pPr>
                <a:r>
                  <a:rPr lang="en-US" sz="2800" b="1" dirty="0">
                    <a:solidFill>
                      <a:srgbClr val="FF0000"/>
                    </a:solidFill>
                  </a:rPr>
                  <a:t>New with STAR forward upgrade:</a:t>
                </a:r>
              </a:p>
              <a:p>
                <a:pPr marL="479425" indent="-457200"/>
                <a:r>
                  <a:rPr lang="en-US" sz="2400" dirty="0">
                    <a:solidFill>
                      <a:srgbClr val="492170"/>
                    </a:solidFill>
                  </a:rPr>
                  <a:t>Probe Collins-like asymmetries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≲2×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 marL="479425" indent="-457200"/>
                <a:r>
                  <a:rPr lang="en-US" sz="2400" i="1" dirty="0">
                    <a:solidFill>
                      <a:srgbClr val="C00000"/>
                    </a:solidFill>
                  </a:rPr>
                  <a:t>Important for gluon linear polarization</a:t>
                </a:r>
              </a:p>
            </p:txBody>
          </p:sp>
        </mc:Choice>
        <mc:Fallback xmlns="">
          <p:sp>
            <p:nvSpPr>
              <p:cNvPr id="10" name="Content Placeholder 3">
                <a:extLst>
                  <a:ext uri="{FF2B5EF4-FFF2-40B4-BE49-F238E27FC236}">
                    <a16:creationId xmlns:a16="http://schemas.microsoft.com/office/drawing/2014/main" id="{3971918C-CAB8-D247-A9B1-674B50696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2" y="5289195"/>
                <a:ext cx="7511421" cy="1261884"/>
              </a:xfrm>
              <a:prstGeom prst="rect">
                <a:avLst/>
              </a:prstGeom>
              <a:blipFill>
                <a:blip r:embed="rId5"/>
                <a:stretch>
                  <a:fillRect l="-1180" t="-396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181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F49B1E-5D20-4D49-BC0A-71E42F8B9C24}"/>
                  </a:ext>
                </a:extLst>
              </p:cNvPr>
              <p:cNvSpPr txBox="1"/>
              <p:nvPr/>
            </p:nvSpPr>
            <p:spPr>
              <a:xfrm>
                <a:off x="2866676" y="4017396"/>
                <a:ext cx="6624084" cy="183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RHIC data through 2009:</a:t>
                </a:r>
              </a:p>
              <a:p>
                <a:pPr algn="ctr"/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.05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=0.23±0.06</m:t>
                    </m:r>
                  </m:oMath>
                </a14:m>
                <a:r>
                  <a:rPr lang="en-US" sz="2400" dirty="0"/>
                  <a:t> (NNPDF)</a:t>
                </a:r>
              </a:p>
              <a:p>
                <a:pPr algn="ctr"/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.05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0.20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−0.07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+0.06</m:t>
                        </m:r>
                      </m:sup>
                    </m:sSubSup>
                  </m:oMath>
                </a14:m>
                <a:r>
                  <a:rPr lang="en-US" sz="2400" dirty="0"/>
                  <a:t> (DSSV)</a:t>
                </a:r>
              </a:p>
              <a:p>
                <a:pPr algn="ctr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Recent data will improve uncertainties further…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F49B1E-5D20-4D49-BC0A-71E42F8B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676" y="4017396"/>
                <a:ext cx="6624084" cy="1832681"/>
              </a:xfrm>
              <a:prstGeom prst="rect">
                <a:avLst/>
              </a:prstGeom>
              <a:blipFill>
                <a:blip r:embed="rId3"/>
                <a:stretch>
                  <a:fillRect t="-15753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5FE4135-377E-F74C-921C-9170C072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Gluon Helicity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8EA1-9CD3-B84B-AAF1-3E5C4A6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Drachenberg PAC2019 -- STAR BUR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99B559-A524-B04D-80B4-666A320ABDA0}"/>
              </a:ext>
            </a:extLst>
          </p:cNvPr>
          <p:cNvGrpSpPr/>
          <p:nvPr/>
        </p:nvGrpSpPr>
        <p:grpSpPr>
          <a:xfrm>
            <a:off x="122972" y="837224"/>
            <a:ext cx="3530529" cy="4319991"/>
            <a:chOff x="-379262" y="1057066"/>
            <a:chExt cx="5140989" cy="6659131"/>
          </a:xfrm>
        </p:grpSpPr>
        <p:pic>
          <p:nvPicPr>
            <p:cNvPr id="18" name="Picture 17" descr="C:\User_files\STAR\GPC_work\Jets_2009\Figure_macros\Unpacked\jet-prl-figs\JetALL Jul 11.png">
              <a:extLst>
                <a:ext uri="{FF2B5EF4-FFF2-40B4-BE49-F238E27FC236}">
                  <a16:creationId xmlns:a16="http://schemas.microsoft.com/office/drawing/2014/main" id="{C631204F-4A46-E347-AE88-F5B0C0627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9262" y="1057066"/>
              <a:ext cx="5140989" cy="66591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2CC070-514F-2448-9F97-8E707B2971D1}"/>
                </a:ext>
              </a:extLst>
            </p:cNvPr>
            <p:cNvSpPr txBox="1"/>
            <p:nvPr/>
          </p:nvSpPr>
          <p:spPr>
            <a:xfrm>
              <a:off x="2193648" y="3621097"/>
              <a:ext cx="2518940" cy="42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PRL 115, 092002 (2015)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94DBA1-14E8-8841-B02E-0CC97015DF58}"/>
              </a:ext>
            </a:extLst>
          </p:cNvPr>
          <p:cNvGrpSpPr/>
          <p:nvPr/>
        </p:nvGrpSpPr>
        <p:grpSpPr>
          <a:xfrm>
            <a:off x="8236842" y="818937"/>
            <a:ext cx="3796453" cy="4009095"/>
            <a:chOff x="4193657" y="995832"/>
            <a:chExt cx="3420975" cy="3623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96D879-D169-9F46-81F8-F9BB610C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3657" y="995832"/>
              <a:ext cx="3420975" cy="36230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E4A665-4807-2446-900C-48DD0CA17C6E}"/>
                </a:ext>
              </a:extLst>
            </p:cNvPr>
            <p:cNvSpPr/>
            <p:nvPr/>
          </p:nvSpPr>
          <p:spPr>
            <a:xfrm>
              <a:off x="4695783" y="2326111"/>
              <a:ext cx="1620976" cy="250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PRD 95, 071103(R) 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1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DD4A422-BC10-F148-91CC-60A2BD02200B}"/>
              </a:ext>
            </a:extLst>
          </p:cNvPr>
          <p:cNvGrpSpPr/>
          <p:nvPr/>
        </p:nvGrpSpPr>
        <p:grpSpPr>
          <a:xfrm>
            <a:off x="7505628" y="2514879"/>
            <a:ext cx="4602452" cy="1934094"/>
            <a:chOff x="7505628" y="2514879"/>
            <a:chExt cx="4602452" cy="19340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F33A95B-9F73-7B49-8810-7AEDFD96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13" t="13687" r="9661" b="2961"/>
            <a:stretch/>
          </p:blipFill>
          <p:spPr>
            <a:xfrm>
              <a:off x="9452918" y="2514879"/>
              <a:ext cx="2655162" cy="185163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3CFF59-9829-C04B-9DA4-BB159B8BEAF6}"/>
                </a:ext>
              </a:extLst>
            </p:cNvPr>
            <p:cNvGrpSpPr/>
            <p:nvPr/>
          </p:nvGrpSpPr>
          <p:grpSpPr>
            <a:xfrm>
              <a:off x="7505628" y="2522617"/>
              <a:ext cx="3674700" cy="1926356"/>
              <a:chOff x="7534656" y="2522617"/>
              <a:chExt cx="3674700" cy="192635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C211A2F-A70B-0F4A-9C18-40395B0AC0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600"/>
              <a:stretch/>
            </p:blipFill>
            <p:spPr>
              <a:xfrm>
                <a:off x="7534656" y="2522617"/>
                <a:ext cx="1939880" cy="1821310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B0962A2-7A84-E445-B372-220BDBC446E7}"/>
                  </a:ext>
                </a:extLst>
              </p:cNvPr>
              <p:cNvSpPr/>
              <p:nvPr/>
            </p:nvSpPr>
            <p:spPr>
              <a:xfrm>
                <a:off x="9743890" y="4141196"/>
                <a:ext cx="14654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arXiv:1906.02740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AB59F-6076-4F4B-AA98-6DB038635048}"/>
              </a:ext>
            </a:extLst>
          </p:cNvPr>
          <p:cNvGrpSpPr/>
          <p:nvPr/>
        </p:nvGrpSpPr>
        <p:grpSpPr>
          <a:xfrm>
            <a:off x="243346" y="770094"/>
            <a:ext cx="5862859" cy="2031162"/>
            <a:chOff x="243346" y="770094"/>
            <a:chExt cx="5862859" cy="20311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D7A449-0BD3-A84B-9AE8-A40416B0A9E6}"/>
                </a:ext>
              </a:extLst>
            </p:cNvPr>
            <p:cNvGrpSpPr/>
            <p:nvPr/>
          </p:nvGrpSpPr>
          <p:grpSpPr>
            <a:xfrm>
              <a:off x="433284" y="770094"/>
              <a:ext cx="5672921" cy="2031162"/>
              <a:chOff x="-451320" y="2804796"/>
              <a:chExt cx="5672921" cy="203116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132C782-8649-D745-ACF1-024B4A6471E6}"/>
                  </a:ext>
                </a:extLst>
              </p:cNvPr>
              <p:cNvGrpSpPr/>
              <p:nvPr/>
            </p:nvGrpSpPr>
            <p:grpSpPr>
              <a:xfrm>
                <a:off x="-451320" y="2955171"/>
                <a:ext cx="5672921" cy="1880787"/>
                <a:chOff x="-436789" y="2949136"/>
                <a:chExt cx="5672921" cy="188078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0E5503E5-CF6B-4F42-BA28-2535C57916AD}"/>
                    </a:ext>
                  </a:extLst>
                </p:cNvPr>
                <p:cNvGrpSpPr/>
                <p:nvPr/>
              </p:nvGrpSpPr>
              <p:grpSpPr>
                <a:xfrm>
                  <a:off x="-436789" y="2949136"/>
                  <a:ext cx="5562626" cy="1880787"/>
                  <a:chOff x="-436789" y="2949136"/>
                  <a:chExt cx="5562626" cy="1880787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6AAAF348-B584-CE4E-BE2C-F4A937A0B40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-436789" y="3139498"/>
                    <a:ext cx="5562626" cy="1690425"/>
                    <a:chOff x="-478632" y="3340388"/>
                    <a:chExt cx="6037783" cy="1834820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2F2EAD9E-2BDB-1E4E-80D6-5BD56220AB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>
                              <a14:imgEffect>
                                <a14:sharpenSoften amount="25000"/>
                              </a14:imgEffect>
                              <a14:imgEffect>
                                <a14:brightnessContrast bright="-20000" contrast="70000"/>
                              </a14:imgEffect>
                            </a14:imgLayer>
                          </a14:imgProps>
                        </a:ext>
                      </a:extLst>
                    </a:blip>
                    <a:srcRect t="62879"/>
                    <a:stretch/>
                  </p:blipFill>
                  <p:spPr>
                    <a:xfrm>
                      <a:off x="-478632" y="3340388"/>
                      <a:ext cx="2976131" cy="18348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D10E453A-DB31-7E49-A762-08892D4F15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>
                              <a14:imgEffect>
                                <a14:sharpenSoften amount="25000"/>
                              </a14:imgEffect>
                              <a14:imgEffect>
                                <a14:brightnessContrast bright="-25000" contrast="70000"/>
                              </a14:imgEffect>
                            </a14:imgLayer>
                          </a14:imgProps>
                        </a:ext>
                      </a:extLst>
                    </a:blip>
                    <a:srcRect t="63997"/>
                    <a:stretch/>
                  </p:blipFill>
                  <p:spPr>
                    <a:xfrm>
                      <a:off x="2566499" y="3385813"/>
                      <a:ext cx="2992652" cy="1789395"/>
                    </a:xfrm>
                    <a:prstGeom prst="rect">
                      <a:avLst/>
                    </a:prstGeom>
                  </p:spPr>
                </p:pic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CD59000C-8E61-964D-B075-4E6D1B6641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29459" y="2949136"/>
                        <a:ext cx="1915524" cy="27699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16.0&lt;</m:t>
                            </m:r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&lt;19.0</m:t>
                            </m:r>
                          </m:oMath>
                        </a14:m>
                        <a:r>
                          <a:rPr lang="en-US" sz="1200" dirty="0">
                            <a:latin typeface="Helvetica" pitchFamily="2" charset="0"/>
                          </a:rPr>
                          <a:t> GeV</a:t>
                        </a:r>
                        <a14:m>
                          <m:oMath xmlns:m="http://schemas.openxmlformats.org/officeDocument/2006/math"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2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a14:m>
                        <a:r>
                          <a:rPr lang="en-US" sz="1200" dirty="0">
                            <a:latin typeface="Helvetica" pitchFamily="2" charset="0"/>
                          </a:rPr>
                          <a:t> </a:t>
                        </a:r>
                        <a:endParaRPr lang="en-US" sz="1200" dirty="0"/>
                      </a:p>
                    </p:txBody>
                  </p:sp>
                </mc:Choice>
                <mc:Fallback xmlns=""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CD59000C-8E61-964D-B075-4E6D1B6641E5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29459" y="2949136"/>
                        <a:ext cx="191552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13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C17F4B-94B3-5D44-B3F4-C6E563F85049}"/>
                    </a:ext>
                  </a:extLst>
                </p:cNvPr>
                <p:cNvSpPr/>
                <p:nvPr/>
              </p:nvSpPr>
              <p:spPr>
                <a:xfrm rot="5400000">
                  <a:off x="4199630" y="3733118"/>
                  <a:ext cx="176522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PRD 98, 32011 (2018)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2B0EAF2-C466-3A46-B64D-EF819DD707FC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787" y="2804796"/>
                    <a:ext cx="1426609" cy="3713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=200</m:t>
                        </m:r>
                      </m:oMath>
                    </a14:m>
                    <a:r>
                      <a:rPr lang="en-US" sz="1200" dirty="0"/>
                      <a:t> GeV</a:t>
                    </a: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2B0EAF2-C466-3A46-B64D-EF819DD707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0787" y="2804796"/>
                    <a:ext cx="1426609" cy="3713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54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E3B4E0-535A-CB41-A430-1447432F71AE}"/>
                    </a:ext>
                  </a:extLst>
                </p:cNvPr>
                <p:cNvSpPr txBox="1"/>
                <p:nvPr/>
              </p:nvSpPr>
              <p:spPr>
                <a:xfrm rot="16200000">
                  <a:off x="-36538" y="1747814"/>
                  <a:ext cx="8367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Dijet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E3B4E0-535A-CB41-A430-1447432F7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6538" y="1747814"/>
                  <a:ext cx="83676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1739" t="-3030" r="-47826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C7BEC1E-6700-DF40-98A4-91B606F7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Gluon Helicity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8EA1-9CD3-B84B-AAF1-3E5C4A6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Drachenberg PAC2019 -- STAR BUR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7" name="Picture 36" descr="running-deltag-band-lrp-rhic.eps">
            <a:extLst>
              <a:ext uri="{FF2B5EF4-FFF2-40B4-BE49-F238E27FC236}">
                <a16:creationId xmlns:a16="http://schemas.microsoft.com/office/drawing/2014/main" id="{08528D11-A609-FD4E-BEB8-9A3CF5CC73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9415530" y="4524353"/>
            <a:ext cx="2094300" cy="2025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BF773-31D5-384D-A6A2-A21DAC5F37D8}"/>
                  </a:ext>
                </a:extLst>
              </p:cNvPr>
              <p:cNvSpPr txBox="1"/>
              <p:nvPr/>
            </p:nvSpPr>
            <p:spPr>
              <a:xfrm>
                <a:off x="38520" y="5529181"/>
                <a:ext cx="2548892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Add’l Results: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Intermed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.-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</a:rPr>
                  <a:t>dijets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at 500 GeV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Intermed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.-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High stats 200 GeV in 2015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BF773-31D5-384D-A6A2-A21DAC5F3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0" y="5529181"/>
                <a:ext cx="2548892" cy="984885"/>
              </a:xfrm>
              <a:prstGeom prst="rect">
                <a:avLst/>
              </a:prstGeom>
              <a:blipFill>
                <a:blip r:embed="rId11"/>
                <a:stretch>
                  <a:fillRect l="-990" t="-1266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A38822-15D7-9E43-9376-92101BF7A9F6}"/>
                  </a:ext>
                </a:extLst>
              </p:cNvPr>
              <p:cNvSpPr txBox="1"/>
              <p:nvPr/>
            </p:nvSpPr>
            <p:spPr>
              <a:xfrm>
                <a:off x="2866676" y="4017396"/>
                <a:ext cx="6624084" cy="257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RHIC data through 2009:</a:t>
                </a:r>
              </a:p>
              <a:p>
                <a:pPr algn="ctr"/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.05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=0.23±0.06</m:t>
                    </m:r>
                  </m:oMath>
                </a14:m>
                <a:r>
                  <a:rPr lang="en-US" sz="2400" dirty="0"/>
                  <a:t> (NNPDF)</a:t>
                </a:r>
              </a:p>
              <a:p>
                <a:pPr algn="ctr"/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.05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0.20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−0.07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+0.06</m:t>
                        </m:r>
                      </m:sup>
                    </m:sSubSup>
                  </m:oMath>
                </a14:m>
                <a:r>
                  <a:rPr lang="en-US" sz="2400" dirty="0"/>
                  <a:t> (DSSV)</a:t>
                </a:r>
              </a:p>
              <a:p>
                <a:pPr algn="ctr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Recent data will improve uncertainties further…</a:t>
                </a:r>
              </a:p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…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at very low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still largely unconstrained!</a:t>
                </a:r>
                <a:endParaRPr lang="en-US" sz="2400" b="1" dirty="0">
                  <a:solidFill>
                    <a:srgbClr val="0432FF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For lower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1" dirty="0">
                    <a:solidFill>
                      <a:srgbClr val="0432FF"/>
                    </a:solidFill>
                  </a:rPr>
                  <a:t>: push forward!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A38822-15D7-9E43-9376-92101BF7A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676" y="4017396"/>
                <a:ext cx="6624084" cy="2571345"/>
              </a:xfrm>
              <a:prstGeom prst="rect">
                <a:avLst/>
              </a:prstGeom>
              <a:blipFill>
                <a:blip r:embed="rId12"/>
                <a:stretch>
                  <a:fillRect t="-11275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F2CD9AB-4B1B-0A41-BA0E-7FA42D296A01}"/>
              </a:ext>
            </a:extLst>
          </p:cNvPr>
          <p:cNvGrpSpPr>
            <a:grpSpLocks noChangeAspect="1"/>
          </p:cNvGrpSpPr>
          <p:nvPr/>
        </p:nvGrpSpPr>
        <p:grpSpPr>
          <a:xfrm>
            <a:off x="7115774" y="774815"/>
            <a:ext cx="4741503" cy="1746741"/>
            <a:chOff x="6101454" y="774812"/>
            <a:chExt cx="5938874" cy="21878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A96D92-3186-224A-B796-2F326079E03B}"/>
                </a:ext>
              </a:extLst>
            </p:cNvPr>
            <p:cNvGrpSpPr/>
            <p:nvPr/>
          </p:nvGrpSpPr>
          <p:grpSpPr>
            <a:xfrm>
              <a:off x="6101454" y="774812"/>
              <a:ext cx="5932778" cy="2059828"/>
              <a:chOff x="2976395" y="772328"/>
              <a:chExt cx="5932778" cy="205982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E1D7549-182C-714B-8052-27BE34DC6E94}"/>
                  </a:ext>
                </a:extLst>
              </p:cNvPr>
              <p:cNvGrpSpPr/>
              <p:nvPr/>
            </p:nvGrpSpPr>
            <p:grpSpPr>
              <a:xfrm>
                <a:off x="2976395" y="772328"/>
                <a:ext cx="5932778" cy="2059828"/>
                <a:chOff x="2976395" y="772328"/>
                <a:chExt cx="5932778" cy="2059828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8D44E25-C011-1645-8D49-545ED1AF7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lum bright="-20000" contrast="70000"/>
                </a:blip>
                <a:srcRect t="51355"/>
                <a:stretch/>
              </p:blipFill>
              <p:spPr>
                <a:xfrm>
                  <a:off x="2976395" y="772328"/>
                  <a:ext cx="3148284" cy="2059828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B8DC5084-FF52-6C49-91F1-8875840D1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b="52963"/>
                <a:stretch/>
              </p:blipFill>
              <p:spPr>
                <a:xfrm>
                  <a:off x="5888301" y="787675"/>
                  <a:ext cx="3020872" cy="1825026"/>
                </a:xfrm>
                <a:prstGeom prst="rect">
                  <a:avLst/>
                </a:prstGeom>
              </p:spPr>
            </p:pic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1F21315-9DD6-BA45-BC61-34B6986D4C9D}"/>
                  </a:ext>
                </a:extLst>
              </p:cNvPr>
              <p:cNvSpPr/>
              <p:nvPr/>
            </p:nvSpPr>
            <p:spPr>
              <a:xfrm>
                <a:off x="6644093" y="2225113"/>
                <a:ext cx="1765226" cy="3077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PRD 98, 32013 (2018)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F45A0F-CBC2-C249-B9BE-30F3ED5A6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90715" b="-141"/>
            <a:stretch/>
          </p:blipFill>
          <p:spPr>
            <a:xfrm>
              <a:off x="9019456" y="2596896"/>
              <a:ext cx="3020872" cy="3657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989C23-091E-F043-AD65-8B3FEE0C7A06}"/>
              </a:ext>
            </a:extLst>
          </p:cNvPr>
          <p:cNvGrpSpPr/>
          <p:nvPr/>
        </p:nvGrpSpPr>
        <p:grpSpPr>
          <a:xfrm>
            <a:off x="270522" y="2751472"/>
            <a:ext cx="5819654" cy="1371600"/>
            <a:chOff x="67322" y="2751472"/>
            <a:chExt cx="5819654" cy="13716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915AD6-90A8-4B45-BE97-0CFC13D167E9}"/>
                </a:ext>
              </a:extLst>
            </p:cNvPr>
            <p:cNvGrpSpPr/>
            <p:nvPr/>
          </p:nvGrpSpPr>
          <p:grpSpPr>
            <a:xfrm>
              <a:off x="67322" y="2751472"/>
              <a:ext cx="5819654" cy="1371600"/>
              <a:chOff x="213626" y="2756793"/>
              <a:chExt cx="5819654" cy="13716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7FF5C7-2E29-6744-87AF-DDF4311425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3626" y="2756793"/>
                <a:ext cx="5819654" cy="1371600"/>
                <a:chOff x="324536" y="2999231"/>
                <a:chExt cx="8459482" cy="19937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B27EA4E2-E4E5-9347-8970-35CB3FD63990}"/>
                    </a:ext>
                  </a:extLst>
                </p:cNvPr>
                <p:cNvGrpSpPr/>
                <p:nvPr/>
              </p:nvGrpSpPr>
              <p:grpSpPr>
                <a:xfrm>
                  <a:off x="4473573" y="2999231"/>
                  <a:ext cx="4310445" cy="1993391"/>
                  <a:chOff x="5625059" y="201168"/>
                  <a:chExt cx="4310445" cy="1993391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4FFF1AF4-58AC-D749-ADE1-565FFDA7E3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/>
                  <a:srcRect t="2933" b="71734"/>
                  <a:stretch/>
                </p:blipFill>
                <p:spPr>
                  <a:xfrm>
                    <a:off x="5820704" y="201168"/>
                    <a:ext cx="4114800" cy="173736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1C262CEF-F244-2142-A7A7-6E8033379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/>
                  <a:srcRect t="96459" b="-193"/>
                  <a:stretch/>
                </p:blipFill>
                <p:spPr>
                  <a:xfrm>
                    <a:off x="5625059" y="1938528"/>
                    <a:ext cx="4114800" cy="256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C6836B2-6C05-A942-95A1-048851D4FE17}"/>
                    </a:ext>
                  </a:extLst>
                </p:cNvPr>
                <p:cNvGrpSpPr/>
                <p:nvPr/>
              </p:nvGrpSpPr>
              <p:grpSpPr>
                <a:xfrm>
                  <a:off x="324536" y="2999231"/>
                  <a:ext cx="4114800" cy="1993765"/>
                  <a:chOff x="4038600" y="219082"/>
                  <a:chExt cx="4114800" cy="1993765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F4B70383-21C4-274D-A6D1-FDC27A9536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/>
                  <a:srcRect t="3194" b="71733"/>
                  <a:stretch/>
                </p:blipFill>
                <p:spPr>
                  <a:xfrm>
                    <a:off x="4038600" y="219082"/>
                    <a:ext cx="4114800" cy="1719445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78F566BE-95D6-934C-BAAE-6981EFE8E9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/>
                  <a:srcRect t="96454" b="-187"/>
                  <a:stretch/>
                </p:blipFill>
                <p:spPr>
                  <a:xfrm>
                    <a:off x="4038600" y="1956816"/>
                    <a:ext cx="4114800" cy="256031"/>
                  </a:xfrm>
                  <a:prstGeom prst="rect">
                    <a:avLst/>
                  </a:prstGeom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DC8D386-8DD9-7D4A-8526-83D1CA66967C}"/>
                      </a:ext>
                    </a:extLst>
                  </p:cNvPr>
                  <p:cNvSpPr txBox="1"/>
                  <p:nvPr/>
                </p:nvSpPr>
                <p:spPr>
                  <a:xfrm>
                    <a:off x="626378" y="2809661"/>
                    <a:ext cx="1426609" cy="37132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=500</m:t>
                        </m:r>
                      </m:oMath>
                    </a14:m>
                    <a:r>
                      <a:rPr lang="en-US" sz="1200" dirty="0"/>
                      <a:t> GeV</a:t>
                    </a: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DC8D386-8DD9-7D4A-8526-83D1CA6696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378" y="2809661"/>
                    <a:ext cx="1426609" cy="3713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540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E68D2AD-D896-5B44-BE17-3B600F344EEC}"/>
                </a:ext>
              </a:extLst>
            </p:cNvPr>
            <p:cNvSpPr/>
            <p:nvPr/>
          </p:nvSpPr>
          <p:spPr>
            <a:xfrm>
              <a:off x="530617" y="3606411"/>
              <a:ext cx="14654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arXiv:1906.02740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41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8265-6A70-1A47-AA05-1D57C2BC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Gluon Helicity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8EA1-9CD3-B84B-AAF1-3E5C4A6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Drachenberg PAC2019 -- STAR BUR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A5DC4B-2CC2-C640-A3C6-30CD8B6826C3}"/>
              </a:ext>
            </a:extLst>
          </p:cNvPr>
          <p:cNvGrpSpPr/>
          <p:nvPr/>
        </p:nvGrpSpPr>
        <p:grpSpPr>
          <a:xfrm>
            <a:off x="2273047" y="771852"/>
            <a:ext cx="9829307" cy="4708308"/>
            <a:chOff x="2273047" y="771852"/>
            <a:chExt cx="9829307" cy="47083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334CEB-CD4D-0B44-A17C-BBEC2F2E5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43"/>
            <a:stretch/>
          </p:blipFill>
          <p:spPr>
            <a:xfrm>
              <a:off x="2273047" y="771852"/>
              <a:ext cx="9819930" cy="38535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ABB682B-B1DE-8D4E-A592-14D452922B97}"/>
                    </a:ext>
                  </a:extLst>
                </p:cNvPr>
                <p:cNvSpPr/>
                <p:nvPr/>
              </p:nvSpPr>
              <p:spPr>
                <a:xfrm>
                  <a:off x="7906873" y="4464497"/>
                  <a:ext cx="4195481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chemeClr val="tx1"/>
                    </a:buClr>
                  </a:pPr>
                  <a:r>
                    <a:rPr lang="en-US" sz="2000" i="1" dirty="0">
                      <a:solidFill>
                        <a:srgbClr val="49217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Forward jet correlated with associated jet in different rapidity ranges samples a varied range of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49217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endParaRPr lang="en-US" sz="2000" i="1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ABB682B-B1DE-8D4E-A592-14D452922B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6873" y="4464497"/>
                  <a:ext cx="4195481" cy="1015663"/>
                </a:xfrm>
                <a:prstGeom prst="rect">
                  <a:avLst/>
                </a:prstGeom>
                <a:blipFill>
                  <a:blip r:embed="rId3"/>
                  <a:stretch>
                    <a:fillRect l="-906" t="-3704" r="-2115" b="-8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E836EC-F0CA-DF47-A25C-FEAE39CE2874}"/>
                  </a:ext>
                </a:extLst>
              </p:cNvPr>
              <p:cNvSpPr txBox="1"/>
              <p:nvPr/>
            </p:nvSpPr>
            <p:spPr>
              <a:xfrm>
                <a:off x="91440" y="1282165"/>
                <a:ext cx="241401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Simulation Studies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Precision for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delivered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lumi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pPr algn="ctr">
                  <a:buClr>
                    <a:schemeClr val="tx1"/>
                  </a:buClr>
                </a:pPr>
                <a:r>
                  <a:rPr lang="en-US" sz="2000" dirty="0">
                    <a:solidFill>
                      <a:srgbClr val="C00000"/>
                    </a:solidFill>
                  </a:rPr>
                  <a:t>(16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wk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1.2 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Assume 60% pol</a:t>
                </a:r>
              </a:p>
              <a:p>
                <a:pPr marL="180975" indent="-180975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Rel.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lumi</a:t>
                </a:r>
                <a:r>
                  <a:rPr lang="en-US" sz="2000" dirty="0">
                    <a:solidFill>
                      <a:srgbClr val="C00000"/>
                    </a:solidFill>
                  </a:rPr>
                  <a:t>.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syst</a:t>
                </a:r>
                <a:r>
                  <a:rPr lang="en-US" sz="20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E836EC-F0CA-DF47-A25C-FEAE39CE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282165"/>
                <a:ext cx="2414016" cy="2246769"/>
              </a:xfrm>
              <a:prstGeom prst="rect">
                <a:avLst/>
              </a:prstGeom>
              <a:blipFill>
                <a:blip r:embed="rId4"/>
                <a:stretch>
                  <a:fillRect l="-2094" t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57231" y="4852973"/>
                <a:ext cx="777226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with STAR forward upgrade: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Constrain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low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with forward </a:t>
                </a:r>
                <a:r>
                  <a:rPr lang="en-US" sz="2400" dirty="0" err="1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dijets</a:t>
                </a:r>
                <a:endPara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More sensitive to </a:t>
                </a:r>
                <a:r>
                  <a:rPr lang="en-US" sz="2400" b="1" i="1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shape </a:t>
                </a: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than inclusive probes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Pushing both jets to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&gt;2.8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allows sensitivity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31" y="4852973"/>
                <a:ext cx="7772260" cy="1631216"/>
              </a:xfrm>
              <a:prstGeom prst="rect">
                <a:avLst/>
              </a:prstGeom>
              <a:blipFill>
                <a:blip r:embed="rId5"/>
                <a:stretch>
                  <a:fillRect l="-1468" t="-3846"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0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8265-6A70-1A47-AA05-1D57C2BC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Forward </a:t>
            </a:r>
            <a:r>
              <a:rPr lang="en-US" dirty="0" err="1"/>
              <a:t>Dijets</a:t>
            </a:r>
            <a:r>
              <a:rPr lang="en-US" dirty="0"/>
              <a:t>: Prelude to the EIC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8EA1-9CD3-B84B-AAF1-3E5C4A6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Drachenberg PAC2019 -- STAR BUR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446490" y="1174702"/>
                <a:ext cx="7297274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Dijets at EIC: a promising tool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Excellent surrogate for </a:t>
                </a:r>
                <a:r>
                  <a:rPr lang="en-US" sz="2800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partons</a:t>
                </a:r>
                <a:endParaRPr lang="en-US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Jets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side are well-separated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</m:oMath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Potential for probing (un)polarized PDFs, FFs, and much more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28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Dijets</a:t>
                </a: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STAR forward upgrade</a:t>
                </a:r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Same range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as </a:t>
                </a:r>
                <a:r>
                  <a:rPr lang="en-US" sz="2800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dijets</a:t>
                </a:r>
                <a:r>
                  <a:rPr lang="en-US" sz="28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with EIC</a:t>
                </a:r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Understand </a:t>
                </a:r>
                <a:r>
                  <a:rPr lang="en-US" sz="2800" dirty="0" err="1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dijets</a:t>
                </a:r>
                <a:r>
                  <a:rPr lang="en-US" sz="2800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physics at EIC kinematics</a:t>
                </a:r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Critical for maximizing impact of the EIC era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90" y="1174702"/>
                <a:ext cx="7297274" cy="4832092"/>
              </a:xfrm>
              <a:prstGeom prst="rect">
                <a:avLst/>
              </a:prstGeom>
              <a:blipFill>
                <a:blip r:embed="rId2"/>
                <a:stretch>
                  <a:fillRect l="-1736" t="-1047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C519EA3-DE7A-684D-8635-3CAFDA17EC08}"/>
              </a:ext>
            </a:extLst>
          </p:cNvPr>
          <p:cNvGrpSpPr>
            <a:grpSpLocks noChangeAspect="1"/>
          </p:cNvGrpSpPr>
          <p:nvPr/>
        </p:nvGrpSpPr>
        <p:grpSpPr>
          <a:xfrm>
            <a:off x="86236" y="745496"/>
            <a:ext cx="3965343" cy="3298922"/>
            <a:chOff x="157949" y="799971"/>
            <a:chExt cx="4202310" cy="3496064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7C0B630-CB77-5D41-B967-311889A4C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9104" y="2554337"/>
              <a:ext cx="2101155" cy="1741698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3572E65E-A040-7C4B-AFBA-F02022A1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49" y="2541669"/>
              <a:ext cx="2101155" cy="1741698"/>
            </a:xfrm>
            <a:prstGeom prst="rect">
              <a:avLst/>
            </a:prstGeom>
          </p:spPr>
        </p:pic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55C62CA-C3B2-D04C-B96C-C08208248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9104" y="825307"/>
              <a:ext cx="2101155" cy="1741698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4F91A25D-C270-1D4F-86DB-C471B7BA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49" y="799971"/>
              <a:ext cx="2101155" cy="1741698"/>
            </a:xfrm>
            <a:prstGeom prst="rect">
              <a:avLst/>
            </a:prstGeom>
          </p:spPr>
        </p:pic>
      </p:grpSp>
      <p:pic>
        <p:nvPicPr>
          <p:cNvPr id="14" name="Picture 13" descr="PhotonProtonJetEta_sub_smallQ2.pdf">
            <a:extLst>
              <a:ext uri="{FF2B5EF4-FFF2-40B4-BE49-F238E27FC236}">
                <a16:creationId xmlns:a16="http://schemas.microsoft.com/office/drawing/2014/main" id="{1B83F538-FB2C-3C4E-8C53-47F960498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850" r="11817"/>
          <a:stretch/>
        </p:blipFill>
        <p:spPr>
          <a:xfrm>
            <a:off x="342435" y="4020511"/>
            <a:ext cx="3274185" cy="24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782153"/>
                <a:ext cx="11855966" cy="5816977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C00000"/>
                    </a:solidFill>
                  </a:rPr>
                  <a:t>Fascinating open questions in cold-QCD remain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STAR poised to continue to play a significant role after BES-II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Critical to investigate at high and low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8000"/>
                    </a:solidFill>
                  </a:rPr>
                  <a:t>Physics goals for a 16-week run in FY22 (estimated 1.2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i="0" dirty="0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fb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8000"/>
                    </a:solidFill>
                  </a:rPr>
                  <a:t>)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800" dirty="0">
                    <a:solidFill>
                      <a:srgbClr val="0432FF"/>
                    </a:solidFill>
                  </a:rPr>
                  <a:t>Transversity at high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via hadron-in-jet (“Collins”) and </a:t>
                </a:r>
                <a:r>
                  <a:rPr lang="en-US" sz="2800" dirty="0" err="1">
                    <a:solidFill>
                      <a:srgbClr val="0432FF"/>
                    </a:solidFill>
                  </a:rPr>
                  <a:t>dihadron</a:t>
                </a:r>
                <a:r>
                  <a:rPr lang="en-US" sz="2800" dirty="0">
                    <a:solidFill>
                      <a:srgbClr val="0432FF"/>
                    </a:solidFill>
                  </a:rPr>
                  <a:t> (“IFF”)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1257300" lvl="2" indent="-457200">
                  <a:buFont typeface="Wingdings" pitchFamily="2" charset="2"/>
                  <a:buChar char="§"/>
                </a:pPr>
                <a:r>
                  <a:rPr lang="en-US" sz="2400" i="1" dirty="0">
                    <a:solidFill>
                      <a:srgbClr val="492170"/>
                    </a:solidFill>
                  </a:rPr>
                  <a:t>Improved understanding of nucleon spin structure</a:t>
                </a:r>
              </a:p>
              <a:p>
                <a:pPr marL="1257300" lvl="2" indent="-457200">
                  <a:buFont typeface="Wingdings" pitchFamily="2" charset="2"/>
                  <a:buChar char="§"/>
                </a:pPr>
                <a:r>
                  <a:rPr lang="en-US" sz="2400" i="1" dirty="0">
                    <a:solidFill>
                      <a:srgbClr val="492170"/>
                    </a:solidFill>
                  </a:rPr>
                  <a:t>Deeper Insight into large forward inclusive hadron asymmetries</a:t>
                </a:r>
              </a:p>
              <a:p>
                <a:pPr marL="1257300" lvl="2" indent="-457200">
                  <a:buFont typeface="Wingdings" pitchFamily="2" charset="2"/>
                  <a:buChar char="§"/>
                </a:pPr>
                <a:r>
                  <a:rPr lang="en-US" sz="2400" i="1" dirty="0">
                    <a:solidFill>
                      <a:srgbClr val="492170"/>
                    </a:solidFill>
                  </a:rPr>
                  <a:t>Experimental tests of TMD factorization and universality in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i="1" dirty="0">
                  <a:solidFill>
                    <a:srgbClr val="492170"/>
                  </a:solidFill>
                </a:endParaRP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800" dirty="0">
                    <a:solidFill>
                      <a:srgbClr val="0432FF"/>
                    </a:solidFill>
                  </a:rPr>
                  <a:t>Gluon linear polarization at low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, e.g. via “Collins-like” effect</a:t>
                </a:r>
              </a:p>
              <a:p>
                <a:pPr marL="1257300" lvl="2" indent="-457200">
                  <a:buFont typeface="Wingdings" pitchFamily="2" charset="2"/>
                  <a:buChar char="§"/>
                </a:pPr>
                <a:r>
                  <a:rPr lang="en-US" sz="2400" i="1" dirty="0">
                    <a:solidFill>
                      <a:srgbClr val="492170"/>
                    </a:solidFill>
                  </a:rPr>
                  <a:t>Improved understanding of nucleon spin structure</a:t>
                </a:r>
                <a:endParaRPr lang="en-US" sz="2400" dirty="0">
                  <a:solidFill>
                    <a:srgbClr val="0432FF"/>
                  </a:solidFill>
                </a:endParaRP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800" dirty="0">
                    <a:solidFill>
                      <a:srgbClr val="0432FF"/>
                    </a:solidFill>
                  </a:rPr>
                  <a:t>Gluon helicity at low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via forward </a:t>
                </a:r>
                <a:r>
                  <a:rPr lang="en-US" sz="2800" dirty="0" err="1">
                    <a:solidFill>
                      <a:srgbClr val="0432FF"/>
                    </a:solidFill>
                  </a:rPr>
                  <a:t>dijet</a:t>
                </a:r>
                <a:r>
                  <a:rPr lang="en-US" sz="2800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1257300" lvl="2" indent="-457200">
                  <a:buFont typeface="Wingdings" pitchFamily="2" charset="2"/>
                  <a:buChar char="§"/>
                </a:pPr>
                <a:r>
                  <a:rPr lang="en-US" sz="2400" i="1" dirty="0">
                    <a:solidFill>
                      <a:srgbClr val="492170"/>
                    </a:solidFill>
                  </a:rPr>
                  <a:t>Improved understanding of nucleon spin structure</a:t>
                </a:r>
                <a:endParaRPr lang="en-US" sz="2400" dirty="0">
                  <a:solidFill>
                    <a:srgbClr val="0432FF"/>
                  </a:solidFill>
                </a:endParaRPr>
              </a:p>
              <a:p>
                <a:pPr lvl="1" indent="-338138">
                  <a:buFont typeface="System Font Regular"/>
                  <a:buChar char="-"/>
                </a:pPr>
                <a:r>
                  <a:rPr lang="en-US" sz="2800" i="1" dirty="0">
                    <a:solidFill>
                      <a:srgbClr val="0432FF"/>
                    </a:solidFill>
                  </a:rPr>
                  <a:t>Opportunity to gain insight critical for maximizing impact of EIC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b="1" i="1" dirty="0">
                    <a:solidFill>
                      <a:srgbClr val="C00000"/>
                    </a:solidFill>
                  </a:rPr>
                  <a:t>Significant progress </a:t>
                </a:r>
                <a:r>
                  <a:rPr lang="en-US" sz="2800" dirty="0">
                    <a:solidFill>
                      <a:srgbClr val="C00000"/>
                    </a:solidFill>
                  </a:rPr>
                  <a:t>already on the forward upgrade! 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(</a:t>
                </a:r>
                <a:r>
                  <a:rPr lang="en-US" sz="2800" i="1" dirty="0">
                    <a:solidFill>
                      <a:schemeClr val="accent6">
                        <a:lumMod val="50000"/>
                      </a:schemeClr>
                    </a:solidFill>
                  </a:rPr>
                  <a:t>Elke’s talk at 15:45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782153"/>
                <a:ext cx="11855966" cy="5816977"/>
              </a:xfrm>
              <a:blipFill>
                <a:blip r:embed="rId3"/>
                <a:stretch>
                  <a:fillRect l="-964" t="-1089" b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2724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Back-up Slides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423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ECB4-BB5B-5747-973F-C517F4DD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Cold-QCD Physics with Existing Upgrades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0B80AB-6C10-DD45-999F-D7C6F87680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91415" y="845056"/>
                <a:ext cx="6369955" cy="5509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200" b="1" dirty="0"/>
                  <a:t>EPD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Enhanced ability to identify rapidity gaps for diffractive measurements</a:t>
                </a:r>
              </a:p>
              <a:p>
                <a:pPr marL="0" indent="0">
                  <a:buNone/>
                </a:pPr>
                <a:endParaRPr lang="en-US" sz="22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200" b="1" dirty="0" err="1"/>
                  <a:t>iTPC</a:t>
                </a:r>
                <a:endParaRPr lang="en-US" sz="2200" b="1" dirty="0"/>
              </a:p>
              <a:p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Improve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22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PID resolution and extend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reach of mid-rapidity Collins and IFF measurements</a:t>
                </a:r>
              </a:p>
              <a:p>
                <a:r>
                  <a:rPr lang="en-US" sz="2200" dirty="0">
                    <a:solidFill>
                      <a:srgbClr val="008000"/>
                    </a:solidFill>
                  </a:rPr>
                  <a:t>Substantially increase reconstruction efficiency and reduce need for corrections for intermediate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dirty="0">
                    <a:solidFill>
                      <a:srgbClr val="008000"/>
                    </a:solidFill>
                  </a:rPr>
                  <a:t> jets</a:t>
                </a:r>
              </a:p>
              <a:p>
                <a:r>
                  <a:rPr lang="en-US" sz="2200" dirty="0">
                    <a:solidFill>
                      <a:srgbClr val="0432FF"/>
                    </a:solidFill>
                  </a:rPr>
                  <a:t>Provide tracking efficiency overlapping kinematic region where PHENIX observes strong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dirty="0">
                  <a:solidFill>
                    <a:srgbClr val="0432FF"/>
                  </a:solidFill>
                </a:endParaRPr>
              </a:p>
              <a:p>
                <a:r>
                  <a:rPr lang="en-US" sz="2200" dirty="0">
                    <a:solidFill>
                      <a:srgbClr val="492170"/>
                    </a:solidFill>
                  </a:rPr>
                  <a:t>Extend rapidity reach of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200" dirty="0">
                    <a:solidFill>
                      <a:srgbClr val="492170"/>
                    </a:solidFill>
                  </a:rPr>
                  <a:t> measurements,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49217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492170"/>
                  </a:solidFill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Improved tracking substantially reduces size of the “second EEMC” correction for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measurements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0B80AB-6C10-DD45-999F-D7C6F8768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91415" y="845056"/>
                <a:ext cx="6369955" cy="5509200"/>
              </a:xfrm>
              <a:blipFill>
                <a:blip r:embed="rId3"/>
                <a:stretch>
                  <a:fillRect l="-994" t="-691" r="-1193" b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5A81F-5FED-3B41-B7D6-C081B0256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2" y="961171"/>
            <a:ext cx="5459880" cy="26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746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92AD8C68-E76A-BA4A-893B-D622091C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ea typeface="Calibri" charset="0"/>
              </a:rPr>
              <a:t>STAR Cold QCD results have significant impact!</a:t>
            </a:r>
            <a:endParaRPr lang="en-US" u="sng" dirty="0">
              <a:ea typeface="Calibri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05569F-D7AD-C44A-8B3C-76CC6E3B9EB7}"/>
              </a:ext>
            </a:extLst>
          </p:cNvPr>
          <p:cNvGrpSpPr>
            <a:grpSpLocks noChangeAspect="1"/>
          </p:cNvGrpSpPr>
          <p:nvPr/>
        </p:nvGrpSpPr>
        <p:grpSpPr>
          <a:xfrm>
            <a:off x="1396122" y="748126"/>
            <a:ext cx="2198955" cy="3183701"/>
            <a:chOff x="464350" y="1766059"/>
            <a:chExt cx="2322938" cy="33632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6AE3DE-CCBE-A54B-990D-0734E363A681}"/>
                </a:ext>
              </a:extLst>
            </p:cNvPr>
            <p:cNvGrpSpPr/>
            <p:nvPr/>
          </p:nvGrpSpPr>
          <p:grpSpPr>
            <a:xfrm>
              <a:off x="464350" y="1766059"/>
              <a:ext cx="2322938" cy="2760445"/>
              <a:chOff x="100080" y="924780"/>
              <a:chExt cx="4539605" cy="5520380"/>
            </a:xfrm>
          </p:grpSpPr>
          <p:pic>
            <p:nvPicPr>
              <p:cNvPr id="13" name="Picture 12" descr="C:\User_files\STAR\GPC_work\Jets_2009\Figure_macros\Unpacked\jet-prl-figs\JetALL Jul 11.png">
                <a:extLst>
                  <a:ext uri="{FF2B5EF4-FFF2-40B4-BE49-F238E27FC236}">
                    <a16:creationId xmlns:a16="http://schemas.microsoft.com/office/drawing/2014/main" id="{68BB3DEB-3900-0649-A27F-7D87BAA24D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80" y="1141640"/>
                <a:ext cx="4094428" cy="5303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3EAE8F-4652-4F41-A82E-87941FBB72EC}"/>
                  </a:ext>
                </a:extLst>
              </p:cNvPr>
              <p:cNvSpPr txBox="1"/>
              <p:nvPr/>
            </p:nvSpPr>
            <p:spPr>
              <a:xfrm rot="5400000">
                <a:off x="2558931" y="2433687"/>
                <a:ext cx="3589661" cy="57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PRL 115, 092002 (2015)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DF8C2A-51FC-5A4A-989D-76E20DA15214}"/>
                </a:ext>
              </a:extLst>
            </p:cNvPr>
            <p:cNvSpPr txBox="1"/>
            <p:nvPr/>
          </p:nvSpPr>
          <p:spPr>
            <a:xfrm>
              <a:off x="464350" y="4446494"/>
              <a:ext cx="2221700" cy="6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First evidence of polarized gluons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30747" y="5844526"/>
            <a:ext cx="454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Fascinating questions remain…</a:t>
            </a:r>
            <a:endParaRPr lang="en-US" sz="2400" i="1" u="sng" dirty="0">
              <a:solidFill>
                <a:srgbClr val="FF0000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B2A0C0-8F29-FC46-849E-69FF63A0D73A}"/>
              </a:ext>
            </a:extLst>
          </p:cNvPr>
          <p:cNvGrpSpPr>
            <a:grpSpLocks noChangeAspect="1"/>
          </p:cNvGrpSpPr>
          <p:nvPr/>
        </p:nvGrpSpPr>
        <p:grpSpPr>
          <a:xfrm>
            <a:off x="3803371" y="797675"/>
            <a:ext cx="4159359" cy="2431257"/>
            <a:chOff x="2936247" y="3805328"/>
            <a:chExt cx="4526637" cy="2645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364EDA-3D57-5545-9113-2FC1A451D7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39549" y="4127188"/>
              <a:ext cx="4205643" cy="2324081"/>
              <a:chOff x="1041400" y="1155699"/>
              <a:chExt cx="6883948" cy="3804139"/>
            </a:xfrm>
          </p:grpSpPr>
          <p:pic>
            <p:nvPicPr>
              <p:cNvPr id="9" name="Picture 8" descr="hd_PaperFig_AsymAmpSqrt_chi2Fit.eps">
                <a:extLst>
                  <a:ext uri="{FF2B5EF4-FFF2-40B4-BE49-F238E27FC236}">
                    <a16:creationId xmlns:a16="http://schemas.microsoft.com/office/drawing/2014/main" id="{8C7CDDEB-751E-1344-ACEC-4E7936D33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4" r="4401" b="3709"/>
              <a:stretch/>
            </p:blipFill>
            <p:spPr>
              <a:xfrm>
                <a:off x="1041400" y="1155699"/>
                <a:ext cx="6883948" cy="374650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F8D6F5-64D7-5348-9A38-95A7794AD657}"/>
                  </a:ext>
                </a:extLst>
              </p:cNvPr>
              <p:cNvSpPr txBox="1"/>
              <p:nvPr/>
            </p:nvSpPr>
            <p:spPr>
              <a:xfrm>
                <a:off x="4220257" y="4466400"/>
                <a:ext cx="2975493" cy="49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PRL 116, 132301 (2016)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7049C4-C81A-E940-9DF5-1C4805B09ACE}"/>
                </a:ext>
              </a:extLst>
            </p:cNvPr>
            <p:cNvSpPr txBox="1"/>
            <p:nvPr/>
          </p:nvSpPr>
          <p:spPr>
            <a:xfrm>
              <a:off x="2936247" y="3805328"/>
              <a:ext cx="4526637" cy="40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Worldwide first hint of </a:t>
              </a:r>
              <a:r>
                <a:rPr lang="en-US" b="1" dirty="0" err="1">
                  <a:solidFill>
                    <a:srgbClr val="0432FF"/>
                  </a:solidFill>
                </a:rPr>
                <a:t>Sivers</a:t>
              </a:r>
              <a:r>
                <a:rPr lang="en-US" b="1" dirty="0">
                  <a:solidFill>
                    <a:srgbClr val="0432FF"/>
                  </a:solidFill>
                </a:rPr>
                <a:t> sign change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05716" y="3392223"/>
            <a:ext cx="2834435" cy="2393717"/>
            <a:chOff x="3168800" y="3910582"/>
            <a:chExt cx="2834435" cy="2393717"/>
          </a:xfrm>
        </p:grpSpPr>
        <p:grpSp>
          <p:nvGrpSpPr>
            <p:cNvPr id="25" name="Group 24"/>
            <p:cNvGrpSpPr/>
            <p:nvPr/>
          </p:nvGrpSpPr>
          <p:grpSpPr>
            <a:xfrm>
              <a:off x="3168800" y="3910582"/>
              <a:ext cx="2834435" cy="2393717"/>
              <a:chOff x="3208556" y="3897330"/>
              <a:chExt cx="2834435" cy="239371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08556" y="3897330"/>
                <a:ext cx="2652563" cy="21087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DF8C2A-51FC-5A4A-989D-76E20DA15214}"/>
                  </a:ext>
                </a:extLst>
              </p:cNvPr>
              <p:cNvSpPr txBox="1"/>
              <p:nvPr/>
            </p:nvSpPr>
            <p:spPr>
              <a:xfrm>
                <a:off x="3280181" y="5921715"/>
                <a:ext cx="2762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0432FF"/>
                    </a:solidFill>
                  </a:rPr>
                  <a:t>Transversity</a:t>
                </a:r>
                <a:r>
                  <a:rPr lang="en-US" b="1" dirty="0">
                    <a:solidFill>
                      <a:srgbClr val="0432FF"/>
                    </a:solidFill>
                  </a:rPr>
                  <a:t> via IFF</a:t>
                </a:r>
                <a:endParaRPr lang="en-US" dirty="0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F8D6F5-64D7-5348-9A38-95A7794AD657}"/>
                </a:ext>
              </a:extLst>
            </p:cNvPr>
            <p:cNvSpPr txBox="1"/>
            <p:nvPr/>
          </p:nvSpPr>
          <p:spPr>
            <a:xfrm rot="5400000">
              <a:off x="5088837" y="4599382"/>
              <a:ext cx="14805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 dirty="0">
                  <a:solidFill>
                    <a:schemeClr val="bg1">
                      <a:lumMod val="50000"/>
                    </a:schemeClr>
                  </a:solidFill>
                </a:rPr>
                <a:t>PLB 780, 332 (2018)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620023-999D-FF4D-8B4C-A7B1E9A9F0A7}"/>
              </a:ext>
            </a:extLst>
          </p:cNvPr>
          <p:cNvGrpSpPr/>
          <p:nvPr/>
        </p:nvGrpSpPr>
        <p:grpSpPr>
          <a:xfrm>
            <a:off x="8431922" y="826260"/>
            <a:ext cx="2647360" cy="3100485"/>
            <a:chOff x="9329426" y="783157"/>
            <a:chExt cx="2647360" cy="310048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501D9A-2E51-2046-BBB5-8A4EA3346082}"/>
                </a:ext>
              </a:extLst>
            </p:cNvPr>
            <p:cNvGrpSpPr/>
            <p:nvPr/>
          </p:nvGrpSpPr>
          <p:grpSpPr>
            <a:xfrm>
              <a:off x="9485355" y="783157"/>
              <a:ext cx="2447888" cy="2626792"/>
              <a:chOff x="8896868" y="749300"/>
              <a:chExt cx="2447888" cy="262679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CC2F804-0F6E-DF40-8801-A03226900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6868" y="774845"/>
                <a:ext cx="2283137" cy="260124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5912353-4E67-4549-BD02-7466B945C4E5}"/>
                  </a:ext>
                </a:extLst>
              </p:cNvPr>
              <p:cNvSpPr/>
              <p:nvPr/>
            </p:nvSpPr>
            <p:spPr>
              <a:xfrm rot="5400000">
                <a:off x="10364812" y="1452245"/>
                <a:ext cx="168288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PRD 99, 51102 (2019)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DA06BC-C21D-DE4A-90DE-733C89DA5559}"/>
                </a:ext>
              </a:extLst>
            </p:cNvPr>
            <p:cNvSpPr txBox="1"/>
            <p:nvPr/>
          </p:nvSpPr>
          <p:spPr>
            <a:xfrm>
              <a:off x="9329426" y="3237313"/>
              <a:ext cx="2647360" cy="6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Positive flavor asymmetry in the polarized sea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B6C30E-DC49-A34F-9A2D-3D6589805E4E}"/>
              </a:ext>
            </a:extLst>
          </p:cNvPr>
          <p:cNvGrpSpPr/>
          <p:nvPr/>
        </p:nvGrpSpPr>
        <p:grpSpPr>
          <a:xfrm>
            <a:off x="8417470" y="3838029"/>
            <a:ext cx="2762810" cy="2721763"/>
            <a:chOff x="7953009" y="3823515"/>
            <a:chExt cx="2762810" cy="27217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8613EE-E81D-6241-ACA5-2131B6DD99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46018" y="3823515"/>
              <a:ext cx="1641879" cy="2478242"/>
              <a:chOff x="126898" y="940288"/>
              <a:chExt cx="2521717" cy="380626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A15DAB8-BDA0-2D40-B690-EFC23DC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harpenSoften amount="25000"/>
                        </a14:imgEffect>
                        <a14:imgEffect>
                          <a14:brightnessContrast bright="-20000" contrast="70000"/>
                        </a14:imgEffect>
                      </a14:imgLayer>
                    </a14:imgProps>
                  </a:ext>
                </a:extLst>
              </a:blip>
              <a:srcRect t="-519" b="-263"/>
              <a:stretch/>
            </p:blipFill>
            <p:spPr>
              <a:xfrm>
                <a:off x="126898" y="977084"/>
                <a:ext cx="2252078" cy="3769470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36F18C1-2937-4E41-8663-AD46FB361194}"/>
                  </a:ext>
                </a:extLst>
              </p:cNvPr>
              <p:cNvSpPr/>
              <p:nvPr/>
            </p:nvSpPr>
            <p:spPr>
              <a:xfrm rot="5400000">
                <a:off x="1237529" y="1925939"/>
                <a:ext cx="2396737" cy="425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PRD 98, 32011 (2018)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DF8C2A-51FC-5A4A-989D-76E20DA15214}"/>
                </a:ext>
              </a:extLst>
            </p:cNvPr>
            <p:cNvSpPr txBox="1"/>
            <p:nvPr/>
          </p:nvSpPr>
          <p:spPr>
            <a:xfrm>
              <a:off x="7953009" y="6175946"/>
              <a:ext cx="276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STAR </a:t>
              </a:r>
              <a:r>
                <a:rPr lang="en-US" b="1" dirty="0" err="1">
                  <a:solidFill>
                    <a:srgbClr val="0432FF"/>
                  </a:solidFill>
                </a:rPr>
                <a:t>dijets</a:t>
              </a:r>
              <a:endParaRPr lang="en-US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7C058D-7403-EC42-A8C6-FE67BE550C7E}"/>
              </a:ext>
            </a:extLst>
          </p:cNvPr>
          <p:cNvGrpSpPr/>
          <p:nvPr/>
        </p:nvGrpSpPr>
        <p:grpSpPr>
          <a:xfrm>
            <a:off x="937353" y="4045790"/>
            <a:ext cx="3026195" cy="2452131"/>
            <a:chOff x="937353" y="4045790"/>
            <a:chExt cx="3026195" cy="2452131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937353" y="4045790"/>
              <a:ext cx="2902277" cy="2452131"/>
              <a:chOff x="67208" y="3958652"/>
              <a:chExt cx="2689187" cy="227209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00" y="3958652"/>
                <a:ext cx="2680195" cy="20742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5DF8C2A-51FC-5A4A-989D-76E20DA1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67208" y="5888528"/>
                    <a:ext cx="2546382" cy="342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>
                        <a:solidFill>
                          <a:srgbClr val="0432FF"/>
                        </a:solidFill>
                      </a:rPr>
                      <a:t>First Collins </a:t>
                    </a:r>
                    <a:r>
                      <a:rPr lang="en-US" b="1" dirty="0">
                        <a:solidFill>
                          <a:srgbClr val="0432FF"/>
                        </a:solidFill>
                      </a:rPr>
                      <a:t>effect in </a:t>
                    </a:r>
                    <a14:m>
                      <m:oMath xmlns:m="http://schemas.openxmlformats.org/officeDocument/2006/math">
                        <m:r>
                          <a:rPr lang="en-US" i="1" dirty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𝑝</m:t>
                        </m:r>
                        <m:r>
                          <a:rPr lang="en-US" i="1" dirty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 dirty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𝑝</m:t>
                        </m:r>
                      </m:oMath>
                    </a14:m>
                    <a:endParaRPr lang="en-US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="" xmlns:a16="http://schemas.microsoft.com/office/drawing/2014/main" id="{B5DF8C2A-51FC-5A4A-989D-76E20DA152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08" y="5888528"/>
                    <a:ext cx="2546382" cy="34221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443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422C51-6BD8-7746-BC3F-76844F1C840F}"/>
                </a:ext>
              </a:extLst>
            </p:cNvPr>
            <p:cNvSpPr/>
            <p:nvPr/>
          </p:nvSpPr>
          <p:spPr>
            <a:xfrm rot="5400000">
              <a:off x="3013769" y="4724793"/>
              <a:ext cx="16225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PRD 97, 032004 (2018)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5631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38C3B4-9FA5-C144-B59C-C3B15D5A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Sivers</a:t>
            </a:r>
            <a:r>
              <a:rPr lang="en-US" dirty="0"/>
              <a:t>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Transverse Spin Physics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19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21365" y="2120219"/>
            <a:ext cx="2319866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1" 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DIS: </a:t>
            </a:r>
          </a:p>
          <a:p>
            <a:pPr algn="ctr" eaLnBrk="0" hangingPunct="0">
              <a:defRPr/>
            </a:pPr>
            <a:r>
              <a:rPr kumimoji="1"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Final-state interaction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75071" y="2123880"/>
            <a:ext cx="2379176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1" lang="en-US" sz="2000" b="1" dirty="0" err="1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Drell</a:t>
            </a:r>
            <a:r>
              <a:rPr kumimoji="1" 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-Yan or W: </a:t>
            </a:r>
          </a:p>
          <a:p>
            <a:pPr algn="ctr" eaLnBrk="0" hangingPunct="0">
              <a:defRPr/>
            </a:pPr>
            <a:r>
              <a:rPr kumimoji="1"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Initial-state interaction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96797" y="2084411"/>
            <a:ext cx="1002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en-US" sz="2400" b="1" dirty="0">
                <a:solidFill>
                  <a:srgbClr val="CD1416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Q</a:t>
            </a:r>
            <a:r>
              <a:rPr kumimoji="1" lang="en-US" sz="2400" b="1" dirty="0">
                <a:solidFill>
                  <a:srgbClr val="0B9E08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</a:t>
            </a:r>
            <a:r>
              <a:rPr kumimoji="1" lang="en-US" sz="2400" b="1" dirty="0">
                <a:solidFill>
                  <a:srgbClr val="2130C9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</a:t>
            </a:r>
            <a:r>
              <a:rPr kumimoji="1" lang="en-US" sz="2400" b="1" dirty="0">
                <a:solidFill>
                  <a:srgbClr val="CD14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ＭＳ Ｐゴシック" charset="-128"/>
                <a:cs typeface="Comic Sans MS"/>
              </a:rPr>
              <a:t>:</a:t>
            </a:r>
            <a:endParaRPr kumimoji="1" lang="en-US" sz="2400" b="1" dirty="0">
              <a:solidFill>
                <a:srgbClr val="E63F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ea typeface="ＭＳ Ｐゴシック" charset="-128"/>
              <a:cs typeface="Comic Sans M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8"/>
          <a:stretch/>
        </p:blipFill>
        <p:spPr bwMode="auto">
          <a:xfrm>
            <a:off x="3727110" y="2888905"/>
            <a:ext cx="2414121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1518505" y="4286792"/>
                <a:ext cx="9383956" cy="218521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kumimoji="1" lang="en-US" altLang="en-US" sz="2400" b="1" dirty="0" err="1">
                    <a:latin typeface="Calibri" charset="0"/>
                    <a:ea typeface="Calibri" charset="0"/>
                    <a:cs typeface="Calibri" charset="0"/>
                  </a:rPr>
                  <a:t>Sivers</a:t>
                </a:r>
                <a:r>
                  <a:rPr kumimoji="1" lang="en-US" altLang="en-US" sz="2400" b="1" baseline="-25000" dirty="0" err="1">
                    <a:latin typeface="Calibri" charset="0"/>
                    <a:ea typeface="Calibri" charset="0"/>
                    <a:cs typeface="Calibri" charset="0"/>
                  </a:rPr>
                  <a:t>DIS</a:t>
                </a:r>
                <a:r>
                  <a:rPr kumimoji="1" lang="en-US" altLang="en-US" sz="2400" b="1" dirty="0">
                    <a:latin typeface="Calibri" charset="0"/>
                    <a:ea typeface="Calibri" charset="0"/>
                    <a:cs typeface="Calibri" charset="0"/>
                  </a:rPr>
                  <a:t> = </a:t>
                </a:r>
                <a:r>
                  <a:rPr kumimoji="1" lang="en-US" altLang="en-US" sz="24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−</a:t>
                </a:r>
                <a:r>
                  <a:rPr kumimoji="1" lang="en-US" altLang="en-US" sz="2400" b="1" dirty="0" err="1">
                    <a:latin typeface="Calibri" charset="0"/>
                    <a:ea typeface="Calibri" charset="0"/>
                    <a:cs typeface="Calibri" charset="0"/>
                  </a:rPr>
                  <a:t>Sivers</a:t>
                </a:r>
                <a:r>
                  <a:rPr kumimoji="1" lang="en-US" altLang="en-US" sz="2400" b="1" baseline="-25000" dirty="0" err="1">
                    <a:latin typeface="Calibri" charset="0"/>
                    <a:ea typeface="Calibri" charset="0"/>
                    <a:cs typeface="Calibri" charset="0"/>
                  </a:rPr>
                  <a:t>Drell</a:t>
                </a:r>
                <a:r>
                  <a:rPr kumimoji="1" lang="en-US" altLang="en-US" sz="2400" b="1" baseline="-25000" dirty="0">
                    <a:latin typeface="Calibri" charset="0"/>
                    <a:ea typeface="Calibri" charset="0"/>
                    <a:cs typeface="Calibri" charset="0"/>
                  </a:rPr>
                  <a:t>-Yan </a:t>
                </a:r>
                <a:r>
                  <a:rPr kumimoji="1" lang="en-US" altLang="en-US" sz="2400" b="1" dirty="0">
                    <a:latin typeface="Calibri" charset="0"/>
                    <a:ea typeface="Calibri" charset="0"/>
                    <a:cs typeface="Calibri" charset="0"/>
                  </a:rPr>
                  <a:t>or </a:t>
                </a:r>
                <a:r>
                  <a:rPr kumimoji="1" lang="en-US" altLang="en-US" sz="2400" b="1" dirty="0" err="1">
                    <a:latin typeface="Calibri" charset="0"/>
                    <a:ea typeface="Calibri" charset="0"/>
                    <a:cs typeface="Calibri" charset="0"/>
                  </a:rPr>
                  <a:t>Sivers</a:t>
                </a:r>
                <a:r>
                  <a:rPr kumimoji="1" lang="en-US" altLang="en-US" sz="2400" b="1" baseline="-25000" dirty="0" err="1">
                    <a:latin typeface="Calibri" charset="0"/>
                    <a:ea typeface="Calibri" charset="0"/>
                    <a:cs typeface="Calibri" charset="0"/>
                  </a:rPr>
                  <a:t>W</a:t>
                </a:r>
                <a:endParaRPr kumimoji="1" lang="en-US" altLang="en-US" sz="2400" b="1" baseline="-25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en-US" sz="24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kumimoji="1" lang="en-US" altLang="en-US" sz="24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en-US" sz="24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en-US" altLang="en-US" sz="2400" b="1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kumimoji="1" lang="en-US" altLang="en-US" sz="24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for direct photon also has a closely related “sign change”</a:t>
                </a:r>
              </a:p>
              <a:p>
                <a:pPr algn="ctr">
                  <a:defRPr/>
                </a:pPr>
                <a:endParaRPr kumimoji="1" lang="en-US" altLang="en-US" sz="800" b="1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defRPr/>
                </a:pPr>
                <a:r>
                  <a:rPr kumimoji="1" lang="en-US" altLang="en-US" sz="2400" b="1" i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Opportunity to see the repulsive interaction between like color charges for the first time!</a:t>
                </a:r>
              </a:p>
              <a:p>
                <a:pPr algn="ctr">
                  <a:defRPr/>
                </a:pPr>
                <a:endParaRPr kumimoji="1" lang="en-US" altLang="en-US" sz="8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>
                  <a:defRPr/>
                </a:pPr>
                <a:r>
                  <a:rPr lang="en-US" sz="2400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Can explore all of these observables in 500 GeV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8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𝑝</m:t>
                    </m:r>
                    <m:r>
                      <a:rPr lang="en-US" sz="2400" i="1" dirty="0">
                        <a:solidFill>
                          <a:srgbClr val="008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+</m:t>
                    </m:r>
                    <m:r>
                      <a:rPr lang="en-US" sz="2400" i="1" dirty="0">
                        <a:solidFill>
                          <a:srgbClr val="008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𝑝</m:t>
                    </m:r>
                  </m:oMath>
                </a14:m>
                <a:r>
                  <a:rPr lang="en-US" sz="2400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 collisions at RHIC!</a:t>
                </a:r>
                <a:endParaRPr kumimoji="1" lang="en-US" sz="2400" b="1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8505" y="4286792"/>
                <a:ext cx="9383956" cy="2185214"/>
              </a:xfrm>
              <a:prstGeom prst="rect">
                <a:avLst/>
              </a:prstGeom>
              <a:blipFill>
                <a:blip r:embed="rId4"/>
                <a:stretch>
                  <a:fillRect l="-542" t="-2312" r="-407" b="-462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1992775" y="942297"/>
            <a:ext cx="8229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Color interactions in QCD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“Modified-universality” of the “</a:t>
            </a:r>
            <a:r>
              <a:rPr lang="en-US" sz="2400" b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Sivers</a:t>
            </a:r>
            <a:r>
              <a:rPr lang="en-US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” function</a:t>
            </a:r>
            <a:endParaRPr lang="en-US" altLang="en-US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21592" y="4316066"/>
            <a:ext cx="457200" cy="4327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4040E0-E92E-7E49-A609-59D65F25B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8"/>
          <a:stretch/>
        </p:blipFill>
        <p:spPr bwMode="auto">
          <a:xfrm>
            <a:off x="6567148" y="2892566"/>
            <a:ext cx="234989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354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135E684-2780-B04D-A3F8-8E19B90B8DC8}"/>
              </a:ext>
            </a:extLst>
          </p:cNvPr>
          <p:cNvGrpSpPr>
            <a:grpSpLocks noChangeAspect="1"/>
          </p:cNvGrpSpPr>
          <p:nvPr/>
        </p:nvGrpSpPr>
        <p:grpSpPr>
          <a:xfrm>
            <a:off x="7020265" y="4295640"/>
            <a:ext cx="5044781" cy="2239220"/>
            <a:chOff x="2676828" y="903643"/>
            <a:chExt cx="5669609" cy="25165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E5D9CB-4536-3D4D-8173-2BD30B2A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8" r="7349"/>
            <a:stretch/>
          </p:blipFill>
          <p:spPr bwMode="auto">
            <a:xfrm>
              <a:off x="5682357" y="985518"/>
              <a:ext cx="2664080" cy="23479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D087E8-C35E-C543-BB29-325FA89DD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4" r="8251" b="3517"/>
            <a:stretch/>
          </p:blipFill>
          <p:spPr bwMode="auto">
            <a:xfrm>
              <a:off x="2676828" y="903643"/>
              <a:ext cx="3146278" cy="25165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BC59FB82-D602-4746-8454-F31A6AA9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Sivers</a:t>
            </a:r>
            <a:r>
              <a:rPr lang="en-US" dirty="0"/>
              <a:t> Effect at RHIC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F1F0D22-813A-274B-AA8B-9A8C14CBF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159" y="3341268"/>
                <a:ext cx="6902826" cy="3046988"/>
              </a:xfrm>
            </p:spPr>
            <p:txBody>
              <a:bodyPr/>
              <a:lstStyle/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sz="2400" b="1" dirty="0" err="1">
                    <a:solidFill>
                      <a:srgbClr val="FF0000"/>
                    </a:solidFill>
                  </a:rPr>
                  <a:t>Sivers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through weak bosons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>
                        <a:lumMod val="50000"/>
                      </a:schemeClr>
                    </a:solidFill>
                  </a:rPr>
                  <a:t>Higher scale than DY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8F00"/>
                    </a:solidFill>
                  </a:rPr>
                  <a:t>Sensitivity to evolution!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432FF"/>
                    </a:solidFill>
                  </a:rPr>
                  <a:t>Test through W/Z, DY, and direct photon (twist-3)</a:t>
                </a:r>
              </a:p>
              <a:p>
                <a:pPr>
                  <a:buClr>
                    <a:schemeClr val="tx1"/>
                  </a:buClr>
                </a:pPr>
                <a:endParaRPr lang="en-US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Proposal for 2022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Go beyond simply testing sign-change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2">
                        <a:lumMod val="50000"/>
                      </a:schemeClr>
                    </a:solidFill>
                  </a:rPr>
                  <a:t>Test the magnitudes between SIDIS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err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F1F0D22-813A-274B-AA8B-9A8C14CBF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159" y="3341268"/>
                <a:ext cx="6902826" cy="3046988"/>
              </a:xfrm>
              <a:blipFill>
                <a:blip r:embed="rId4"/>
                <a:stretch>
                  <a:fillRect l="-1284" t="-1245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8FF0D41-F96D-B34D-B9DB-B7E24596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28D3-3FE0-8B4F-BA16-4E9036124B82}" type="slidenum">
              <a:rPr lang="en-US" smtClean="0"/>
              <a:t>20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2BAAA9-88D2-1E44-91C2-A910A84B37E4}"/>
              </a:ext>
            </a:extLst>
          </p:cNvPr>
          <p:cNvGrpSpPr>
            <a:grpSpLocks noChangeAspect="1"/>
          </p:cNvGrpSpPr>
          <p:nvPr/>
        </p:nvGrpSpPr>
        <p:grpSpPr>
          <a:xfrm>
            <a:off x="68544" y="855177"/>
            <a:ext cx="4205643" cy="2339488"/>
            <a:chOff x="1041400" y="1155699"/>
            <a:chExt cx="6883948" cy="3829358"/>
          </a:xfrm>
        </p:grpSpPr>
        <p:pic>
          <p:nvPicPr>
            <p:cNvPr id="21" name="Picture 20" descr="hd_PaperFig_AsymAmpSqrt_chi2Fit.eps">
              <a:extLst>
                <a:ext uri="{FF2B5EF4-FFF2-40B4-BE49-F238E27FC236}">
                  <a16:creationId xmlns:a16="http://schemas.microsoft.com/office/drawing/2014/main" id="{BEFFDB05-294C-A148-870B-5314FEBB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4" r="4401" b="3709"/>
            <a:stretch/>
          </p:blipFill>
          <p:spPr>
            <a:xfrm>
              <a:off x="1041400" y="1155699"/>
              <a:ext cx="6883948" cy="37465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3DF9B4-1DDE-B547-BACC-0DF9293B5A7C}"/>
                </a:ext>
              </a:extLst>
            </p:cNvPr>
            <p:cNvSpPr txBox="1"/>
            <p:nvPr/>
          </p:nvSpPr>
          <p:spPr>
            <a:xfrm>
              <a:off x="1379845" y="4531655"/>
              <a:ext cx="2727756" cy="45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PRL 116, 132301 (2016)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72469CD-1A33-9946-8972-08C622F97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481" y="855530"/>
            <a:ext cx="4909961" cy="2300978"/>
          </a:xfrm>
          <a:prstGeom prst="rect">
            <a:avLst/>
          </a:prstGeom>
        </p:spPr>
      </p:pic>
      <p:sp>
        <p:nvSpPr>
          <p:cNvPr id="11" name="Footer Placeholder 19">
            <a:extLst>
              <a:ext uri="{FF2B5EF4-FFF2-40B4-BE49-F238E27FC236}">
                <a16:creationId xmlns:a16="http://schemas.microsoft.com/office/drawing/2014/main" id="{BC33E1B5-30C0-974E-BC81-42B081F8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A8279-E414-0D47-9D47-B280DE9DDC06}"/>
                  </a:ext>
                </a:extLst>
              </p:cNvPr>
              <p:cNvSpPr/>
              <p:nvPr/>
            </p:nvSpPr>
            <p:spPr>
              <a:xfrm>
                <a:off x="8237368" y="2981830"/>
                <a:ext cx="3853451" cy="1386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𝐴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400" b="1" dirty="0"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en-US" sz="24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400" b="1" dirty="0">
                    <a:latin typeface="Calibri" charset="0"/>
                    <a:ea typeface="Calibri" charset="0"/>
                    <a:cs typeface="Calibri" charset="0"/>
                  </a:rPr>
                  <a:t>DY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±0.008</m:t>
                    </m:r>
                  </m:oMath>
                </a14:m>
                <a:endParaRPr lang="en-US" sz="2400" b="1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marL="228600" lvl="4" indent="-228600">
                  <a:buFont typeface="Arial" charset="0"/>
                  <a:buChar char="•"/>
                </a:pP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DY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 marL="228600" lvl="4" indent="-2286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2.5&lt;</m:t>
                    </m:r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𝜂</m:t>
                    </m:r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&lt;4.0</m:t>
                    </m:r>
                  </m:oMath>
                </a14:m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 (</a:t>
                </a:r>
                <a:r>
                  <a:rPr lang="en-US" sz="2000" i="1" dirty="0" err="1">
                    <a:latin typeface="Calibri" charset="0"/>
                    <a:ea typeface="Calibri" charset="0"/>
                    <a:cs typeface="Calibri" charset="0"/>
                  </a:rPr>
                  <a:t>FMS+FPre+FPost</a:t>
                </a: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)</a:t>
                </a:r>
              </a:p>
              <a:p>
                <a:pPr marL="228600" lvl="4" indent="-2286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4.0 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charset="0"/>
                        <a:ea typeface="Calibri" charset="0"/>
                        <a:cs typeface="Calibri" charset="0"/>
                      </a:rPr>
                      <m:t>GeV</m:t>
                    </m:r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sz="2000" i="1" dirty="0" err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2000" i="1" dirty="0">
                        <a:latin typeface="Cambria Math" charset="0"/>
                        <a:ea typeface="Calibri" charset="0"/>
                        <a:cs typeface="Calibri" charset="0"/>
                      </a:rPr>
                      <m:t>&lt;9.0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charset="0"/>
                        <a:ea typeface="Calibri" charset="0"/>
                        <a:cs typeface="Calibri" charset="0"/>
                      </a:rPr>
                      <m:t>GeV</m:t>
                    </m:r>
                  </m:oMath>
                </a14:m>
                <a:endParaRPr lang="en-US" sz="2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A8279-E414-0D47-9D47-B280DE9DD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368" y="2981830"/>
                <a:ext cx="3853451" cy="1386662"/>
              </a:xfrm>
              <a:prstGeom prst="rect">
                <a:avLst/>
              </a:prstGeom>
              <a:blipFill>
                <a:blip r:embed="rId7"/>
                <a:stretch>
                  <a:fillRect l="-1316" t="-2727" r="-32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141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DB491-0EA9-F44D-942D-6A5ED915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28" y="830188"/>
            <a:ext cx="5002722" cy="56468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Collins Effect at RHIC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992" y="815674"/>
                <a:ext cx="6925315" cy="3785652"/>
              </a:xfrm>
            </p:spPr>
            <p:txBody>
              <a:bodyPr/>
              <a:lstStyle/>
              <a:p>
                <a:pPr marL="22225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Evaluate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dependence directly</a:t>
                </a:r>
              </a:p>
              <a:p>
                <a:pPr marL="287338" indent="-265113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200 and 500 GeV in </a:t>
                </a:r>
                <a:r>
                  <a:rPr lang="en-US" sz="24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complete agreement 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for common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</a:rPr>
                  <a:t>Shape of asymmetries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 changes with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>
                  <a:solidFill>
                    <a:srgbClr val="008000"/>
                  </a:solidFill>
                </a:endParaRPr>
              </a:p>
              <a:p>
                <a:pPr marL="633413" lvl="1" indent="-279400"/>
                <a:r>
                  <a:rPr lang="en-US" sz="2400" dirty="0">
                    <a:solidFill>
                      <a:srgbClr val="0432FF"/>
                    </a:solidFill>
                  </a:rPr>
                  <a:t>Peak appears to shift to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for increasing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  <a:p>
                <a:pPr marL="633413" lvl="1" indent="-279400"/>
                <a:r>
                  <a:rPr lang="en-US" sz="2400" dirty="0">
                    <a:solidFill>
                      <a:srgbClr val="492170"/>
                    </a:solidFill>
                  </a:rPr>
                  <a:t>Suggests asymmetry does not factorize as</a:t>
                </a:r>
              </a:p>
              <a:p>
                <a:pPr marL="354013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492170"/>
                    </a:solidFill>
                  </a:rPr>
                  <a:t>?!</a:t>
                </a:r>
              </a:p>
              <a:p>
                <a:pPr marL="360363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</a:rPr>
                  <a:t>Models agree relatively well but more work needed</a:t>
                </a:r>
              </a:p>
              <a:p>
                <a:pPr marL="760413" lvl="2" indent="-342900">
                  <a:buFont typeface="System Font Regular"/>
                  <a:buChar char="-"/>
                </a:pPr>
                <a:r>
                  <a:rPr lang="en-US" sz="2400" b="1" i="1" dirty="0">
                    <a:solidFill>
                      <a:srgbClr val="008000"/>
                    </a:solidFill>
                  </a:rPr>
                  <a:t>More unpolarized data!</a:t>
                </a:r>
              </a:p>
              <a:p>
                <a:pPr marL="760413" lvl="2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0432FF"/>
                    </a:solidFill>
                  </a:rPr>
                  <a:t>More thought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992" y="815674"/>
                <a:ext cx="6925315" cy="3785652"/>
              </a:xfrm>
              <a:blipFill>
                <a:blip r:embed="rId4"/>
                <a:stretch>
                  <a:fillRect l="-916" t="-669" r="-1099" b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-17985" y="6034101"/>
            <a:ext cx="4023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500 GeV: STAR Collaboration, PRD 97, 032004 (2018)</a:t>
            </a:r>
          </a:p>
          <a:p>
            <a:r>
              <a:rPr lang="en-US" sz="1400" i="1" dirty="0"/>
              <a:t>200 GeV: Int. J. Mod. Phys. Conf. Ser. 40, 1660040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C0B123-90FD-1741-BAF2-6133EBBB3F2A}"/>
              </a:ext>
            </a:extLst>
          </p:cNvPr>
          <p:cNvGrpSpPr/>
          <p:nvPr/>
        </p:nvGrpSpPr>
        <p:grpSpPr>
          <a:xfrm>
            <a:off x="4207041" y="4051559"/>
            <a:ext cx="3149600" cy="2425441"/>
            <a:chOff x="4207041" y="4051559"/>
            <a:chExt cx="3149600" cy="24254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0E9473-A0E9-7045-8CDA-455AC1881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7041" y="4229100"/>
              <a:ext cx="3149600" cy="2247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EDA1E1-867C-2F49-AE93-5491F1F65A64}"/>
                </a:ext>
              </a:extLst>
            </p:cNvPr>
            <p:cNvSpPr/>
            <p:nvPr/>
          </p:nvSpPr>
          <p:spPr>
            <a:xfrm>
              <a:off x="5002161" y="4051559"/>
              <a:ext cx="16385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PLB 774, 635 (2017)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2B4CA9-F468-C349-86BF-78067CA51FF7}"/>
              </a:ext>
            </a:extLst>
          </p:cNvPr>
          <p:cNvCxnSpPr>
            <a:cxnSpLocks/>
          </p:cNvCxnSpPr>
          <p:nvPr/>
        </p:nvCxnSpPr>
        <p:spPr>
          <a:xfrm flipH="1">
            <a:off x="6797102" y="2633472"/>
            <a:ext cx="1286194" cy="1982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752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8625" y="3686625"/>
                <a:ext cx="7849375" cy="2677656"/>
              </a:xfrm>
            </p:spPr>
            <p:txBody>
              <a:bodyPr/>
              <a:lstStyle/>
              <a:p>
                <a:pPr marL="22225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First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𝑇𝑇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at RHIC!</a:t>
                </a:r>
              </a:p>
              <a:p>
                <a:pPr marL="298450" indent="-276225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Sensitive to </a:t>
                </a:r>
                <a:r>
                  <a:rPr lang="en-US" sz="2400" dirty="0" err="1">
                    <a:solidFill>
                      <a:schemeClr val="accent6">
                        <a:lumMod val="50000"/>
                      </a:schemeClr>
                    </a:solidFill>
                  </a:rPr>
                  <a:t>transversity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and transversely polarized FF</a:t>
                </a:r>
              </a:p>
              <a:p>
                <a:pPr marL="298450" indent="-276225"/>
                <a:r>
                  <a:rPr lang="en-US" sz="2400" dirty="0">
                    <a:solidFill>
                      <a:srgbClr val="008000"/>
                    </a:solidFill>
                  </a:rPr>
                  <a:t>Possible channel to constrain </a:t>
                </a:r>
                <a:r>
                  <a:rPr lang="en-US" sz="2400" dirty="0" err="1">
                    <a:solidFill>
                      <a:srgbClr val="008000"/>
                    </a:solidFill>
                  </a:rPr>
                  <a:t>transversity</a:t>
                </a:r>
                <a:r>
                  <a:rPr lang="en-US" sz="2400" dirty="0">
                    <a:solidFill>
                      <a:srgbClr val="008000"/>
                    </a:solidFill>
                  </a:rPr>
                  <a:t> of strange quarks</a:t>
                </a:r>
              </a:p>
              <a:p>
                <a:pPr marL="298450" indent="-276225"/>
                <a:r>
                  <a:rPr lang="en-US" sz="2400" dirty="0">
                    <a:solidFill>
                      <a:srgbClr val="0432FF"/>
                    </a:solidFill>
                  </a:rPr>
                  <a:t>Consistent with model calculation from PRD 70, 034015 (2004) and PRD 73, 077503 (2006)</a:t>
                </a:r>
              </a:p>
              <a:p>
                <a:pPr marL="22225" indent="0">
                  <a:buNone/>
                </a:pPr>
                <a:r>
                  <a:rPr lang="en-US" sz="2400" dirty="0">
                    <a:solidFill>
                      <a:srgbClr val="492170"/>
                    </a:solidFill>
                  </a:rPr>
                  <a:t>Improved precision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>
                    <a:solidFill>
                      <a:srgbClr val="49217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 marL="233363" indent="-279400"/>
                <a:r>
                  <a:rPr lang="en-US" sz="2400" dirty="0">
                    <a:solidFill>
                      <a:srgbClr val="C00000"/>
                    </a:solidFill>
                  </a:rPr>
                  <a:t>Sensitive to polarized PDF and polarized FF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625" y="3686625"/>
                <a:ext cx="7849375" cy="2677656"/>
              </a:xfrm>
              <a:blipFill>
                <a:blip r:embed="rId3"/>
                <a:stretch>
                  <a:fillRect l="-969" t="-943" r="-162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22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8828318" y="5980339"/>
            <a:ext cx="3320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STAR Collaboration, PRD 98, 91103 (2018)</a:t>
            </a:r>
          </a:p>
          <a:p>
            <a:r>
              <a:rPr lang="en-US" sz="1400" i="1" dirty="0"/>
              <a:t>STAR Collaboration, PRD 98, 112009 (2018)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043E7-7A4F-F042-AB6E-7ED41EF5B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47" y="885205"/>
            <a:ext cx="4153524" cy="4688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9E44CD-87FA-3D47-B308-36400A5A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67" y="892765"/>
            <a:ext cx="3567661" cy="2686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23B2E-C634-494E-BF05-DB6891658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730" y="1006499"/>
            <a:ext cx="3977760" cy="27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77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ECB4-BB5B-5747-973F-C517F4DD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Hadron-in-jet Fragmentation Functions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134D4-B9C5-0F4D-9E63-32838156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1" y="805560"/>
            <a:ext cx="5765800" cy="3390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9F8EC4-1CE3-5648-95D9-3A6C30C22C73}"/>
              </a:ext>
            </a:extLst>
          </p:cNvPr>
          <p:cNvSpPr/>
          <p:nvPr/>
        </p:nvSpPr>
        <p:spPr>
          <a:xfrm>
            <a:off x="0" y="6262135"/>
            <a:ext cx="3586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The RHIC Spin Collaboration, arXiv:1602.03922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9A79F-47D6-C045-AC06-E0928D82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" y="4325872"/>
            <a:ext cx="5899150" cy="1936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8AD7922-9FFA-D54A-98B2-8B04FA9EB9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621" y="2086859"/>
                <a:ext cx="6226181" cy="23083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Unpolarized in-jet &amp; 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dihadron</a:t>
                </a:r>
                <a:r>
                  <a:rPr lang="en-US" sz="2400" dirty="0">
                    <a:solidFill>
                      <a:srgbClr val="C00000"/>
                    </a:solidFill>
                  </a:rPr>
                  <a:t> fragmentation functions</a:t>
                </a:r>
                <a:endParaRPr lang="en-US" sz="2400" b="1" i="1" dirty="0">
                  <a:solidFill>
                    <a:srgbClr val="C00000"/>
                  </a:solidFill>
                </a:endParaRPr>
              </a:p>
              <a:p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STAR equipped with </a:t>
                </a:r>
                <a:r>
                  <a:rPr lang="en-US" sz="24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particle ID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, e.g. time-of-flight (TOF) and energy-loss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24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) in TPC</a:t>
                </a:r>
              </a:p>
              <a:p>
                <a:pPr marL="185738" indent="-185738"/>
                <a:r>
                  <a:rPr lang="en-US" sz="2400" dirty="0">
                    <a:solidFill>
                      <a:srgbClr val="008000"/>
                    </a:solidFill>
                  </a:rPr>
                  <a:t>Use PID to identify pion-in-jet, kaon-in-jet, etc.</a:t>
                </a:r>
              </a:p>
              <a:p>
                <a:pPr marL="585788" lvl="1" indent="-185738"/>
                <a:r>
                  <a:rPr lang="en-US" sz="2400" i="1" dirty="0">
                    <a:solidFill>
                      <a:srgbClr val="0432FF"/>
                    </a:solidFill>
                  </a:rPr>
                  <a:t>Enhance sensitivity to strangeness w/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i="1" dirty="0">
                    <a:solidFill>
                      <a:srgbClr val="0432FF"/>
                    </a:solidFill>
                  </a:rPr>
                  <a:t>-tag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8AD7922-9FFA-D54A-98B2-8B04FA9EB9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621" y="2086859"/>
                <a:ext cx="6226181" cy="2308324"/>
              </a:xfrm>
              <a:blipFill>
                <a:blip r:embed="rId5"/>
                <a:stretch>
                  <a:fillRect l="-1426" t="-1639" r="-815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9">
            <a:extLst>
              <a:ext uri="{FF2B5EF4-FFF2-40B4-BE49-F238E27FC236}">
                <a16:creationId xmlns:a16="http://schemas.microsoft.com/office/drawing/2014/main" id="{F356BBB7-CF40-EF4F-BEB8-BECBB267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</p:spTree>
    <p:extLst>
      <p:ext uri="{BB962C8B-B14F-4D97-AF65-F5344CB8AC3E}">
        <p14:creationId xmlns:p14="http://schemas.microsoft.com/office/powerpoint/2010/main" val="298482269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79684B-687D-CE40-8F1E-77D45A24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pp/</a:t>
            </a:r>
            <a:r>
              <a:rPr lang="en-US" dirty="0" err="1"/>
              <a:t>pA</a:t>
            </a:r>
            <a:r>
              <a:rPr lang="en-US" dirty="0"/>
              <a:t> Physics in 2020+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4AFF3-5683-DA41-8C28-9C261D6F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28" y="3404485"/>
            <a:ext cx="3814707" cy="29905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00201" y="761805"/>
                <a:ext cx="89916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000" b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RHIC Cold QCD physics after BES-II at Mid &amp; Forward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Rapidities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:</a:t>
                </a:r>
                <a:endParaRPr lang="en-US" sz="2000" u="sng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2000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The RHIC Cold QCD Plan for 2017 to 2023: A Portal to the EIC</a:t>
                </a:r>
                <a:r>
                  <a:rPr lang="en-US" sz="20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 (</a:t>
                </a:r>
                <a:r>
                  <a:rPr lang="en-US" sz="2000" i="1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arXiv:</a:t>
                </a: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</a:rPr>
                  <a:t>1602.03922</a:t>
                </a: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sz="20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System Font Regular"/>
                  <a:buChar char="→"/>
                </a:pP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Critical to the mission of the RHIC physics program</a:t>
                </a:r>
              </a:p>
              <a:p>
                <a:pPr marL="342900" indent="-342900">
                  <a:buClr>
                    <a:schemeClr val="tx1"/>
                  </a:buClr>
                  <a:buFont typeface="System Font Regular"/>
                  <a:buChar char="→"/>
                </a:pPr>
                <a:r>
                  <a:rPr lang="en-US" sz="2000" b="1" i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Fully realize </a:t>
                </a: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the scientific promise of the EIC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000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Midrapidity:</a:t>
                </a:r>
                <a:r>
                  <a:rPr lang="en-US" sz="2000" b="1" dirty="0">
                    <a:solidFill>
                      <a:srgbClr val="322F3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322F31"/>
                    </a:solidFill>
                    <a:latin typeface="Calibri" charset="0"/>
                    <a:ea typeface="Calibri" charset="0"/>
                    <a:cs typeface="Calibri" charset="0"/>
                    <a:hlinkClick r:id="rId4"/>
                  </a:rPr>
                  <a:t>https://drupal.star.bnl.gov/STAR/starnotes/public/sn0669</a:t>
                </a:r>
                <a:endParaRPr lang="en-US" sz="1600" dirty="0">
                  <a:solidFill>
                    <a:srgbClr val="322F3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Based on existing STAR detectors, utilizing recent BES II upgrades (</a:t>
                </a:r>
                <a:r>
                  <a:rPr lang="en-US" sz="2000" i="1" dirty="0" err="1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iTPC</a:t>
                </a: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, </a:t>
                </a:r>
                <a:r>
                  <a:rPr lang="en-US" sz="2000" i="1" dirty="0" err="1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eTOF</a:t>
                </a: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, EPD)</a:t>
                </a:r>
                <a:endParaRPr lang="en-US" sz="2000" b="1" i="1" dirty="0">
                  <a:solidFill>
                    <a:srgbClr val="322F3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20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Forward-rapidity:</a:t>
                </a:r>
                <a:r>
                  <a:rPr lang="en-US" sz="2000" b="1" dirty="0">
                    <a:solidFill>
                      <a:srgbClr val="322F3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u="sng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  <a:hlinkClick r:id="rId5"/>
                  </a:rPr>
                  <a:t>https://drupal.star.bnl.gov/STAR/starnotes/public/sn0648</a:t>
                </a:r>
                <a:endParaRPr lang="en-US" sz="16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</a:rPr>
                  <a:t>Upgrades consist of </a:t>
                </a:r>
                <a:r>
                  <a:rPr lang="en-US" sz="2000" b="1" i="1" dirty="0" err="1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HCal</a:t>
                </a: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</a:rPr>
                  <a:t> + </a:t>
                </a:r>
                <a:r>
                  <a:rPr lang="en-US" sz="2000" b="1" i="1" dirty="0" err="1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ECal</a:t>
                </a:r>
                <a:r>
                  <a:rPr lang="en-US" sz="2000" i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000" i="1" dirty="0">
                    <a:latin typeface="Calibri" charset="0"/>
                    <a:ea typeface="Calibri" charset="0"/>
                    <a:cs typeface="Calibri" charset="0"/>
                  </a:rPr>
                  <a:t>+ </a:t>
                </a:r>
                <a:r>
                  <a:rPr lang="en-US" sz="2000" b="1" i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Tracking </a:t>
                </a:r>
                <a:r>
                  <a:rPr lang="en-US" sz="2000" dirty="0">
                    <a:latin typeface="Calibri" charset="0"/>
                    <a:ea typeface="Calibri" charset="0"/>
                    <a:cs typeface="Calibri" charset="0"/>
                  </a:rPr>
                  <a:t>in range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2.5&lt;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&lt;4.5</m:t>
                    </m:r>
                  </m:oMath>
                </a14:m>
                <a:endParaRPr lang="en-US" sz="2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761805"/>
                <a:ext cx="8991600" cy="2554545"/>
              </a:xfrm>
              <a:prstGeom prst="rect">
                <a:avLst/>
              </a:prstGeom>
              <a:blipFill>
                <a:blip r:embed="rId6"/>
                <a:stretch>
                  <a:fillRect l="-705" t="-1493" r="-282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82D5BA-48ED-CD40-8FF7-449999158095}"/>
                  </a:ext>
                </a:extLst>
              </p:cNvPr>
              <p:cNvSpPr/>
              <p:nvPr/>
            </p:nvSpPr>
            <p:spPr>
              <a:xfrm>
                <a:off x="5960204" y="3551464"/>
                <a:ext cx="5066384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Positive endorsement by 2018 PAC:</a:t>
                </a:r>
              </a:p>
              <a:p>
                <a:pPr marL="171450" indent="-171450">
                  <a:buClr>
                    <a:schemeClr val="tx1"/>
                  </a:buClr>
                  <a:buFont typeface="Arial"/>
                  <a:buChar char="•"/>
                </a:pPr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STAR presented a </a:t>
                </a:r>
                <a:r>
                  <a:rPr lang="en-US" b="1" i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rich program </a:t>
                </a:r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for future operation after BES II that addresses many </a:t>
                </a:r>
                <a:r>
                  <a:rPr lang="en-US" b="1" i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important and innovative topics </a:t>
                </a:r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𝑝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+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𝑝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+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𝐴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+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 physics.</a:t>
                </a:r>
              </a:p>
              <a:p>
                <a:pPr marL="171450" indent="-171450">
                  <a:buClr>
                    <a:schemeClr val="tx1"/>
                  </a:buClr>
                  <a:buFont typeface="Arial"/>
                  <a:buChar char="•"/>
                </a:pPr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…would enable studies of </a:t>
                </a:r>
                <a:r>
                  <a:rPr lang="en-US" b="1" i="1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novel reaction channels </a:t>
                </a:r>
                <a:r>
                  <a:rPr lang="en-US" dirty="0">
                    <a:solidFill>
                      <a:srgbClr val="0432FF"/>
                    </a:solidFill>
                    <a:latin typeface="Calibri" charset="0"/>
                    <a:ea typeface="Calibri" charset="0"/>
                    <a:cs typeface="Calibri" charset="0"/>
                  </a:rPr>
                  <a:t>including several specific diffractive reactions and ultra-peripheral collisions of interest to hadron structure and QGP physics alike.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82D5BA-48ED-CD40-8FF7-449999158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204" y="3551464"/>
                <a:ext cx="5066384" cy="2677656"/>
              </a:xfrm>
              <a:prstGeom prst="rect">
                <a:avLst/>
              </a:prstGeom>
              <a:blipFill>
                <a:blip r:embed="rId7"/>
                <a:stretch>
                  <a:fillRect l="-1750" t="-1896" r="-1000" b="-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870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F616-6535-654F-A609-E636FAF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Questions in Cold QCD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65298"/>
                <a:ext cx="10972800" cy="4175502"/>
              </a:xfrm>
            </p:spPr>
            <p:txBody>
              <a:bodyPr/>
              <a:lstStyle/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sz="28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Deep and critical questions remain unanswered…</a:t>
                </a:r>
                <a:endParaRPr lang="en-US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Limited understanding of how quarks, gluons, and their spins are distributed in space and momentum inside the nucleon.</a:t>
                </a:r>
              </a:p>
              <a:p>
                <a:pPr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How does partonic orbital motion contribute to the proton spin?</a:t>
                </a:r>
              </a:p>
              <a:p>
                <a:pPr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Large transverse spin asymmetries observed at forward angles for inclusive hadron production remain poorly understood.</a:t>
                </a:r>
              </a:p>
              <a:p>
                <a:pPr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Assumptions of universality and factorization for transverse-momentum-dependent (TMD) functions probed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collisions need to be tested and their evolution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quantified.</a:t>
                </a:r>
                <a:endParaRPr lang="en-US" sz="28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65298"/>
                <a:ext cx="10972800" cy="4175502"/>
              </a:xfrm>
              <a:blipFill>
                <a:blip r:embed="rId4"/>
                <a:stretch>
                  <a:fillRect l="-1273" t="-1515" r="-1389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2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F616-6535-654F-A609-E636FAF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Questions in Cold QCD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0550" y="780145"/>
                <a:ext cx="10515600" cy="2597699"/>
              </a:xfrm>
            </p:spPr>
            <p:txBody>
              <a:bodyPr/>
              <a:lstStyle/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 detector post-BES-II well positioned to address many of these questions!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Problem: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existing detectors access limited range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parton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proton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Full understanding of hadrons and hadronic matter: probe high-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1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sz="2400" b="1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low-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endParaRPr lang="en-US" sz="24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400"/>
                  </a:spcBef>
                </a:pPr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Most direct access through asymmetric collisions,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≫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400"/>
                  </a:spcBef>
                </a:pPr>
                <a:r>
                  <a:rPr lang="en-US" sz="2400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Outgoing particles emitted at </a:t>
                </a:r>
                <a:r>
                  <a:rPr lang="en-US" sz="2400" b="1" i="1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far forward angles</a:t>
                </a:r>
              </a:p>
              <a:p>
                <a:pPr marL="57150" indent="0" algn="ctr">
                  <a:spcBef>
                    <a:spcPts val="400"/>
                  </a:spcBef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sz="2400" b="1" i="1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STAR Forward Upgrade!</a:t>
                </a:r>
                <a:endPara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0550" y="780145"/>
                <a:ext cx="10515600" cy="2597699"/>
              </a:xfrm>
              <a:blipFill>
                <a:blip r:embed="rId3"/>
                <a:stretch>
                  <a:fillRect l="-965" t="-1456"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DCE00-5C57-FE43-A388-C43406496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79" y="3347403"/>
            <a:ext cx="3843376" cy="3013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D218D-317E-624B-8EDF-F92AC9BC1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29" y="3332488"/>
            <a:ext cx="3079531" cy="318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195DB-47D5-174C-9B1B-D05A233F5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5" t="1600" r="1137" b="1219"/>
          <a:stretch/>
        </p:blipFill>
        <p:spPr>
          <a:xfrm>
            <a:off x="4314380" y="3332488"/>
            <a:ext cx="3497417" cy="30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F616-6535-654F-A609-E636FAF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Timeframe and Vital Stats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381" y="733318"/>
                <a:ext cx="11164685" cy="5858014"/>
              </a:xfrm>
            </p:spPr>
            <p:txBody>
              <a:bodyPr/>
              <a:lstStyle/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sz="2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From the BUR charge…</a:t>
                </a:r>
                <a:endParaRPr lang="en-US" sz="2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spcBef>
                    <a:spcPts val="400"/>
                  </a:spcBef>
                  <a:buNone/>
                </a:pPr>
                <a:r>
                  <a:rPr lang="en-US" sz="2600" i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addition, I request presentations on…an update of the physics goals for a short (16 cryo-weeks) forward Spin physics run in FY22 with 500 GeV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600" i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collisions.</a:t>
                </a:r>
                <a:endParaRPr lang="en-US" sz="26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Follows completion of BES-II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Possible last opportunity for extended 500 GeV running at RHIC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Inaugural physics run with full suite of upgraded forward detectors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2600" b="1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Very positive feedback from NSF and fully expect to receive funding!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26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First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6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run able to exploit capabilities of </a:t>
                </a:r>
                <a:r>
                  <a:rPr lang="en-US" sz="2600" dirty="0" err="1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iTPC</a:t>
                </a:r>
                <a:r>
                  <a:rPr lang="en-US" sz="26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600" dirty="0" err="1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eTOF</a:t>
                </a:r>
                <a:r>
                  <a:rPr lang="en-US" sz="26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and EPD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Anticipate a total delivered luminosity of 1.2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fb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6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Roughly double that of the 2017 run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2600" dirty="0">
                    <a:solidFill>
                      <a:srgbClr val="49217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Significantly improve precision of midrapidity measurements</a:t>
                </a:r>
              </a:p>
              <a:p>
                <a:pPr lvl="2">
                  <a:spcBef>
                    <a:spcPts val="400"/>
                  </a:spcBef>
                  <a:buFont typeface="Wingdings" pitchFamily="2" charset="2"/>
                  <a:buChar char="§"/>
                </a:pPr>
                <a:r>
                  <a:rPr lang="en-US" sz="2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Weak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2600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Sivers</a:t>
                </a:r>
                <a:r>
                  <a:rPr lang="en-US" sz="2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Collins, IFF, Collins-like, (di)jet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etc.</a:t>
                </a:r>
              </a:p>
              <a:p>
                <a:pPr lvl="2">
                  <a:spcBef>
                    <a:spcPts val="400"/>
                  </a:spcBef>
                  <a:buFont typeface="Wingdings" pitchFamily="2" charset="2"/>
                  <a:buChar char="§"/>
                </a:pPr>
                <a:r>
                  <a:rPr lang="en-US" sz="2600" i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 shown here for reasons of time</a:t>
                </a:r>
                <a:endParaRPr lang="en-US" sz="26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2B5AF-622D-C44B-99DA-C222FE690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381" y="733318"/>
                <a:ext cx="11164685" cy="5858014"/>
              </a:xfrm>
              <a:blipFill>
                <a:blip r:embed="rId3"/>
                <a:stretch>
                  <a:fillRect l="-909" t="-866" r="-682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2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E7BA447-9139-CD42-95CC-8527CA73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Surprise from Transverse Single-spin Asymmetries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F3DD2-89C4-C047-AB4E-F5FFAD710F2D}"/>
              </a:ext>
            </a:extLst>
          </p:cNvPr>
          <p:cNvGrpSpPr/>
          <p:nvPr/>
        </p:nvGrpSpPr>
        <p:grpSpPr>
          <a:xfrm>
            <a:off x="7823312" y="759784"/>
            <a:ext cx="4368688" cy="4165600"/>
            <a:chOff x="3986325" y="1906588"/>
            <a:chExt cx="4368688" cy="41656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533FF425-41C5-D24E-A6B5-0720A7D3F96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060825" y="1906588"/>
                <a:ext cx="4294188" cy="4165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92" name="Acrobat Document" r:id="rId4" imgW="5400437" imgH="5238601" progId="AcroExch.Document.7">
                        <p:embed/>
                      </p:oleObj>
                    </mc:Choice>
                    <mc:Fallback>
                      <p:oleObj name="Acrobat Document" r:id="rId4" imgW="5400437" imgH="5238601" progId="AcroExch.Document.7">
                        <p:embed/>
                        <p:pic>
                          <p:nvPicPr>
                            <p:cNvPr id="7" name="Object 6">
                              <a:extLst>
                                <a:ext uri="{FF2B5EF4-FFF2-40B4-BE49-F238E27FC236}">
                                  <a16:creationId xmlns:a16="http://schemas.microsoft.com/office/drawing/2014/main" id="{533FF425-41C5-D24E-A6B5-0720A7D3F96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60825" y="1906588"/>
                              <a:ext cx="4294188" cy="41656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533FF425-41C5-D24E-A6B5-0720A7D3F96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1384341"/>
                    </p:ext>
                  </p:extLst>
                </p:nvPr>
              </p:nvGraphicFramePr>
              <p:xfrm>
                <a:off x="4060825" y="1906588"/>
                <a:ext cx="4294188" cy="4165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68671" name="Acrobat Document" r:id="rId6" imgW="5400437" imgH="5238601" progId="AcroExch.Document.7">
                        <p:embed/>
                      </p:oleObj>
                    </mc:Choice>
                    <mc:Fallback>
                      <p:oleObj name="Acrobat Document" r:id="rId6" imgW="5400437" imgH="5238601" progId="AcroExch.Document.7">
                        <p:embed/>
                        <p:pic>
                          <p:nvPicPr>
                            <p:cNvPr id="3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60825" y="1906588"/>
                              <a:ext cx="4294188" cy="41656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86C4503-9B8E-1148-A75C-1687F6ABC85E}"/>
                    </a:ext>
                  </a:extLst>
                </p:cNvPr>
                <p:cNvSpPr/>
                <p:nvPr/>
              </p:nvSpPr>
              <p:spPr>
                <a:xfrm rot="16200000">
                  <a:off x="3823781" y="2083921"/>
                  <a:ext cx="78675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𝐀</m:t>
                            </m:r>
                          </m:e>
                          <m:sub>
                            <m:r>
                              <a:rPr lang="en-US" sz="2400" b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𝐔𝐓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86C4503-9B8E-1148-A75C-1687F6ABC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23781" y="2083921"/>
                  <a:ext cx="786754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92AD73-B77D-9A49-A5DF-0AE111C2B4AC}"/>
              </a:ext>
            </a:extLst>
          </p:cNvPr>
          <p:cNvSpPr txBox="1"/>
          <p:nvPr/>
        </p:nvSpPr>
        <p:spPr>
          <a:xfrm>
            <a:off x="10014063" y="5455475"/>
            <a:ext cx="2177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Shown results from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E704, PLB 261, 201 (1991)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STAR, PRL 101, 222001 (2008)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STAR, PRD 89, 012001 (2014)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PHENIX, PRD 90, 012006 (2014)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0899FB-CAD4-7D45-B766-7F502505B005}"/>
              </a:ext>
            </a:extLst>
          </p:cNvPr>
          <p:cNvGrpSpPr/>
          <p:nvPr/>
        </p:nvGrpSpPr>
        <p:grpSpPr>
          <a:xfrm>
            <a:off x="3341837" y="3080266"/>
            <a:ext cx="8362967" cy="830997"/>
            <a:chOff x="-495151" y="4227069"/>
            <a:chExt cx="8362967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4E044F-D74D-C64D-9F3A-04768C1FCF32}"/>
                    </a:ext>
                  </a:extLst>
                </p:cNvPr>
                <p:cNvSpPr txBox="1"/>
                <p:nvPr/>
              </p:nvSpPr>
              <p:spPr>
                <a:xfrm>
                  <a:off x="-495151" y="4227069"/>
                  <a:ext cx="425525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rgbClr val="008000"/>
                      </a:solidFill>
                    </a:rPr>
                    <a:t>Collinear </a:t>
                  </a:r>
                  <a:r>
                    <a:rPr lang="en-US" sz="2400" dirty="0" err="1">
                      <a:solidFill>
                        <a:srgbClr val="008000"/>
                      </a:solidFill>
                    </a:rPr>
                    <a:t>pQCD</a:t>
                  </a:r>
                  <a:r>
                    <a:rPr lang="en-US" sz="2400" dirty="0">
                      <a:solidFill>
                        <a:srgbClr val="008000"/>
                      </a:solidFill>
                    </a:rPr>
                    <a:t> at leading twist: very 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𝑈𝑇</m:t>
                          </m:r>
                        </m:sub>
                      </m:sSub>
                    </m:oMath>
                  </a14:m>
                  <a:endParaRPr lang="en-US" sz="24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4E044F-D74D-C64D-9F3A-04768C1FCF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95151" y="4227069"/>
                  <a:ext cx="4255259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298" t="-6061" r="-1786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468E64-1B6E-EA44-9513-412A2232CC07}"/>
                </a:ext>
              </a:extLst>
            </p:cNvPr>
            <p:cNvSpPr/>
            <p:nvPr/>
          </p:nvSpPr>
          <p:spPr>
            <a:xfrm>
              <a:off x="4728261" y="4438153"/>
              <a:ext cx="3139555" cy="147099"/>
            </a:xfrm>
            <a:prstGeom prst="rect">
              <a:avLst/>
            </a:prstGeom>
            <a:solidFill>
              <a:srgbClr val="008000">
                <a:alpha val="3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D9CBCE-F363-624F-A0F3-561F907D213D}"/>
                </a:ext>
              </a:extLst>
            </p:cNvPr>
            <p:cNvCxnSpPr/>
            <p:nvPr/>
          </p:nvCxnSpPr>
          <p:spPr>
            <a:xfrm>
              <a:off x="4724334" y="4436517"/>
              <a:ext cx="3141218" cy="0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3E2243-0B41-8A4E-96B9-4700685CB40E}"/>
                </a:ext>
              </a:extLst>
            </p:cNvPr>
            <p:cNvCxnSpPr/>
            <p:nvPr/>
          </p:nvCxnSpPr>
          <p:spPr>
            <a:xfrm>
              <a:off x="4724603" y="4581086"/>
              <a:ext cx="3140949" cy="4166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67003D-1ECF-1E41-89DA-5894ECA85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5862" y="4493667"/>
              <a:ext cx="846138" cy="5936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BDB7D5-8B15-BC4D-9286-58E546CF74E3}"/>
                  </a:ext>
                </a:extLst>
              </p:cNvPr>
              <p:cNvSpPr txBox="1"/>
              <p:nvPr/>
            </p:nvSpPr>
            <p:spPr>
              <a:xfrm>
                <a:off x="176300" y="806552"/>
                <a:ext cx="4431213" cy="2170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𝑈𝑇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>
                    <a:solidFill>
                      <a:srgbClr val="492170"/>
                    </a:solidFill>
                  </a:rPr>
                  <a:t> -- cross section for </a:t>
                </a:r>
                <a:r>
                  <a:rPr lang="en-US" sz="2400" b="1" i="1" dirty="0">
                    <a:solidFill>
                      <a:srgbClr val="492170"/>
                    </a:solidFill>
                  </a:rPr>
                  <a:t>leftward </a:t>
                </a:r>
                <a:r>
                  <a:rPr lang="en-US" sz="2400" dirty="0">
                    <a:solidFill>
                      <a:srgbClr val="492170"/>
                    </a:solidFill>
                  </a:rPr>
                  <a:t>scattering when beam polarization is spin-</a:t>
                </a:r>
                <a:r>
                  <a:rPr lang="en-US" sz="2400" b="1" i="1" dirty="0">
                    <a:solidFill>
                      <a:srgbClr val="492170"/>
                    </a:solidFill>
                  </a:rPr>
                  <a:t>up</a:t>
                </a:r>
                <a:r>
                  <a:rPr lang="en-US" sz="2400" dirty="0">
                    <a:solidFill>
                      <a:srgbClr val="492170"/>
                    </a:solidFill>
                  </a:rPr>
                  <a:t>(down)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BDB7D5-8B15-BC4D-9286-58E546CF7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00" y="806552"/>
                <a:ext cx="4431213" cy="2170274"/>
              </a:xfrm>
              <a:prstGeom prst="rect">
                <a:avLst/>
              </a:prstGeom>
              <a:blipFill>
                <a:blip r:embed="rId10"/>
                <a:stretch>
                  <a:fillRect l="-3714" r="-2000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DF9CE7-2457-5A49-B208-D1D0526C46D8}"/>
                  </a:ext>
                </a:extLst>
              </p:cNvPr>
              <p:cNvSpPr txBox="1"/>
              <p:nvPr/>
            </p:nvSpPr>
            <p:spPr>
              <a:xfrm>
                <a:off x="218325" y="3911206"/>
                <a:ext cx="7604988" cy="255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1" dirty="0">
                    <a:solidFill>
                      <a:srgbClr val="FF0000"/>
                    </a:solidFill>
                  </a:rPr>
                  <a:t>Sizeable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</m:oMath>
                </a14:m>
                <a:r>
                  <a:rPr lang="en-US" sz="3200" b="1" i="1" dirty="0">
                    <a:solidFill>
                      <a:srgbClr val="FF0000"/>
                    </a:solidFill>
                  </a:rPr>
                  <a:t> at forward </a:t>
                </a:r>
                <a:r>
                  <a:rPr lang="en-US" sz="3200" b="1" i="1" dirty="0" err="1">
                    <a:solidFill>
                      <a:srgbClr val="FF0000"/>
                    </a:solidFill>
                  </a:rPr>
                  <a:t>pseudorapidity</a:t>
                </a:r>
                <a:r>
                  <a:rPr lang="en-US" sz="3200" b="1" i="1" dirty="0">
                    <a:solidFill>
                      <a:srgbClr val="FF0000"/>
                    </a:solidFill>
                  </a:rPr>
                  <a:t> across a large range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sz="3200" i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Measurements at RHIC in region where NLO </a:t>
                </a:r>
                <a:r>
                  <a:rPr lang="en-US" sz="2400" dirty="0" err="1">
                    <a:solidFill>
                      <a:schemeClr val="accent6">
                        <a:lumMod val="50000"/>
                      </a:schemeClr>
                    </a:solidFill>
                  </a:rPr>
                  <a:t>pQCD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cross-section provides a reasonable description of the data</a:t>
                </a: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sz="2400" dirty="0"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008000"/>
                    </a:solidFill>
                    <a:sym typeface="Wingdings" pitchFamily="2" charset="2"/>
                  </a:rPr>
                  <a:t>Go beyond collinear </a:t>
                </a:r>
                <a:r>
                  <a:rPr lang="en-US" sz="2400" dirty="0" err="1">
                    <a:solidFill>
                      <a:srgbClr val="008000"/>
                    </a:solidFill>
                    <a:sym typeface="Wingdings" pitchFamily="2" charset="2"/>
                  </a:rPr>
                  <a:t>pQCD</a:t>
                </a:r>
                <a:r>
                  <a:rPr lang="en-US" sz="2400" dirty="0">
                    <a:solidFill>
                      <a:srgbClr val="008000"/>
                    </a:solidFill>
                    <a:sym typeface="Wingdings" pitchFamily="2" charset="2"/>
                  </a:rPr>
                  <a:t> at leading twist</a:t>
                </a: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sz="2400" dirty="0"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0432FF"/>
                    </a:solidFill>
                    <a:sym typeface="Wingdings" pitchFamily="2" charset="2"/>
                  </a:rPr>
                  <a:t>Insight into transverse polarization structure?</a:t>
                </a:r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DF9CE7-2457-5A49-B208-D1D0526C4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25" y="3911206"/>
                <a:ext cx="7604988" cy="2559932"/>
              </a:xfrm>
              <a:prstGeom prst="rect">
                <a:avLst/>
              </a:prstGeom>
              <a:blipFill>
                <a:blip r:embed="rId11"/>
                <a:stretch>
                  <a:fillRect t="-2956" b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3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BBA8C-4C92-FE46-A63D-273D84EC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Mechanisms for Transverse Single-spin Asymmetries</a:t>
            </a: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36F3A765-9293-4A4B-A937-6413E3B9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52" y="647022"/>
            <a:ext cx="10972800" cy="584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432FF"/>
                </a:solidFill>
              </a:rPr>
              <a:t>Transverse Momentum Dependent (TMD) Distributions and FFs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PAC2019 -- STAR BUR 2022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5371066" y="5223703"/>
                <a:ext cx="6706634" cy="1254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t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400" dirty="0"/>
                  <a:t>Asymmetry from multi-</a:t>
                </a:r>
                <a:r>
                  <a:rPr lang="en-US" sz="2400" dirty="0" err="1"/>
                  <a:t>parton</a:t>
                </a:r>
                <a:r>
                  <a:rPr lang="en-US" sz="2400" dirty="0"/>
                  <a:t> correlation functions</a:t>
                </a:r>
              </a:p>
              <a:p>
                <a:pPr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7F7F7F"/>
                    </a:solidFill>
                  </a:rPr>
                  <a:t>e.g. </a:t>
                </a:r>
                <a:r>
                  <a:rPr lang="en-US" sz="1200" dirty="0" err="1">
                    <a:solidFill>
                      <a:srgbClr val="7F7F7F"/>
                    </a:solidFill>
                  </a:rPr>
                  <a:t>Qiu</a:t>
                </a:r>
                <a:r>
                  <a:rPr lang="en-US" sz="1200" dirty="0">
                    <a:solidFill>
                      <a:srgbClr val="7F7F7F"/>
                    </a:solidFill>
                  </a:rPr>
                  <a:t> and </a:t>
                </a:r>
                <a:r>
                  <a:rPr lang="en-US" sz="1200" dirty="0" err="1">
                    <a:solidFill>
                      <a:srgbClr val="7F7F7F"/>
                    </a:solidFill>
                  </a:rPr>
                  <a:t>Sterman</a:t>
                </a:r>
                <a:r>
                  <a:rPr lang="en-US" sz="1200" dirty="0">
                    <a:solidFill>
                      <a:srgbClr val="7F7F7F"/>
                    </a:solidFill>
                  </a:rPr>
                  <a:t>, PRL 67, 2264 (1991);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 PRD 59, 014004 (1998)</a:t>
                </a:r>
              </a:p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400" b="1" i="1" dirty="0" err="1">
                    <a:solidFill>
                      <a:srgbClr val="FF0000"/>
                    </a:solidFill>
                  </a:rPr>
                  <a:t>Correlators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 closely related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</a:rPr>
                  <a:t> moments of TMD’s</a:t>
                </a:r>
              </a:p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Boer, Mulders,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</a:rPr>
                  <a:t>Pijlman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, NPB 667, 201 (2003)</a:t>
                </a: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1066" y="5223703"/>
                <a:ext cx="6706634" cy="1254767"/>
              </a:xfrm>
              <a:prstGeom prst="rect">
                <a:avLst/>
              </a:prstGeom>
              <a:blipFill>
                <a:blip r:embed="rId4"/>
                <a:stretch>
                  <a:fillRect l="-1323" t="-8000" r="-945" b="-2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A6731177-38CA-1C45-8F38-AECD481AD78A}"/>
              </a:ext>
            </a:extLst>
          </p:cNvPr>
          <p:cNvGrpSpPr/>
          <p:nvPr/>
        </p:nvGrpSpPr>
        <p:grpSpPr>
          <a:xfrm>
            <a:off x="81266" y="1072834"/>
            <a:ext cx="5507868" cy="3875405"/>
            <a:chOff x="519416" y="1091884"/>
            <a:chExt cx="5507868" cy="38754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429762" y="2063496"/>
                  <a:ext cx="2503170" cy="4137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parton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≠0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762" y="2063496"/>
                  <a:ext cx="2503170" cy="413768"/>
                </a:xfrm>
                <a:prstGeom prst="rect">
                  <a:avLst/>
                </a:prstGeom>
                <a:blipFill>
                  <a:blip r:embed="rId5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47"/>
            <p:cNvGrpSpPr/>
            <p:nvPr/>
          </p:nvGrpSpPr>
          <p:grpSpPr>
            <a:xfrm>
              <a:off x="519416" y="1091884"/>
              <a:ext cx="5507868" cy="3875405"/>
              <a:chOff x="-1004584" y="1047433"/>
              <a:chExt cx="5507868" cy="38754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90501" y="1047433"/>
                    <a:ext cx="4693785" cy="10156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Sivers mechanism:</a:t>
                    </a:r>
                    <a:r>
                      <a: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asymmetry in the jet or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</m:oMath>
                    </a14:m>
                    <a:r>
                      <a: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z="2400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production</a:t>
                    </a:r>
                  </a:p>
                  <a:p>
                    <a:r>
                      <a:rPr lang="en-US" sz="1200" dirty="0">
                        <a:solidFill>
                          <a:srgbClr val="7F7F7F"/>
                        </a:solidFill>
                      </a:rPr>
                      <a:t>D. </a:t>
                    </a:r>
                    <a:r>
                      <a:rPr lang="en-US" sz="1200" dirty="0" err="1">
                        <a:solidFill>
                          <a:srgbClr val="7F7F7F"/>
                        </a:solidFill>
                      </a:rPr>
                      <a:t>Sivers</a:t>
                    </a:r>
                    <a:r>
                      <a:rPr lang="en-US" sz="1200" dirty="0">
                        <a:solidFill>
                          <a:srgbClr val="7F7F7F"/>
                        </a:solidFill>
                      </a:rPr>
                      <a:t>, PRD 41, 83 (1990); 43, 261 (1991)</a:t>
                    </a:r>
                  </a:p>
                </p:txBody>
              </p:sp>
            </mc:Choice>
            <mc:Fallback xmlns="">
              <p:sp>
                <p:nvSpPr>
                  <p:cNvPr id="32" name="Text 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190501" y="1047433"/>
                    <a:ext cx="4693785" cy="101566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87" t="-5000" b="-375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3" name="Group 45"/>
              <p:cNvGrpSpPr/>
              <p:nvPr/>
            </p:nvGrpSpPr>
            <p:grpSpPr>
              <a:xfrm>
                <a:off x="381000" y="2032000"/>
                <a:ext cx="4046538" cy="2890838"/>
                <a:chOff x="381000" y="2209800"/>
                <a:chExt cx="4046538" cy="289083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7200" y="2209800"/>
                      <a:ext cx="609600" cy="3968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FF0000"/>
                        </a:solidFill>
                        <a:latin typeface="Arial" pitchFamily="76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Text Box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57200" y="2209800"/>
                      <a:ext cx="609600" cy="39687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Line 14"/>
                <p:cNvSpPr>
                  <a:spLocks noChangeShapeType="1"/>
                </p:cNvSpPr>
                <p:nvPr/>
              </p:nvSpPr>
              <p:spPr bwMode="auto">
                <a:xfrm rot="3597241" flipV="1">
                  <a:off x="3009900" y="4421188"/>
                  <a:ext cx="984250" cy="37465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43"/>
                <p:cNvGrpSpPr/>
                <p:nvPr/>
              </p:nvGrpSpPr>
              <p:grpSpPr>
                <a:xfrm>
                  <a:off x="381000" y="2438400"/>
                  <a:ext cx="4046538" cy="2124075"/>
                  <a:chOff x="381000" y="2438400"/>
                  <a:chExt cx="4046538" cy="2124075"/>
                </a:xfrm>
              </p:grpSpPr>
              <p:sp>
                <p:nvSpPr>
                  <p:cNvPr id="38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381000" y="2743200"/>
                    <a:ext cx="1371600" cy="609600"/>
                  </a:xfrm>
                  <a:prstGeom prst="line">
                    <a:avLst/>
                  </a:prstGeom>
                  <a:noFill/>
                  <a:ln w="1016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5800" y="2590800"/>
                    <a:ext cx="0" cy="533400"/>
                  </a:xfrm>
                  <a:prstGeom prst="line">
                    <a:avLst/>
                  </a:prstGeom>
                  <a:noFill/>
                  <a:ln w="50800" cmpd="dbl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175" y="2727325"/>
                    <a:ext cx="685800" cy="304800"/>
                  </a:xfrm>
                  <a:prstGeom prst="line">
                    <a:avLst/>
                  </a:prstGeom>
                  <a:noFill/>
                  <a:ln w="38100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 Box 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90600" y="2438400"/>
                        <a:ext cx="1219200" cy="42377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000" i="1" dirty="0" err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i="0" dirty="0" err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parton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>
                          <a:solidFill>
                            <a:srgbClr val="006600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1" name="Text Box 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990600" y="2438400"/>
                        <a:ext cx="1219200" cy="423770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9091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752600" y="3352800"/>
                    <a:ext cx="1600200" cy="304800"/>
                  </a:xfrm>
                  <a:prstGeom prst="line">
                    <a:avLst/>
                  </a:prstGeom>
                  <a:noFill/>
                  <a:ln w="76200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352800" y="3657600"/>
                    <a:ext cx="1074738" cy="8413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11"/>
                  <p:cNvSpPr>
                    <a:spLocks noChangeShapeType="1"/>
                  </p:cNvSpPr>
                  <p:nvPr/>
                </p:nvSpPr>
                <p:spPr bwMode="auto">
                  <a:xfrm rot="2215248" flipV="1">
                    <a:off x="3360738" y="3625850"/>
                    <a:ext cx="984250" cy="37465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Line 12"/>
                  <p:cNvSpPr>
                    <a:spLocks noChangeShapeType="1"/>
                  </p:cNvSpPr>
                  <p:nvPr/>
                </p:nvSpPr>
                <p:spPr bwMode="auto">
                  <a:xfrm rot="1381992">
                    <a:off x="1625600" y="3663950"/>
                    <a:ext cx="1600200" cy="304800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Line 13"/>
                  <p:cNvSpPr>
                    <a:spLocks noChangeShapeType="1"/>
                  </p:cNvSpPr>
                  <p:nvPr/>
                </p:nvSpPr>
                <p:spPr bwMode="auto">
                  <a:xfrm rot="1381992">
                    <a:off x="3041650" y="4478338"/>
                    <a:ext cx="1074738" cy="8413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Line 1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752600" y="3352800"/>
                    <a:ext cx="1295400" cy="53340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62000" y="2990850"/>
                        <a:ext cx="401007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i="1" dirty="0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en-US" sz="2000" dirty="0">
                          <a:solidFill>
                            <a:srgbClr val="0000CC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 Box 1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62000" y="2990850"/>
                        <a:ext cx="401007" cy="40011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6250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971800" y="3657600"/>
                        <a:ext cx="228600" cy="3667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en-US" dirty="0"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 Box 1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2971800" y="3657600"/>
                        <a:ext cx="228600" cy="366713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r="-26316" b="-10345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34" name="Text Box 35"/>
              <p:cNvSpPr txBox="1">
                <a:spLocks noChangeArrowheads="1"/>
              </p:cNvSpPr>
              <p:nvPr/>
            </p:nvSpPr>
            <p:spPr bwMode="auto">
              <a:xfrm>
                <a:off x="-1004584" y="3511660"/>
                <a:ext cx="3545028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Sensitive to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proton spin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parton</a:t>
                </a:r>
                <a:r>
                  <a:rPr lang="en-US" sz="20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motion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correlations (needs orbital motion)</a:t>
                </a:r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6711C02-50D3-F04E-9353-BBA67401D065}"/>
              </a:ext>
            </a:extLst>
          </p:cNvPr>
          <p:cNvGrpSpPr/>
          <p:nvPr/>
        </p:nvGrpSpPr>
        <p:grpSpPr>
          <a:xfrm>
            <a:off x="5749712" y="1072834"/>
            <a:ext cx="6232738" cy="3875405"/>
            <a:chOff x="4473362" y="1091884"/>
            <a:chExt cx="6232738" cy="38754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979668" y="2069227"/>
                  <a:ext cx="2602482" cy="4137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 dirty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≠0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9668" y="2069227"/>
                  <a:ext cx="2602482" cy="413768"/>
                </a:xfrm>
                <a:prstGeom prst="rect">
                  <a:avLst/>
                </a:prstGeom>
                <a:blipFill>
                  <a:blip r:embed="rId12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D9455657-9480-BC46-A03B-4A02B60046C6}"/>
                </a:ext>
              </a:extLst>
            </p:cNvPr>
            <p:cNvGrpSpPr/>
            <p:nvPr/>
          </p:nvGrpSpPr>
          <p:grpSpPr>
            <a:xfrm>
              <a:off x="4473362" y="1091884"/>
              <a:ext cx="6232738" cy="3875405"/>
              <a:chOff x="4473362" y="1091884"/>
              <a:chExt cx="6232738" cy="3875405"/>
            </a:xfrm>
          </p:grpSpPr>
          <p:grpSp>
            <p:nvGrpSpPr>
              <p:cNvPr id="11" name="Group 48"/>
              <p:cNvGrpSpPr/>
              <p:nvPr/>
            </p:nvGrpSpPr>
            <p:grpSpPr>
              <a:xfrm>
                <a:off x="5505449" y="1091884"/>
                <a:ext cx="5200651" cy="3875405"/>
                <a:chOff x="3981449" y="1047433"/>
                <a:chExt cx="5200651" cy="3875405"/>
              </a:xfrm>
            </p:grpSpPr>
            <p:sp>
              <p:nvSpPr>
                <p:cNvPr id="1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981449" y="1047433"/>
                  <a:ext cx="4479003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2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Collins mechanism:</a:t>
                  </a:r>
                  <a:r>
                    <a:rPr 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asymmetry in the jet </a:t>
                  </a:r>
                  <a:r>
                    <a:rPr lang="en-US" sz="2400" i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fragmentation</a:t>
                  </a:r>
                </a:p>
                <a:p>
                  <a:r>
                    <a:rPr lang="en-US" sz="1200" dirty="0">
                      <a:solidFill>
                        <a:srgbClr val="7F7F7F"/>
                      </a:solidFill>
                    </a:rPr>
                    <a:t>J. Collins, NP B396, 161 (1993)</a:t>
                  </a:r>
                </a:p>
              </p:txBody>
            </p:sp>
            <p:grpSp>
              <p:nvGrpSpPr>
                <p:cNvPr id="13" name="Group 46"/>
                <p:cNvGrpSpPr/>
                <p:nvPr/>
              </p:nvGrpSpPr>
              <p:grpSpPr>
                <a:xfrm>
                  <a:off x="4724400" y="2032000"/>
                  <a:ext cx="4114800" cy="2890838"/>
                  <a:chOff x="4724400" y="2209800"/>
                  <a:chExt cx="4114800" cy="2890838"/>
                </a:xfrm>
              </p:grpSpPr>
              <p:sp>
                <p:nvSpPr>
                  <p:cNvPr id="1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24400" y="2743200"/>
                    <a:ext cx="1371600" cy="609600"/>
                  </a:xfrm>
                  <a:prstGeom prst="line">
                    <a:avLst/>
                  </a:prstGeom>
                  <a:noFill/>
                  <a:ln w="101600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29200" y="2590800"/>
                    <a:ext cx="0" cy="533400"/>
                  </a:xfrm>
                  <a:prstGeom prst="line">
                    <a:avLst/>
                  </a:prstGeom>
                  <a:noFill/>
                  <a:ln w="50800" cmpd="dbl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800600" y="2209800"/>
                        <a:ext cx="609600" cy="3968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>
                          <a:solidFill>
                            <a:srgbClr val="FF0000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7" name="Text Box 2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4800600" y="2209800"/>
                        <a:ext cx="609600" cy="396875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" name="Line 21"/>
                  <p:cNvSpPr>
                    <a:spLocks noChangeShapeType="1"/>
                  </p:cNvSpPr>
                  <p:nvPr/>
                </p:nvSpPr>
                <p:spPr bwMode="auto">
                  <a:xfrm rot="20678397" flipV="1">
                    <a:off x="7620000" y="4419600"/>
                    <a:ext cx="685800" cy="304800"/>
                  </a:xfrm>
                  <a:prstGeom prst="line">
                    <a:avLst/>
                  </a:prstGeom>
                  <a:noFill/>
                  <a:ln w="38100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6096000" y="3352800"/>
                    <a:ext cx="1600200" cy="304800"/>
                  </a:xfrm>
                  <a:prstGeom prst="line">
                    <a:avLst/>
                  </a:prstGeom>
                  <a:noFill/>
                  <a:ln w="57150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7696200" y="3657600"/>
                    <a:ext cx="1074738" cy="84138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Line 24"/>
                  <p:cNvSpPr>
                    <a:spLocks noChangeShapeType="1"/>
                  </p:cNvSpPr>
                  <p:nvPr/>
                </p:nvSpPr>
                <p:spPr bwMode="auto">
                  <a:xfrm rot="2215248" flipV="1">
                    <a:off x="7704138" y="3625850"/>
                    <a:ext cx="984250" cy="37465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Line 25"/>
                  <p:cNvSpPr>
                    <a:spLocks noChangeShapeType="1"/>
                  </p:cNvSpPr>
                  <p:nvPr/>
                </p:nvSpPr>
                <p:spPr bwMode="auto">
                  <a:xfrm rot="1381992">
                    <a:off x="5969000" y="3663950"/>
                    <a:ext cx="1600200" cy="304800"/>
                  </a:xfrm>
                  <a:prstGeom prst="line">
                    <a:avLst/>
                  </a:prstGeom>
                  <a:noFill/>
                  <a:ln w="57150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Line 26"/>
                  <p:cNvSpPr>
                    <a:spLocks noChangeShapeType="1"/>
                  </p:cNvSpPr>
                  <p:nvPr/>
                </p:nvSpPr>
                <p:spPr bwMode="auto">
                  <a:xfrm rot="1381992">
                    <a:off x="7385050" y="4478338"/>
                    <a:ext cx="1074738" cy="84137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Line 27"/>
                  <p:cNvSpPr>
                    <a:spLocks noChangeShapeType="1"/>
                  </p:cNvSpPr>
                  <p:nvPr/>
                </p:nvSpPr>
                <p:spPr bwMode="auto">
                  <a:xfrm rot="3597241" flipV="1">
                    <a:off x="7353300" y="4421188"/>
                    <a:ext cx="984250" cy="37465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Line 2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6096000" y="3352800"/>
                    <a:ext cx="1295400" cy="53340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 Box 2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105400" y="2990850"/>
                        <a:ext cx="401007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i="1" dirty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0000CC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 Box 2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5105400" y="2990850"/>
                        <a:ext cx="401007" cy="40011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6250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315200" y="3657600"/>
                        <a:ext cx="228600" cy="3667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en-US" dirty="0"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8" name="Text Box 3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315200" y="3657600"/>
                        <a:ext cx="228600" cy="366713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r="-26316" b="-10345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9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31025" y="3657600"/>
                    <a:ext cx="0" cy="533400"/>
                  </a:xfrm>
                  <a:prstGeom prst="line">
                    <a:avLst/>
                  </a:prstGeom>
                  <a:noFill/>
                  <a:ln w="50800" cmpd="dbl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 Box 3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05600" y="4114800"/>
                        <a:ext cx="457200" cy="42377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 Box 3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6705600" y="4114800"/>
                        <a:ext cx="457200" cy="423770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b="-6061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" name="Text Box 3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29600" y="4114800"/>
                        <a:ext cx="609600" cy="427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000" i="1" dirty="0" err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>
                          <a:solidFill>
                            <a:srgbClr val="006600"/>
                          </a:solidFill>
                          <a:latin typeface="Arial" pitchFamily="76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 Box 3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8229600" y="4114800"/>
                        <a:ext cx="609600" cy="427425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98294" y="2468143"/>
                      <a:ext cx="2283806" cy="70788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Sensitive to </a:t>
                      </a:r>
                      <a:r>
                        <a:rPr lang="en-US" sz="2000" b="1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transversity</a:t>
                      </a:r>
                      <a:r>
                        <a:rPr lang="en-US" sz="20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</m:oMath>
                      </a14:m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14" name="Text 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6898294" y="2468143"/>
                      <a:ext cx="2283806" cy="707886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762" t="-3509" b="-14035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473362" y="3651479"/>
                    <a:ext cx="4039259" cy="9697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Kinematic Variables</a:t>
                    </a:r>
                  </a:p>
                  <a:p>
                    <a:pPr algn="ctr">
                      <a:lnSpc>
                        <a:spcPct val="9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𝑧</m:t>
                          </m:r>
                          <m:r>
                            <a:rPr lang="en-US" sz="200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200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 err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 dirty="0" err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jet</m:t>
                              </m:r>
                            </m:sub>
                          </m:sSub>
                        </m:oMath>
                      </m:oMathPara>
                    </a14:m>
                    <a:endParaRPr lang="en-US" sz="2000" i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algn="ctr">
                      <a:lnSpc>
                        <a:spcPct val="90000"/>
                      </a:lnSpc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lang="en-US" sz="20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</m:sub>
                        </m:sSub>
                      </m:oMath>
                    </a14:m>
                    <a:r>
                      <a: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r>
                      <a:rPr lang="en-US" sz="20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oMath>
                    </a14:m>
                    <a:r>
                      <a:rPr lang="en-US" sz="20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lang="en-US" sz="20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relative to jet axis</a:t>
                    </a: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3362" y="3651479"/>
                    <a:ext cx="4039259" cy="96975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5195" b="-77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" name="Group 4"/>
          <p:cNvGrpSpPr/>
          <p:nvPr/>
        </p:nvGrpSpPr>
        <p:grpSpPr>
          <a:xfrm>
            <a:off x="614538" y="5226051"/>
            <a:ext cx="4372289" cy="1360754"/>
            <a:chOff x="23987" y="5130801"/>
            <a:chExt cx="4372289" cy="1360754"/>
          </a:xfrm>
        </p:grpSpPr>
        <p:grpSp>
          <p:nvGrpSpPr>
            <p:cNvPr id="55" name="Group 181"/>
            <p:cNvGrpSpPr>
              <a:grpSpLocks noChangeAspect="1"/>
            </p:cNvGrpSpPr>
            <p:nvPr/>
          </p:nvGrpSpPr>
          <p:grpSpPr bwMode="auto">
            <a:xfrm>
              <a:off x="50798" y="5130801"/>
              <a:ext cx="4345478" cy="1134554"/>
              <a:chOff x="1585" y="2365"/>
              <a:chExt cx="3991" cy="1042"/>
            </a:xfrm>
          </p:grpSpPr>
          <p:grpSp>
            <p:nvGrpSpPr>
              <p:cNvPr id="56" name="Group 51"/>
              <p:cNvGrpSpPr>
                <a:grpSpLocks/>
              </p:cNvGrpSpPr>
              <p:nvPr/>
            </p:nvGrpSpPr>
            <p:grpSpPr bwMode="auto">
              <a:xfrm>
                <a:off x="1764" y="2428"/>
                <a:ext cx="1055" cy="946"/>
                <a:chOff x="3152" y="754"/>
                <a:chExt cx="2076" cy="1860"/>
              </a:xfrm>
            </p:grpSpPr>
            <p:grpSp>
              <p:nvGrpSpPr>
                <p:cNvPr id="147" name="Group 52"/>
                <p:cNvGrpSpPr>
                  <a:grpSpLocks/>
                </p:cNvGrpSpPr>
                <p:nvPr/>
              </p:nvGrpSpPr>
              <p:grpSpPr bwMode="auto">
                <a:xfrm>
                  <a:off x="3152" y="754"/>
                  <a:ext cx="2076" cy="1860"/>
                  <a:chOff x="577" y="618"/>
                  <a:chExt cx="2012" cy="1778"/>
                </a:xfrm>
              </p:grpSpPr>
              <p:sp>
                <p:nvSpPr>
                  <p:cNvPr id="14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618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025" y="1460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1918" y="1472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991" y="2169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Arc 57"/>
                  <p:cNvSpPr>
                    <a:spLocks/>
                  </p:cNvSpPr>
                  <p:nvPr/>
                </p:nvSpPr>
                <p:spPr bwMode="auto">
                  <a:xfrm rot="-24289611">
                    <a:off x="1290" y="1169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Arc 58"/>
                  <p:cNvSpPr>
                    <a:spLocks/>
                  </p:cNvSpPr>
                  <p:nvPr/>
                </p:nvSpPr>
                <p:spPr bwMode="auto">
                  <a:xfrm rot="-13454571">
                    <a:off x="1296" y="1395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066" y="799"/>
                    <a:ext cx="45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4" y="1660"/>
                    <a:ext cx="27" cy="56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40" y="800"/>
                    <a:ext cx="34" cy="6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8" name="Line 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40" y="1674"/>
                    <a:ext cx="61" cy="5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337" y="1257"/>
                    <a:ext cx="454" cy="136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0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596" y="227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82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196" y="2277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80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2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577" y="72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78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3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2163" y="720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76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" name="Group 76"/>
                  <p:cNvGrpSpPr>
                    <a:grpSpLocks/>
                  </p:cNvGrpSpPr>
                  <p:nvPr/>
                </p:nvGrpSpPr>
                <p:grpSpPr bwMode="auto">
                  <a:xfrm rot="-3901860">
                    <a:off x="1328" y="1169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174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5" name="Group 79"/>
                  <p:cNvGrpSpPr>
                    <a:grpSpLocks/>
                  </p:cNvGrpSpPr>
                  <p:nvPr/>
                </p:nvGrpSpPr>
                <p:grpSpPr bwMode="auto">
                  <a:xfrm rot="3777441">
                    <a:off x="1592" y="1176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172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6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AutoShape 84"/>
                  <p:cNvSpPr>
                    <a:spLocks noChangeArrowheads="1"/>
                  </p:cNvSpPr>
                  <p:nvPr/>
                </p:nvSpPr>
                <p:spPr bwMode="auto">
                  <a:xfrm rot="3583388">
                    <a:off x="1663" y="1159"/>
                    <a:ext cx="90" cy="59"/>
                  </a:xfrm>
                  <a:prstGeom prst="rightArrow">
                    <a:avLst>
                      <a:gd name="adj1" fmla="val 0"/>
                      <a:gd name="adj2" fmla="val 150805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268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264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AutoShape 87"/>
                  <p:cNvSpPr>
                    <a:spLocks noChangeArrowheads="1"/>
                  </p:cNvSpPr>
                  <p:nvPr/>
                </p:nvSpPr>
                <p:spPr bwMode="auto">
                  <a:xfrm rot="-3774375">
                    <a:off x="1414" y="1131"/>
                    <a:ext cx="80" cy="52"/>
                  </a:xfrm>
                  <a:prstGeom prst="rightArrow">
                    <a:avLst>
                      <a:gd name="adj1" fmla="val 0"/>
                      <a:gd name="adj2" fmla="val 152094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 88"/>
                <p:cNvSpPr>
                  <a:spLocks/>
                </p:cNvSpPr>
                <p:nvPr/>
              </p:nvSpPr>
              <p:spPr bwMode="auto">
                <a:xfrm>
                  <a:off x="3689" y="983"/>
                  <a:ext cx="229" cy="650"/>
                </a:xfrm>
                <a:custGeom>
                  <a:avLst/>
                  <a:gdLst>
                    <a:gd name="T0" fmla="*/ 187 w 229"/>
                    <a:gd name="T1" fmla="*/ 0 h 650"/>
                    <a:gd name="T2" fmla="*/ 174 w 229"/>
                    <a:gd name="T3" fmla="*/ 108 h 650"/>
                    <a:gd name="T4" fmla="*/ 146 w 229"/>
                    <a:gd name="T5" fmla="*/ 101 h 650"/>
                    <a:gd name="T6" fmla="*/ 140 w 229"/>
                    <a:gd name="T7" fmla="*/ 81 h 650"/>
                    <a:gd name="T8" fmla="*/ 180 w 229"/>
                    <a:gd name="T9" fmla="*/ 67 h 650"/>
                    <a:gd name="T10" fmla="*/ 160 w 229"/>
                    <a:gd name="T11" fmla="*/ 196 h 650"/>
                    <a:gd name="T12" fmla="*/ 133 w 229"/>
                    <a:gd name="T13" fmla="*/ 155 h 650"/>
                    <a:gd name="T14" fmla="*/ 180 w 229"/>
                    <a:gd name="T15" fmla="*/ 203 h 650"/>
                    <a:gd name="T16" fmla="*/ 140 w 229"/>
                    <a:gd name="T17" fmla="*/ 284 h 650"/>
                    <a:gd name="T18" fmla="*/ 99 w 229"/>
                    <a:gd name="T19" fmla="*/ 277 h 650"/>
                    <a:gd name="T20" fmla="*/ 99 w 229"/>
                    <a:gd name="T21" fmla="*/ 237 h 650"/>
                    <a:gd name="T22" fmla="*/ 126 w 229"/>
                    <a:gd name="T23" fmla="*/ 230 h 650"/>
                    <a:gd name="T24" fmla="*/ 153 w 229"/>
                    <a:gd name="T25" fmla="*/ 257 h 650"/>
                    <a:gd name="T26" fmla="*/ 92 w 229"/>
                    <a:gd name="T27" fmla="*/ 372 h 650"/>
                    <a:gd name="T28" fmla="*/ 79 w 229"/>
                    <a:gd name="T29" fmla="*/ 332 h 650"/>
                    <a:gd name="T30" fmla="*/ 133 w 229"/>
                    <a:gd name="T31" fmla="*/ 338 h 650"/>
                    <a:gd name="T32" fmla="*/ 65 w 229"/>
                    <a:gd name="T33" fmla="*/ 454 h 650"/>
                    <a:gd name="T34" fmla="*/ 106 w 229"/>
                    <a:gd name="T35" fmla="*/ 427 h 650"/>
                    <a:gd name="T36" fmla="*/ 113 w 229"/>
                    <a:gd name="T37" fmla="*/ 447 h 650"/>
                    <a:gd name="T38" fmla="*/ 38 w 229"/>
                    <a:gd name="T39" fmla="*/ 548 h 650"/>
                    <a:gd name="T40" fmla="*/ 85 w 229"/>
                    <a:gd name="T41" fmla="*/ 508 h 650"/>
                    <a:gd name="T42" fmla="*/ 45 w 229"/>
                    <a:gd name="T43" fmla="*/ 623 h 650"/>
                    <a:gd name="T44" fmla="*/ 31 w 229"/>
                    <a:gd name="T45" fmla="*/ 576 h 650"/>
                    <a:gd name="T46" fmla="*/ 52 w 229"/>
                    <a:gd name="T47" fmla="*/ 582 h 650"/>
                    <a:gd name="T48" fmla="*/ 58 w 229"/>
                    <a:gd name="T49" fmla="*/ 65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9" h="650">
                      <a:moveTo>
                        <a:pt x="187" y="0"/>
                      </a:moveTo>
                      <a:cubicBezTo>
                        <a:pt x="206" y="36"/>
                        <a:pt x="226" y="90"/>
                        <a:pt x="174" y="108"/>
                      </a:cubicBezTo>
                      <a:cubicBezTo>
                        <a:pt x="165" y="106"/>
                        <a:pt x="154" y="107"/>
                        <a:pt x="146" y="101"/>
                      </a:cubicBezTo>
                      <a:cubicBezTo>
                        <a:pt x="141" y="97"/>
                        <a:pt x="135" y="86"/>
                        <a:pt x="140" y="81"/>
                      </a:cubicBezTo>
                      <a:cubicBezTo>
                        <a:pt x="150" y="71"/>
                        <a:pt x="180" y="67"/>
                        <a:pt x="180" y="67"/>
                      </a:cubicBezTo>
                      <a:cubicBezTo>
                        <a:pt x="225" y="112"/>
                        <a:pt x="229" y="172"/>
                        <a:pt x="160" y="196"/>
                      </a:cubicBezTo>
                      <a:cubicBezTo>
                        <a:pt x="125" y="190"/>
                        <a:pt x="85" y="189"/>
                        <a:pt x="133" y="155"/>
                      </a:cubicBezTo>
                      <a:cubicBezTo>
                        <a:pt x="181" y="165"/>
                        <a:pt x="167" y="161"/>
                        <a:pt x="180" y="203"/>
                      </a:cubicBezTo>
                      <a:cubicBezTo>
                        <a:pt x="174" y="248"/>
                        <a:pt x="176" y="261"/>
                        <a:pt x="140" y="284"/>
                      </a:cubicBezTo>
                      <a:cubicBezTo>
                        <a:pt x="126" y="282"/>
                        <a:pt x="111" y="284"/>
                        <a:pt x="99" y="277"/>
                      </a:cubicBezTo>
                      <a:cubicBezTo>
                        <a:pt x="88" y="271"/>
                        <a:pt x="91" y="243"/>
                        <a:pt x="99" y="237"/>
                      </a:cubicBezTo>
                      <a:cubicBezTo>
                        <a:pt x="106" y="231"/>
                        <a:pt x="117" y="232"/>
                        <a:pt x="126" y="230"/>
                      </a:cubicBezTo>
                      <a:cubicBezTo>
                        <a:pt x="135" y="239"/>
                        <a:pt x="151" y="244"/>
                        <a:pt x="153" y="257"/>
                      </a:cubicBezTo>
                      <a:cubicBezTo>
                        <a:pt x="167" y="331"/>
                        <a:pt x="148" y="356"/>
                        <a:pt x="92" y="372"/>
                      </a:cubicBezTo>
                      <a:cubicBezTo>
                        <a:pt x="56" y="364"/>
                        <a:pt x="39" y="357"/>
                        <a:pt x="79" y="332"/>
                      </a:cubicBezTo>
                      <a:cubicBezTo>
                        <a:pt x="97" y="334"/>
                        <a:pt x="124" y="322"/>
                        <a:pt x="133" y="338"/>
                      </a:cubicBezTo>
                      <a:cubicBezTo>
                        <a:pt x="167" y="397"/>
                        <a:pt x="107" y="439"/>
                        <a:pt x="65" y="454"/>
                      </a:cubicBezTo>
                      <a:cubicBezTo>
                        <a:pt x="49" y="407"/>
                        <a:pt x="35" y="409"/>
                        <a:pt x="106" y="427"/>
                      </a:cubicBezTo>
                      <a:cubicBezTo>
                        <a:pt x="108" y="434"/>
                        <a:pt x="113" y="440"/>
                        <a:pt x="113" y="447"/>
                      </a:cubicBezTo>
                      <a:cubicBezTo>
                        <a:pt x="113" y="526"/>
                        <a:pt x="90" y="514"/>
                        <a:pt x="38" y="548"/>
                      </a:cubicBezTo>
                      <a:cubicBezTo>
                        <a:pt x="18" y="490"/>
                        <a:pt x="34" y="500"/>
                        <a:pt x="85" y="508"/>
                      </a:cubicBezTo>
                      <a:cubicBezTo>
                        <a:pt x="80" y="576"/>
                        <a:pt x="92" y="590"/>
                        <a:pt x="45" y="623"/>
                      </a:cubicBezTo>
                      <a:cubicBezTo>
                        <a:pt x="25" y="616"/>
                        <a:pt x="0" y="615"/>
                        <a:pt x="31" y="576"/>
                      </a:cubicBezTo>
                      <a:cubicBezTo>
                        <a:pt x="36" y="570"/>
                        <a:pt x="45" y="580"/>
                        <a:pt x="52" y="582"/>
                      </a:cubicBezTo>
                      <a:cubicBezTo>
                        <a:pt x="59" y="632"/>
                        <a:pt x="58" y="609"/>
                        <a:pt x="58" y="65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" name="Group 89"/>
              <p:cNvGrpSpPr>
                <a:grpSpLocks/>
              </p:cNvGrpSpPr>
              <p:nvPr/>
            </p:nvGrpSpPr>
            <p:grpSpPr bwMode="auto">
              <a:xfrm>
                <a:off x="3159" y="2428"/>
                <a:ext cx="1021" cy="911"/>
                <a:chOff x="1927" y="1979"/>
                <a:chExt cx="2076" cy="1860"/>
              </a:xfrm>
            </p:grpSpPr>
            <p:grpSp>
              <p:nvGrpSpPr>
                <p:cNvPr id="110" name="Group 90"/>
                <p:cNvGrpSpPr>
                  <a:grpSpLocks/>
                </p:cNvGrpSpPr>
                <p:nvPr/>
              </p:nvGrpSpPr>
              <p:grpSpPr bwMode="auto">
                <a:xfrm>
                  <a:off x="1927" y="1979"/>
                  <a:ext cx="2076" cy="1860"/>
                  <a:chOff x="577" y="618"/>
                  <a:chExt cx="2012" cy="1778"/>
                </a:xfrm>
              </p:grpSpPr>
              <p:sp>
                <p:nvSpPr>
                  <p:cNvPr id="112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618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025" y="1460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918" y="1472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991" y="2169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Arc 95"/>
                  <p:cNvSpPr>
                    <a:spLocks/>
                  </p:cNvSpPr>
                  <p:nvPr/>
                </p:nvSpPr>
                <p:spPr bwMode="auto">
                  <a:xfrm rot="-24289611">
                    <a:off x="1290" y="1169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Arc 96"/>
                  <p:cNvSpPr>
                    <a:spLocks/>
                  </p:cNvSpPr>
                  <p:nvPr/>
                </p:nvSpPr>
                <p:spPr bwMode="auto">
                  <a:xfrm rot="-13454571">
                    <a:off x="1296" y="1395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1066" y="799"/>
                    <a:ext cx="45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Line 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4" y="1660"/>
                    <a:ext cx="27" cy="56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40" y="800"/>
                    <a:ext cx="34" cy="6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Line 10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40" y="1674"/>
                    <a:ext cx="61" cy="5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337" y="1257"/>
                    <a:ext cx="454" cy="136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3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596" y="227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45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4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2196" y="2277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43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5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577" y="72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41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6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2163" y="720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39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7" name="Group 114"/>
                  <p:cNvGrpSpPr>
                    <a:grpSpLocks/>
                  </p:cNvGrpSpPr>
                  <p:nvPr/>
                </p:nvGrpSpPr>
                <p:grpSpPr bwMode="auto">
                  <a:xfrm rot="-3901860">
                    <a:off x="1328" y="1169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137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8" name="Group 117"/>
                  <p:cNvGrpSpPr>
                    <a:grpSpLocks/>
                  </p:cNvGrpSpPr>
                  <p:nvPr/>
                </p:nvGrpSpPr>
                <p:grpSpPr bwMode="auto">
                  <a:xfrm rot="3777441">
                    <a:off x="1592" y="1176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135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9" name="AutoShape 120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AutoShape 122"/>
                  <p:cNvSpPr>
                    <a:spLocks noChangeArrowheads="1"/>
                  </p:cNvSpPr>
                  <p:nvPr/>
                </p:nvSpPr>
                <p:spPr bwMode="auto">
                  <a:xfrm rot="3583388">
                    <a:off x="1663" y="1159"/>
                    <a:ext cx="90" cy="59"/>
                  </a:xfrm>
                  <a:prstGeom prst="rightArrow">
                    <a:avLst>
                      <a:gd name="adj1" fmla="val 0"/>
                      <a:gd name="adj2" fmla="val 150805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268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264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AutoShape 125"/>
                  <p:cNvSpPr>
                    <a:spLocks noChangeArrowheads="1"/>
                  </p:cNvSpPr>
                  <p:nvPr/>
                </p:nvSpPr>
                <p:spPr bwMode="auto">
                  <a:xfrm rot="-3774375">
                    <a:off x="1414" y="1131"/>
                    <a:ext cx="80" cy="52"/>
                  </a:xfrm>
                  <a:prstGeom prst="rightArrow">
                    <a:avLst>
                      <a:gd name="adj1" fmla="val 0"/>
                      <a:gd name="adj2" fmla="val 152094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1" name="Freeform 126"/>
                <p:cNvSpPr>
                  <a:spLocks/>
                </p:cNvSpPr>
                <p:nvPr/>
              </p:nvSpPr>
              <p:spPr bwMode="auto">
                <a:xfrm>
                  <a:off x="2616" y="2792"/>
                  <a:ext cx="230" cy="176"/>
                </a:xfrm>
                <a:custGeom>
                  <a:avLst/>
                  <a:gdLst>
                    <a:gd name="T0" fmla="*/ 0 w 230"/>
                    <a:gd name="T1" fmla="*/ 176 h 176"/>
                    <a:gd name="T2" fmla="*/ 88 w 230"/>
                    <a:gd name="T3" fmla="*/ 129 h 176"/>
                    <a:gd name="T4" fmla="*/ 27 w 230"/>
                    <a:gd name="T5" fmla="*/ 81 h 176"/>
                    <a:gd name="T6" fmla="*/ 115 w 230"/>
                    <a:gd name="T7" fmla="*/ 108 h 176"/>
                    <a:gd name="T8" fmla="*/ 108 w 230"/>
                    <a:gd name="T9" fmla="*/ 41 h 176"/>
                    <a:gd name="T10" fmla="*/ 81 w 230"/>
                    <a:gd name="T11" fmla="*/ 47 h 176"/>
                    <a:gd name="T12" fmla="*/ 88 w 230"/>
                    <a:gd name="T13" fmla="*/ 74 h 176"/>
                    <a:gd name="T14" fmla="*/ 162 w 230"/>
                    <a:gd name="T15" fmla="*/ 68 h 176"/>
                    <a:gd name="T16" fmla="*/ 183 w 230"/>
                    <a:gd name="T17" fmla="*/ 27 h 176"/>
                    <a:gd name="T18" fmla="*/ 142 w 230"/>
                    <a:gd name="T19" fmla="*/ 13 h 176"/>
                    <a:gd name="T20" fmla="*/ 203 w 230"/>
                    <a:gd name="T21" fmla="*/ 54 h 176"/>
                    <a:gd name="T22" fmla="*/ 230 w 230"/>
                    <a:gd name="T23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0" h="176">
                      <a:moveTo>
                        <a:pt x="0" y="176"/>
                      </a:moveTo>
                      <a:cubicBezTo>
                        <a:pt x="54" y="169"/>
                        <a:pt x="65" y="174"/>
                        <a:pt x="88" y="129"/>
                      </a:cubicBezTo>
                      <a:cubicBezTo>
                        <a:pt x="79" y="78"/>
                        <a:pt x="78" y="71"/>
                        <a:pt x="27" y="81"/>
                      </a:cubicBezTo>
                      <a:cubicBezTo>
                        <a:pt x="8" y="138"/>
                        <a:pt x="80" y="111"/>
                        <a:pt x="115" y="108"/>
                      </a:cubicBezTo>
                      <a:cubicBezTo>
                        <a:pt x="142" y="81"/>
                        <a:pt x="155" y="55"/>
                        <a:pt x="108" y="41"/>
                      </a:cubicBezTo>
                      <a:cubicBezTo>
                        <a:pt x="99" y="43"/>
                        <a:pt x="86" y="39"/>
                        <a:pt x="81" y="47"/>
                      </a:cubicBezTo>
                      <a:cubicBezTo>
                        <a:pt x="76" y="55"/>
                        <a:pt x="79" y="72"/>
                        <a:pt x="88" y="74"/>
                      </a:cubicBezTo>
                      <a:cubicBezTo>
                        <a:pt x="112" y="80"/>
                        <a:pt x="137" y="70"/>
                        <a:pt x="162" y="68"/>
                      </a:cubicBezTo>
                      <a:cubicBezTo>
                        <a:pt x="171" y="54"/>
                        <a:pt x="188" y="32"/>
                        <a:pt x="183" y="27"/>
                      </a:cubicBezTo>
                      <a:cubicBezTo>
                        <a:pt x="173" y="17"/>
                        <a:pt x="142" y="13"/>
                        <a:pt x="142" y="13"/>
                      </a:cubicBezTo>
                      <a:cubicBezTo>
                        <a:pt x="120" y="78"/>
                        <a:pt x="144" y="61"/>
                        <a:pt x="203" y="54"/>
                      </a:cubicBezTo>
                      <a:cubicBezTo>
                        <a:pt x="215" y="36"/>
                        <a:pt x="230" y="22"/>
                        <a:pt x="23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8" name="Group 127"/>
              <p:cNvGrpSpPr>
                <a:grpSpLocks/>
              </p:cNvGrpSpPr>
              <p:nvPr/>
            </p:nvGrpSpPr>
            <p:grpSpPr bwMode="auto">
              <a:xfrm>
                <a:off x="4487" y="2392"/>
                <a:ext cx="1089" cy="947"/>
                <a:chOff x="1927" y="391"/>
                <a:chExt cx="2076" cy="1860"/>
              </a:xfrm>
            </p:grpSpPr>
            <p:grpSp>
              <p:nvGrpSpPr>
                <p:cNvPr id="73" name="Group 128"/>
                <p:cNvGrpSpPr>
                  <a:grpSpLocks/>
                </p:cNvGrpSpPr>
                <p:nvPr/>
              </p:nvGrpSpPr>
              <p:grpSpPr bwMode="auto">
                <a:xfrm>
                  <a:off x="1927" y="391"/>
                  <a:ext cx="2076" cy="1860"/>
                  <a:chOff x="577" y="618"/>
                  <a:chExt cx="2012" cy="1778"/>
                </a:xfrm>
              </p:grpSpPr>
              <p:sp>
                <p:nvSpPr>
                  <p:cNvPr id="75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618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025" y="1460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918" y="1472"/>
                    <a:ext cx="228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991" y="2169"/>
                    <a:ext cx="1198" cy="227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Arc 133"/>
                  <p:cNvSpPr>
                    <a:spLocks/>
                  </p:cNvSpPr>
                  <p:nvPr/>
                </p:nvSpPr>
                <p:spPr bwMode="auto">
                  <a:xfrm rot="-24289611">
                    <a:off x="1290" y="1169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Arc 134"/>
                  <p:cNvSpPr>
                    <a:spLocks/>
                  </p:cNvSpPr>
                  <p:nvPr/>
                </p:nvSpPr>
                <p:spPr bwMode="auto">
                  <a:xfrm rot="-13454571">
                    <a:off x="1296" y="1395"/>
                    <a:ext cx="573" cy="59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950"/>
                      <a:gd name="T2" fmla="*/ 21597 w 21600"/>
                      <a:gd name="T3" fmla="*/ 21950 h 21950"/>
                      <a:gd name="T4" fmla="*/ 0 w 21600"/>
                      <a:gd name="T5" fmla="*/ 21600 h 2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950" fill="none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</a:path>
                      <a:path w="21600" h="21950" stroke="0" extrusionOk="0">
                        <a:moveTo>
                          <a:pt x="0" y="-1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716"/>
                          <a:pt x="21599" y="21833"/>
                          <a:pt x="21597" y="2195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066" y="799"/>
                    <a:ext cx="45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4" y="1660"/>
                    <a:ext cx="27" cy="56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Line 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40" y="800"/>
                    <a:ext cx="34" cy="6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Line 1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40" y="1674"/>
                    <a:ext cx="61" cy="5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337" y="1257"/>
                    <a:ext cx="454" cy="136"/>
                  </a:xfrm>
                  <a:prstGeom prst="ellipse">
                    <a:avLst/>
                  </a:prstGeom>
                  <a:solidFill>
                    <a:srgbClr val="CCFF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6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596" y="227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08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1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7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2196" y="2277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06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8" name="Group 146"/>
                  <p:cNvGrpSpPr>
                    <a:grpSpLocks/>
                  </p:cNvGrpSpPr>
                  <p:nvPr/>
                </p:nvGrpSpPr>
                <p:grpSpPr bwMode="auto">
                  <a:xfrm>
                    <a:off x="577" y="726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04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9" name="Group 149"/>
                  <p:cNvGrpSpPr>
                    <a:grpSpLocks/>
                  </p:cNvGrpSpPr>
                  <p:nvPr/>
                </p:nvGrpSpPr>
                <p:grpSpPr bwMode="auto">
                  <a:xfrm>
                    <a:off x="2163" y="720"/>
                    <a:ext cx="393" cy="21"/>
                    <a:chOff x="1355" y="3198"/>
                    <a:chExt cx="393" cy="21"/>
                  </a:xfrm>
                </p:grpSpPr>
                <p:sp>
                  <p:nvSpPr>
                    <p:cNvPr id="102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198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5" y="3219"/>
                      <a:ext cx="39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0" name="Group 152"/>
                  <p:cNvGrpSpPr>
                    <a:grpSpLocks/>
                  </p:cNvGrpSpPr>
                  <p:nvPr/>
                </p:nvGrpSpPr>
                <p:grpSpPr bwMode="auto">
                  <a:xfrm rot="-3901860">
                    <a:off x="1328" y="1169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100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1" name="Group 155"/>
                  <p:cNvGrpSpPr>
                    <a:grpSpLocks/>
                  </p:cNvGrpSpPr>
                  <p:nvPr/>
                </p:nvGrpSpPr>
                <p:grpSpPr bwMode="auto">
                  <a:xfrm rot="3777441">
                    <a:off x="1592" y="1176"/>
                    <a:ext cx="228" cy="27"/>
                    <a:chOff x="1292" y="3339"/>
                    <a:chExt cx="228" cy="27"/>
                  </a:xfrm>
                </p:grpSpPr>
                <p:sp>
                  <p:nvSpPr>
                    <p:cNvPr id="98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339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3" y="3366"/>
                      <a:ext cx="22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2" name="AutoShape 15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AutoShape 15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709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AutoShape 160"/>
                  <p:cNvSpPr>
                    <a:spLocks noChangeArrowheads="1"/>
                  </p:cNvSpPr>
                  <p:nvPr/>
                </p:nvSpPr>
                <p:spPr bwMode="auto">
                  <a:xfrm rot="3583388">
                    <a:off x="1663" y="1159"/>
                    <a:ext cx="90" cy="59"/>
                  </a:xfrm>
                  <a:prstGeom prst="rightArrow">
                    <a:avLst>
                      <a:gd name="adj1" fmla="val 0"/>
                      <a:gd name="adj2" fmla="val 150805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AutoShape 161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268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16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2264"/>
                    <a:ext cx="91" cy="46"/>
                  </a:xfrm>
                  <a:prstGeom prst="rightArrow">
                    <a:avLst>
                      <a:gd name="adj1" fmla="val 0"/>
                      <a:gd name="adj2" fmla="val 195573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AutoShape 163"/>
                  <p:cNvSpPr>
                    <a:spLocks noChangeArrowheads="1"/>
                  </p:cNvSpPr>
                  <p:nvPr/>
                </p:nvSpPr>
                <p:spPr bwMode="auto">
                  <a:xfrm rot="-3774375">
                    <a:off x="1414" y="1131"/>
                    <a:ext cx="80" cy="52"/>
                  </a:xfrm>
                  <a:prstGeom prst="rightArrow">
                    <a:avLst>
                      <a:gd name="adj1" fmla="val 0"/>
                      <a:gd name="adj2" fmla="val 152094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Freeform 164"/>
                <p:cNvSpPr>
                  <a:spLocks/>
                </p:cNvSpPr>
                <p:nvPr/>
              </p:nvSpPr>
              <p:spPr bwMode="auto">
                <a:xfrm>
                  <a:off x="2518" y="1518"/>
                  <a:ext cx="233" cy="515"/>
                </a:xfrm>
                <a:custGeom>
                  <a:avLst/>
                  <a:gdLst>
                    <a:gd name="T0" fmla="*/ 3 w 233"/>
                    <a:gd name="T1" fmla="*/ 0 h 515"/>
                    <a:gd name="T2" fmla="*/ 64 w 233"/>
                    <a:gd name="T3" fmla="*/ 74 h 515"/>
                    <a:gd name="T4" fmla="*/ 10 w 233"/>
                    <a:gd name="T5" fmla="*/ 115 h 515"/>
                    <a:gd name="T6" fmla="*/ 30 w 233"/>
                    <a:gd name="T7" fmla="*/ 61 h 515"/>
                    <a:gd name="T8" fmla="*/ 77 w 233"/>
                    <a:gd name="T9" fmla="*/ 149 h 515"/>
                    <a:gd name="T10" fmla="*/ 71 w 233"/>
                    <a:gd name="T11" fmla="*/ 210 h 515"/>
                    <a:gd name="T12" fmla="*/ 37 w 233"/>
                    <a:gd name="T13" fmla="*/ 203 h 515"/>
                    <a:gd name="T14" fmla="*/ 30 w 233"/>
                    <a:gd name="T15" fmla="*/ 176 h 515"/>
                    <a:gd name="T16" fmla="*/ 104 w 233"/>
                    <a:gd name="T17" fmla="*/ 210 h 515"/>
                    <a:gd name="T18" fmla="*/ 57 w 233"/>
                    <a:gd name="T19" fmla="*/ 298 h 515"/>
                    <a:gd name="T20" fmla="*/ 64 w 233"/>
                    <a:gd name="T21" fmla="*/ 244 h 515"/>
                    <a:gd name="T22" fmla="*/ 111 w 233"/>
                    <a:gd name="T23" fmla="*/ 257 h 515"/>
                    <a:gd name="T24" fmla="*/ 118 w 233"/>
                    <a:gd name="T25" fmla="*/ 379 h 515"/>
                    <a:gd name="T26" fmla="*/ 71 w 233"/>
                    <a:gd name="T27" fmla="*/ 373 h 515"/>
                    <a:gd name="T28" fmla="*/ 84 w 233"/>
                    <a:gd name="T29" fmla="*/ 339 h 515"/>
                    <a:gd name="T30" fmla="*/ 152 w 233"/>
                    <a:gd name="T31" fmla="*/ 346 h 515"/>
                    <a:gd name="T32" fmla="*/ 165 w 233"/>
                    <a:gd name="T33" fmla="*/ 427 h 515"/>
                    <a:gd name="T34" fmla="*/ 138 w 233"/>
                    <a:gd name="T35" fmla="*/ 434 h 515"/>
                    <a:gd name="T36" fmla="*/ 91 w 233"/>
                    <a:gd name="T37" fmla="*/ 427 h 515"/>
                    <a:gd name="T38" fmla="*/ 118 w 233"/>
                    <a:gd name="T39" fmla="*/ 413 h 515"/>
                    <a:gd name="T40" fmla="*/ 172 w 233"/>
                    <a:gd name="T41" fmla="*/ 420 h 515"/>
                    <a:gd name="T42" fmla="*/ 186 w 233"/>
                    <a:gd name="T43" fmla="*/ 461 h 515"/>
                    <a:gd name="T44" fmla="*/ 193 w 233"/>
                    <a:gd name="T45" fmla="*/ 481 h 515"/>
                    <a:gd name="T46" fmla="*/ 186 w 233"/>
                    <a:gd name="T47" fmla="*/ 508 h 515"/>
                    <a:gd name="T48" fmla="*/ 152 w 233"/>
                    <a:gd name="T49" fmla="*/ 474 h 515"/>
                    <a:gd name="T50" fmla="*/ 172 w 233"/>
                    <a:gd name="T51" fmla="*/ 461 h 515"/>
                    <a:gd name="T52" fmla="*/ 233 w 233"/>
                    <a:gd name="T53" fmla="*/ 508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3" h="515">
                      <a:moveTo>
                        <a:pt x="3" y="0"/>
                      </a:moveTo>
                      <a:cubicBezTo>
                        <a:pt x="46" y="11"/>
                        <a:pt x="50" y="34"/>
                        <a:pt x="64" y="74"/>
                      </a:cubicBezTo>
                      <a:cubicBezTo>
                        <a:pt x="56" y="122"/>
                        <a:pt x="56" y="127"/>
                        <a:pt x="10" y="115"/>
                      </a:cubicBezTo>
                      <a:cubicBezTo>
                        <a:pt x="0" y="87"/>
                        <a:pt x="0" y="72"/>
                        <a:pt x="30" y="61"/>
                      </a:cubicBezTo>
                      <a:cubicBezTo>
                        <a:pt x="58" y="89"/>
                        <a:pt x="68" y="110"/>
                        <a:pt x="77" y="149"/>
                      </a:cubicBezTo>
                      <a:cubicBezTo>
                        <a:pt x="75" y="169"/>
                        <a:pt x="83" y="194"/>
                        <a:pt x="71" y="210"/>
                      </a:cubicBezTo>
                      <a:cubicBezTo>
                        <a:pt x="64" y="219"/>
                        <a:pt x="46" y="210"/>
                        <a:pt x="37" y="203"/>
                      </a:cubicBezTo>
                      <a:cubicBezTo>
                        <a:pt x="30" y="197"/>
                        <a:pt x="32" y="185"/>
                        <a:pt x="30" y="176"/>
                      </a:cubicBezTo>
                      <a:cubicBezTo>
                        <a:pt x="85" y="149"/>
                        <a:pt x="89" y="161"/>
                        <a:pt x="104" y="210"/>
                      </a:cubicBezTo>
                      <a:cubicBezTo>
                        <a:pt x="100" y="271"/>
                        <a:pt x="118" y="320"/>
                        <a:pt x="57" y="298"/>
                      </a:cubicBezTo>
                      <a:cubicBezTo>
                        <a:pt x="52" y="284"/>
                        <a:pt x="36" y="253"/>
                        <a:pt x="64" y="244"/>
                      </a:cubicBezTo>
                      <a:cubicBezTo>
                        <a:pt x="79" y="239"/>
                        <a:pt x="95" y="253"/>
                        <a:pt x="111" y="257"/>
                      </a:cubicBezTo>
                      <a:cubicBezTo>
                        <a:pt x="146" y="292"/>
                        <a:pt x="148" y="337"/>
                        <a:pt x="118" y="379"/>
                      </a:cubicBezTo>
                      <a:cubicBezTo>
                        <a:pt x="102" y="377"/>
                        <a:pt x="81" y="385"/>
                        <a:pt x="71" y="373"/>
                      </a:cubicBezTo>
                      <a:cubicBezTo>
                        <a:pt x="63" y="364"/>
                        <a:pt x="72" y="343"/>
                        <a:pt x="84" y="339"/>
                      </a:cubicBezTo>
                      <a:cubicBezTo>
                        <a:pt x="106" y="332"/>
                        <a:pt x="129" y="344"/>
                        <a:pt x="152" y="346"/>
                      </a:cubicBezTo>
                      <a:cubicBezTo>
                        <a:pt x="167" y="369"/>
                        <a:pt x="186" y="398"/>
                        <a:pt x="165" y="427"/>
                      </a:cubicBezTo>
                      <a:cubicBezTo>
                        <a:pt x="160" y="435"/>
                        <a:pt x="147" y="432"/>
                        <a:pt x="138" y="434"/>
                      </a:cubicBezTo>
                      <a:cubicBezTo>
                        <a:pt x="122" y="432"/>
                        <a:pt x="102" y="438"/>
                        <a:pt x="91" y="427"/>
                      </a:cubicBezTo>
                      <a:cubicBezTo>
                        <a:pt x="84" y="420"/>
                        <a:pt x="108" y="414"/>
                        <a:pt x="118" y="413"/>
                      </a:cubicBezTo>
                      <a:cubicBezTo>
                        <a:pt x="136" y="411"/>
                        <a:pt x="154" y="418"/>
                        <a:pt x="172" y="420"/>
                      </a:cubicBezTo>
                      <a:cubicBezTo>
                        <a:pt x="177" y="434"/>
                        <a:pt x="181" y="447"/>
                        <a:pt x="186" y="461"/>
                      </a:cubicBezTo>
                      <a:cubicBezTo>
                        <a:pt x="188" y="468"/>
                        <a:pt x="193" y="481"/>
                        <a:pt x="193" y="481"/>
                      </a:cubicBezTo>
                      <a:cubicBezTo>
                        <a:pt x="191" y="490"/>
                        <a:pt x="194" y="504"/>
                        <a:pt x="186" y="508"/>
                      </a:cubicBezTo>
                      <a:cubicBezTo>
                        <a:pt x="173" y="515"/>
                        <a:pt x="155" y="478"/>
                        <a:pt x="152" y="474"/>
                      </a:cubicBezTo>
                      <a:cubicBezTo>
                        <a:pt x="159" y="470"/>
                        <a:pt x="164" y="460"/>
                        <a:pt x="172" y="461"/>
                      </a:cubicBezTo>
                      <a:cubicBezTo>
                        <a:pt x="191" y="464"/>
                        <a:pt x="223" y="490"/>
                        <a:pt x="233" y="50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62" name="Object 168"/>
              <p:cNvGraphicFramePr>
                <a:graphicFrameLocks noChangeAspect="1"/>
              </p:cNvGraphicFramePr>
              <p:nvPr/>
            </p:nvGraphicFramePr>
            <p:xfrm>
              <a:off x="1585" y="2390"/>
              <a:ext cx="162" cy="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4" name="数式" r:id="rId17" imgW="203040" imgH="241200" progId="Equation.3">
                      <p:embed/>
                    </p:oleObj>
                  </mc:Choice>
                  <mc:Fallback>
                    <p:oleObj name="数式" r:id="rId17" imgW="203040" imgH="241200" progId="Equation.3">
                      <p:embed/>
                      <p:pic>
                        <p:nvPicPr>
                          <p:cNvPr id="62" name="Object 1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5" y="2390"/>
                            <a:ext cx="162" cy="19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" name="Object 169"/>
              <p:cNvGraphicFramePr>
                <a:graphicFrameLocks noChangeAspect="1"/>
              </p:cNvGraphicFramePr>
              <p:nvPr/>
            </p:nvGraphicFramePr>
            <p:xfrm>
              <a:off x="3005" y="2385"/>
              <a:ext cx="162" cy="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5" name="数式" r:id="rId19" imgW="203040" imgH="241200" progId="Equation.3">
                      <p:embed/>
                    </p:oleObj>
                  </mc:Choice>
                  <mc:Fallback>
                    <p:oleObj name="数式" r:id="rId19" imgW="203040" imgH="241200" progId="Equation.3">
                      <p:embed/>
                      <p:pic>
                        <p:nvPicPr>
                          <p:cNvPr id="63" name="Object 1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05" y="2385"/>
                            <a:ext cx="162" cy="19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" name="Object 170"/>
              <p:cNvGraphicFramePr>
                <a:graphicFrameLocks noChangeAspect="1"/>
              </p:cNvGraphicFramePr>
              <p:nvPr/>
            </p:nvGraphicFramePr>
            <p:xfrm>
              <a:off x="4335" y="2365"/>
              <a:ext cx="162" cy="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6" name="数式" r:id="rId20" imgW="203040" imgH="241200" progId="Equation.3">
                      <p:embed/>
                    </p:oleObj>
                  </mc:Choice>
                  <mc:Fallback>
                    <p:oleObj name="数式" r:id="rId20" imgW="203040" imgH="241200" progId="Equation.3">
                      <p:embed/>
                      <p:pic>
                        <p:nvPicPr>
                          <p:cNvPr id="64" name="Object 1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35" y="2365"/>
                            <a:ext cx="162" cy="19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171"/>
              <p:cNvGraphicFramePr>
                <a:graphicFrameLocks noChangeAspect="1"/>
              </p:cNvGraphicFramePr>
              <p:nvPr/>
            </p:nvGraphicFramePr>
            <p:xfrm>
              <a:off x="1618" y="3248"/>
              <a:ext cx="142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7" name="数式" r:id="rId21" imgW="152280" imgH="164880" progId="Equation.3">
                      <p:embed/>
                    </p:oleObj>
                  </mc:Choice>
                  <mc:Fallback>
                    <p:oleObj name="数式" r:id="rId21" imgW="152280" imgH="164880" progId="Equation.3">
                      <p:embed/>
                      <p:pic>
                        <p:nvPicPr>
                          <p:cNvPr id="65" name="Object 17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8" y="3248"/>
                            <a:ext cx="142" cy="15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172"/>
              <p:cNvGraphicFramePr>
                <a:graphicFrameLocks noChangeAspect="1"/>
              </p:cNvGraphicFramePr>
              <p:nvPr/>
            </p:nvGraphicFramePr>
            <p:xfrm>
              <a:off x="3017" y="3210"/>
              <a:ext cx="141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8" name="数式" r:id="rId23" imgW="152280" imgH="164880" progId="Equation.3">
                      <p:embed/>
                    </p:oleObj>
                  </mc:Choice>
                  <mc:Fallback>
                    <p:oleObj name="数式" r:id="rId23" imgW="152280" imgH="164880" progId="Equation.3">
                      <p:embed/>
                      <p:pic>
                        <p:nvPicPr>
                          <p:cNvPr id="66" name="Object 17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7" y="3210"/>
                            <a:ext cx="141" cy="15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173"/>
              <p:cNvGraphicFramePr>
                <a:graphicFrameLocks noChangeAspect="1"/>
              </p:cNvGraphicFramePr>
              <p:nvPr/>
            </p:nvGraphicFramePr>
            <p:xfrm>
              <a:off x="4359" y="3218"/>
              <a:ext cx="142" cy="1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9" name="数式" r:id="rId24" imgW="152280" imgH="164880" progId="Equation.3">
                      <p:embed/>
                    </p:oleObj>
                  </mc:Choice>
                  <mc:Fallback>
                    <p:oleObj name="数式" r:id="rId24" imgW="152280" imgH="164880" progId="Equation.3">
                      <p:embed/>
                      <p:pic>
                        <p:nvPicPr>
                          <p:cNvPr id="67" name="Object 1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9" y="3218"/>
                            <a:ext cx="142" cy="158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174"/>
              <p:cNvGraphicFramePr>
                <a:graphicFrameLocks noChangeAspect="1"/>
              </p:cNvGraphicFramePr>
              <p:nvPr/>
            </p:nvGraphicFramePr>
            <p:xfrm>
              <a:off x="2235" y="2598"/>
              <a:ext cx="106" cy="1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40" name="数式" r:id="rId25" imgW="126720" imgH="139680" progId="Equation.3">
                      <p:embed/>
                    </p:oleObj>
                  </mc:Choice>
                  <mc:Fallback>
                    <p:oleObj name="数式" r:id="rId25" imgW="126720" imgH="139680" progId="Equation.3">
                      <p:embed/>
                      <p:pic>
                        <p:nvPicPr>
                          <p:cNvPr id="68" name="Object 17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35" y="2598"/>
                            <a:ext cx="106" cy="120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" name="Object 175"/>
              <p:cNvGraphicFramePr>
                <a:graphicFrameLocks noChangeAspect="1"/>
              </p:cNvGraphicFramePr>
              <p:nvPr/>
            </p:nvGraphicFramePr>
            <p:xfrm>
              <a:off x="3612" y="2615"/>
              <a:ext cx="106" cy="1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41" name="数式" r:id="rId27" imgW="126720" imgH="139680" progId="Equation.3">
                      <p:embed/>
                    </p:oleObj>
                  </mc:Choice>
                  <mc:Fallback>
                    <p:oleObj name="数式" r:id="rId27" imgW="126720" imgH="139680" progId="Equation.3">
                      <p:embed/>
                      <p:pic>
                        <p:nvPicPr>
                          <p:cNvPr id="69" name="Object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12" y="2615"/>
                            <a:ext cx="106" cy="11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" name="Object 176"/>
              <p:cNvGraphicFramePr>
                <a:graphicFrameLocks noChangeAspect="1"/>
              </p:cNvGraphicFramePr>
              <p:nvPr/>
            </p:nvGraphicFramePr>
            <p:xfrm>
              <a:off x="4968" y="2560"/>
              <a:ext cx="106" cy="1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42" name="Equation" r:id="rId28" imgW="126720" imgH="139680" progId="Equation.3">
                      <p:embed/>
                    </p:oleObj>
                  </mc:Choice>
                  <mc:Fallback>
                    <p:oleObj name="Equation" r:id="rId28" imgW="126720" imgH="139680" progId="Equation.3">
                      <p:embed/>
                      <p:pic>
                        <p:nvPicPr>
                          <p:cNvPr id="70" name="Object 1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68" y="2560"/>
                            <a:ext cx="106" cy="119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" name="TextBox 3"/>
            <p:cNvSpPr txBox="1"/>
            <p:nvPr/>
          </p:nvSpPr>
          <p:spPr>
            <a:xfrm>
              <a:off x="23987" y="6214556"/>
              <a:ext cx="2146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7F7F7F"/>
                  </a:solidFill>
                </a:rPr>
                <a:t>Y. Koike, RSC Discussion (2004)</a:t>
              </a:r>
            </a:p>
          </p:txBody>
        </p:sp>
      </p:grpSp>
      <p:sp>
        <p:nvSpPr>
          <p:cNvPr id="184" name="Content Placeholder 59">
            <a:extLst>
              <a:ext uri="{FF2B5EF4-FFF2-40B4-BE49-F238E27FC236}">
                <a16:creationId xmlns:a16="http://schemas.microsoft.com/office/drawing/2014/main" id="{050EF5D4-1A0A-7B43-B890-90F8C24F230D}"/>
              </a:ext>
            </a:extLst>
          </p:cNvPr>
          <p:cNvSpPr txBox="1">
            <a:spLocks/>
          </p:cNvSpPr>
          <p:nvPr/>
        </p:nvSpPr>
        <p:spPr>
          <a:xfrm>
            <a:off x="501355" y="4761817"/>
            <a:ext cx="510683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0432FF"/>
                </a:solidFill>
              </a:rPr>
              <a:t>Twist-3 Distributions and FFs</a:t>
            </a:r>
          </a:p>
        </p:txBody>
      </p:sp>
    </p:spTree>
    <p:extLst>
      <p:ext uri="{BB962C8B-B14F-4D97-AF65-F5344CB8AC3E}">
        <p14:creationId xmlns:p14="http://schemas.microsoft.com/office/powerpoint/2010/main" val="2500860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3DFD-23AC-8641-B77B-34F0B389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CD5DEA-77F5-AB4A-9008-4D992B185158}"/>
              </a:ext>
            </a:extLst>
          </p:cNvPr>
          <p:cNvGrpSpPr/>
          <p:nvPr/>
        </p:nvGrpSpPr>
        <p:grpSpPr>
          <a:xfrm>
            <a:off x="5782688" y="2732643"/>
            <a:ext cx="6409312" cy="2628583"/>
            <a:chOff x="5782688" y="2732643"/>
            <a:chExt cx="6409312" cy="26285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879A7A-2547-9347-B1F7-0025FAA01202}"/>
                </a:ext>
              </a:extLst>
            </p:cNvPr>
            <p:cNvGrpSpPr/>
            <p:nvPr/>
          </p:nvGrpSpPr>
          <p:grpSpPr>
            <a:xfrm>
              <a:off x="5782688" y="2732643"/>
              <a:ext cx="6409312" cy="2628583"/>
              <a:chOff x="4707569" y="2732642"/>
              <a:chExt cx="6409312" cy="26285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8546B86-EDB9-8046-90C5-7BF14BAD3BA8}"/>
                  </a:ext>
                </a:extLst>
              </p:cNvPr>
              <p:cNvGrpSpPr/>
              <p:nvPr/>
            </p:nvGrpSpPr>
            <p:grpSpPr>
              <a:xfrm>
                <a:off x="4707569" y="2732642"/>
                <a:ext cx="3373441" cy="2628583"/>
                <a:chOff x="4707569" y="2732642"/>
                <a:chExt cx="3373441" cy="2628583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C79B25C-0095-AE48-872D-049EC8437E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50167"/>
                <a:stretch/>
              </p:blipFill>
              <p:spPr>
                <a:xfrm>
                  <a:off x="4707569" y="2732642"/>
                  <a:ext cx="3373441" cy="2628583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D11A2D-04AB-E546-922D-46CCF6ED0E03}"/>
                    </a:ext>
                  </a:extLst>
                </p:cNvPr>
                <p:cNvSpPr/>
                <p:nvPr/>
              </p:nvSpPr>
              <p:spPr>
                <a:xfrm>
                  <a:off x="6428579" y="2755828"/>
                  <a:ext cx="16225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PRD 93, 014009 (2016)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A4FF2B-EA9A-5F47-BA48-04EF436FA75E}"/>
                  </a:ext>
                </a:extLst>
              </p:cNvPr>
              <p:cNvSpPr txBox="1"/>
              <p:nvPr/>
            </p:nvSpPr>
            <p:spPr>
              <a:xfrm>
                <a:off x="8046630" y="4302380"/>
                <a:ext cx="307025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Anselmino</a:t>
                </a:r>
                <a:r>
                  <a:rPr lang="en-US" sz="1400" dirty="0"/>
                  <a:t> et al: PRD 87, 094019 (2013)</a:t>
                </a:r>
              </a:p>
              <a:p>
                <a:r>
                  <a:rPr lang="en-US" sz="1400" dirty="0"/>
                  <a:t>Kang et al: PRD 93, 014009 (2016)</a:t>
                </a:r>
              </a:p>
              <a:p>
                <a:r>
                  <a:rPr lang="en-US" sz="1400" dirty="0" err="1"/>
                  <a:t>Radici</a:t>
                </a:r>
                <a:r>
                  <a:rPr lang="en-US" sz="1400" dirty="0"/>
                  <a:t> et al: JHEP 05, 123 (2015)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7630AFE-086A-0D48-891E-C497A61628D6}"/>
                </a:ext>
              </a:extLst>
            </p:cNvPr>
            <p:cNvGrpSpPr/>
            <p:nvPr/>
          </p:nvGrpSpPr>
          <p:grpSpPr>
            <a:xfrm>
              <a:off x="7996844" y="3072448"/>
              <a:ext cx="4163663" cy="1050665"/>
              <a:chOff x="7996844" y="3072448"/>
              <a:chExt cx="4163663" cy="1050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D71912D-A552-C240-ABBA-CD93D46F1AD6}"/>
                      </a:ext>
                    </a:extLst>
                  </p:cNvPr>
                  <p:cNvSpPr txBox="1"/>
                  <p:nvPr/>
                </p:nvSpPr>
                <p:spPr>
                  <a:xfrm>
                    <a:off x="9629558" y="3072448"/>
                    <a:ext cx="2530949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C00000"/>
                        </a:solidFill>
                      </a:rPr>
                      <a:t>Large uncertainties for</a:t>
                    </a:r>
                  </a:p>
                  <a:p>
                    <a:r>
                      <a: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u-quark at high </a:t>
                    </a:r>
                    <a14:m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and</a:t>
                    </a:r>
                  </a:p>
                  <a:p>
                    <a:r>
                      <a:rPr lang="en-US" sz="2000" dirty="0">
                        <a:solidFill>
                          <a:srgbClr val="008000"/>
                        </a:solidFill>
                      </a:rPr>
                      <a:t>d-quark everywhere!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D71912D-A552-C240-ABBA-CD93D46F1A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9558" y="3072448"/>
                    <a:ext cx="2530949" cy="101566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990" t="-2469" r="-995" b="-86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247A778-D67E-9748-937D-1361579A13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79724" y="3436866"/>
                <a:ext cx="1449835" cy="162314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596C006-FB41-D846-BCAC-8A189C2563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6844" y="3917834"/>
                <a:ext cx="1685363" cy="205279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B5C7B-02C9-8846-9E93-63757F3E7B2F}"/>
              </a:ext>
            </a:extLst>
          </p:cNvPr>
          <p:cNvGrpSpPr/>
          <p:nvPr/>
        </p:nvGrpSpPr>
        <p:grpSpPr>
          <a:xfrm>
            <a:off x="1733153" y="2670468"/>
            <a:ext cx="3451616" cy="2617628"/>
            <a:chOff x="1733153" y="2670468"/>
            <a:chExt cx="3451616" cy="26176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670EC4-F4A0-AF4F-9FF6-93B80A4C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3153" y="2670468"/>
              <a:ext cx="3451616" cy="261762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29F181-DD1D-0942-AAE9-C79E0EF87341}"/>
                </a:ext>
              </a:extLst>
            </p:cNvPr>
            <p:cNvGrpSpPr/>
            <p:nvPr/>
          </p:nvGrpSpPr>
          <p:grpSpPr>
            <a:xfrm>
              <a:off x="2346960" y="2894328"/>
              <a:ext cx="2161756" cy="1208170"/>
              <a:chOff x="822960" y="2894328"/>
              <a:chExt cx="2161756" cy="120817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EDD85D-C890-6B4E-B47B-F4E8697AB162}"/>
                  </a:ext>
                </a:extLst>
              </p:cNvPr>
              <p:cNvSpPr/>
              <p:nvPr/>
            </p:nvSpPr>
            <p:spPr>
              <a:xfrm>
                <a:off x="822960" y="3257550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0819DC-8B7D-3F4A-9B72-F1483A7874DC}"/>
                  </a:ext>
                </a:extLst>
              </p:cNvPr>
              <p:cNvSpPr/>
              <p:nvPr/>
            </p:nvSpPr>
            <p:spPr>
              <a:xfrm>
                <a:off x="1691640" y="2894328"/>
                <a:ext cx="1293076" cy="1085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F1001A9-18AE-1944-AA20-628FB0FF842E}"/>
                  </a:ext>
                </a:extLst>
              </p:cNvPr>
              <p:cNvSpPr/>
              <p:nvPr/>
            </p:nvSpPr>
            <p:spPr>
              <a:xfrm>
                <a:off x="1015587" y="3953908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/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algn="ctr">
                  <a:buClr>
                    <a:schemeClr val="tx1"/>
                  </a:buClr>
                </a:pPr>
                <a:r>
                  <a:rPr lang="en-US" sz="2000" b="1" dirty="0"/>
                  <a:t>Complete understanding of nucleon structure requires knowledge of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  <a:sym typeface="Wingdings"/>
                  </a:rPr>
                  <a:t>Unpolarized PDF,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  <a:sym typeface="Wingdings"/>
                </a:endParaRP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Helicity PDF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)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8000"/>
                    </a:solidFill>
                    <a:sym typeface="Wingdings"/>
                  </a:rPr>
                  <a:t>Transversity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) – chiral odd </a:t>
                </a:r>
                <a:r>
                  <a:rPr lang="en-US" sz="2000" dirty="0">
                    <a:sym typeface="Wingdings" pitchFamily="2" charset="2"/>
                  </a:rPr>
                  <a:t></a:t>
                </a:r>
                <a:r>
                  <a:rPr lang="en-US" sz="2000" dirty="0">
                    <a:solidFill>
                      <a:srgbClr val="008000"/>
                    </a:solidFill>
                    <a:sym typeface="Wingdings" pitchFamily="2" charset="2"/>
                  </a:rPr>
                  <a:t> 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requires another chiral-odd distribution</a:t>
                </a:r>
                <a:endParaRPr lang="en-US" sz="2000" dirty="0">
                  <a:solidFill>
                    <a:srgbClr val="0432FF"/>
                  </a:solidFill>
                  <a:sym typeface="Wingdings"/>
                </a:endParaRP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: direct connection to </a:t>
                </a:r>
                <a:r>
                  <a:rPr lang="en-US" sz="2000" i="1" dirty="0">
                    <a:solidFill>
                      <a:srgbClr val="0432FF"/>
                    </a:solidFill>
                    <a:sym typeface="Wingdings"/>
                  </a:rPr>
                  <a:t>non-zero OAM components </a:t>
                </a:r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of proton wave function</a:t>
                </a: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:r>
                  <a:rPr lang="en-US" sz="2000" dirty="0">
                    <a:solidFill>
                      <a:srgbClr val="492170"/>
                    </a:solidFill>
                    <a:sym typeface="Wingdings"/>
                  </a:rPr>
                  <a:t>Tensor charge,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>
                  <a:solidFill>
                    <a:srgbClr val="492170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blipFill>
                <a:blip r:embed="rId6"/>
                <a:stretch>
                  <a:fillRect t="-121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/>
              <p:nvPr/>
            </p:nvSpPr>
            <p:spPr>
              <a:xfrm>
                <a:off x="1157156" y="5500588"/>
                <a:ext cx="99770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Global analyses access in SIDIS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, e.g. via “Collins” or IFF asymmetries</a:t>
                </a:r>
              </a:p>
              <a:p>
                <a:pPr algn="ctr"/>
                <a:r>
                  <a:rPr lang="en-US" sz="2400" b="1" i="1" dirty="0">
                    <a:solidFill>
                      <a:srgbClr val="C00000"/>
                    </a:solidFill>
                  </a:rPr>
                  <a:t>Currently limited reach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156" y="5500588"/>
                <a:ext cx="9977010" cy="830997"/>
              </a:xfrm>
              <a:prstGeom prst="rect">
                <a:avLst/>
              </a:prstGeom>
              <a:blipFill>
                <a:blip r:embed="rId7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8362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3DFD-23AC-8641-B77B-34F0B389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8C557-8298-F14F-B7B7-0CB4C05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53" y="2670468"/>
            <a:ext cx="3451616" cy="2617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PAC2019 -- STAR BUR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7186" y="5320865"/>
                <a:ext cx="98124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algn="ctr">
                  <a:buClr>
                    <a:schemeClr val="tx1"/>
                  </a:buClr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Collins effect, now observed in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sym typeface="Wingdings"/>
                  </a:rPr>
                  <a:t>and largely consistent with SIDIS+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432FF"/>
                  </a:solidFill>
                  <a:sym typeface="Wingdings"/>
                </a:endParaRPr>
              </a:p>
              <a:p>
                <a:pPr marL="525780" indent="-342900">
                  <a:buClr>
                    <a:schemeClr val="tx1"/>
                  </a:buClr>
                  <a:buFontTx/>
                  <a:buChar char="-"/>
                </a:pPr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Tests of TMD factorization and universality</a:t>
                </a:r>
              </a:p>
              <a:p>
                <a:pPr marL="525780" indent="-342900">
                  <a:buClr>
                    <a:schemeClr val="tx1"/>
                  </a:buClr>
                  <a:buFontTx/>
                  <a:buChar char="-"/>
                </a:pPr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Sample wider kinematic space </a:t>
                </a:r>
                <a:r>
                  <a:rPr lang="en-US" sz="2400" dirty="0"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rgbClr val="0432FF"/>
                    </a:solidFill>
                    <a:sym typeface="Wingdings" pitchFamily="2" charset="2"/>
                  </a:rPr>
                  <a:t> insight into TMD evolution</a:t>
                </a:r>
                <a:endParaRPr lang="en-US" sz="2400" dirty="0">
                  <a:solidFill>
                    <a:srgbClr val="0432FF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86" y="5320865"/>
                <a:ext cx="9812487" cy="1200329"/>
              </a:xfrm>
              <a:prstGeom prst="rect">
                <a:avLst/>
              </a:prstGeom>
              <a:blipFill>
                <a:blip r:embed="rId4"/>
                <a:stretch>
                  <a:fillRect t="-210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219386" y="2660889"/>
            <a:ext cx="5224031" cy="2754824"/>
            <a:chOff x="53049" y="783157"/>
            <a:chExt cx="5224031" cy="27548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9" y="783157"/>
              <a:ext cx="5224031" cy="275482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20365" y="3193291"/>
              <a:ext cx="33265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STAR Collaboration, PRD 97, 032004 (2018)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/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algn="ctr">
                  <a:buClr>
                    <a:schemeClr val="tx1"/>
                  </a:buClr>
                </a:pPr>
                <a:r>
                  <a:rPr lang="en-US" sz="2000" b="1" dirty="0"/>
                  <a:t>Complete understanding of nucleon structure requires knowledge of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  <a:sym typeface="Wingdings"/>
                  </a:rPr>
                  <a:t>Unpolarized PDF,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  <a:sym typeface="Wingdings"/>
                </a:endParaRP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Helicity PDF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)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8000"/>
                    </a:solidFill>
                    <a:sym typeface="Wingdings"/>
                  </a:rPr>
                  <a:t>Transversity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) – chiral odd </a:t>
                </a:r>
                <a:r>
                  <a:rPr lang="en-US" sz="2000" dirty="0">
                    <a:sym typeface="Wingdings" pitchFamily="2" charset="2"/>
                  </a:rPr>
                  <a:t></a:t>
                </a:r>
                <a:r>
                  <a:rPr lang="en-US" sz="2000" dirty="0">
                    <a:solidFill>
                      <a:srgbClr val="008000"/>
                    </a:solidFill>
                    <a:sym typeface="Wingdings" pitchFamily="2" charset="2"/>
                  </a:rPr>
                  <a:t> 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requires another chiral-odd distribution</a:t>
                </a:r>
                <a:endParaRPr lang="en-US" sz="2000" dirty="0">
                  <a:solidFill>
                    <a:srgbClr val="0432FF"/>
                  </a:solidFill>
                  <a:sym typeface="Wingdings"/>
                </a:endParaRP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: direct connection to </a:t>
                </a:r>
                <a:r>
                  <a:rPr lang="en-US" sz="2000" i="1" dirty="0">
                    <a:solidFill>
                      <a:srgbClr val="0432FF"/>
                    </a:solidFill>
                    <a:sym typeface="Wingdings"/>
                  </a:rPr>
                  <a:t>non-zero OAM components </a:t>
                </a:r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of proton wave function</a:t>
                </a: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:r>
                  <a:rPr lang="en-US" sz="2000" dirty="0">
                    <a:solidFill>
                      <a:srgbClr val="492170"/>
                    </a:solidFill>
                    <a:sym typeface="Wingdings"/>
                  </a:rPr>
                  <a:t>Tensor charge,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>
                  <a:solidFill>
                    <a:srgbClr val="492170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blipFill>
                <a:blip r:embed="rId6"/>
                <a:stretch>
                  <a:fillRect t="-121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94284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51123</TotalTime>
  <Words>2516</Words>
  <Application>Microsoft Macintosh PowerPoint</Application>
  <PresentationFormat>Widescreen</PresentationFormat>
  <Paragraphs>363</Paragraphs>
  <Slides>25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ＭＳ Ｐゴシック</vt:lpstr>
      <vt:lpstr>Arial</vt:lpstr>
      <vt:lpstr>Calibri</vt:lpstr>
      <vt:lpstr>Cambria Math</vt:lpstr>
      <vt:lpstr>Comic Sans MS</vt:lpstr>
      <vt:lpstr>Helvetica</vt:lpstr>
      <vt:lpstr>System Font Regular</vt:lpstr>
      <vt:lpstr>Times New Roman</vt:lpstr>
      <vt:lpstr>Wingdings</vt:lpstr>
      <vt:lpstr>Office Theme</vt:lpstr>
      <vt:lpstr>Acrobat Document</vt:lpstr>
      <vt:lpstr>数式</vt:lpstr>
      <vt:lpstr>Equation</vt:lpstr>
      <vt:lpstr>STAR BUR 2022: 500 GeV p+p Run Jim Drachenberg BNL NPP PAC Meeting June 10, 2019</vt:lpstr>
      <vt:lpstr>STAR Cold QCD results have significant impact!</vt:lpstr>
      <vt:lpstr>Open Questions in Cold QCD</vt:lpstr>
      <vt:lpstr>Open Questions in Cold QCD</vt:lpstr>
      <vt:lpstr>Timeframe and Vital Stats</vt:lpstr>
      <vt:lpstr>A Surprise from Transverse Single-spin Asymmetries</vt:lpstr>
      <vt:lpstr>Mechanisms for Transverse Single-spin Asymmetries</vt:lpstr>
      <vt:lpstr>Transversity</vt:lpstr>
      <vt:lpstr>Transversity</vt:lpstr>
      <vt:lpstr>Transversity</vt:lpstr>
      <vt:lpstr>Transversity</vt:lpstr>
      <vt:lpstr>Gluon Linear Polarization</vt:lpstr>
      <vt:lpstr>Gluon Helicity</vt:lpstr>
      <vt:lpstr>Gluon Helicity</vt:lpstr>
      <vt:lpstr>Gluon Helicity</vt:lpstr>
      <vt:lpstr>Forward Dijets: Prelude to the EIC</vt:lpstr>
      <vt:lpstr>Summary</vt:lpstr>
      <vt:lpstr>Back-up Slides</vt:lpstr>
      <vt:lpstr>Cold-QCD Physics with Existing Upgrades</vt:lpstr>
      <vt:lpstr>Sivers Effect</vt:lpstr>
      <vt:lpstr>Sivers Effect at RHIC</vt:lpstr>
      <vt:lpstr>Collins Effect at RHIC</vt:lpstr>
      <vt:lpstr>Hyperons</vt:lpstr>
      <vt:lpstr>Hadron-in-jet Fragmentation Functions</vt:lpstr>
      <vt:lpstr>pp/pA Physics in 2020+</vt:lpstr>
    </vt:vector>
  </TitlesOfParts>
  <Company>Texas A&amp;M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Production from p + p at STAR</dc:title>
  <dc:creator>Jim Drachenberg</dc:creator>
  <cp:lastModifiedBy>Jim Drachenberg</cp:lastModifiedBy>
  <cp:revision>2320</cp:revision>
  <cp:lastPrinted>2019-03-14T19:00:51Z</cp:lastPrinted>
  <dcterms:created xsi:type="dcterms:W3CDTF">2013-06-11T18:26:24Z</dcterms:created>
  <dcterms:modified xsi:type="dcterms:W3CDTF">2019-06-10T03:08:05Z</dcterms:modified>
</cp:coreProperties>
</file>