
<file path=[Content_Types].xml><?xml version="1.0" encoding="utf-8"?>
<Types xmlns="http://schemas.openxmlformats.org/package/2006/content-types">
  <Default Extension="png" ContentType="image/png"/>
  <Default Extension="pdf" ContentType="application/pd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3971" r:id="rId1"/>
  </p:sldMasterIdLst>
  <p:notesMasterIdLst>
    <p:notesMasterId r:id="rId38"/>
  </p:notesMasterIdLst>
  <p:sldIdLst>
    <p:sldId id="405" r:id="rId2"/>
    <p:sldId id="314" r:id="rId3"/>
    <p:sldId id="406" r:id="rId4"/>
    <p:sldId id="261" r:id="rId5"/>
    <p:sldId id="416" r:id="rId6"/>
    <p:sldId id="262" r:id="rId7"/>
    <p:sldId id="263" r:id="rId8"/>
    <p:sldId id="264" r:id="rId9"/>
    <p:sldId id="699" r:id="rId10"/>
    <p:sldId id="693" r:id="rId11"/>
    <p:sldId id="417" r:id="rId12"/>
    <p:sldId id="409" r:id="rId13"/>
    <p:sldId id="410" r:id="rId14"/>
    <p:sldId id="418" r:id="rId15"/>
    <p:sldId id="413" r:id="rId16"/>
    <p:sldId id="419" r:id="rId17"/>
    <p:sldId id="421" r:id="rId18"/>
    <p:sldId id="422" r:id="rId19"/>
    <p:sldId id="680" r:id="rId20"/>
    <p:sldId id="423" r:id="rId21"/>
    <p:sldId id="686" r:id="rId22"/>
    <p:sldId id="424" r:id="rId23"/>
    <p:sldId id="425" r:id="rId24"/>
    <p:sldId id="426" r:id="rId25"/>
    <p:sldId id="427" r:id="rId26"/>
    <p:sldId id="692" r:id="rId27"/>
    <p:sldId id="687" r:id="rId28"/>
    <p:sldId id="688" r:id="rId29"/>
    <p:sldId id="689" r:id="rId30"/>
    <p:sldId id="690" r:id="rId31"/>
    <p:sldId id="691" r:id="rId32"/>
    <p:sldId id="694" r:id="rId33"/>
    <p:sldId id="695" r:id="rId34"/>
    <p:sldId id="696" r:id="rId35"/>
    <p:sldId id="697" r:id="rId36"/>
    <p:sldId id="698" r:id="rId37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432FF"/>
    <a:srgbClr val="000000"/>
    <a:srgbClr val="009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56"/>
    <p:restoredTop sz="94643"/>
  </p:normalViewPr>
  <p:slideViewPr>
    <p:cSldViewPr snapToGrid="0" snapToObjects="1">
      <p:cViewPr varScale="1">
        <p:scale>
          <a:sx n="105" d="100"/>
          <a:sy n="105" d="100"/>
        </p:scale>
        <p:origin x="1600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510FA6-F137-3C44-BAE6-520A1C8E37F5}" type="datetimeFigureOut">
              <a:rPr lang="en-US" smtClean="0"/>
              <a:t>1/9/19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8F409D-7C42-FC4D-8790-DBF7E961B7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1832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409D-7C42-FC4D-8790-DBF7E961B7E1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2431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409D-7C42-FC4D-8790-DBF7E961B7E1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3755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409D-7C42-FC4D-8790-DBF7E961B7E1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4130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409D-7C42-FC4D-8790-DBF7E961B7E1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4500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409D-7C42-FC4D-8790-DBF7E961B7E1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6835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DF9C7EE-AE78-9C47-AA03-62AC912294FA}"/>
              </a:ext>
            </a:extLst>
          </p:cNvPr>
          <p:cNvSpPr/>
          <p:nvPr/>
        </p:nvSpPr>
        <p:spPr>
          <a:xfrm>
            <a:off x="1328738" y="1295400"/>
            <a:ext cx="6486525" cy="3152775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>
            <a:normAutofit/>
          </a:bodyPr>
          <a:lstStyle/>
          <a:p>
            <a:pPr defTabSz="914400" eaLnBrk="1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/>
            </a:pPr>
            <a:endParaRPr sz="3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rtlCol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C381121-5D0E-5F40-86FC-6167B4874B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3A28B8B-2315-354E-85B2-CC6F285B37F6}" type="datetime1">
              <a:rPr lang="en-US" altLang="en-US" smtClean="0"/>
              <a:t>1/9/19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0F1AD5D-AFDB-524B-BC0F-D79EC22452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E72B2FB-6717-8D42-BAAD-37BE2885C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9DD1A5-086A-1A45-9997-559D1C0CCD8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5499890"/>
      </p:ext>
    </p:extLst>
  </p:cSld>
  <p:clrMapOvr>
    <a:masterClrMapping/>
  </p:clrMapOvr>
  <p:transition spd="med"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/>
          <a:lstStyle>
            <a:lvl1pPr algn="ctr">
              <a:defRPr sz="36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  <a:endParaRPr noProof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56A687C-65DA-3B48-8DBE-3C386437EE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03D2CE3-D76A-D041-810B-D5D090763C3B}" type="datetime1">
              <a:rPr lang="en-US" altLang="en-US" smtClean="0"/>
              <a:t>1/9/19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AD1C42C-D81D-FC41-AD56-5C706CAB91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0991509-55CA-714C-A672-85C84F09ED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BF21BA-130A-E642-95F6-DBB8D1B7811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8945251"/>
      </p:ext>
    </p:extLst>
  </p:cSld>
  <p:clrMapOvr>
    <a:masterClrMapping/>
  </p:clrMapOvr>
  <p:transition spd="med"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D45B4B-3438-DD43-B8B0-44A52288D2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E5826E8-BB04-B84C-A84C-6AA277AAD127}" type="datetime1">
              <a:rPr lang="en-US" altLang="en-US" smtClean="0"/>
              <a:t>1/9/19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0C5DEB-8106-F34D-850B-6546C8FC7F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614E1A-9C1A-E74B-A1FA-997BC4A5F1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B3C1FC-A8B8-E546-B357-B476BD4209B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8654124"/>
      </p:ext>
    </p:extLst>
  </p:cSld>
  <p:clrMapOvr>
    <a:masterClrMapping/>
  </p:clrMapOvr>
  <p:transition spd="med">
    <p:zo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71638D-65AE-3042-AC03-1CA9E92F08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B290A5E-CEFD-5649-AE1F-511CBC3C59F5}" type="datetime1">
              <a:rPr lang="en-US" altLang="en-US" smtClean="0"/>
              <a:t>1/9/19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3D9618-0D01-5B44-BD8A-84ADDC1590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D538F3-E887-9B44-8EDA-23B271B902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49CC8D-E2DD-C14D-BE9E-B0CD90459F3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4216267"/>
      </p:ext>
    </p:extLst>
  </p:cSld>
  <p:clrMapOvr>
    <a:masterClrMapping/>
  </p:clrMapOvr>
  <p:transition spd="med"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88018D-8771-6449-91BC-7518D510F5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355BE45-54F0-0F40-B9EB-7BF5C8DB3949}" type="datetime1">
              <a:rPr lang="en-US" altLang="en-US" smtClean="0"/>
              <a:t>1/9/19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C489B7-AACF-DA49-A708-3AB6756261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098BD7-EB8E-C74D-88E6-B3D1E2B6A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A56DE9-8806-1A46-89B9-6B63BBD32449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33928971"/>
      </p:ext>
    </p:extLst>
  </p:cSld>
  <p:clrMapOvr>
    <a:masterClrMapping/>
  </p:clrMapOvr>
  <p:transition spd="med"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  <a:endParaRPr noProof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5C486F8-A0F1-264C-8AF7-CF0DA907739D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6DF3C094-0A2C-8645-9F60-64A42C205ED5}" type="datetime1">
              <a:rPr lang="en-US" altLang="en-US" smtClean="0"/>
              <a:t>1/9/19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152FE6C-B805-8048-957E-38ECD226DEC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98D714C-C233-6D4E-ABC8-33DB82F8BE0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F78D5106-7B7B-CC4E-AECD-53CF0D9BC12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7920983"/>
      </p:ext>
    </p:extLst>
  </p:cSld>
  <p:clrMapOvr>
    <a:masterClrMapping/>
  </p:clrMapOvr>
  <p:transition spd="med"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/>
          <a:lstStyle>
            <a:lvl1pPr algn="ctr">
              <a:defRPr sz="46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101543-725D-0C44-A20C-11A7733450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136EEDC-0549-BF44-BCE2-89588B6F8E3A}" type="datetime1">
              <a:rPr lang="en-US" altLang="en-US" smtClean="0"/>
              <a:t>1/9/19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D9CC3C-0A66-6047-9DE8-DA360DB0BA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7D4835-256E-0441-B5DD-0B064F7C9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9824E8-0AAA-5B4F-89BB-106BA7198B3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3117529"/>
      </p:ext>
    </p:extLst>
  </p:cSld>
  <p:clrMapOvr>
    <a:masterClrMapping/>
  </p:clrMapOvr>
  <p:transition spd="med"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86DD95C-67D1-5A43-A6F3-125A3CD2E9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0128C81-2916-1C4F-AC9D-9EFA8CBB01C9}" type="datetime1">
              <a:rPr lang="en-US" altLang="en-US" smtClean="0"/>
              <a:t>1/9/19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7F6C082-5818-D84F-BB92-0B044ACCE6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AAEBE04-4DA6-404E-89F4-D0DADBCA9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A7F251-79AE-C646-93F6-E5E658A027F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0962092"/>
      </p:ext>
    </p:extLst>
  </p:cSld>
  <p:clrMapOvr>
    <a:masterClrMapping/>
  </p:clrMapOvr>
  <p:transition spd="med"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D9F33653-2679-A44E-AD28-5C34AE0FF5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76A71C9-3B08-424D-89F1-2F5C721CE092}" type="datetime1">
              <a:rPr lang="en-US" altLang="en-US" smtClean="0"/>
              <a:t>1/9/19</a:t>
            </a:fld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F53455F1-B73F-BE45-97CD-C854544F9F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1380938D-F0AC-4A40-B6EE-7DEF14B65D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5A80D2-D9B1-0043-B726-C01CEE0021A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4691854"/>
      </p:ext>
    </p:extLst>
  </p:cSld>
  <p:clrMapOvr>
    <a:masterClrMapping/>
  </p:clrMapOvr>
  <p:transition spd="med"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03236FE5-2915-4A43-B78B-0540EF6050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A579902-6911-6E45-976F-DACAD76491F7}" type="datetime1">
              <a:rPr lang="en-US" altLang="en-US" smtClean="0"/>
              <a:t>1/9/19</a:t>
            </a:fld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594ED2A6-03FE-9545-8644-B793B9C2EC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6BF5AC3-E528-1D42-A2C6-D1E003CD68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95D71D-B648-1E48-B292-2017FDA59D3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7868195"/>
      </p:ext>
    </p:extLst>
  </p:cSld>
  <p:clrMapOvr>
    <a:masterClrMapping/>
  </p:clrMapOvr>
  <p:transition spd="med"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673E0EC6-6CA6-824D-B55E-88FB7E79C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871AEC1-836D-3840-9AE1-7F783AAFE955}" type="datetime1">
              <a:rPr lang="en-US" altLang="en-US" smtClean="0"/>
              <a:t>1/9/19</a:t>
            </a:fld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2F95205A-3C5E-6E4D-A29B-DDC9301B18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67295BC2-C44E-6941-B5BF-92EC81790B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C676D5-D7F1-D540-A524-142D3F21AC4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88277187"/>
      </p:ext>
    </p:extLst>
  </p:cSld>
  <p:clrMapOvr>
    <a:masterClrMapping/>
  </p:clrMapOvr>
  <p:transition spd="med"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/>
          <a:lstStyle>
            <a:lvl1pPr algn="ctr">
              <a:defRPr sz="36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58CBF05-C261-3B4F-8E4B-92F12FD957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39859E8-CE9B-5141-9C50-8B05F1E1531A}" type="datetime1">
              <a:rPr lang="en-US" altLang="en-US" smtClean="0"/>
              <a:t>1/9/19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00CF0F5-0531-BD4C-97A8-713DBDD743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7147AD4-8979-A545-9DBA-1B6667E7D9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667075-9688-B34F-8678-B28C6360192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945159"/>
      </p:ext>
    </p:extLst>
  </p:cSld>
  <p:clrMapOvr>
    <a:masterClrMapping/>
  </p:clrMapOvr>
  <p:transition spd="med"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Placeholder 1">
            <a:extLst>
              <a:ext uri="{FF2B5EF4-FFF2-40B4-BE49-F238E27FC236}">
                <a16:creationId xmlns:a16="http://schemas.microsoft.com/office/drawing/2014/main" id="{FB6F8122-DF4C-F84D-A264-B76EC67CB66A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549275" y="107950"/>
            <a:ext cx="8042275" cy="133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6627" name="Text Placeholder 2">
            <a:extLst>
              <a:ext uri="{FF2B5EF4-FFF2-40B4-BE49-F238E27FC236}">
                <a16:creationId xmlns:a16="http://schemas.microsoft.com/office/drawing/2014/main" id="{5454DCFE-4EFB-734F-A913-1F1DA1B073D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549275" y="1600200"/>
            <a:ext cx="8042275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3B2BA4-0BC5-1749-95E1-0EAE972F9A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629275" y="627538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335DE906-5386-AB4E-A088-53CDE7A7D5E2}" type="datetime1">
              <a:rPr lang="en-US" altLang="en-US" smtClean="0"/>
              <a:t>1/9/19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079D6F-0C19-5648-B426-413D64E5A8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5113" y="6275388"/>
            <a:ext cx="48402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0FAAD4-494C-BC40-A154-E613489266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000683" y="6275388"/>
            <a:ext cx="990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chemeClr val="tx1"/>
                </a:solidFill>
              </a:defRPr>
            </a:lvl1pPr>
          </a:lstStyle>
          <a:p>
            <a:fld id="{870EEABA-ED64-9B4A-ADD1-9446BE6B8A53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6" r:id="rId1"/>
    <p:sldLayoutId id="2147483985" r:id="rId2"/>
    <p:sldLayoutId id="2147483986" r:id="rId3"/>
    <p:sldLayoutId id="2147483987" r:id="rId4"/>
    <p:sldLayoutId id="2147483988" r:id="rId5"/>
    <p:sldLayoutId id="2147483989" r:id="rId6"/>
    <p:sldLayoutId id="2147483990" r:id="rId7"/>
    <p:sldLayoutId id="2147483991" r:id="rId8"/>
    <p:sldLayoutId id="2147483992" r:id="rId9"/>
    <p:sldLayoutId id="2147483993" r:id="rId10"/>
    <p:sldLayoutId id="2147483994" r:id="rId11"/>
    <p:sldLayoutId id="2147483995" r:id="rId12"/>
  </p:sldLayoutIdLst>
  <p:transition spd="med">
    <p:zoom/>
  </p:transition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600" kern="1200">
          <a:solidFill>
            <a:schemeClr val="accent1"/>
          </a:solidFill>
          <a:latin typeface="+mj-lt"/>
          <a:ea typeface="ＭＳ Ｐゴシック" panose="020B0600070205080204" pitchFamily="34" charset="-128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600">
          <a:solidFill>
            <a:schemeClr val="accent1"/>
          </a:solidFill>
          <a:latin typeface="News Gothic MT" panose="020B0503020103020203" pitchFamily="34" charset="0"/>
          <a:ea typeface="ＭＳ Ｐゴシック" panose="020B0600070205080204" pitchFamily="34" charset="-128"/>
        </a:defRPr>
      </a:lvl2pPr>
      <a:lvl3pPr algn="ctr" rtl="0" fontAlgn="base">
        <a:spcBef>
          <a:spcPct val="0"/>
        </a:spcBef>
        <a:spcAft>
          <a:spcPct val="0"/>
        </a:spcAft>
        <a:defRPr sz="4600">
          <a:solidFill>
            <a:schemeClr val="accent1"/>
          </a:solidFill>
          <a:latin typeface="News Gothic MT" panose="020B0503020103020203" pitchFamily="34" charset="0"/>
          <a:ea typeface="ＭＳ Ｐゴシック" panose="020B0600070205080204" pitchFamily="34" charset="-128"/>
        </a:defRPr>
      </a:lvl3pPr>
      <a:lvl4pPr algn="ctr" rtl="0" fontAlgn="base">
        <a:spcBef>
          <a:spcPct val="0"/>
        </a:spcBef>
        <a:spcAft>
          <a:spcPct val="0"/>
        </a:spcAft>
        <a:defRPr sz="4600">
          <a:solidFill>
            <a:schemeClr val="accent1"/>
          </a:solidFill>
          <a:latin typeface="News Gothic MT" panose="020B0503020103020203" pitchFamily="34" charset="0"/>
          <a:ea typeface="ＭＳ Ｐゴシック" panose="020B0600070205080204" pitchFamily="34" charset="-128"/>
        </a:defRPr>
      </a:lvl4pPr>
      <a:lvl5pPr algn="ctr" rtl="0" fontAlgn="base">
        <a:spcBef>
          <a:spcPct val="0"/>
        </a:spcBef>
        <a:spcAft>
          <a:spcPct val="0"/>
        </a:spcAft>
        <a:defRPr sz="4600">
          <a:solidFill>
            <a:schemeClr val="accent1"/>
          </a:solidFill>
          <a:latin typeface="News Gothic MT" panose="020B0503020103020203" pitchFamily="34" charset="0"/>
          <a:ea typeface="ＭＳ Ｐゴシック" panose="020B0600070205080204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600">
          <a:solidFill>
            <a:schemeClr val="accent1"/>
          </a:solidFill>
          <a:latin typeface="News Gothic MT" panose="020B0503020103020203" pitchFamily="34" charset="0"/>
          <a:ea typeface="ＭＳ Ｐゴシック" panose="020B0600070205080204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600">
          <a:solidFill>
            <a:schemeClr val="accent1"/>
          </a:solidFill>
          <a:latin typeface="News Gothic MT" panose="020B0503020103020203" pitchFamily="34" charset="0"/>
          <a:ea typeface="ＭＳ Ｐゴシック" panose="020B0600070205080204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600">
          <a:solidFill>
            <a:schemeClr val="accent1"/>
          </a:solidFill>
          <a:latin typeface="News Gothic MT" panose="020B0503020103020203" pitchFamily="34" charset="0"/>
          <a:ea typeface="ＭＳ Ｐゴシック" panose="020B0600070205080204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600">
          <a:solidFill>
            <a:schemeClr val="accent1"/>
          </a:solidFill>
          <a:latin typeface="News Gothic MT" panose="020B0503020103020203" pitchFamily="34" charset="0"/>
          <a:ea typeface="ＭＳ Ｐゴシック" panose="020B0600070205080204" pitchFamily="34" charset="-128"/>
        </a:defRPr>
      </a:lvl9pPr>
    </p:titleStyle>
    <p:bodyStyle>
      <a:lvl1pPr marL="349250" indent="-349250" algn="l" rtl="0" fontAlgn="base">
        <a:spcBef>
          <a:spcPts val="2000"/>
        </a:spcBef>
        <a:spcAft>
          <a:spcPct val="0"/>
        </a:spcAft>
        <a:buClr>
          <a:srgbClr val="6FB7D7"/>
        </a:buClr>
        <a:buSzPct val="110000"/>
        <a:buFont typeface="Wingdings 2" pitchFamily="2" charset="2"/>
        <a:buChar char=""/>
        <a:defRPr sz="2400" kern="1200">
          <a:solidFill>
            <a:srgbClr val="595959"/>
          </a:solidFill>
          <a:latin typeface="+mn-lt"/>
          <a:ea typeface="ＭＳ Ｐゴシック" panose="020B0600070205080204" pitchFamily="34" charset="-128"/>
          <a:cs typeface="+mn-cs"/>
        </a:defRPr>
      </a:lvl1pPr>
      <a:lvl2pPr marL="685800" indent="-336550" algn="l" rtl="0" fontAlgn="base">
        <a:spcBef>
          <a:spcPts val="600"/>
        </a:spcBef>
        <a:spcAft>
          <a:spcPct val="0"/>
        </a:spcAft>
        <a:buClr>
          <a:srgbClr val="215D77"/>
        </a:buClr>
        <a:buSzPct val="110000"/>
        <a:buFont typeface="Wingdings 2" pitchFamily="2" charset="2"/>
        <a:buChar char=""/>
        <a:defRPr sz="2200" kern="1200">
          <a:solidFill>
            <a:srgbClr val="595959"/>
          </a:solidFill>
          <a:latin typeface="+mn-lt"/>
          <a:ea typeface="ＭＳ Ｐゴシック" panose="020B0600070205080204" pitchFamily="34" charset="-128"/>
          <a:cs typeface="+mn-cs"/>
        </a:defRPr>
      </a:lvl2pPr>
      <a:lvl3pPr marL="968375" indent="-282575" algn="l" rtl="0" fontAlgn="base">
        <a:spcBef>
          <a:spcPts val="600"/>
        </a:spcBef>
        <a:spcAft>
          <a:spcPct val="0"/>
        </a:spcAft>
        <a:buClr>
          <a:srgbClr val="6FB7D7"/>
        </a:buClr>
        <a:buSzPct val="110000"/>
        <a:buFont typeface="Wingdings 2" pitchFamily="2" charset="2"/>
        <a:buChar char=""/>
        <a:defRPr sz="2000" kern="1200">
          <a:solidFill>
            <a:srgbClr val="595959"/>
          </a:solidFill>
          <a:latin typeface="+mn-lt"/>
          <a:ea typeface="ＭＳ Ｐゴシック" panose="020B0600070205080204" pitchFamily="34" charset="-128"/>
          <a:cs typeface="+mn-cs"/>
        </a:defRPr>
      </a:lvl3pPr>
      <a:lvl4pPr marL="1263650" indent="-295275" algn="l" rtl="0" fontAlgn="base">
        <a:spcBef>
          <a:spcPts val="600"/>
        </a:spcBef>
        <a:spcAft>
          <a:spcPct val="0"/>
        </a:spcAft>
        <a:buClr>
          <a:srgbClr val="215D77"/>
        </a:buClr>
        <a:buSzPct val="110000"/>
        <a:buFont typeface="Wingdings 2" pitchFamily="2" charset="2"/>
        <a:buChar char=""/>
        <a:defRPr kern="1200">
          <a:solidFill>
            <a:srgbClr val="595959"/>
          </a:solidFill>
          <a:latin typeface="+mn-lt"/>
          <a:ea typeface="ＭＳ Ｐゴシック" panose="020B0600070205080204" pitchFamily="34" charset="-128"/>
          <a:cs typeface="+mn-cs"/>
        </a:defRPr>
      </a:lvl4pPr>
      <a:lvl5pPr marL="1546225" indent="-282575" algn="l" rtl="0" fontAlgn="base">
        <a:spcBef>
          <a:spcPts val="600"/>
        </a:spcBef>
        <a:spcAft>
          <a:spcPct val="0"/>
        </a:spcAft>
        <a:buClr>
          <a:srgbClr val="6FB7D7"/>
        </a:buClr>
        <a:buSzPct val="110000"/>
        <a:buFont typeface="Wingdings 2" pitchFamily="2" charset="2"/>
        <a:buChar char=""/>
        <a:defRPr kern="1200">
          <a:solidFill>
            <a:srgbClr val="595959"/>
          </a:solidFill>
          <a:latin typeface="+mn-lt"/>
          <a:ea typeface="ＭＳ Ｐゴシック" panose="020B0600070205080204" pitchFamily="34" charset="-128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emf"/><Relationship Id="rId4" Type="http://schemas.openxmlformats.org/officeDocument/2006/relationships/image" Target="../media/image5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emf"/><Relationship Id="rId5" Type="http://schemas.openxmlformats.org/officeDocument/2006/relationships/image" Target="../media/image62.emf"/><Relationship Id="rId4" Type="http://schemas.openxmlformats.org/officeDocument/2006/relationships/image" Target="../media/image61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7" Type="http://schemas.openxmlformats.org/officeDocument/2006/relationships/image" Target="../media/image6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6.pd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7" Type="http://schemas.openxmlformats.org/officeDocument/2006/relationships/image" Target="../media/image78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png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3" Type="http://schemas.openxmlformats.org/officeDocument/2006/relationships/image" Target="../media/image79.png"/><Relationship Id="rId7" Type="http://schemas.openxmlformats.org/officeDocument/2006/relationships/image" Target="../media/image8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png"/><Relationship Id="rId11" Type="http://schemas.openxmlformats.org/officeDocument/2006/relationships/image" Target="../media/image84.png"/><Relationship Id="rId5" Type="http://schemas.openxmlformats.org/officeDocument/2006/relationships/image" Target="../media/image68.png"/><Relationship Id="rId10" Type="http://schemas.openxmlformats.org/officeDocument/2006/relationships/image" Target="../media/image83.png"/><Relationship Id="rId4" Type="http://schemas.openxmlformats.org/officeDocument/2006/relationships/image" Target="../media/image67.png"/><Relationship Id="rId9" Type="http://schemas.openxmlformats.org/officeDocument/2006/relationships/image" Target="../media/image76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7" Type="http://schemas.openxmlformats.org/officeDocument/2006/relationships/image" Target="../media/image21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emf"/><Relationship Id="rId5" Type="http://schemas.openxmlformats.org/officeDocument/2006/relationships/image" Target="../media/image19.emf"/><Relationship Id="rId4" Type="http://schemas.openxmlformats.org/officeDocument/2006/relationships/image" Target="../media/image18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标题 1"/>
          <p:cNvSpPr>
            <a:spLocks noGrp="1"/>
          </p:cNvSpPr>
          <p:nvPr>
            <p:ph type="title"/>
          </p:nvPr>
        </p:nvSpPr>
        <p:spPr>
          <a:xfrm>
            <a:off x="52038" y="1139242"/>
            <a:ext cx="9091962" cy="1713686"/>
          </a:xfrm>
        </p:spPr>
        <p:txBody>
          <a:bodyPr/>
          <a:lstStyle/>
          <a:p>
            <a:pPr eaLnBrk="1" hangingPunct="1"/>
            <a:r>
              <a:rPr lang="en-US" sz="3200" b="1" dirty="0">
                <a:solidFill>
                  <a:srgbClr val="0000FF"/>
                </a:solidFill>
                <a:latin typeface="Calibri" panose="020F0502020204030204" pitchFamily="34" charset="0"/>
                <a:ea typeface="ＭＳ Ｐゴシック" pitchFamily="1" charset="-128"/>
                <a:cs typeface="Calibri" panose="020F0502020204030204" pitchFamily="34" charset="0"/>
              </a:rPr>
              <a:t>Physics Capability of JETSCAPE</a:t>
            </a:r>
            <a:br>
              <a:rPr lang="en-US" sz="3200" b="1" dirty="0">
                <a:solidFill>
                  <a:srgbClr val="0000FF"/>
                </a:solidFill>
                <a:latin typeface="Calibri" panose="020F0502020204030204" pitchFamily="34" charset="0"/>
                <a:ea typeface="ＭＳ Ｐゴシック" pitchFamily="1" charset="-128"/>
                <a:cs typeface="Calibri" panose="020F0502020204030204" pitchFamily="34" charset="0"/>
              </a:rPr>
            </a:br>
            <a:br>
              <a:rPr lang="en-US" sz="3200" b="1" dirty="0">
                <a:solidFill>
                  <a:srgbClr val="0000FF"/>
                </a:solidFill>
                <a:latin typeface="Calibri" panose="020F0502020204030204" pitchFamily="34" charset="0"/>
                <a:ea typeface="ＭＳ Ｐゴシック" pitchFamily="1" charset="-128"/>
                <a:cs typeface="Calibri" panose="020F0502020204030204" pitchFamily="34" charset="0"/>
              </a:rPr>
            </a:br>
            <a:r>
              <a:rPr lang="en-US" sz="2600" b="1" i="1" dirty="0">
                <a:solidFill>
                  <a:srgbClr val="0000FF"/>
                </a:solidFill>
                <a:latin typeface="Calibri" panose="020F0502020204030204" pitchFamily="34" charset="0"/>
                <a:ea typeface="ＭＳ Ｐゴシック" pitchFamily="1" charset="-128"/>
                <a:cs typeface="Calibri" panose="020F0502020204030204" pitchFamily="34" charset="0"/>
              </a:rPr>
              <a:t>JETSCAPE Winter School 2019</a:t>
            </a:r>
            <a:endParaRPr sz="2600" b="1" i="1" dirty="0">
              <a:solidFill>
                <a:srgbClr val="0000FF"/>
              </a:solidFill>
              <a:latin typeface="Calibri" panose="020F0502020204030204" pitchFamily="34" charset="0"/>
              <a:ea typeface="ＭＳ Ｐゴシック" pitchFamily="1" charset="-128"/>
              <a:cs typeface="Calibri" panose="020F0502020204030204" pitchFamily="34" charset="0"/>
            </a:endParaRPr>
          </a:p>
        </p:txBody>
      </p:sp>
      <p:sp>
        <p:nvSpPr>
          <p:cNvPr id="14339" name="TextBox 3"/>
          <p:cNvSpPr txBox="1">
            <a:spLocks noChangeArrowheads="1"/>
          </p:cNvSpPr>
          <p:nvPr/>
        </p:nvSpPr>
        <p:spPr bwMode="auto">
          <a:xfrm>
            <a:off x="52038" y="3857096"/>
            <a:ext cx="9144000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altLang="zh-CN" sz="2600" b="1" dirty="0">
                <a:solidFill>
                  <a:srgbClr val="0000FF"/>
                </a:solidFill>
                <a:ea typeface="宋体" pitchFamily="1" charset="-122"/>
                <a:cs typeface="宋体" pitchFamily="1" charset="-122"/>
              </a:rPr>
              <a:t>Shanshan Cao</a:t>
            </a:r>
          </a:p>
          <a:p>
            <a:pPr algn="ctr"/>
            <a:r>
              <a:rPr lang="en-US" altLang="zh-CN" sz="2600" i="1" dirty="0">
                <a:solidFill>
                  <a:srgbClr val="0000FF"/>
                </a:solidFill>
                <a:ea typeface="宋体" pitchFamily="1" charset="-122"/>
                <a:cs typeface="宋体" pitchFamily="1" charset="-122"/>
              </a:rPr>
              <a:t>Wayne State University</a:t>
            </a:r>
          </a:p>
        </p:txBody>
      </p:sp>
      <p:pic>
        <p:nvPicPr>
          <p:cNvPr id="14342" name="Picture 1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62040" y="5143983"/>
            <a:ext cx="1758950" cy="1049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5" name="Picture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22427" y="5143983"/>
            <a:ext cx="3260725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542" y="4900259"/>
            <a:ext cx="1422400" cy="1431290"/>
          </a:xfrm>
          <a:prstGeom prst="rect">
            <a:avLst/>
          </a:prstGeom>
        </p:spPr>
      </p:pic>
      <p:pic>
        <p:nvPicPr>
          <p:cNvPr id="13" name="Picture 12" descr="Joern_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68379" y="5109038"/>
            <a:ext cx="1792224" cy="1119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815590"/>
      </p:ext>
    </p:extLst>
  </p:cSld>
  <p:clrMapOvr>
    <a:masterClrMapping/>
  </p:clrMapOvr>
  <p:transition spd="med">
    <p:zo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92798" y="124670"/>
            <a:ext cx="8549893" cy="673100"/>
          </a:xfrm>
        </p:spPr>
        <p:txBody>
          <a:bodyPr>
            <a:noAutofit/>
          </a:bodyPr>
          <a:lstStyle/>
          <a:p>
            <a:r>
              <a:rPr lang="en-US" altLang="zh-CN" sz="3000" b="1" dirty="0">
                <a:solidFill>
                  <a:srgbClr val="3366FF"/>
                </a:solidFill>
                <a:latin typeface="Calibri" charset="0"/>
                <a:ea typeface="宋体" charset="0"/>
                <a:cs typeface="宋体" charset="0"/>
              </a:rPr>
              <a:t>LBT vs. MARTINI at different times</a:t>
            </a:r>
          </a:p>
        </p:txBody>
      </p:sp>
      <p:pic>
        <p:nvPicPr>
          <p:cNvPr id="6" name="Picture 5" descr="plot-multi-emissio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950" y="1296071"/>
            <a:ext cx="5029200" cy="3886200"/>
          </a:xfrm>
          <a:prstGeom prst="rect">
            <a:avLst/>
          </a:prstGeom>
        </p:spPr>
      </p:pic>
      <p:pic>
        <p:nvPicPr>
          <p:cNvPr id="7" name="Picture 6" descr="plot-large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7931" y="1295330"/>
            <a:ext cx="5029200" cy="3886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47076" y="5265350"/>
            <a:ext cx="8495615" cy="12362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indent="-274320">
              <a:spcBef>
                <a:spcPts val="1000"/>
              </a:spcBef>
              <a:buFont typeface="Arial"/>
              <a:buChar char="•"/>
            </a:pPr>
            <a:r>
              <a:rPr lang="en-US" sz="2200" dirty="0">
                <a:solidFill>
                  <a:srgbClr val="008000"/>
                </a:solidFill>
              </a:rPr>
              <a:t>Parton energy loss in LBT (HT) is weaker than in MARTINI (AMY) at early </a:t>
            </a:r>
            <a:r>
              <a:rPr lang="en-US" sz="2200" i="1" dirty="0">
                <a:solidFill>
                  <a:srgbClr val="008000"/>
                </a:solidFill>
              </a:rPr>
              <a:t>t</a:t>
            </a:r>
            <a:r>
              <a:rPr lang="en-US" sz="2200" dirty="0">
                <a:solidFill>
                  <a:srgbClr val="008000"/>
                </a:solidFill>
              </a:rPr>
              <a:t>, but catches up and becomes stronger when </a:t>
            </a:r>
            <a:r>
              <a:rPr lang="en-US" sz="2200" i="1" dirty="0">
                <a:solidFill>
                  <a:srgbClr val="008000"/>
                </a:solidFill>
              </a:rPr>
              <a:t>t</a:t>
            </a:r>
            <a:r>
              <a:rPr lang="en-US" sz="2200" dirty="0">
                <a:solidFill>
                  <a:srgbClr val="008000"/>
                </a:solidFill>
              </a:rPr>
              <a:t> is large</a:t>
            </a:r>
          </a:p>
          <a:p>
            <a:pPr marL="274320" indent="-274320">
              <a:spcBef>
                <a:spcPts val="1000"/>
              </a:spcBef>
              <a:buFont typeface="Arial"/>
              <a:buChar char="•"/>
            </a:pPr>
            <a:r>
              <a:rPr lang="en-US" sz="2200" dirty="0">
                <a:solidFill>
                  <a:srgbClr val="FF0000"/>
                </a:solidFill>
              </a:rPr>
              <a:t>At </a:t>
            </a:r>
            <a:r>
              <a:rPr lang="en-US" sz="2200" i="1" dirty="0">
                <a:solidFill>
                  <a:srgbClr val="FF0000"/>
                </a:solidFill>
              </a:rPr>
              <a:t>t</a:t>
            </a:r>
            <a:r>
              <a:rPr lang="en-US" sz="2200" dirty="0">
                <a:solidFill>
                  <a:srgbClr val="FF0000"/>
                </a:solidFill>
              </a:rPr>
              <a:t> around the QGP lifetime, LBT and MARTINI are indistinguishable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9858C8D-F9D7-814B-B784-99D2D34D0E4D}"/>
              </a:ext>
            </a:extLst>
          </p:cNvPr>
          <p:cNvSpPr/>
          <p:nvPr/>
        </p:nvSpPr>
        <p:spPr>
          <a:xfrm>
            <a:off x="454061" y="870922"/>
            <a:ext cx="83189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000"/>
              </a:spcBef>
            </a:pPr>
            <a:r>
              <a:rPr lang="en-US" sz="2000" dirty="0"/>
              <a:t>Energy spectra of daughter partons initiated by a single quark at 50 GeV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583D218-B4B4-1548-B439-321E5BB58236}"/>
              </a:ext>
            </a:extLst>
          </p:cNvPr>
          <p:cNvSpPr txBox="1"/>
          <p:nvPr/>
        </p:nvSpPr>
        <p:spPr>
          <a:xfrm>
            <a:off x="6901618" y="3140894"/>
            <a:ext cx="135904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rgbClr val="FF0000"/>
                </a:solidFill>
              </a:rPr>
              <a:t>brick </a:t>
            </a:r>
          </a:p>
          <a:p>
            <a:r>
              <a:rPr lang="en-US" sz="1800" i="1" dirty="0">
                <a:solidFill>
                  <a:srgbClr val="FF0000"/>
                </a:solidFill>
              </a:rPr>
              <a:t>T</a:t>
            </a:r>
            <a:r>
              <a:rPr lang="en-US" sz="1800" dirty="0">
                <a:solidFill>
                  <a:srgbClr val="FF0000"/>
                </a:solidFill>
              </a:rPr>
              <a:t> = 250 MeV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4BE8D4-5937-9947-AFBD-A13A08EC02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56DE9-8806-1A46-89B9-6B63BBD32449}" type="slidenum">
              <a:rPr lang="en-US" altLang="en-US" smtClean="0"/>
              <a:pPr/>
              <a:t>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28961757"/>
      </p:ext>
    </p:extLst>
  </p:cSld>
  <p:clrMapOvr>
    <a:masterClrMapping/>
  </p:clrMapOvr>
  <p:transition spd="med">
    <p:zo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MARTINI (Modular Algorithm for Relativistic Treatment of heavy IoN Interactions) [B. Schenke, C. Gale, and S. Jeon, Phys.Rev. C80, 054913 (2009), arXiv:0909.2037]…"/>
          <p:cNvSpPr>
            <a:spLocks noGrp="1"/>
          </p:cNvSpPr>
          <p:nvPr>
            <p:ph type="body" idx="4294967295"/>
          </p:nvPr>
        </p:nvSpPr>
        <p:spPr>
          <a:xfrm>
            <a:off x="404990" y="3685423"/>
            <a:ext cx="8699478" cy="858581"/>
          </a:xfrm>
          <a:prstGeom prst="rect">
            <a:avLst/>
          </a:prstGeom>
        </p:spPr>
        <p:txBody>
          <a:bodyPr anchor="t">
            <a:noAutofit/>
          </a:bodyPr>
          <a:lstStyle/>
          <a:p>
            <a:pPr marL="0" indent="0">
              <a:spcBef>
                <a:spcPts val="600"/>
              </a:spcBef>
              <a:buSzTx/>
              <a:buNone/>
              <a:defRPr sz="3000"/>
            </a:pPr>
            <a:r>
              <a:rPr lang="en-US" sz="2200" b="0" dirty="0">
                <a:solidFill>
                  <a:srgbClr val="FF0000"/>
                </a:solidFill>
                <a:latin typeface="Calibri"/>
              </a:rPr>
              <a:t>Apply strongly coupled drag on partons</a:t>
            </a:r>
            <a:endParaRPr sz="2200" b="0" dirty="0">
              <a:solidFill>
                <a:srgbClr val="0000FF"/>
              </a:solidFill>
              <a:latin typeface="Calibri"/>
            </a:endParaRPr>
          </a:p>
          <a:p>
            <a:pPr marL="0" indent="0">
              <a:spcBef>
                <a:spcPts val="600"/>
              </a:spcBef>
              <a:buSzTx/>
              <a:buNone/>
              <a:defRPr sz="3000"/>
            </a:pPr>
            <a:endParaRPr sz="2200" b="0" dirty="0">
              <a:solidFill>
                <a:srgbClr val="0000FF"/>
              </a:solidFill>
              <a:latin typeface="Calibri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92798" y="180027"/>
            <a:ext cx="8549893" cy="64856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000" b="1" i="0" u="none" strike="noStrike" kern="1200" cap="none" spc="0" normalizeH="0" baseline="0" noProof="0" dirty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Calibri" charset="0"/>
                <a:ea typeface="宋体" charset="0"/>
                <a:cs typeface="宋体" charset="0"/>
              </a:rPr>
              <a:t>Stage 3: low </a:t>
            </a:r>
            <a:r>
              <a:rPr kumimoji="0" lang="en-US" altLang="zh-CN" sz="3000" b="1" i="1" u="none" strike="noStrike" kern="1200" cap="none" spc="0" normalizeH="0" baseline="0" noProof="0" dirty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Calibri" charset="0"/>
                <a:ea typeface="宋体" charset="0"/>
                <a:cs typeface="宋体" charset="0"/>
              </a:rPr>
              <a:t>Q </a:t>
            </a:r>
            <a:r>
              <a:rPr kumimoji="0" lang="en-US" altLang="zh-CN" sz="3000" b="1" i="0" u="none" strike="noStrike" kern="1200" cap="none" spc="0" normalizeH="0" baseline="0" noProof="0" dirty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Calibri" charset="0"/>
                <a:ea typeface="宋体" charset="0"/>
                <a:cs typeface="宋体" charset="0"/>
              </a:rPr>
              <a:t>and </a:t>
            </a:r>
            <a:r>
              <a:rPr lang="en-US" altLang="zh-CN" sz="3000" b="1" dirty="0">
                <a:solidFill>
                  <a:srgbClr val="3366FF"/>
                </a:solidFill>
                <a:latin typeface="Calibri" charset="0"/>
                <a:ea typeface="宋体" charset="0"/>
                <a:cs typeface="宋体" charset="0"/>
              </a:rPr>
              <a:t>low</a:t>
            </a:r>
            <a:r>
              <a:rPr kumimoji="0" lang="en-US" altLang="zh-CN" sz="3000" b="1" i="0" u="none" strike="noStrike" kern="1200" cap="none" spc="0" normalizeH="0" baseline="0" noProof="0" dirty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Calibri" charset="0"/>
                <a:ea typeface="宋体" charset="0"/>
                <a:cs typeface="宋体" charset="0"/>
              </a:rPr>
              <a:t> </a:t>
            </a:r>
            <a:r>
              <a:rPr kumimoji="0" lang="en-US" altLang="zh-CN" sz="3000" b="1" i="1" u="none" strike="noStrike" kern="1200" cap="none" spc="0" normalizeH="0" baseline="0" noProof="0" dirty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Calibri" charset="0"/>
                <a:ea typeface="宋体" charset="0"/>
                <a:cs typeface="宋体" charset="0"/>
              </a:rPr>
              <a:t>E </a:t>
            </a:r>
            <a:r>
              <a:rPr kumimoji="0" lang="en-US" altLang="zh-CN" sz="3000" b="1" u="none" strike="noStrike" kern="1200" cap="none" spc="0" normalizeH="0" baseline="0" noProof="0" dirty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Calibri" charset="0"/>
                <a:ea typeface="宋体" charset="0"/>
                <a:cs typeface="宋体" charset="0"/>
              </a:rPr>
              <a:t>(near thermal)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C233DB3-871F-7443-8331-7D30932E31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1523" y="1779630"/>
            <a:ext cx="4520903" cy="1780433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FDA30804-9FF7-064F-8B65-56653529B6EB}"/>
              </a:ext>
            </a:extLst>
          </p:cNvPr>
          <p:cNvSpPr/>
          <p:nvPr/>
        </p:nvSpPr>
        <p:spPr>
          <a:xfrm>
            <a:off x="404990" y="1048830"/>
            <a:ext cx="837397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500"/>
              </a:spcBef>
            </a:pPr>
            <a:r>
              <a:rPr lang="en-US" sz="2200" b="1" dirty="0">
                <a:solidFill>
                  <a:srgbClr val="008000"/>
                </a:solidFill>
              </a:rPr>
              <a:t>Strongly coupled approach </a:t>
            </a:r>
            <a:r>
              <a:rPr lang="en-US" sz="2200" dirty="0">
                <a:solidFill>
                  <a:srgbClr val="008000"/>
                </a:solidFill>
              </a:rPr>
              <a:t>(</a:t>
            </a:r>
            <a:r>
              <a:rPr lang="en-US" sz="2200" dirty="0" err="1">
                <a:solidFill>
                  <a:srgbClr val="008000"/>
                </a:solidFill>
              </a:rPr>
              <a:t>AdS</a:t>
            </a:r>
            <a:r>
              <a:rPr lang="en-US" sz="2200" dirty="0">
                <a:solidFill>
                  <a:srgbClr val="008000"/>
                </a:solidFill>
              </a:rPr>
              <a:t>/CFT based model) </a:t>
            </a:r>
            <a:r>
              <a:rPr lang="en-US" sz="2000" dirty="0">
                <a:latin typeface="Calibri"/>
              </a:rPr>
              <a:t>[</a:t>
            </a:r>
            <a:r>
              <a:rPr lang="en-US" sz="2000" dirty="0"/>
              <a:t>JHEP 03 (2016) 053, JHEP 10 (2014) 019</a:t>
            </a:r>
            <a:r>
              <a:rPr lang="en-US" sz="2000" dirty="0">
                <a:latin typeface="Calibri"/>
              </a:rPr>
              <a:t>]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5B6CE70-5FE2-2A41-B595-8DA8CAD11A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0519" y="4255941"/>
            <a:ext cx="6922910" cy="1065063"/>
          </a:xfrm>
          <a:prstGeom prst="rect">
            <a:avLst/>
          </a:prstGeom>
        </p:spPr>
      </p:pic>
      <p:sp>
        <p:nvSpPr>
          <p:cNvPr id="19" name="Frame 18">
            <a:extLst>
              <a:ext uri="{FF2B5EF4-FFF2-40B4-BE49-F238E27FC236}">
                <a16:creationId xmlns:a16="http://schemas.microsoft.com/office/drawing/2014/main" id="{926A58A8-E8A2-954B-9508-EE73A153FEDE}"/>
              </a:ext>
            </a:extLst>
          </p:cNvPr>
          <p:cNvSpPr/>
          <p:nvPr/>
        </p:nvSpPr>
        <p:spPr>
          <a:xfrm>
            <a:off x="7144512" y="4766900"/>
            <a:ext cx="341376" cy="347622"/>
          </a:xfrm>
          <a:prstGeom prst="frame">
            <a:avLst>
              <a:gd name="adj1" fmla="val 7323"/>
            </a:avLst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6132682-5A4A-9547-B310-64E40B232315}"/>
              </a:ext>
            </a:extLst>
          </p:cNvPr>
          <p:cNvSpPr txBox="1"/>
          <p:nvPr/>
        </p:nvSpPr>
        <p:spPr>
          <a:xfrm>
            <a:off x="5810172" y="5103984"/>
            <a:ext cx="26686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</a:rPr>
              <a:t>strong coupling parameter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4040255-903D-7D4B-98A4-00F1E56D47CC}"/>
              </a:ext>
            </a:extLst>
          </p:cNvPr>
          <p:cNvSpPr/>
          <p:nvPr/>
        </p:nvSpPr>
        <p:spPr>
          <a:xfrm>
            <a:off x="1048601" y="5682472"/>
            <a:ext cx="72382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  <a:defRPr sz="3000"/>
            </a:pPr>
            <a:r>
              <a:rPr lang="en-US" sz="1800" dirty="0">
                <a:latin typeface="Calibri"/>
                <a:ea typeface="+mn-ea"/>
                <a:cs typeface="+mn-cs"/>
              </a:rPr>
              <a:t>[P</a:t>
            </a:r>
            <a:r>
              <a:rPr lang="en-US" sz="1800" dirty="0">
                <a:latin typeface="Calibri"/>
              </a:rPr>
              <a:t>. </a:t>
            </a:r>
            <a:r>
              <a:rPr lang="en-US" sz="1800" dirty="0" err="1">
                <a:latin typeface="Calibri"/>
              </a:rPr>
              <a:t>Chesler</a:t>
            </a:r>
            <a:r>
              <a:rPr lang="en-US" sz="1800" dirty="0">
                <a:latin typeface="Calibri"/>
              </a:rPr>
              <a:t> and K. Rajagopal PRD 90 (2014) 025033, JHEP 1605 (2016) 098</a:t>
            </a:r>
            <a:r>
              <a:rPr lang="en-US" sz="1800" dirty="0">
                <a:latin typeface="Calibri"/>
                <a:ea typeface="+mn-ea"/>
                <a:cs typeface="+mn-cs"/>
              </a:rPr>
              <a:t>]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47F5187-EF62-844D-9166-F0C4057B1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676D5-D7F1-D540-A524-142D3F21AC4A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05406195"/>
      </p:ext>
    </p:extLst>
  </p:cSld>
  <p:clrMapOvr>
    <a:masterClrMapping/>
  </p:clrMapOvr>
  <p:transition spd="med">
    <p:zo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4565" y="97332"/>
            <a:ext cx="8884955" cy="717100"/>
          </a:xfrm>
        </p:spPr>
        <p:txBody>
          <a:bodyPr>
            <a:noAutofit/>
          </a:bodyPr>
          <a:lstStyle/>
          <a:p>
            <a:r>
              <a:rPr lang="en-US" altLang="zh-CN" sz="3000" b="1" dirty="0">
                <a:solidFill>
                  <a:srgbClr val="3366FF"/>
                </a:solidFill>
                <a:latin typeface="Calibri" charset="0"/>
                <a:ea typeface="宋体" charset="0"/>
                <a:cs typeface="宋体" charset="0"/>
              </a:rPr>
              <a:t>Separation scales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2C3B6EC-2BCE-6A4C-AE3E-E214A85FB40C}"/>
              </a:ext>
            </a:extLst>
          </p:cNvPr>
          <p:cNvGrpSpPr/>
          <p:nvPr/>
        </p:nvGrpSpPr>
        <p:grpSpPr>
          <a:xfrm>
            <a:off x="477939" y="934552"/>
            <a:ext cx="8392872" cy="5629746"/>
            <a:chOff x="477939" y="885784"/>
            <a:chExt cx="8392872" cy="5629746"/>
          </a:xfrm>
        </p:grpSpPr>
        <p:sp>
          <p:nvSpPr>
            <p:cNvPr id="2" name="TextBox 1"/>
            <p:cNvSpPr txBox="1"/>
            <p:nvPr/>
          </p:nvSpPr>
          <p:spPr>
            <a:xfrm>
              <a:off x="477939" y="885784"/>
              <a:ext cx="8392872" cy="56297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700"/>
                </a:spcBef>
              </a:pPr>
              <a:r>
                <a:rPr lang="en-US" sz="2200" dirty="0">
                  <a:solidFill>
                    <a:srgbClr val="002060"/>
                  </a:solidFill>
                </a:rPr>
                <a:t>1. </a:t>
              </a:r>
              <a:r>
                <a:rPr lang="en-US" sz="2200" b="1" dirty="0">
                  <a:solidFill>
                    <a:srgbClr val="002060"/>
                  </a:solidFill>
                </a:rPr>
                <a:t>MATTER</a:t>
              </a:r>
              <a:r>
                <a:rPr lang="en-US" sz="2200" dirty="0">
                  <a:solidFill>
                    <a:srgbClr val="002060"/>
                  </a:solidFill>
                </a:rPr>
                <a:t> (</a:t>
              </a:r>
              <a:r>
                <a:rPr lang="en-US" sz="2200" i="1" dirty="0">
                  <a:solidFill>
                    <a:srgbClr val="002060"/>
                  </a:solidFill>
                </a:rPr>
                <a:t>virtuality-ordered</a:t>
              </a:r>
              <a:r>
                <a:rPr lang="en-US" sz="2200" dirty="0">
                  <a:solidFill>
                    <a:srgbClr val="002060"/>
                  </a:solidFill>
                </a:rPr>
                <a:t>) evolves partons (</a:t>
              </a:r>
              <a:r>
                <a:rPr lang="en-US" sz="2200" i="1" dirty="0">
                  <a:solidFill>
                    <a:srgbClr val="002060"/>
                  </a:solidFill>
                </a:rPr>
                <a:t>Q</a:t>
              </a:r>
              <a:r>
                <a:rPr lang="en-US" sz="2200" dirty="0">
                  <a:solidFill>
                    <a:srgbClr val="002060"/>
                  </a:solidFill>
                </a:rPr>
                <a:t>&gt;</a:t>
              </a:r>
              <a:r>
                <a:rPr lang="en-US" sz="2200" i="1" dirty="0">
                  <a:solidFill>
                    <a:srgbClr val="002060"/>
                  </a:solidFill>
                </a:rPr>
                <a:t>Q</a:t>
              </a:r>
              <a:r>
                <a:rPr lang="en-US" sz="2200" baseline="-25000" dirty="0">
                  <a:solidFill>
                    <a:srgbClr val="002060"/>
                  </a:solidFill>
                </a:rPr>
                <a:t>0</a:t>
              </a:r>
              <a:r>
                <a:rPr lang="en-US" sz="2200" dirty="0">
                  <a:solidFill>
                    <a:srgbClr val="002060"/>
                  </a:solidFill>
                </a:rPr>
                <a:t>, </a:t>
              </a:r>
              <a:r>
                <a:rPr lang="en-US" sz="2200" i="1" dirty="0">
                  <a:solidFill>
                    <a:srgbClr val="002060"/>
                  </a:solidFill>
                </a:rPr>
                <a:t>E</a:t>
              </a:r>
              <a:r>
                <a:rPr lang="en-US" sz="2200" dirty="0">
                  <a:solidFill>
                    <a:srgbClr val="002060"/>
                  </a:solidFill>
                </a:rPr>
                <a:t>&gt;</a:t>
              </a:r>
              <a:r>
                <a:rPr lang="en-US" sz="2200" i="1" dirty="0">
                  <a:solidFill>
                    <a:srgbClr val="002060"/>
                  </a:solidFill>
                </a:rPr>
                <a:t>E</a:t>
              </a:r>
              <a:r>
                <a:rPr lang="en-US" sz="2200" baseline="-25000" dirty="0">
                  <a:solidFill>
                    <a:srgbClr val="002060"/>
                  </a:solidFill>
                </a:rPr>
                <a:t>0</a:t>
              </a:r>
              <a:r>
                <a:rPr lang="en-US" sz="2200" dirty="0">
                  <a:solidFill>
                    <a:srgbClr val="002060"/>
                  </a:solidFill>
                </a:rPr>
                <a:t>)</a:t>
              </a:r>
            </a:p>
            <a:p>
              <a:pPr>
                <a:spcBef>
                  <a:spcPts val="700"/>
                </a:spcBef>
              </a:pPr>
              <a:r>
                <a:rPr lang="en-US" sz="2200" dirty="0">
                  <a:solidFill>
                    <a:srgbClr val="002060"/>
                  </a:solidFill>
                </a:rPr>
                <a:t>2. </a:t>
              </a:r>
              <a:r>
                <a:rPr lang="en-US" sz="2200" b="1" dirty="0">
                  <a:solidFill>
                    <a:srgbClr val="002060"/>
                  </a:solidFill>
                </a:rPr>
                <a:t>LBT/MARTINI</a:t>
              </a:r>
              <a:r>
                <a:rPr lang="en-US" sz="2200" dirty="0">
                  <a:solidFill>
                    <a:srgbClr val="002060"/>
                  </a:solidFill>
                </a:rPr>
                <a:t> (</a:t>
              </a:r>
              <a:r>
                <a:rPr lang="en-US" sz="2200" i="1" dirty="0">
                  <a:solidFill>
                    <a:srgbClr val="002060"/>
                  </a:solidFill>
                </a:rPr>
                <a:t>time-ordered</a:t>
              </a:r>
              <a:r>
                <a:rPr lang="en-US" sz="2200" dirty="0">
                  <a:solidFill>
                    <a:srgbClr val="002060"/>
                  </a:solidFill>
                </a:rPr>
                <a:t>) continues parton evolution (</a:t>
              </a:r>
              <a:r>
                <a:rPr lang="en-US" sz="2200" i="1" dirty="0">
                  <a:solidFill>
                    <a:srgbClr val="002060"/>
                  </a:solidFill>
                </a:rPr>
                <a:t>Q&lt;Q</a:t>
              </a:r>
              <a:r>
                <a:rPr lang="en-US" sz="2200" baseline="-25000" dirty="0">
                  <a:solidFill>
                    <a:srgbClr val="002060"/>
                  </a:solidFill>
                </a:rPr>
                <a:t>0</a:t>
              </a:r>
              <a:r>
                <a:rPr lang="en-US" sz="2200" dirty="0">
                  <a:solidFill>
                    <a:srgbClr val="002060"/>
                  </a:solidFill>
                </a:rPr>
                <a:t>, </a:t>
              </a:r>
              <a:r>
                <a:rPr lang="en-US" sz="2200" i="1" dirty="0">
                  <a:solidFill>
                    <a:srgbClr val="002060"/>
                  </a:solidFill>
                </a:rPr>
                <a:t>E</a:t>
              </a:r>
              <a:r>
                <a:rPr lang="en-US" sz="2200" dirty="0">
                  <a:solidFill>
                    <a:srgbClr val="002060"/>
                  </a:solidFill>
                </a:rPr>
                <a:t>&gt;</a:t>
              </a:r>
              <a:r>
                <a:rPr lang="en-US" sz="2200" i="1" dirty="0">
                  <a:solidFill>
                    <a:srgbClr val="002060"/>
                  </a:solidFill>
                </a:rPr>
                <a:t>E</a:t>
              </a:r>
              <a:r>
                <a:rPr lang="en-US" sz="2200" baseline="-25000" dirty="0">
                  <a:solidFill>
                    <a:srgbClr val="002060"/>
                  </a:solidFill>
                </a:rPr>
                <a:t>0</a:t>
              </a:r>
              <a:r>
                <a:rPr lang="en-US" sz="2200" dirty="0">
                  <a:solidFill>
                    <a:srgbClr val="002060"/>
                  </a:solidFill>
                </a:rPr>
                <a:t>)</a:t>
              </a:r>
            </a:p>
            <a:p>
              <a:pPr>
                <a:spcBef>
                  <a:spcPts val="700"/>
                </a:spcBef>
              </a:pPr>
              <a:r>
                <a:rPr lang="en-US" sz="2200" dirty="0">
                  <a:solidFill>
                    <a:srgbClr val="002060"/>
                  </a:solidFill>
                </a:rPr>
                <a:t>3. </a:t>
              </a:r>
              <a:r>
                <a:rPr lang="en-US" sz="2200" b="1" dirty="0" err="1">
                  <a:solidFill>
                    <a:srgbClr val="002060"/>
                  </a:solidFill>
                </a:rPr>
                <a:t>AdS</a:t>
              </a:r>
              <a:r>
                <a:rPr lang="en-US" sz="2200" b="1" dirty="0">
                  <a:solidFill>
                    <a:srgbClr val="002060"/>
                  </a:solidFill>
                </a:rPr>
                <a:t>/CFT drag</a:t>
              </a:r>
              <a:r>
                <a:rPr lang="en-US" sz="2200" dirty="0">
                  <a:solidFill>
                    <a:srgbClr val="002060"/>
                  </a:solidFill>
                </a:rPr>
                <a:t> (</a:t>
              </a:r>
              <a:r>
                <a:rPr lang="en-US" sz="2200" i="1" dirty="0">
                  <a:solidFill>
                    <a:srgbClr val="002060"/>
                  </a:solidFill>
                </a:rPr>
                <a:t>time-ordered</a:t>
              </a:r>
              <a:r>
                <a:rPr lang="en-US" sz="2200" dirty="0">
                  <a:solidFill>
                    <a:srgbClr val="002060"/>
                  </a:solidFill>
                </a:rPr>
                <a:t>) is introduced when (</a:t>
              </a:r>
              <a:r>
                <a:rPr lang="en-US" sz="2200" i="1" dirty="0">
                  <a:solidFill>
                    <a:srgbClr val="002060"/>
                  </a:solidFill>
                </a:rPr>
                <a:t>Q</a:t>
              </a:r>
              <a:r>
                <a:rPr lang="en-US" sz="2200" dirty="0">
                  <a:solidFill>
                    <a:srgbClr val="002060"/>
                  </a:solidFill>
                </a:rPr>
                <a:t>&gt;</a:t>
              </a:r>
              <a:r>
                <a:rPr lang="en-US" sz="2200" i="1" dirty="0">
                  <a:solidFill>
                    <a:srgbClr val="002060"/>
                  </a:solidFill>
                </a:rPr>
                <a:t>Q</a:t>
              </a:r>
              <a:r>
                <a:rPr lang="en-US" sz="2200" baseline="-25000" dirty="0">
                  <a:solidFill>
                    <a:srgbClr val="002060"/>
                  </a:solidFill>
                </a:rPr>
                <a:t>0</a:t>
              </a:r>
              <a:r>
                <a:rPr lang="en-US" sz="2200" dirty="0">
                  <a:solidFill>
                    <a:srgbClr val="002060"/>
                  </a:solidFill>
                </a:rPr>
                <a:t>, </a:t>
              </a:r>
              <a:r>
                <a:rPr lang="en-US" sz="2200" i="1" dirty="0">
                  <a:solidFill>
                    <a:srgbClr val="002060"/>
                  </a:solidFill>
                </a:rPr>
                <a:t>E&lt;E</a:t>
              </a:r>
              <a:r>
                <a:rPr lang="en-US" sz="2200" baseline="-25000" dirty="0">
                  <a:solidFill>
                    <a:srgbClr val="002060"/>
                  </a:solidFill>
                </a:rPr>
                <a:t>0</a:t>
              </a:r>
              <a:r>
                <a:rPr lang="en-US" sz="2200" dirty="0">
                  <a:solidFill>
                    <a:srgbClr val="002060"/>
                  </a:solidFill>
                </a:rPr>
                <a:t>)</a:t>
              </a:r>
            </a:p>
            <a:p>
              <a:pPr>
                <a:spcBef>
                  <a:spcPts val="700"/>
                </a:spcBef>
              </a:pPr>
              <a:endParaRPr lang="en-US" sz="1000" b="1" dirty="0">
                <a:solidFill>
                  <a:srgbClr val="008000"/>
                </a:solidFill>
              </a:endParaRPr>
            </a:p>
            <a:p>
              <a:pPr>
                <a:spcBef>
                  <a:spcPts val="700"/>
                </a:spcBef>
              </a:pPr>
              <a:r>
                <a:rPr lang="en-US" sz="2200" b="1" dirty="0">
                  <a:solidFill>
                    <a:srgbClr val="FF0000"/>
                  </a:solidFill>
                </a:rPr>
                <a:t>Virtuality separation scale </a:t>
              </a:r>
              <a:r>
                <a:rPr lang="en-US" sz="2200" b="1" i="1" dirty="0">
                  <a:solidFill>
                    <a:srgbClr val="FF0000"/>
                  </a:solidFill>
                </a:rPr>
                <a:t>Q</a:t>
              </a:r>
              <a:r>
                <a:rPr lang="en-US" sz="2200" b="1" baseline="-25000" dirty="0">
                  <a:solidFill>
                    <a:srgbClr val="FF0000"/>
                  </a:solidFill>
                </a:rPr>
                <a:t>0</a:t>
              </a:r>
              <a:endParaRPr lang="en-US" sz="2200" b="1" dirty="0">
                <a:solidFill>
                  <a:srgbClr val="008000"/>
                </a:solidFill>
              </a:endParaRPr>
            </a:p>
            <a:p>
              <a:pPr marL="274320" indent="-274320">
                <a:spcBef>
                  <a:spcPts val="700"/>
                </a:spcBef>
                <a:buFont typeface="Arial"/>
                <a:buChar char="•"/>
              </a:pPr>
              <a:r>
                <a:rPr lang="en-US" sz="2200" b="1" dirty="0">
                  <a:solidFill>
                    <a:srgbClr val="009C00"/>
                  </a:solidFill>
                </a:rPr>
                <a:t>Fixed </a:t>
              </a:r>
              <a:r>
                <a:rPr lang="en-US" sz="2200" b="1" i="1" dirty="0">
                  <a:solidFill>
                    <a:srgbClr val="009C00"/>
                  </a:solidFill>
                </a:rPr>
                <a:t>Q</a:t>
              </a:r>
              <a:r>
                <a:rPr lang="en-US" sz="2200" b="1" baseline="-25000" dirty="0">
                  <a:solidFill>
                    <a:srgbClr val="009C00"/>
                  </a:solidFill>
                </a:rPr>
                <a:t>0</a:t>
              </a:r>
              <a:r>
                <a:rPr lang="en-US" sz="2200" dirty="0">
                  <a:solidFill>
                    <a:srgbClr val="009C00"/>
                  </a:solidFill>
                  <a:sym typeface="Wingdings"/>
                </a:rPr>
                <a:t>:</a:t>
              </a:r>
              <a:r>
                <a:rPr lang="en-US" sz="2200" dirty="0">
                  <a:solidFill>
                    <a:srgbClr val="009C00"/>
                  </a:solidFill>
                </a:rPr>
                <a:t> 1, 2 or 3 GeV will be used and compared.</a:t>
              </a:r>
            </a:p>
            <a:p>
              <a:pPr marL="274320" indent="-274320">
                <a:spcBef>
                  <a:spcPts val="700"/>
                </a:spcBef>
                <a:buFont typeface="Arial"/>
                <a:buChar char="•"/>
              </a:pPr>
              <a:r>
                <a:rPr lang="en-US" sz="2200" b="1" dirty="0"/>
                <a:t>Dynamical </a:t>
              </a:r>
              <a:r>
                <a:rPr lang="en-US" sz="2200" b="1" i="1" dirty="0"/>
                <a:t>Q</a:t>
              </a:r>
              <a:r>
                <a:rPr lang="en-US" sz="2200" b="1" baseline="-25000" dirty="0"/>
                <a:t>0</a:t>
              </a:r>
              <a:r>
                <a:rPr lang="en-US" sz="2200" b="1" dirty="0"/>
                <a:t> </a:t>
              </a:r>
              <a:r>
                <a:rPr lang="en-US" sz="2200" dirty="0"/>
                <a:t>(virtuality gain from scattering with the medium):</a:t>
              </a:r>
            </a:p>
            <a:p>
              <a:pPr marL="274320" indent="-274320">
                <a:spcBef>
                  <a:spcPts val="700"/>
                </a:spcBef>
                <a:buFont typeface="Arial"/>
                <a:buChar char="•"/>
              </a:pPr>
              <a:endParaRPr lang="en-US" sz="2200" dirty="0"/>
            </a:p>
            <a:p>
              <a:pPr marL="274320" indent="-274320">
                <a:spcBef>
                  <a:spcPts val="700"/>
                </a:spcBef>
                <a:buFont typeface="Arial"/>
                <a:buChar char="•"/>
              </a:pPr>
              <a:endParaRPr lang="en-US" sz="2200" dirty="0"/>
            </a:p>
            <a:p>
              <a:pPr marL="274320" indent="-274320">
                <a:spcBef>
                  <a:spcPts val="700"/>
                </a:spcBef>
                <a:buFont typeface="Arial"/>
                <a:buChar char="•"/>
              </a:pPr>
              <a:endParaRPr lang="en-US" sz="2200" dirty="0"/>
            </a:p>
            <a:p>
              <a:pPr marL="274320" indent="-274320">
                <a:spcBef>
                  <a:spcPts val="700"/>
                </a:spcBef>
                <a:buFont typeface="Arial"/>
                <a:buChar char="•"/>
              </a:pPr>
              <a:r>
                <a:rPr lang="en-US" sz="2200" b="1" dirty="0">
                  <a:solidFill>
                    <a:srgbClr val="0432FF"/>
                  </a:solidFill>
                </a:rPr>
                <a:t>Extracted from model to data comparison</a:t>
              </a:r>
              <a:r>
                <a:rPr lang="en-US" sz="2200" dirty="0">
                  <a:solidFill>
                    <a:srgbClr val="0432FF"/>
                  </a:solidFill>
                </a:rPr>
                <a:t> (see Part III)</a:t>
              </a:r>
            </a:p>
            <a:p>
              <a:pPr marL="274320" indent="-274320">
                <a:spcBef>
                  <a:spcPts val="700"/>
                </a:spcBef>
              </a:pPr>
              <a:endParaRPr lang="en-US" sz="1000" b="1" dirty="0">
                <a:solidFill>
                  <a:srgbClr val="FF0000"/>
                </a:solidFill>
              </a:endParaRPr>
            </a:p>
            <a:p>
              <a:pPr>
                <a:spcBef>
                  <a:spcPts val="700"/>
                </a:spcBef>
              </a:pPr>
              <a:r>
                <a:rPr lang="en-US" sz="2200" b="1" dirty="0">
                  <a:solidFill>
                    <a:srgbClr val="FF0000"/>
                  </a:solidFill>
                </a:rPr>
                <a:t>Energy separation scale </a:t>
              </a:r>
              <a:r>
                <a:rPr lang="en-US" sz="2200" b="1" i="1" dirty="0">
                  <a:solidFill>
                    <a:srgbClr val="FF0000"/>
                  </a:solidFill>
                </a:rPr>
                <a:t>E</a:t>
              </a:r>
              <a:r>
                <a:rPr lang="en-US" sz="2200" b="1" baseline="-25000" dirty="0">
                  <a:solidFill>
                    <a:srgbClr val="FF0000"/>
                  </a:solidFill>
                </a:rPr>
                <a:t>0</a:t>
              </a:r>
              <a:endParaRPr lang="en-US" sz="2200" b="1" dirty="0">
                <a:solidFill>
                  <a:srgbClr val="008000"/>
                </a:solidFill>
              </a:endParaRPr>
            </a:p>
            <a:p>
              <a:pPr marL="274320" indent="-274320">
                <a:spcBef>
                  <a:spcPts val="700"/>
                </a:spcBef>
                <a:buFont typeface="Arial"/>
                <a:buChar char="•"/>
              </a:pPr>
              <a:r>
                <a:rPr lang="en-US" sz="2200" dirty="0"/>
                <a:t>Under investigation</a:t>
              </a:r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2428021" y="3821348"/>
              <a:ext cx="3906122" cy="934619"/>
              <a:chOff x="2537749" y="3016676"/>
              <a:chExt cx="3906122" cy="934619"/>
            </a:xfrm>
          </p:grpSpPr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3830547" y="3593663"/>
                <a:ext cx="1552448" cy="357632"/>
              </a:xfrm>
              <a:prstGeom prst="rect">
                <a:avLst/>
              </a:prstGeom>
            </p:spPr>
          </p:pic>
          <p:sp>
            <p:nvSpPr>
              <p:cNvPr id="10" name="Right Arrow 9"/>
              <p:cNvSpPr/>
              <p:nvPr/>
            </p:nvSpPr>
            <p:spPr>
              <a:xfrm>
                <a:off x="2537749" y="3679865"/>
                <a:ext cx="808913" cy="241074"/>
              </a:xfrm>
              <a:prstGeom prst="rightArrow">
                <a:avLst/>
              </a:prstGeom>
              <a:ln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049020" y="3016968"/>
                <a:ext cx="1137920" cy="349504"/>
              </a:xfrm>
              <a:prstGeom prst="rect">
                <a:avLst/>
              </a:prstGeom>
            </p:spPr>
          </p:pic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915807" y="3016676"/>
                <a:ext cx="1528064" cy="349504"/>
              </a:xfrm>
              <a:prstGeom prst="rect">
                <a:avLst/>
              </a:prstGeom>
            </p:spPr>
          </p:pic>
        </p:grp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15EBF35-4E29-644B-AAD1-1EAD55A3B3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56DE9-8806-1A46-89B9-6B63BBD32449}" type="slidenum">
              <a:rPr lang="en-US" altLang="en-US" smtClean="0"/>
              <a:pPr/>
              <a:t>11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15163621"/>
      </p:ext>
    </p:extLst>
  </p:cSld>
  <p:clrMapOvr>
    <a:masterClrMapping/>
  </p:clrMapOvr>
  <p:transition spd="med">
    <p:zoom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8D473F8-BA8E-404C-AF67-A8160C081B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9240" y="1248817"/>
            <a:ext cx="5532120" cy="427482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11486" y="269134"/>
            <a:ext cx="8703084" cy="673100"/>
          </a:xfrm>
        </p:spPr>
        <p:txBody>
          <a:bodyPr>
            <a:noAutofit/>
          </a:bodyPr>
          <a:lstStyle/>
          <a:p>
            <a:r>
              <a:rPr lang="en-US" altLang="zh-CN" sz="3000" b="1" dirty="0">
                <a:solidFill>
                  <a:srgbClr val="3366FF"/>
                </a:solidFill>
                <a:latin typeface="Calibri" charset="0"/>
                <a:ea typeface="宋体" charset="0"/>
                <a:cs typeface="宋体" charset="0"/>
              </a:rPr>
              <a:t>Separation time between MATTER and LBT/MARTINI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58629" y="5523637"/>
            <a:ext cx="80087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700"/>
              </a:spcBef>
            </a:pPr>
            <a:r>
              <a:rPr lang="en-US" sz="2200" dirty="0">
                <a:solidFill>
                  <a:srgbClr val="FF0000"/>
                </a:solidFill>
              </a:rPr>
              <a:t>The multi-stage approach is necessary: the switching time between MATTER and LBT/MARTINI varies with </a:t>
            </a:r>
            <a:r>
              <a:rPr lang="en-US" sz="2200" i="1" dirty="0">
                <a:solidFill>
                  <a:srgbClr val="FF0000"/>
                </a:solidFill>
              </a:rPr>
              <a:t>E</a:t>
            </a:r>
            <a:r>
              <a:rPr lang="en-US" sz="2200" dirty="0">
                <a:solidFill>
                  <a:srgbClr val="FF0000"/>
                </a:solidFill>
              </a:rPr>
              <a:t> and </a:t>
            </a:r>
            <a:r>
              <a:rPr lang="en-US" sz="2200" i="1" dirty="0">
                <a:solidFill>
                  <a:srgbClr val="FF0000"/>
                </a:solidFill>
              </a:rPr>
              <a:t>Q</a:t>
            </a:r>
            <a:r>
              <a:rPr lang="en-US" sz="2200" baseline="-25000" dirty="0">
                <a:solidFill>
                  <a:srgbClr val="FF0000"/>
                </a:solidFill>
              </a:rPr>
              <a:t>0</a:t>
            </a:r>
            <a:r>
              <a:rPr lang="en-US" sz="2200" dirty="0">
                <a:solidFill>
                  <a:srgbClr val="FF0000"/>
                </a:solidFill>
              </a:rPr>
              <a:t>.</a:t>
            </a:r>
          </a:p>
        </p:txBody>
      </p:sp>
      <p:grpSp>
        <p:nvGrpSpPr>
          <p:cNvPr id="3" name="Group 13"/>
          <p:cNvGrpSpPr/>
          <p:nvPr/>
        </p:nvGrpSpPr>
        <p:grpSpPr>
          <a:xfrm>
            <a:off x="1063184" y="1165418"/>
            <a:ext cx="7502199" cy="564805"/>
            <a:chOff x="599721" y="852973"/>
            <a:chExt cx="7502199" cy="564805"/>
          </a:xfrm>
        </p:grpSpPr>
        <p:sp>
          <p:nvSpPr>
            <p:cNvPr id="12" name="Rectangle 11"/>
            <p:cNvSpPr/>
            <p:nvPr/>
          </p:nvSpPr>
          <p:spPr>
            <a:xfrm>
              <a:off x="2567273" y="852973"/>
              <a:ext cx="553464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dirty="0">
                  <a:solidFill>
                    <a:srgbClr val="000090"/>
                  </a:solidFill>
                </a:rPr>
                <a:t>when a given parton hit </a:t>
              </a:r>
              <a:r>
                <a:rPr lang="en-US" sz="2000" i="1" dirty="0">
                  <a:solidFill>
                    <a:srgbClr val="000090"/>
                  </a:solidFill>
                </a:rPr>
                <a:t>Q</a:t>
              </a:r>
              <a:r>
                <a:rPr lang="en-US" sz="2000" baseline="-25000" dirty="0">
                  <a:solidFill>
                    <a:srgbClr val="000090"/>
                  </a:solidFill>
                </a:rPr>
                <a:t>0</a:t>
              </a:r>
              <a:r>
                <a:rPr lang="en-US" sz="2000" dirty="0">
                  <a:solidFill>
                    <a:srgbClr val="000090"/>
                  </a:solidFill>
                </a:rPr>
                <a:t> after multiple </a:t>
              </a:r>
              <a:r>
                <a:rPr lang="en-US" sz="2000" dirty="0" err="1">
                  <a:solidFill>
                    <a:srgbClr val="000090"/>
                  </a:solidFill>
                </a:rPr>
                <a:t>splittings</a:t>
              </a:r>
              <a:r>
                <a:rPr lang="en-US" sz="2000" dirty="0">
                  <a:solidFill>
                    <a:srgbClr val="000090"/>
                  </a:solidFill>
                </a:rPr>
                <a:t>  </a:t>
              </a:r>
            </a:p>
          </p:txBody>
        </p:sp>
        <p:pic>
          <p:nvPicPr>
            <p:cNvPr id="13" name="Picture 12" descr="latex-image-1.pd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9721" y="872948"/>
              <a:ext cx="1746250" cy="544830"/>
            </a:xfrm>
            <a:prstGeom prst="rect">
              <a:avLst/>
            </a:prstGeom>
          </p:spPr>
        </p:pic>
      </p:grpSp>
      <p:sp>
        <p:nvSpPr>
          <p:cNvPr id="7" name="Down Arrow 6">
            <a:extLst>
              <a:ext uri="{FF2B5EF4-FFF2-40B4-BE49-F238E27FC236}">
                <a16:creationId xmlns:a16="http://schemas.microsoft.com/office/drawing/2014/main" id="{5588679B-3BBA-2F42-B959-39AF31F40166}"/>
              </a:ext>
            </a:extLst>
          </p:cNvPr>
          <p:cNvSpPr/>
          <p:nvPr/>
        </p:nvSpPr>
        <p:spPr>
          <a:xfrm rot="16200000">
            <a:off x="6644640" y="3048000"/>
            <a:ext cx="207264" cy="377952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BFBEBD9-831A-1844-85A9-F3806EFF8668}"/>
              </a:ext>
            </a:extLst>
          </p:cNvPr>
          <p:cNvSpPr txBox="1"/>
          <p:nvPr/>
        </p:nvSpPr>
        <p:spPr>
          <a:xfrm>
            <a:off x="6976610" y="2898251"/>
            <a:ext cx="13992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</a:rPr>
              <a:t>medium length (4 </a:t>
            </a:r>
            <a:r>
              <a:rPr lang="en-US" sz="1800" dirty="0" err="1">
                <a:solidFill>
                  <a:srgbClr val="FF0000"/>
                </a:solidFill>
              </a:rPr>
              <a:t>fm</a:t>
            </a:r>
            <a:r>
              <a:rPr lang="en-US" sz="1800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B4176B5-9E0B-E543-8AB2-78410E73F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56DE9-8806-1A46-89B9-6B63BBD32449}" type="slidenum">
              <a:rPr lang="en-US" altLang="en-US" smtClean="0"/>
              <a:pPr/>
              <a:t>12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22916278"/>
      </p:ext>
    </p:extLst>
  </p:cSld>
  <p:clrMapOvr>
    <a:masterClrMapping/>
  </p:clrMapOvr>
  <p:transition spd="med">
    <p:zoom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30294" y="24883"/>
            <a:ext cx="8549893" cy="804173"/>
          </a:xfrm>
        </p:spPr>
        <p:txBody>
          <a:bodyPr>
            <a:noAutofit/>
          </a:bodyPr>
          <a:lstStyle/>
          <a:p>
            <a:r>
              <a:rPr lang="en-US" altLang="zh-CN" sz="3000" b="1" dirty="0">
                <a:solidFill>
                  <a:srgbClr val="3366FF"/>
                </a:solidFill>
                <a:latin typeface="Calibri" charset="0"/>
                <a:ea typeface="宋体" charset="0"/>
              </a:rPr>
              <a:t>MATTER vs. LBT/MARTINI contribution</a:t>
            </a:r>
          </a:p>
        </p:txBody>
      </p:sp>
      <p:pic>
        <p:nvPicPr>
          <p:cNvPr id="16" name="Picture 15" descr="plot-t0vs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0997" y="1297879"/>
            <a:ext cx="5029200" cy="38862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47076" y="5129399"/>
            <a:ext cx="8495615" cy="15747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indent="-274320">
              <a:spcBef>
                <a:spcPts val="1000"/>
              </a:spcBef>
              <a:buFont typeface="Arial"/>
              <a:buChar char="•"/>
            </a:pPr>
            <a:r>
              <a:rPr lang="en-US" sz="2200" dirty="0">
                <a:solidFill>
                  <a:srgbClr val="008000"/>
                </a:solidFill>
              </a:rPr>
              <a:t>Recall: It takes longer time for high </a:t>
            </a:r>
            <a:r>
              <a:rPr lang="en-US" sz="2200" i="1" dirty="0">
                <a:solidFill>
                  <a:srgbClr val="008000"/>
                </a:solidFill>
              </a:rPr>
              <a:t>E</a:t>
            </a:r>
            <a:r>
              <a:rPr lang="en-US" sz="2200" dirty="0">
                <a:solidFill>
                  <a:srgbClr val="008000"/>
                </a:solidFill>
              </a:rPr>
              <a:t> partons to hit </a:t>
            </a:r>
            <a:r>
              <a:rPr lang="en-US" sz="2200" i="1" dirty="0">
                <a:solidFill>
                  <a:srgbClr val="008000"/>
                </a:solidFill>
              </a:rPr>
              <a:t>Q</a:t>
            </a:r>
            <a:r>
              <a:rPr lang="en-US" sz="2200" baseline="-25000" dirty="0">
                <a:solidFill>
                  <a:srgbClr val="008000"/>
                </a:solidFill>
              </a:rPr>
              <a:t>0</a:t>
            </a:r>
            <a:r>
              <a:rPr lang="en-US" sz="2200" dirty="0">
                <a:solidFill>
                  <a:srgbClr val="008000"/>
                </a:solidFill>
              </a:rPr>
              <a:t> in MATTER and leaves shorter time for the subsequent LBT/MARTINI.</a:t>
            </a:r>
            <a:endParaRPr lang="en-US" sz="2200" dirty="0">
              <a:solidFill>
                <a:schemeClr val="bg1">
                  <a:lumMod val="50000"/>
                </a:schemeClr>
              </a:solidFill>
            </a:endParaRPr>
          </a:p>
          <a:p>
            <a:pPr marL="274320" indent="-274320">
              <a:spcBef>
                <a:spcPts val="1000"/>
              </a:spcBef>
              <a:buFont typeface="Arial"/>
              <a:buChar char="•"/>
            </a:pPr>
            <a:r>
              <a:rPr lang="en-US" sz="2200" dirty="0">
                <a:solidFill>
                  <a:srgbClr val="FF0000"/>
                </a:solidFill>
              </a:rPr>
              <a:t>Energy loss from LBT/MARTINI in MATTER + LBT/MARTINI is weak for high </a:t>
            </a:r>
            <a:r>
              <a:rPr lang="en-US" sz="2200" i="1" dirty="0">
                <a:solidFill>
                  <a:srgbClr val="FF0000"/>
                </a:solidFill>
              </a:rPr>
              <a:t>E</a:t>
            </a:r>
            <a:r>
              <a:rPr lang="en-US" sz="2200" dirty="0">
                <a:solidFill>
                  <a:srgbClr val="FF0000"/>
                </a:solidFill>
              </a:rPr>
              <a:t> partons, but becomes stronger for low </a:t>
            </a:r>
            <a:r>
              <a:rPr lang="en-US" sz="2200" i="1" dirty="0">
                <a:solidFill>
                  <a:srgbClr val="FF0000"/>
                </a:solidFill>
              </a:rPr>
              <a:t>E</a:t>
            </a:r>
            <a:r>
              <a:rPr lang="en-US" sz="2200" dirty="0">
                <a:solidFill>
                  <a:srgbClr val="FF0000"/>
                </a:solidFill>
              </a:rPr>
              <a:t> ones.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0B95246-421B-274D-8D1E-0040CD8813F0}"/>
              </a:ext>
            </a:extLst>
          </p:cNvPr>
          <p:cNvSpPr/>
          <p:nvPr/>
        </p:nvSpPr>
        <p:spPr>
          <a:xfrm>
            <a:off x="478445" y="931882"/>
            <a:ext cx="83189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000"/>
              </a:spcBef>
            </a:pPr>
            <a:r>
              <a:rPr lang="en-US" sz="2000" dirty="0"/>
              <a:t>Energy spectra of daughter partons initiated by a single quark at 50 GeV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B1AE599-2411-A247-9494-F9C648F2DF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56DE9-8806-1A46-89B9-6B63BBD32449}" type="slidenum">
              <a:rPr lang="en-US" altLang="en-US" smtClean="0"/>
              <a:pPr/>
              <a:t>13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27774149"/>
      </p:ext>
    </p:extLst>
  </p:cSld>
  <p:clrMapOvr>
    <a:masterClrMapping/>
  </p:clrMapOvr>
  <p:transition spd="med">
    <p:zoom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92798" y="139788"/>
            <a:ext cx="8549893" cy="673100"/>
          </a:xfrm>
        </p:spPr>
        <p:txBody>
          <a:bodyPr>
            <a:noAutofit/>
          </a:bodyPr>
          <a:lstStyle/>
          <a:p>
            <a:r>
              <a:rPr lang="en-US" altLang="zh-CN" sz="3000" b="1" i="1" dirty="0" err="1">
                <a:solidFill>
                  <a:srgbClr val="3366FF"/>
                </a:solidFill>
                <a:latin typeface="Calibri" charset="0"/>
                <a:ea typeface="宋体" charset="0"/>
              </a:rPr>
              <a:t>dE</a:t>
            </a:r>
            <a:r>
              <a:rPr lang="en-US" altLang="zh-CN" sz="3000" b="1" dirty="0">
                <a:solidFill>
                  <a:srgbClr val="3366FF"/>
                </a:solidFill>
                <a:latin typeface="Calibri" charset="0"/>
                <a:ea typeface="宋体" charset="0"/>
              </a:rPr>
              <a:t>/</a:t>
            </a:r>
            <a:r>
              <a:rPr lang="en-US" altLang="zh-CN" sz="3000" b="1" i="1" dirty="0" err="1">
                <a:solidFill>
                  <a:srgbClr val="3366FF"/>
                </a:solidFill>
                <a:latin typeface="Calibri" charset="0"/>
                <a:ea typeface="宋体" charset="0"/>
              </a:rPr>
              <a:t>dθ</a:t>
            </a:r>
            <a:r>
              <a:rPr lang="en-US" altLang="zh-CN" sz="3000" b="1" dirty="0">
                <a:solidFill>
                  <a:srgbClr val="3366FF"/>
                </a:solidFill>
                <a:latin typeface="Calibri" charset="0"/>
                <a:ea typeface="宋体" charset="0"/>
              </a:rPr>
              <a:t> of daughter </a:t>
            </a:r>
            <a:r>
              <a:rPr lang="en-US" altLang="zh-CN" sz="3000" b="1" dirty="0" err="1">
                <a:solidFill>
                  <a:srgbClr val="3366FF"/>
                </a:solidFill>
                <a:latin typeface="Calibri" charset="0"/>
                <a:ea typeface="宋体" charset="0"/>
              </a:rPr>
              <a:t>partons</a:t>
            </a:r>
            <a:r>
              <a:rPr lang="en-US" altLang="zh-CN" sz="3000" b="1" dirty="0">
                <a:solidFill>
                  <a:srgbClr val="3366FF"/>
                </a:solidFill>
                <a:latin typeface="Calibri" charset="0"/>
                <a:ea typeface="宋体" charset="0"/>
              </a:rPr>
              <a:t> (jet shape)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2798" y="4043090"/>
            <a:ext cx="8487872" cy="25904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0" indent="-360000">
              <a:spcBef>
                <a:spcPts val="500"/>
              </a:spcBef>
              <a:buFont typeface="Arial"/>
              <a:buChar char="•"/>
            </a:pPr>
            <a:r>
              <a:rPr lang="en-US" sz="2200" dirty="0">
                <a:solidFill>
                  <a:srgbClr val="008000"/>
                </a:solidFill>
              </a:rPr>
              <a:t>In-medium evolution changes the jet shape – depletes energy in small cone and enhances energy in large cone. </a:t>
            </a:r>
          </a:p>
          <a:p>
            <a:pPr marL="360000" indent="-360000">
              <a:spcBef>
                <a:spcPts val="500"/>
              </a:spcBef>
              <a:buFont typeface="Arial"/>
              <a:buChar char="•"/>
            </a:pPr>
            <a:r>
              <a:rPr lang="en-US" sz="2200" dirty="0">
                <a:solidFill>
                  <a:srgbClr val="000090"/>
                </a:solidFill>
              </a:rPr>
              <a:t>LBT is more effective than MATTER in shifting energy distribution into larger angle since elastic scattering is included in LBT.</a:t>
            </a:r>
          </a:p>
          <a:p>
            <a:pPr marL="360000" indent="-360000">
              <a:spcBef>
                <a:spcPts val="500"/>
              </a:spcBef>
              <a:buFont typeface="Arial"/>
              <a:buChar char="•"/>
            </a:pPr>
            <a:r>
              <a:rPr lang="en-US" sz="2200" dirty="0">
                <a:solidFill>
                  <a:srgbClr val="FF0000"/>
                </a:solidFill>
              </a:rPr>
              <a:t>Interesting non-monotonic behavior at </a:t>
            </a:r>
            <a:r>
              <a:rPr lang="en-US" sz="2200" i="1" dirty="0">
                <a:solidFill>
                  <a:srgbClr val="FF0000"/>
                </a:solidFill>
              </a:rPr>
              <a:t>Q</a:t>
            </a:r>
            <a:r>
              <a:rPr lang="en-US" sz="2200" baseline="-25000" dirty="0">
                <a:solidFill>
                  <a:srgbClr val="FF0000"/>
                </a:solidFill>
              </a:rPr>
              <a:t>0</a:t>
            </a:r>
            <a:r>
              <a:rPr lang="en-US" sz="2200" dirty="0">
                <a:solidFill>
                  <a:srgbClr val="FF0000"/>
                </a:solidFill>
              </a:rPr>
              <a:t> = 1 GeV -- enhanced </a:t>
            </a:r>
            <a:r>
              <a:rPr lang="en-US" sz="2200" dirty="0" err="1">
                <a:solidFill>
                  <a:srgbClr val="FF0000"/>
                </a:solidFill>
              </a:rPr>
              <a:t>Sudakov</a:t>
            </a:r>
            <a:r>
              <a:rPr lang="en-US" sz="2200" dirty="0">
                <a:solidFill>
                  <a:srgbClr val="FF0000"/>
                </a:solidFill>
              </a:rPr>
              <a:t> type splitting at very small </a:t>
            </a:r>
            <a:r>
              <a:rPr lang="en-US" sz="2200" i="1" dirty="0">
                <a:solidFill>
                  <a:srgbClr val="FF0000"/>
                </a:solidFill>
              </a:rPr>
              <a:t>r</a:t>
            </a:r>
            <a:r>
              <a:rPr lang="en-US" sz="2200" dirty="0">
                <a:solidFill>
                  <a:srgbClr val="FF0000"/>
                </a:solidFill>
              </a:rPr>
              <a:t> in MATTER and LBT scattering at large </a:t>
            </a:r>
            <a:r>
              <a:rPr lang="en-US" sz="2200" i="1" dirty="0">
                <a:solidFill>
                  <a:srgbClr val="FF0000"/>
                </a:solidFill>
              </a:rPr>
              <a:t>r</a:t>
            </a:r>
            <a:r>
              <a:rPr lang="en-US" sz="2200" dirty="0">
                <a:solidFill>
                  <a:srgbClr val="FF0000"/>
                </a:solidFill>
              </a:rPr>
              <a:t>. (Jet shape can be partially understood even with a brick.)</a:t>
            </a:r>
            <a:endParaRPr lang="en-US" sz="2200" dirty="0">
              <a:solidFill>
                <a:srgbClr val="000090"/>
              </a:solidFill>
            </a:endParaRPr>
          </a:p>
        </p:txBody>
      </p:sp>
      <p:grpSp>
        <p:nvGrpSpPr>
          <p:cNvPr id="13" name="Group 12"/>
          <p:cNvGrpSpPr>
            <a:grpSpLocks/>
          </p:cNvGrpSpPr>
          <p:nvPr/>
        </p:nvGrpSpPr>
        <p:grpSpPr>
          <a:xfrm>
            <a:off x="5876181" y="1711370"/>
            <a:ext cx="2482348" cy="2331720"/>
            <a:chOff x="5815796" y="3594100"/>
            <a:chExt cx="3102935" cy="2914650"/>
          </a:xfrm>
        </p:grpSpPr>
        <p:pic>
          <p:nvPicPr>
            <p:cNvPr id="11" name="Picture 10" descr="B73ADC7B-6C4D-42B8-A0CE-59273A88FC76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429531" y="3594100"/>
              <a:ext cx="2489200" cy="2914650"/>
            </a:xfrm>
            <a:prstGeom prst="rect">
              <a:avLst/>
            </a:prstGeom>
          </p:spPr>
        </p:pic>
        <p:pic>
          <p:nvPicPr>
            <p:cNvPr id="12" name="Picture 11" descr="17D45917-34DB-4871-B556-E98DB0F53438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815796" y="3594100"/>
              <a:ext cx="717550" cy="2540000"/>
            </a:xfrm>
            <a:prstGeom prst="rect">
              <a:avLst/>
            </a:prstGeom>
          </p:spPr>
        </p:pic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C34CD437-672E-E94A-84C9-BD1E02A87D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733" y="810934"/>
            <a:ext cx="5094433" cy="3281689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0ADDB50-5EE1-FB4F-AD86-88CB09570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56DE9-8806-1A46-89B9-6B63BBD32449}" type="slidenum">
              <a:rPr lang="en-US" altLang="en-US" smtClean="0"/>
              <a:pPr/>
              <a:t>14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82285262"/>
      </p:ext>
    </p:extLst>
  </p:cSld>
  <p:clrMapOvr>
    <a:masterClrMapping/>
  </p:clrMapOvr>
  <p:transition spd="med">
    <p:zoom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41390" y="1786341"/>
            <a:ext cx="8549893" cy="673100"/>
          </a:xfrm>
        </p:spPr>
        <p:txBody>
          <a:bodyPr>
            <a:noAutofit/>
          </a:bodyPr>
          <a:lstStyle/>
          <a:p>
            <a:r>
              <a:rPr lang="en-US" altLang="zh-CN" sz="3200" b="1" dirty="0">
                <a:solidFill>
                  <a:srgbClr val="3366FF"/>
                </a:solidFill>
                <a:latin typeface="Calibri" charset="0"/>
                <a:ea typeface="宋体" charset="0"/>
                <a:cs typeface="宋体" charset="0"/>
              </a:rPr>
              <a:t>Part II: Physics results from </a:t>
            </a:r>
            <a:r>
              <a:rPr lang="en-US" altLang="zh-CN" sz="3200" b="1" i="1" dirty="0">
                <a:solidFill>
                  <a:srgbClr val="3366FF"/>
                </a:solidFill>
                <a:latin typeface="Calibri" charset="0"/>
                <a:ea typeface="宋体" charset="0"/>
                <a:cs typeface="宋体" charset="0"/>
              </a:rPr>
              <a:t>JETSCAPE 1.0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4FDE1FE-C198-7442-8E56-DE1D895FD6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56DE9-8806-1A46-89B9-6B63BBD32449}" type="slidenum">
              <a:rPr lang="en-US" altLang="en-US" smtClean="0"/>
              <a:pPr/>
              <a:t>15</a:t>
            </a:fld>
            <a:endParaRPr lang="en-US" alt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98C7329-DB8D-DA49-A80A-FEDB960A3EC2}"/>
              </a:ext>
            </a:extLst>
          </p:cNvPr>
          <p:cNvSpPr txBox="1"/>
          <p:nvPr/>
        </p:nvSpPr>
        <p:spPr>
          <a:xfrm>
            <a:off x="2073275" y="3783836"/>
            <a:ext cx="5717413" cy="12362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500"/>
              </a:spcBef>
            </a:pPr>
            <a:r>
              <a:rPr lang="en-US" sz="2200" dirty="0" err="1"/>
              <a:t>Kolja</a:t>
            </a:r>
            <a:r>
              <a:rPr lang="en-US" sz="2200" dirty="0"/>
              <a:t> </a:t>
            </a:r>
            <a:r>
              <a:rPr lang="en-US" sz="2200" dirty="0" err="1"/>
              <a:t>Kauder</a:t>
            </a:r>
            <a:r>
              <a:rPr lang="en-US" sz="2200" dirty="0"/>
              <a:t>, QM 2018, </a:t>
            </a:r>
            <a:r>
              <a:rPr lang="en-US" sz="2200" dirty="0" err="1"/>
              <a:t>arXiv</a:t>
            </a:r>
            <a:r>
              <a:rPr lang="en-US" sz="2200" dirty="0"/>
              <a:t>: 1807.09615 </a:t>
            </a:r>
            <a:endParaRPr lang="en-US" sz="2000" dirty="0"/>
          </a:p>
          <a:p>
            <a:pPr>
              <a:spcBef>
                <a:spcPts val="500"/>
              </a:spcBef>
            </a:pPr>
            <a:r>
              <a:rPr lang="en-US" sz="2200" dirty="0" err="1"/>
              <a:t>Yasuki</a:t>
            </a:r>
            <a:r>
              <a:rPr lang="en-US" sz="2200" dirty="0"/>
              <a:t> Tachibana, HP 2018, </a:t>
            </a:r>
            <a:r>
              <a:rPr lang="en-US" sz="2200" dirty="0" err="1"/>
              <a:t>arXiv</a:t>
            </a:r>
            <a:r>
              <a:rPr lang="en-US" sz="2200" dirty="0"/>
              <a:t>: 1812.06366</a:t>
            </a:r>
          </a:p>
          <a:p>
            <a:pPr>
              <a:spcBef>
                <a:spcPts val="500"/>
              </a:spcBef>
            </a:pPr>
            <a:r>
              <a:rPr lang="en-US" sz="2200" dirty="0" err="1"/>
              <a:t>Chanwook</a:t>
            </a:r>
            <a:r>
              <a:rPr lang="en-US" sz="2200" dirty="0"/>
              <a:t> Park, HP 2018 </a:t>
            </a:r>
          </a:p>
        </p:txBody>
      </p:sp>
    </p:spTree>
    <p:extLst>
      <p:ext uri="{BB962C8B-B14F-4D97-AF65-F5344CB8AC3E}">
        <p14:creationId xmlns:p14="http://schemas.microsoft.com/office/powerpoint/2010/main" val="2450754053"/>
      </p:ext>
    </p:extLst>
  </p:cSld>
  <p:clrMapOvr>
    <a:masterClrMapping/>
  </p:clrMapOvr>
  <p:transition spd="med">
    <p:zoom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3659" y="144527"/>
            <a:ext cx="8042275" cy="638248"/>
          </a:xfrm>
        </p:spPr>
        <p:txBody>
          <a:bodyPr/>
          <a:lstStyle/>
          <a:p>
            <a:r>
              <a:rPr lang="en-US" altLang="zh-CN" sz="3000" b="1" dirty="0">
                <a:solidFill>
                  <a:srgbClr val="3366FF"/>
                </a:solidFill>
                <a:latin typeface="Calibri" charset="0"/>
                <a:ea typeface="宋体" charset="0"/>
              </a:rPr>
              <a:t>Embed 4 energy loss modules into JETSCAPE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C40F273F-1ED9-0E44-947E-4F43836067D6}"/>
              </a:ext>
            </a:extLst>
          </p:cNvPr>
          <p:cNvGrpSpPr/>
          <p:nvPr/>
        </p:nvGrpSpPr>
        <p:grpSpPr>
          <a:xfrm>
            <a:off x="336981" y="860114"/>
            <a:ext cx="3247467" cy="5885409"/>
            <a:chOff x="227253" y="896690"/>
            <a:chExt cx="3247467" cy="5885409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3AF8A2CF-F055-1049-934E-C34AFDD6737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7253" y="896690"/>
              <a:ext cx="3247467" cy="5885409"/>
            </a:xfrm>
            <a:prstGeom prst="rect">
              <a:avLst/>
            </a:prstGeom>
            <a:noFill/>
          </p:spPr>
        </p:pic>
        <p:sp>
          <p:nvSpPr>
            <p:cNvPr id="22" name="Frame 21">
              <a:extLst>
                <a:ext uri="{FF2B5EF4-FFF2-40B4-BE49-F238E27FC236}">
                  <a16:creationId xmlns:a16="http://schemas.microsoft.com/office/drawing/2014/main" id="{831ADC6C-4013-6645-A4C7-C4358C705B11}"/>
                </a:ext>
              </a:extLst>
            </p:cNvPr>
            <p:cNvSpPr/>
            <p:nvPr/>
          </p:nvSpPr>
          <p:spPr>
            <a:xfrm>
              <a:off x="1548384" y="1901952"/>
              <a:ext cx="1767840" cy="402336"/>
            </a:xfrm>
            <a:prstGeom prst="frame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3" name="Frame 22">
              <a:extLst>
                <a:ext uri="{FF2B5EF4-FFF2-40B4-BE49-F238E27FC236}">
                  <a16:creationId xmlns:a16="http://schemas.microsoft.com/office/drawing/2014/main" id="{FB99FDDF-B29A-4946-9D6F-8FEB83BCDB81}"/>
                </a:ext>
              </a:extLst>
            </p:cNvPr>
            <p:cNvSpPr/>
            <p:nvPr/>
          </p:nvSpPr>
          <p:spPr>
            <a:xfrm>
              <a:off x="318102" y="3468116"/>
              <a:ext cx="1120554" cy="616204"/>
            </a:xfrm>
            <a:prstGeom prst="frame">
              <a:avLst>
                <a:gd name="adj1" fmla="val 6564"/>
              </a:avLst>
            </a:prstGeom>
            <a:solidFill>
              <a:srgbClr val="009C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4" name="Frame 23">
              <a:extLst>
                <a:ext uri="{FF2B5EF4-FFF2-40B4-BE49-F238E27FC236}">
                  <a16:creationId xmlns:a16="http://schemas.microsoft.com/office/drawing/2014/main" id="{2B4BC67E-D78D-A347-8928-0BEE06195206}"/>
                </a:ext>
              </a:extLst>
            </p:cNvPr>
            <p:cNvSpPr/>
            <p:nvPr/>
          </p:nvSpPr>
          <p:spPr>
            <a:xfrm>
              <a:off x="318102" y="4793199"/>
              <a:ext cx="1120554" cy="616204"/>
            </a:xfrm>
            <a:prstGeom prst="frame">
              <a:avLst>
                <a:gd name="adj1" fmla="val 6564"/>
              </a:avLst>
            </a:prstGeom>
            <a:solidFill>
              <a:srgbClr val="0070C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5" name="Frame 24">
              <a:extLst>
                <a:ext uri="{FF2B5EF4-FFF2-40B4-BE49-F238E27FC236}">
                  <a16:creationId xmlns:a16="http://schemas.microsoft.com/office/drawing/2014/main" id="{75FDB952-B657-3C47-824C-81E4675A226A}"/>
                </a:ext>
              </a:extLst>
            </p:cNvPr>
            <p:cNvSpPr/>
            <p:nvPr/>
          </p:nvSpPr>
          <p:spPr>
            <a:xfrm>
              <a:off x="318102" y="5437124"/>
              <a:ext cx="1120554" cy="616204"/>
            </a:xfrm>
            <a:prstGeom prst="frame">
              <a:avLst>
                <a:gd name="adj1" fmla="val 6564"/>
              </a:avLst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6" name="Frame 25">
              <a:extLst>
                <a:ext uri="{FF2B5EF4-FFF2-40B4-BE49-F238E27FC236}">
                  <a16:creationId xmlns:a16="http://schemas.microsoft.com/office/drawing/2014/main" id="{CAC89F2C-3BB0-D847-8EFE-94EA1501AFBC}"/>
                </a:ext>
              </a:extLst>
            </p:cNvPr>
            <p:cNvSpPr/>
            <p:nvPr/>
          </p:nvSpPr>
          <p:spPr>
            <a:xfrm>
              <a:off x="318102" y="6101850"/>
              <a:ext cx="1120554" cy="616204"/>
            </a:xfrm>
            <a:prstGeom prst="frame">
              <a:avLst>
                <a:gd name="adj1" fmla="val 6564"/>
              </a:avLst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86D6A7A3-45C1-E14A-A064-DB6889280DBC}"/>
                </a:ext>
              </a:extLst>
            </p:cNvPr>
            <p:cNvSpPr txBox="1"/>
            <p:nvPr/>
          </p:nvSpPr>
          <p:spPr>
            <a:xfrm>
              <a:off x="2131402" y="3568954"/>
              <a:ext cx="109036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err="1">
                  <a:solidFill>
                    <a:srgbClr val="009C00"/>
                  </a:solidFill>
                </a:rPr>
                <a:t>AdS</a:t>
              </a:r>
              <a:r>
                <a:rPr lang="en-US" sz="2000" b="1" dirty="0">
                  <a:solidFill>
                    <a:srgbClr val="009C00"/>
                  </a:solidFill>
                </a:rPr>
                <a:t>/CFT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62669B49-2FD8-5244-A4E2-DFAECC133AEF}"/>
                </a:ext>
              </a:extLst>
            </p:cNvPr>
            <p:cNvSpPr txBox="1"/>
            <p:nvPr/>
          </p:nvSpPr>
          <p:spPr>
            <a:xfrm>
              <a:off x="2396676" y="4873286"/>
              <a:ext cx="55893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rgbClr val="0432FF"/>
                  </a:solidFill>
                </a:rPr>
                <a:t>LBT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17017DF9-F3DC-1B4A-A22E-C4E7A41F6D1B}"/>
                </a:ext>
              </a:extLst>
            </p:cNvPr>
            <p:cNvSpPr txBox="1"/>
            <p:nvPr/>
          </p:nvSpPr>
          <p:spPr>
            <a:xfrm>
              <a:off x="2106565" y="5579558"/>
              <a:ext cx="113915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/>
                <a:t>MARTINI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215C1F64-5405-0840-9E52-2608F21FD8C4}"/>
                </a:ext>
              </a:extLst>
            </p:cNvPr>
            <p:cNvSpPr txBox="1"/>
            <p:nvPr/>
          </p:nvSpPr>
          <p:spPr>
            <a:xfrm>
              <a:off x="2141029" y="6209897"/>
              <a:ext cx="107022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rgbClr val="FF0000"/>
                  </a:solidFill>
                </a:rPr>
                <a:t>MATTER</a:t>
              </a:r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3FEABDA1-413E-E643-95A6-A48CFEEF0BF2}"/>
              </a:ext>
            </a:extLst>
          </p:cNvPr>
          <p:cNvGrpSpPr/>
          <p:nvPr/>
        </p:nvGrpSpPr>
        <p:grpSpPr>
          <a:xfrm>
            <a:off x="3950208" y="987457"/>
            <a:ext cx="4845413" cy="5758066"/>
            <a:chOff x="3950208" y="987457"/>
            <a:chExt cx="4845413" cy="5758066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8C6F29C0-D913-974B-A6EA-D8E1CC3F7731}"/>
                </a:ext>
              </a:extLst>
            </p:cNvPr>
            <p:cNvSpPr txBox="1"/>
            <p:nvPr/>
          </p:nvSpPr>
          <p:spPr>
            <a:xfrm>
              <a:off x="4062895" y="987457"/>
              <a:ext cx="402040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700"/>
                </a:spcBef>
              </a:pPr>
              <a:r>
                <a:rPr lang="en-US" sz="2200" b="1" dirty="0">
                  <a:solidFill>
                    <a:srgbClr val="000000"/>
                  </a:solidFill>
                </a:rPr>
                <a:t>Realize multi-stage jet evolution using the xml input file</a:t>
              </a:r>
            </a:p>
          </p:txBody>
        </p:sp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197483CF-1640-EA45-9DCE-46509B8AB1B4}"/>
                </a:ext>
              </a:extLst>
            </p:cNvPr>
            <p:cNvGrpSpPr/>
            <p:nvPr/>
          </p:nvGrpSpPr>
          <p:grpSpPr>
            <a:xfrm>
              <a:off x="3950208" y="1865376"/>
              <a:ext cx="4845413" cy="4880147"/>
              <a:chOff x="3950208" y="1865376"/>
              <a:chExt cx="4845413" cy="4880147"/>
            </a:xfrm>
          </p:grpSpPr>
          <p:pic>
            <p:nvPicPr>
              <p:cNvPr id="34" name="Picture 33">
                <a:extLst>
                  <a:ext uri="{FF2B5EF4-FFF2-40B4-BE49-F238E27FC236}">
                    <a16:creationId xmlns:a16="http://schemas.microsoft.com/office/drawing/2014/main" id="{D000FB87-6D9A-E343-BA1F-5B64A331E5A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128325" y="2267712"/>
                <a:ext cx="3526481" cy="4477811"/>
              </a:xfrm>
              <a:prstGeom prst="rect">
                <a:avLst/>
              </a:prstGeom>
            </p:spPr>
          </p:pic>
          <p:pic>
            <p:nvPicPr>
              <p:cNvPr id="36" name="Picture 35">
                <a:extLst>
                  <a:ext uri="{FF2B5EF4-FFF2-40B4-BE49-F238E27FC236}">
                    <a16:creationId xmlns:a16="http://schemas.microsoft.com/office/drawing/2014/main" id="{0A6EA92B-BFAE-5446-BF47-6C202AFE429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950208" y="1865376"/>
                <a:ext cx="4606747" cy="402336"/>
              </a:xfrm>
              <a:prstGeom prst="rect">
                <a:avLst/>
              </a:prstGeom>
            </p:spPr>
          </p:pic>
          <p:sp>
            <p:nvSpPr>
              <p:cNvPr id="37" name="Frame 36">
                <a:extLst>
                  <a:ext uri="{FF2B5EF4-FFF2-40B4-BE49-F238E27FC236}">
                    <a16:creationId xmlns:a16="http://schemas.microsoft.com/office/drawing/2014/main" id="{26275FA0-9ECC-2549-9D72-108618DEC27B}"/>
                  </a:ext>
                </a:extLst>
              </p:cNvPr>
              <p:cNvSpPr/>
              <p:nvPr/>
            </p:nvSpPr>
            <p:spPr>
              <a:xfrm>
                <a:off x="5260847" y="1865376"/>
                <a:ext cx="3296107" cy="402336"/>
              </a:xfrm>
              <a:prstGeom prst="fram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1" name="Frame 40">
                <a:extLst>
                  <a:ext uri="{FF2B5EF4-FFF2-40B4-BE49-F238E27FC236}">
                    <a16:creationId xmlns:a16="http://schemas.microsoft.com/office/drawing/2014/main" id="{AB1D8AF1-CECA-CB4C-A9D6-B70A65A8BBB5}"/>
                  </a:ext>
                </a:extLst>
              </p:cNvPr>
              <p:cNvSpPr/>
              <p:nvPr/>
            </p:nvSpPr>
            <p:spPr>
              <a:xfrm>
                <a:off x="4128325" y="2267712"/>
                <a:ext cx="943548" cy="309646"/>
              </a:xfrm>
              <a:prstGeom prst="fram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2" name="Frame 41">
                <a:extLst>
                  <a:ext uri="{FF2B5EF4-FFF2-40B4-BE49-F238E27FC236}">
                    <a16:creationId xmlns:a16="http://schemas.microsoft.com/office/drawing/2014/main" id="{C23743ED-37E1-B242-B21B-45FC89448924}"/>
                  </a:ext>
                </a:extLst>
              </p:cNvPr>
              <p:cNvSpPr/>
              <p:nvPr/>
            </p:nvSpPr>
            <p:spPr>
              <a:xfrm>
                <a:off x="4317299" y="2633472"/>
                <a:ext cx="1437326" cy="309646"/>
              </a:xfrm>
              <a:prstGeom prst="fram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3" name="Frame 42">
                <a:extLst>
                  <a:ext uri="{FF2B5EF4-FFF2-40B4-BE49-F238E27FC236}">
                    <a16:creationId xmlns:a16="http://schemas.microsoft.com/office/drawing/2014/main" id="{AC6A4E11-1B62-204C-AB1A-946B7C429F1A}"/>
                  </a:ext>
                </a:extLst>
              </p:cNvPr>
              <p:cNvSpPr/>
              <p:nvPr/>
            </p:nvSpPr>
            <p:spPr>
              <a:xfrm>
                <a:off x="4317298" y="4506616"/>
                <a:ext cx="2241997" cy="330093"/>
              </a:xfrm>
              <a:prstGeom prst="frame">
                <a:avLst/>
              </a:prstGeom>
              <a:solidFill>
                <a:srgbClr val="0432FF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4" name="Frame 43">
                <a:extLst>
                  <a:ext uri="{FF2B5EF4-FFF2-40B4-BE49-F238E27FC236}">
                    <a16:creationId xmlns:a16="http://schemas.microsoft.com/office/drawing/2014/main" id="{397510E5-32A3-C145-A7E3-CB14783E782D}"/>
                  </a:ext>
                </a:extLst>
              </p:cNvPr>
              <p:cNvSpPr/>
              <p:nvPr/>
            </p:nvSpPr>
            <p:spPr>
              <a:xfrm>
                <a:off x="4317298" y="5457775"/>
                <a:ext cx="1559246" cy="309646"/>
              </a:xfrm>
              <a:prstGeom prst="fram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6" name="Frame 45">
                <a:extLst>
                  <a:ext uri="{FF2B5EF4-FFF2-40B4-BE49-F238E27FC236}">
                    <a16:creationId xmlns:a16="http://schemas.microsoft.com/office/drawing/2014/main" id="{5EA9D9EC-667B-6F4C-BFED-17DD12C7C3A7}"/>
                  </a:ext>
                </a:extLst>
              </p:cNvPr>
              <p:cNvSpPr/>
              <p:nvPr/>
            </p:nvSpPr>
            <p:spPr>
              <a:xfrm>
                <a:off x="4317298" y="6208329"/>
                <a:ext cx="2241997" cy="330093"/>
              </a:xfrm>
              <a:prstGeom prst="frame">
                <a:avLst/>
              </a:prstGeom>
              <a:solidFill>
                <a:srgbClr val="0432FF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7" name="Frame 46">
                <a:extLst>
                  <a:ext uri="{FF2B5EF4-FFF2-40B4-BE49-F238E27FC236}">
                    <a16:creationId xmlns:a16="http://schemas.microsoft.com/office/drawing/2014/main" id="{95F8BAEA-74D5-394A-8082-6104B8E8BF52}"/>
                  </a:ext>
                </a:extLst>
              </p:cNvPr>
              <p:cNvSpPr/>
              <p:nvPr/>
            </p:nvSpPr>
            <p:spPr>
              <a:xfrm>
                <a:off x="4134421" y="5077968"/>
                <a:ext cx="705803" cy="309646"/>
              </a:xfrm>
              <a:prstGeom prst="fram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38AF868E-9562-DE46-B823-E6ADFCB48C74}"/>
                  </a:ext>
                </a:extLst>
              </p:cNvPr>
              <p:cNvSpPr txBox="1"/>
              <p:nvPr/>
            </p:nvSpPr>
            <p:spPr>
              <a:xfrm>
                <a:off x="6729543" y="2633472"/>
                <a:ext cx="206607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b="1" dirty="0"/>
                  <a:t>separation scale </a:t>
                </a:r>
                <a:r>
                  <a:rPr lang="en-US" sz="1800" b="1" i="1" dirty="0"/>
                  <a:t>Q</a:t>
                </a:r>
                <a:r>
                  <a:rPr lang="en-US" sz="1800" b="1" baseline="-25000" dirty="0"/>
                  <a:t>0</a:t>
                </a:r>
                <a:r>
                  <a:rPr lang="en-US" sz="1800" b="1" dirty="0"/>
                  <a:t> </a:t>
                </a:r>
              </a:p>
            </p:txBody>
          </p:sp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0A326B2F-1878-7946-B1F8-3DC6E2DEC7A0}"/>
                  </a:ext>
                </a:extLst>
              </p:cNvPr>
              <p:cNvSpPr txBox="1"/>
              <p:nvPr/>
            </p:nvSpPr>
            <p:spPr>
              <a:xfrm>
                <a:off x="6729543" y="5385443"/>
                <a:ext cx="206607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b="1" dirty="0"/>
                  <a:t>separation scale </a:t>
                </a:r>
                <a:r>
                  <a:rPr lang="en-US" sz="1800" b="1" i="1" dirty="0"/>
                  <a:t>Q</a:t>
                </a:r>
                <a:r>
                  <a:rPr lang="en-US" sz="1800" b="1" baseline="-25000" dirty="0"/>
                  <a:t>0</a:t>
                </a:r>
                <a:r>
                  <a:rPr lang="en-US" sz="1800" b="1" dirty="0"/>
                  <a:t> </a:t>
                </a:r>
              </a:p>
            </p:txBody>
          </p:sp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D31A4DCD-892B-9B4C-9E57-1B1CA6A52109}"/>
                  </a:ext>
                </a:extLst>
              </p:cNvPr>
              <p:cNvSpPr txBox="1"/>
              <p:nvPr/>
            </p:nvSpPr>
            <p:spPr>
              <a:xfrm>
                <a:off x="6729543" y="4456398"/>
                <a:ext cx="191905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b="1" dirty="0">
                    <a:solidFill>
                      <a:srgbClr val="0432FF"/>
                    </a:solidFill>
                  </a:rPr>
                  <a:t>coupling const. </a:t>
                </a:r>
                <a:r>
                  <a:rPr lang="en-US" sz="1800" b="1" i="1" dirty="0">
                    <a:solidFill>
                      <a:srgbClr val="0432FF"/>
                    </a:solidFill>
                  </a:rPr>
                  <a:t>⍺</a:t>
                </a:r>
                <a:r>
                  <a:rPr lang="en-US" sz="1800" b="1" baseline="-25000" dirty="0">
                    <a:solidFill>
                      <a:srgbClr val="0432FF"/>
                    </a:solidFill>
                  </a:rPr>
                  <a:t>s</a:t>
                </a:r>
                <a:r>
                  <a:rPr lang="en-US" sz="1800" b="1" dirty="0">
                    <a:solidFill>
                      <a:srgbClr val="0432FF"/>
                    </a:solidFill>
                  </a:rPr>
                  <a:t> </a:t>
                </a:r>
              </a:p>
            </p:txBody>
          </p:sp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095E8C5A-E2AB-2B43-9CA9-FE0D516A642D}"/>
                  </a:ext>
                </a:extLst>
              </p:cNvPr>
              <p:cNvSpPr txBox="1"/>
              <p:nvPr/>
            </p:nvSpPr>
            <p:spPr>
              <a:xfrm>
                <a:off x="6729543" y="6174900"/>
                <a:ext cx="191905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b="1" dirty="0">
                    <a:solidFill>
                      <a:srgbClr val="0432FF"/>
                    </a:solidFill>
                  </a:rPr>
                  <a:t>coupling const. </a:t>
                </a:r>
                <a:r>
                  <a:rPr lang="en-US" sz="1800" b="1" i="1" dirty="0">
                    <a:solidFill>
                      <a:srgbClr val="0432FF"/>
                    </a:solidFill>
                  </a:rPr>
                  <a:t>⍺</a:t>
                </a:r>
                <a:r>
                  <a:rPr lang="en-US" sz="1800" b="1" baseline="-25000" dirty="0">
                    <a:solidFill>
                      <a:srgbClr val="0432FF"/>
                    </a:solidFill>
                  </a:rPr>
                  <a:t>s</a:t>
                </a:r>
                <a:r>
                  <a:rPr lang="en-US" sz="1800" b="1" dirty="0">
                    <a:solidFill>
                      <a:srgbClr val="0432FF"/>
                    </a:solidFill>
                  </a:rPr>
                  <a:t> </a:t>
                </a:r>
              </a:p>
            </p:txBody>
          </p:sp>
        </p:grp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85B09B4-3CDD-DD4C-998A-4C0A6958C4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56DE9-8806-1A46-89B9-6B63BBD32449}" type="slidenum">
              <a:rPr lang="en-US" altLang="en-US" smtClean="0"/>
              <a:pPr/>
              <a:t>16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03633439"/>
      </p:ext>
    </p:extLst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3659" y="144527"/>
            <a:ext cx="8042275" cy="638248"/>
          </a:xfrm>
        </p:spPr>
        <p:txBody>
          <a:bodyPr/>
          <a:lstStyle/>
          <a:p>
            <a:r>
              <a:rPr lang="en-US" altLang="zh-CN" sz="3000" b="1" dirty="0">
                <a:solidFill>
                  <a:srgbClr val="3366FF"/>
                </a:solidFill>
                <a:latin typeface="Calibri" charset="0"/>
                <a:ea typeface="宋体" charset="0"/>
              </a:rPr>
              <a:t>Embed 2 hadronization modules into JETSCAPE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B984354-E713-9A4B-B65B-840BA9739F68}"/>
              </a:ext>
            </a:extLst>
          </p:cNvPr>
          <p:cNvGrpSpPr/>
          <p:nvPr/>
        </p:nvGrpSpPr>
        <p:grpSpPr>
          <a:xfrm>
            <a:off x="2507037" y="963089"/>
            <a:ext cx="4175518" cy="3801234"/>
            <a:chOff x="2486275" y="828977"/>
            <a:chExt cx="4175518" cy="3801234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03823941-CB71-004F-A094-245BC5C88D3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486275" y="828977"/>
              <a:ext cx="4175518" cy="3776850"/>
            </a:xfrm>
            <a:prstGeom prst="rect">
              <a:avLst/>
            </a:prstGeom>
          </p:spPr>
        </p:pic>
        <p:sp>
          <p:nvSpPr>
            <p:cNvPr id="33" name="Frame 32">
              <a:extLst>
                <a:ext uri="{FF2B5EF4-FFF2-40B4-BE49-F238E27FC236}">
                  <a16:creationId xmlns:a16="http://schemas.microsoft.com/office/drawing/2014/main" id="{A12A472B-F3D3-F945-A1A4-01BC47CE3383}"/>
                </a:ext>
              </a:extLst>
            </p:cNvPr>
            <p:cNvSpPr/>
            <p:nvPr/>
          </p:nvSpPr>
          <p:spPr>
            <a:xfrm>
              <a:off x="3893998" y="1962912"/>
              <a:ext cx="2736166" cy="402336"/>
            </a:xfrm>
            <a:prstGeom prst="frame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5" name="Frame 34">
              <a:extLst>
                <a:ext uri="{FF2B5EF4-FFF2-40B4-BE49-F238E27FC236}">
                  <a16:creationId xmlns:a16="http://schemas.microsoft.com/office/drawing/2014/main" id="{B388C8F1-25BA-FD41-ADDE-2A123C5BB498}"/>
                </a:ext>
              </a:extLst>
            </p:cNvPr>
            <p:cNvSpPr/>
            <p:nvPr/>
          </p:nvSpPr>
          <p:spPr>
            <a:xfrm>
              <a:off x="2622964" y="3215386"/>
              <a:ext cx="2167146" cy="670377"/>
            </a:xfrm>
            <a:prstGeom prst="frame">
              <a:avLst>
                <a:gd name="adj1" fmla="val 6564"/>
              </a:avLst>
            </a:prstGeom>
            <a:solidFill>
              <a:srgbClr val="009C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8" name="Frame 37">
              <a:extLst>
                <a:ext uri="{FF2B5EF4-FFF2-40B4-BE49-F238E27FC236}">
                  <a16:creationId xmlns:a16="http://schemas.microsoft.com/office/drawing/2014/main" id="{A30B72DA-33F2-624C-BBBB-5CC7483F265E}"/>
                </a:ext>
              </a:extLst>
            </p:cNvPr>
            <p:cNvSpPr/>
            <p:nvPr/>
          </p:nvSpPr>
          <p:spPr>
            <a:xfrm>
              <a:off x="2622964" y="3919773"/>
              <a:ext cx="2167146" cy="710438"/>
            </a:xfrm>
            <a:prstGeom prst="frame">
              <a:avLst>
                <a:gd name="adj1" fmla="val 6564"/>
              </a:avLst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75E09C5B-C890-844C-8151-844F5DDA6799}"/>
                </a:ext>
              </a:extLst>
            </p:cNvPr>
            <p:cNvSpPr txBox="1"/>
            <p:nvPr/>
          </p:nvSpPr>
          <p:spPr>
            <a:xfrm>
              <a:off x="5164955" y="3358358"/>
              <a:ext cx="101534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rgbClr val="009C00"/>
                  </a:solidFill>
                </a:rPr>
                <a:t>Colored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28F9400E-8CC3-1042-B192-62E2AC18E3EB}"/>
                </a:ext>
              </a:extLst>
            </p:cNvPr>
            <p:cNvSpPr txBox="1"/>
            <p:nvPr/>
          </p:nvSpPr>
          <p:spPr>
            <a:xfrm>
              <a:off x="5164954" y="4099321"/>
              <a:ext cx="114807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/>
                <a:t>Colorless</a:t>
              </a:r>
            </a:p>
          </p:txBody>
        </p:sp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id="{D92853D6-DA60-0E4C-9481-4AF45FA000A7}"/>
              </a:ext>
            </a:extLst>
          </p:cNvPr>
          <p:cNvSpPr txBox="1"/>
          <p:nvPr/>
        </p:nvSpPr>
        <p:spPr>
          <a:xfrm>
            <a:off x="338910" y="5080792"/>
            <a:ext cx="8451522" cy="15106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0" indent="-360000">
              <a:spcBef>
                <a:spcPts val="500"/>
              </a:spcBef>
              <a:buFont typeface="Arial"/>
              <a:buChar char="•"/>
            </a:pPr>
            <a:r>
              <a:rPr lang="en-US" sz="2200" dirty="0">
                <a:solidFill>
                  <a:srgbClr val="FF0000"/>
                </a:solidFill>
              </a:rPr>
              <a:t>Colored hadronization: track color information during parton showers and construct string for Pythia fragmentation in the end</a:t>
            </a:r>
          </a:p>
          <a:p>
            <a:pPr marL="360000" indent="-360000">
              <a:spcBef>
                <a:spcPts val="500"/>
              </a:spcBef>
              <a:buFont typeface="Arial"/>
              <a:buChar char="•"/>
            </a:pPr>
            <a:r>
              <a:rPr lang="en-US" sz="2200" dirty="0"/>
              <a:t>Colorless: assign colors to final state partons based on their phase space configuration (more flexible for A-A collisions)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B61BED2-CE36-1F48-8671-E0AEB2C716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56DE9-8806-1A46-89B9-6B63BBD32449}" type="slidenum">
              <a:rPr lang="en-US" altLang="en-US" smtClean="0"/>
              <a:pPr/>
              <a:t>17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94993598"/>
      </p:ext>
    </p:extLst>
  </p:cSld>
  <p:clrMapOvr>
    <a:masterClrMapping/>
  </p:clrMapOvr>
  <p:transition spd="med">
    <p:zoom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9A77054D-DE62-A64D-B4ED-98CD7D71733C}"/>
              </a:ext>
            </a:extLst>
          </p:cNvPr>
          <p:cNvSpPr/>
          <p:nvPr/>
        </p:nvSpPr>
        <p:spPr>
          <a:xfrm>
            <a:off x="374344" y="4547037"/>
            <a:ext cx="5063294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432FF"/>
                </a:solidFill>
                <a:cs typeface="Calibri" panose="020F0502020204030204" pitchFamily="34" charset="0"/>
              </a:rPr>
              <a:t>Full color flow </a:t>
            </a:r>
            <a:r>
              <a:rPr lang="en-US" sz="2200" dirty="0" err="1">
                <a:solidFill>
                  <a:srgbClr val="0432FF"/>
                </a:solidFill>
                <a:cs typeface="Calibri" panose="020F0502020204030204" pitchFamily="34" charset="0"/>
              </a:rPr>
              <a:t>p+p</a:t>
            </a:r>
            <a:r>
              <a:rPr lang="en-US" sz="2200" dirty="0">
                <a:solidFill>
                  <a:srgbClr val="0432FF"/>
                </a:solidFill>
                <a:cs typeface="Calibri" panose="020F0502020204030204" pitchFamily="34" charset="0"/>
              </a:rPr>
              <a:t> events</a:t>
            </a:r>
            <a:endParaRPr lang="en-US" sz="2200" dirty="0">
              <a:solidFill>
                <a:srgbClr val="FF0000"/>
              </a:solidFill>
              <a:cs typeface="Calibri" panose="020F0502020204030204" pitchFamily="34" charset="0"/>
            </a:endParaRPr>
          </a:p>
          <a:p>
            <a:pPr marL="342900" lvl="1" indent="-342900"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FF0000"/>
                </a:solidFill>
                <a:cs typeface="Calibri" panose="020F0502020204030204" pitchFamily="34" charset="0"/>
              </a:rPr>
              <a:t>Add thermal medium: enhance nucleon to pion ratio</a:t>
            </a:r>
            <a:endParaRPr lang="en-US" sz="2200" dirty="0"/>
          </a:p>
          <a:p>
            <a:pPr lvl="1"/>
            <a:endParaRPr lang="en-US" sz="2200" dirty="0"/>
          </a:p>
          <a:p>
            <a:r>
              <a:rPr lang="en-US" sz="2200" b="1" dirty="0"/>
              <a:t>v3.0</a:t>
            </a:r>
            <a:r>
              <a:rPr lang="en-US" sz="2200" dirty="0"/>
              <a:t> (C++&amp;PYTHIA 8): ready to be embedded into </a:t>
            </a:r>
            <a:r>
              <a:rPr lang="en-US" sz="2200" i="1" dirty="0"/>
              <a:t>JETSCAPE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5657" y="783803"/>
            <a:ext cx="8554503" cy="1392302"/>
          </a:xfrm>
        </p:spPr>
        <p:txBody>
          <a:bodyPr/>
          <a:lstStyle/>
          <a:p>
            <a:pPr marL="0" indent="0">
              <a:spcBef>
                <a:spcPts val="1000"/>
              </a:spcBef>
              <a:buNone/>
            </a:pPr>
            <a:r>
              <a:rPr lang="en-US" sz="2200" dirty="0">
                <a:solidFill>
                  <a:srgbClr val="009C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Recombination (dense parton limit), string fragmentation (dilute parton limit), relative probability from parton-hadron wavefunction overlap</a:t>
            </a:r>
          </a:p>
          <a:p>
            <a:pPr marL="0" indent="0">
              <a:spcBef>
                <a:spcPts val="1000"/>
              </a:spcBef>
              <a:buNone/>
            </a:pPr>
            <a:r>
              <a:rPr lang="en-US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Finished </a:t>
            </a:r>
            <a:r>
              <a:rPr lang="en-US" sz="2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v2.2</a:t>
            </a:r>
            <a:r>
              <a:rPr lang="en-US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(“patch code / benchmark version”): FORTRAN &amp; PYTHIA 6 </a:t>
            </a:r>
            <a:endParaRPr lang="en-US" dirty="0"/>
          </a:p>
          <a:p>
            <a:pPr marL="349250" lvl="1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558" y="129172"/>
            <a:ext cx="8229600" cy="621472"/>
          </a:xfrm>
        </p:spPr>
        <p:txBody>
          <a:bodyPr/>
          <a:lstStyle/>
          <a:p>
            <a:r>
              <a:rPr lang="en-US" sz="3000" b="1" dirty="0">
                <a:solidFill>
                  <a:srgbClr val="3366FF"/>
                </a:solidFill>
                <a:latin typeface="Calibri" charset="0"/>
                <a:ea typeface="宋体" charset="0"/>
              </a:rPr>
              <a:t>Hybrid hadronization (recombination-string)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CBA19B8-A843-394F-B64C-393A4A56CEDF}"/>
              </a:ext>
            </a:extLst>
          </p:cNvPr>
          <p:cNvGrpSpPr>
            <a:grpSpLocks noChangeAspect="1"/>
          </p:cNvGrpSpPr>
          <p:nvPr/>
        </p:nvGrpSpPr>
        <p:grpSpPr>
          <a:xfrm>
            <a:off x="798971" y="2137135"/>
            <a:ext cx="7697012" cy="2176272"/>
            <a:chOff x="90413" y="1841426"/>
            <a:chExt cx="7920074" cy="2239341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6EEEAC94-F262-D84A-AC3A-A64E662E5F69}"/>
                </a:ext>
              </a:extLst>
            </p:cNvPr>
            <p:cNvGrpSpPr/>
            <p:nvPr/>
          </p:nvGrpSpPr>
          <p:grpSpPr>
            <a:xfrm>
              <a:off x="90413" y="1841426"/>
              <a:ext cx="7920074" cy="2239341"/>
              <a:chOff x="90413" y="2073074"/>
              <a:chExt cx="7920074" cy="2239341"/>
            </a:xfrm>
          </p:grpSpPr>
          <p:grpSp>
            <p:nvGrpSpPr>
              <p:cNvPr id="20" name="Group 19"/>
              <p:cNvGrpSpPr/>
              <p:nvPr/>
            </p:nvGrpSpPr>
            <p:grpSpPr>
              <a:xfrm>
                <a:off x="747353" y="2106409"/>
                <a:ext cx="3040422" cy="2198724"/>
                <a:chOff x="4572000" y="1642970"/>
                <a:chExt cx="5000101" cy="3180620"/>
              </a:xfrm>
            </p:grpSpPr>
            <p:pic>
              <p:nvPicPr>
                <p:cNvPr id="8" name="Picture 7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572000" y="1642970"/>
                  <a:ext cx="5000101" cy="3180620"/>
                </a:xfrm>
                <a:prstGeom prst="rect">
                  <a:avLst/>
                </a:prstGeom>
              </p:spPr>
            </p:pic>
            <p:sp>
              <p:nvSpPr>
                <p:cNvPr id="11" name="Oval 10"/>
                <p:cNvSpPr/>
                <p:nvPr/>
              </p:nvSpPr>
              <p:spPr bwMode="auto">
                <a:xfrm>
                  <a:off x="5466841" y="2826270"/>
                  <a:ext cx="73348" cy="37348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8" name="TextBox 17"/>
                <p:cNvSpPr txBox="1"/>
                <p:nvPr/>
              </p:nvSpPr>
              <p:spPr>
                <a:xfrm>
                  <a:off x="7620000" y="2664259"/>
                  <a:ext cx="31290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b="1" dirty="0">
                      <a:solidFill>
                        <a:srgbClr val="C00000"/>
                      </a:solidFill>
                    </a:rPr>
                    <a:t>J</a:t>
                  </a:r>
                </a:p>
              </p:txBody>
            </p:sp>
          </p:grpSp>
          <p:grpSp>
            <p:nvGrpSpPr>
              <p:cNvPr id="22" name="Group 21"/>
              <p:cNvGrpSpPr/>
              <p:nvPr/>
            </p:nvGrpSpPr>
            <p:grpSpPr>
              <a:xfrm>
                <a:off x="3944270" y="2105643"/>
                <a:ext cx="4066217" cy="2206772"/>
                <a:chOff x="-2069555" y="2839145"/>
                <a:chExt cx="6739556" cy="3243411"/>
              </a:xfrm>
            </p:grpSpPr>
            <p:pic>
              <p:nvPicPr>
                <p:cNvPr id="10" name="Picture 9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2069555" y="2839145"/>
                  <a:ext cx="6739556" cy="3243411"/>
                </a:xfrm>
                <a:prstGeom prst="rect">
                  <a:avLst/>
                </a:prstGeom>
              </p:spPr>
            </p:pic>
            <p:sp>
              <p:nvSpPr>
                <p:cNvPr id="16" name="Oval 15"/>
                <p:cNvSpPr/>
                <p:nvPr/>
              </p:nvSpPr>
              <p:spPr bwMode="auto">
                <a:xfrm>
                  <a:off x="-1157261" y="4056015"/>
                  <a:ext cx="73348" cy="37348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sp>
            <p:nvSpPr>
              <p:cNvPr id="7" name="TextBox 6"/>
              <p:cNvSpPr txBox="1"/>
              <p:nvPr/>
            </p:nvSpPr>
            <p:spPr>
              <a:xfrm>
                <a:off x="1063375" y="2073074"/>
                <a:ext cx="211195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>
                    <a:solidFill>
                      <a:srgbClr val="0000FF"/>
                    </a:solidFill>
                    <a:latin typeface="Californian FB" panose="0207040306080B030204" pitchFamily="18" charset="0"/>
                  </a:rPr>
                  <a:t>Original string structure</a:t>
                </a: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4267433" y="2099270"/>
                <a:ext cx="213831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>
                    <a:solidFill>
                      <a:srgbClr val="0000FF"/>
                    </a:solidFill>
                    <a:latin typeface="Californian FB" panose="0207040306080B030204" pitchFamily="18" charset="0"/>
                  </a:rPr>
                  <a:t>After recombination step</a:t>
                </a: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345739" y="2370434"/>
                <a:ext cx="490238" cy="30777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>
                    <a:latin typeface="Californian FB" panose="0207040306080B030204" pitchFamily="18" charset="0"/>
                  </a:rPr>
                  <a:t>Jets</a:t>
                </a:r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90413" y="3360094"/>
                <a:ext cx="820291" cy="30777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err="1">
                    <a:latin typeface="Californian FB" panose="0207040306080B030204" pitchFamily="18" charset="0"/>
                  </a:rPr>
                  <a:t>Diquark</a:t>
                </a:r>
                <a:endParaRPr lang="en-US" sz="1400" dirty="0">
                  <a:latin typeface="Californian FB" panose="0207040306080B030204" pitchFamily="18" charset="0"/>
                </a:endParaRPr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2863199" y="3574467"/>
                <a:ext cx="820291" cy="30777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>
                    <a:latin typeface="Californian FB" panose="0207040306080B030204" pitchFamily="18" charset="0"/>
                  </a:rPr>
                  <a:t>Junction</a:t>
                </a:r>
              </a:p>
            </p:txBody>
          </p:sp>
          <p:cxnSp>
            <p:nvCxnSpPr>
              <p:cNvPr id="40" name="Straight Arrow Connector 39"/>
              <p:cNvCxnSpPr/>
              <p:nvPr/>
            </p:nvCxnSpPr>
            <p:spPr bwMode="auto">
              <a:xfrm flipH="1" flipV="1">
                <a:off x="2758914" y="3182592"/>
                <a:ext cx="514431" cy="395161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</p:grpSp>
        <p:cxnSp>
          <p:nvCxnSpPr>
            <p:cNvPr id="13" name="Straight Arrow Connector 12"/>
            <p:cNvCxnSpPr>
              <a:stCxn id="28" idx="3"/>
            </p:cNvCxnSpPr>
            <p:nvPr/>
          </p:nvCxnSpPr>
          <p:spPr bwMode="auto">
            <a:xfrm flipV="1">
              <a:off x="835977" y="2174188"/>
              <a:ext cx="839986" cy="118487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9" name="Straight Arrow Connector 28"/>
            <p:cNvCxnSpPr>
              <a:cxnSpLocks/>
            </p:cNvCxnSpPr>
            <p:nvPr/>
          </p:nvCxnSpPr>
          <p:spPr bwMode="auto">
            <a:xfrm>
              <a:off x="835977" y="2415289"/>
              <a:ext cx="1859914" cy="8258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33" name="Straight Arrow Connector 32"/>
            <p:cNvCxnSpPr>
              <a:stCxn id="32" idx="3"/>
            </p:cNvCxnSpPr>
            <p:nvPr/>
          </p:nvCxnSpPr>
          <p:spPr bwMode="auto">
            <a:xfrm flipV="1">
              <a:off x="910704" y="2964605"/>
              <a:ext cx="367842" cy="30614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CF483B2-B36C-C446-BC0A-C04C8DAFCC92}"/>
              </a:ext>
            </a:extLst>
          </p:cNvPr>
          <p:cNvGrpSpPr/>
          <p:nvPr/>
        </p:nvGrpSpPr>
        <p:grpSpPr>
          <a:xfrm>
            <a:off x="2470251" y="4145708"/>
            <a:ext cx="6105144" cy="2586860"/>
            <a:chOff x="2860695" y="5063749"/>
            <a:chExt cx="6105144" cy="2586860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828089" y="5249483"/>
              <a:ext cx="3137742" cy="2401126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7418506" y="5063749"/>
              <a:ext cx="1547333" cy="27699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latin typeface="Californian FB" pitchFamily="18" charset="0"/>
                </a:rPr>
                <a:t>v2.2 PRELIMINARY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2860695" y="6247118"/>
              <a:ext cx="2728113" cy="307777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Californian FB" panose="0207040306080B030204" pitchFamily="18" charset="0"/>
                </a:rPr>
                <a:t>MATTER jets embedded in hydro</a:t>
              </a:r>
            </a:p>
          </p:txBody>
        </p:sp>
        <p:cxnSp>
          <p:nvCxnSpPr>
            <p:cNvPr id="48" name="Straight Arrow Connector 47"/>
            <p:cNvCxnSpPr>
              <a:cxnSpLocks/>
            </p:cNvCxnSpPr>
            <p:nvPr/>
          </p:nvCxnSpPr>
          <p:spPr bwMode="auto">
            <a:xfrm>
              <a:off x="5645196" y="6402716"/>
              <a:ext cx="1377696" cy="257757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58459F6C-C39B-1B40-A9C0-4ED4DA6C05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56DE9-8806-1A46-89B9-6B63BBD32449}" type="slidenum">
              <a:rPr lang="en-US" altLang="en-US" smtClean="0"/>
              <a:pPr/>
              <a:t>18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88988437"/>
      </p:ext>
    </p:extLst>
  </p:cSld>
  <p:clrMapOvr>
    <a:masterClrMapping/>
  </p:clrMapOvr>
  <p:transition spd="med">
    <p:zo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5" descr="p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183053"/>
            <a:ext cx="3152394" cy="2617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4" descr="A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4151032"/>
            <a:ext cx="3152394" cy="216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60081" y="1655921"/>
            <a:ext cx="3962400" cy="8683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9462" name="TextBox 25"/>
          <p:cNvSpPr txBox="1">
            <a:spLocks noChangeArrowheads="1"/>
          </p:cNvSpPr>
          <p:nvPr/>
        </p:nvSpPr>
        <p:spPr bwMode="auto">
          <a:xfrm>
            <a:off x="4183062" y="1066801"/>
            <a:ext cx="44275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zh-CN" sz="2400" b="1" i="1" dirty="0">
                <a:solidFill>
                  <a:srgbClr val="FF0000"/>
                </a:solidFill>
              </a:rPr>
              <a:t>Nuclear Modification Factor:</a:t>
            </a:r>
            <a:endParaRPr lang="zh-CN" altLang="en-US" sz="2400" b="1" i="1" dirty="0">
              <a:solidFill>
                <a:srgbClr val="FF0000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533400" y="51817"/>
            <a:ext cx="8077200" cy="990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35717" tIns="35717" rIns="35717" bIns="35717" anchor="ctr"/>
          <a:lstStyle/>
          <a:p>
            <a:pPr algn="ctr" eaLnBrk="0" hangingPunct="0">
              <a:defRPr/>
            </a:pPr>
            <a:r>
              <a:rPr lang="en-US" sz="3000" b="1" kern="0" dirty="0">
                <a:solidFill>
                  <a:srgbClr val="3366FF"/>
                </a:solidFill>
                <a:latin typeface="Calibri"/>
                <a:ea typeface="宋体" charset="-122"/>
                <a:cs typeface="+mj-cs"/>
                <a:sym typeface="Chalkboard" charset="0"/>
              </a:rPr>
              <a:t>Probing QGP with jets</a:t>
            </a:r>
          </a:p>
        </p:txBody>
      </p:sp>
      <p:pic>
        <p:nvPicPr>
          <p:cNvPr id="19464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71963" y="2627058"/>
            <a:ext cx="4338637" cy="378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6829254-0F28-6D4E-9205-ACEB96FD7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56DE9-8806-1A46-89B9-6B63BBD32449}" type="slidenum">
              <a:rPr lang="en-US" altLang="en-US" smtClean="0"/>
              <a:pPr/>
              <a:t>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54424312"/>
      </p:ext>
    </p:extLst>
  </p:cSld>
  <p:clrMapOvr>
    <a:masterClrMapping/>
  </p:clrMapOvr>
  <p:transition spd="med">
    <p:zoom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3659" y="144527"/>
            <a:ext cx="8042275" cy="638248"/>
          </a:xfrm>
        </p:spPr>
        <p:txBody>
          <a:bodyPr/>
          <a:lstStyle/>
          <a:p>
            <a:r>
              <a:rPr lang="en-US" altLang="zh-CN" sz="3000" b="1" dirty="0">
                <a:solidFill>
                  <a:srgbClr val="3366FF"/>
                </a:solidFill>
                <a:latin typeface="Calibri" charset="0"/>
                <a:ea typeface="宋体" charset="0"/>
              </a:rPr>
              <a:t>Bulk profiles of the hot nuclear matter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D92853D6-DA60-0E4C-9481-4AF45FA000A7}"/>
              </a:ext>
            </a:extLst>
          </p:cNvPr>
          <p:cNvSpPr txBox="1"/>
          <p:nvPr/>
        </p:nvSpPr>
        <p:spPr>
          <a:xfrm>
            <a:off x="573659" y="831543"/>
            <a:ext cx="7911973" cy="18492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0" indent="-360000">
              <a:spcBef>
                <a:spcPts val="500"/>
              </a:spcBef>
              <a:buFont typeface="Arial"/>
              <a:buChar char="•"/>
            </a:pPr>
            <a:r>
              <a:rPr lang="en-US" sz="2200" dirty="0">
                <a:solidFill>
                  <a:srgbClr val="009C00"/>
                </a:solidFill>
              </a:rPr>
              <a:t>Local (</a:t>
            </a:r>
            <a:r>
              <a:rPr lang="en-US" sz="2200" i="1" dirty="0">
                <a:solidFill>
                  <a:srgbClr val="009C00"/>
                </a:solidFill>
              </a:rPr>
              <a:t>T</a:t>
            </a:r>
            <a:r>
              <a:rPr lang="en-US" sz="2200" dirty="0">
                <a:solidFill>
                  <a:srgbClr val="009C00"/>
                </a:solidFill>
              </a:rPr>
              <a:t>, </a:t>
            </a:r>
            <a:r>
              <a:rPr lang="en-US" sz="2200" i="1" dirty="0">
                <a:solidFill>
                  <a:srgbClr val="009C00"/>
                </a:solidFill>
              </a:rPr>
              <a:t>s</a:t>
            </a:r>
            <a:r>
              <a:rPr lang="en-US" sz="2200" dirty="0">
                <a:solidFill>
                  <a:srgbClr val="009C00"/>
                </a:solidFill>
              </a:rPr>
              <a:t>, </a:t>
            </a:r>
            <a:r>
              <a:rPr lang="en-US" sz="2200" b="1" i="1" dirty="0">
                <a:solidFill>
                  <a:srgbClr val="009C00"/>
                </a:solidFill>
              </a:rPr>
              <a:t>v</a:t>
            </a:r>
            <a:r>
              <a:rPr lang="en-US" sz="2200" dirty="0">
                <a:solidFill>
                  <a:srgbClr val="009C00"/>
                </a:solidFill>
              </a:rPr>
              <a:t>, …) of the nuclear matter is provided by Trento (initial condition) + free streaming (pre-equilibrium) + VISHNEW hydrodynamic model (QGP) </a:t>
            </a:r>
          </a:p>
          <a:p>
            <a:pPr marL="360000" indent="-360000">
              <a:spcBef>
                <a:spcPts val="500"/>
              </a:spcBef>
              <a:buFont typeface="Arial"/>
              <a:buChar char="•"/>
            </a:pPr>
            <a:r>
              <a:rPr lang="en-US" sz="2200" dirty="0"/>
              <a:t>Data files of the bulk profiles have been prepared by SIMS and shared through OSIRIS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A1509BC-E52E-9949-84EC-1962EFDFF393}"/>
              </a:ext>
            </a:extLst>
          </p:cNvPr>
          <p:cNvGrpSpPr/>
          <p:nvPr/>
        </p:nvGrpSpPr>
        <p:grpSpPr>
          <a:xfrm>
            <a:off x="1750123" y="2802687"/>
            <a:ext cx="5689346" cy="3925421"/>
            <a:chOff x="1750123" y="2802687"/>
            <a:chExt cx="5689346" cy="3925421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9FDC5E76-A016-CC49-97AB-0D0819A6181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50123" y="2802687"/>
              <a:ext cx="5689346" cy="3864461"/>
            </a:xfrm>
            <a:prstGeom prst="rect">
              <a:avLst/>
            </a:prstGeom>
          </p:spPr>
        </p:pic>
        <p:sp>
          <p:nvSpPr>
            <p:cNvPr id="15" name="Frame 14">
              <a:extLst>
                <a:ext uri="{FF2B5EF4-FFF2-40B4-BE49-F238E27FC236}">
                  <a16:creationId xmlns:a16="http://schemas.microsoft.com/office/drawing/2014/main" id="{4B40C7F7-A0C2-4646-91EB-8EA48EBE0C00}"/>
                </a:ext>
              </a:extLst>
            </p:cNvPr>
            <p:cNvSpPr/>
            <p:nvPr/>
          </p:nvSpPr>
          <p:spPr>
            <a:xfrm>
              <a:off x="3853800" y="5181600"/>
              <a:ext cx="1400952" cy="1546508"/>
            </a:xfrm>
            <a:prstGeom prst="frame">
              <a:avLst>
                <a:gd name="adj1" fmla="val 3693"/>
              </a:avLst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F2491303-7EBA-D84F-B73F-697B94BAE513}"/>
              </a:ext>
            </a:extLst>
          </p:cNvPr>
          <p:cNvSpPr txBox="1"/>
          <p:nvPr/>
        </p:nvSpPr>
        <p:spPr>
          <a:xfrm>
            <a:off x="5770933" y="5321270"/>
            <a:ext cx="2714699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bulk profiles for various collision systems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3C6DDEC-626A-ED4D-8F93-544B616284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56DE9-8806-1A46-89B9-6B63BBD32449}" type="slidenum">
              <a:rPr lang="en-US" altLang="en-US" smtClean="0"/>
              <a:pPr/>
              <a:t>19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06846705"/>
      </p:ext>
    </p:extLst>
  </p:cSld>
  <p:clrMapOvr>
    <a:masterClrMapping/>
  </p:clrMapOvr>
  <p:transition spd="med">
    <p:zoom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7429" y="278112"/>
            <a:ext cx="8042275" cy="638248"/>
          </a:xfrm>
        </p:spPr>
        <p:txBody>
          <a:bodyPr/>
          <a:lstStyle/>
          <a:p>
            <a:r>
              <a:rPr lang="en-US" altLang="zh-CN" sz="3000" b="1" dirty="0">
                <a:solidFill>
                  <a:srgbClr val="3366FF"/>
                </a:solidFill>
                <a:latin typeface="Calibri" charset="0"/>
                <a:ea typeface="宋体" charset="0"/>
              </a:rPr>
              <a:t>Flow chart of p-p and A-A simulations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3C6DDEC-626A-ED4D-8F93-544B616284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56DE9-8806-1A46-89B9-6B63BBD32449}" type="slidenum">
              <a:rPr lang="en-US" altLang="en-US" smtClean="0"/>
              <a:pPr/>
              <a:t>20</a:t>
            </a:fld>
            <a:endParaRPr lang="en-US" altLang="en-US" dirty="0"/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DE8DAFB3-BA4A-6344-8682-F1174940EBBB}"/>
              </a:ext>
            </a:extLst>
          </p:cNvPr>
          <p:cNvGrpSpPr/>
          <p:nvPr/>
        </p:nvGrpSpPr>
        <p:grpSpPr>
          <a:xfrm>
            <a:off x="302339" y="1256266"/>
            <a:ext cx="8584914" cy="1744432"/>
            <a:chOff x="287023" y="988216"/>
            <a:chExt cx="8584914" cy="1744432"/>
          </a:xfrm>
        </p:grpSpPr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44BA6DA1-61D3-3949-BA4E-B3C7131F22EC}"/>
                </a:ext>
              </a:extLst>
            </p:cNvPr>
            <p:cNvSpPr txBox="1"/>
            <p:nvPr/>
          </p:nvSpPr>
          <p:spPr>
            <a:xfrm>
              <a:off x="1125701" y="1368155"/>
              <a:ext cx="2294984" cy="584775"/>
            </a:xfrm>
            <a:prstGeom prst="rect">
              <a:avLst/>
            </a:prstGeom>
            <a:noFill/>
            <a:ln w="38100">
              <a:solidFill>
                <a:srgbClr val="008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b="1" dirty="0"/>
                <a:t>Pythia</a:t>
              </a:r>
              <a:r>
                <a:rPr lang="en-US" sz="1600" dirty="0"/>
                <a:t> hard scattering</a:t>
              </a:r>
            </a:p>
            <a:p>
              <a:r>
                <a:rPr lang="en-US" sz="1600" dirty="0"/>
                <a:t>(no Final State Radiation)</a:t>
              </a:r>
              <a:endParaRPr lang="en-US" dirty="0"/>
            </a:p>
          </p:txBody>
        </p:sp>
        <p:sp>
          <p:nvSpPr>
            <p:cNvPr id="58" name="Right Arrow 57">
              <a:extLst>
                <a:ext uri="{FF2B5EF4-FFF2-40B4-BE49-F238E27FC236}">
                  <a16:creationId xmlns:a16="http://schemas.microsoft.com/office/drawing/2014/main" id="{50BE7DFF-A085-DC43-A6B7-2E43FBF2E489}"/>
                </a:ext>
              </a:extLst>
            </p:cNvPr>
            <p:cNvSpPr/>
            <p:nvPr/>
          </p:nvSpPr>
          <p:spPr>
            <a:xfrm>
              <a:off x="3522371" y="1572991"/>
              <a:ext cx="315321" cy="180000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7F95C74D-DAB2-154D-83BE-2E2C13F7BB61}"/>
                </a:ext>
              </a:extLst>
            </p:cNvPr>
            <p:cNvSpPr txBox="1"/>
            <p:nvPr/>
          </p:nvSpPr>
          <p:spPr>
            <a:xfrm>
              <a:off x="3920040" y="1365208"/>
              <a:ext cx="2095040" cy="584775"/>
            </a:xfrm>
            <a:prstGeom prst="rect">
              <a:avLst/>
            </a:prstGeom>
            <a:noFill/>
            <a:ln w="38100">
              <a:solidFill>
                <a:srgbClr val="FF66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/>
                <a:t>MATTER</a:t>
              </a:r>
              <a:r>
                <a:rPr lang="en-US" sz="1600" dirty="0"/>
                <a:t> vac. shower</a:t>
              </a:r>
            </a:p>
            <a:p>
              <a:pPr algn="ctr"/>
              <a:r>
                <a:rPr lang="en-US" sz="1600" dirty="0"/>
                <a:t>(easy to extend to AA)</a:t>
              </a:r>
              <a:endParaRPr lang="en-US" dirty="0"/>
            </a:p>
          </p:txBody>
        </p:sp>
        <p:sp>
          <p:nvSpPr>
            <p:cNvPr id="60" name="Right Arrow 59">
              <a:extLst>
                <a:ext uri="{FF2B5EF4-FFF2-40B4-BE49-F238E27FC236}">
                  <a16:creationId xmlns:a16="http://schemas.microsoft.com/office/drawing/2014/main" id="{9AD648FD-1BF6-4447-A579-DF6CE18A0E74}"/>
                </a:ext>
              </a:extLst>
            </p:cNvPr>
            <p:cNvSpPr/>
            <p:nvPr/>
          </p:nvSpPr>
          <p:spPr>
            <a:xfrm>
              <a:off x="6127554" y="1572991"/>
              <a:ext cx="315321" cy="180000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D8E2F469-29F6-E44D-BD91-8314203D9350}"/>
                </a:ext>
              </a:extLst>
            </p:cNvPr>
            <p:cNvSpPr txBox="1"/>
            <p:nvPr/>
          </p:nvSpPr>
          <p:spPr>
            <a:xfrm>
              <a:off x="6549027" y="988216"/>
              <a:ext cx="2310718" cy="584775"/>
            </a:xfrm>
            <a:prstGeom prst="rect">
              <a:avLst/>
            </a:prstGeom>
            <a:noFill/>
            <a:ln w="38100">
              <a:solidFill>
                <a:srgbClr val="0000FF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b="1" dirty="0"/>
                <a:t>Colored</a:t>
              </a:r>
              <a:r>
                <a:rPr lang="en-US" sz="1600" dirty="0"/>
                <a:t> hadronization </a:t>
              </a:r>
            </a:p>
            <a:p>
              <a:r>
                <a:rPr lang="en-US" sz="1600" dirty="0"/>
                <a:t>(more rigorous)</a:t>
              </a:r>
              <a:endParaRPr lang="en-US" dirty="0"/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AA2588CD-852A-B548-BD39-3858186581BB}"/>
                </a:ext>
              </a:extLst>
            </p:cNvPr>
            <p:cNvSpPr txBox="1"/>
            <p:nvPr/>
          </p:nvSpPr>
          <p:spPr>
            <a:xfrm>
              <a:off x="6561219" y="1700808"/>
              <a:ext cx="2310718" cy="584775"/>
            </a:xfrm>
            <a:prstGeom prst="rect">
              <a:avLst/>
            </a:prstGeom>
            <a:noFill/>
            <a:ln w="38100">
              <a:solidFill>
                <a:srgbClr val="0000FF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b="1" dirty="0"/>
                <a:t>Colorless</a:t>
              </a:r>
              <a:r>
                <a:rPr lang="en-US" sz="1600" dirty="0"/>
                <a:t> hadronization </a:t>
              </a:r>
            </a:p>
            <a:p>
              <a:r>
                <a:rPr lang="en-US" sz="1600" dirty="0"/>
                <a:t>(flexible to extend to AA)</a:t>
              </a:r>
              <a:endParaRPr lang="en-US" dirty="0"/>
            </a:p>
          </p:txBody>
        </p:sp>
        <p:sp>
          <p:nvSpPr>
            <p:cNvPr id="3" name="Right Brace 2">
              <a:extLst>
                <a:ext uri="{FF2B5EF4-FFF2-40B4-BE49-F238E27FC236}">
                  <a16:creationId xmlns:a16="http://schemas.microsoft.com/office/drawing/2014/main" id="{77CB5FA3-2AC0-4148-B77C-FCC4E701725C}"/>
                </a:ext>
              </a:extLst>
            </p:cNvPr>
            <p:cNvSpPr/>
            <p:nvPr/>
          </p:nvSpPr>
          <p:spPr>
            <a:xfrm rot="5400000">
              <a:off x="3525063" y="1143261"/>
              <a:ext cx="236782" cy="2197261"/>
            </a:xfrm>
            <a:prstGeom prst="rightBrace">
              <a:avLst/>
            </a:prstGeom>
            <a:ln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F4483CDD-D11A-BD4B-80C7-28F5B2D55114}"/>
                </a:ext>
              </a:extLst>
            </p:cNvPr>
            <p:cNvSpPr txBox="1"/>
            <p:nvPr/>
          </p:nvSpPr>
          <p:spPr>
            <a:xfrm>
              <a:off x="1992124" y="2394094"/>
              <a:ext cx="391889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0432FF"/>
                  </a:solidFill>
                </a:rPr>
                <a:t>* can be replaced by pure Pythia with FSR on</a:t>
              </a: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4B0941AC-D301-7F4F-B1F0-E3E001406B3E}"/>
                </a:ext>
              </a:extLst>
            </p:cNvPr>
            <p:cNvSpPr txBox="1"/>
            <p:nvPr/>
          </p:nvSpPr>
          <p:spPr>
            <a:xfrm>
              <a:off x="287023" y="1762362"/>
              <a:ext cx="609462" cy="461665"/>
            </a:xfrm>
            <a:prstGeom prst="rect">
              <a:avLst/>
            </a:prstGeom>
            <a:solidFill>
              <a:srgbClr val="3366FF"/>
            </a:solidFill>
            <a:effectLst>
              <a:glow rad="101600">
                <a:srgbClr val="3366FF">
                  <a:alpha val="75000"/>
                </a:srgbClr>
              </a:glow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p-p</a:t>
              </a:r>
            </a:p>
          </p:txBody>
        </p: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70904D11-CE56-3048-9879-1481F60AC72C}"/>
              </a:ext>
            </a:extLst>
          </p:cNvPr>
          <p:cNvGrpSpPr/>
          <p:nvPr/>
        </p:nvGrpSpPr>
        <p:grpSpPr>
          <a:xfrm>
            <a:off x="283392" y="3739505"/>
            <a:ext cx="8576353" cy="2535883"/>
            <a:chOff x="283392" y="3701789"/>
            <a:chExt cx="8576353" cy="2535883"/>
          </a:xfrm>
        </p:grpSpPr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F40ABB03-23C7-1E4D-AEB7-6F534160EAC6}"/>
                </a:ext>
              </a:extLst>
            </p:cNvPr>
            <p:cNvSpPr txBox="1"/>
            <p:nvPr/>
          </p:nvSpPr>
          <p:spPr>
            <a:xfrm>
              <a:off x="1141017" y="3838053"/>
              <a:ext cx="2294984" cy="584775"/>
            </a:xfrm>
            <a:prstGeom prst="rect">
              <a:avLst/>
            </a:prstGeom>
            <a:noFill/>
            <a:ln w="38100">
              <a:solidFill>
                <a:srgbClr val="008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b="1" dirty="0"/>
                <a:t>Pythia</a:t>
              </a:r>
              <a:r>
                <a:rPr lang="en-US" sz="1600" dirty="0"/>
                <a:t> hard scattering</a:t>
              </a:r>
            </a:p>
            <a:p>
              <a:r>
                <a:rPr lang="en-US" sz="1600" dirty="0"/>
                <a:t>(no Final State Radiation)</a:t>
              </a:r>
              <a:endParaRPr lang="en-US" dirty="0"/>
            </a:p>
          </p:txBody>
        </p:sp>
        <p:sp>
          <p:nvSpPr>
            <p:cNvPr id="67" name="Right Arrow 66">
              <a:extLst>
                <a:ext uri="{FF2B5EF4-FFF2-40B4-BE49-F238E27FC236}">
                  <a16:creationId xmlns:a16="http://schemas.microsoft.com/office/drawing/2014/main" id="{9EA18527-1F12-3D4E-B9BC-253B1B08CBA8}"/>
                </a:ext>
              </a:extLst>
            </p:cNvPr>
            <p:cNvSpPr/>
            <p:nvPr/>
          </p:nvSpPr>
          <p:spPr>
            <a:xfrm>
              <a:off x="3537687" y="4042889"/>
              <a:ext cx="315321" cy="180000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4E945681-3967-E349-B15B-758DC04DFA7E}"/>
                </a:ext>
              </a:extLst>
            </p:cNvPr>
            <p:cNvSpPr txBox="1"/>
            <p:nvPr/>
          </p:nvSpPr>
          <p:spPr>
            <a:xfrm>
              <a:off x="3926363" y="3838021"/>
              <a:ext cx="2095040" cy="1077218"/>
            </a:xfrm>
            <a:prstGeom prst="rect">
              <a:avLst/>
            </a:prstGeom>
            <a:noFill/>
            <a:ln w="38100">
              <a:solidFill>
                <a:srgbClr val="FF66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/>
                <a:t>MATTER</a:t>
              </a:r>
              <a:r>
                <a:rPr lang="en-US" sz="1600" dirty="0"/>
                <a:t> med. modified shower + </a:t>
              </a:r>
              <a:r>
                <a:rPr lang="en-US" sz="1600" b="1" dirty="0"/>
                <a:t>LBT</a:t>
              </a:r>
              <a:r>
                <a:rPr lang="en-US" sz="1600" dirty="0"/>
                <a:t>/</a:t>
              </a:r>
              <a:r>
                <a:rPr lang="en-US" sz="1600" b="1" dirty="0"/>
                <a:t>MARTINI</a:t>
              </a:r>
              <a:r>
                <a:rPr lang="en-US" sz="1600" dirty="0"/>
                <a:t> + </a:t>
              </a:r>
              <a:r>
                <a:rPr lang="en-US" sz="1600" b="1" dirty="0" err="1"/>
                <a:t>AdS</a:t>
              </a:r>
              <a:r>
                <a:rPr lang="en-US" sz="1600" b="1" dirty="0"/>
                <a:t>/CFT</a:t>
              </a:r>
            </a:p>
          </p:txBody>
        </p:sp>
        <p:sp>
          <p:nvSpPr>
            <p:cNvPr id="69" name="Right Arrow 68">
              <a:extLst>
                <a:ext uri="{FF2B5EF4-FFF2-40B4-BE49-F238E27FC236}">
                  <a16:creationId xmlns:a16="http://schemas.microsoft.com/office/drawing/2014/main" id="{AAE48153-B9CD-0342-B547-DAF8997C6E1F}"/>
                </a:ext>
              </a:extLst>
            </p:cNvPr>
            <p:cNvSpPr/>
            <p:nvPr/>
          </p:nvSpPr>
          <p:spPr>
            <a:xfrm>
              <a:off x="6127554" y="4245276"/>
              <a:ext cx="315321" cy="180000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F0FE96C9-F420-0E48-9B3E-7D31FC959C63}"/>
                </a:ext>
              </a:extLst>
            </p:cNvPr>
            <p:cNvSpPr txBox="1"/>
            <p:nvPr/>
          </p:nvSpPr>
          <p:spPr>
            <a:xfrm>
              <a:off x="6549027" y="4165999"/>
              <a:ext cx="2310718" cy="338554"/>
            </a:xfrm>
            <a:prstGeom prst="rect">
              <a:avLst/>
            </a:prstGeom>
            <a:noFill/>
            <a:ln w="38100">
              <a:solidFill>
                <a:srgbClr val="0000FF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b="1" dirty="0"/>
                <a:t>Colorless</a:t>
              </a:r>
              <a:r>
                <a:rPr lang="en-US" sz="1600" dirty="0"/>
                <a:t> hadronization </a:t>
              </a: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CEDFF9B9-01A3-4644-AD23-34C5933881DF}"/>
                </a:ext>
              </a:extLst>
            </p:cNvPr>
            <p:cNvSpPr txBox="1"/>
            <p:nvPr/>
          </p:nvSpPr>
          <p:spPr>
            <a:xfrm>
              <a:off x="283392" y="4232260"/>
              <a:ext cx="647357" cy="461665"/>
            </a:xfrm>
            <a:prstGeom prst="rect">
              <a:avLst/>
            </a:prstGeom>
            <a:solidFill>
              <a:srgbClr val="3366FF"/>
            </a:solidFill>
            <a:effectLst>
              <a:glow rad="101600">
                <a:srgbClr val="3366FF">
                  <a:alpha val="75000"/>
                </a:srgbClr>
              </a:glow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A-A</a:t>
              </a: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AEB3E735-8BDB-5142-9DC0-4F95732A20B1}"/>
                </a:ext>
              </a:extLst>
            </p:cNvPr>
            <p:cNvSpPr txBox="1"/>
            <p:nvPr/>
          </p:nvSpPr>
          <p:spPr>
            <a:xfrm>
              <a:off x="1141017" y="4611271"/>
              <a:ext cx="2294984" cy="338554"/>
            </a:xfrm>
            <a:prstGeom prst="rect">
              <a:avLst/>
            </a:prstGeom>
            <a:noFill/>
            <a:ln w="38100">
              <a:solidFill>
                <a:srgbClr val="008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b="1" dirty="0"/>
                <a:t>Trento</a:t>
              </a:r>
              <a:r>
                <a:rPr lang="en-US" sz="1600" dirty="0"/>
                <a:t> Initial condition</a:t>
              </a:r>
              <a:endParaRPr lang="en-US" dirty="0"/>
            </a:p>
          </p:txBody>
        </p:sp>
        <p:sp>
          <p:nvSpPr>
            <p:cNvPr id="76" name="Right Arrow 75">
              <a:extLst>
                <a:ext uri="{FF2B5EF4-FFF2-40B4-BE49-F238E27FC236}">
                  <a16:creationId xmlns:a16="http://schemas.microsoft.com/office/drawing/2014/main" id="{9698ACB4-A1E7-2845-8649-66CA70A76426}"/>
                </a:ext>
              </a:extLst>
            </p:cNvPr>
            <p:cNvSpPr/>
            <p:nvPr/>
          </p:nvSpPr>
          <p:spPr>
            <a:xfrm>
              <a:off x="3532065" y="4723658"/>
              <a:ext cx="315321" cy="180000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25E6F390-3282-F548-9EE7-8CB4FAC501E0}"/>
                </a:ext>
              </a:extLst>
            </p:cNvPr>
            <p:cNvSpPr txBox="1"/>
            <p:nvPr/>
          </p:nvSpPr>
          <p:spPr>
            <a:xfrm>
              <a:off x="3521743" y="3701789"/>
              <a:ext cx="3080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 i="1" dirty="0">
                  <a:solidFill>
                    <a:srgbClr val="FF0000"/>
                  </a:solidFill>
                </a:rPr>
                <a:t>P</a:t>
              </a: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7349C554-620B-F84F-B493-00264CB5089F}"/>
                </a:ext>
              </a:extLst>
            </p:cNvPr>
            <p:cNvSpPr txBox="1"/>
            <p:nvPr/>
          </p:nvSpPr>
          <p:spPr>
            <a:xfrm>
              <a:off x="3520140" y="4376630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 i="1" dirty="0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79" name="Up Arrow 78">
              <a:extLst>
                <a:ext uri="{FF2B5EF4-FFF2-40B4-BE49-F238E27FC236}">
                  <a16:creationId xmlns:a16="http://schemas.microsoft.com/office/drawing/2014/main" id="{6D3A9243-9897-3E4C-905F-9D182D7825A6}"/>
                </a:ext>
              </a:extLst>
            </p:cNvPr>
            <p:cNvSpPr/>
            <p:nvPr/>
          </p:nvSpPr>
          <p:spPr>
            <a:xfrm>
              <a:off x="4331536" y="5005229"/>
              <a:ext cx="155120" cy="539039"/>
            </a:xfrm>
            <a:prstGeom prst="up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0" name="Bent-Up Arrow 79">
              <a:extLst>
                <a:ext uri="{FF2B5EF4-FFF2-40B4-BE49-F238E27FC236}">
                  <a16:creationId xmlns:a16="http://schemas.microsoft.com/office/drawing/2014/main" id="{5E97A69B-A6C1-3045-9B97-30CD3072CE7F}"/>
                </a:ext>
              </a:extLst>
            </p:cNvPr>
            <p:cNvSpPr/>
            <p:nvPr/>
          </p:nvSpPr>
          <p:spPr>
            <a:xfrm rot="16200000" flipH="1" flipV="1">
              <a:off x="1972588" y="4604918"/>
              <a:ext cx="978250" cy="1948577"/>
            </a:xfrm>
            <a:prstGeom prst="bentUpArrow">
              <a:avLst>
                <a:gd name="adj1" fmla="val 7807"/>
                <a:gd name="adj2" fmla="val 9182"/>
                <a:gd name="adj3" fmla="val 15413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4F08B31C-EAC8-BE4B-A327-AB03D4303F8A}"/>
                </a:ext>
              </a:extLst>
            </p:cNvPr>
            <p:cNvSpPr txBox="1"/>
            <p:nvPr/>
          </p:nvSpPr>
          <p:spPr>
            <a:xfrm>
              <a:off x="3612729" y="5652897"/>
              <a:ext cx="2709662" cy="584775"/>
            </a:xfrm>
            <a:prstGeom prst="rect">
              <a:avLst/>
            </a:prstGeom>
            <a:noFill/>
            <a:ln w="38100">
              <a:solidFill>
                <a:srgbClr val="FF66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/>
                <a:t>Free-streaming </a:t>
              </a:r>
              <a:r>
                <a:rPr lang="en-US" sz="1600" dirty="0"/>
                <a:t>(pre-thermal)</a:t>
              </a:r>
            </a:p>
            <a:p>
              <a:pPr algn="ctr"/>
              <a:r>
                <a:rPr lang="en-US" sz="1600" b="1" dirty="0"/>
                <a:t>Hydrodynamics </a:t>
              </a:r>
              <a:r>
                <a:rPr lang="en-US" sz="1600" dirty="0"/>
                <a:t>(QGP)</a:t>
              </a: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D2C52B9B-B93D-2D43-8F87-E2A64A3B7564}"/>
                </a:ext>
              </a:extLst>
            </p:cNvPr>
            <p:cNvSpPr txBox="1"/>
            <p:nvPr/>
          </p:nvSpPr>
          <p:spPr>
            <a:xfrm>
              <a:off x="4569060" y="5090082"/>
              <a:ext cx="13751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 dirty="0">
                  <a:solidFill>
                    <a:srgbClr val="FF0000"/>
                  </a:solidFill>
                </a:rPr>
                <a:t>bulk (</a:t>
              </a:r>
              <a:r>
                <a:rPr lang="en-US" sz="1800" b="1" i="1" dirty="0">
                  <a:solidFill>
                    <a:srgbClr val="FF0000"/>
                  </a:solidFill>
                </a:rPr>
                <a:t>T, v, </a:t>
              </a:r>
              <a:r>
                <a:rPr lang="en-US" sz="1800" b="1" dirty="0">
                  <a:solidFill>
                    <a:srgbClr val="FF0000"/>
                  </a:solidFill>
                </a:rPr>
                <a:t>…)</a:t>
              </a:r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0F8F6E53-385F-9841-B51C-FAA70BA42978}"/>
                </a:ext>
              </a:extLst>
            </p:cNvPr>
            <p:cNvSpPr txBox="1"/>
            <p:nvPr/>
          </p:nvSpPr>
          <p:spPr>
            <a:xfrm>
              <a:off x="1717679" y="5544268"/>
              <a:ext cx="11416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 dirty="0">
                  <a:solidFill>
                    <a:srgbClr val="FF0000"/>
                  </a:solidFill>
                </a:rPr>
                <a:t>initial </a:t>
              </a:r>
              <a:r>
                <a:rPr lang="en-US" sz="1800" b="1" i="1" dirty="0">
                  <a:solidFill>
                    <a:srgbClr val="FF0000"/>
                  </a:solidFill>
                </a:rPr>
                <a:t>s</a:t>
              </a:r>
              <a:r>
                <a:rPr lang="en-US" sz="1800" b="1" dirty="0">
                  <a:solidFill>
                    <a:srgbClr val="FF0000"/>
                  </a:solidFill>
                </a:rPr>
                <a:t>(</a:t>
              </a:r>
              <a:r>
                <a:rPr lang="en-US" sz="1800" b="1" i="1" dirty="0">
                  <a:solidFill>
                    <a:srgbClr val="FF0000"/>
                  </a:solidFill>
                </a:rPr>
                <a:t>X</a:t>
              </a:r>
              <a:r>
                <a:rPr lang="en-US" sz="1800" b="1" dirty="0">
                  <a:solidFill>
                    <a:srgbClr val="FF0000"/>
                  </a:solidFill>
                </a:rPr>
                <a:t>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55502668"/>
      </p:ext>
    </p:extLst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3659" y="144527"/>
            <a:ext cx="8042275" cy="638248"/>
          </a:xfrm>
        </p:spPr>
        <p:txBody>
          <a:bodyPr/>
          <a:lstStyle/>
          <a:p>
            <a:r>
              <a:rPr lang="en-US" altLang="zh-CN" sz="3000" b="1" dirty="0">
                <a:solidFill>
                  <a:srgbClr val="3366FF"/>
                </a:solidFill>
                <a:latin typeface="Calibri" charset="0"/>
                <a:ea typeface="宋体" charset="0"/>
              </a:rPr>
              <a:t>Jet observables in p-p collisions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597B82F-CA49-0C42-92D8-94B3506900D4}"/>
              </a:ext>
            </a:extLst>
          </p:cNvPr>
          <p:cNvGrpSpPr/>
          <p:nvPr/>
        </p:nvGrpSpPr>
        <p:grpSpPr>
          <a:xfrm>
            <a:off x="573659" y="898936"/>
            <a:ext cx="8451522" cy="1638910"/>
            <a:chOff x="573659" y="898936"/>
            <a:chExt cx="8451522" cy="1638910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D92853D6-DA60-0E4C-9481-4AF45FA000A7}"/>
                </a:ext>
              </a:extLst>
            </p:cNvPr>
            <p:cNvSpPr txBox="1"/>
            <p:nvPr/>
          </p:nvSpPr>
          <p:spPr>
            <a:xfrm>
              <a:off x="573659" y="898936"/>
              <a:ext cx="8451522" cy="16389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500"/>
                </a:spcBef>
              </a:pPr>
              <a:r>
                <a:rPr lang="en-US" sz="2200" b="1" dirty="0">
                  <a:solidFill>
                    <a:srgbClr val="0070C0"/>
                  </a:solidFill>
                </a:rPr>
                <a:t>Pythia hard scattering (FSR off) + MATTER vacuum showers</a:t>
              </a:r>
            </a:p>
            <a:p>
              <a:pPr>
                <a:spcBef>
                  <a:spcPts val="500"/>
                </a:spcBef>
              </a:pPr>
              <a:r>
                <a:rPr lang="en-US" sz="2200" b="1" dirty="0"/>
                <a:t>Parameter tuning</a:t>
              </a:r>
            </a:p>
            <a:p>
              <a:pPr marL="360000" indent="-360000">
                <a:spcBef>
                  <a:spcPts val="500"/>
                </a:spcBef>
                <a:buFont typeface="Arial"/>
                <a:buChar char="•"/>
              </a:pPr>
              <a:r>
                <a:rPr lang="en-US" sz="2200" dirty="0"/>
                <a:t>Maximum possible virtuality:</a:t>
              </a:r>
            </a:p>
            <a:p>
              <a:pPr marL="360000" indent="-360000">
                <a:spcBef>
                  <a:spcPts val="500"/>
                </a:spcBef>
                <a:buFont typeface="Arial"/>
                <a:buChar char="•"/>
              </a:pPr>
              <a:r>
                <a:rPr lang="en-US" sz="2200" dirty="0"/>
                <a:t>Scale parameter in the running coupling:</a:t>
              </a:r>
            </a:p>
          </p:txBody>
        </p:sp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4CA80C33-6351-6942-AB29-8375E4CA884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448493" y="1778187"/>
              <a:ext cx="1431925" cy="286385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7B6B06EC-AD7F-D944-83D0-BAD8B1209A7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739561" y="2226869"/>
              <a:ext cx="1864995" cy="258445"/>
            </a:xfrm>
            <a:prstGeom prst="rect">
              <a:avLst/>
            </a:prstGeom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F232177-7002-FE40-AEF8-C080356147FB}"/>
              </a:ext>
            </a:extLst>
          </p:cNvPr>
          <p:cNvGrpSpPr/>
          <p:nvPr/>
        </p:nvGrpSpPr>
        <p:grpSpPr>
          <a:xfrm>
            <a:off x="507921" y="2735132"/>
            <a:ext cx="8517260" cy="3973491"/>
            <a:chOff x="507921" y="2759516"/>
            <a:chExt cx="8517260" cy="3973491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B0A8A24D-84F8-D44D-AD52-BBCDA830865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9329" y="3237934"/>
              <a:ext cx="3699164" cy="2553021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FB2D9E27-A61C-E541-997D-915798DFE24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99420" y="3237934"/>
              <a:ext cx="3570117" cy="2556976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7DF594B-61E7-9848-B7F1-0200C775B2E5}"/>
                </a:ext>
              </a:extLst>
            </p:cNvPr>
            <p:cNvSpPr/>
            <p:nvPr/>
          </p:nvSpPr>
          <p:spPr>
            <a:xfrm>
              <a:off x="507921" y="2759516"/>
              <a:ext cx="3034805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spcBef>
                  <a:spcPts val="500"/>
                </a:spcBef>
              </a:pPr>
              <a:r>
                <a:rPr lang="en-US" sz="2200" b="1" dirty="0">
                  <a:solidFill>
                    <a:srgbClr val="0432FF"/>
                  </a:solidFill>
                </a:rPr>
                <a:t>Charged hadron spectra 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3CE0F3E-CDCB-3748-9BA5-282D113FDD35}"/>
                </a:ext>
              </a:extLst>
            </p:cNvPr>
            <p:cNvSpPr txBox="1"/>
            <p:nvPr/>
          </p:nvSpPr>
          <p:spPr>
            <a:xfrm>
              <a:off x="573659" y="5868668"/>
              <a:ext cx="8451522" cy="8643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60000" indent="-360000">
                <a:spcBef>
                  <a:spcPts val="500"/>
                </a:spcBef>
                <a:buFont typeface="Arial"/>
                <a:buChar char="•"/>
              </a:pPr>
              <a:r>
                <a:rPr lang="en-US" sz="2200" dirty="0"/>
                <a:t>Good agreement with data </a:t>
              </a:r>
              <a:r>
                <a:rPr lang="en-US" sz="2000" dirty="0"/>
                <a:t>[EPJ C72,1945 (2012)]</a:t>
              </a:r>
            </a:p>
            <a:p>
              <a:pPr marL="360000" indent="-360000">
                <a:spcBef>
                  <a:spcPts val="500"/>
                </a:spcBef>
                <a:buFont typeface="Arial"/>
                <a:buChar char="•"/>
              </a:pPr>
              <a:r>
                <a:rPr lang="en-US" sz="2200" dirty="0">
                  <a:solidFill>
                    <a:srgbClr val="FF0000"/>
                  </a:solidFill>
                </a:rPr>
                <a:t>No significant differences between the two hadronization models</a:t>
              </a:r>
            </a:p>
          </p:txBody>
        </p: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686B765-DC1A-CD4C-8DE9-F9635DC174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56DE9-8806-1A46-89B9-6B63BBD32449}" type="slidenum">
              <a:rPr lang="en-US" altLang="en-US" smtClean="0"/>
              <a:pPr/>
              <a:t>21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44152319"/>
      </p:ext>
    </p:extLst>
  </p:cSld>
  <p:clrMapOvr>
    <a:masterClrMapping/>
  </p:clrMapOvr>
  <p:transition spd="med">
    <p:zoom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3659" y="293951"/>
            <a:ext cx="8042275" cy="638248"/>
          </a:xfrm>
        </p:spPr>
        <p:txBody>
          <a:bodyPr/>
          <a:lstStyle/>
          <a:p>
            <a:r>
              <a:rPr lang="en-US" altLang="zh-CN" sz="3000" b="1" dirty="0">
                <a:solidFill>
                  <a:srgbClr val="3366FF"/>
                </a:solidFill>
                <a:latin typeface="Calibri" charset="0"/>
                <a:ea typeface="宋体" charset="0"/>
              </a:rPr>
              <a:t>Single inclusive jet spectra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C856175-46B6-B04C-99B7-F4FBDA30C297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4265" y="4308332"/>
            <a:ext cx="2542032" cy="2002732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E52D4431-5660-F54D-ACE9-9EA12AC4882F}"/>
              </a:ext>
            </a:extLst>
          </p:cNvPr>
          <p:cNvGrpSpPr/>
          <p:nvPr/>
        </p:nvGrpSpPr>
        <p:grpSpPr>
          <a:xfrm>
            <a:off x="232797" y="1061939"/>
            <a:ext cx="5143500" cy="3108960"/>
            <a:chOff x="465207" y="3290633"/>
            <a:chExt cx="5493593" cy="3254832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A905A5BD-65E9-0947-98C6-78D26C736A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207" y="3290633"/>
              <a:ext cx="5493593" cy="3254832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61EBF61-9AB8-0F40-A520-50B4E296E11D}"/>
                </a:ext>
              </a:extLst>
            </p:cNvPr>
            <p:cNvSpPr txBox="1"/>
            <p:nvPr/>
          </p:nvSpPr>
          <p:spPr>
            <a:xfrm>
              <a:off x="1699222" y="4974653"/>
              <a:ext cx="1111972" cy="276999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R=0.4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468722D-3AB8-1841-86AD-26621F9DF9CC}"/>
                </a:ext>
              </a:extLst>
            </p:cNvPr>
            <p:cNvSpPr txBox="1"/>
            <p:nvPr/>
          </p:nvSpPr>
          <p:spPr>
            <a:xfrm>
              <a:off x="3884035" y="4513495"/>
              <a:ext cx="1752600" cy="307777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Anti-</a:t>
              </a:r>
              <a:r>
                <a:rPr lang="en-US" sz="1400" dirty="0" err="1"/>
                <a:t>k</a:t>
              </a:r>
              <a:r>
                <a:rPr lang="en-US" sz="1400" baseline="-25000" dirty="0" err="1"/>
                <a:t>T</a:t>
              </a:r>
              <a:r>
                <a:rPr lang="en-US" sz="1400" dirty="0"/>
                <a:t>, |</a:t>
              </a:r>
              <a:r>
                <a:rPr lang="en-US" sz="1400" dirty="0">
                  <a:latin typeface="Symbol" pitchFamily="2" charset="2"/>
                </a:rPr>
                <a:t>h</a:t>
              </a:r>
              <a:r>
                <a:rPr lang="en-US" sz="1400" dirty="0"/>
                <a:t>|&lt;2</a:t>
              </a: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6AA15F01-CA8E-D74F-944E-AF5251773E60}"/>
              </a:ext>
            </a:extLst>
          </p:cNvPr>
          <p:cNvSpPr txBox="1"/>
          <p:nvPr/>
        </p:nvSpPr>
        <p:spPr>
          <a:xfrm>
            <a:off x="4254207" y="4759474"/>
            <a:ext cx="949326" cy="27699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R=0.4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50AE6823-F1CA-4C4F-B52A-1D78FC5FDF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796" y="4311576"/>
            <a:ext cx="2542032" cy="1999488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910552C4-6C4C-6E43-9636-E19E05AC5C04}"/>
              </a:ext>
            </a:extLst>
          </p:cNvPr>
          <p:cNvSpPr txBox="1"/>
          <p:nvPr/>
        </p:nvSpPr>
        <p:spPr>
          <a:xfrm>
            <a:off x="1654815" y="4759474"/>
            <a:ext cx="949326" cy="27699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R=0.2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7B61802-5264-CE49-AC1D-979114AE43E1}"/>
              </a:ext>
            </a:extLst>
          </p:cNvPr>
          <p:cNvSpPr txBox="1"/>
          <p:nvPr/>
        </p:nvSpPr>
        <p:spPr>
          <a:xfrm>
            <a:off x="5427796" y="4391498"/>
            <a:ext cx="3475395" cy="1836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indent="-274320">
              <a:spcBef>
                <a:spcPts val="500"/>
              </a:spcBef>
              <a:buFont typeface="Arial"/>
              <a:buChar char="•"/>
            </a:pPr>
            <a:r>
              <a:rPr lang="en-US" sz="2000" dirty="0">
                <a:solidFill>
                  <a:srgbClr val="0432FF"/>
                </a:solidFill>
              </a:rPr>
              <a:t>Good agreement with data [PRC 96, 015202 (2017)]</a:t>
            </a:r>
          </a:p>
          <a:p>
            <a:pPr marL="274320" indent="-274320">
              <a:spcBef>
                <a:spcPts val="500"/>
              </a:spcBef>
              <a:buFont typeface="Arial"/>
              <a:buChar char="•"/>
            </a:pPr>
            <a:endParaRPr lang="en-US" sz="500" dirty="0">
              <a:solidFill>
                <a:srgbClr val="0432FF"/>
              </a:solidFill>
            </a:endParaRPr>
          </a:p>
          <a:p>
            <a:pPr marL="274320" indent="-274320">
              <a:spcBef>
                <a:spcPts val="500"/>
              </a:spcBef>
              <a:buFont typeface="Arial"/>
              <a:buChar char="•"/>
            </a:pPr>
            <a:r>
              <a:rPr lang="en-US" sz="2000" dirty="0">
                <a:solidFill>
                  <a:srgbClr val="FF0000"/>
                </a:solidFill>
              </a:rPr>
              <a:t>Necessary to include proper hadronization scheme for the cone size dependence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DDAB329-D28C-4A48-B584-4755B12EF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56DE9-8806-1A46-89B9-6B63BBD32449}" type="slidenum">
              <a:rPr lang="en-US" altLang="en-US" smtClean="0"/>
              <a:pPr/>
              <a:t>22</a:t>
            </a:fld>
            <a:endParaRPr lang="en-US" alt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1787F7E-0DE3-BC4E-8204-C87A02A4EF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12873" y="1276706"/>
            <a:ext cx="3614986" cy="263842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BED80F4-6BB0-714F-9079-4F16E465A721}"/>
              </a:ext>
            </a:extLst>
          </p:cNvPr>
          <p:cNvSpPr txBox="1"/>
          <p:nvPr/>
        </p:nvSpPr>
        <p:spPr>
          <a:xfrm>
            <a:off x="6343544" y="3129827"/>
            <a:ext cx="2351670" cy="410423"/>
          </a:xfrm>
          <a:prstGeom prst="rect">
            <a:avLst/>
          </a:prstGeom>
          <a:solidFill>
            <a:schemeClr val="l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/>
              <a:t>σ</a:t>
            </a:r>
            <a:r>
              <a:rPr lang="en-US" sz="2000" dirty="0"/>
              <a:t>(R=0.2) / </a:t>
            </a:r>
            <a:r>
              <a:rPr lang="en-US" sz="2000" dirty="0" err="1"/>
              <a:t>σ</a:t>
            </a:r>
            <a:r>
              <a:rPr lang="en-US" sz="2000" dirty="0"/>
              <a:t>(R=0.4)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45719C2-9164-414E-B61E-2A3A065C13C5}"/>
              </a:ext>
            </a:extLst>
          </p:cNvPr>
          <p:cNvSpPr txBox="1"/>
          <p:nvPr/>
        </p:nvSpPr>
        <p:spPr>
          <a:xfrm>
            <a:off x="7356667" y="1066381"/>
            <a:ext cx="1340027" cy="947130"/>
          </a:xfrm>
          <a:prstGeom prst="rect">
            <a:avLst/>
          </a:prstGeom>
          <a:solidFill>
            <a:schemeClr val="lt1"/>
          </a:solidFill>
          <a:ln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dirty="0"/>
              <a:t>X ALICE</a:t>
            </a:r>
          </a:p>
          <a:p>
            <a:r>
              <a:rPr lang="en-US" sz="1800" dirty="0">
                <a:solidFill>
                  <a:srgbClr val="FF0000"/>
                </a:solidFill>
              </a:rPr>
              <a:t>X partonic</a:t>
            </a:r>
          </a:p>
          <a:p>
            <a:r>
              <a:rPr lang="en-US" sz="1800" dirty="0">
                <a:solidFill>
                  <a:srgbClr val="009C00"/>
                </a:solidFill>
              </a:rPr>
              <a:t>X hadronic</a:t>
            </a:r>
          </a:p>
        </p:txBody>
      </p:sp>
    </p:spTree>
    <p:extLst>
      <p:ext uri="{BB962C8B-B14F-4D97-AF65-F5344CB8AC3E}">
        <p14:creationId xmlns:p14="http://schemas.microsoft.com/office/powerpoint/2010/main" val="4074703831"/>
      </p:ext>
    </p:extLst>
  </p:cSld>
  <p:clrMapOvr>
    <a:masterClrMapping/>
  </p:clrMapOvr>
  <p:transition spd="med">
    <p:zoom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3659" y="169713"/>
            <a:ext cx="8042275" cy="638248"/>
          </a:xfrm>
        </p:spPr>
        <p:txBody>
          <a:bodyPr/>
          <a:lstStyle/>
          <a:p>
            <a:r>
              <a:rPr lang="en-US" altLang="zh-CN" sz="3000" b="1" dirty="0" err="1">
                <a:solidFill>
                  <a:srgbClr val="3366FF"/>
                </a:solidFill>
                <a:latin typeface="Calibri" charset="0"/>
                <a:ea typeface="宋体" charset="0"/>
              </a:rPr>
              <a:t>Dijets</a:t>
            </a:r>
            <a:r>
              <a:rPr lang="en-US" altLang="zh-CN" sz="3000" b="1" dirty="0">
                <a:solidFill>
                  <a:srgbClr val="3366FF"/>
                </a:solidFill>
                <a:latin typeface="Calibri" charset="0"/>
                <a:ea typeface="宋体" charset="0"/>
              </a:rPr>
              <a:t> and </a:t>
            </a:r>
            <a:r>
              <a:rPr lang="en-US" altLang="zh-CN" sz="3000" b="1" i="1" dirty="0" err="1">
                <a:solidFill>
                  <a:srgbClr val="3366FF"/>
                </a:solidFill>
                <a:latin typeface="Calibri" charset="0"/>
                <a:ea typeface="宋体" charset="0"/>
              </a:rPr>
              <a:t>γ</a:t>
            </a:r>
            <a:r>
              <a:rPr lang="en-US" altLang="zh-CN" sz="3000" b="1" dirty="0">
                <a:solidFill>
                  <a:srgbClr val="3366FF"/>
                </a:solidFill>
                <a:latin typeface="Calibri" charset="0"/>
                <a:ea typeface="宋体" charset="0"/>
              </a:rPr>
              <a:t>-jets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7B61802-5264-CE49-AC1D-979114AE43E1}"/>
              </a:ext>
            </a:extLst>
          </p:cNvPr>
          <p:cNvSpPr txBox="1"/>
          <p:nvPr/>
        </p:nvSpPr>
        <p:spPr>
          <a:xfrm>
            <a:off x="346896" y="4625934"/>
            <a:ext cx="5238750" cy="18492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0" indent="-360000">
              <a:spcBef>
                <a:spcPts val="500"/>
              </a:spcBef>
              <a:buFont typeface="Arial"/>
              <a:buChar char="•"/>
            </a:pPr>
            <a:r>
              <a:rPr lang="en-US" sz="2200" dirty="0">
                <a:solidFill>
                  <a:srgbClr val="FF0000"/>
                </a:solidFill>
              </a:rPr>
              <a:t>Di-jet asymmetry in good agreement with data </a:t>
            </a:r>
            <a:r>
              <a:rPr lang="en-US" sz="2000" dirty="0">
                <a:solidFill>
                  <a:srgbClr val="FF0000"/>
                </a:solidFill>
              </a:rPr>
              <a:t>[ATLAS, PLB 774, 379 (2017)]</a:t>
            </a:r>
          </a:p>
          <a:p>
            <a:pPr marL="360000" indent="-360000">
              <a:spcBef>
                <a:spcPts val="500"/>
              </a:spcBef>
              <a:buFont typeface="Arial"/>
              <a:buChar char="•"/>
            </a:pPr>
            <a:r>
              <a:rPr lang="en-US" sz="2200" dirty="0"/>
              <a:t>𝛾-jet asymmetry consistent with Pythia (smearing to be added to compare to data)</a:t>
            </a:r>
            <a:r>
              <a:rPr lang="en-US" sz="2000" dirty="0"/>
              <a:t> [CMS-PAS-HIN-13-006]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5871BD6-071C-4C4F-B9E9-EB91AC85D9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1275" y="1448930"/>
            <a:ext cx="3241040" cy="234696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AF4FF65-91B7-6142-84B2-2645BC93F0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6515" y="3987522"/>
            <a:ext cx="3210560" cy="231648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E1C812D-D7BC-434E-B9DD-689D38CEAC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512" y="1448930"/>
            <a:ext cx="5238750" cy="3155950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584DE170-8E71-1749-8CFB-FE22F2BE7F40}"/>
              </a:ext>
            </a:extLst>
          </p:cNvPr>
          <p:cNvSpPr txBox="1"/>
          <p:nvPr/>
        </p:nvSpPr>
        <p:spPr>
          <a:xfrm>
            <a:off x="671195" y="931489"/>
            <a:ext cx="21296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500"/>
              </a:spcBef>
            </a:pPr>
            <a:r>
              <a:rPr lang="en-US" sz="2000" b="1" dirty="0">
                <a:solidFill>
                  <a:srgbClr val="000000"/>
                </a:solidFill>
              </a:rPr>
              <a:t>di-jet asymmetry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D73CFFB-1EFA-5E47-A590-ADE0FE22F594}"/>
              </a:ext>
            </a:extLst>
          </p:cNvPr>
          <p:cNvSpPr txBox="1"/>
          <p:nvPr/>
        </p:nvSpPr>
        <p:spPr>
          <a:xfrm>
            <a:off x="5561262" y="930188"/>
            <a:ext cx="21296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500"/>
              </a:spcBef>
            </a:pPr>
            <a:r>
              <a:rPr lang="en-US" sz="2000" b="1" dirty="0">
                <a:solidFill>
                  <a:srgbClr val="000000"/>
                </a:solidFill>
              </a:rPr>
              <a:t>𝛾-jet asymmetry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719CA68-80D5-9047-87AC-880FC851D4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56DE9-8806-1A46-89B9-6B63BBD32449}" type="slidenum">
              <a:rPr lang="en-US" altLang="en-US" smtClean="0"/>
              <a:pPr/>
              <a:t>23</a:t>
            </a:fld>
            <a:endParaRPr lang="en-US" alt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CF1A250-514C-EF42-8EB3-DB298A35C2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41887" y="829015"/>
            <a:ext cx="1035050" cy="5842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1103732-3219-C34D-B523-4B8BA73A576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90929" y="829015"/>
            <a:ext cx="1028700" cy="59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289743"/>
      </p:ext>
    </p:extLst>
  </p:cSld>
  <p:clrMapOvr>
    <a:masterClrMapping/>
  </p:clrMapOvr>
  <p:transition spd="med">
    <p:zoom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3659" y="144527"/>
            <a:ext cx="8042275" cy="638248"/>
          </a:xfrm>
        </p:spPr>
        <p:txBody>
          <a:bodyPr/>
          <a:lstStyle/>
          <a:p>
            <a:r>
              <a:rPr lang="en-US" altLang="zh-CN" sz="3000" b="1" dirty="0">
                <a:solidFill>
                  <a:srgbClr val="3366FF"/>
                </a:solidFill>
                <a:latin typeface="Calibri" charset="0"/>
                <a:ea typeface="宋体" charset="0"/>
              </a:rPr>
              <a:t>Jet substructures - jet Shape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F33B331-D188-904F-BAC2-A492BE1B74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56DE9-8806-1A46-89B9-6B63BBD32449}" type="slidenum">
              <a:rPr lang="en-US" altLang="en-US" smtClean="0"/>
              <a:pPr/>
              <a:t>24</a:t>
            </a:fld>
            <a:endParaRPr lang="en-US" alt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3BE862F-7CEB-4148-BAFD-D20376281C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074" y="868146"/>
            <a:ext cx="8747443" cy="5321871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69F5BD29-9A2F-924E-BA79-765EEDF73AA5}"/>
              </a:ext>
            </a:extLst>
          </p:cNvPr>
          <p:cNvSpPr txBox="1"/>
          <p:nvPr/>
        </p:nvSpPr>
        <p:spPr>
          <a:xfrm>
            <a:off x="399160" y="6242506"/>
            <a:ext cx="821677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500"/>
              </a:spcBef>
            </a:pPr>
            <a:r>
              <a:rPr lang="en-US" sz="2200" dirty="0">
                <a:solidFill>
                  <a:srgbClr val="FF0000"/>
                </a:solidFill>
              </a:rPr>
              <a:t>Further parameter tuning or physics improvement is required.</a:t>
            </a:r>
          </a:p>
        </p:txBody>
      </p:sp>
    </p:spTree>
    <p:extLst>
      <p:ext uri="{BB962C8B-B14F-4D97-AF65-F5344CB8AC3E}">
        <p14:creationId xmlns:p14="http://schemas.microsoft.com/office/powerpoint/2010/main" val="1966594145"/>
      </p:ext>
    </p:extLst>
  </p:cSld>
  <p:clrMapOvr>
    <a:masterClrMapping/>
  </p:clrMapOvr>
  <p:transition spd="med">
    <p:zoom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3659" y="144527"/>
            <a:ext cx="8042275" cy="638248"/>
          </a:xfrm>
        </p:spPr>
        <p:txBody>
          <a:bodyPr/>
          <a:lstStyle/>
          <a:p>
            <a:r>
              <a:rPr lang="en-US" altLang="zh-CN" sz="3000" b="1" dirty="0">
                <a:solidFill>
                  <a:srgbClr val="3366FF"/>
                </a:solidFill>
                <a:latin typeface="Calibri" charset="0"/>
                <a:ea typeface="宋体" charset="0"/>
              </a:rPr>
              <a:t>Jet substructures - jet fragmentation function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F33B331-D188-904F-BAC2-A492BE1B74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56DE9-8806-1A46-89B9-6B63BBD32449}" type="slidenum">
              <a:rPr lang="en-US" altLang="en-US" smtClean="0"/>
              <a:pPr/>
              <a:t>25</a:t>
            </a:fld>
            <a:endParaRPr lang="en-US" alt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9F5BD29-9A2F-924E-BA79-765EEDF73AA5}"/>
              </a:ext>
            </a:extLst>
          </p:cNvPr>
          <p:cNvSpPr txBox="1"/>
          <p:nvPr/>
        </p:nvSpPr>
        <p:spPr>
          <a:xfrm>
            <a:off x="399160" y="6242506"/>
            <a:ext cx="821677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500"/>
              </a:spcBef>
            </a:pPr>
            <a:r>
              <a:rPr lang="en-US" sz="2200" dirty="0">
                <a:solidFill>
                  <a:srgbClr val="FF0000"/>
                </a:solidFill>
              </a:rPr>
              <a:t>Further parameter tuning or physics improvement is required.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3EFA7D4-5B02-C54E-9941-121C443859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170" y="873981"/>
            <a:ext cx="8795113" cy="5252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488736"/>
      </p:ext>
    </p:extLst>
  </p:cSld>
  <p:clrMapOvr>
    <a:masterClrMapping/>
  </p:clrMapOvr>
  <p:transition spd="med">
    <p:zoom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3658" y="303023"/>
            <a:ext cx="8042275" cy="638248"/>
          </a:xfrm>
        </p:spPr>
        <p:txBody>
          <a:bodyPr/>
          <a:lstStyle/>
          <a:p>
            <a:r>
              <a:rPr lang="en-US" altLang="zh-CN" sz="3000" b="1" dirty="0">
                <a:solidFill>
                  <a:srgbClr val="3366FF"/>
                </a:solidFill>
                <a:latin typeface="Calibri" charset="0"/>
                <a:ea typeface="宋体" charset="0"/>
              </a:rPr>
              <a:t>Nuclear modification of hadrons in A+A collisions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5FABA12-16F5-564D-9BBE-B41B4B621534}"/>
              </a:ext>
            </a:extLst>
          </p:cNvPr>
          <p:cNvSpPr txBox="1"/>
          <p:nvPr/>
        </p:nvSpPr>
        <p:spPr>
          <a:xfrm>
            <a:off x="573658" y="2139225"/>
            <a:ext cx="4112043" cy="4411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0" indent="-360000">
              <a:spcBef>
                <a:spcPts val="500"/>
              </a:spcBef>
              <a:buFont typeface="Arial"/>
              <a:buChar char="•"/>
            </a:pPr>
            <a:r>
              <a:rPr lang="en-US" sz="2200" dirty="0">
                <a:solidFill>
                  <a:srgbClr val="002060"/>
                </a:solidFill>
              </a:rPr>
              <a:t>MATTER + LBT/MARTINI/</a:t>
            </a:r>
            <a:r>
              <a:rPr lang="en-US" sz="2200" dirty="0" err="1">
                <a:solidFill>
                  <a:srgbClr val="002060"/>
                </a:solidFill>
              </a:rPr>
              <a:t>AdS</a:t>
            </a:r>
            <a:r>
              <a:rPr lang="en-US" sz="2200" dirty="0">
                <a:solidFill>
                  <a:srgbClr val="002060"/>
                </a:solidFill>
              </a:rPr>
              <a:t> within </a:t>
            </a:r>
            <a:r>
              <a:rPr lang="en-US" sz="2200" i="1" dirty="0">
                <a:solidFill>
                  <a:srgbClr val="002060"/>
                </a:solidFill>
              </a:rPr>
              <a:t>JETSCAPE 1.0</a:t>
            </a:r>
            <a:r>
              <a:rPr lang="en-US" sz="2200" dirty="0">
                <a:solidFill>
                  <a:srgbClr val="002060"/>
                </a:solidFill>
              </a:rPr>
              <a:t>, </a:t>
            </a:r>
            <a:r>
              <a:rPr lang="en-US" sz="2200" i="1" dirty="0">
                <a:solidFill>
                  <a:srgbClr val="002060"/>
                </a:solidFill>
              </a:rPr>
              <a:t>Q</a:t>
            </a:r>
            <a:r>
              <a:rPr lang="en-US" sz="2200" baseline="-25000" dirty="0">
                <a:solidFill>
                  <a:srgbClr val="002060"/>
                </a:solidFill>
              </a:rPr>
              <a:t>0</a:t>
            </a:r>
            <a:r>
              <a:rPr lang="en-US" sz="2200" dirty="0">
                <a:solidFill>
                  <a:srgbClr val="002060"/>
                </a:solidFill>
              </a:rPr>
              <a:t> = 2 GeV, </a:t>
            </a:r>
            <a:r>
              <a:rPr lang="en-US" sz="2200" i="1" dirty="0">
                <a:solidFill>
                  <a:srgbClr val="002060"/>
                </a:solidFill>
              </a:rPr>
              <a:t>⍺</a:t>
            </a:r>
            <a:r>
              <a:rPr lang="en-US" sz="2200" baseline="-25000" dirty="0">
                <a:solidFill>
                  <a:srgbClr val="002060"/>
                </a:solidFill>
              </a:rPr>
              <a:t>s</a:t>
            </a:r>
            <a:r>
              <a:rPr lang="en-US" sz="2200" dirty="0">
                <a:solidFill>
                  <a:srgbClr val="002060"/>
                </a:solidFill>
              </a:rPr>
              <a:t> = 0.25</a:t>
            </a:r>
          </a:p>
          <a:p>
            <a:pPr marL="360000" indent="-360000">
              <a:spcBef>
                <a:spcPts val="500"/>
              </a:spcBef>
              <a:buFont typeface="Arial"/>
              <a:buChar char="•"/>
            </a:pPr>
            <a:r>
              <a:rPr lang="en-US" sz="2200" dirty="0">
                <a:solidFill>
                  <a:srgbClr val="FF0000"/>
                </a:solidFill>
              </a:rPr>
              <a:t>Reasonable descriptions of charged hadron </a:t>
            </a:r>
            <a:r>
              <a:rPr lang="en-US" sz="2200" i="1" dirty="0">
                <a:solidFill>
                  <a:srgbClr val="FF0000"/>
                </a:solidFill>
              </a:rPr>
              <a:t>R</a:t>
            </a:r>
            <a:r>
              <a:rPr lang="en-US" sz="2200" baseline="-25000" dirty="0">
                <a:solidFill>
                  <a:srgbClr val="FF0000"/>
                </a:solidFill>
              </a:rPr>
              <a:t>AA</a:t>
            </a:r>
          </a:p>
          <a:p>
            <a:pPr marL="360000" indent="-360000">
              <a:spcBef>
                <a:spcPts val="500"/>
              </a:spcBef>
              <a:buFont typeface="Arial"/>
              <a:buChar char="•"/>
            </a:pPr>
            <a:r>
              <a:rPr lang="en-US" sz="2200" dirty="0">
                <a:solidFill>
                  <a:srgbClr val="0432FF"/>
                </a:solidFill>
              </a:rPr>
              <a:t>Effects of medium modification in the MATTER stage</a:t>
            </a:r>
          </a:p>
          <a:p>
            <a:pPr marL="360000" indent="-360000">
              <a:spcBef>
                <a:spcPts val="500"/>
              </a:spcBef>
              <a:buFont typeface="Arial"/>
              <a:buChar char="•"/>
            </a:pPr>
            <a:r>
              <a:rPr lang="en-US" sz="2200" dirty="0"/>
              <a:t>High-</a:t>
            </a:r>
            <a:r>
              <a:rPr lang="en-US" sz="2200" i="1" dirty="0"/>
              <a:t>Q</a:t>
            </a:r>
            <a:r>
              <a:rPr lang="en-US" sz="2200" dirty="0"/>
              <a:t> model dominates high </a:t>
            </a:r>
            <a:r>
              <a:rPr lang="en-US" sz="2200" i="1" dirty="0" err="1"/>
              <a:t>p</a:t>
            </a:r>
            <a:r>
              <a:rPr lang="en-US" sz="2200" baseline="-25000" dirty="0" err="1"/>
              <a:t>T</a:t>
            </a:r>
            <a:r>
              <a:rPr lang="en-US" sz="2200" dirty="0"/>
              <a:t> </a:t>
            </a:r>
            <a:r>
              <a:rPr lang="en-US" sz="2200" i="1" dirty="0"/>
              <a:t>R</a:t>
            </a:r>
            <a:r>
              <a:rPr lang="en-US" sz="2200" baseline="-25000" dirty="0"/>
              <a:t>AA</a:t>
            </a:r>
            <a:r>
              <a:rPr lang="en-US" sz="2200" dirty="0"/>
              <a:t>, low-</a:t>
            </a:r>
            <a:r>
              <a:rPr lang="en-US" sz="2200" i="1" dirty="0"/>
              <a:t>Q</a:t>
            </a:r>
            <a:r>
              <a:rPr lang="en-US" sz="2200" dirty="0"/>
              <a:t> models dominate low </a:t>
            </a:r>
            <a:r>
              <a:rPr lang="en-US" sz="2200" i="1" dirty="0" err="1"/>
              <a:t>p</a:t>
            </a:r>
            <a:r>
              <a:rPr lang="en-US" sz="2200" baseline="-25000" dirty="0" err="1"/>
              <a:t>T</a:t>
            </a:r>
            <a:endParaRPr lang="en-US" sz="2200" baseline="-25000" dirty="0"/>
          </a:p>
          <a:p>
            <a:pPr marL="360000" indent="-360000">
              <a:spcBef>
                <a:spcPts val="500"/>
              </a:spcBef>
              <a:buFont typeface="Arial"/>
              <a:buChar char="•"/>
            </a:pPr>
            <a:r>
              <a:rPr lang="en-US" sz="2200" i="1" dirty="0">
                <a:solidFill>
                  <a:srgbClr val="FF0000"/>
                </a:solidFill>
              </a:rPr>
              <a:t>Q</a:t>
            </a:r>
            <a:r>
              <a:rPr lang="en-US" sz="2200" baseline="-25000" dirty="0">
                <a:solidFill>
                  <a:srgbClr val="FF0000"/>
                </a:solidFill>
              </a:rPr>
              <a:t>0</a:t>
            </a:r>
            <a:r>
              <a:rPr lang="en-US" sz="2200" dirty="0">
                <a:solidFill>
                  <a:srgbClr val="FF0000"/>
                </a:solidFill>
              </a:rPr>
              <a:t> is more constrained by the low </a:t>
            </a:r>
            <a:r>
              <a:rPr lang="en-US" sz="2200" i="1" dirty="0" err="1">
                <a:solidFill>
                  <a:srgbClr val="FF0000"/>
                </a:solidFill>
              </a:rPr>
              <a:t>p</a:t>
            </a:r>
            <a:r>
              <a:rPr lang="en-US" sz="2200" baseline="-25000" dirty="0" err="1">
                <a:solidFill>
                  <a:srgbClr val="FF0000"/>
                </a:solidFill>
              </a:rPr>
              <a:t>T</a:t>
            </a:r>
            <a:r>
              <a:rPr lang="en-US" sz="2200" dirty="0">
                <a:solidFill>
                  <a:srgbClr val="FF0000"/>
                </a:solidFill>
              </a:rPr>
              <a:t> data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89D8C89-7E84-884C-9F4F-A763BBEB0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56DE9-8806-1A46-89B9-6B63BBD32449}" type="slidenum">
              <a:rPr lang="en-US" altLang="en-US" smtClean="0"/>
              <a:pPr/>
              <a:t>26</a:t>
            </a:fld>
            <a:endParaRPr lang="en-US" altLang="en-US" dirty="0"/>
          </a:p>
        </p:txBody>
      </p:sp>
      <p:grpSp>
        <p:nvGrpSpPr>
          <p:cNvPr id="9" name="Group">
            <a:extLst>
              <a:ext uri="{FF2B5EF4-FFF2-40B4-BE49-F238E27FC236}">
                <a16:creationId xmlns:a16="http://schemas.microsoft.com/office/drawing/2014/main" id="{0EE8ACC4-8CF2-0C45-A5B9-52F95DB47FAD}"/>
              </a:ext>
            </a:extLst>
          </p:cNvPr>
          <p:cNvGrpSpPr>
            <a:grpSpLocks noChangeAspect="1"/>
          </p:cNvGrpSpPr>
          <p:nvPr/>
        </p:nvGrpSpPr>
        <p:grpSpPr>
          <a:xfrm>
            <a:off x="4775452" y="1039132"/>
            <a:ext cx="3840481" cy="5511557"/>
            <a:chOff x="0" y="0"/>
            <a:chExt cx="5486400" cy="7873650"/>
          </a:xfrm>
        </p:grpSpPr>
        <p:pic>
          <p:nvPicPr>
            <p:cNvPr id="10" name="RAA_ch_h_LBT_Cent00_05.pdf" descr="RAA_ch_h_LBT_Cent00_05.pdf">
              <a:extLst>
                <a:ext uri="{FF2B5EF4-FFF2-40B4-BE49-F238E27FC236}">
                  <a16:creationId xmlns:a16="http://schemas.microsoft.com/office/drawing/2014/main" id="{D93C07C5-D378-BE41-9B16-249F5C28A703}"/>
                </a:ext>
              </a:extLst>
            </p:cNvPr>
            <p:cNvPicPr>
              <a:picLocks/>
            </p:cNvPicPr>
            <p:nvPr/>
          </p:nvPicPr>
          <p:blipFill>
            <a:blip r:embed="rId3">
              <a:extLst/>
            </a:blip>
            <a:srcRect b="15032"/>
            <a:stretch>
              <a:fillRect/>
            </a:stretch>
          </p:blipFill>
          <p:spPr>
            <a:xfrm>
              <a:off x="0" y="0"/>
              <a:ext cx="5486400" cy="2878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1" name="RAA_ch_h_MARTINI_Cent00_05.pdf" descr="RAA_ch_h_MARTINI_Cent00_05.pdf">
              <a:extLst>
                <a:ext uri="{FF2B5EF4-FFF2-40B4-BE49-F238E27FC236}">
                  <a16:creationId xmlns:a16="http://schemas.microsoft.com/office/drawing/2014/main" id="{C3A1DB5E-9212-7E4A-872C-F4C28533C439}"/>
                </a:ext>
              </a:extLst>
            </p:cNvPr>
            <p:cNvPicPr>
              <a:picLocks/>
            </p:cNvPicPr>
            <p:nvPr/>
          </p:nvPicPr>
          <p:blipFill>
            <a:blip r:embed="rId4">
              <a:extLst/>
            </a:blip>
            <a:srcRect t="14657" b="14657"/>
            <a:stretch>
              <a:fillRect/>
            </a:stretch>
          </p:blipFill>
          <p:spPr>
            <a:xfrm>
              <a:off x="0" y="2742689"/>
              <a:ext cx="5486400" cy="239486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2" name="RAA_ch_h_AdSCFT_Cent00_05.pdf" descr="RAA_ch_h_AdSCFT_Cent00_05.pdf">
              <a:extLst>
                <a:ext uri="{FF2B5EF4-FFF2-40B4-BE49-F238E27FC236}">
                  <a16:creationId xmlns:a16="http://schemas.microsoft.com/office/drawing/2014/main" id="{3C96E55F-8AD5-4549-B689-91825C6798B0}"/>
                </a:ext>
              </a:extLst>
            </p:cNvPr>
            <p:cNvPicPr>
              <a:picLocks/>
            </p:cNvPicPr>
            <p:nvPr/>
          </p:nvPicPr>
          <p:blipFill>
            <a:blip r:embed="rId5">
              <a:extLst/>
            </a:blip>
            <a:srcRect t="14418"/>
            <a:stretch>
              <a:fillRect/>
            </a:stretch>
          </p:blipFill>
          <p:spPr>
            <a:xfrm>
              <a:off x="0" y="4974059"/>
              <a:ext cx="5486400" cy="289959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14" name="Picture 4">
            <a:extLst>
              <a:ext uri="{FF2B5EF4-FFF2-40B4-BE49-F238E27FC236}">
                <a16:creationId xmlns:a16="http://schemas.microsoft.com/office/drawing/2014/main" id="{72382F72-DAAF-5149-ACE6-C5A379FF49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09464" y="1166868"/>
            <a:ext cx="3440430" cy="74676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" name="Down Arrow 2">
            <a:extLst>
              <a:ext uri="{FF2B5EF4-FFF2-40B4-BE49-F238E27FC236}">
                <a16:creationId xmlns:a16="http://schemas.microsoft.com/office/drawing/2014/main" id="{6FA688C1-88BF-F14D-8879-CF93A2C88F07}"/>
              </a:ext>
            </a:extLst>
          </p:cNvPr>
          <p:cNvSpPr/>
          <p:nvPr/>
        </p:nvSpPr>
        <p:spPr>
          <a:xfrm>
            <a:off x="7741920" y="1882225"/>
            <a:ext cx="161227" cy="317508"/>
          </a:xfrm>
          <a:prstGeom prst="downArrow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 extrusionH="76200" contourW="12700">
            <a:extrusionClr>
              <a:srgbClr val="FF0000"/>
            </a:extrusionClr>
            <a:contourClr>
              <a:srgbClr val="FF0000"/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own Arrow 16">
            <a:extLst>
              <a:ext uri="{FF2B5EF4-FFF2-40B4-BE49-F238E27FC236}">
                <a16:creationId xmlns:a16="http://schemas.microsoft.com/office/drawing/2014/main" id="{6D85C25C-FB7E-5E4F-BC2F-87115FF710EC}"/>
              </a:ext>
            </a:extLst>
          </p:cNvPr>
          <p:cNvSpPr/>
          <p:nvPr/>
        </p:nvSpPr>
        <p:spPr>
          <a:xfrm>
            <a:off x="5664227" y="5459348"/>
            <a:ext cx="114782" cy="320324"/>
          </a:xfrm>
          <a:prstGeom prst="downArrow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 extrusionH="76200" contourW="12700">
            <a:extrusionClr>
              <a:srgbClr val="FF0000"/>
            </a:extrusionClr>
            <a:contourClr>
              <a:srgbClr val="FF0000"/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Down Arrow 17">
            <a:extLst>
              <a:ext uri="{FF2B5EF4-FFF2-40B4-BE49-F238E27FC236}">
                <a16:creationId xmlns:a16="http://schemas.microsoft.com/office/drawing/2014/main" id="{407E7A79-8025-6145-A20B-FB7093ADC7C2}"/>
              </a:ext>
            </a:extLst>
          </p:cNvPr>
          <p:cNvSpPr/>
          <p:nvPr/>
        </p:nvSpPr>
        <p:spPr>
          <a:xfrm>
            <a:off x="5401056" y="5116792"/>
            <a:ext cx="173419" cy="479336"/>
          </a:xfrm>
          <a:prstGeom prst="downArrow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 extrusionH="76200" contourW="12700">
            <a:extrusionClr>
              <a:srgbClr val="FF0000"/>
            </a:extrusionClr>
            <a:contourClr>
              <a:srgbClr val="FF0000"/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117187"/>
      </p:ext>
    </p:extLst>
  </p:cSld>
  <p:clrMapOvr>
    <a:masterClrMapping/>
  </p:clrMapOvr>
  <p:transition spd="med">
    <p:zoom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3658" y="303023"/>
            <a:ext cx="8042275" cy="638248"/>
          </a:xfrm>
        </p:spPr>
        <p:txBody>
          <a:bodyPr/>
          <a:lstStyle/>
          <a:p>
            <a:r>
              <a:rPr lang="en-US" altLang="zh-CN" sz="3000" b="1" dirty="0">
                <a:solidFill>
                  <a:srgbClr val="3366FF"/>
                </a:solidFill>
                <a:latin typeface="Calibri" charset="0"/>
                <a:ea typeface="宋体" charset="0"/>
              </a:rPr>
              <a:t>Nuclear modification of hadrons in A+A collisions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5FABA12-16F5-564D-9BBE-B41B4B621534}"/>
              </a:ext>
            </a:extLst>
          </p:cNvPr>
          <p:cNvSpPr txBox="1"/>
          <p:nvPr/>
        </p:nvSpPr>
        <p:spPr>
          <a:xfrm>
            <a:off x="1329563" y="2396372"/>
            <a:ext cx="302033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500"/>
              </a:spcBef>
            </a:pPr>
            <a:r>
              <a:rPr lang="en-US" sz="2200" dirty="0">
                <a:solidFill>
                  <a:srgbClr val="FF0000"/>
                </a:solidFill>
              </a:rPr>
              <a:t>Reasonable centrality dependence of </a:t>
            </a:r>
            <a:r>
              <a:rPr lang="en-US" sz="2200" i="1" dirty="0">
                <a:solidFill>
                  <a:srgbClr val="FF0000"/>
                </a:solidFill>
              </a:rPr>
              <a:t>R</a:t>
            </a:r>
            <a:r>
              <a:rPr lang="en-US" sz="2200" baseline="-25000" dirty="0">
                <a:solidFill>
                  <a:srgbClr val="FF0000"/>
                </a:solidFill>
              </a:rPr>
              <a:t>AA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89D8C89-7E84-884C-9F4F-A763BBEB0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56DE9-8806-1A46-89B9-6B63BBD32449}" type="slidenum">
              <a:rPr lang="en-US" altLang="en-US" smtClean="0"/>
              <a:pPr/>
              <a:t>27</a:t>
            </a:fld>
            <a:endParaRPr lang="en-US" altLang="en-US" dirty="0"/>
          </a:p>
        </p:txBody>
      </p:sp>
      <p:grpSp>
        <p:nvGrpSpPr>
          <p:cNvPr id="9" name="Group">
            <a:extLst>
              <a:ext uri="{FF2B5EF4-FFF2-40B4-BE49-F238E27FC236}">
                <a16:creationId xmlns:a16="http://schemas.microsoft.com/office/drawing/2014/main" id="{0EE8ACC4-8CF2-0C45-A5B9-52F95DB47FAD}"/>
              </a:ext>
            </a:extLst>
          </p:cNvPr>
          <p:cNvGrpSpPr>
            <a:grpSpLocks noChangeAspect="1"/>
          </p:cNvGrpSpPr>
          <p:nvPr/>
        </p:nvGrpSpPr>
        <p:grpSpPr>
          <a:xfrm>
            <a:off x="4775452" y="1039132"/>
            <a:ext cx="3840481" cy="5511557"/>
            <a:chOff x="0" y="0"/>
            <a:chExt cx="5486400" cy="7873650"/>
          </a:xfrm>
        </p:grpSpPr>
        <p:pic>
          <p:nvPicPr>
            <p:cNvPr id="10" name="RAA_ch_h_LBT_Cent00_05.pdf" descr="RAA_ch_h_LBT_Cent00_05.pdf">
              <a:extLst>
                <a:ext uri="{FF2B5EF4-FFF2-40B4-BE49-F238E27FC236}">
                  <a16:creationId xmlns:a16="http://schemas.microsoft.com/office/drawing/2014/main" id="{D93C07C5-D378-BE41-9B16-249F5C28A703}"/>
                </a:ext>
              </a:extLst>
            </p:cNvPr>
            <p:cNvPicPr>
              <a:picLocks/>
            </p:cNvPicPr>
            <p:nvPr/>
          </p:nvPicPr>
          <p:blipFill>
            <a:blip r:embed="rId3">
              <a:extLst/>
            </a:blip>
            <a:srcRect b="15032"/>
            <a:stretch>
              <a:fillRect/>
            </a:stretch>
          </p:blipFill>
          <p:spPr>
            <a:xfrm>
              <a:off x="0" y="0"/>
              <a:ext cx="5486400" cy="2878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1" name="RAA_ch_h_MARTINI_Cent00_05.pdf" descr="RAA_ch_h_MARTINI_Cent00_05.pdf">
              <a:extLst>
                <a:ext uri="{FF2B5EF4-FFF2-40B4-BE49-F238E27FC236}">
                  <a16:creationId xmlns:a16="http://schemas.microsoft.com/office/drawing/2014/main" id="{C3A1DB5E-9212-7E4A-872C-F4C28533C439}"/>
                </a:ext>
              </a:extLst>
            </p:cNvPr>
            <p:cNvPicPr>
              <a:picLocks/>
            </p:cNvPicPr>
            <p:nvPr/>
          </p:nvPicPr>
          <p:blipFill>
            <a:blip r:embed="rId4">
              <a:extLst/>
            </a:blip>
            <a:srcRect t="14657" b="14657"/>
            <a:stretch>
              <a:fillRect/>
            </a:stretch>
          </p:blipFill>
          <p:spPr>
            <a:xfrm>
              <a:off x="0" y="2742689"/>
              <a:ext cx="5486400" cy="239486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2" name="RAA_ch_h_AdSCFT_Cent00_05.pdf" descr="RAA_ch_h_AdSCFT_Cent00_05.pdf">
              <a:extLst>
                <a:ext uri="{FF2B5EF4-FFF2-40B4-BE49-F238E27FC236}">
                  <a16:creationId xmlns:a16="http://schemas.microsoft.com/office/drawing/2014/main" id="{3C96E55F-8AD5-4549-B689-91825C6798B0}"/>
                </a:ext>
              </a:extLst>
            </p:cNvPr>
            <p:cNvPicPr>
              <a:picLocks/>
            </p:cNvPicPr>
            <p:nvPr/>
          </p:nvPicPr>
          <p:blipFill>
            <a:blip r:embed="rId5">
              <a:extLst/>
            </a:blip>
            <a:srcRect t="14418"/>
            <a:stretch>
              <a:fillRect/>
            </a:stretch>
          </p:blipFill>
          <p:spPr>
            <a:xfrm>
              <a:off x="0" y="4974059"/>
              <a:ext cx="5486400" cy="289959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14" name="Picture 4">
            <a:extLst>
              <a:ext uri="{FF2B5EF4-FFF2-40B4-BE49-F238E27FC236}">
                <a16:creationId xmlns:a16="http://schemas.microsoft.com/office/drawing/2014/main" id="{72382F72-DAAF-5149-ACE6-C5A379FF49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09464" y="1166868"/>
            <a:ext cx="3440430" cy="74676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" name="Down Arrow 2">
            <a:extLst>
              <a:ext uri="{FF2B5EF4-FFF2-40B4-BE49-F238E27FC236}">
                <a16:creationId xmlns:a16="http://schemas.microsoft.com/office/drawing/2014/main" id="{6FA688C1-88BF-F14D-8879-CF93A2C88F07}"/>
              </a:ext>
            </a:extLst>
          </p:cNvPr>
          <p:cNvSpPr/>
          <p:nvPr/>
        </p:nvSpPr>
        <p:spPr>
          <a:xfrm>
            <a:off x="7741920" y="1882225"/>
            <a:ext cx="161227" cy="317508"/>
          </a:xfrm>
          <a:prstGeom prst="downArrow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 extrusionH="76200" contourW="12700">
            <a:extrusionClr>
              <a:srgbClr val="FF0000"/>
            </a:extrusionClr>
            <a:contourClr>
              <a:srgbClr val="FF0000"/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own Arrow 16">
            <a:extLst>
              <a:ext uri="{FF2B5EF4-FFF2-40B4-BE49-F238E27FC236}">
                <a16:creationId xmlns:a16="http://schemas.microsoft.com/office/drawing/2014/main" id="{6D85C25C-FB7E-5E4F-BC2F-87115FF710EC}"/>
              </a:ext>
            </a:extLst>
          </p:cNvPr>
          <p:cNvSpPr/>
          <p:nvPr/>
        </p:nvSpPr>
        <p:spPr>
          <a:xfrm>
            <a:off x="5664227" y="5459348"/>
            <a:ext cx="114782" cy="320324"/>
          </a:xfrm>
          <a:prstGeom prst="downArrow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 extrusionH="76200" contourW="12700">
            <a:extrusionClr>
              <a:srgbClr val="FF0000"/>
            </a:extrusionClr>
            <a:contourClr>
              <a:srgbClr val="FF0000"/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Down Arrow 17">
            <a:extLst>
              <a:ext uri="{FF2B5EF4-FFF2-40B4-BE49-F238E27FC236}">
                <a16:creationId xmlns:a16="http://schemas.microsoft.com/office/drawing/2014/main" id="{407E7A79-8025-6145-A20B-FB7093ADC7C2}"/>
              </a:ext>
            </a:extLst>
          </p:cNvPr>
          <p:cNvSpPr/>
          <p:nvPr/>
        </p:nvSpPr>
        <p:spPr>
          <a:xfrm>
            <a:off x="5401056" y="5116792"/>
            <a:ext cx="173419" cy="479336"/>
          </a:xfrm>
          <a:prstGeom prst="downArrow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 extrusionH="76200" contourW="12700">
            <a:extrusionClr>
              <a:srgbClr val="FF0000"/>
            </a:extrusionClr>
            <a:contourClr>
              <a:srgbClr val="FF0000"/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RAA_ch_h_LBTnMARTINI_Cent20_30.pdf" descr="RAA_ch_h_LBTnMARTINI_Cent20_30.pdf">
            <a:extLst>
              <a:ext uri="{FF2B5EF4-FFF2-40B4-BE49-F238E27FC236}">
                <a16:creationId xmlns:a16="http://schemas.microsoft.com/office/drawing/2014/main" id="{EE0086E9-E26E-5A44-804A-9C7002BB159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506732" y="3394098"/>
            <a:ext cx="4114800" cy="27432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081364325"/>
      </p:ext>
    </p:extLst>
  </p:cSld>
  <p:clrMapOvr>
    <a:masterClrMapping/>
  </p:clrMapOvr>
  <p:transition spd="med">
    <p:zoom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3658" y="303023"/>
            <a:ext cx="8042275" cy="638248"/>
          </a:xfrm>
        </p:spPr>
        <p:txBody>
          <a:bodyPr/>
          <a:lstStyle/>
          <a:p>
            <a:r>
              <a:rPr lang="en-US" altLang="zh-CN" sz="3000" b="1" dirty="0">
                <a:solidFill>
                  <a:srgbClr val="3366FF"/>
                </a:solidFill>
                <a:latin typeface="Calibri" charset="0"/>
                <a:ea typeface="宋体" charset="0"/>
              </a:rPr>
              <a:t>Nuclear modification of jets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5FABA12-16F5-564D-9BBE-B41B4B621534}"/>
              </a:ext>
            </a:extLst>
          </p:cNvPr>
          <p:cNvSpPr txBox="1"/>
          <p:nvPr/>
        </p:nvSpPr>
        <p:spPr>
          <a:xfrm>
            <a:off x="462850" y="926895"/>
            <a:ext cx="821677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500"/>
              </a:spcBef>
            </a:pPr>
            <a:r>
              <a:rPr lang="en-US" sz="2200" dirty="0"/>
              <a:t>Construct Jets with anti-</a:t>
            </a:r>
            <a:r>
              <a:rPr lang="en-US" sz="2200" i="1" dirty="0" err="1"/>
              <a:t>k</a:t>
            </a:r>
            <a:r>
              <a:rPr lang="en-US" sz="2200" baseline="-25000" dirty="0" err="1"/>
              <a:t>T</a:t>
            </a:r>
            <a:r>
              <a:rPr lang="en-US" sz="2200" dirty="0"/>
              <a:t> algorithm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89D8C89-7E84-884C-9F4F-A763BBEB0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56DE9-8806-1A46-89B9-6B63BBD32449}" type="slidenum">
              <a:rPr lang="en-US" altLang="en-US" smtClean="0"/>
              <a:pPr/>
              <a:t>28</a:t>
            </a:fld>
            <a:endParaRPr lang="en-US" altLang="en-US" dirty="0"/>
          </a:p>
        </p:txBody>
      </p:sp>
      <p:grpSp>
        <p:nvGrpSpPr>
          <p:cNvPr id="13" name="Group">
            <a:extLst>
              <a:ext uri="{FF2B5EF4-FFF2-40B4-BE49-F238E27FC236}">
                <a16:creationId xmlns:a16="http://schemas.microsoft.com/office/drawing/2014/main" id="{838B4FA8-A9C5-AC45-9FDD-2C74D2278410}"/>
              </a:ext>
            </a:extLst>
          </p:cNvPr>
          <p:cNvGrpSpPr>
            <a:grpSpLocks noChangeAspect="1"/>
          </p:cNvGrpSpPr>
          <p:nvPr/>
        </p:nvGrpSpPr>
        <p:grpSpPr>
          <a:xfrm>
            <a:off x="894332" y="2196607"/>
            <a:ext cx="3208041" cy="4481227"/>
            <a:chOff x="0" y="0"/>
            <a:chExt cx="5486400" cy="7663803"/>
          </a:xfrm>
        </p:grpSpPr>
        <p:pic>
          <p:nvPicPr>
            <p:cNvPr id="15" name="RAA_jet_Cent00_05.pdf" descr="RAA_jet_Cent00_05.pdf">
              <a:extLst>
                <a:ext uri="{FF2B5EF4-FFF2-40B4-BE49-F238E27FC236}">
                  <a16:creationId xmlns:a16="http://schemas.microsoft.com/office/drawing/2014/main" id="{04CF8DE1-EF9C-9745-995A-40F9DE30EB3C}"/>
                </a:ext>
              </a:extLst>
            </p:cNvPr>
            <p:cNvPicPr>
              <a:picLocks/>
            </p:cNvPicPr>
            <p:nvPr/>
          </p:nvPicPr>
          <p:blipFill>
            <a:blip r:embed="rId3">
              <a:extLst/>
            </a:blip>
            <a:srcRect b="14975"/>
            <a:stretch>
              <a:fillRect/>
            </a:stretch>
          </p:blipFill>
          <p:spPr>
            <a:xfrm>
              <a:off x="0" y="0"/>
              <a:ext cx="5486400" cy="391688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6" name="RAA_jet_Cent20_30.pdf" descr="RAA_jet_Cent20_30.pdf">
              <a:extLst>
                <a:ext uri="{FF2B5EF4-FFF2-40B4-BE49-F238E27FC236}">
                  <a16:creationId xmlns:a16="http://schemas.microsoft.com/office/drawing/2014/main" id="{468DD859-7A73-3542-9F16-27A107909DFE}"/>
                </a:ext>
              </a:extLst>
            </p:cNvPr>
            <p:cNvPicPr>
              <a:picLocks/>
            </p:cNvPicPr>
            <p:nvPr/>
          </p:nvPicPr>
          <p:blipFill>
            <a:blip r:embed="rId4">
              <a:extLst/>
            </a:blip>
            <a:srcRect t="15903"/>
            <a:stretch>
              <a:fillRect/>
            </a:stretch>
          </p:blipFill>
          <p:spPr>
            <a:xfrm>
              <a:off x="0" y="3789658"/>
              <a:ext cx="5486400" cy="387414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20" name="Group">
            <a:extLst>
              <a:ext uri="{FF2B5EF4-FFF2-40B4-BE49-F238E27FC236}">
                <a16:creationId xmlns:a16="http://schemas.microsoft.com/office/drawing/2014/main" id="{269F05F4-E81B-D048-98C5-8E95E78D0D12}"/>
              </a:ext>
            </a:extLst>
          </p:cNvPr>
          <p:cNvGrpSpPr>
            <a:grpSpLocks noChangeAspect="1"/>
          </p:cNvGrpSpPr>
          <p:nvPr/>
        </p:nvGrpSpPr>
        <p:grpSpPr>
          <a:xfrm>
            <a:off x="4998080" y="2165574"/>
            <a:ext cx="3230259" cy="4512261"/>
            <a:chOff x="0" y="0"/>
            <a:chExt cx="5486400" cy="7663804"/>
          </a:xfrm>
        </p:grpSpPr>
        <p:pic>
          <p:nvPicPr>
            <p:cNvPr id="21" name="RAA_jet_LBT_Rdep_Cent00_05.pdf" descr="RAA_jet_LBT_Rdep_Cent00_05.pdf">
              <a:extLst>
                <a:ext uri="{FF2B5EF4-FFF2-40B4-BE49-F238E27FC236}">
                  <a16:creationId xmlns:a16="http://schemas.microsoft.com/office/drawing/2014/main" id="{6C096C66-B259-6241-BAD8-1192227AABF4}"/>
                </a:ext>
              </a:extLst>
            </p:cNvPr>
            <p:cNvPicPr>
              <a:picLocks/>
            </p:cNvPicPr>
            <p:nvPr/>
          </p:nvPicPr>
          <p:blipFill>
            <a:blip r:embed="rId5">
              <a:extLst/>
            </a:blip>
            <a:srcRect b="15102"/>
            <a:stretch>
              <a:fillRect/>
            </a:stretch>
          </p:blipFill>
          <p:spPr>
            <a:xfrm>
              <a:off x="0" y="0"/>
              <a:ext cx="5486400" cy="391657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2" name="RAA_jet_MARTINI_Rdep_Cent20_30.pdf" descr="RAA_jet_MARTINI_Rdep_Cent20_30.pdf">
              <a:extLst>
                <a:ext uri="{FF2B5EF4-FFF2-40B4-BE49-F238E27FC236}">
                  <a16:creationId xmlns:a16="http://schemas.microsoft.com/office/drawing/2014/main" id="{B7F211F5-F000-774A-B5F9-0C40BFC2D18B}"/>
                </a:ext>
              </a:extLst>
            </p:cNvPr>
            <p:cNvPicPr>
              <a:picLocks/>
            </p:cNvPicPr>
            <p:nvPr/>
          </p:nvPicPr>
          <p:blipFill>
            <a:blip r:embed="rId6">
              <a:extLst/>
            </a:blip>
            <a:srcRect t="15650"/>
            <a:stretch>
              <a:fillRect/>
            </a:stretch>
          </p:blipFill>
          <p:spPr>
            <a:xfrm>
              <a:off x="0" y="3772544"/>
              <a:ext cx="5486400" cy="389126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FF90783C-A616-EE42-ADF6-ED72C7B410E8}"/>
              </a:ext>
            </a:extLst>
          </p:cNvPr>
          <p:cNvSpPr txBox="1"/>
          <p:nvPr/>
        </p:nvSpPr>
        <p:spPr>
          <a:xfrm>
            <a:off x="475488" y="1419489"/>
            <a:ext cx="41007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FF0000"/>
                </a:solidFill>
              </a:rPr>
              <a:t>Reasonable description of jet </a:t>
            </a:r>
            <a:r>
              <a:rPr lang="en-US" sz="2200" i="1" dirty="0">
                <a:solidFill>
                  <a:srgbClr val="FF0000"/>
                </a:solidFill>
              </a:rPr>
              <a:t>R</a:t>
            </a:r>
            <a:r>
              <a:rPr lang="en-US" sz="2200" baseline="-25000" dirty="0">
                <a:solidFill>
                  <a:srgbClr val="FF0000"/>
                </a:solidFill>
              </a:rPr>
              <a:t>AA</a:t>
            </a:r>
            <a:r>
              <a:rPr lang="en-US" sz="2200" dirty="0">
                <a:solidFill>
                  <a:srgbClr val="FF0000"/>
                </a:solidFill>
              </a:rPr>
              <a:t> with different model setups</a:t>
            </a:r>
            <a:endParaRPr lang="en-US" sz="2200" baseline="-25000" dirty="0">
              <a:solidFill>
                <a:srgbClr val="FF0000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8F7CBBD-A7D6-B14A-ADB6-EAE11B0F428F}"/>
              </a:ext>
            </a:extLst>
          </p:cNvPr>
          <p:cNvSpPr txBox="1"/>
          <p:nvPr/>
        </p:nvSpPr>
        <p:spPr>
          <a:xfrm>
            <a:off x="4830236" y="1419489"/>
            <a:ext cx="38493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2060"/>
                </a:solidFill>
              </a:rPr>
              <a:t>Weak dependence on </a:t>
            </a:r>
            <a:r>
              <a:rPr lang="en-US" sz="2200" i="1" dirty="0">
                <a:solidFill>
                  <a:srgbClr val="002060"/>
                </a:solidFill>
              </a:rPr>
              <a:t>R</a:t>
            </a:r>
            <a:r>
              <a:rPr lang="en-US" sz="2200" dirty="0">
                <a:solidFill>
                  <a:srgbClr val="002060"/>
                </a:solidFill>
              </a:rPr>
              <a:t> in both theory and data</a:t>
            </a:r>
            <a:endParaRPr lang="en-US" sz="2200" baseline="-25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9067410"/>
      </p:ext>
    </p:extLst>
  </p:cSld>
  <p:clrMapOvr>
    <a:masterClrMapping/>
  </p:clrMapOvr>
  <p:transition spd="med">
    <p:zo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majumder.pdf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715095" y="795283"/>
            <a:ext cx="5778500" cy="2600325"/>
          </a:xfrm>
          <a:prstGeom prst="rect">
            <a:avLst/>
          </a:prstGeom>
        </p:spPr>
      </p:pic>
      <p:pic>
        <p:nvPicPr>
          <p:cNvPr id="8" name="Picture 7" descr="Q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67850" y="3541220"/>
            <a:ext cx="2964180" cy="304038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84702" y="76682"/>
            <a:ext cx="8549893" cy="648567"/>
          </a:xfrm>
        </p:spPr>
        <p:txBody>
          <a:bodyPr>
            <a:noAutofit/>
          </a:bodyPr>
          <a:lstStyle/>
          <a:p>
            <a:r>
              <a:rPr lang="en-US" altLang="zh-CN" sz="3000" b="1" dirty="0">
                <a:solidFill>
                  <a:srgbClr val="3366FF"/>
                </a:solidFill>
                <a:latin typeface="Calibri" charset="0"/>
                <a:ea typeface="宋体" charset="0"/>
                <a:cs typeface="宋体" charset="0"/>
              </a:rPr>
              <a:t>Multistage jet evolution in heavy-ion collisions</a:t>
            </a:r>
            <a:endParaRPr lang="en-US" altLang="zh-CN" sz="3000" b="1" i="1" dirty="0">
              <a:solidFill>
                <a:srgbClr val="3366FF"/>
              </a:solidFill>
              <a:latin typeface="Calibri" charset="0"/>
              <a:ea typeface="宋体" charset="0"/>
              <a:cs typeface="宋体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0185" y="3460160"/>
            <a:ext cx="5020915" cy="32239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300"/>
              </a:spcBef>
              <a:buFont typeface="Arial"/>
              <a:buChar char="•"/>
            </a:pPr>
            <a:r>
              <a:rPr lang="en-US" sz="2200" dirty="0">
                <a:solidFill>
                  <a:srgbClr val="008000"/>
                </a:solidFill>
              </a:rPr>
              <a:t>Stage 1: High </a:t>
            </a:r>
            <a:r>
              <a:rPr lang="en-US" sz="2200" i="1" dirty="0">
                <a:solidFill>
                  <a:srgbClr val="008000"/>
                </a:solidFill>
              </a:rPr>
              <a:t>Q</a:t>
            </a:r>
            <a:r>
              <a:rPr lang="en-US" sz="2200" dirty="0">
                <a:solidFill>
                  <a:srgbClr val="008000"/>
                </a:solidFill>
              </a:rPr>
              <a:t> and high </a:t>
            </a:r>
            <a:r>
              <a:rPr lang="en-US" sz="2200" i="1" dirty="0">
                <a:solidFill>
                  <a:srgbClr val="008000"/>
                </a:solidFill>
              </a:rPr>
              <a:t>E</a:t>
            </a:r>
            <a:r>
              <a:rPr lang="en-US" sz="2200" dirty="0">
                <a:solidFill>
                  <a:srgbClr val="008000"/>
                </a:solidFill>
              </a:rPr>
              <a:t> (</a:t>
            </a:r>
            <a:r>
              <a:rPr lang="en-US" sz="2200" b="1" dirty="0">
                <a:solidFill>
                  <a:srgbClr val="008000"/>
                </a:solidFill>
              </a:rPr>
              <a:t>DGLAP, higher-twist</a:t>
            </a:r>
            <a:r>
              <a:rPr lang="en-US" sz="2200" dirty="0">
                <a:solidFill>
                  <a:srgbClr val="008000"/>
                </a:solidFill>
              </a:rPr>
              <a:t>); </a:t>
            </a:r>
            <a:r>
              <a:rPr lang="en-US" sz="2200" dirty="0">
                <a:solidFill>
                  <a:srgbClr val="FF0000"/>
                </a:solidFill>
              </a:rPr>
              <a:t>lose </a:t>
            </a:r>
            <a:r>
              <a:rPr lang="en-US" sz="2200" i="1" dirty="0">
                <a:solidFill>
                  <a:srgbClr val="FF0000"/>
                </a:solidFill>
              </a:rPr>
              <a:t>Q</a:t>
            </a:r>
            <a:r>
              <a:rPr lang="en-US" sz="2200" dirty="0">
                <a:solidFill>
                  <a:srgbClr val="FF0000"/>
                </a:solidFill>
              </a:rPr>
              <a:t> faster than </a:t>
            </a:r>
            <a:r>
              <a:rPr lang="en-US" sz="2200" i="1" dirty="0">
                <a:solidFill>
                  <a:srgbClr val="FF0000"/>
                </a:solidFill>
              </a:rPr>
              <a:t>E </a:t>
            </a:r>
            <a:r>
              <a:rPr lang="en-US" sz="2000" dirty="0">
                <a:solidFill>
                  <a:srgbClr val="FF0000"/>
                </a:solidFill>
              </a:rPr>
              <a:t>[ </a:t>
            </a:r>
            <a:r>
              <a:rPr lang="en-US" sz="2000" dirty="0" err="1">
                <a:solidFill>
                  <a:srgbClr val="FF0000"/>
                </a:solidFill>
              </a:rPr>
              <a:t>Majumder</a:t>
            </a:r>
            <a:r>
              <a:rPr lang="en-US" sz="2000" dirty="0">
                <a:solidFill>
                  <a:srgbClr val="FF0000"/>
                </a:solidFill>
              </a:rPr>
              <a:t> and </a:t>
            </a:r>
            <a:r>
              <a:rPr lang="en-US" sz="2000" dirty="0" err="1">
                <a:solidFill>
                  <a:srgbClr val="FF0000"/>
                </a:solidFill>
              </a:rPr>
              <a:t>Putschke</a:t>
            </a:r>
            <a:r>
              <a:rPr lang="en-US" sz="2000" dirty="0">
                <a:solidFill>
                  <a:srgbClr val="FF0000"/>
                </a:solidFill>
              </a:rPr>
              <a:t>, PRC 93 (2016) ] </a:t>
            </a:r>
          </a:p>
          <a:p>
            <a:pPr marL="342900" indent="-342900">
              <a:spcBef>
                <a:spcPts val="300"/>
              </a:spcBef>
              <a:buFont typeface="Arial"/>
              <a:buChar char="•"/>
            </a:pPr>
            <a:r>
              <a:rPr lang="en-US" sz="2200" dirty="0">
                <a:solidFill>
                  <a:srgbClr val="000090"/>
                </a:solidFill>
              </a:rPr>
              <a:t>Stage 2: low </a:t>
            </a:r>
            <a:r>
              <a:rPr lang="en-US" sz="2200" i="1" dirty="0">
                <a:solidFill>
                  <a:srgbClr val="000090"/>
                </a:solidFill>
              </a:rPr>
              <a:t>Q</a:t>
            </a:r>
            <a:r>
              <a:rPr lang="en-US" sz="2200" dirty="0">
                <a:solidFill>
                  <a:srgbClr val="000090"/>
                </a:solidFill>
              </a:rPr>
              <a:t> and high </a:t>
            </a:r>
            <a:r>
              <a:rPr lang="en-US" sz="2200" i="1" dirty="0">
                <a:solidFill>
                  <a:srgbClr val="000090"/>
                </a:solidFill>
              </a:rPr>
              <a:t>E</a:t>
            </a:r>
            <a:r>
              <a:rPr lang="en-US" sz="2200" dirty="0">
                <a:solidFill>
                  <a:srgbClr val="000090"/>
                </a:solidFill>
              </a:rPr>
              <a:t> (</a:t>
            </a:r>
            <a:r>
              <a:rPr lang="en-US" sz="2200" b="1" dirty="0">
                <a:solidFill>
                  <a:srgbClr val="000090"/>
                </a:solidFill>
              </a:rPr>
              <a:t>Transport, higher-twist, AMY</a:t>
            </a:r>
            <a:r>
              <a:rPr lang="en-US" sz="2200" dirty="0">
                <a:solidFill>
                  <a:srgbClr val="000090"/>
                </a:solidFill>
              </a:rPr>
              <a:t>)</a:t>
            </a:r>
          </a:p>
          <a:p>
            <a:pPr marL="342900" indent="-342900">
              <a:spcBef>
                <a:spcPts val="300"/>
              </a:spcBef>
              <a:buFont typeface="Arial"/>
              <a:buChar char="•"/>
            </a:pPr>
            <a:r>
              <a:rPr lang="en-US" sz="2200" dirty="0"/>
              <a:t>Stage 3: low </a:t>
            </a:r>
            <a:r>
              <a:rPr lang="en-US" sz="2200" i="1" dirty="0"/>
              <a:t>Q</a:t>
            </a:r>
            <a:r>
              <a:rPr lang="en-US" sz="2200" dirty="0"/>
              <a:t> and low </a:t>
            </a:r>
            <a:r>
              <a:rPr lang="en-US" sz="2200" i="1" dirty="0"/>
              <a:t>E</a:t>
            </a:r>
            <a:r>
              <a:rPr lang="en-US" sz="2200" dirty="0"/>
              <a:t> (near thermal) (</a:t>
            </a:r>
            <a:r>
              <a:rPr lang="en-US" sz="2200" b="1" dirty="0"/>
              <a:t>strongly coupled approach</a:t>
            </a:r>
            <a:r>
              <a:rPr lang="en-US" sz="2200" dirty="0"/>
              <a:t>)</a:t>
            </a:r>
          </a:p>
          <a:p>
            <a:pPr marL="342900" indent="-342900">
              <a:spcBef>
                <a:spcPts val="300"/>
              </a:spcBef>
              <a:buFont typeface="Arial"/>
              <a:buChar char="•"/>
            </a:pPr>
            <a:r>
              <a:rPr lang="en-US" sz="2200" dirty="0">
                <a:solidFill>
                  <a:srgbClr val="660066"/>
                </a:solidFill>
              </a:rPr>
              <a:t>However, one usually applies a single theory through all stages</a:t>
            </a:r>
          </a:p>
        </p:txBody>
      </p:sp>
      <p:sp>
        <p:nvSpPr>
          <p:cNvPr id="67" name="Rectangle 66"/>
          <p:cNvSpPr/>
          <p:nvPr/>
        </p:nvSpPr>
        <p:spPr>
          <a:xfrm>
            <a:off x="4479667" y="3259723"/>
            <a:ext cx="18466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baseline="30000" dirty="0"/>
              <a:t> 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DB5A2C7-2334-F248-B0DC-D4B6D948B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56DE9-8806-1A46-89B9-6B63BBD32449}" type="slidenum">
              <a:rPr lang="en-US" altLang="en-US" smtClean="0"/>
              <a:pPr/>
              <a:t>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35095102"/>
      </p:ext>
    </p:extLst>
  </p:cSld>
  <p:clrMapOvr>
    <a:masterClrMapping/>
  </p:clrMapOvr>
  <p:transition>
    <p:zoom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3658" y="303023"/>
            <a:ext cx="8042275" cy="638248"/>
          </a:xfrm>
        </p:spPr>
        <p:txBody>
          <a:bodyPr/>
          <a:lstStyle/>
          <a:p>
            <a:r>
              <a:rPr lang="en-US" altLang="zh-CN" sz="3000" b="1" dirty="0">
                <a:solidFill>
                  <a:srgbClr val="3366FF"/>
                </a:solidFill>
                <a:latin typeface="Calibri" charset="0"/>
                <a:ea typeface="宋体" charset="0"/>
              </a:rPr>
              <a:t>Elliptic flow coefficient of hadrons and jets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89D8C89-7E84-884C-9F4F-A763BBEB0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56DE9-8806-1A46-89B9-6B63BBD32449}" type="slidenum">
              <a:rPr lang="en-US" altLang="en-US" smtClean="0"/>
              <a:pPr/>
              <a:t>29</a:t>
            </a:fld>
            <a:endParaRPr lang="en-US" alt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F90783C-A616-EE42-ADF6-ED72C7B410E8}"/>
              </a:ext>
            </a:extLst>
          </p:cNvPr>
          <p:cNvSpPr txBox="1"/>
          <p:nvPr/>
        </p:nvSpPr>
        <p:spPr>
          <a:xfrm>
            <a:off x="441887" y="5221714"/>
            <a:ext cx="8443628" cy="12362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432FF"/>
                </a:solidFill>
              </a:rPr>
              <a:t>Low statistics, but general trend in the right direction</a:t>
            </a:r>
          </a:p>
          <a:p>
            <a:pPr marL="342900" indent="-342900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sz="2200" dirty="0"/>
              <a:t>Hint of stronger jet v2 after hadronization: contribution from recoil?</a:t>
            </a:r>
          </a:p>
          <a:p>
            <a:pPr marL="342900" indent="-342900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FF0000"/>
                </a:solidFill>
              </a:rPr>
              <a:t>Used event-averaged hydro – needs event-by-event for improvement</a:t>
            </a:r>
          </a:p>
        </p:txBody>
      </p:sp>
      <p:pic>
        <p:nvPicPr>
          <p:cNvPr id="14" name="v2_jet_Cent20_30.pdf" descr="v2_jet_Cent20_30.pdf">
            <a:extLst>
              <a:ext uri="{FF2B5EF4-FFF2-40B4-BE49-F238E27FC236}">
                <a16:creationId xmlns:a16="http://schemas.microsoft.com/office/drawing/2014/main" id="{8FF0D20A-FBD4-E84F-8E2A-E5A0B75AAD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592356" y="1717487"/>
            <a:ext cx="4114800" cy="3429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7" name="v2_ch_h_Cent20_30.pdf" descr="v2_ch_h_Cent20_30.pdf">
            <a:extLst>
              <a:ext uri="{FF2B5EF4-FFF2-40B4-BE49-F238E27FC236}">
                <a16:creationId xmlns:a16="http://schemas.microsoft.com/office/drawing/2014/main" id="{4DDE3B08-4C32-994B-B08B-1862A2DA51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63540" y="1717487"/>
            <a:ext cx="4114800" cy="3429000"/>
          </a:xfrm>
          <a:prstGeom prst="rect">
            <a:avLst/>
          </a:prstGeom>
          <a:ln w="12700">
            <a:miter lim="400000"/>
          </a:ln>
        </p:spPr>
      </p:pic>
      <p:sp>
        <p:nvSpPr>
          <p:cNvPr id="18" name="MATTER+LBT">
            <a:extLst>
              <a:ext uri="{FF2B5EF4-FFF2-40B4-BE49-F238E27FC236}">
                <a16:creationId xmlns:a16="http://schemas.microsoft.com/office/drawing/2014/main" id="{15195196-EC65-A342-B9A9-EFCBED443BF1}"/>
              </a:ext>
            </a:extLst>
          </p:cNvPr>
          <p:cNvSpPr txBox="1">
            <a:spLocks noChangeAspect="1"/>
          </p:cNvSpPr>
          <p:nvPr/>
        </p:nvSpPr>
        <p:spPr>
          <a:xfrm>
            <a:off x="6866498" y="4175040"/>
            <a:ext cx="1629485" cy="441146"/>
          </a:xfrm>
          <a:prstGeom prst="rect">
            <a:avLst/>
          </a:prstGeom>
          <a:blipFill>
            <a:blip r:embed="rId5"/>
          </a:blipFill>
          <a:ln w="12700">
            <a:miter lim="400000"/>
          </a:ln>
          <a:effectLst>
            <a:outerShdw blurRad="50800" dist="127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900" b="1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sz="2200" dirty="0">
                <a:latin typeface="Calibri" panose="020F0502020204030204" pitchFamily="34" charset="0"/>
                <a:cs typeface="Calibri" panose="020F0502020204030204" pitchFamily="34" charset="0"/>
              </a:rPr>
              <a:t>MATTER+LBT</a:t>
            </a:r>
          </a:p>
        </p:txBody>
      </p:sp>
      <p:sp>
        <p:nvSpPr>
          <p:cNvPr id="19" name="Jet">
            <a:extLst>
              <a:ext uri="{FF2B5EF4-FFF2-40B4-BE49-F238E27FC236}">
                <a16:creationId xmlns:a16="http://schemas.microsoft.com/office/drawing/2014/main" id="{BC3810C2-535C-3C4E-98A9-3120522ABFA2}"/>
              </a:ext>
            </a:extLst>
          </p:cNvPr>
          <p:cNvSpPr txBox="1">
            <a:spLocks noChangeAspect="1"/>
          </p:cNvSpPr>
          <p:nvPr/>
        </p:nvSpPr>
        <p:spPr>
          <a:xfrm>
            <a:off x="4663701" y="1328755"/>
            <a:ext cx="403828" cy="410369"/>
          </a:xfrm>
          <a:prstGeom prst="rect">
            <a:avLst/>
          </a:prstGeom>
          <a:blipFill>
            <a:blip r:embed="rId6"/>
          </a:blipFill>
          <a:ln w="12700">
            <a:miter lim="400000"/>
          </a:ln>
          <a:effectLst>
            <a:outerShdw blurRad="50800" dist="127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000" b="1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sz="2000" dirty="0">
                <a:latin typeface="Calibri" panose="020F0502020204030204" pitchFamily="34" charset="0"/>
                <a:cs typeface="Calibri" panose="020F0502020204030204" pitchFamily="34" charset="0"/>
              </a:rPr>
              <a:t>Jet</a:t>
            </a:r>
          </a:p>
        </p:txBody>
      </p:sp>
      <p:sp>
        <p:nvSpPr>
          <p:cNvPr id="25" name="Leading hadron">
            <a:extLst>
              <a:ext uri="{FF2B5EF4-FFF2-40B4-BE49-F238E27FC236}">
                <a16:creationId xmlns:a16="http://schemas.microsoft.com/office/drawing/2014/main" id="{D065D128-8273-5641-9517-FF3480678D49}"/>
              </a:ext>
            </a:extLst>
          </p:cNvPr>
          <p:cNvSpPr txBox="1">
            <a:spLocks noChangeAspect="1"/>
          </p:cNvSpPr>
          <p:nvPr/>
        </p:nvSpPr>
        <p:spPr>
          <a:xfrm>
            <a:off x="463540" y="1326225"/>
            <a:ext cx="1752146" cy="410369"/>
          </a:xfrm>
          <a:prstGeom prst="rect">
            <a:avLst/>
          </a:prstGeom>
          <a:blipFill>
            <a:blip r:embed="rId6"/>
          </a:blipFill>
          <a:ln w="12700">
            <a:miter lim="400000"/>
          </a:ln>
          <a:effectLst>
            <a:outerShdw blurRad="50800" dist="127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000" b="1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sz="2000" dirty="0">
                <a:latin typeface="Calibri" panose="020F0502020204030204" pitchFamily="34" charset="0"/>
                <a:cs typeface="Calibri" panose="020F0502020204030204" pitchFamily="34" charset="0"/>
              </a:rPr>
              <a:t>Leading hadron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5EE4E92-B866-2F44-9492-40A524CA844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50165" y="1068093"/>
            <a:ext cx="3503295" cy="622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876301"/>
      </p:ext>
    </p:extLst>
  </p:cSld>
  <p:clrMapOvr>
    <a:masterClrMapping/>
  </p:clrMapOvr>
  <p:transition spd="med">
    <p:zoom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39834" y="111021"/>
            <a:ext cx="8042275" cy="638248"/>
          </a:xfrm>
        </p:spPr>
        <p:txBody>
          <a:bodyPr/>
          <a:lstStyle/>
          <a:p>
            <a:r>
              <a:rPr lang="en-US" altLang="zh-CN" sz="3000" b="1" dirty="0">
                <a:solidFill>
                  <a:srgbClr val="3366FF"/>
                </a:solidFill>
                <a:latin typeface="Calibri" charset="0"/>
                <a:ea typeface="宋体" charset="0"/>
              </a:rPr>
              <a:t>Consistency with original models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89D8C89-7E84-884C-9F4F-A763BBEB0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56DE9-8806-1A46-89B9-6B63BBD32449}" type="slidenum">
              <a:rPr lang="en-US" altLang="en-US" smtClean="0"/>
              <a:pPr/>
              <a:t>30</a:t>
            </a:fld>
            <a:endParaRPr lang="en-US" altLang="en-US" dirty="0"/>
          </a:p>
        </p:txBody>
      </p:sp>
      <p:grpSp>
        <p:nvGrpSpPr>
          <p:cNvPr id="14" name="Group">
            <a:extLst>
              <a:ext uri="{FF2B5EF4-FFF2-40B4-BE49-F238E27FC236}">
                <a16:creationId xmlns:a16="http://schemas.microsoft.com/office/drawing/2014/main" id="{37BA18D5-90E9-B24C-A11B-8042FF92246D}"/>
              </a:ext>
            </a:extLst>
          </p:cNvPr>
          <p:cNvGrpSpPr>
            <a:grpSpLocks noChangeAspect="1"/>
          </p:cNvGrpSpPr>
          <p:nvPr/>
        </p:nvGrpSpPr>
        <p:grpSpPr>
          <a:xfrm>
            <a:off x="4949813" y="1255316"/>
            <a:ext cx="3666576" cy="5411711"/>
            <a:chOff x="0" y="0"/>
            <a:chExt cx="5486400" cy="8097694"/>
          </a:xfrm>
        </p:grpSpPr>
        <p:pic>
          <p:nvPicPr>
            <p:cNvPr id="17" name="RAA_ch_h_LBT_Cent00_05.pdf" descr="RAA_ch_h_LBT_Cent00_05.pdf">
              <a:extLst>
                <a:ext uri="{FF2B5EF4-FFF2-40B4-BE49-F238E27FC236}">
                  <a16:creationId xmlns:a16="http://schemas.microsoft.com/office/drawing/2014/main" id="{AE2E5A39-8347-6C40-9ABC-349540734913}"/>
                </a:ext>
              </a:extLst>
            </p:cNvPr>
            <p:cNvPicPr>
              <a:picLocks/>
            </p:cNvPicPr>
            <p:nvPr/>
          </p:nvPicPr>
          <p:blipFill>
            <a:blip r:embed="rId3">
              <a:extLst/>
            </a:blip>
            <a:srcRect b="15042"/>
            <a:stretch>
              <a:fillRect/>
            </a:stretch>
          </p:blipFill>
          <p:spPr>
            <a:xfrm>
              <a:off x="0" y="0"/>
              <a:ext cx="5486400" cy="295801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8" name="RAA_ch_h_MARTINI_Cent00_05.pdf" descr="RAA_ch_h_MARTINI_Cent00_05.pdf">
              <a:extLst>
                <a:ext uri="{FF2B5EF4-FFF2-40B4-BE49-F238E27FC236}">
                  <a16:creationId xmlns:a16="http://schemas.microsoft.com/office/drawing/2014/main" id="{E5CFAE69-584C-1A42-A402-9B952B549ADC}"/>
                </a:ext>
              </a:extLst>
            </p:cNvPr>
            <p:cNvPicPr>
              <a:picLocks/>
            </p:cNvPicPr>
            <p:nvPr/>
          </p:nvPicPr>
          <p:blipFill>
            <a:blip r:embed="rId4">
              <a:extLst/>
            </a:blip>
            <a:srcRect t="15118" b="15118"/>
            <a:stretch>
              <a:fillRect/>
            </a:stretch>
          </p:blipFill>
          <p:spPr>
            <a:xfrm>
              <a:off x="0" y="2858658"/>
              <a:ext cx="5486400" cy="242896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9" name="RAA_ch_h_AdSCFT_Cent00_05.pdf" descr="RAA_ch_h_AdSCFT_Cent00_05.pdf">
              <a:extLst>
                <a:ext uri="{FF2B5EF4-FFF2-40B4-BE49-F238E27FC236}">
                  <a16:creationId xmlns:a16="http://schemas.microsoft.com/office/drawing/2014/main" id="{DEA00504-E5B5-3541-844C-BA0A7E97CAF2}"/>
                </a:ext>
              </a:extLst>
            </p:cNvPr>
            <p:cNvPicPr>
              <a:picLocks/>
            </p:cNvPicPr>
            <p:nvPr/>
          </p:nvPicPr>
          <p:blipFill>
            <a:blip r:embed="rId5">
              <a:extLst/>
            </a:blip>
            <a:srcRect t="15049"/>
            <a:stretch>
              <a:fillRect/>
            </a:stretch>
          </p:blipFill>
          <p:spPr>
            <a:xfrm>
              <a:off x="0" y="5139907"/>
              <a:ext cx="5486400" cy="295778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25" name="Image" descr="Image">
            <a:extLst>
              <a:ext uri="{FF2B5EF4-FFF2-40B4-BE49-F238E27FC236}">
                <a16:creationId xmlns:a16="http://schemas.microsoft.com/office/drawing/2014/main" id="{ED6AFEF1-B608-0A46-8BCB-0558B76C5ED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235587" y="941271"/>
            <a:ext cx="2449097" cy="2376207"/>
          </a:xfrm>
          <a:prstGeom prst="rect">
            <a:avLst/>
          </a:prstGeom>
          <a:ln w="12700">
            <a:miter lim="400000"/>
          </a:ln>
        </p:spPr>
      </p:pic>
      <p:pic>
        <p:nvPicPr>
          <p:cNvPr id="26" name="RAA_MARTINI_final.pdf" descr="RAA_MARTINI_final.pdf">
            <a:extLst>
              <a:ext uri="{FF2B5EF4-FFF2-40B4-BE49-F238E27FC236}">
                <a16:creationId xmlns:a16="http://schemas.microsoft.com/office/drawing/2014/main" id="{17A09C50-5D60-E848-BEE2-A6CA64BB419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426719" y="3045722"/>
            <a:ext cx="2742611" cy="206292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8" name="Group">
            <a:extLst>
              <a:ext uri="{FF2B5EF4-FFF2-40B4-BE49-F238E27FC236}">
                <a16:creationId xmlns:a16="http://schemas.microsoft.com/office/drawing/2014/main" id="{13B068D3-DEC9-DB4A-8FAD-7F2E602806B0}"/>
              </a:ext>
            </a:extLst>
          </p:cNvPr>
          <p:cNvGrpSpPr>
            <a:grpSpLocks noChangeAspect="1"/>
          </p:cNvGrpSpPr>
          <p:nvPr/>
        </p:nvGrpSpPr>
        <p:grpSpPr>
          <a:xfrm>
            <a:off x="1089172" y="5135155"/>
            <a:ext cx="2500714" cy="1531871"/>
            <a:chOff x="0" y="0"/>
            <a:chExt cx="3935116" cy="2410546"/>
          </a:xfrm>
        </p:grpSpPr>
        <p:sp>
          <p:nvSpPr>
            <p:cNvPr id="29" name="Rectangle">
              <a:extLst>
                <a:ext uri="{FF2B5EF4-FFF2-40B4-BE49-F238E27FC236}">
                  <a16:creationId xmlns:a16="http://schemas.microsoft.com/office/drawing/2014/main" id="{04B3E799-B107-794A-998C-06DB205B929B}"/>
                </a:ext>
              </a:extLst>
            </p:cNvPr>
            <p:cNvSpPr/>
            <p:nvPr/>
          </p:nvSpPr>
          <p:spPr>
            <a:xfrm>
              <a:off x="0" y="0"/>
              <a:ext cx="3935117" cy="2410547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85888D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>
                <a:spcBef>
                  <a:spcPts val="1000"/>
                </a:spcBef>
                <a:defRPr sz="3200"/>
              </a:pPr>
              <a:endParaRPr/>
            </a:p>
          </p:txBody>
        </p:sp>
        <p:pic>
          <p:nvPicPr>
            <p:cNvPr id="30" name="corrlres2.pdf" descr="corrlres2.pdf">
              <a:extLst>
                <a:ext uri="{FF2B5EF4-FFF2-40B4-BE49-F238E27FC236}">
                  <a16:creationId xmlns:a16="http://schemas.microsoft.com/office/drawing/2014/main" id="{2A99459E-CCA1-A142-A45B-2BED098804E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31455" y="63107"/>
              <a:ext cx="3786690" cy="231348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31" name="Double Arrow">
            <a:extLst>
              <a:ext uri="{FF2B5EF4-FFF2-40B4-BE49-F238E27FC236}">
                <a16:creationId xmlns:a16="http://schemas.microsoft.com/office/drawing/2014/main" id="{E9269FEA-7E3E-1D44-A43C-7CC88B1AEE40}"/>
              </a:ext>
            </a:extLst>
          </p:cNvPr>
          <p:cNvSpPr/>
          <p:nvPr/>
        </p:nvSpPr>
        <p:spPr>
          <a:xfrm>
            <a:off x="3859154" y="1952151"/>
            <a:ext cx="1071972" cy="340485"/>
          </a:xfrm>
          <a:prstGeom prst="leftRightArrow">
            <a:avLst>
              <a:gd name="adj1" fmla="val 25416"/>
              <a:gd name="adj2" fmla="val 44974"/>
            </a:avLst>
          </a:prstGeom>
          <a:blipFill>
            <a:blip r:embed="rId9"/>
          </a:blipFill>
          <a:ln w="12700">
            <a:miter lim="400000"/>
          </a:ln>
          <a:effectLst>
            <a:outerShdw blurRad="50800" dist="127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2" name="LBT">
            <a:extLst>
              <a:ext uri="{FF2B5EF4-FFF2-40B4-BE49-F238E27FC236}">
                <a16:creationId xmlns:a16="http://schemas.microsoft.com/office/drawing/2014/main" id="{F6ECB9E9-151A-C449-9C9D-281DD6644C39}"/>
              </a:ext>
            </a:extLst>
          </p:cNvPr>
          <p:cNvSpPr txBox="1"/>
          <p:nvPr/>
        </p:nvSpPr>
        <p:spPr>
          <a:xfrm>
            <a:off x="4117983" y="1437689"/>
            <a:ext cx="589905" cy="410369"/>
          </a:xfrm>
          <a:prstGeom prst="rect">
            <a:avLst/>
          </a:prstGeom>
          <a:blipFill>
            <a:blip r:embed="rId9"/>
          </a:blipFill>
          <a:ln w="12700">
            <a:miter lim="400000"/>
          </a:ln>
          <a:effectLst>
            <a:outerShdw blurRad="50800" dist="127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000" b="1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sz="2000" dirty="0"/>
              <a:t>LBT</a:t>
            </a:r>
          </a:p>
        </p:txBody>
      </p:sp>
      <p:sp>
        <p:nvSpPr>
          <p:cNvPr id="33" name="Double Arrow">
            <a:extLst>
              <a:ext uri="{FF2B5EF4-FFF2-40B4-BE49-F238E27FC236}">
                <a16:creationId xmlns:a16="http://schemas.microsoft.com/office/drawing/2014/main" id="{C50F0CF8-C5AD-134E-9A83-1F17AF7027FE}"/>
              </a:ext>
            </a:extLst>
          </p:cNvPr>
          <p:cNvSpPr/>
          <p:nvPr/>
        </p:nvSpPr>
        <p:spPr>
          <a:xfrm>
            <a:off x="3232558" y="3830651"/>
            <a:ext cx="1590616" cy="246531"/>
          </a:xfrm>
          <a:prstGeom prst="leftRightArrow">
            <a:avLst>
              <a:gd name="adj1" fmla="val 25416"/>
              <a:gd name="adj2" fmla="val 98157"/>
            </a:avLst>
          </a:prstGeom>
          <a:blipFill>
            <a:blip r:embed="rId10"/>
          </a:blip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4" name="MARTINI">
            <a:extLst>
              <a:ext uri="{FF2B5EF4-FFF2-40B4-BE49-F238E27FC236}">
                <a16:creationId xmlns:a16="http://schemas.microsoft.com/office/drawing/2014/main" id="{BC226563-8922-454C-A02D-5D3C2BA40606}"/>
              </a:ext>
            </a:extLst>
          </p:cNvPr>
          <p:cNvSpPr txBox="1"/>
          <p:nvPr/>
        </p:nvSpPr>
        <p:spPr>
          <a:xfrm>
            <a:off x="3439483" y="3272337"/>
            <a:ext cx="1221488" cy="410369"/>
          </a:xfrm>
          <a:prstGeom prst="rect">
            <a:avLst/>
          </a:prstGeom>
          <a:blipFill>
            <a:blip r:embed="rId10"/>
          </a:blip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000" b="1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sz="2000" dirty="0"/>
              <a:t>MARTINI</a:t>
            </a:r>
          </a:p>
        </p:txBody>
      </p:sp>
      <p:sp>
        <p:nvSpPr>
          <p:cNvPr id="35" name="Double Arrow">
            <a:extLst>
              <a:ext uri="{FF2B5EF4-FFF2-40B4-BE49-F238E27FC236}">
                <a16:creationId xmlns:a16="http://schemas.microsoft.com/office/drawing/2014/main" id="{399D72D1-D053-6A40-9440-AF7DA5CE0B5A}"/>
              </a:ext>
            </a:extLst>
          </p:cNvPr>
          <p:cNvSpPr/>
          <p:nvPr/>
        </p:nvSpPr>
        <p:spPr>
          <a:xfrm>
            <a:off x="3637887" y="5688112"/>
            <a:ext cx="1263926" cy="286315"/>
          </a:xfrm>
          <a:prstGeom prst="leftRightArrow">
            <a:avLst>
              <a:gd name="adj1" fmla="val 25416"/>
              <a:gd name="adj2" fmla="val 98157"/>
            </a:avLst>
          </a:prstGeom>
          <a:blipFill>
            <a:blip r:embed="rId11"/>
          </a:blip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6" name="Hybrid">
            <a:extLst>
              <a:ext uri="{FF2B5EF4-FFF2-40B4-BE49-F238E27FC236}">
                <a16:creationId xmlns:a16="http://schemas.microsoft.com/office/drawing/2014/main" id="{19B03805-4931-8041-A3AF-D147AD39D7C0}"/>
              </a:ext>
            </a:extLst>
          </p:cNvPr>
          <p:cNvSpPr txBox="1"/>
          <p:nvPr/>
        </p:nvSpPr>
        <p:spPr>
          <a:xfrm>
            <a:off x="3960745" y="5175259"/>
            <a:ext cx="599523" cy="410369"/>
          </a:xfrm>
          <a:prstGeom prst="rect">
            <a:avLst/>
          </a:prstGeom>
          <a:blipFill>
            <a:blip r:embed="rId11"/>
          </a:blip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000" b="1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en-US" sz="2000" dirty="0" err="1"/>
              <a:t>AdS</a:t>
            </a:r>
            <a:endParaRPr sz="2000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E94FDE3-B296-8B45-BF2D-6DB191568112}"/>
              </a:ext>
            </a:extLst>
          </p:cNvPr>
          <p:cNvSpPr txBox="1"/>
          <p:nvPr/>
        </p:nvSpPr>
        <p:spPr>
          <a:xfrm>
            <a:off x="4980735" y="780214"/>
            <a:ext cx="401054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500"/>
              </a:spcBef>
            </a:pPr>
            <a:r>
              <a:rPr lang="en-US" sz="2200" dirty="0">
                <a:solidFill>
                  <a:srgbClr val="FF0000"/>
                </a:solidFill>
              </a:rPr>
              <a:t>More flexible physics exploration</a:t>
            </a:r>
          </a:p>
        </p:txBody>
      </p:sp>
    </p:spTree>
    <p:extLst>
      <p:ext uri="{BB962C8B-B14F-4D97-AF65-F5344CB8AC3E}">
        <p14:creationId xmlns:p14="http://schemas.microsoft.com/office/powerpoint/2010/main" val="4264530307"/>
      </p:ext>
    </p:extLst>
  </p:cSld>
  <p:clrMapOvr>
    <a:masterClrMapping/>
  </p:clrMapOvr>
  <p:transition spd="med">
    <p:zoom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3659" y="144527"/>
            <a:ext cx="8042275" cy="638248"/>
          </a:xfrm>
        </p:spPr>
        <p:txBody>
          <a:bodyPr/>
          <a:lstStyle/>
          <a:p>
            <a:r>
              <a:rPr lang="en-US" altLang="zh-CN" sz="3000" b="1" dirty="0">
                <a:solidFill>
                  <a:srgbClr val="3366FF"/>
                </a:solidFill>
                <a:latin typeface="Calibri" charset="0"/>
                <a:ea typeface="宋体" charset="0"/>
              </a:rPr>
              <a:t>Medium modification of jet Shape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F33B331-D188-904F-BAC2-A492BE1B74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56DE9-8806-1A46-89B9-6B63BBD32449}" type="slidenum">
              <a:rPr lang="en-US" altLang="en-US" smtClean="0"/>
              <a:pPr/>
              <a:t>31</a:t>
            </a:fld>
            <a:endParaRPr lang="en-US" alt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9F5BD29-9A2F-924E-BA79-765EEDF73AA5}"/>
              </a:ext>
            </a:extLst>
          </p:cNvPr>
          <p:cNvSpPr txBox="1"/>
          <p:nvPr/>
        </p:nvSpPr>
        <p:spPr>
          <a:xfrm>
            <a:off x="326008" y="5842712"/>
            <a:ext cx="8744840" cy="8335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sz="2200" dirty="0"/>
              <a:t>Pure MATTER splitting without scattering (recoil) with the medium fails</a:t>
            </a:r>
          </a:p>
          <a:p>
            <a:pPr marL="342900" indent="-342900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FF0000"/>
                </a:solidFill>
              </a:rPr>
              <a:t>Recoil significantly enhances the in-medium jet shape at large </a:t>
            </a:r>
            <a:r>
              <a:rPr lang="en-US" sz="2200" i="1" dirty="0">
                <a:solidFill>
                  <a:srgbClr val="FF0000"/>
                </a:solidFill>
              </a:rPr>
              <a:t>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5450B37-D239-8B46-8A1F-4478CCAEBF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160" y="852233"/>
            <a:ext cx="8290560" cy="4964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73607"/>
      </p:ext>
    </p:extLst>
  </p:cSld>
  <p:clrMapOvr>
    <a:masterClrMapping/>
  </p:clrMapOvr>
  <p:transition spd="med">
    <p:zoom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3659" y="144527"/>
            <a:ext cx="8042275" cy="638248"/>
          </a:xfrm>
        </p:spPr>
        <p:txBody>
          <a:bodyPr/>
          <a:lstStyle/>
          <a:p>
            <a:r>
              <a:rPr lang="en-US" altLang="zh-CN" sz="3000" b="1" dirty="0">
                <a:solidFill>
                  <a:srgbClr val="3366FF"/>
                </a:solidFill>
                <a:latin typeface="Calibri" charset="0"/>
                <a:ea typeface="宋体" charset="0"/>
              </a:rPr>
              <a:t>Medium modification of jet Shape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F33B331-D188-904F-BAC2-A492BE1B74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56DE9-8806-1A46-89B9-6B63BBD32449}" type="slidenum">
              <a:rPr lang="en-US" altLang="en-US" smtClean="0"/>
              <a:pPr/>
              <a:t>32</a:t>
            </a:fld>
            <a:endParaRPr lang="en-US" alt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9F5BD29-9A2F-924E-BA79-765EEDF73AA5}"/>
              </a:ext>
            </a:extLst>
          </p:cNvPr>
          <p:cNvSpPr txBox="1"/>
          <p:nvPr/>
        </p:nvSpPr>
        <p:spPr>
          <a:xfrm>
            <a:off x="326008" y="5866791"/>
            <a:ext cx="87448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FF0000"/>
                </a:solidFill>
              </a:rPr>
              <a:t>Medium effect during virtuality-ordered splitting cannot be seen in jet shape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54819C9-AE8D-F541-85FB-D6E6527270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008" y="782775"/>
            <a:ext cx="8490140" cy="5084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915020"/>
      </p:ext>
    </p:extLst>
  </p:cSld>
  <p:clrMapOvr>
    <a:masterClrMapping/>
  </p:clrMapOvr>
  <p:transition spd="med">
    <p:zoom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22836" y="144527"/>
            <a:ext cx="8289926" cy="638248"/>
          </a:xfrm>
        </p:spPr>
        <p:txBody>
          <a:bodyPr/>
          <a:lstStyle/>
          <a:p>
            <a:r>
              <a:rPr lang="en-US" altLang="zh-CN" sz="3000" b="1" dirty="0">
                <a:solidFill>
                  <a:srgbClr val="3366FF"/>
                </a:solidFill>
                <a:latin typeface="Calibri" charset="0"/>
                <a:ea typeface="宋体" charset="0"/>
              </a:rPr>
              <a:t>Medium modification of jet fragmentation function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F33B331-D188-904F-BAC2-A492BE1B74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56DE9-8806-1A46-89B9-6B63BBD32449}" type="slidenum">
              <a:rPr lang="en-US" altLang="en-US" smtClean="0"/>
              <a:pPr/>
              <a:t>33</a:t>
            </a:fld>
            <a:endParaRPr lang="en-US" alt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9F5BD29-9A2F-924E-BA79-765EEDF73AA5}"/>
              </a:ext>
            </a:extLst>
          </p:cNvPr>
          <p:cNvSpPr txBox="1"/>
          <p:nvPr/>
        </p:nvSpPr>
        <p:spPr>
          <a:xfrm>
            <a:off x="326008" y="5842712"/>
            <a:ext cx="8744840" cy="8335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sz="2200" dirty="0"/>
              <a:t>Pure MATTER splitting without scattering (recoil) with the medium fails</a:t>
            </a:r>
          </a:p>
          <a:p>
            <a:pPr marL="342900" indent="-342900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FF0000"/>
                </a:solidFill>
              </a:rPr>
              <a:t>Recoil significantly enhances the medium-modified jet FF at small </a:t>
            </a:r>
            <a:r>
              <a:rPr lang="en-US" sz="2200" i="1" dirty="0">
                <a:solidFill>
                  <a:srgbClr val="FF0000"/>
                </a:solidFill>
              </a:rPr>
              <a:t>z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C2A8499-BE90-7B4D-BF48-DFCF83595B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008" y="782775"/>
            <a:ext cx="8483583" cy="502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728977"/>
      </p:ext>
    </p:extLst>
  </p:cSld>
  <p:clrMapOvr>
    <a:masterClrMapping/>
  </p:clrMapOvr>
  <p:transition spd="med">
    <p:zoom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F33B331-D188-904F-BAC2-A492BE1B74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56DE9-8806-1A46-89B9-6B63BBD32449}" type="slidenum">
              <a:rPr lang="en-US" altLang="en-US" smtClean="0"/>
              <a:pPr/>
              <a:t>34</a:t>
            </a:fld>
            <a:endParaRPr lang="en-US" alt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9F5BD29-9A2F-924E-BA79-765EEDF73AA5}"/>
              </a:ext>
            </a:extLst>
          </p:cNvPr>
          <p:cNvSpPr txBox="1"/>
          <p:nvPr/>
        </p:nvSpPr>
        <p:spPr>
          <a:xfrm>
            <a:off x="326008" y="5866791"/>
            <a:ext cx="87448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FF0000"/>
                </a:solidFill>
              </a:rPr>
              <a:t>Medium effect during virtuality-ordered splitting suppresses the jet fragmentation function at large </a:t>
            </a:r>
            <a:r>
              <a:rPr lang="en-US" sz="2200" i="1" dirty="0">
                <a:solidFill>
                  <a:srgbClr val="FF0000"/>
                </a:solidFill>
              </a:rPr>
              <a:t>z</a:t>
            </a:r>
            <a:r>
              <a:rPr lang="en-US" sz="2200" dirty="0">
                <a:solidFill>
                  <a:srgbClr val="FF0000"/>
                </a:solidFill>
              </a:rPr>
              <a:t> – splitting of hard partons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839C627-46F5-9746-AF78-1B151A2DC7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692" y="782775"/>
            <a:ext cx="8522208" cy="5050823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A8CF9A4A-A2C4-304E-8008-97E00DC720C8}"/>
              </a:ext>
            </a:extLst>
          </p:cNvPr>
          <p:cNvSpPr txBox="1">
            <a:spLocks/>
          </p:cNvSpPr>
          <p:nvPr/>
        </p:nvSpPr>
        <p:spPr bwMode="auto">
          <a:xfrm>
            <a:off x="422836" y="144527"/>
            <a:ext cx="8289926" cy="638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600" kern="1200">
                <a:solidFill>
                  <a:schemeClr val="accent1"/>
                </a:solidFill>
                <a:latin typeface="+mj-lt"/>
                <a:ea typeface="ＭＳ Ｐゴシック" panose="020B0600070205080204" pitchFamily="34" charset="-128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accent1"/>
                </a:solidFill>
                <a:latin typeface="News Gothic MT" panose="020B0503020103020203" pitchFamily="34" charset="0"/>
                <a:ea typeface="ＭＳ Ｐゴシック" panose="020B0600070205080204" pitchFamily="34" charset="-128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accent1"/>
                </a:solidFill>
                <a:latin typeface="News Gothic MT" panose="020B0503020103020203" pitchFamily="34" charset="0"/>
                <a:ea typeface="ＭＳ Ｐゴシック" panose="020B0600070205080204" pitchFamily="34" charset="-128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accent1"/>
                </a:solidFill>
                <a:latin typeface="News Gothic MT" panose="020B0503020103020203" pitchFamily="34" charset="0"/>
                <a:ea typeface="ＭＳ Ｐゴシック" panose="020B0600070205080204" pitchFamily="34" charset="-128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accent1"/>
                </a:solidFill>
                <a:latin typeface="News Gothic MT" panose="020B0503020103020203" pitchFamily="34" charset="0"/>
                <a:ea typeface="ＭＳ Ｐゴシック" panose="020B0600070205080204" pitchFamily="3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accent1"/>
                </a:solidFill>
                <a:latin typeface="News Gothic MT" panose="020B0503020103020203" pitchFamily="34" charset="0"/>
                <a:ea typeface="ＭＳ Ｐゴシック" panose="020B0600070205080204" pitchFamily="3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accent1"/>
                </a:solidFill>
                <a:latin typeface="News Gothic MT" panose="020B0503020103020203" pitchFamily="34" charset="0"/>
                <a:ea typeface="ＭＳ Ｐゴシック" panose="020B0600070205080204" pitchFamily="3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accent1"/>
                </a:solidFill>
                <a:latin typeface="News Gothic MT" panose="020B0503020103020203" pitchFamily="34" charset="0"/>
                <a:ea typeface="ＭＳ Ｐゴシック" panose="020B0600070205080204" pitchFamily="3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accent1"/>
                </a:solidFill>
                <a:latin typeface="News Gothic MT" panose="020B0503020103020203" pitchFamily="34" charset="0"/>
                <a:ea typeface="ＭＳ Ｐゴシック" panose="020B0600070205080204" pitchFamily="34" charset="-128"/>
              </a:defRPr>
            </a:lvl9pPr>
          </a:lstStyle>
          <a:p>
            <a:pPr defTabSz="914400" eaLnBrk="1" hangingPunct="1"/>
            <a:r>
              <a:rPr lang="en-US" altLang="zh-CN" sz="3000" b="1">
                <a:solidFill>
                  <a:srgbClr val="3366FF"/>
                </a:solidFill>
                <a:latin typeface="Calibri" charset="0"/>
                <a:ea typeface="宋体" charset="0"/>
              </a:rPr>
              <a:t>Medium modification of jet fragmentation function</a:t>
            </a:r>
            <a:endParaRPr lang="en-US" altLang="zh-CN" sz="3000" b="1" dirty="0">
              <a:solidFill>
                <a:srgbClr val="3366FF"/>
              </a:solidFill>
              <a:latin typeface="Calibri" charset="0"/>
              <a:ea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1065323"/>
      </p:ext>
    </p:extLst>
  </p:cSld>
  <p:clrMapOvr>
    <a:masterClrMapping/>
  </p:clrMapOvr>
  <p:transition spd="med">
    <p:zoom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Content Placeholder 2"/>
          <p:cNvSpPr>
            <a:spLocks noGrp="1"/>
          </p:cNvSpPr>
          <p:nvPr>
            <p:ph idx="1"/>
          </p:nvPr>
        </p:nvSpPr>
        <p:spPr>
          <a:xfrm>
            <a:off x="515120" y="1602324"/>
            <a:ext cx="8250627" cy="4761899"/>
          </a:xfrm>
        </p:spPr>
        <p:txBody>
          <a:bodyPr>
            <a:noAutofit/>
          </a:bodyPr>
          <a:lstStyle/>
          <a:p>
            <a:pPr eaLnBrk="1" hangingPunct="1">
              <a:spcBef>
                <a:spcPts val="1500"/>
              </a:spcBef>
              <a:buClrTx/>
              <a:buSzPct val="80000"/>
            </a:pPr>
            <a:r>
              <a:rPr lang="en-US" altLang="zh-CN" sz="2400" b="0" dirty="0">
                <a:solidFill>
                  <a:srgbClr val="009C00"/>
                </a:solidFill>
                <a:latin typeface="Calibri" pitchFamily="1" charset="0"/>
                <a:ea typeface="宋体" pitchFamily="1" charset="-122"/>
                <a:cs typeface="宋体" pitchFamily="1" charset="-122"/>
              </a:rPr>
              <a:t>Developed a multi-stage approach that combines jet evolution at high and low virtuality into a unified approach</a:t>
            </a:r>
          </a:p>
          <a:p>
            <a:pPr>
              <a:spcBef>
                <a:spcPts val="1500"/>
              </a:spcBef>
              <a:buClrTx/>
              <a:buSzPct val="80000"/>
            </a:pPr>
            <a:r>
              <a:rPr lang="en-US" altLang="zh-CN" sz="2400" b="0" dirty="0">
                <a:solidFill>
                  <a:srgbClr val="000000"/>
                </a:solidFill>
                <a:latin typeface="Calibri" pitchFamily="1" charset="0"/>
                <a:ea typeface="宋体" pitchFamily="1" charset="-122"/>
                <a:cs typeface="宋体" pitchFamily="1" charset="-122"/>
              </a:rPr>
              <a:t>Embedded the multi-stage jet evolution together with two hadronization models into </a:t>
            </a:r>
            <a:r>
              <a:rPr lang="en-US" altLang="zh-CN" sz="2400" b="0" i="1" dirty="0">
                <a:solidFill>
                  <a:srgbClr val="000000"/>
                </a:solidFill>
                <a:latin typeface="Calibri" pitchFamily="1" charset="0"/>
                <a:ea typeface="宋体" pitchFamily="1" charset="-122"/>
                <a:cs typeface="宋体" pitchFamily="1" charset="-122"/>
              </a:rPr>
              <a:t>JETSCAPE 1.0</a:t>
            </a:r>
          </a:p>
          <a:p>
            <a:pPr>
              <a:spcBef>
                <a:spcPts val="1500"/>
              </a:spcBef>
              <a:buClrTx/>
              <a:buSzPct val="80000"/>
            </a:pPr>
            <a:r>
              <a:rPr lang="en-US" altLang="zh-CN" sz="2400" b="0" dirty="0">
                <a:solidFill>
                  <a:srgbClr val="0432FF"/>
                </a:solidFill>
                <a:latin typeface="Calibri" pitchFamily="1" charset="0"/>
                <a:ea typeface="宋体" pitchFamily="1" charset="-122"/>
                <a:cs typeface="宋体" pitchFamily="1" charset="-122"/>
              </a:rPr>
              <a:t>Obtained good</a:t>
            </a:r>
            <a:r>
              <a:rPr lang="en-US" altLang="zh-CN" dirty="0">
                <a:solidFill>
                  <a:srgbClr val="0432FF"/>
                </a:solidFill>
                <a:latin typeface="Calibri" pitchFamily="1" charset="0"/>
                <a:ea typeface="宋体" pitchFamily="1" charset="-122"/>
                <a:cs typeface="宋体" pitchFamily="1" charset="-122"/>
              </a:rPr>
              <a:t> descriptions of jet observables with </a:t>
            </a:r>
            <a:r>
              <a:rPr lang="en-US" altLang="zh-CN" i="1" dirty="0">
                <a:solidFill>
                  <a:srgbClr val="0432FF"/>
                </a:solidFill>
                <a:latin typeface="Calibri" pitchFamily="1" charset="0"/>
                <a:ea typeface="宋体" pitchFamily="1" charset="-122"/>
                <a:cs typeface="宋体" pitchFamily="1" charset="-122"/>
              </a:rPr>
              <a:t>JETSCAPE 1.0</a:t>
            </a:r>
            <a:r>
              <a:rPr lang="en-US" altLang="zh-CN" dirty="0">
                <a:solidFill>
                  <a:srgbClr val="0432FF"/>
                </a:solidFill>
                <a:latin typeface="Calibri" pitchFamily="1" charset="0"/>
                <a:ea typeface="宋体" pitchFamily="1" charset="-122"/>
                <a:cs typeface="宋体" pitchFamily="1" charset="-122"/>
              </a:rPr>
              <a:t> in both p-p and A-A collisions</a:t>
            </a:r>
          </a:p>
          <a:p>
            <a:pPr eaLnBrk="1" hangingPunct="1">
              <a:spcBef>
                <a:spcPts val="1500"/>
              </a:spcBef>
              <a:buClrTx/>
              <a:buSzPct val="80000"/>
            </a:pPr>
            <a:r>
              <a:rPr lang="en-US" altLang="zh-CN" sz="2400" b="0" dirty="0">
                <a:solidFill>
                  <a:srgbClr val="FF0000"/>
                </a:solidFill>
                <a:latin typeface="Calibri" pitchFamily="1" charset="0"/>
                <a:ea typeface="宋体" pitchFamily="1" charset="-122"/>
                <a:cs typeface="宋体" pitchFamily="1" charset="-122"/>
              </a:rPr>
              <a:t>Found high-</a:t>
            </a:r>
            <a:r>
              <a:rPr lang="en-US" altLang="zh-CN" sz="2400" b="0" i="1" dirty="0">
                <a:solidFill>
                  <a:srgbClr val="FF0000"/>
                </a:solidFill>
                <a:latin typeface="Calibri" pitchFamily="1" charset="0"/>
                <a:ea typeface="宋体" pitchFamily="1" charset="-122"/>
                <a:cs typeface="宋体" pitchFamily="1" charset="-122"/>
              </a:rPr>
              <a:t>Q</a:t>
            </a:r>
            <a:r>
              <a:rPr lang="en-US" altLang="zh-CN" sz="2400" b="0" dirty="0">
                <a:solidFill>
                  <a:srgbClr val="FF0000"/>
                </a:solidFill>
                <a:latin typeface="Calibri" pitchFamily="1" charset="0"/>
                <a:ea typeface="宋体" pitchFamily="1" charset="-122"/>
                <a:cs typeface="宋体" pitchFamily="1" charset="-122"/>
              </a:rPr>
              <a:t> evolution dominates high </a:t>
            </a:r>
            <a:r>
              <a:rPr lang="en-US" altLang="zh-CN" sz="2400" b="0" i="1" dirty="0" err="1">
                <a:solidFill>
                  <a:srgbClr val="FF0000"/>
                </a:solidFill>
                <a:latin typeface="Calibri" pitchFamily="1" charset="0"/>
                <a:ea typeface="宋体" pitchFamily="1" charset="-122"/>
                <a:cs typeface="宋体" pitchFamily="1" charset="-122"/>
              </a:rPr>
              <a:t>p</a:t>
            </a:r>
            <a:r>
              <a:rPr lang="en-US" altLang="zh-CN" sz="2400" b="0" baseline="-25000" dirty="0" err="1">
                <a:solidFill>
                  <a:srgbClr val="FF0000"/>
                </a:solidFill>
                <a:latin typeface="Calibri" pitchFamily="1" charset="0"/>
                <a:ea typeface="宋体" pitchFamily="1" charset="-122"/>
                <a:cs typeface="宋体" pitchFamily="1" charset="-122"/>
              </a:rPr>
              <a:t>T</a:t>
            </a:r>
            <a:r>
              <a:rPr lang="en-US" altLang="zh-CN" sz="2400" b="0" dirty="0">
                <a:solidFill>
                  <a:srgbClr val="FF0000"/>
                </a:solidFill>
                <a:latin typeface="Calibri" pitchFamily="1" charset="0"/>
                <a:ea typeface="宋体" pitchFamily="1" charset="-122"/>
                <a:cs typeface="宋体" pitchFamily="1" charset="-122"/>
              </a:rPr>
              <a:t> observables (</a:t>
            </a:r>
            <a:r>
              <a:rPr lang="en-US" altLang="zh-CN" sz="2400" b="0" i="1" dirty="0">
                <a:solidFill>
                  <a:srgbClr val="FF0000"/>
                </a:solidFill>
                <a:latin typeface="Calibri" pitchFamily="1" charset="0"/>
                <a:ea typeface="宋体" pitchFamily="1" charset="-122"/>
                <a:cs typeface="宋体" pitchFamily="1" charset="-122"/>
              </a:rPr>
              <a:t>R</a:t>
            </a:r>
            <a:r>
              <a:rPr lang="en-US" altLang="zh-CN" sz="2400" b="0" baseline="-25000" dirty="0">
                <a:solidFill>
                  <a:srgbClr val="FF0000"/>
                </a:solidFill>
                <a:latin typeface="Calibri" pitchFamily="1" charset="0"/>
                <a:ea typeface="宋体" pitchFamily="1" charset="-122"/>
                <a:cs typeface="宋体" pitchFamily="1" charset="-122"/>
              </a:rPr>
              <a:t>AA</a:t>
            </a:r>
            <a:r>
              <a:rPr lang="en-US" altLang="zh-CN" sz="2400" b="0" dirty="0">
                <a:solidFill>
                  <a:srgbClr val="FF0000"/>
                </a:solidFill>
                <a:latin typeface="Calibri" pitchFamily="1" charset="0"/>
                <a:ea typeface="宋体" pitchFamily="1" charset="-122"/>
                <a:cs typeface="宋体" pitchFamily="1" charset="-122"/>
              </a:rPr>
              <a:t> at high </a:t>
            </a:r>
            <a:r>
              <a:rPr lang="en-US" altLang="zh-CN" sz="2400" b="0" i="1" dirty="0" err="1">
                <a:solidFill>
                  <a:srgbClr val="FF0000"/>
                </a:solidFill>
                <a:latin typeface="Calibri" pitchFamily="1" charset="0"/>
                <a:ea typeface="宋体" pitchFamily="1" charset="-122"/>
                <a:cs typeface="宋体" pitchFamily="1" charset="-122"/>
              </a:rPr>
              <a:t>p</a:t>
            </a:r>
            <a:r>
              <a:rPr lang="en-US" altLang="zh-CN" sz="2400" b="0" baseline="-25000" dirty="0" err="1">
                <a:solidFill>
                  <a:srgbClr val="FF0000"/>
                </a:solidFill>
                <a:latin typeface="Calibri" pitchFamily="1" charset="0"/>
                <a:ea typeface="宋体" pitchFamily="1" charset="-122"/>
                <a:cs typeface="宋体" pitchFamily="1" charset="-122"/>
              </a:rPr>
              <a:t>T</a:t>
            </a:r>
            <a:r>
              <a:rPr lang="en-US" altLang="zh-CN" sz="2400" b="0" dirty="0">
                <a:solidFill>
                  <a:srgbClr val="FF0000"/>
                </a:solidFill>
                <a:latin typeface="Calibri" pitchFamily="1" charset="0"/>
                <a:ea typeface="宋体" pitchFamily="1" charset="-122"/>
                <a:cs typeface="宋体" pitchFamily="1" charset="-122"/>
              </a:rPr>
              <a:t> and jet FF at large </a:t>
            </a:r>
            <a:r>
              <a:rPr lang="en-US" altLang="zh-CN" sz="2400" b="0" i="1" dirty="0">
                <a:solidFill>
                  <a:srgbClr val="FF0000"/>
                </a:solidFill>
                <a:latin typeface="Calibri" pitchFamily="1" charset="0"/>
                <a:ea typeface="宋体" pitchFamily="1" charset="-122"/>
                <a:cs typeface="宋体" pitchFamily="1" charset="-122"/>
              </a:rPr>
              <a:t>z</a:t>
            </a:r>
            <a:r>
              <a:rPr lang="en-US" altLang="zh-CN" sz="2400" b="0" dirty="0">
                <a:solidFill>
                  <a:srgbClr val="FF0000"/>
                </a:solidFill>
                <a:latin typeface="Calibri" pitchFamily="1" charset="0"/>
                <a:ea typeface="宋体" pitchFamily="1" charset="-122"/>
                <a:cs typeface="宋体" pitchFamily="1" charset="-122"/>
              </a:rPr>
              <a:t>), low-</a:t>
            </a:r>
            <a:r>
              <a:rPr lang="en-US" altLang="zh-CN" sz="2400" b="0" i="1" dirty="0">
                <a:solidFill>
                  <a:srgbClr val="FF0000"/>
                </a:solidFill>
                <a:latin typeface="Calibri" pitchFamily="1" charset="0"/>
                <a:ea typeface="宋体" pitchFamily="1" charset="-122"/>
                <a:cs typeface="宋体" pitchFamily="1" charset="-122"/>
              </a:rPr>
              <a:t>Q</a:t>
            </a:r>
            <a:r>
              <a:rPr lang="en-US" altLang="zh-CN" sz="2400" b="0" dirty="0">
                <a:solidFill>
                  <a:srgbClr val="FF0000"/>
                </a:solidFill>
                <a:latin typeface="Calibri" pitchFamily="1" charset="0"/>
                <a:ea typeface="宋体" pitchFamily="1" charset="-122"/>
                <a:cs typeface="宋体" pitchFamily="1" charset="-122"/>
              </a:rPr>
              <a:t> evolution (especially recoil) dominates low </a:t>
            </a:r>
            <a:r>
              <a:rPr lang="en-US" altLang="zh-CN" sz="2400" b="0" i="1" dirty="0" err="1">
                <a:solidFill>
                  <a:srgbClr val="FF0000"/>
                </a:solidFill>
                <a:latin typeface="Calibri" pitchFamily="1" charset="0"/>
                <a:ea typeface="宋体" pitchFamily="1" charset="-122"/>
                <a:cs typeface="宋体" pitchFamily="1" charset="-122"/>
              </a:rPr>
              <a:t>p</a:t>
            </a:r>
            <a:r>
              <a:rPr lang="en-US" altLang="zh-CN" sz="2400" b="0" baseline="-25000" dirty="0" err="1">
                <a:solidFill>
                  <a:srgbClr val="FF0000"/>
                </a:solidFill>
                <a:latin typeface="Calibri" pitchFamily="1" charset="0"/>
                <a:ea typeface="宋体" pitchFamily="1" charset="-122"/>
                <a:cs typeface="宋体" pitchFamily="1" charset="-122"/>
              </a:rPr>
              <a:t>T</a:t>
            </a:r>
            <a:r>
              <a:rPr lang="en-US" altLang="zh-CN" sz="2400" b="0" dirty="0">
                <a:solidFill>
                  <a:srgbClr val="FF0000"/>
                </a:solidFill>
                <a:latin typeface="Calibri" pitchFamily="1" charset="0"/>
                <a:ea typeface="宋体" pitchFamily="1" charset="-122"/>
                <a:cs typeface="宋体" pitchFamily="1" charset="-122"/>
              </a:rPr>
              <a:t> observables (</a:t>
            </a:r>
            <a:r>
              <a:rPr lang="en-US" altLang="zh-CN" sz="2400" b="0" i="1" dirty="0">
                <a:solidFill>
                  <a:srgbClr val="FF0000"/>
                </a:solidFill>
                <a:latin typeface="Calibri" pitchFamily="1" charset="0"/>
                <a:ea typeface="宋体" pitchFamily="1" charset="-122"/>
                <a:cs typeface="宋体" pitchFamily="1" charset="-122"/>
              </a:rPr>
              <a:t>R</a:t>
            </a:r>
            <a:r>
              <a:rPr lang="en-US" altLang="zh-CN" sz="2400" b="0" baseline="-25000" dirty="0">
                <a:solidFill>
                  <a:srgbClr val="FF0000"/>
                </a:solidFill>
                <a:latin typeface="Calibri" pitchFamily="1" charset="0"/>
                <a:ea typeface="宋体" pitchFamily="1" charset="-122"/>
                <a:cs typeface="宋体" pitchFamily="1" charset="-122"/>
              </a:rPr>
              <a:t>AA</a:t>
            </a:r>
            <a:r>
              <a:rPr lang="en-US" altLang="zh-CN" sz="2400" b="0" dirty="0">
                <a:solidFill>
                  <a:srgbClr val="FF0000"/>
                </a:solidFill>
                <a:latin typeface="Calibri" pitchFamily="1" charset="0"/>
                <a:ea typeface="宋体" pitchFamily="1" charset="-122"/>
                <a:cs typeface="宋体" pitchFamily="1" charset="-122"/>
              </a:rPr>
              <a:t> at low </a:t>
            </a:r>
            <a:r>
              <a:rPr lang="en-US" altLang="zh-CN" sz="2400" b="0" i="1" dirty="0" err="1">
                <a:solidFill>
                  <a:srgbClr val="FF0000"/>
                </a:solidFill>
                <a:latin typeface="Calibri" pitchFamily="1" charset="0"/>
                <a:ea typeface="宋体" pitchFamily="1" charset="-122"/>
                <a:cs typeface="宋体" pitchFamily="1" charset="-122"/>
              </a:rPr>
              <a:t>p</a:t>
            </a:r>
            <a:r>
              <a:rPr lang="en-US" altLang="zh-CN" sz="2400" b="0" baseline="-25000" dirty="0" err="1">
                <a:solidFill>
                  <a:srgbClr val="FF0000"/>
                </a:solidFill>
                <a:latin typeface="Calibri" pitchFamily="1" charset="0"/>
                <a:ea typeface="宋体" pitchFamily="1" charset="-122"/>
                <a:cs typeface="宋体" pitchFamily="1" charset="-122"/>
              </a:rPr>
              <a:t>T</a:t>
            </a:r>
            <a:r>
              <a:rPr lang="en-US" altLang="zh-CN" dirty="0">
                <a:solidFill>
                  <a:srgbClr val="FF0000"/>
                </a:solidFill>
                <a:latin typeface="Calibri" pitchFamily="1" charset="0"/>
                <a:ea typeface="宋体" pitchFamily="1" charset="-122"/>
                <a:cs typeface="宋体" pitchFamily="1" charset="-122"/>
              </a:rPr>
              <a:t>, jet shape at large </a:t>
            </a:r>
            <a:r>
              <a:rPr lang="en-US" altLang="zh-CN" i="1" dirty="0">
                <a:solidFill>
                  <a:srgbClr val="FF0000"/>
                </a:solidFill>
                <a:latin typeface="Calibri" pitchFamily="1" charset="0"/>
                <a:ea typeface="宋体" pitchFamily="1" charset="-122"/>
                <a:cs typeface="宋体" pitchFamily="1" charset="-122"/>
              </a:rPr>
              <a:t>r</a:t>
            </a:r>
            <a:r>
              <a:rPr lang="en-US" altLang="zh-CN" dirty="0">
                <a:solidFill>
                  <a:srgbClr val="FF0000"/>
                </a:solidFill>
                <a:latin typeface="Calibri" pitchFamily="1" charset="0"/>
                <a:ea typeface="宋体" pitchFamily="1" charset="-122"/>
                <a:cs typeface="宋体" pitchFamily="1" charset="-122"/>
              </a:rPr>
              <a:t> and jet FF at small </a:t>
            </a:r>
            <a:r>
              <a:rPr lang="en-US" altLang="zh-CN" i="1" dirty="0">
                <a:solidFill>
                  <a:srgbClr val="FF0000"/>
                </a:solidFill>
                <a:latin typeface="Calibri" pitchFamily="1" charset="0"/>
                <a:ea typeface="宋体" pitchFamily="1" charset="-122"/>
                <a:cs typeface="宋体" pitchFamily="1" charset="-122"/>
              </a:rPr>
              <a:t>z</a:t>
            </a:r>
            <a:r>
              <a:rPr lang="en-US" altLang="zh-CN" sz="2400" b="0" dirty="0">
                <a:solidFill>
                  <a:srgbClr val="FF0000"/>
                </a:solidFill>
                <a:latin typeface="Calibri" pitchFamily="1" charset="0"/>
                <a:ea typeface="宋体" pitchFamily="1" charset="-122"/>
                <a:cs typeface="宋体" pitchFamily="1" charset="-122"/>
              </a:rPr>
              <a:t>)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65488" y="609309"/>
            <a:ext cx="8549893" cy="673100"/>
          </a:xfrm>
        </p:spPr>
        <p:txBody>
          <a:bodyPr>
            <a:noAutofit/>
          </a:bodyPr>
          <a:lstStyle/>
          <a:p>
            <a:r>
              <a:rPr lang="en-US" altLang="zh-CN" sz="3400" b="1" dirty="0">
                <a:solidFill>
                  <a:srgbClr val="3366FF"/>
                </a:solidFill>
                <a:latin typeface="Calibri" charset="0"/>
                <a:ea typeface="宋体" charset="0"/>
                <a:cs typeface="宋体" charset="0"/>
              </a:rPr>
              <a:t>Summary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E098D5D-8296-CD45-9B84-071C8C03F8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56DE9-8806-1A46-89B9-6B63BBD32449}" type="slidenum">
              <a:rPr lang="en-US" altLang="en-US" smtClean="0"/>
              <a:pPr/>
              <a:t>35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84422885"/>
      </p:ext>
    </p:extLst>
  </p:cSld>
  <p:clrMapOvr>
    <a:masterClrMapping/>
  </p:clrMapOvr>
  <p:transition spd="med">
    <p:zo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21449" y="5473492"/>
            <a:ext cx="8176969" cy="1107996"/>
            <a:chOff x="301306" y="5506820"/>
            <a:chExt cx="8176969" cy="1107996"/>
          </a:xfrm>
        </p:grpSpPr>
        <p:sp>
          <p:nvSpPr>
            <p:cNvPr id="14" name="Rectangle 13"/>
            <p:cNvSpPr/>
            <p:nvPr/>
          </p:nvSpPr>
          <p:spPr>
            <a:xfrm>
              <a:off x="301306" y="5506820"/>
              <a:ext cx="6495048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500"/>
                </a:spcBef>
              </a:pPr>
              <a:r>
                <a:rPr lang="en-US" sz="2200" b="1" dirty="0">
                  <a:solidFill>
                    <a:srgbClr val="FF0000"/>
                  </a:solidFill>
                </a:rPr>
                <a:t>JETSCAPE</a:t>
              </a:r>
              <a:r>
                <a:rPr lang="en-US" sz="2200" dirty="0">
                  <a:solidFill>
                    <a:srgbClr val="FF0000"/>
                  </a:solidFill>
                </a:rPr>
                <a:t>: to </a:t>
              </a:r>
              <a:r>
                <a:rPr lang="en-US" sz="2200" b="1" i="1" dirty="0">
                  <a:solidFill>
                    <a:srgbClr val="FF0000"/>
                  </a:solidFill>
                </a:rPr>
                <a:t>combine</a:t>
              </a:r>
              <a:r>
                <a:rPr lang="en-US" sz="2200" dirty="0">
                  <a:solidFill>
                    <a:srgbClr val="FF0000"/>
                  </a:solidFill>
                </a:rPr>
                <a:t> theories from different stages into a unified approach: DGLAP (high </a:t>
              </a:r>
              <a:r>
                <a:rPr lang="en-US" sz="2200" i="1" dirty="0">
                  <a:solidFill>
                    <a:srgbClr val="FF0000"/>
                  </a:solidFill>
                </a:rPr>
                <a:t>Q</a:t>
              </a:r>
              <a:r>
                <a:rPr lang="en-US" sz="2200" dirty="0">
                  <a:solidFill>
                    <a:srgbClr val="FF0000"/>
                  </a:solidFill>
                </a:rPr>
                <a:t>) + transport (low </a:t>
              </a:r>
              <a:r>
                <a:rPr lang="en-US" sz="2200" i="1" dirty="0">
                  <a:solidFill>
                    <a:srgbClr val="FF0000"/>
                  </a:solidFill>
                </a:rPr>
                <a:t>Q</a:t>
              </a:r>
              <a:r>
                <a:rPr lang="en-US" sz="2200" dirty="0">
                  <a:solidFill>
                    <a:srgbClr val="FF0000"/>
                  </a:solidFill>
                </a:rPr>
                <a:t>) + strongly coupled (thermal) </a:t>
              </a:r>
              <a:r>
                <a:rPr lang="en-US" sz="2000" dirty="0">
                  <a:solidFill>
                    <a:srgbClr val="FF0000"/>
                  </a:solidFill>
                </a:rPr>
                <a:t>[PRC 96 (2017)]</a:t>
              </a:r>
            </a:p>
          </p:txBody>
        </p:sp>
        <p:pic>
          <p:nvPicPr>
            <p:cNvPr id="15" name="Picture 14" descr="Joern_logo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835403" y="5572043"/>
              <a:ext cx="1642872" cy="1025957"/>
            </a:xfrm>
            <a:prstGeom prst="rect">
              <a:avLst/>
            </a:prstGeom>
          </p:spPr>
        </p:pic>
      </p:grp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92798" y="63172"/>
            <a:ext cx="8549893" cy="648567"/>
          </a:xfrm>
        </p:spPr>
        <p:txBody>
          <a:bodyPr>
            <a:noAutofit/>
          </a:bodyPr>
          <a:lstStyle/>
          <a:p>
            <a:r>
              <a:rPr lang="en-US" altLang="zh-CN" sz="3000" b="1" dirty="0">
                <a:solidFill>
                  <a:srgbClr val="3366FF"/>
                </a:solidFill>
                <a:latin typeface="Calibri" charset="0"/>
                <a:ea typeface="宋体" charset="0"/>
                <a:cs typeface="宋体" charset="0"/>
              </a:rPr>
              <a:t>Goals of different collaboration work</a:t>
            </a:r>
            <a:endParaRPr lang="en-US" altLang="zh-CN" sz="3000" b="1" i="1" dirty="0">
              <a:solidFill>
                <a:srgbClr val="3366FF"/>
              </a:solidFill>
              <a:latin typeface="Calibri" charset="0"/>
              <a:ea typeface="宋体" charset="0"/>
              <a:cs typeface="宋体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505686" y="784242"/>
            <a:ext cx="8197118" cy="3772230"/>
            <a:chOff x="505686" y="879827"/>
            <a:chExt cx="8197118" cy="3772230"/>
          </a:xfrm>
        </p:grpSpPr>
        <p:pic>
          <p:nvPicPr>
            <p:cNvPr id="5" name="Picture 4" descr="TECHQM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05686" y="1232252"/>
              <a:ext cx="3731260" cy="3417570"/>
            </a:xfrm>
            <a:prstGeom prst="rect">
              <a:avLst/>
            </a:prstGeom>
          </p:spPr>
        </p:pic>
        <p:pic>
          <p:nvPicPr>
            <p:cNvPr id="9" name="Picture 8" descr="JET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675634" y="1300527"/>
              <a:ext cx="4027170" cy="3351530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642236" y="879827"/>
              <a:ext cx="381584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[ </a:t>
              </a:r>
              <a:r>
                <a:rPr lang="en-US" sz="2000" b="1" dirty="0">
                  <a:solidFill>
                    <a:srgbClr val="008000"/>
                  </a:solidFill>
                </a:rPr>
                <a:t>TECHQM</a:t>
              </a:r>
              <a:r>
                <a:rPr lang="en-US" sz="2000" dirty="0"/>
                <a:t>: PRC 86 (2012) 064904 ]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296611" y="879827"/>
              <a:ext cx="321722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[ </a:t>
              </a:r>
              <a:r>
                <a:rPr lang="en-US" sz="2000" b="1" dirty="0">
                  <a:solidFill>
                    <a:srgbClr val="000090"/>
                  </a:solidFill>
                </a:rPr>
                <a:t>JET</a:t>
              </a:r>
              <a:r>
                <a:rPr lang="en-US" sz="2000" dirty="0"/>
                <a:t>: PRC 90 (2014) 014909 ] 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421449" y="4684598"/>
            <a:ext cx="8151986" cy="833562"/>
            <a:chOff x="313353" y="4684598"/>
            <a:chExt cx="8151986" cy="833562"/>
          </a:xfrm>
        </p:grpSpPr>
        <p:sp>
          <p:nvSpPr>
            <p:cNvPr id="13" name="TextBox 12"/>
            <p:cNvSpPr txBox="1"/>
            <p:nvPr/>
          </p:nvSpPr>
          <p:spPr>
            <a:xfrm>
              <a:off x="313353" y="4684598"/>
              <a:ext cx="8151986" cy="8335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500"/>
                </a:spcBef>
              </a:pPr>
              <a:r>
                <a:rPr lang="en-US" sz="2200" b="1" dirty="0">
                  <a:solidFill>
                    <a:srgbClr val="008000"/>
                  </a:solidFill>
                </a:rPr>
                <a:t>TECHQM</a:t>
              </a:r>
              <a:r>
                <a:rPr lang="en-US" sz="2200" dirty="0">
                  <a:solidFill>
                    <a:srgbClr val="008000"/>
                  </a:solidFill>
                </a:rPr>
                <a:t>: comparison of medium-induced gluon spectra in a brick</a:t>
              </a:r>
            </a:p>
            <a:p>
              <a:pPr>
                <a:spcBef>
                  <a:spcPts val="500"/>
                </a:spcBef>
              </a:pPr>
              <a:r>
                <a:rPr lang="en-US" sz="2200" b="1" dirty="0">
                  <a:solidFill>
                    <a:srgbClr val="000090"/>
                  </a:solidFill>
                </a:rPr>
                <a:t>JET</a:t>
              </a:r>
              <a:r>
                <a:rPr lang="en-US" sz="2200" dirty="0">
                  <a:solidFill>
                    <a:srgbClr val="000090"/>
                  </a:solidFill>
                </a:rPr>
                <a:t>: constraint on </a:t>
              </a:r>
              <a:r>
                <a:rPr lang="en-US" sz="2200" i="1" dirty="0">
                  <a:solidFill>
                    <a:srgbClr val="000090"/>
                  </a:solidFill>
                </a:rPr>
                <a:t>q</a:t>
              </a:r>
              <a:r>
                <a:rPr lang="en-US" sz="2200" dirty="0">
                  <a:solidFill>
                    <a:srgbClr val="000090"/>
                  </a:solidFill>
                </a:rPr>
                <a:t> in realistic hydro medium using different theories 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404303" y="5024780"/>
              <a:ext cx="2996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0090"/>
                  </a:solidFill>
                </a:rPr>
                <a:t>^</a:t>
              </a:r>
            </a:p>
          </p:txBody>
        </p: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486346B-92B4-3047-9061-6AE09A37F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56DE9-8806-1A46-89B9-6B63BBD32449}" type="slidenum">
              <a:rPr lang="en-US" altLang="en-US" smtClean="0"/>
              <a:pPr/>
              <a:t>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079549"/>
      </p:ext>
    </p:extLst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31337" y="2078949"/>
            <a:ext cx="8549893" cy="673100"/>
          </a:xfrm>
        </p:spPr>
        <p:txBody>
          <a:bodyPr>
            <a:noAutofit/>
          </a:bodyPr>
          <a:lstStyle/>
          <a:p>
            <a:r>
              <a:rPr lang="en-US" altLang="zh-CN" sz="3200" b="1" dirty="0">
                <a:solidFill>
                  <a:srgbClr val="3366FF"/>
                </a:solidFill>
                <a:latin typeface="Calibri" charset="0"/>
                <a:ea typeface="宋体" charset="0"/>
                <a:cs typeface="宋体" charset="0"/>
              </a:rPr>
              <a:t>Part I: A multi-stage approach for jet evolution</a:t>
            </a:r>
          </a:p>
        </p:txBody>
      </p:sp>
      <p:pic>
        <p:nvPicPr>
          <p:cNvPr id="7" name="Picture 6" descr="3D31382D-BDAF-4EF9-A1A1-5C70CC67034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785" y="3295935"/>
            <a:ext cx="8976995" cy="2118741"/>
          </a:xfrm>
          <a:prstGeom prst="rect">
            <a:avLst/>
          </a:prstGeom>
        </p:spPr>
      </p:pic>
      <p:sp>
        <p:nvSpPr>
          <p:cNvPr id="2" name="Frame 1">
            <a:extLst>
              <a:ext uri="{FF2B5EF4-FFF2-40B4-BE49-F238E27FC236}">
                <a16:creationId xmlns:a16="http://schemas.microsoft.com/office/drawing/2014/main" id="{44169755-0801-714A-B07E-65F01189EBB0}"/>
              </a:ext>
            </a:extLst>
          </p:cNvPr>
          <p:cNvSpPr/>
          <p:nvPr/>
        </p:nvSpPr>
        <p:spPr>
          <a:xfrm>
            <a:off x="3267456" y="5071872"/>
            <a:ext cx="2645664" cy="451104"/>
          </a:xfrm>
          <a:prstGeom prst="fram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D856CB4-0BA6-1745-8F7A-5FBFE40A43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56DE9-8806-1A46-89B9-6B63BBD32449}" type="slidenum">
              <a:rPr lang="en-US" altLang="en-US" smtClean="0"/>
              <a:pPr/>
              <a:t>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71009368"/>
      </p:ext>
    </p:extLst>
  </p:cSld>
  <p:clrMapOvr>
    <a:masterClrMapping/>
  </p:clrMapOvr>
  <p:transition spd="med">
    <p:zo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595075" y="897532"/>
            <a:ext cx="7896907" cy="1166642"/>
            <a:chOff x="790704" y="974892"/>
            <a:chExt cx="7896907" cy="1166642"/>
          </a:xfrm>
        </p:grpSpPr>
        <p:pic>
          <p:nvPicPr>
            <p:cNvPr id="12" name="Picture 11" descr="latex-image-1.pd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69229" y="1440494"/>
              <a:ext cx="5425440" cy="701040"/>
            </a:xfrm>
            <a:prstGeom prst="rect">
              <a:avLst/>
            </a:prstGeom>
          </p:spPr>
        </p:pic>
        <p:sp>
          <p:nvSpPr>
            <p:cNvPr id="17" name="Rectangle 16"/>
            <p:cNvSpPr/>
            <p:nvPr/>
          </p:nvSpPr>
          <p:spPr>
            <a:xfrm>
              <a:off x="790704" y="974892"/>
              <a:ext cx="7896907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300"/>
                </a:spcBef>
              </a:pPr>
              <a:r>
                <a:rPr lang="en-US" sz="2200" dirty="0">
                  <a:solidFill>
                    <a:srgbClr val="008000"/>
                  </a:solidFill>
                </a:rPr>
                <a:t>DGLAP evolution for parton fragmentation function at high </a:t>
              </a:r>
              <a:r>
                <a:rPr lang="en-US" sz="2200" i="1" dirty="0">
                  <a:solidFill>
                    <a:srgbClr val="008000"/>
                  </a:solidFill>
                </a:rPr>
                <a:t>Q</a:t>
              </a:r>
              <a:r>
                <a:rPr lang="en-US" sz="2200" dirty="0">
                  <a:solidFill>
                    <a:srgbClr val="008000"/>
                  </a:solidFill>
                </a:rPr>
                <a:t>: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595075" y="2404546"/>
            <a:ext cx="7902570" cy="1380129"/>
            <a:chOff x="695239" y="2063360"/>
            <a:chExt cx="7902570" cy="1380129"/>
          </a:xfrm>
        </p:grpSpPr>
        <p:sp>
          <p:nvSpPr>
            <p:cNvPr id="19" name="Rectangle 18"/>
            <p:cNvSpPr/>
            <p:nvPr/>
          </p:nvSpPr>
          <p:spPr>
            <a:xfrm>
              <a:off x="695239" y="2063360"/>
              <a:ext cx="7902570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200" dirty="0" err="1">
                  <a:solidFill>
                    <a:srgbClr val="000090"/>
                  </a:solidFill>
                </a:rPr>
                <a:t>Sudakov</a:t>
              </a:r>
              <a:r>
                <a:rPr lang="en-US" sz="2200" dirty="0">
                  <a:solidFill>
                    <a:srgbClr val="000090"/>
                  </a:solidFill>
                </a:rPr>
                <a:t> form factor ( probability of NO splitting in [ </a:t>
              </a:r>
              <a:r>
                <a:rPr lang="en-US" sz="2200" i="1" dirty="0">
                  <a:solidFill>
                    <a:srgbClr val="000090"/>
                  </a:solidFill>
                </a:rPr>
                <a:t>Q ,</a:t>
              </a:r>
              <a:r>
                <a:rPr lang="en-US" sz="2200" dirty="0">
                  <a:solidFill>
                    <a:srgbClr val="000090"/>
                  </a:solidFill>
                </a:rPr>
                <a:t> </a:t>
              </a:r>
              <a:r>
                <a:rPr lang="en-US" sz="2200" i="1" dirty="0" err="1">
                  <a:solidFill>
                    <a:srgbClr val="000090"/>
                  </a:solidFill>
                </a:rPr>
                <a:t>Q</a:t>
              </a:r>
              <a:r>
                <a:rPr lang="en-US" sz="2200" baseline="-25000" dirty="0" err="1">
                  <a:solidFill>
                    <a:srgbClr val="000090"/>
                  </a:solidFill>
                </a:rPr>
                <a:t>max</a:t>
              </a:r>
              <a:r>
                <a:rPr lang="en-US" sz="2200" baseline="-25000" dirty="0">
                  <a:solidFill>
                    <a:srgbClr val="000090"/>
                  </a:solidFill>
                </a:rPr>
                <a:t> </a:t>
              </a:r>
              <a:r>
                <a:rPr lang="en-US" sz="2200" dirty="0">
                  <a:solidFill>
                    <a:srgbClr val="000090"/>
                  </a:solidFill>
                </a:rPr>
                <a:t>] ):</a:t>
              </a:r>
              <a:endParaRPr lang="en-US" sz="2200" dirty="0"/>
            </a:p>
          </p:txBody>
        </p:sp>
        <p:pic>
          <p:nvPicPr>
            <p:cNvPr id="15" name="Picture 14" descr="latex-image-1.pd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79426" y="2612909"/>
              <a:ext cx="6294120" cy="830580"/>
            </a:xfrm>
            <a:prstGeom prst="rect">
              <a:avLst/>
            </a:prstGeom>
          </p:spPr>
        </p:pic>
      </p:grpSp>
      <p:sp>
        <p:nvSpPr>
          <p:cNvPr id="26" name="TextBox 22"/>
          <p:cNvSpPr txBox="1">
            <a:spLocks noChangeArrowheads="1"/>
          </p:cNvSpPr>
          <p:nvPr/>
        </p:nvSpPr>
        <p:spPr bwMode="auto">
          <a:xfrm>
            <a:off x="700901" y="5610057"/>
            <a:ext cx="824179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altLang="zh-CN" sz="1800" dirty="0">
                <a:solidFill>
                  <a:srgbClr val="000090"/>
                </a:solidFill>
                <a:latin typeface="Arial" pitchFamily="1" charset="0"/>
                <a:ea typeface="ヒラギノ角ゴ ProN W3" pitchFamily="1" charset="-128"/>
                <a:cs typeface="ヒラギノ角ゴ ProN W3" pitchFamily="1" charset="-128"/>
              </a:rPr>
              <a:t>[ </a:t>
            </a:r>
            <a:r>
              <a:rPr lang="en-US" altLang="zh-CN" sz="1800" i="1" dirty="0">
                <a:solidFill>
                  <a:srgbClr val="000090"/>
                </a:solidFill>
                <a:latin typeface="Arial" pitchFamily="1" charset="0"/>
                <a:ea typeface="ヒラギノ角ゴ ProN W3" pitchFamily="1" charset="-128"/>
                <a:cs typeface="ヒラギノ角ゴ ProN W3" pitchFamily="1" charset="-128"/>
              </a:rPr>
              <a:t>higher-twist</a:t>
            </a:r>
            <a:r>
              <a:rPr lang="en-US" altLang="zh-CN" sz="1800" dirty="0">
                <a:solidFill>
                  <a:srgbClr val="000090"/>
                </a:solidFill>
                <a:latin typeface="Arial" pitchFamily="1" charset="0"/>
                <a:ea typeface="ヒラギノ角ゴ ProN W3" pitchFamily="1" charset="-128"/>
                <a:cs typeface="ヒラギノ角ゴ ProN W3" pitchFamily="1" charset="-128"/>
              </a:rPr>
              <a:t> energy loss formalism: </a:t>
            </a:r>
            <a:r>
              <a:rPr lang="en-US" altLang="zh-CN" sz="1800" dirty="0" err="1">
                <a:solidFill>
                  <a:srgbClr val="000090"/>
                </a:solidFill>
                <a:latin typeface="Arial" pitchFamily="1" charset="0"/>
                <a:ea typeface="ヒラギノ角ゴ ProN W3" pitchFamily="1" charset="-128"/>
                <a:cs typeface="ヒラギノ角ゴ ProN W3" pitchFamily="1" charset="-128"/>
              </a:rPr>
              <a:t>Guo</a:t>
            </a:r>
            <a:r>
              <a:rPr lang="en-US" altLang="zh-CN" sz="1800" dirty="0">
                <a:solidFill>
                  <a:srgbClr val="000090"/>
                </a:solidFill>
                <a:latin typeface="Arial" pitchFamily="1" charset="0"/>
                <a:ea typeface="ヒラギノ角ゴ ProN W3" pitchFamily="1" charset="-128"/>
                <a:cs typeface="ヒラギノ角ゴ ProN W3" pitchFamily="1" charset="-128"/>
              </a:rPr>
              <a:t> and Wang (2000), </a:t>
            </a:r>
            <a:r>
              <a:rPr lang="en-US" altLang="zh-CN" sz="1800" dirty="0" err="1">
                <a:solidFill>
                  <a:srgbClr val="000090"/>
                </a:solidFill>
                <a:latin typeface="Arial" pitchFamily="1" charset="0"/>
                <a:ea typeface="ヒラギノ角ゴ ProN W3" pitchFamily="1" charset="-128"/>
                <a:cs typeface="ヒラギノ角ゴ ProN W3" pitchFamily="1" charset="-128"/>
              </a:rPr>
              <a:t>Majumder</a:t>
            </a:r>
            <a:r>
              <a:rPr lang="en-US" altLang="zh-CN" sz="1800" dirty="0">
                <a:solidFill>
                  <a:srgbClr val="000090"/>
                </a:solidFill>
                <a:latin typeface="Arial" pitchFamily="1" charset="0"/>
                <a:ea typeface="ヒラギノ角ゴ ProN W3" pitchFamily="1" charset="-128"/>
                <a:cs typeface="ヒラギノ角ゴ ProN W3" pitchFamily="1" charset="-128"/>
              </a:rPr>
              <a:t> (2012) ]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595075" y="3854570"/>
            <a:ext cx="8294814" cy="1643621"/>
            <a:chOff x="687673" y="4042623"/>
            <a:chExt cx="8294814" cy="1643621"/>
          </a:xfrm>
        </p:grpSpPr>
        <p:sp>
          <p:nvSpPr>
            <p:cNvPr id="20" name="Rectangle 19"/>
            <p:cNvSpPr/>
            <p:nvPr/>
          </p:nvSpPr>
          <p:spPr>
            <a:xfrm>
              <a:off x="687673" y="4042623"/>
              <a:ext cx="8294814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200" dirty="0">
                  <a:solidFill>
                    <a:srgbClr val="FF0000"/>
                  </a:solidFill>
                </a:rPr>
                <a:t>Splitting function:</a:t>
              </a: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367904" y="4557767"/>
              <a:ext cx="3032760" cy="281940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367904" y="4977584"/>
              <a:ext cx="6598920" cy="708660"/>
            </a:xfrm>
            <a:prstGeom prst="rect">
              <a:avLst/>
            </a:prstGeom>
          </p:spPr>
        </p:pic>
      </p:grpSp>
      <p:sp>
        <p:nvSpPr>
          <p:cNvPr id="34" name="Title 1"/>
          <p:cNvSpPr txBox="1">
            <a:spLocks/>
          </p:cNvSpPr>
          <p:nvPr/>
        </p:nvSpPr>
        <p:spPr bwMode="auto">
          <a:xfrm>
            <a:off x="392798" y="158757"/>
            <a:ext cx="8549893" cy="648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lang="en-US" sz="3600" b="1" kern="1200">
                <a:solidFill>
                  <a:srgbClr val="3366FF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3366FF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3366FF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3366FF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3366FF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3366FF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3366FF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3366FF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3366FF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altLang="zh-CN" sz="3000">
                <a:ea typeface="宋体" charset="0"/>
                <a:cs typeface="宋体" charset="0"/>
              </a:rPr>
              <a:t>Stage 1: high </a:t>
            </a:r>
            <a:r>
              <a:rPr lang="en-US" altLang="zh-CN" sz="3000" i="1">
                <a:ea typeface="宋体" charset="0"/>
                <a:cs typeface="宋体" charset="0"/>
              </a:rPr>
              <a:t>Q </a:t>
            </a:r>
            <a:r>
              <a:rPr lang="en-US" altLang="zh-CN" sz="3000">
                <a:ea typeface="宋体" charset="0"/>
                <a:cs typeface="宋体" charset="0"/>
              </a:rPr>
              <a:t>and high </a:t>
            </a:r>
            <a:r>
              <a:rPr lang="en-US" altLang="zh-CN" sz="3000" i="1">
                <a:ea typeface="宋体" charset="0"/>
                <a:cs typeface="宋体" charset="0"/>
              </a:rPr>
              <a:t>E</a:t>
            </a:r>
            <a:endParaRPr lang="en-US" altLang="zh-CN" sz="3000" i="1" dirty="0">
              <a:ea typeface="宋体" charset="0"/>
              <a:cs typeface="宋体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51278" y="6275388"/>
            <a:ext cx="330133" cy="365125"/>
          </a:xfrm>
        </p:spPr>
        <p:txBody>
          <a:bodyPr/>
          <a:lstStyle/>
          <a:p>
            <a:pPr>
              <a:defRPr/>
            </a:pPr>
            <a:fld id="{C5700ACC-841A-0C4F-837E-6493D9D3E4D5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807902" y="6075333"/>
            <a:ext cx="7930148" cy="400110"/>
            <a:chOff x="807902" y="6075333"/>
            <a:chExt cx="7930148" cy="400110"/>
          </a:xfrm>
        </p:grpSpPr>
        <p:sp>
          <p:nvSpPr>
            <p:cNvPr id="37" name="TextBox 22"/>
            <p:cNvSpPr txBox="1">
              <a:spLocks noChangeArrowheads="1"/>
            </p:cNvSpPr>
            <p:nvPr/>
          </p:nvSpPr>
          <p:spPr bwMode="auto">
            <a:xfrm>
              <a:off x="1167412" y="6075333"/>
              <a:ext cx="7570638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altLang="zh-CN" sz="2000" dirty="0">
                  <a:latin typeface="Arial" pitchFamily="1" charset="0"/>
                  <a:ea typeface="ヒラギノ角ゴ ProN W3" pitchFamily="1" charset="-128"/>
                  <a:cs typeface="ヒラギノ角ゴ ProN W3" pitchFamily="1" charset="-128"/>
                </a:rPr>
                <a:t>jet transport coefficient,                due to elastic scattering</a:t>
              </a: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07902" y="6141394"/>
              <a:ext cx="293370" cy="29337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010065" y="6093144"/>
              <a:ext cx="899795" cy="33845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661261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4412" y="988714"/>
            <a:ext cx="81519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500"/>
              </a:spcBef>
            </a:pPr>
            <a:r>
              <a:rPr lang="en-US" sz="2200" b="1" dirty="0">
                <a:solidFill>
                  <a:srgbClr val="008000"/>
                </a:solidFill>
              </a:rPr>
              <a:t>MATTER </a:t>
            </a:r>
            <a:r>
              <a:rPr lang="en-US" sz="2200" dirty="0">
                <a:solidFill>
                  <a:srgbClr val="008000"/>
                </a:solidFill>
              </a:rPr>
              <a:t>(The </a:t>
            </a:r>
            <a:r>
              <a:rPr lang="en-US" sz="2200" b="1" dirty="0">
                <a:solidFill>
                  <a:srgbClr val="008000"/>
                </a:solidFill>
              </a:rPr>
              <a:t>M</a:t>
            </a:r>
            <a:r>
              <a:rPr lang="en-US" sz="2200" dirty="0">
                <a:solidFill>
                  <a:srgbClr val="008000"/>
                </a:solidFill>
              </a:rPr>
              <a:t>odular </a:t>
            </a:r>
            <a:r>
              <a:rPr lang="en-US" sz="2200" b="1" dirty="0">
                <a:solidFill>
                  <a:srgbClr val="008000"/>
                </a:solidFill>
              </a:rPr>
              <a:t>A</a:t>
            </a:r>
            <a:r>
              <a:rPr lang="en-US" sz="2200" dirty="0">
                <a:solidFill>
                  <a:srgbClr val="008000"/>
                </a:solidFill>
              </a:rPr>
              <a:t>ll </a:t>
            </a:r>
            <a:r>
              <a:rPr lang="en-US" sz="2200" b="1" dirty="0">
                <a:solidFill>
                  <a:srgbClr val="008000"/>
                </a:solidFill>
              </a:rPr>
              <a:t>T</a:t>
            </a:r>
            <a:r>
              <a:rPr lang="en-US" sz="2200" dirty="0">
                <a:solidFill>
                  <a:srgbClr val="008000"/>
                </a:solidFill>
              </a:rPr>
              <a:t>wist </a:t>
            </a:r>
            <a:r>
              <a:rPr lang="en-US" sz="2200" b="1" dirty="0">
                <a:solidFill>
                  <a:srgbClr val="008000"/>
                </a:solidFill>
              </a:rPr>
              <a:t>T</a:t>
            </a:r>
            <a:r>
              <a:rPr lang="en-US" sz="2200" dirty="0">
                <a:solidFill>
                  <a:srgbClr val="008000"/>
                </a:solidFill>
              </a:rPr>
              <a:t>ransverse-scattering </a:t>
            </a:r>
            <a:r>
              <a:rPr lang="en-US" sz="2200" b="1" dirty="0">
                <a:solidFill>
                  <a:srgbClr val="008000"/>
                </a:solidFill>
              </a:rPr>
              <a:t>E</a:t>
            </a:r>
            <a:r>
              <a:rPr lang="en-US" sz="2200" dirty="0">
                <a:solidFill>
                  <a:srgbClr val="008000"/>
                </a:solidFill>
              </a:rPr>
              <a:t>lastic-drag and </a:t>
            </a:r>
            <a:r>
              <a:rPr lang="en-US" sz="2200" b="1" dirty="0">
                <a:solidFill>
                  <a:srgbClr val="008000"/>
                </a:solidFill>
              </a:rPr>
              <a:t>R</a:t>
            </a:r>
            <a:r>
              <a:rPr lang="en-US" sz="2200" dirty="0">
                <a:solidFill>
                  <a:srgbClr val="008000"/>
                </a:solidFill>
              </a:rPr>
              <a:t>adiation) </a:t>
            </a:r>
            <a:r>
              <a:rPr lang="en-US" sz="2000" dirty="0"/>
              <a:t>[Wayne: PRC 88, 014909, arXiv:1702.05862)]</a:t>
            </a:r>
            <a:r>
              <a:rPr lang="en-US" sz="2000" dirty="0">
                <a:solidFill>
                  <a:srgbClr val="008000"/>
                </a:solidFill>
              </a:rPr>
              <a:t>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-910872" y="2860573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392798" y="158757"/>
            <a:ext cx="8549893" cy="648567"/>
          </a:xfrm>
        </p:spPr>
        <p:txBody>
          <a:bodyPr>
            <a:noAutofit/>
          </a:bodyPr>
          <a:lstStyle/>
          <a:p>
            <a:r>
              <a:rPr lang="en-US" altLang="zh-CN" sz="3000" b="1" dirty="0">
                <a:solidFill>
                  <a:srgbClr val="3366FF"/>
                </a:solidFill>
                <a:latin typeface="Calibri" charset="0"/>
                <a:ea typeface="宋体" charset="0"/>
                <a:cs typeface="宋体" charset="0"/>
              </a:rPr>
              <a:t>Stage 1: high </a:t>
            </a:r>
            <a:r>
              <a:rPr lang="en-US" altLang="zh-CN" sz="3000" b="1" i="1" dirty="0">
                <a:solidFill>
                  <a:srgbClr val="3366FF"/>
                </a:solidFill>
                <a:latin typeface="Calibri" charset="0"/>
                <a:ea typeface="宋体" charset="0"/>
                <a:cs typeface="宋体" charset="0"/>
              </a:rPr>
              <a:t>Q </a:t>
            </a:r>
            <a:r>
              <a:rPr lang="en-US" altLang="zh-CN" sz="3000" b="1" dirty="0">
                <a:solidFill>
                  <a:srgbClr val="3366FF"/>
                </a:solidFill>
                <a:latin typeface="Calibri" charset="0"/>
                <a:ea typeface="宋体" charset="0"/>
                <a:cs typeface="宋体" charset="0"/>
              </a:rPr>
              <a:t>and high </a:t>
            </a:r>
            <a:r>
              <a:rPr lang="en-US" altLang="zh-CN" sz="3000" b="1" i="1" dirty="0">
                <a:solidFill>
                  <a:srgbClr val="3366FF"/>
                </a:solidFill>
                <a:latin typeface="Calibri" charset="0"/>
                <a:ea typeface="宋体" charset="0"/>
                <a:cs typeface="宋体" charset="0"/>
              </a:rPr>
              <a:t>E</a:t>
            </a:r>
          </a:p>
        </p:txBody>
      </p:sp>
      <p:grpSp>
        <p:nvGrpSpPr>
          <p:cNvPr id="35" name="Group 34"/>
          <p:cNvGrpSpPr/>
          <p:nvPr/>
        </p:nvGrpSpPr>
        <p:grpSpPr>
          <a:xfrm>
            <a:off x="708067" y="1886284"/>
            <a:ext cx="8250741" cy="2099401"/>
            <a:chOff x="708067" y="1640494"/>
            <a:chExt cx="8250741" cy="2099401"/>
          </a:xfrm>
        </p:grpSpPr>
        <p:sp>
          <p:nvSpPr>
            <p:cNvPr id="22" name="Rectangle 21"/>
            <p:cNvSpPr/>
            <p:nvPr/>
          </p:nvSpPr>
          <p:spPr>
            <a:xfrm>
              <a:off x="708067" y="1640494"/>
              <a:ext cx="6052969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300"/>
                </a:spcBef>
              </a:pPr>
              <a:r>
                <a:rPr lang="en-US" sz="2200" dirty="0">
                  <a:solidFill>
                    <a:srgbClr val="FF0000"/>
                  </a:solidFill>
                </a:rPr>
                <a:t>Monte-Carlo Implementation: </a:t>
              </a:r>
            </a:p>
          </p:txBody>
        </p:sp>
        <p:pic>
          <p:nvPicPr>
            <p:cNvPr id="21" name="Picture 20" descr="latex-image-1.pd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450836" y="1786998"/>
              <a:ext cx="1104900" cy="205740"/>
            </a:xfrm>
            <a:prstGeom prst="rect">
              <a:avLst/>
            </a:prstGeom>
          </p:spPr>
        </p:pic>
        <p:sp>
          <p:nvSpPr>
            <p:cNvPr id="23" name="Rectangle 22"/>
            <p:cNvSpPr/>
            <p:nvPr/>
          </p:nvSpPr>
          <p:spPr>
            <a:xfrm>
              <a:off x="2905839" y="2079618"/>
              <a:ext cx="6052969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300"/>
                </a:spcBef>
              </a:pPr>
              <a:r>
                <a:rPr lang="en-US" sz="2200" dirty="0">
                  <a:solidFill>
                    <a:srgbClr val="FF0000"/>
                  </a:solidFill>
                </a:rPr>
                <a:t>splitting happens above </a:t>
              </a:r>
              <a:r>
                <a:rPr lang="en-US" sz="2200" i="1" dirty="0">
                  <a:solidFill>
                    <a:srgbClr val="FF0000"/>
                  </a:solidFill>
                </a:rPr>
                <a:t>Q</a:t>
              </a:r>
              <a:r>
                <a:rPr lang="en-US" sz="2200" baseline="-25000" dirty="0">
                  <a:solidFill>
                    <a:srgbClr val="FF0000"/>
                  </a:solidFill>
                </a:rPr>
                <a:t>0</a:t>
              </a:r>
              <a:r>
                <a:rPr lang="en-US" sz="2200" dirty="0">
                  <a:solidFill>
                    <a:srgbClr val="FF0000"/>
                  </a:solidFill>
                </a:rPr>
                <a:t> (min. allowed </a:t>
              </a:r>
              <a:r>
                <a:rPr lang="en-US" sz="2200" dirty="0" err="1">
                  <a:solidFill>
                    <a:srgbClr val="FF0000"/>
                  </a:solidFill>
                </a:rPr>
                <a:t>virtuality</a:t>
              </a:r>
              <a:r>
                <a:rPr lang="en-US" sz="2200" dirty="0">
                  <a:solidFill>
                    <a:srgbClr val="FF0000"/>
                  </a:solidFill>
                </a:rPr>
                <a:t>) </a:t>
              </a:r>
            </a:p>
          </p:txBody>
        </p:sp>
        <p:pic>
          <p:nvPicPr>
            <p:cNvPr id="25" name="Picture 24" descr="latex-image-1.pd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36627" y="2172228"/>
              <a:ext cx="1996440" cy="281940"/>
            </a:xfrm>
            <a:prstGeom prst="rect">
              <a:avLst/>
            </a:prstGeom>
          </p:spPr>
        </p:pic>
        <p:pic>
          <p:nvPicPr>
            <p:cNvPr id="26" name="Picture 25" descr="latex-image-1.pdf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36627" y="2627228"/>
              <a:ext cx="3832860" cy="655320"/>
            </a:xfrm>
            <a:prstGeom prst="rect">
              <a:avLst/>
            </a:prstGeom>
          </p:spPr>
        </p:pic>
        <p:sp>
          <p:nvSpPr>
            <p:cNvPr id="27" name="Rectangle 26"/>
            <p:cNvSpPr/>
            <p:nvPr/>
          </p:nvSpPr>
          <p:spPr>
            <a:xfrm>
              <a:off x="4857276" y="2692901"/>
              <a:ext cx="2590207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300"/>
                </a:spcBef>
              </a:pPr>
              <a:r>
                <a:rPr lang="en-US" sz="2200" dirty="0">
                  <a:solidFill>
                    <a:srgbClr val="FF0000"/>
                  </a:solidFill>
                </a:rPr>
                <a:t>no splitting above </a:t>
              </a:r>
              <a:r>
                <a:rPr lang="en-US" sz="2200" i="1" dirty="0">
                  <a:solidFill>
                    <a:srgbClr val="FF0000"/>
                  </a:solidFill>
                </a:rPr>
                <a:t>Q</a:t>
              </a:r>
            </a:p>
          </p:txBody>
        </p:sp>
        <p:sp>
          <p:nvSpPr>
            <p:cNvPr id="28" name="Right Arrow 27"/>
            <p:cNvSpPr/>
            <p:nvPr/>
          </p:nvSpPr>
          <p:spPr>
            <a:xfrm>
              <a:off x="836627" y="3429784"/>
              <a:ext cx="808913" cy="241074"/>
            </a:xfrm>
            <a:prstGeom prst="rightArrow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741577" y="3309008"/>
              <a:ext cx="4547612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300"/>
                </a:spcBef>
              </a:pPr>
              <a:r>
                <a:rPr lang="en-US" sz="2200" dirty="0">
                  <a:solidFill>
                    <a:srgbClr val="FF0000"/>
                  </a:solidFill>
                </a:rPr>
                <a:t>splitting happens at (or below) scale </a:t>
              </a:r>
              <a:r>
                <a:rPr lang="en-US" sz="2200" i="1" dirty="0">
                  <a:solidFill>
                    <a:srgbClr val="FF0000"/>
                  </a:solidFill>
                </a:rPr>
                <a:t>Q</a:t>
              </a: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708067" y="5450578"/>
            <a:ext cx="8023426" cy="889280"/>
            <a:chOff x="783715" y="3802648"/>
            <a:chExt cx="8023426" cy="889280"/>
          </a:xfrm>
        </p:grpSpPr>
        <p:sp>
          <p:nvSpPr>
            <p:cNvPr id="30" name="Rectangle 29"/>
            <p:cNvSpPr/>
            <p:nvPr/>
          </p:nvSpPr>
          <p:spPr>
            <a:xfrm>
              <a:off x="783715" y="3802648"/>
              <a:ext cx="8023426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300"/>
                </a:spcBef>
              </a:pPr>
              <a:r>
                <a:rPr lang="en-US" sz="2200" dirty="0"/>
                <a:t>This </a:t>
              </a:r>
              <a:r>
                <a:rPr lang="en-US" sz="2200" i="1" dirty="0"/>
                <a:t>Q </a:t>
              </a:r>
              <a:r>
                <a:rPr lang="en-US" sz="2200" dirty="0"/>
                <a:t>also</a:t>
              </a:r>
              <a:r>
                <a:rPr lang="en-US" sz="2200" i="1" dirty="0"/>
                <a:t> </a:t>
              </a:r>
              <a:r>
                <a:rPr lang="en-US" sz="2200" dirty="0"/>
                <a:t>determines the new </a:t>
              </a:r>
              <a:r>
                <a:rPr lang="en-US" sz="2200" i="1" dirty="0" err="1"/>
                <a:t>Q</a:t>
              </a:r>
              <a:r>
                <a:rPr lang="en-US" sz="2200" baseline="-25000" dirty="0" err="1"/>
                <a:t>max</a:t>
              </a:r>
              <a:r>
                <a:rPr lang="en-US" sz="2200" dirty="0"/>
                <a:t> for the next splitting (iteration)</a:t>
              </a:r>
            </a:p>
          </p:txBody>
        </p:sp>
        <p:sp>
          <p:nvSpPr>
            <p:cNvPr id="31" name="Right Arrow 30"/>
            <p:cNvSpPr/>
            <p:nvPr/>
          </p:nvSpPr>
          <p:spPr>
            <a:xfrm>
              <a:off x="836627" y="4380111"/>
              <a:ext cx="808913" cy="241074"/>
            </a:xfrm>
            <a:prstGeom prst="rightArrow">
              <a:avLst/>
            </a:prstGeom>
            <a:solidFill>
              <a:srgbClr val="000090"/>
            </a:solidFill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Rectangle 31"/>
            <p:cNvSpPr/>
            <p:nvPr/>
          </p:nvSpPr>
          <p:spPr>
            <a:xfrm>
              <a:off x="1741577" y="4261041"/>
              <a:ext cx="7065564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300"/>
                </a:spcBef>
              </a:pPr>
              <a:r>
                <a:rPr lang="en-US" sz="2200" dirty="0"/>
                <a:t>a </a:t>
              </a:r>
              <a:r>
                <a:rPr lang="en-US" sz="2200" dirty="0" err="1"/>
                <a:t>virtuality</a:t>
              </a:r>
              <a:r>
                <a:rPr lang="en-US" sz="2200" dirty="0"/>
                <a:t>-ordered parton showers from initial </a:t>
              </a:r>
              <a:r>
                <a:rPr lang="en-US" sz="2200" i="1" dirty="0" err="1"/>
                <a:t>Q</a:t>
              </a:r>
              <a:r>
                <a:rPr lang="en-US" sz="2200" baseline="-25000" dirty="0" err="1"/>
                <a:t>max</a:t>
              </a:r>
              <a:r>
                <a:rPr lang="en-US" sz="2200" dirty="0"/>
                <a:t> to </a:t>
              </a:r>
              <a:r>
                <a:rPr lang="en-US" sz="2200" i="1" dirty="0"/>
                <a:t>Q</a:t>
              </a:r>
              <a:r>
                <a:rPr lang="en-US" sz="2200" baseline="-25000" dirty="0"/>
                <a:t>0</a:t>
              </a:r>
              <a:r>
                <a:rPr lang="en-US" sz="2200" dirty="0"/>
                <a:t>  </a:t>
              </a: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668383" y="4179363"/>
            <a:ext cx="815198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500"/>
              </a:spcBef>
            </a:pPr>
            <a:r>
              <a:rPr lang="en-US" sz="2200" dirty="0">
                <a:solidFill>
                  <a:srgbClr val="000090"/>
                </a:solidFill>
              </a:rPr>
              <a:t>For a given splitting, the </a:t>
            </a:r>
            <a:r>
              <a:rPr lang="en-US" sz="2200" i="1" dirty="0" err="1">
                <a:solidFill>
                  <a:srgbClr val="000090"/>
                </a:solidFill>
              </a:rPr>
              <a:t>p</a:t>
            </a:r>
            <a:r>
              <a:rPr lang="en-US" sz="2200" i="1" baseline="30000" dirty="0">
                <a:solidFill>
                  <a:srgbClr val="000090"/>
                </a:solidFill>
              </a:rPr>
              <a:t>+</a:t>
            </a:r>
            <a:r>
              <a:rPr lang="en-US" sz="2200" i="1" dirty="0">
                <a:solidFill>
                  <a:srgbClr val="000090"/>
                </a:solidFill>
              </a:rPr>
              <a:t> </a:t>
            </a:r>
            <a:r>
              <a:rPr lang="en-US" sz="2200" dirty="0">
                <a:solidFill>
                  <a:srgbClr val="000090"/>
                </a:solidFill>
              </a:rPr>
              <a:t>fraction of the two daughter partons are determined by </a:t>
            </a:r>
            <a:r>
              <a:rPr lang="en-US" sz="2200" i="1" dirty="0" err="1">
                <a:solidFill>
                  <a:srgbClr val="000090"/>
                </a:solidFill>
              </a:rPr>
              <a:t>P</a:t>
            </a:r>
            <a:r>
              <a:rPr lang="en-US" sz="2200" dirty="0" err="1">
                <a:solidFill>
                  <a:srgbClr val="000090"/>
                </a:solidFill>
              </a:rPr>
              <a:t>(</a:t>
            </a:r>
            <a:r>
              <a:rPr lang="en-US" sz="2200" i="1" dirty="0" err="1">
                <a:solidFill>
                  <a:srgbClr val="000090"/>
                </a:solidFill>
              </a:rPr>
              <a:t>z</a:t>
            </a:r>
            <a:r>
              <a:rPr lang="en-US" sz="2200" dirty="0">
                <a:solidFill>
                  <a:srgbClr val="000090"/>
                </a:solidFill>
              </a:rPr>
              <a:t>), and </a:t>
            </a:r>
            <a:r>
              <a:rPr lang="en-US" sz="2200" i="1" dirty="0" err="1">
                <a:solidFill>
                  <a:srgbClr val="000090"/>
                </a:solidFill>
              </a:rPr>
              <a:t>p</a:t>
            </a:r>
            <a:r>
              <a:rPr lang="en-US" sz="2200" baseline="-25000" dirty="0" err="1">
                <a:solidFill>
                  <a:srgbClr val="000090"/>
                </a:solidFill>
              </a:rPr>
              <a:t>T</a:t>
            </a:r>
            <a:r>
              <a:rPr lang="en-US" sz="2200" dirty="0">
                <a:solidFill>
                  <a:srgbClr val="000090"/>
                </a:solidFill>
              </a:rPr>
              <a:t> </a:t>
            </a:r>
            <a:r>
              <a:rPr lang="en-US" sz="2200" dirty="0" err="1">
                <a:solidFill>
                  <a:srgbClr val="000090"/>
                </a:solidFill>
              </a:rPr>
              <a:t>w.r.t</a:t>
            </a:r>
            <a:r>
              <a:rPr lang="en-US" sz="2200" dirty="0">
                <a:solidFill>
                  <a:srgbClr val="000090"/>
                </a:solidFill>
              </a:rPr>
              <a:t>. the parent parton is determined by the difference in invariant mass between the parent and daughters.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757782" y="6275388"/>
            <a:ext cx="316905" cy="365125"/>
          </a:xfrm>
        </p:spPr>
        <p:txBody>
          <a:bodyPr/>
          <a:lstStyle/>
          <a:p>
            <a:pPr>
              <a:defRPr/>
            </a:pPr>
            <a:fld id="{C5700ACC-841A-0C4F-837E-6493D9D3E4D5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7528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-910872" y="2860573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392798" y="158757"/>
            <a:ext cx="8549893" cy="648567"/>
          </a:xfrm>
        </p:spPr>
        <p:txBody>
          <a:bodyPr>
            <a:noAutofit/>
          </a:bodyPr>
          <a:lstStyle/>
          <a:p>
            <a:r>
              <a:rPr lang="en-US" altLang="zh-CN" sz="3000" b="1" dirty="0">
                <a:solidFill>
                  <a:srgbClr val="3366FF"/>
                </a:solidFill>
                <a:latin typeface="Calibri" charset="0"/>
                <a:ea typeface="宋体" charset="0"/>
                <a:cs typeface="宋体" charset="0"/>
              </a:rPr>
              <a:t>Stage 2: low </a:t>
            </a:r>
            <a:r>
              <a:rPr lang="en-US" altLang="zh-CN" sz="3000" b="1" i="1" dirty="0">
                <a:solidFill>
                  <a:srgbClr val="3366FF"/>
                </a:solidFill>
                <a:latin typeface="Calibri" charset="0"/>
                <a:ea typeface="宋体" charset="0"/>
                <a:cs typeface="宋体" charset="0"/>
              </a:rPr>
              <a:t>Q </a:t>
            </a:r>
            <a:r>
              <a:rPr lang="en-US" altLang="zh-CN" sz="3000" b="1" dirty="0">
                <a:solidFill>
                  <a:srgbClr val="3366FF"/>
                </a:solidFill>
                <a:latin typeface="Calibri" charset="0"/>
                <a:ea typeface="宋体" charset="0"/>
                <a:cs typeface="宋体" charset="0"/>
              </a:rPr>
              <a:t>and high </a:t>
            </a:r>
            <a:r>
              <a:rPr lang="en-US" altLang="zh-CN" sz="3000" b="1" i="1" dirty="0">
                <a:solidFill>
                  <a:srgbClr val="3366FF"/>
                </a:solidFill>
                <a:latin typeface="Calibri" charset="0"/>
                <a:ea typeface="宋体" charset="0"/>
                <a:cs typeface="宋体" charset="0"/>
              </a:rPr>
              <a:t>E</a:t>
            </a:r>
          </a:p>
        </p:txBody>
      </p:sp>
      <p:sp>
        <p:nvSpPr>
          <p:cNvPr id="20" name="Rectangle 19"/>
          <p:cNvSpPr/>
          <p:nvPr/>
        </p:nvSpPr>
        <p:spPr>
          <a:xfrm>
            <a:off x="392798" y="797803"/>
            <a:ext cx="837397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500"/>
              </a:spcBef>
            </a:pPr>
            <a:r>
              <a:rPr lang="en-US" sz="2200" b="1" dirty="0">
                <a:solidFill>
                  <a:srgbClr val="008000"/>
                </a:solidFill>
              </a:rPr>
              <a:t>LBT</a:t>
            </a:r>
            <a:r>
              <a:rPr lang="en-US" sz="2200" dirty="0">
                <a:solidFill>
                  <a:srgbClr val="008000"/>
                </a:solidFill>
              </a:rPr>
              <a:t> or </a:t>
            </a:r>
            <a:r>
              <a:rPr lang="en-US" sz="2200" b="1" dirty="0">
                <a:solidFill>
                  <a:srgbClr val="008000"/>
                </a:solidFill>
              </a:rPr>
              <a:t>MARTINI</a:t>
            </a:r>
            <a:r>
              <a:rPr lang="en-US" sz="2200" dirty="0">
                <a:solidFill>
                  <a:srgbClr val="008000"/>
                </a:solidFill>
              </a:rPr>
              <a:t> (time-ordered transport model) simulates parton showers at (or below) </a:t>
            </a:r>
            <a:r>
              <a:rPr lang="en-US" sz="2200" i="1" dirty="0">
                <a:solidFill>
                  <a:srgbClr val="008000"/>
                </a:solidFill>
              </a:rPr>
              <a:t>Q</a:t>
            </a:r>
            <a:r>
              <a:rPr lang="en-US" sz="2200" baseline="-25000" dirty="0">
                <a:solidFill>
                  <a:srgbClr val="008000"/>
                </a:solidFill>
              </a:rPr>
              <a:t>0</a:t>
            </a:r>
            <a:r>
              <a:rPr lang="en-US" sz="2200" dirty="0">
                <a:solidFill>
                  <a:srgbClr val="008000"/>
                </a:solidFill>
              </a:rPr>
              <a:t> (with on-shell approximation)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340681" y="1557415"/>
            <a:ext cx="8567305" cy="4989768"/>
            <a:chOff x="340681" y="1557415"/>
            <a:chExt cx="8567305" cy="4989768"/>
          </a:xfrm>
        </p:grpSpPr>
        <p:sp>
          <p:nvSpPr>
            <p:cNvPr id="44" name="Rectangle 43"/>
            <p:cNvSpPr/>
            <p:nvPr/>
          </p:nvSpPr>
          <p:spPr>
            <a:xfrm>
              <a:off x="383014" y="1557415"/>
              <a:ext cx="8373971" cy="80278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500"/>
                </a:spcBef>
              </a:pPr>
              <a:r>
                <a:rPr lang="en-US" sz="2200" b="1" dirty="0">
                  <a:solidFill>
                    <a:srgbClr val="FF0000"/>
                  </a:solidFill>
                </a:rPr>
                <a:t>LBT</a:t>
              </a:r>
              <a:r>
                <a:rPr lang="en-US" sz="2200" dirty="0">
                  <a:solidFill>
                    <a:srgbClr val="FF0000"/>
                  </a:solidFill>
                </a:rPr>
                <a:t> (</a:t>
              </a:r>
              <a:r>
                <a:rPr lang="en-US" sz="2200" b="1" dirty="0">
                  <a:solidFill>
                    <a:srgbClr val="FF0000"/>
                  </a:solidFill>
                </a:rPr>
                <a:t>L</a:t>
              </a:r>
              <a:r>
                <a:rPr lang="en-US" sz="2200" dirty="0">
                  <a:solidFill>
                    <a:srgbClr val="FF0000"/>
                  </a:solidFill>
                </a:rPr>
                <a:t>inear </a:t>
              </a:r>
              <a:r>
                <a:rPr lang="en-US" sz="2200" b="1" dirty="0">
                  <a:solidFill>
                    <a:srgbClr val="FF0000"/>
                  </a:solidFill>
                </a:rPr>
                <a:t>B</a:t>
              </a:r>
              <a:r>
                <a:rPr lang="en-US" sz="2200" dirty="0">
                  <a:solidFill>
                    <a:srgbClr val="FF0000"/>
                  </a:solidFill>
                </a:rPr>
                <a:t>oltzmann </a:t>
              </a:r>
              <a:r>
                <a:rPr lang="en-US" sz="2200" b="1" dirty="0">
                  <a:solidFill>
                    <a:srgbClr val="FF0000"/>
                  </a:solidFill>
                </a:rPr>
                <a:t>T</a:t>
              </a:r>
              <a:r>
                <a:rPr lang="en-US" sz="2200" dirty="0">
                  <a:solidFill>
                    <a:srgbClr val="FF0000"/>
                  </a:solidFill>
                </a:rPr>
                <a:t>ransport) </a:t>
              </a:r>
            </a:p>
            <a:p>
              <a:pPr>
                <a:spcBef>
                  <a:spcPts val="500"/>
                </a:spcBef>
              </a:pPr>
              <a:r>
                <a:rPr lang="en-US" sz="2000" dirty="0"/>
                <a:t>[LBL-CCNU: PRL 111 (2013) 062301, PRC 94 (2016) 014909, arXiv:1704.03648]</a:t>
              </a:r>
            </a:p>
          </p:txBody>
        </p:sp>
        <p:grpSp>
          <p:nvGrpSpPr>
            <p:cNvPr id="56" name="Group 55"/>
            <p:cNvGrpSpPr/>
            <p:nvPr/>
          </p:nvGrpSpPr>
          <p:grpSpPr>
            <a:xfrm>
              <a:off x="370551" y="2421096"/>
              <a:ext cx="7163229" cy="430887"/>
              <a:chOff x="370551" y="2421096"/>
              <a:chExt cx="7163229" cy="430887"/>
            </a:xfrm>
          </p:grpSpPr>
          <p:sp>
            <p:nvSpPr>
              <p:cNvPr id="35" name="TextBox 4"/>
              <p:cNvSpPr txBox="1">
                <a:spLocks noChangeArrowheads="1"/>
              </p:cNvSpPr>
              <p:nvPr/>
            </p:nvSpPr>
            <p:spPr bwMode="auto">
              <a:xfrm>
                <a:off x="370551" y="2421096"/>
                <a:ext cx="3347867" cy="4308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200" dirty="0">
                    <a:solidFill>
                      <a:srgbClr val="000090"/>
                    </a:solidFill>
                  </a:rPr>
                  <a:t>Evolution of jet parton “1”:</a:t>
                </a:r>
              </a:p>
            </p:txBody>
          </p:sp>
          <p:pic>
            <p:nvPicPr>
              <p:cNvPr id="49" name="Picture 48" descr="latex-image-1.pdf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3746640" y="2503241"/>
                <a:ext cx="3787140" cy="281940"/>
              </a:xfrm>
              <a:prstGeom prst="rect">
                <a:avLst/>
              </a:prstGeom>
            </p:spPr>
          </p:pic>
        </p:grpSp>
        <p:grpSp>
          <p:nvGrpSpPr>
            <p:cNvPr id="55" name="Group 54"/>
            <p:cNvGrpSpPr/>
            <p:nvPr/>
          </p:nvGrpSpPr>
          <p:grpSpPr>
            <a:xfrm>
              <a:off x="367359" y="2870978"/>
              <a:ext cx="8107404" cy="1630629"/>
              <a:chOff x="367359" y="2870978"/>
              <a:chExt cx="8107404" cy="1630629"/>
            </a:xfrm>
          </p:grpSpPr>
          <p:sp>
            <p:nvSpPr>
              <p:cNvPr id="45" name="TextBox 4"/>
              <p:cNvSpPr txBox="1">
                <a:spLocks noChangeArrowheads="1"/>
              </p:cNvSpPr>
              <p:nvPr/>
            </p:nvSpPr>
            <p:spPr bwMode="auto">
              <a:xfrm>
                <a:off x="367359" y="2870978"/>
                <a:ext cx="2714317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200" dirty="0">
                    <a:solidFill>
                      <a:srgbClr val="008000"/>
                    </a:solidFill>
                  </a:rPr>
                  <a:t>Elastic Scattering rate:</a:t>
                </a:r>
                <a:r>
                  <a:rPr lang="en-US" b="1" dirty="0">
                    <a:solidFill>
                      <a:srgbClr val="008000"/>
                    </a:solidFill>
                  </a:rPr>
                  <a:t> </a:t>
                </a:r>
              </a:p>
            </p:txBody>
          </p:sp>
          <p:pic>
            <p:nvPicPr>
              <p:cNvPr id="51" name="Picture 50" descr="latex-image-1.pdf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85243" y="3389087"/>
                <a:ext cx="7589520" cy="1112520"/>
              </a:xfrm>
              <a:prstGeom prst="rect">
                <a:avLst/>
              </a:prstGeom>
            </p:spPr>
          </p:pic>
        </p:grpSp>
        <p:grpSp>
          <p:nvGrpSpPr>
            <p:cNvPr id="54" name="Group 53"/>
            <p:cNvGrpSpPr/>
            <p:nvPr/>
          </p:nvGrpSpPr>
          <p:grpSpPr>
            <a:xfrm>
              <a:off x="340681" y="4550438"/>
              <a:ext cx="8567305" cy="1996745"/>
              <a:chOff x="340681" y="4550438"/>
              <a:chExt cx="8567305" cy="1996745"/>
            </a:xfrm>
          </p:grpSpPr>
          <p:sp>
            <p:nvSpPr>
              <p:cNvPr id="38" name="TextBox 6"/>
              <p:cNvSpPr txBox="1">
                <a:spLocks noChangeArrowheads="1"/>
              </p:cNvSpPr>
              <p:nvPr/>
            </p:nvSpPr>
            <p:spPr bwMode="auto">
              <a:xfrm>
                <a:off x="340681" y="4550438"/>
                <a:ext cx="6493296" cy="4308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200" dirty="0">
                    <a:solidFill>
                      <a:srgbClr val="FF0000"/>
                    </a:solidFill>
                  </a:rPr>
                  <a:t>Inelastic scattering rate (average gluon number per </a:t>
                </a:r>
                <a:r>
                  <a:rPr lang="en-US" sz="2200" i="1" dirty="0" err="1">
                    <a:solidFill>
                      <a:srgbClr val="FF0000"/>
                    </a:solidFill>
                  </a:rPr>
                  <a:t>Δt</a:t>
                </a:r>
                <a:r>
                  <a:rPr lang="en-US" sz="2200" dirty="0">
                    <a:solidFill>
                      <a:srgbClr val="FF0000"/>
                    </a:solidFill>
                  </a:rPr>
                  <a:t>):</a:t>
                </a:r>
              </a:p>
            </p:txBody>
          </p:sp>
          <p:sp>
            <p:nvSpPr>
              <p:cNvPr id="41" name="TextBox 24"/>
              <p:cNvSpPr txBox="1">
                <a:spLocks noChangeArrowheads="1"/>
              </p:cNvSpPr>
              <p:nvPr/>
            </p:nvSpPr>
            <p:spPr bwMode="auto">
              <a:xfrm>
                <a:off x="349233" y="5777742"/>
                <a:ext cx="8558753" cy="7694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indent="-180000">
                  <a:buFont typeface="Arial"/>
                  <a:buChar char="•"/>
                </a:pPr>
                <a:r>
                  <a:rPr lang="en-US" sz="2200" dirty="0">
                    <a:solidFill>
                      <a:srgbClr val="000090"/>
                    </a:solidFill>
                  </a:rPr>
                  <a:t>Medium-induced gluon spectrum is taken from HT (same as MATTER)</a:t>
                </a:r>
              </a:p>
              <a:p>
                <a:pPr indent="-180000">
                  <a:buFont typeface="Arial"/>
                  <a:buChar char="•"/>
                </a:pPr>
                <a:r>
                  <a:rPr lang="en-US" sz="2200" dirty="0"/>
                  <a:t>Multiple gluon emission in </a:t>
                </a:r>
                <a:r>
                  <a:rPr lang="en-US" sz="2200" i="1" dirty="0" err="1"/>
                  <a:t>Δt</a:t>
                </a:r>
                <a:r>
                  <a:rPr lang="en-US" sz="2200" dirty="0"/>
                  <a:t> is allowed – Poisson distribution of &lt;</a:t>
                </a:r>
                <a:r>
                  <a:rPr lang="en-US" sz="2200" i="1" dirty="0"/>
                  <a:t>N</a:t>
                </a:r>
                <a:r>
                  <a:rPr lang="en-US" sz="2200" i="1" baseline="-25000" dirty="0"/>
                  <a:t>g</a:t>
                </a:r>
                <a:r>
                  <a:rPr lang="en-US" sz="2200" dirty="0"/>
                  <a:t>&gt;</a:t>
                </a:r>
              </a:p>
            </p:txBody>
          </p:sp>
          <p:pic>
            <p:nvPicPr>
              <p:cNvPr id="53" name="Picture 52" descr="latex-image-1.pdf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94027" y="5085994"/>
                <a:ext cx="5806440" cy="655320"/>
              </a:xfrm>
              <a:prstGeom prst="rect">
                <a:avLst/>
              </a:prstGeom>
            </p:spPr>
          </p:pic>
        </p:grp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756985" y="6311700"/>
            <a:ext cx="356590" cy="365125"/>
          </a:xfrm>
        </p:spPr>
        <p:txBody>
          <a:bodyPr/>
          <a:lstStyle/>
          <a:p>
            <a:pPr>
              <a:defRPr/>
            </a:pPr>
            <a:fld id="{C5700ACC-841A-0C4F-837E-6493D9D3E4D5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4268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598751" y="2692479"/>
            <a:ext cx="8119532" cy="1672014"/>
            <a:chOff x="638435" y="2639559"/>
            <a:chExt cx="8119532" cy="1672014"/>
          </a:xfrm>
        </p:grpSpPr>
        <p:grpSp>
          <p:nvGrpSpPr>
            <p:cNvPr id="10" name="Group"/>
            <p:cNvGrpSpPr>
              <a:grpSpLocks noChangeAspect="1"/>
            </p:cNvGrpSpPr>
            <p:nvPr/>
          </p:nvGrpSpPr>
          <p:grpSpPr>
            <a:xfrm>
              <a:off x="638435" y="2639559"/>
              <a:ext cx="8119532" cy="1339104"/>
              <a:chOff x="0" y="0"/>
              <a:chExt cx="11099800" cy="1830625"/>
            </a:xfrm>
          </p:grpSpPr>
          <p:pic>
            <p:nvPicPr>
              <p:cNvPr id="11" name="pasted-image.png" descr="pasted-image.png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rcRect l="26130" b="32370"/>
              <a:stretch>
                <a:fillRect/>
              </a:stretch>
            </p:blipFill>
            <p:spPr>
              <a:xfrm>
                <a:off x="0" y="0"/>
                <a:ext cx="7851481" cy="1830626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12" name="pasted-image.png" descr="pasted-image.png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rcRect l="38108" t="63199" r="30948" b="4119"/>
              <a:stretch>
                <a:fillRect/>
              </a:stretch>
            </p:blipFill>
            <p:spPr>
              <a:xfrm>
                <a:off x="7810883" y="473052"/>
                <a:ext cx="3288917" cy="884614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sp>
          <p:nvSpPr>
            <p:cNvPr id="13" name="Rectangle 12"/>
            <p:cNvSpPr/>
            <p:nvPr/>
          </p:nvSpPr>
          <p:spPr>
            <a:xfrm>
              <a:off x="1040970" y="3942241"/>
              <a:ext cx="7238286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indent="0">
                <a:spcBef>
                  <a:spcPts val="300"/>
                </a:spcBef>
                <a:buSzTx/>
                <a:buNone/>
                <a:defRPr sz="3000"/>
              </a:pPr>
              <a:r>
                <a:rPr lang="en-US" sz="1800" dirty="0">
                  <a:latin typeface="Calibri"/>
                  <a:ea typeface="+mn-ea"/>
                  <a:cs typeface="+mn-cs"/>
                </a:rPr>
                <a:t>[</a:t>
              </a:r>
              <a:r>
                <a:rPr lang="en-US" sz="1800" dirty="0">
                  <a:latin typeface="Calibri"/>
                </a:rPr>
                <a:t>S. </a:t>
              </a:r>
              <a:r>
                <a:rPr lang="en-US" sz="1800" dirty="0" err="1">
                  <a:latin typeface="Calibri"/>
                </a:rPr>
                <a:t>Jeon</a:t>
              </a:r>
              <a:r>
                <a:rPr lang="en-US" sz="1800" dirty="0">
                  <a:latin typeface="Calibri"/>
                </a:rPr>
                <a:t> and G. Moore PRC 71 (2005) 034901, </a:t>
              </a:r>
              <a:r>
                <a:rPr lang="en-US" sz="1800" dirty="0">
                  <a:latin typeface="Calibri"/>
                  <a:ea typeface="+mn-ea"/>
                  <a:cs typeface="+mn-cs"/>
                </a:rPr>
                <a:t>S. </a:t>
              </a:r>
              <a:r>
                <a:rPr lang="en-US" sz="1800" dirty="0" err="1">
                  <a:latin typeface="Calibri"/>
                  <a:ea typeface="+mn-ea"/>
                  <a:cs typeface="+mn-cs"/>
                </a:rPr>
                <a:t>Jeon</a:t>
              </a:r>
              <a:r>
                <a:rPr lang="en-US" sz="1800" dirty="0">
                  <a:latin typeface="Calibri"/>
                  <a:ea typeface="+mn-ea"/>
                  <a:cs typeface="+mn-cs"/>
                </a:rPr>
                <a:t> NPA 830 (2009) 107 ]</a:t>
              </a:r>
            </a:p>
          </p:txBody>
        </p:sp>
      </p:grpSp>
      <p:sp>
        <p:nvSpPr>
          <p:cNvPr id="119" name="MARTINI (Modular Algorithm for Relativistic Treatment of heavy IoN Interactions) [B. Schenke, C. Gale, and S. Jeon, Phys.Rev. C80, 054913 (2009), arXiv:0909.2037]…"/>
          <p:cNvSpPr>
            <a:spLocks noGrp="1"/>
          </p:cNvSpPr>
          <p:nvPr>
            <p:ph type="body" idx="4294967295"/>
          </p:nvPr>
        </p:nvSpPr>
        <p:spPr>
          <a:xfrm>
            <a:off x="378333" y="838200"/>
            <a:ext cx="8699478" cy="5370513"/>
          </a:xfrm>
          <a:prstGeom prst="rect">
            <a:avLst/>
          </a:prstGeom>
        </p:spPr>
        <p:txBody>
          <a:bodyPr anchor="t">
            <a:noAutofit/>
          </a:bodyPr>
          <a:lstStyle/>
          <a:p>
            <a:pPr marL="0" indent="0">
              <a:spcBef>
                <a:spcPts val="600"/>
              </a:spcBef>
              <a:buSzTx/>
              <a:buNone/>
              <a:defRPr sz="3000"/>
            </a:pPr>
            <a:r>
              <a:rPr sz="2200" dirty="0">
                <a:solidFill>
                  <a:srgbClr val="008000"/>
                </a:solidFill>
                <a:latin typeface="Calibri"/>
                <a:ea typeface="Helvetica"/>
                <a:cs typeface="Helvetica"/>
                <a:sym typeface="Helvetica"/>
              </a:rPr>
              <a:t>MARTINI</a:t>
            </a:r>
            <a:r>
              <a:rPr sz="2200" b="0" dirty="0">
                <a:solidFill>
                  <a:srgbClr val="008000"/>
                </a:solidFill>
                <a:latin typeface="Calibri"/>
              </a:rPr>
              <a:t> (</a:t>
            </a:r>
            <a:r>
              <a:rPr sz="2200" dirty="0">
                <a:solidFill>
                  <a:srgbClr val="008000"/>
                </a:solidFill>
                <a:latin typeface="Calibri"/>
                <a:ea typeface="Helvetica"/>
                <a:cs typeface="Helvetica"/>
                <a:sym typeface="Helvetica"/>
              </a:rPr>
              <a:t>M</a:t>
            </a:r>
            <a:r>
              <a:rPr sz="2200" b="0" dirty="0">
                <a:solidFill>
                  <a:srgbClr val="008000"/>
                </a:solidFill>
                <a:latin typeface="Calibri"/>
              </a:rPr>
              <a:t>odular </a:t>
            </a:r>
            <a:r>
              <a:rPr sz="2200" dirty="0">
                <a:solidFill>
                  <a:srgbClr val="008000"/>
                </a:solidFill>
                <a:latin typeface="Calibri"/>
                <a:ea typeface="Helvetica"/>
                <a:cs typeface="Helvetica"/>
                <a:sym typeface="Helvetica"/>
              </a:rPr>
              <a:t>A</a:t>
            </a:r>
            <a:r>
              <a:rPr sz="2200" b="0" dirty="0">
                <a:solidFill>
                  <a:srgbClr val="008000"/>
                </a:solidFill>
                <a:latin typeface="Calibri"/>
              </a:rPr>
              <a:t>lgorithm for </a:t>
            </a:r>
            <a:r>
              <a:rPr sz="2200" dirty="0">
                <a:solidFill>
                  <a:srgbClr val="008000"/>
                </a:solidFill>
                <a:latin typeface="Calibri"/>
                <a:ea typeface="Helvetica"/>
                <a:cs typeface="Helvetica"/>
                <a:sym typeface="Helvetica"/>
              </a:rPr>
              <a:t>R</a:t>
            </a:r>
            <a:r>
              <a:rPr sz="2200" b="0" dirty="0">
                <a:solidFill>
                  <a:srgbClr val="008000"/>
                </a:solidFill>
                <a:latin typeface="Calibri"/>
              </a:rPr>
              <a:t>elativistic </a:t>
            </a:r>
            <a:r>
              <a:rPr sz="2200" dirty="0">
                <a:solidFill>
                  <a:srgbClr val="008000"/>
                </a:solidFill>
                <a:latin typeface="Calibri"/>
                <a:ea typeface="Helvetica"/>
                <a:cs typeface="Helvetica"/>
                <a:sym typeface="Helvetica"/>
              </a:rPr>
              <a:t>T</a:t>
            </a:r>
            <a:r>
              <a:rPr sz="2200" b="0" dirty="0">
                <a:solidFill>
                  <a:srgbClr val="008000"/>
                </a:solidFill>
                <a:latin typeface="Calibri"/>
              </a:rPr>
              <a:t>reatment of heavy</a:t>
            </a:r>
            <a:r>
              <a:rPr sz="2200" b="0" dirty="0">
                <a:solidFill>
                  <a:srgbClr val="008000"/>
                </a:solidFill>
                <a:latin typeface="Calibri"/>
                <a:ea typeface="Helvetica"/>
                <a:cs typeface="Helvetica"/>
                <a:sym typeface="Helvetica"/>
              </a:rPr>
              <a:t> </a:t>
            </a:r>
            <a:r>
              <a:rPr sz="2200" dirty="0">
                <a:solidFill>
                  <a:srgbClr val="008000"/>
                </a:solidFill>
                <a:latin typeface="Calibri"/>
                <a:ea typeface="Helvetica"/>
                <a:cs typeface="Helvetica"/>
                <a:sym typeface="Helvetica"/>
              </a:rPr>
              <a:t>I</a:t>
            </a:r>
            <a:r>
              <a:rPr sz="2200" b="0" dirty="0">
                <a:solidFill>
                  <a:srgbClr val="008000"/>
                </a:solidFill>
                <a:latin typeface="Calibri"/>
              </a:rPr>
              <a:t>o</a:t>
            </a:r>
            <a:r>
              <a:rPr sz="2200" dirty="0">
                <a:solidFill>
                  <a:srgbClr val="008000"/>
                </a:solidFill>
                <a:latin typeface="Calibri"/>
                <a:ea typeface="Helvetica"/>
                <a:cs typeface="Helvetica"/>
                <a:sym typeface="Helvetica"/>
              </a:rPr>
              <a:t>N</a:t>
            </a:r>
            <a:r>
              <a:rPr sz="2200" b="0" dirty="0">
                <a:solidFill>
                  <a:srgbClr val="008000"/>
                </a:solidFill>
                <a:latin typeface="Calibri"/>
              </a:rPr>
              <a:t> </a:t>
            </a:r>
            <a:r>
              <a:rPr sz="2200" dirty="0">
                <a:solidFill>
                  <a:srgbClr val="008000"/>
                </a:solidFill>
                <a:latin typeface="Calibri"/>
                <a:ea typeface="Helvetica"/>
                <a:cs typeface="Helvetica"/>
                <a:sym typeface="Helvetica"/>
              </a:rPr>
              <a:t>I</a:t>
            </a:r>
            <a:r>
              <a:rPr sz="2200" b="0" dirty="0">
                <a:solidFill>
                  <a:srgbClr val="008000"/>
                </a:solidFill>
                <a:latin typeface="Calibri"/>
              </a:rPr>
              <a:t>nteractions)</a:t>
            </a:r>
            <a:r>
              <a:rPr sz="2200" b="0" dirty="0">
                <a:solidFill>
                  <a:srgbClr val="0000FF"/>
                </a:solidFill>
                <a:latin typeface="Calibri"/>
              </a:rPr>
              <a:t> </a:t>
            </a:r>
            <a:r>
              <a:rPr sz="2000" b="0" dirty="0">
                <a:solidFill>
                  <a:schemeClr val="tx1"/>
                </a:solidFill>
                <a:latin typeface="Calibri"/>
              </a:rPr>
              <a:t>[</a:t>
            </a:r>
            <a:r>
              <a:rPr lang="en-US" sz="2000" b="0" dirty="0">
                <a:solidFill>
                  <a:schemeClr val="tx1"/>
                </a:solidFill>
                <a:latin typeface="Calibri"/>
              </a:rPr>
              <a:t>McGill:</a:t>
            </a:r>
            <a:r>
              <a:rPr sz="2000" b="0" dirty="0">
                <a:solidFill>
                  <a:schemeClr val="tx1"/>
                </a:solidFill>
                <a:latin typeface="Calibri"/>
              </a:rPr>
              <a:t> P</a:t>
            </a:r>
            <a:r>
              <a:rPr lang="en-US" sz="2000" b="0" dirty="0">
                <a:solidFill>
                  <a:schemeClr val="tx1"/>
                </a:solidFill>
                <a:latin typeface="Calibri"/>
              </a:rPr>
              <a:t>R</a:t>
            </a:r>
            <a:r>
              <a:rPr sz="2000" b="0" dirty="0">
                <a:solidFill>
                  <a:schemeClr val="tx1"/>
                </a:solidFill>
                <a:latin typeface="Calibri"/>
              </a:rPr>
              <a:t>C</a:t>
            </a:r>
            <a:r>
              <a:rPr lang="en-US" sz="2000" b="0" dirty="0">
                <a:solidFill>
                  <a:schemeClr val="tx1"/>
                </a:solidFill>
                <a:latin typeface="Calibri"/>
              </a:rPr>
              <a:t> </a:t>
            </a:r>
            <a:r>
              <a:rPr sz="2000" b="0" dirty="0">
                <a:solidFill>
                  <a:schemeClr val="tx1"/>
                </a:solidFill>
                <a:latin typeface="Calibri"/>
              </a:rPr>
              <a:t>80</a:t>
            </a:r>
            <a:r>
              <a:rPr lang="en-US" sz="2000" b="0" dirty="0">
                <a:solidFill>
                  <a:schemeClr val="tx1"/>
                </a:solidFill>
                <a:latin typeface="Calibri"/>
              </a:rPr>
              <a:t> (2009)</a:t>
            </a:r>
            <a:r>
              <a:rPr sz="2000" b="0" dirty="0">
                <a:solidFill>
                  <a:schemeClr val="tx1"/>
                </a:solidFill>
                <a:latin typeface="Calibri"/>
              </a:rPr>
              <a:t> 054913, arXiv:0909.2037]</a:t>
            </a:r>
          </a:p>
          <a:p>
            <a:pPr marL="0" indent="0">
              <a:spcBef>
                <a:spcPts val="600"/>
              </a:spcBef>
              <a:buSzTx/>
              <a:buNone/>
              <a:defRPr sz="3000"/>
            </a:pPr>
            <a:r>
              <a:rPr sz="2200" b="0" dirty="0">
                <a:solidFill>
                  <a:srgbClr val="000090"/>
                </a:solidFill>
                <a:latin typeface="Calibri"/>
              </a:rPr>
              <a:t>Energy loss mechanism in MARTINI is based on the AMY radiative formalism coupled with collisional energy loss</a:t>
            </a:r>
          </a:p>
          <a:p>
            <a:pPr marL="0" indent="0">
              <a:spcBef>
                <a:spcPts val="600"/>
              </a:spcBef>
              <a:buSzTx/>
              <a:buNone/>
              <a:defRPr sz="3000"/>
            </a:pPr>
            <a:r>
              <a:rPr sz="2200" b="0" dirty="0">
                <a:solidFill>
                  <a:srgbClr val="FF0000"/>
                </a:solidFill>
                <a:latin typeface="Calibri"/>
              </a:rPr>
              <a:t>AMY formalism for 1-</a:t>
            </a:r>
            <a:r>
              <a:rPr lang="en-US" sz="2200" b="0" dirty="0">
                <a:solidFill>
                  <a:srgbClr val="FF0000"/>
                </a:solidFill>
                <a:latin typeface="Calibri"/>
              </a:rPr>
              <a:t>&gt;</a:t>
            </a:r>
            <a:r>
              <a:rPr sz="2200" b="0" dirty="0">
                <a:solidFill>
                  <a:srgbClr val="FF0000"/>
                </a:solidFill>
                <a:latin typeface="Calibri"/>
              </a:rPr>
              <a:t>2 splittings where LPM effect is included:</a:t>
            </a:r>
            <a:r>
              <a:rPr sz="2200" b="0" dirty="0">
                <a:solidFill>
                  <a:srgbClr val="0000FF"/>
                </a:solidFill>
                <a:latin typeface="Calibri"/>
              </a:rPr>
              <a:t> </a:t>
            </a:r>
          </a:p>
          <a:p>
            <a:pPr marL="0" indent="0">
              <a:spcBef>
                <a:spcPts val="600"/>
              </a:spcBef>
              <a:buSzTx/>
              <a:buNone/>
              <a:defRPr sz="3000"/>
            </a:pPr>
            <a:endParaRPr sz="2200" b="0" dirty="0">
              <a:solidFill>
                <a:srgbClr val="0000FF"/>
              </a:solidFill>
              <a:latin typeface="Calibri"/>
            </a:endParaRPr>
          </a:p>
          <a:p>
            <a:pPr marL="0" indent="0">
              <a:spcBef>
                <a:spcPts val="600"/>
              </a:spcBef>
              <a:buSzTx/>
              <a:buNone/>
              <a:defRPr sz="4500"/>
            </a:pPr>
            <a:endParaRPr sz="2200" b="0" dirty="0">
              <a:solidFill>
                <a:srgbClr val="0000FF"/>
              </a:solidFill>
              <a:latin typeface="Calibri"/>
            </a:endParaRPr>
          </a:p>
          <a:p>
            <a:pPr marL="0" indent="0">
              <a:spcBef>
                <a:spcPts val="600"/>
              </a:spcBef>
              <a:buSzTx/>
              <a:buNone/>
              <a:defRPr sz="3000"/>
            </a:pPr>
            <a:endParaRPr lang="en-US" sz="2200" b="0" dirty="0">
              <a:solidFill>
                <a:srgbClr val="0000FF"/>
              </a:solidFill>
              <a:latin typeface="Calibri"/>
            </a:endParaRPr>
          </a:p>
          <a:p>
            <a:pPr marL="0" indent="0">
              <a:spcBef>
                <a:spcPts val="600"/>
              </a:spcBef>
              <a:buSzTx/>
              <a:buNone/>
              <a:defRPr sz="3000"/>
            </a:pPr>
            <a:endParaRPr lang="en-US" sz="2200" b="0" dirty="0">
              <a:solidFill>
                <a:srgbClr val="0000FF"/>
              </a:solidFill>
              <a:latin typeface="Calibri"/>
            </a:endParaRPr>
          </a:p>
          <a:p>
            <a:pPr marL="0" indent="0">
              <a:spcBef>
                <a:spcPts val="600"/>
              </a:spcBef>
              <a:buSzTx/>
              <a:buNone/>
              <a:defRPr sz="3000"/>
            </a:pPr>
            <a:r>
              <a:rPr lang="en-US" sz="2200" b="0" dirty="0">
                <a:solidFill>
                  <a:srgbClr val="008000"/>
                </a:solidFill>
                <a:latin typeface="Calibri"/>
              </a:rPr>
              <a:t>F(h, p, k) [p – jet parton, k – emitted gluon, h = p × k] is the solution of an integral (Schwinger-Dyson) equation describing how |p − k; k⟩⟨p| evolves with t due to collisions and the energy difference between the two states. </a:t>
            </a:r>
          </a:p>
          <a:p>
            <a:pPr marL="0" indent="0">
              <a:spcBef>
                <a:spcPts val="600"/>
              </a:spcBef>
              <a:buSzTx/>
              <a:buNone/>
              <a:defRPr sz="3000"/>
            </a:pPr>
            <a:r>
              <a:rPr sz="2200" b="0" dirty="0">
                <a:solidFill>
                  <a:srgbClr val="000090"/>
                </a:solidFill>
                <a:latin typeface="Calibri"/>
              </a:rPr>
              <a:t>Elastic </a:t>
            </a:r>
            <a:r>
              <a:rPr lang="en-US" sz="2200" b="0" dirty="0">
                <a:solidFill>
                  <a:srgbClr val="000090"/>
                </a:solidFill>
                <a:latin typeface="Calibri"/>
              </a:rPr>
              <a:t>scattering </a:t>
            </a:r>
            <a:r>
              <a:rPr sz="2200" b="0" dirty="0">
                <a:solidFill>
                  <a:srgbClr val="000090"/>
                </a:solidFill>
                <a:latin typeface="Calibri"/>
              </a:rPr>
              <a:t>rate for 2-</a:t>
            </a:r>
            <a:r>
              <a:rPr lang="en-US" sz="2200" b="0" dirty="0">
                <a:solidFill>
                  <a:srgbClr val="000090"/>
                </a:solidFill>
                <a:latin typeface="Calibri"/>
              </a:rPr>
              <a:t>&gt;</a:t>
            </a:r>
            <a:r>
              <a:rPr sz="2200" b="0" dirty="0">
                <a:solidFill>
                  <a:srgbClr val="000090"/>
                </a:solidFill>
                <a:latin typeface="Calibri"/>
              </a:rPr>
              <a:t>2 scattering process </a:t>
            </a:r>
            <a:r>
              <a:rPr lang="en-US" sz="2200" b="0" dirty="0">
                <a:solidFill>
                  <a:srgbClr val="000090"/>
                </a:solidFill>
                <a:latin typeface="Calibri"/>
              </a:rPr>
              <a:t>is included</a:t>
            </a:r>
            <a:r>
              <a:rPr sz="2200" b="0" dirty="0">
                <a:solidFill>
                  <a:srgbClr val="000090"/>
                </a:solidFill>
                <a:latin typeface="Calibri"/>
              </a:rPr>
              <a:t>:</a:t>
            </a:r>
          </a:p>
        </p:txBody>
      </p:sp>
      <p:grpSp>
        <p:nvGrpSpPr>
          <p:cNvPr id="3" name="Group"/>
          <p:cNvGrpSpPr/>
          <p:nvPr/>
        </p:nvGrpSpPr>
        <p:grpSpPr>
          <a:xfrm>
            <a:off x="1182218" y="5997269"/>
            <a:ext cx="6779565" cy="628156"/>
            <a:chOff x="0" y="0"/>
            <a:chExt cx="9642047" cy="893376"/>
          </a:xfrm>
        </p:grpSpPr>
        <p:pic>
          <p:nvPicPr>
            <p:cNvPr id="123" name="pasted-image.png" descr="pasted-image.png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23935" b="44565"/>
            <a:stretch>
              <a:fillRect/>
            </a:stretch>
          </p:blipFill>
          <p:spPr>
            <a:xfrm>
              <a:off x="0" y="0"/>
              <a:ext cx="6583320" cy="89337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24" name="pasted-image.png" descr="pasted-image.png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59721" t="58130" r="3981"/>
            <a:stretch>
              <a:fillRect/>
            </a:stretch>
          </p:blipFill>
          <p:spPr>
            <a:xfrm>
              <a:off x="6500565" y="192728"/>
              <a:ext cx="3141483" cy="67477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9" name="Title 1"/>
          <p:cNvSpPr txBox="1">
            <a:spLocks/>
          </p:cNvSpPr>
          <p:nvPr/>
        </p:nvSpPr>
        <p:spPr>
          <a:xfrm>
            <a:off x="392798" y="119067"/>
            <a:ext cx="8549893" cy="64856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000" b="1" i="0" u="none" strike="noStrike" kern="1200" cap="none" spc="0" normalizeH="0" baseline="0" noProof="0" dirty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Calibri" charset="0"/>
                <a:ea typeface="宋体" charset="0"/>
                <a:cs typeface="宋体" charset="0"/>
              </a:rPr>
              <a:t>Stage 2: low </a:t>
            </a:r>
            <a:r>
              <a:rPr kumimoji="0" lang="en-US" altLang="zh-CN" sz="3000" b="1" i="1" u="none" strike="noStrike" kern="1200" cap="none" spc="0" normalizeH="0" baseline="0" noProof="0" dirty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Calibri" charset="0"/>
                <a:ea typeface="宋体" charset="0"/>
                <a:cs typeface="宋体" charset="0"/>
              </a:rPr>
              <a:t>Q </a:t>
            </a:r>
            <a:r>
              <a:rPr kumimoji="0" lang="en-US" altLang="zh-CN" sz="3000" b="1" i="0" u="none" strike="noStrike" kern="1200" cap="none" spc="0" normalizeH="0" baseline="0" noProof="0" dirty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Calibri" charset="0"/>
                <a:ea typeface="宋体" charset="0"/>
                <a:cs typeface="宋体" charset="0"/>
              </a:rPr>
              <a:t>and high </a:t>
            </a:r>
            <a:r>
              <a:rPr kumimoji="0" lang="en-US" altLang="zh-CN" sz="3000" b="1" i="1" u="none" strike="noStrike" kern="1200" cap="none" spc="0" normalizeH="0" baseline="0" noProof="0" dirty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Calibri" charset="0"/>
                <a:ea typeface="宋体" charset="0"/>
                <a:cs typeface="宋体" charset="0"/>
              </a:rPr>
              <a:t>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771811" y="6293078"/>
            <a:ext cx="341759" cy="365125"/>
          </a:xfrm>
        </p:spPr>
        <p:txBody>
          <a:bodyPr/>
          <a:lstStyle/>
          <a:p>
            <a:pPr>
              <a:defRPr/>
            </a:pPr>
            <a:fld id="{3E2C7FAE-D937-4842-9FEE-C28C7EB0789A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41884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</a:majorFont>
      <a:minorFont>
        <a:latin typeface="News Gothic MT"/>
        <a:ea typeface=""/>
        <a:cs typeface=""/>
        <a:font script="Jpan" typeface="ＭＳ Ｐゴシック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12951</TotalTime>
  <Words>2028</Words>
  <Application>Microsoft Macintosh PowerPoint</Application>
  <PresentationFormat>On-screen Show (4:3)</PresentationFormat>
  <Paragraphs>261</Paragraphs>
  <Slides>36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9" baseType="lpstr">
      <vt:lpstr>Californian FB</vt:lpstr>
      <vt:lpstr>ＭＳ Ｐゴシック</vt:lpstr>
      <vt:lpstr>宋体</vt:lpstr>
      <vt:lpstr>ヒラギノ角ゴ ProN W3</vt:lpstr>
      <vt:lpstr>Arial</vt:lpstr>
      <vt:lpstr>Calibri</vt:lpstr>
      <vt:lpstr>Chalkboard</vt:lpstr>
      <vt:lpstr>Helvetica</vt:lpstr>
      <vt:lpstr>News Gothic MT</vt:lpstr>
      <vt:lpstr>Symbol</vt:lpstr>
      <vt:lpstr>Wingdings</vt:lpstr>
      <vt:lpstr>Wingdings 2</vt:lpstr>
      <vt:lpstr>Breeze</vt:lpstr>
      <vt:lpstr>Physics Capability of JETSCAPE  JETSCAPE Winter School 2019</vt:lpstr>
      <vt:lpstr>PowerPoint Presentation</vt:lpstr>
      <vt:lpstr>Multistage jet evolution in heavy-ion collisions</vt:lpstr>
      <vt:lpstr>Goals of different collaboration work</vt:lpstr>
      <vt:lpstr>Part I: A multi-stage approach for jet evolution</vt:lpstr>
      <vt:lpstr>PowerPoint Presentation</vt:lpstr>
      <vt:lpstr>Stage 1: high Q and high E</vt:lpstr>
      <vt:lpstr>Stage 2: low Q and high E</vt:lpstr>
      <vt:lpstr>PowerPoint Presentation</vt:lpstr>
      <vt:lpstr>LBT vs. MARTINI at different times</vt:lpstr>
      <vt:lpstr>PowerPoint Presentation</vt:lpstr>
      <vt:lpstr>Separation scales</vt:lpstr>
      <vt:lpstr>Separation time between MATTER and LBT/MARTINI</vt:lpstr>
      <vt:lpstr>MATTER vs. LBT/MARTINI contribution</vt:lpstr>
      <vt:lpstr>dE/dθ of daughter partons (jet shape)</vt:lpstr>
      <vt:lpstr>Part II: Physics results from JETSCAPE 1.0</vt:lpstr>
      <vt:lpstr>Embed 4 energy loss modules into JETSCAPE</vt:lpstr>
      <vt:lpstr>Embed 2 hadronization modules into JETSCAPE</vt:lpstr>
      <vt:lpstr>Hybrid hadronization (recombination-string)</vt:lpstr>
      <vt:lpstr>Bulk profiles of the hot nuclear matter</vt:lpstr>
      <vt:lpstr>Flow chart of p-p and A-A simulations</vt:lpstr>
      <vt:lpstr>Jet observables in p-p collisions</vt:lpstr>
      <vt:lpstr>Single inclusive jet spectra</vt:lpstr>
      <vt:lpstr>Dijets and γ-jets</vt:lpstr>
      <vt:lpstr>Jet substructures - jet Shape</vt:lpstr>
      <vt:lpstr>Jet substructures - jet fragmentation function</vt:lpstr>
      <vt:lpstr>Nuclear modification of hadrons in A+A collisions</vt:lpstr>
      <vt:lpstr>Nuclear modification of hadrons in A+A collisions</vt:lpstr>
      <vt:lpstr>Nuclear modification of jets</vt:lpstr>
      <vt:lpstr>Elliptic flow coefficient of hadrons and jets</vt:lpstr>
      <vt:lpstr>Consistency with original models</vt:lpstr>
      <vt:lpstr>Medium modification of jet Shape</vt:lpstr>
      <vt:lpstr>Medium modification of jet Shape</vt:lpstr>
      <vt:lpstr>Medium modification of jet fragmentation function</vt:lpstr>
      <vt:lpstr>PowerPoint Presentation</vt:lpstr>
      <vt:lpstr>Summary</vt:lpstr>
    </vt:vector>
  </TitlesOfParts>
  <Company>Duke Physics</Company>
  <LinksUpToDate>false</LinksUpToDate>
  <SharedDoc>false</SharedDoc>
  <HyperlinksChanged>false</HyperlinksChanged>
  <AppVersion>16.0013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Shanshan Cao</dc:creator>
  <cp:lastModifiedBy>Shanshan Cao</cp:lastModifiedBy>
  <cp:revision>380</cp:revision>
  <cp:lastPrinted>2018-06-26T19:04:06Z</cp:lastPrinted>
  <dcterms:created xsi:type="dcterms:W3CDTF">2017-02-07T14:10:06Z</dcterms:created>
  <dcterms:modified xsi:type="dcterms:W3CDTF">2019-01-10T13:29:29Z</dcterms:modified>
</cp:coreProperties>
</file>