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321" r:id="rId2"/>
    <p:sldId id="313" r:id="rId3"/>
    <p:sldId id="322" r:id="rId4"/>
    <p:sldId id="323" r:id="rId5"/>
    <p:sldId id="324" r:id="rId6"/>
    <p:sldId id="325" r:id="rId7"/>
    <p:sldId id="326" r:id="rId8"/>
    <p:sldId id="327" r:id="rId9"/>
    <p:sldId id="330" r:id="rId10"/>
    <p:sldId id="328" r:id="rId11"/>
    <p:sldId id="335" r:id="rId12"/>
    <p:sldId id="336" r:id="rId13"/>
    <p:sldId id="331" r:id="rId14"/>
    <p:sldId id="332" r:id="rId15"/>
    <p:sldId id="333" r:id="rId16"/>
    <p:sldId id="334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/>
    <p:restoredTop sz="93243"/>
  </p:normalViewPr>
  <p:slideViewPr>
    <p:cSldViewPr snapToGrid="0" snapToObjects="1">
      <p:cViewPr varScale="1">
        <p:scale>
          <a:sx n="82" d="100"/>
          <a:sy n="82" d="100"/>
        </p:scale>
        <p:origin x="272" y="160"/>
      </p:cViewPr>
      <p:guideLst/>
    </p:cSldViewPr>
  </p:slideViewPr>
  <p:outlineViewPr>
    <p:cViewPr>
      <p:scale>
        <a:sx n="33" d="100"/>
        <a:sy n="33" d="100"/>
      </p:scale>
      <p:origin x="0" y="-216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76AD1-2319-A948-95D0-DB48B487821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304D-A1CC-5046-AEF7-9492FA020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5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304D-A1CC-5046-AEF7-9492FA0207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304D-A1CC-5046-AEF7-9492FA0207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0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3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8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0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3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249D-863F-9C40-B3C7-E1DF794E4302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A8EE-6DAE-AB45-8C5F-2C13400EC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8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3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Azimuthal Anisotropies at High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11916"/>
            <a:ext cx="10515600" cy="77809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Paul </a:t>
            </a:r>
            <a:r>
              <a:rPr lang="en-US" dirty="0" err="1" smtClean="0"/>
              <a:t>Romatschke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CU Boulder &amp; CTQM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673211"/>
            <a:ext cx="10515600" cy="1945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based on</a:t>
            </a:r>
          </a:p>
          <a:p>
            <a:pPr marL="0" indent="0" algn="ctr">
              <a:buFont typeface="Arial"/>
              <a:buNone/>
            </a:pPr>
            <a:r>
              <a:rPr lang="en-US" dirty="0" smtClean="0"/>
              <a:t>arXiv:1802.06804</a:t>
            </a:r>
          </a:p>
          <a:p>
            <a:pPr marL="0" indent="0" algn="ctr">
              <a:buFont typeface="Arial"/>
              <a:buNone/>
            </a:pPr>
            <a:endParaRPr lang="en-US" dirty="0" smtClean="0"/>
          </a:p>
          <a:p>
            <a:pPr marL="0" indent="0" algn="ctr">
              <a:buFont typeface="Arial"/>
              <a:buNone/>
            </a:pPr>
            <a:r>
              <a:rPr lang="en-US" dirty="0" smtClean="0"/>
              <a:t>Source code for all new results: </a:t>
            </a:r>
          </a:p>
          <a:p>
            <a:pPr marL="0" indent="0" algn="ctr">
              <a:buFont typeface="Arial"/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github.com</a:t>
            </a:r>
            <a:r>
              <a:rPr lang="en-US" dirty="0" smtClean="0"/>
              <a:t>/paro8929/Eremitic</a:t>
            </a:r>
          </a:p>
          <a:p>
            <a:pPr marL="0" indent="0" algn="ctr">
              <a:buFont typeface="Arial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equilibrium (hydro expansion)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Strong interactions -&gt; small relaxation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T&lt;&lt;1</a:t>
            </a:r>
            <a:endParaRPr lang="en-US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r>
              <a:rPr lang="en-US" dirty="0" smtClean="0"/>
              <a:t>Small relaxation time implies f close to equilibrium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Zeroth order hydro expansion!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96" y="2490766"/>
            <a:ext cx="5712848" cy="142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65" y="4584119"/>
            <a:ext cx="3256661" cy="9230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951" y="4584119"/>
            <a:ext cx="5570535" cy="10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equilibrium (hydro expansion)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Collective modes (hydro modes) are sound and shear </a:t>
            </a:r>
            <a:r>
              <a:rPr lang="en-US" dirty="0" smtClean="0"/>
              <a:t>modes</a:t>
            </a:r>
          </a:p>
          <a:p>
            <a:r>
              <a:rPr lang="en-US" dirty="0" smtClean="0"/>
              <a:t>Well </a:t>
            </a:r>
            <a:r>
              <a:rPr lang="en-US" dirty="0"/>
              <a:t>known how to extend hydro expansion to higher orders</a:t>
            </a:r>
          </a:p>
          <a:p>
            <a:r>
              <a:rPr lang="en-US" dirty="0" smtClean="0"/>
              <a:t>Hydro expansion small parameter is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times gradient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Approximation breaks down at LARGE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dirty="0" smtClean="0"/>
              <a:t> and/or momentum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406" y="3319906"/>
            <a:ext cx="7735188" cy="136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6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equilibrium (hydro expansion)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174"/>
            <a:ext cx="10515600" cy="530118"/>
          </a:xfrm>
        </p:spPr>
        <p:txBody>
          <a:bodyPr/>
          <a:lstStyle/>
          <a:p>
            <a:r>
              <a:rPr lang="en-US" smtClean="0"/>
              <a:t>Hydro </a:t>
            </a:r>
            <a:r>
              <a:rPr lang="en-US" dirty="0" smtClean="0"/>
              <a:t>equations of motion may be solved for anisotropies, find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48" y="1906292"/>
            <a:ext cx="6775341" cy="47427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22968" y="3039169"/>
            <a:ext cx="2639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Hydro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n’</a:t>
            </a:r>
            <a:r>
              <a:rPr lang="en-US" sz="2800" b="1" dirty="0" err="1" smtClean="0"/>
              <a:t>s</a:t>
            </a:r>
            <a:r>
              <a:rPr lang="en-US" sz="2800" b="1" dirty="0" smtClean="0"/>
              <a:t> rise with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T</a:t>
            </a:r>
            <a:endParaRPr lang="en-US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8946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695" y="248839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Approximation of LARGE mean free path</a:t>
            </a:r>
            <a:br>
              <a:rPr lang="en-US" dirty="0" smtClean="0"/>
            </a:br>
            <a:r>
              <a:rPr lang="en-US" dirty="0" smtClean="0"/>
              <a:t>(not-so-well-known)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ballistic (eremitic expansion)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Weak interactions -&gt; large relaxation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T&gt;&gt;1</a:t>
            </a:r>
            <a:endParaRPr lang="en-US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r>
              <a:rPr lang="en-US" dirty="0" smtClean="0"/>
              <a:t>Large relaxation time implies collision kernel close to zero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Zeroth order eremitic expansion (free streaming)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96" y="2490766"/>
            <a:ext cx="5712848" cy="1428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96" y="4584119"/>
            <a:ext cx="6330841" cy="97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ballistic (eremitic expansion)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Free-streaming equation can be solved by method of characteristics, leading to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leads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=0, but in non-trivial way. </a:t>
            </a:r>
            <a:r>
              <a:rPr lang="en-US" dirty="0" err="1" smtClean="0"/>
              <a:t>Hadronic</a:t>
            </a:r>
            <a:r>
              <a:rPr lang="en-US" dirty="0" smtClean="0"/>
              <a:t> afterburner can recover non-zero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err="1" smtClean="0"/>
              <a:t>’s</a:t>
            </a:r>
            <a:r>
              <a:rPr lang="en-US" dirty="0" smtClean="0"/>
              <a:t> (see e.g. 1504.02529)</a:t>
            </a:r>
          </a:p>
          <a:p>
            <a:r>
              <a:rPr lang="en-US" dirty="0" smtClean="0"/>
              <a:t>Note: evolution quite far away from equilibrium, but local velocity, energy-density (and pseudo-temperature) well defined for classical particles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044" y="2590154"/>
            <a:ext cx="7305188" cy="105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33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ballistic (eremitic expansion)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Corrections to free-streaming: particles rarely (but nevertheless occasionally) interact</a:t>
            </a:r>
          </a:p>
          <a:p>
            <a:r>
              <a:rPr lang="en-US" dirty="0" smtClean="0"/>
              <a:t>Like hermit crabs: hence the name “eremitic” expansion</a:t>
            </a:r>
          </a:p>
          <a:p>
            <a:r>
              <a:rPr lang="en-US" dirty="0" smtClean="0"/>
              <a:t>First order </a:t>
            </a:r>
            <a:r>
              <a:rPr lang="en-US" dirty="0" err="1" smtClean="0"/>
              <a:t>eremetic</a:t>
            </a:r>
            <a:r>
              <a:rPr lang="en-US" dirty="0" smtClean="0"/>
              <a:t> expansion: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Solution in terms of characteristics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571" y="3859078"/>
            <a:ext cx="7987149" cy="8943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3" y="5427663"/>
            <a:ext cx="11719887" cy="88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72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ballistic (eremitic expansion)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Collective modes </a:t>
            </a:r>
            <a:r>
              <a:rPr lang="en-US" dirty="0" smtClean="0"/>
              <a:t>(non-hydro </a:t>
            </a:r>
            <a:r>
              <a:rPr lang="en-US" dirty="0"/>
              <a:t>modes) are </a:t>
            </a:r>
            <a:r>
              <a:rPr lang="en-US" dirty="0" smtClean="0"/>
              <a:t>branch cuts [1512.02641]</a:t>
            </a:r>
          </a:p>
          <a:p>
            <a:r>
              <a:rPr lang="en-US" dirty="0" smtClean="0"/>
              <a:t>Known </a:t>
            </a:r>
            <a:r>
              <a:rPr lang="en-US" dirty="0"/>
              <a:t>how to extend </a:t>
            </a:r>
            <a:r>
              <a:rPr lang="en-US" dirty="0" smtClean="0"/>
              <a:t>eremitic </a:t>
            </a:r>
            <a:r>
              <a:rPr lang="en-US" dirty="0"/>
              <a:t>expansion to higher </a:t>
            </a:r>
            <a:r>
              <a:rPr lang="en-US" dirty="0" smtClean="0"/>
              <a:t>orders [1802.06804] and some applications exist [1012.0899, 1802.06804, 1803.02072, 1811.05195]; maybe related to “escape mechanism”?</a:t>
            </a:r>
          </a:p>
          <a:p>
            <a:r>
              <a:rPr lang="en-US" dirty="0" smtClean="0"/>
              <a:t>Eremitic expansion parameter is inverse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dirty="0" smtClean="0"/>
              <a:t> times integral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Approximation breaks down at </a:t>
            </a:r>
            <a:r>
              <a:rPr lang="en-US" dirty="0" smtClean="0"/>
              <a:t>SMALL </a:t>
            </a:r>
            <a:r>
              <a:rPr lang="en-US" dirty="0" err="1"/>
              <a:t>t</a:t>
            </a:r>
            <a:r>
              <a:rPr lang="en-US" baseline="-25000" dirty="0" err="1"/>
              <a:t>R</a:t>
            </a:r>
            <a:r>
              <a:rPr lang="en-US" dirty="0"/>
              <a:t> and/or momentum </a:t>
            </a:r>
            <a:r>
              <a:rPr lang="en-US" dirty="0" err="1"/>
              <a:t>p</a:t>
            </a:r>
            <a:r>
              <a:rPr lang="en-US" baseline="-25000" dirty="0" err="1"/>
              <a:t>T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3" y="4265290"/>
            <a:ext cx="11719887" cy="88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19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vs. Eremitic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174"/>
            <a:ext cx="10515600" cy="530118"/>
          </a:xfrm>
        </p:spPr>
        <p:txBody>
          <a:bodyPr/>
          <a:lstStyle/>
          <a:p>
            <a:r>
              <a:rPr lang="en-US" dirty="0" smtClean="0"/>
              <a:t>Equations of motion may be solved for anisotropies, find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610" y="1906292"/>
            <a:ext cx="6759844" cy="47318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66509" y="3148692"/>
            <a:ext cx="30066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Hydro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n</a:t>
            </a:r>
            <a:r>
              <a:rPr lang="en-US" sz="2800" b="1" dirty="0" err="1" smtClean="0"/>
              <a:t>’s</a:t>
            </a:r>
            <a:r>
              <a:rPr lang="en-US" sz="2800" b="1" dirty="0" smtClean="0"/>
              <a:t> rise with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T</a:t>
            </a:r>
            <a:endParaRPr lang="en-US" sz="2800" b="1" baseline="-250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Non-hydro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n</a:t>
            </a:r>
            <a:r>
              <a:rPr lang="en-US" sz="2800" b="1" dirty="0" err="1" smtClean="0"/>
              <a:t>’s</a:t>
            </a:r>
            <a:r>
              <a:rPr lang="en-US" sz="2800" b="1" dirty="0" smtClean="0"/>
              <a:t> fall with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T</a:t>
            </a:r>
            <a:endParaRPr lang="en-US" sz="2800" b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8752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vs. Eremitic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opposite limits of momentum range: low (hydro) and high (eremitic); qualitatively different behavior</a:t>
            </a:r>
          </a:p>
          <a:p>
            <a:r>
              <a:rPr lang="en-US" dirty="0" smtClean="0"/>
              <a:t>Different collective modes: sound/shear pole (hydro), branch cut (eremitic)</a:t>
            </a:r>
          </a:p>
          <a:p>
            <a:r>
              <a:rPr lang="en-US" dirty="0" smtClean="0"/>
              <a:t>Full theory (kinetic theory) always has both, but they presumably dominate at low/high momentum, respectively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5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514" y="235721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guess for full kinetic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174"/>
            <a:ext cx="10515600" cy="530118"/>
          </a:xfrm>
        </p:spPr>
        <p:txBody>
          <a:bodyPr/>
          <a:lstStyle/>
          <a:p>
            <a:r>
              <a:rPr lang="en-US" dirty="0" err="1" smtClean="0"/>
              <a:t>Pade</a:t>
            </a:r>
            <a:r>
              <a:rPr lang="en-US" dirty="0" smtClean="0"/>
              <a:t> approximant using hydro and eremitic results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59120" y="2448732"/>
            <a:ext cx="3998561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Hydro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n</a:t>
            </a:r>
            <a:r>
              <a:rPr lang="en-US" sz="2800" b="1" dirty="0" err="1" smtClean="0"/>
              <a:t>’s</a:t>
            </a:r>
            <a:r>
              <a:rPr lang="en-US" sz="2800" b="1" dirty="0" smtClean="0"/>
              <a:t> rise with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T</a:t>
            </a:r>
            <a:endParaRPr lang="en-US" sz="2800" b="1" baseline="-250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Non-hydro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n</a:t>
            </a:r>
            <a:r>
              <a:rPr lang="en-US" sz="2800" b="1" dirty="0" err="1" smtClean="0"/>
              <a:t>’s</a:t>
            </a:r>
            <a:r>
              <a:rPr lang="en-US" sz="2800" b="1" dirty="0" smtClean="0"/>
              <a:t> fall with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T</a:t>
            </a:r>
            <a:r>
              <a:rPr lang="en-US" sz="2800" b="1" baseline="-25000" dirty="0"/>
              <a:t/>
            </a:r>
            <a:br>
              <a:rPr lang="en-US" sz="2800" b="1" baseline="-25000" dirty="0"/>
            </a:br>
            <a:endParaRPr lang="en-US" sz="2800" b="1" baseline="-25000" dirty="0"/>
          </a:p>
          <a:p>
            <a:pPr marL="457200" indent="-457200">
              <a:buFont typeface="Arial" charset="0"/>
              <a:buChar char="•"/>
            </a:pPr>
            <a:r>
              <a:rPr lang="en-US" sz="2800" b="1" dirty="0" err="1" smtClean="0"/>
              <a:t>Pade</a:t>
            </a:r>
            <a:r>
              <a:rPr lang="en-US" sz="2800" b="1" dirty="0" smtClean="0"/>
              <a:t> as a guess to full kinetic theory</a:t>
            </a:r>
            <a:endParaRPr lang="en-US" sz="2800" b="1" baseline="-25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685" y="2031727"/>
            <a:ext cx="6062420" cy="424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Hydro+Eremitic</a:t>
            </a:r>
            <a:r>
              <a:rPr lang="en-US" dirty="0" smtClean="0"/>
              <a:t> captures qualitative behavior in </a:t>
            </a:r>
            <a:r>
              <a:rPr lang="en-US" dirty="0" err="1" smtClean="0"/>
              <a:t>Pb+Pb</a:t>
            </a:r>
            <a:r>
              <a:rPr lang="en-US" dirty="0" smtClean="0"/>
              <a:t>...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0" y="1898154"/>
            <a:ext cx="6062420" cy="4243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448" y="1898154"/>
            <a:ext cx="5987552" cy="419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11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...and in </a:t>
            </a:r>
            <a:r>
              <a:rPr lang="en-US" dirty="0" err="1" smtClean="0"/>
              <a:t>p+Pb</a:t>
            </a:r>
            <a:r>
              <a:rPr lang="en-US" dirty="0" smtClean="0"/>
              <a:t>!!!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02" y="1690688"/>
            <a:ext cx="6116664" cy="42816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336" y="1690687"/>
            <a:ext cx="6116664" cy="42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98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 at high momentum is non-hydrodynamic and in kinetic theory can be captured by simple approximation scheme (“eremitic expansion”)</a:t>
            </a:r>
          </a:p>
          <a:p>
            <a:r>
              <a:rPr lang="en-US" dirty="0" smtClean="0"/>
              <a:t>Applied to nuclear collisions, non-hydro transport gives “unusual” qualitative behavior of azimuthal anisotropies falling with 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smtClean="0"/>
              <a:t>Non-hydro transport approximation fails at LOW momenta (opposite to hydro)</a:t>
            </a:r>
          </a:p>
          <a:p>
            <a:r>
              <a:rPr lang="en-US" dirty="0" smtClean="0"/>
              <a:t>So far only model results with massless </a:t>
            </a:r>
            <a:r>
              <a:rPr lang="en-US" dirty="0" err="1" smtClean="0"/>
              <a:t>partons</a:t>
            </a:r>
            <a:r>
              <a:rPr lang="en-US" dirty="0" smtClean="0"/>
              <a:t>, classical statistics, no </a:t>
            </a:r>
            <a:r>
              <a:rPr lang="en-US" dirty="0" err="1" smtClean="0"/>
              <a:t>hadronization</a:t>
            </a:r>
            <a:r>
              <a:rPr lang="en-US" dirty="0" smtClean="0"/>
              <a:t>. Good opportunity to get involved!!!!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12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213" y="292234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Bonus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28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ratios: approximately constant at high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613" y="1549831"/>
            <a:ext cx="7410774" cy="518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8" y="365125"/>
            <a:ext cx="12083512" cy="1325563"/>
          </a:xfrm>
        </p:spPr>
        <p:txBody>
          <a:bodyPr/>
          <a:lstStyle/>
          <a:p>
            <a:r>
              <a:rPr lang="en-US" smtClean="0"/>
              <a:t>Data: Trend </a:t>
            </a:r>
            <a:r>
              <a:rPr lang="en-US" dirty="0" smtClean="0"/>
              <a:t>changes qualitatively around pT~3-4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233" y="1690688"/>
            <a:ext cx="7325533" cy="512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explain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hydro: hydro stops working well below 4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Is it jets (e.g</a:t>
            </a:r>
            <a:r>
              <a:rPr lang="en-US" dirty="0"/>
              <a:t>. [</a:t>
            </a:r>
            <a:r>
              <a:rPr lang="en-US" dirty="0" smtClean="0"/>
              <a:t>1609.05171])?</a:t>
            </a:r>
          </a:p>
          <a:p>
            <a:r>
              <a:rPr lang="en-US" dirty="0" smtClean="0"/>
              <a:t>If not, what is it?</a:t>
            </a:r>
          </a:p>
        </p:txBody>
      </p:sp>
    </p:spTree>
    <p:extLst>
      <p:ext uri="{BB962C8B-B14F-4D97-AF65-F5344CB8AC3E}">
        <p14:creationId xmlns:p14="http://schemas.microsoft.com/office/powerpoint/2010/main" val="39647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for Jet explanation: </a:t>
            </a:r>
            <a:r>
              <a:rPr lang="en-US" dirty="0" err="1" smtClean="0"/>
              <a:t>p+Pb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077559" cy="49542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15580" y="2991173"/>
            <a:ext cx="3146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Same trends as in </a:t>
            </a:r>
            <a:r>
              <a:rPr lang="en-US" sz="2800" dirty="0" err="1" smtClean="0"/>
              <a:t>Pb+Pb</a:t>
            </a:r>
            <a:r>
              <a:rPr lang="en-US" sz="2800" dirty="0" smtClean="0"/>
              <a:t>, but no apparent jet modifications observed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017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explanation: non-hydrodynamic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formulation of hydrodynamics in terms of effective theory of long-lived (hydrodynamic) modes </a:t>
            </a:r>
          </a:p>
          <a:p>
            <a:pPr marL="0" indent="0" algn="r">
              <a:buNone/>
            </a:pPr>
            <a:r>
              <a:rPr lang="en-US" dirty="0"/>
              <a:t>[New </a:t>
            </a:r>
            <a:r>
              <a:rPr lang="en-US" dirty="0" smtClean="0"/>
              <a:t>Textbook, based </a:t>
            </a:r>
            <a:r>
              <a:rPr lang="en-US" dirty="0"/>
              <a:t>on </a:t>
            </a:r>
            <a:r>
              <a:rPr lang="en-US" dirty="0" smtClean="0"/>
              <a:t>1712.05815, to appear summer ‘19 w/ Cambridge University Press]</a:t>
            </a:r>
          </a:p>
          <a:p>
            <a:r>
              <a:rPr lang="en-US" dirty="0" smtClean="0"/>
              <a:t>Main message: competition between hydro modes and non-hydro modes; hydro works as long as non-hydro modes loose</a:t>
            </a:r>
          </a:p>
          <a:p>
            <a:r>
              <a:rPr lang="en-US" dirty="0" smtClean="0"/>
              <a:t>However, even if hydro has broken down, there is still transport; this transport is now due to non-hydrodynamic modes and may be qualitatively different from usual hydro 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non-hydro transport: kinetic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652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Model for transport at different scales: Boltzmann equation w/ relaxation time approximation; relaxation time encodes interaction strength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Classical particles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These model assumptions are not essential and can be relaxed if needed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96" y="2490766"/>
            <a:ext cx="5712848" cy="142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041" y="4148785"/>
            <a:ext cx="3081465" cy="114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0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Energy-momentum tensor in and out of equilibrium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98" y="2324746"/>
            <a:ext cx="8185841" cy="1213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98" y="3781586"/>
            <a:ext cx="2829085" cy="1060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023" y="3665591"/>
            <a:ext cx="1744957" cy="10132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92271" y="5052447"/>
            <a:ext cx="8346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Note: Velocity and energy density defined in and out of equilibrium, as is the “pseudo”-temperature T defined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98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695" y="248839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Approximation of small mean free path</a:t>
            </a:r>
            <a:br>
              <a:rPr lang="en-US" dirty="0" smtClean="0"/>
            </a:br>
            <a:r>
              <a:rPr lang="en-US" dirty="0" smtClean="0"/>
              <a:t>(well-known)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4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8633</TotalTime>
  <Words>761</Words>
  <Application>Microsoft Macintosh PowerPoint</Application>
  <PresentationFormat>Widescreen</PresentationFormat>
  <Paragraphs>117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Arial</vt:lpstr>
      <vt:lpstr>Office Theme</vt:lpstr>
      <vt:lpstr>Azimuthal Anisotropies at High Momentum</vt:lpstr>
      <vt:lpstr>Prologue</vt:lpstr>
      <vt:lpstr>Data: Trend changes qualitatively around pT~3-4 GeV</vt:lpstr>
      <vt:lpstr>Can we explain it?</vt:lpstr>
      <vt:lpstr>Challenge for Jet explanation: p+Pb</vt:lpstr>
      <vt:lpstr>Proposed explanation: non-hydrodynamic transport</vt:lpstr>
      <vt:lpstr>A look at non-hydro transport: kinetic theory</vt:lpstr>
      <vt:lpstr>Energy-momentum tensor in and out of equilibrium</vt:lpstr>
      <vt:lpstr>Approximation of small mean free path (well-known)</vt:lpstr>
      <vt:lpstr>Near equilibrium (hydro expansion)</vt:lpstr>
      <vt:lpstr>Near equilibrium (hydro expansion)</vt:lpstr>
      <vt:lpstr>Near equilibrium (hydro expansion)</vt:lpstr>
      <vt:lpstr>Approximation of LARGE mean free path (not-so-well-known)</vt:lpstr>
      <vt:lpstr>Near ballistic (eremitic expansion)</vt:lpstr>
      <vt:lpstr>Near ballistic (eremitic expansion)</vt:lpstr>
      <vt:lpstr>Near ballistic (eremitic expansion)</vt:lpstr>
      <vt:lpstr>Near ballistic (eremitic expansion)</vt:lpstr>
      <vt:lpstr>Hydro vs. Eremitic Expansion</vt:lpstr>
      <vt:lpstr>Hydro vs. Eremitic expansion</vt:lpstr>
      <vt:lpstr>A guess for full kinetic theory</vt:lpstr>
      <vt:lpstr>Hydro+Eremitic captures qualitative behavior in Pb+Pb...</vt:lpstr>
      <vt:lpstr>...and in p+Pb!!!</vt:lpstr>
      <vt:lpstr>Summary and Conclusions</vt:lpstr>
      <vt:lpstr>Bonus Material</vt:lpstr>
      <vt:lpstr>vn ratios: approximately constant at high pT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we measure in HIC?</dc:title>
  <dc:creator>Microsoft Office User</dc:creator>
  <cp:lastModifiedBy>Microsoft Office User</cp:lastModifiedBy>
  <cp:revision>126</cp:revision>
  <dcterms:created xsi:type="dcterms:W3CDTF">2017-04-23T01:32:26Z</dcterms:created>
  <dcterms:modified xsi:type="dcterms:W3CDTF">2019-01-11T21:34:55Z</dcterms:modified>
</cp:coreProperties>
</file>