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12" r:id="rId3"/>
    <p:sldId id="422" r:id="rId4"/>
    <p:sldId id="401" r:id="rId5"/>
    <p:sldId id="404" r:id="rId6"/>
    <p:sldId id="423" r:id="rId7"/>
    <p:sldId id="406" r:id="rId8"/>
    <p:sldId id="407" r:id="rId9"/>
    <p:sldId id="409" r:id="rId10"/>
    <p:sldId id="424" r:id="rId11"/>
    <p:sldId id="425" r:id="rId12"/>
    <p:sldId id="426" r:id="rId13"/>
    <p:sldId id="427" r:id="rId14"/>
    <p:sldId id="428" r:id="rId15"/>
    <p:sldId id="414" r:id="rId16"/>
    <p:sldId id="386" r:id="rId17"/>
    <p:sldId id="415" r:id="rId18"/>
    <p:sldId id="387" r:id="rId19"/>
    <p:sldId id="432" r:id="rId20"/>
    <p:sldId id="433" r:id="rId21"/>
    <p:sldId id="417" r:id="rId22"/>
    <p:sldId id="420" r:id="rId23"/>
    <p:sldId id="4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FD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6" autoAdjust="0"/>
    <p:restoredTop sz="94376" autoAdjust="0"/>
  </p:normalViewPr>
  <p:slideViewPr>
    <p:cSldViewPr snapToGrid="0">
      <p:cViewPr varScale="1">
        <p:scale>
          <a:sx n="83" d="100"/>
          <a:sy n="83" d="100"/>
        </p:scale>
        <p:origin x="5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E8D4E-55FF-437D-B83F-339DCCB3CDE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F30F5-CE82-439E-BE9D-F081FC97F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7E0A6-6E0D-4B28-B934-D69CDBB0D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7E0A6-6E0D-4B28-B934-D69CDBB0DF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7E0A6-6E0D-4B28-B934-D69CDBB0D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7E0A6-6E0D-4B28-B934-D69CDBB0DF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9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F30F5-CE82-439E-BE9D-F081FC97FB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E6F5-22BA-481B-BA12-53D59654B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33942-D1CB-4508-8CA5-91E51EC41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10B28-351D-4280-9EE9-F1844894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EAA8-BFC6-4659-A4EA-C7E85D2EEBFB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7FA0-8D18-40C9-84CB-4A544C23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B7F68-B52C-4A8B-A453-CDAD09C5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3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E91E-5DEF-4F7F-BB22-D9A89FD3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2A64E-056F-4A4C-BDFB-355436697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D6EC7-A3C3-4757-80C0-7C319613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B7EA-9028-4EF5-8B9B-30493B9928B1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7B9D9-2593-4983-AA90-632D57FA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06AF6-6C66-49DD-99A1-0A9F69E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EADC4-143D-4093-9F37-9F2546CEF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39339-11B3-4C06-A0AB-EF002FAE1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F7326-BE54-4870-B95D-DD68777E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9F30-D711-44D3-989D-44D369F0BE4F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6820-57DE-4898-BEAB-62270236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4F8E-1962-409F-B116-7CBDBAC2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0659-C4CF-412E-9786-5A71BB5C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F41D-1EEF-45AA-81D3-969A63C9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87305-25D8-475A-8668-0134DF62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0596-40A3-4616-9411-33A42F560240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71608-4713-49B6-9014-3303C884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2970-BFC6-4B69-B87D-688C764E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9F42-EA6E-49C4-A65D-76136E5A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BFFC2-DCD5-4D09-AFEE-00DBF4FC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4FFE-DEDC-46EC-B5A9-17E446FE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7829-A714-4082-BA2F-8D6499F2BC06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FB3D0-28C5-4E3C-8BFC-E6AA2AF3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C4A3D-B79E-46A3-AA72-4F08B0A1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5E30-CFBB-406F-89A0-2C72FEC5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A1EA-D7FA-4E1A-BDB1-BCEE37761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1DE5D-4922-4419-A48F-D224F69E1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4EFB5-944E-4C1E-833E-043DBFCD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8685-C949-4A8C-B9EA-010A267A606D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A1C8D-E8A7-4B62-A483-3DD7DC50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FE90B-989E-4367-99CA-784B1609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0458-E5E9-40B3-9815-82295647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6FD60-CE57-48EC-A03F-E2C77A5D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BED30-E178-46F3-B54B-62439305B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D981A-4191-49A2-AE54-5CFE1F0FE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5092B-1CA3-434A-8B7C-2C7DB0229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5A4CF-1058-4DE2-ABA7-F75402D8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052B-AA48-46E4-9C19-2896D48AC399}" type="datetime1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5C22F-B657-4641-8E80-C957BE68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D3B80-ABC6-498A-B2EA-D8433569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5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68A2-645C-4EF1-9947-5DCEAABD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630DB-DE1A-422E-A787-19CC9327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BC515-F9B5-4274-94C6-DF5B5D428582}" type="datetime1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5252C-7ABA-4458-BA7B-E0EE596B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74238-6ECF-4E95-B5C1-F6EB4E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CB3A0-3278-4430-A734-15B8F2D6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B8055-56A2-4190-995B-0CB9D90828FB}" type="datetime1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E767A-10C7-402F-A063-49BD2AB1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706FF-A4DA-4C37-9995-E38ACF5A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6E2F-216B-4C01-9349-C04C329B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AAC8-7D62-4C17-B6A7-99B5F8E5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5E100-A2A1-473E-A4B2-F70206CE3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01D54-A5A9-436C-90F2-EA4A8A3A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ED3-A9B0-4931-81F9-C90ACA58CBDA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09FD7-AC07-4AFD-910A-BAFF2708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AD7FB-3CA2-4369-B2EF-F68DA00B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C649-D5D0-49BD-828C-1CF9678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2BB00-61EC-4F17-8168-AB6719289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C2756-A6A9-4BA6-808B-60C1A1521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59EB7-826C-49CB-972C-2D21A4B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2506-BEC6-4D71-84E8-1FFCC12752F7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094A2-3070-4C05-93EC-7DF7481E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F2129-D64E-4094-99A7-1783F220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3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87187-131B-44E6-ACC1-9A664556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A9E3B-C4F0-47A2-A68E-393DC582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A42C-2C92-4A41-A48F-1EAE46699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EDCF7-AD1D-4AAA-B6A1-C2D5B5080377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8E71-5F19-4E6B-A266-C90E4FAE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4CBC2-C715-49BE-AE40-D4637F34D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DA19-FFE6-4257-BA6A-F1AD7E5F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0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55" y="599274"/>
            <a:ext cx="10570322" cy="1742709"/>
          </a:xfrm>
        </p:spPr>
        <p:txBody>
          <a:bodyPr>
            <a:noAutofit/>
          </a:bodyPr>
          <a:lstStyle/>
          <a:p>
            <a:r>
              <a:rPr lang="en-US" sz="5000" dirty="0"/>
              <a:t>Non-Perturbative Effects on Heavy Quark Radiative Energy Loss?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290" y="262945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Shuai Liu, Ralf Rapp</a:t>
            </a:r>
          </a:p>
          <a:p>
            <a:r>
              <a:rPr lang="en-US" dirty="0"/>
              <a:t>Cyclotron Institute  +  Department of Physics and Astronomy</a:t>
            </a:r>
            <a:br>
              <a:rPr lang="en-US" dirty="0"/>
            </a:br>
            <a:r>
              <a:rPr lang="en-US" dirty="0"/>
              <a:t>Texas A&amp;M University</a:t>
            </a:r>
          </a:p>
          <a:p>
            <a:r>
              <a:rPr lang="en-US" dirty="0"/>
              <a:t>College Station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842" y="5147747"/>
            <a:ext cx="1581150" cy="1581150"/>
          </a:xfrm>
          <a:prstGeom prst="rect">
            <a:avLst/>
          </a:prstGeom>
        </p:spPr>
      </p:pic>
      <p:pic>
        <p:nvPicPr>
          <p:cNvPr id="5" name="Picture 17" descr="ta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1" b="20000"/>
          <a:stretch>
            <a:fillRect/>
          </a:stretch>
        </p:blipFill>
        <p:spPr bwMode="auto">
          <a:xfrm>
            <a:off x="100736" y="4860163"/>
            <a:ext cx="2013610" cy="15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3" y="6438343"/>
            <a:ext cx="2057400" cy="31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88719" y="6546334"/>
            <a:ext cx="2743200" cy="365125"/>
          </a:xfrm>
        </p:spPr>
        <p:txBody>
          <a:bodyPr/>
          <a:lstStyle/>
          <a:p>
            <a:fld id="{3892C256-F8C9-49F6-A79E-F7402B1ED980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ECFB1-A5E1-47E6-89EC-2841CA76D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195" y="4942349"/>
            <a:ext cx="2583410" cy="16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81" y="570810"/>
            <a:ext cx="10043260" cy="768849"/>
          </a:xfrm>
        </p:spPr>
        <p:txBody>
          <a:bodyPr>
            <a:normAutofit/>
          </a:bodyPr>
          <a:lstStyle/>
          <a:p>
            <a:r>
              <a:rPr lang="en-US" sz="4000" u="sng" dirty="0"/>
              <a:t>Outline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06" y="2063262"/>
            <a:ext cx="9877434" cy="323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1) Background and Motivation</a:t>
            </a:r>
          </a:p>
          <a:p>
            <a:pPr marL="0" indent="0">
              <a:buNone/>
            </a:pPr>
            <a:r>
              <a:rPr lang="en-US" b="1" dirty="0"/>
              <a:t>2) Many-Body Approach to Radiative </a:t>
            </a:r>
            <a:r>
              <a:rPr lang="en-US" altLang="zh-CN" b="1" dirty="0"/>
              <a:t>Process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3) Study the Non-Perturbative (NP) Effects on Radiative Process</a:t>
            </a:r>
          </a:p>
          <a:p>
            <a:pPr marL="0" indent="0">
              <a:buNone/>
            </a:pPr>
            <a:r>
              <a:rPr lang="en-US" b="1" dirty="0"/>
              <a:t>4) Conclusion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CA7C0F-73FB-4D99-8DCC-AB281F376C98}"/>
              </a:ext>
            </a:extLst>
          </p:cNvPr>
          <p:cNvSpPr/>
          <p:nvPr/>
        </p:nvSpPr>
        <p:spPr>
          <a:xfrm>
            <a:off x="787306" y="3036095"/>
            <a:ext cx="9574264" cy="586781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88292-C205-4EDC-91A3-84FBEA41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66FF-1BE0-40BB-9C74-F9257F3D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13" y="2495"/>
            <a:ext cx="10515600" cy="776288"/>
          </a:xfrm>
        </p:spPr>
        <p:txBody>
          <a:bodyPr>
            <a:normAutofit/>
          </a:bodyPr>
          <a:lstStyle/>
          <a:p>
            <a:r>
              <a:rPr lang="en-US" dirty="0"/>
              <a:t>Four Cases with Different NP Effects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AAF6F-2936-4E7D-A8C6-F2F23C3F8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28" r="79435" b="14549"/>
          <a:stretch/>
        </p:blipFill>
        <p:spPr>
          <a:xfrm>
            <a:off x="1041792" y="1342413"/>
            <a:ext cx="1843849" cy="1346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DA1FC7-816B-449A-B93A-82630A0CA74D}"/>
                  </a:ext>
                </a:extLst>
              </p:cNvPr>
              <p:cNvSpPr txBox="1"/>
              <p:nvPr/>
            </p:nvSpPr>
            <p:spPr>
              <a:xfrm>
                <a:off x="963713" y="722358"/>
                <a:ext cx="10911397" cy="47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Self-energy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2800" dirty="0"/>
                  <a:t> for different cases (same diagram set for gluon)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DA1FC7-816B-449A-B93A-82630A0C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13" y="722358"/>
                <a:ext cx="10911397" cy="471539"/>
              </a:xfrm>
              <a:prstGeom prst="rect">
                <a:avLst/>
              </a:prstGeom>
              <a:blipFill>
                <a:blip r:embed="rId3"/>
                <a:stretch>
                  <a:fillRect l="-1844" t="-21795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EE95CA8-8D62-4171-ACEC-D90B37AFF9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2"/>
          <a:stretch/>
        </p:blipFill>
        <p:spPr>
          <a:xfrm>
            <a:off x="868907" y="4561028"/>
            <a:ext cx="1990364" cy="1343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2F124F-D84A-4966-BB77-205E60E55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9" r="59992"/>
          <a:stretch/>
        </p:blipFill>
        <p:spPr>
          <a:xfrm>
            <a:off x="3321462" y="4524436"/>
            <a:ext cx="1904282" cy="1368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FD686-FDBA-4A69-A67D-C1095F277C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7" r="30039"/>
          <a:stretch/>
        </p:blipFill>
        <p:spPr>
          <a:xfrm>
            <a:off x="5798186" y="4524436"/>
            <a:ext cx="2520513" cy="1411730"/>
          </a:xfrm>
          <a:prstGeom prst="rect">
            <a:avLst/>
          </a:prstGeom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06E28FEC-8804-4DBE-A012-EBA4D3AAD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9" t="9828" r="52864" b="14549"/>
          <a:stretch/>
        </p:blipFill>
        <p:spPr>
          <a:xfrm>
            <a:off x="3418026" y="1308632"/>
            <a:ext cx="1924886" cy="1385771"/>
          </a:xfrm>
          <a:prstGeom prst="rect">
            <a:avLst/>
          </a:prstGeom>
        </p:spPr>
      </p:pic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C3E22237-E371-4257-93FF-4843585C3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9" t="9828" r="26775" b="14549"/>
          <a:stretch/>
        </p:blipFill>
        <p:spPr>
          <a:xfrm>
            <a:off x="6096000" y="1226802"/>
            <a:ext cx="1924886" cy="14577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5399D9-297D-4864-8AFA-141E769EC98B}"/>
              </a:ext>
            </a:extLst>
          </p:cNvPr>
          <p:cNvSpPr txBox="1"/>
          <p:nvPr/>
        </p:nvSpPr>
        <p:spPr>
          <a:xfrm>
            <a:off x="1008508" y="6066337"/>
            <a:ext cx="1617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Close to pQCD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93EF39-92A2-490F-982E-ACCD219990CC}"/>
              </a:ext>
            </a:extLst>
          </p:cNvPr>
          <p:cNvSpPr txBox="1"/>
          <p:nvPr/>
        </p:nvSpPr>
        <p:spPr>
          <a:xfrm>
            <a:off x="3658455" y="6098593"/>
            <a:ext cx="15183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confining  Interaction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796357-E55F-4851-B2AF-72885B687A22}"/>
              </a:ext>
            </a:extLst>
          </p:cNvPr>
          <p:cNvSpPr txBox="1"/>
          <p:nvPr/>
        </p:nvSpPr>
        <p:spPr>
          <a:xfrm>
            <a:off x="6033454" y="6112502"/>
            <a:ext cx="23337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the t-Channel resummation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02B0E9-7A10-4118-8B83-4F59E42E9579}"/>
              </a:ext>
            </a:extLst>
          </p:cNvPr>
          <p:cNvSpPr txBox="1"/>
          <p:nvPr/>
        </p:nvSpPr>
        <p:spPr>
          <a:xfrm>
            <a:off x="8734353" y="6081725"/>
            <a:ext cx="335756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Add off-shell medium partons; our full T-matrix prediction 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189134-3A2C-40B6-AA43-129276CEA389}"/>
              </a:ext>
            </a:extLst>
          </p:cNvPr>
          <p:cNvGrpSpPr/>
          <p:nvPr/>
        </p:nvGrpSpPr>
        <p:grpSpPr>
          <a:xfrm>
            <a:off x="8956968" y="1189653"/>
            <a:ext cx="2036356" cy="1584205"/>
            <a:chOff x="8956968" y="1189653"/>
            <a:chExt cx="2036356" cy="1584205"/>
          </a:xfrm>
        </p:grpSpPr>
        <p:pic>
          <p:nvPicPr>
            <p:cNvPr id="25" name="Content Placeholder 3">
              <a:extLst>
                <a:ext uri="{FF2B5EF4-FFF2-40B4-BE49-F238E27FC236}">
                  <a16:creationId xmlns:a16="http://schemas.microsoft.com/office/drawing/2014/main" id="{97C51BBF-AB01-41AC-9D4C-81360AA74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15" t="9828" b="14549"/>
            <a:stretch/>
          </p:blipFill>
          <p:spPr>
            <a:xfrm>
              <a:off x="8956968" y="1282065"/>
              <a:ext cx="2036356" cy="1457769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C605A49-69B0-429D-BF4A-0610598E2AEB}"/>
                </a:ext>
              </a:extLst>
            </p:cNvPr>
            <p:cNvSpPr/>
            <p:nvPr/>
          </p:nvSpPr>
          <p:spPr>
            <a:xfrm>
              <a:off x="9937102" y="1189653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A188CF6-20BE-4697-AB56-04E08FFEF911}"/>
                </a:ext>
              </a:extLst>
            </p:cNvPr>
            <p:cNvSpPr/>
            <p:nvPr/>
          </p:nvSpPr>
          <p:spPr>
            <a:xfrm>
              <a:off x="9760542" y="1472391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7671485-A278-4CA0-97C6-4E608CFEB1E7}"/>
                </a:ext>
              </a:extLst>
            </p:cNvPr>
            <p:cNvSpPr/>
            <p:nvPr/>
          </p:nvSpPr>
          <p:spPr>
            <a:xfrm>
              <a:off x="9829800" y="2582580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6F763AD-D28A-4C5E-B6C4-AC11820AF35E}"/>
                </a:ext>
              </a:extLst>
            </p:cNvPr>
            <p:cNvSpPr/>
            <p:nvPr/>
          </p:nvSpPr>
          <p:spPr>
            <a:xfrm>
              <a:off x="10500049" y="2575443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369CA27-5889-4079-A80E-8A7AD2F0862A}"/>
                </a:ext>
              </a:extLst>
            </p:cNvPr>
            <p:cNvSpPr/>
            <p:nvPr/>
          </p:nvSpPr>
          <p:spPr>
            <a:xfrm>
              <a:off x="10399027" y="1502916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B24F195-324D-4737-B872-DAD8F2C3C9B7}"/>
              </a:ext>
            </a:extLst>
          </p:cNvPr>
          <p:cNvGrpSpPr/>
          <p:nvPr/>
        </p:nvGrpSpPr>
        <p:grpSpPr>
          <a:xfrm>
            <a:off x="9002961" y="4601400"/>
            <a:ext cx="2188752" cy="1343433"/>
            <a:chOff x="9002961" y="4601400"/>
            <a:chExt cx="2188752" cy="134343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556084-1F5F-40D8-BA2A-FA60FF857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59"/>
            <a:stretch/>
          </p:blipFill>
          <p:spPr>
            <a:xfrm>
              <a:off x="9002961" y="4601400"/>
              <a:ext cx="2188752" cy="1343433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A59717B-25C4-4903-A190-B7AA306D7557}"/>
                </a:ext>
              </a:extLst>
            </p:cNvPr>
            <p:cNvGrpSpPr/>
            <p:nvPr/>
          </p:nvGrpSpPr>
          <p:grpSpPr>
            <a:xfrm>
              <a:off x="9752046" y="5145091"/>
              <a:ext cx="1275183" cy="792249"/>
              <a:chOff x="9752046" y="5145091"/>
              <a:chExt cx="1275183" cy="792249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FF9705F-4636-4070-8289-1955D56E9F18}"/>
                  </a:ext>
                </a:extLst>
              </p:cNvPr>
              <p:cNvSpPr/>
              <p:nvPr/>
            </p:nvSpPr>
            <p:spPr>
              <a:xfrm>
                <a:off x="10168794" y="5148612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6DBD28C-D7C8-4490-9F93-01016927B02B}"/>
                  </a:ext>
                </a:extLst>
              </p:cNvPr>
              <p:cNvSpPr/>
              <p:nvPr/>
            </p:nvSpPr>
            <p:spPr>
              <a:xfrm>
                <a:off x="10542036" y="5145091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7A2F29E-FCDD-4A9A-AF10-53573B90EE29}"/>
                  </a:ext>
                </a:extLst>
              </p:cNvPr>
              <p:cNvSpPr/>
              <p:nvPr/>
            </p:nvSpPr>
            <p:spPr>
              <a:xfrm>
                <a:off x="10896599" y="5155249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0059F11-1966-473B-B598-61D123DA8C95}"/>
                  </a:ext>
                </a:extLst>
              </p:cNvPr>
              <p:cNvSpPr/>
              <p:nvPr/>
            </p:nvSpPr>
            <p:spPr>
              <a:xfrm>
                <a:off x="10151706" y="5749006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2394B6A-C386-448D-8CB4-36ECD7E16F50}"/>
                  </a:ext>
                </a:extLst>
              </p:cNvPr>
              <p:cNvSpPr/>
              <p:nvPr/>
            </p:nvSpPr>
            <p:spPr>
              <a:xfrm>
                <a:off x="10549810" y="5754359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E2782B5-1F15-41E0-BE3C-0D1F5A0B31FB}"/>
                  </a:ext>
                </a:extLst>
              </p:cNvPr>
              <p:cNvSpPr/>
              <p:nvPr/>
            </p:nvSpPr>
            <p:spPr>
              <a:xfrm>
                <a:off x="10896600" y="5780047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C590FB9-15D7-4047-9FFB-FFF3613EC343}"/>
                  </a:ext>
                </a:extLst>
              </p:cNvPr>
              <p:cNvSpPr/>
              <p:nvPr/>
            </p:nvSpPr>
            <p:spPr>
              <a:xfrm>
                <a:off x="9752046" y="5787237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1C467C8-43DB-4473-B9EA-47FA5C9B69B9}"/>
                  </a:ext>
                </a:extLst>
              </p:cNvPr>
              <p:cNvSpPr/>
              <p:nvPr/>
            </p:nvSpPr>
            <p:spPr>
              <a:xfrm>
                <a:off x="9795588" y="5153613"/>
                <a:ext cx="130629" cy="1501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35FC8E5-2F79-4F4D-A0BE-8B7B35366F81}"/>
              </a:ext>
            </a:extLst>
          </p:cNvPr>
          <p:cNvGrpSpPr/>
          <p:nvPr/>
        </p:nvGrpSpPr>
        <p:grpSpPr>
          <a:xfrm>
            <a:off x="765814" y="2746791"/>
            <a:ext cx="10911398" cy="1720874"/>
            <a:chOff x="868907" y="2739834"/>
            <a:chExt cx="10911398" cy="172087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2227ACA-3EA9-4967-946D-F0B0605F7181}"/>
                </a:ext>
              </a:extLst>
            </p:cNvPr>
            <p:cNvGrpSpPr/>
            <p:nvPr/>
          </p:nvGrpSpPr>
          <p:grpSpPr>
            <a:xfrm>
              <a:off x="868907" y="2739834"/>
              <a:ext cx="10911398" cy="1720874"/>
              <a:chOff x="1225972" y="2777021"/>
              <a:chExt cx="10167937" cy="1720874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E8CF15-6576-4F75-A173-FF9206B5C6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7906" t="9272" b="9874"/>
              <a:stretch/>
            </p:blipFill>
            <p:spPr>
              <a:xfrm>
                <a:off x="1225972" y="2777021"/>
                <a:ext cx="10167937" cy="1720874"/>
              </a:xfrm>
              <a:prstGeom prst="rect">
                <a:avLst/>
              </a:prstGeom>
            </p:spPr>
          </p:pic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18E536F7-6982-4961-9DDF-671EFF7658BB}"/>
                  </a:ext>
                </a:extLst>
              </p:cNvPr>
              <p:cNvSpPr/>
              <p:nvPr/>
            </p:nvSpPr>
            <p:spPr>
              <a:xfrm>
                <a:off x="4615675" y="3326114"/>
                <a:ext cx="901322" cy="311344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3A16072E-3BBB-4A38-9273-4AFAE1655E16}"/>
                  </a:ext>
                </a:extLst>
              </p:cNvPr>
              <p:cNvSpPr/>
              <p:nvPr/>
            </p:nvSpPr>
            <p:spPr>
              <a:xfrm>
                <a:off x="6412581" y="3722851"/>
                <a:ext cx="1267323" cy="281515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DD6288DA-EE35-469C-B0A1-444C97C8AEAA}"/>
                  </a:ext>
                </a:extLst>
              </p:cNvPr>
              <p:cNvSpPr/>
              <p:nvPr/>
            </p:nvSpPr>
            <p:spPr>
              <a:xfrm>
                <a:off x="8855561" y="4096752"/>
                <a:ext cx="2043753" cy="341194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5B8A44B-0560-44D5-9EA2-B45E488E7F82}"/>
                  </a:ext>
                </a:extLst>
              </p:cNvPr>
              <p:cNvSpPr/>
              <p:nvPr/>
            </p:nvSpPr>
            <p:spPr>
              <a:xfrm>
                <a:off x="4372473" y="2971849"/>
                <a:ext cx="147725" cy="242483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1644742-37B1-4021-907B-70D5BBCFB8C3}"/>
                </a:ext>
              </a:extLst>
            </p:cNvPr>
            <p:cNvSpPr/>
            <p:nvPr/>
          </p:nvSpPr>
          <p:spPr>
            <a:xfrm>
              <a:off x="1474987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ED0DCBC-4C65-4E78-9A66-852ECD0492F1}"/>
                </a:ext>
              </a:extLst>
            </p:cNvPr>
            <p:cNvSpPr/>
            <p:nvPr/>
          </p:nvSpPr>
          <p:spPr>
            <a:xfrm>
              <a:off x="3731964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D6E937-BE03-40A1-9009-01717000370E}"/>
                </a:ext>
              </a:extLst>
            </p:cNvPr>
            <p:cNvSpPr/>
            <p:nvPr/>
          </p:nvSpPr>
          <p:spPr>
            <a:xfrm>
              <a:off x="6096000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8915A3A-6DBA-439B-94C2-6FF90052E477}"/>
                </a:ext>
              </a:extLst>
            </p:cNvPr>
            <p:cNvSpPr/>
            <p:nvPr/>
          </p:nvSpPr>
          <p:spPr>
            <a:xfrm>
              <a:off x="9161614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91482-990A-4DCA-86CB-0FA5DB74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3053" y="5681233"/>
            <a:ext cx="2743200" cy="365125"/>
          </a:xfrm>
        </p:spPr>
        <p:txBody>
          <a:bodyPr/>
          <a:lstStyle/>
          <a:p>
            <a:fld id="{69ECDA19-FFE6-4257-BA6A-F1AD7E5FE7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66FF-1BE0-40BB-9C74-F9257F3D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13" y="2495"/>
            <a:ext cx="10515600" cy="776288"/>
          </a:xfrm>
        </p:spPr>
        <p:txBody>
          <a:bodyPr>
            <a:normAutofit/>
          </a:bodyPr>
          <a:lstStyle/>
          <a:p>
            <a:r>
              <a:rPr lang="en-US" dirty="0"/>
              <a:t>Four Different Cases with Different NP Effects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AAF6F-2936-4E7D-A8C6-F2F23C3F8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28" r="79435" b="14549"/>
          <a:stretch/>
        </p:blipFill>
        <p:spPr>
          <a:xfrm>
            <a:off x="1041792" y="1342413"/>
            <a:ext cx="1843849" cy="1346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DA1FC7-816B-449A-B93A-82630A0CA74D}"/>
                  </a:ext>
                </a:extLst>
              </p:cNvPr>
              <p:cNvSpPr txBox="1"/>
              <p:nvPr/>
            </p:nvSpPr>
            <p:spPr>
              <a:xfrm>
                <a:off x="997296" y="791663"/>
                <a:ext cx="9738740" cy="5211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Self-Energy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2800" dirty="0"/>
                  <a:t> for different cases: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Medium color charge density: readjusted by fit to lattice EoS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DA1FC7-816B-449A-B93A-82630A0C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96" y="791663"/>
                <a:ext cx="9738740" cy="5211298"/>
              </a:xfrm>
              <a:prstGeom prst="rect">
                <a:avLst/>
              </a:prstGeom>
              <a:blipFill>
                <a:blip r:embed="rId3"/>
                <a:stretch>
                  <a:fillRect l="-2066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06E28FEC-8804-4DBE-A012-EBA4D3AAD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69" t="9828" r="52864" b="14549"/>
          <a:stretch/>
        </p:blipFill>
        <p:spPr>
          <a:xfrm>
            <a:off x="3418026" y="1308632"/>
            <a:ext cx="1924886" cy="1385771"/>
          </a:xfrm>
          <a:prstGeom prst="rect">
            <a:avLst/>
          </a:prstGeom>
        </p:spPr>
      </p:pic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C3E22237-E371-4257-93FF-4843585C3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9" t="9828" r="26775" b="14549"/>
          <a:stretch/>
        </p:blipFill>
        <p:spPr>
          <a:xfrm>
            <a:off x="6096000" y="1226802"/>
            <a:ext cx="1924886" cy="145776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0151AA8-DEE5-4409-B947-B97219AC6853}"/>
              </a:ext>
            </a:extLst>
          </p:cNvPr>
          <p:cNvGrpSpPr/>
          <p:nvPr/>
        </p:nvGrpSpPr>
        <p:grpSpPr>
          <a:xfrm>
            <a:off x="8965873" y="1105150"/>
            <a:ext cx="2036356" cy="1584205"/>
            <a:chOff x="8956968" y="1189653"/>
            <a:chExt cx="2036356" cy="1584205"/>
          </a:xfrm>
        </p:grpSpPr>
        <p:pic>
          <p:nvPicPr>
            <p:cNvPr id="26" name="Content Placeholder 3">
              <a:extLst>
                <a:ext uri="{FF2B5EF4-FFF2-40B4-BE49-F238E27FC236}">
                  <a16:creationId xmlns:a16="http://schemas.microsoft.com/office/drawing/2014/main" id="{44FE0C8A-E9A0-40AF-9BF0-A932DA0B5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9015" t="9828" b="14549"/>
            <a:stretch/>
          </p:blipFill>
          <p:spPr>
            <a:xfrm>
              <a:off x="8956968" y="1282065"/>
              <a:ext cx="2036356" cy="1457769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51B925-3726-42F8-8C72-5F61E69AA0CF}"/>
                </a:ext>
              </a:extLst>
            </p:cNvPr>
            <p:cNvSpPr/>
            <p:nvPr/>
          </p:nvSpPr>
          <p:spPr>
            <a:xfrm>
              <a:off x="9937102" y="1189653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1A8466-8FD7-47D6-8DCB-43069F24F3DF}"/>
                </a:ext>
              </a:extLst>
            </p:cNvPr>
            <p:cNvSpPr/>
            <p:nvPr/>
          </p:nvSpPr>
          <p:spPr>
            <a:xfrm>
              <a:off x="9760542" y="1472391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B705899-C6DB-4900-91CB-3175D6D2D95B}"/>
                </a:ext>
              </a:extLst>
            </p:cNvPr>
            <p:cNvSpPr/>
            <p:nvPr/>
          </p:nvSpPr>
          <p:spPr>
            <a:xfrm>
              <a:off x="9829800" y="2582580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78011EB-5E88-4D7D-90DD-756743791135}"/>
                </a:ext>
              </a:extLst>
            </p:cNvPr>
            <p:cNvSpPr/>
            <p:nvPr/>
          </p:nvSpPr>
          <p:spPr>
            <a:xfrm>
              <a:off x="10500049" y="2575443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B681844-087C-46DF-B620-DC5F6BD57600}"/>
                </a:ext>
              </a:extLst>
            </p:cNvPr>
            <p:cNvSpPr/>
            <p:nvPr/>
          </p:nvSpPr>
          <p:spPr>
            <a:xfrm>
              <a:off x="10399027" y="1502916"/>
              <a:ext cx="214604" cy="191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4D4BD-3094-4470-B3D2-6BB8344947E4}"/>
              </a:ext>
            </a:extLst>
          </p:cNvPr>
          <p:cNvGrpSpPr/>
          <p:nvPr/>
        </p:nvGrpSpPr>
        <p:grpSpPr>
          <a:xfrm>
            <a:off x="765814" y="2746791"/>
            <a:ext cx="10911398" cy="1720874"/>
            <a:chOff x="868907" y="2739834"/>
            <a:chExt cx="10911398" cy="172087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BF8CA1-C2DC-4B33-B2FF-0F11F9E3E5A6}"/>
                </a:ext>
              </a:extLst>
            </p:cNvPr>
            <p:cNvGrpSpPr/>
            <p:nvPr/>
          </p:nvGrpSpPr>
          <p:grpSpPr>
            <a:xfrm>
              <a:off x="868907" y="2739834"/>
              <a:ext cx="10911398" cy="1720874"/>
              <a:chOff x="1225972" y="2777021"/>
              <a:chExt cx="10167937" cy="1720874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FFEAA12-C997-4980-9179-2997F14F5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906" t="9272" b="9874"/>
              <a:stretch/>
            </p:blipFill>
            <p:spPr>
              <a:xfrm>
                <a:off x="1225972" y="2777021"/>
                <a:ext cx="10167937" cy="1720874"/>
              </a:xfrm>
              <a:prstGeom prst="rect">
                <a:avLst/>
              </a:prstGeom>
            </p:spPr>
          </p:pic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7BF0EA1-2F5E-451C-AFC0-096BC3B6C963}"/>
                  </a:ext>
                </a:extLst>
              </p:cNvPr>
              <p:cNvSpPr/>
              <p:nvPr/>
            </p:nvSpPr>
            <p:spPr>
              <a:xfrm>
                <a:off x="4615675" y="3326114"/>
                <a:ext cx="901322" cy="311344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20A1192-6E76-4E9E-A49B-B7A2D09C89F4}"/>
                  </a:ext>
                </a:extLst>
              </p:cNvPr>
              <p:cNvSpPr/>
              <p:nvPr/>
            </p:nvSpPr>
            <p:spPr>
              <a:xfrm>
                <a:off x="6412581" y="3722851"/>
                <a:ext cx="1267323" cy="281515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1E1D09F-0E26-4CA2-9C7B-C5E380FF9B71}"/>
                  </a:ext>
                </a:extLst>
              </p:cNvPr>
              <p:cNvSpPr/>
              <p:nvPr/>
            </p:nvSpPr>
            <p:spPr>
              <a:xfrm>
                <a:off x="8855561" y="4096752"/>
                <a:ext cx="2043753" cy="341194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4BEA721-45F2-4B99-BA21-EBF8C22DF6BB}"/>
                  </a:ext>
                </a:extLst>
              </p:cNvPr>
              <p:cNvSpPr/>
              <p:nvPr/>
            </p:nvSpPr>
            <p:spPr>
              <a:xfrm>
                <a:off x="4372473" y="2971849"/>
                <a:ext cx="147725" cy="242483"/>
              </a:xfrm>
              <a:prstGeom prst="roundRect">
                <a:avLst/>
              </a:prstGeom>
              <a:solidFill>
                <a:srgbClr val="FF0000">
                  <a:alpha val="2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E7026E-E3F3-454A-9D83-028BB6FBD9DD}"/>
                </a:ext>
              </a:extLst>
            </p:cNvPr>
            <p:cNvSpPr/>
            <p:nvPr/>
          </p:nvSpPr>
          <p:spPr>
            <a:xfrm>
              <a:off x="1474987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DDE179-0EFE-40FB-AE0C-B393ECD96D1E}"/>
                </a:ext>
              </a:extLst>
            </p:cNvPr>
            <p:cNvSpPr/>
            <p:nvPr/>
          </p:nvSpPr>
          <p:spPr>
            <a:xfrm>
              <a:off x="3731964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12ED9A-DCD5-4BEB-B2DE-FA70EA1C9DDC}"/>
                </a:ext>
              </a:extLst>
            </p:cNvPr>
            <p:cNvSpPr/>
            <p:nvPr/>
          </p:nvSpPr>
          <p:spPr>
            <a:xfrm>
              <a:off x="6096000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1936CD-1B36-491F-B329-D08592500D32}"/>
                </a:ext>
              </a:extLst>
            </p:cNvPr>
            <p:cNvSpPr/>
            <p:nvPr/>
          </p:nvSpPr>
          <p:spPr>
            <a:xfrm>
              <a:off x="9161614" y="3051063"/>
              <a:ext cx="82709" cy="9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6368E-60FB-4976-85BB-CC3A7093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0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B3D0-993A-4953-B7B0-F5FFE3F3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25" y="111930"/>
            <a:ext cx="10515600" cy="480587"/>
          </a:xfrm>
        </p:spPr>
        <p:txBody>
          <a:bodyPr>
            <a:normAutofit fontScale="90000"/>
          </a:bodyPr>
          <a:lstStyle/>
          <a:p>
            <a:r>
              <a:rPr lang="en-US" dirty="0"/>
              <a:t>Spectral Functions at </a:t>
            </a:r>
            <a:r>
              <a:rPr lang="en-US" b="1" dirty="0"/>
              <a:t>Low</a:t>
            </a:r>
            <a:r>
              <a:rPr lang="en-US" dirty="0"/>
              <a:t> Momentum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0C3949C-0B7B-4F1E-877B-3814A792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91" y="963298"/>
            <a:ext cx="4293627" cy="494332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Broad parton spectral function with NP effects</a:t>
            </a:r>
          </a:p>
          <a:p>
            <a:r>
              <a:rPr lang="en-US" sz="2400" dirty="0"/>
              <a:t>Low temperature: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High temperature:  	 	   NP effects suppressed, confining interaction still relevant</a:t>
            </a:r>
          </a:p>
        </p:txBody>
      </p:sp>
      <p:pic>
        <p:nvPicPr>
          <p:cNvPr id="19" name="Content Placeholder 16">
            <a:extLst>
              <a:ext uri="{FF2B5EF4-FFF2-40B4-BE49-F238E27FC236}">
                <a16:creationId xmlns:a16="http://schemas.microsoft.com/office/drawing/2014/main" id="{ACA4C2DE-E2FC-4141-87BC-736631FE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97" y="826383"/>
            <a:ext cx="6610549" cy="5270966"/>
          </a:xfrm>
          <a:prstGeom prst="rect">
            <a:avLst/>
          </a:prstGeom>
        </p:spPr>
      </p:pic>
      <p:sp>
        <p:nvSpPr>
          <p:cNvPr id="71" name="Arrow: Down 70">
            <a:extLst>
              <a:ext uri="{FF2B5EF4-FFF2-40B4-BE49-F238E27FC236}">
                <a16:creationId xmlns:a16="http://schemas.microsoft.com/office/drawing/2014/main" id="{5B1E72FD-B461-48BF-A83E-D0022D9D820E}"/>
              </a:ext>
            </a:extLst>
          </p:cNvPr>
          <p:cNvSpPr/>
          <p:nvPr/>
        </p:nvSpPr>
        <p:spPr>
          <a:xfrm>
            <a:off x="2012322" y="2885894"/>
            <a:ext cx="327107" cy="405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324C58E-F041-4BD0-86FB-A89CA441F4C8}"/>
              </a:ext>
            </a:extLst>
          </p:cNvPr>
          <p:cNvSpPr/>
          <p:nvPr/>
        </p:nvSpPr>
        <p:spPr>
          <a:xfrm>
            <a:off x="840541" y="2261782"/>
            <a:ext cx="2670668" cy="599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NP effects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5F4CE05-1279-400D-89B9-D98FC6B2AA78}"/>
              </a:ext>
            </a:extLst>
          </p:cNvPr>
          <p:cNvSpPr/>
          <p:nvPr/>
        </p:nvSpPr>
        <p:spPr>
          <a:xfrm>
            <a:off x="810444" y="3329171"/>
            <a:ext cx="2832033" cy="8342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space like 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2CB757-C495-40B7-9D56-2EFD4D0E2D88}"/>
                  </a:ext>
                </a:extLst>
              </p:cNvPr>
              <p:cNvSpPr txBox="1"/>
              <p:nvPr/>
            </p:nvSpPr>
            <p:spPr>
              <a:xfrm>
                <a:off x="6260213" y="6056882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2CB757-C495-40B7-9D56-2EFD4D0E2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13" y="6056882"/>
                <a:ext cx="806824" cy="369332"/>
              </a:xfrm>
              <a:prstGeom prst="rect">
                <a:avLst/>
              </a:prstGeom>
              <a:blipFill>
                <a:blip r:embed="rId3"/>
                <a:stretch>
                  <a:fillRect r="-2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07BF9-4DB3-4899-AB57-68BBDE54A824}"/>
                  </a:ext>
                </a:extLst>
              </p:cNvPr>
              <p:cNvSpPr txBox="1"/>
              <p:nvPr/>
            </p:nvSpPr>
            <p:spPr>
              <a:xfrm>
                <a:off x="9175376" y="6097349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07BF9-4DB3-4899-AB57-68BBDE54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376" y="6097349"/>
                <a:ext cx="806824" cy="369332"/>
              </a:xfrm>
              <a:prstGeom prst="rect">
                <a:avLst/>
              </a:prstGeom>
              <a:blipFill>
                <a:blip r:embed="rId4"/>
                <a:stretch>
                  <a:fillRect r="-2406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E4115-92A8-4ECC-837D-F605B471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B3D0-993A-4953-B7B0-F5FFE3F3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25" y="111930"/>
            <a:ext cx="10515600" cy="480587"/>
          </a:xfrm>
        </p:spPr>
        <p:txBody>
          <a:bodyPr>
            <a:normAutofit fontScale="90000"/>
          </a:bodyPr>
          <a:lstStyle/>
          <a:p>
            <a:r>
              <a:rPr lang="en-US" dirty="0"/>
              <a:t>Spectral Functions at </a:t>
            </a:r>
            <a:r>
              <a:rPr lang="en-US" b="1" dirty="0"/>
              <a:t>Low</a:t>
            </a:r>
            <a:r>
              <a:rPr lang="en-US" dirty="0"/>
              <a:t> Momentum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0C3949C-0B7B-4F1E-877B-3814A792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91" y="963298"/>
            <a:ext cx="4293627" cy="494332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Broad parton spectral function with NP effects</a:t>
            </a:r>
          </a:p>
          <a:p>
            <a:r>
              <a:rPr lang="en-US" sz="2400" dirty="0"/>
              <a:t>Low temperature: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High temperature:  	               NP effects suppressed, confining interaction still relevant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0F6F0A-2E27-4F3C-A248-028BFDFCAA4B}"/>
              </a:ext>
            </a:extLst>
          </p:cNvPr>
          <p:cNvGrpSpPr/>
          <p:nvPr/>
        </p:nvGrpSpPr>
        <p:grpSpPr>
          <a:xfrm>
            <a:off x="4675197" y="826383"/>
            <a:ext cx="6610549" cy="5270966"/>
            <a:chOff x="4675197" y="826383"/>
            <a:chExt cx="6610549" cy="5270966"/>
          </a:xfrm>
        </p:grpSpPr>
        <p:pic>
          <p:nvPicPr>
            <p:cNvPr id="19" name="Content Placeholder 16">
              <a:extLst>
                <a:ext uri="{FF2B5EF4-FFF2-40B4-BE49-F238E27FC236}">
                  <a16:creationId xmlns:a16="http://schemas.microsoft.com/office/drawing/2014/main" id="{ACA4C2DE-E2FC-4141-87BC-736631FE8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197" y="826383"/>
              <a:ext cx="6610549" cy="527096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1E4366-6F6A-462B-80BC-62EBFD75F9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7977" y="1946123"/>
              <a:ext cx="0" cy="146304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83093CF-008D-4E4D-BCD2-411F4EA8A2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93650" y="4393461"/>
              <a:ext cx="0" cy="146304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F453274-73B4-4381-ADD4-3F0065B77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1918" y="4343545"/>
              <a:ext cx="0" cy="146304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Arrow: Down 70">
            <a:extLst>
              <a:ext uri="{FF2B5EF4-FFF2-40B4-BE49-F238E27FC236}">
                <a16:creationId xmlns:a16="http://schemas.microsoft.com/office/drawing/2014/main" id="{5B1E72FD-B461-48BF-A83E-D0022D9D820E}"/>
              </a:ext>
            </a:extLst>
          </p:cNvPr>
          <p:cNvSpPr/>
          <p:nvPr/>
        </p:nvSpPr>
        <p:spPr>
          <a:xfrm>
            <a:off x="2012322" y="2885894"/>
            <a:ext cx="327107" cy="405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324C58E-F041-4BD0-86FB-A89CA441F4C8}"/>
              </a:ext>
            </a:extLst>
          </p:cNvPr>
          <p:cNvSpPr/>
          <p:nvPr/>
        </p:nvSpPr>
        <p:spPr>
          <a:xfrm>
            <a:off x="840541" y="2261782"/>
            <a:ext cx="2670668" cy="599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NP effects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C5F4CE05-1279-400D-89B9-D98FC6B2AA78}"/>
              </a:ext>
            </a:extLst>
          </p:cNvPr>
          <p:cNvSpPr/>
          <p:nvPr/>
        </p:nvSpPr>
        <p:spPr>
          <a:xfrm>
            <a:off x="810444" y="3329171"/>
            <a:ext cx="2832033" cy="8342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More space like phase space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2FB8210-38D4-4A28-A6AC-2F03C709F8A1}"/>
              </a:ext>
            </a:extLst>
          </p:cNvPr>
          <p:cNvSpPr/>
          <p:nvPr/>
        </p:nvSpPr>
        <p:spPr>
          <a:xfrm>
            <a:off x="5837852" y="5319211"/>
            <a:ext cx="445770" cy="493395"/>
          </a:xfrm>
          <a:custGeom>
            <a:avLst/>
            <a:gdLst>
              <a:gd name="connsiteX0" fmla="*/ 445770 w 445770"/>
              <a:gd name="connsiteY0" fmla="*/ 0 h 493395"/>
              <a:gd name="connsiteX1" fmla="*/ 417195 w 445770"/>
              <a:gd name="connsiteY1" fmla="*/ 81915 h 493395"/>
              <a:gd name="connsiteX2" fmla="*/ 375285 w 445770"/>
              <a:gd name="connsiteY2" fmla="*/ 184785 h 493395"/>
              <a:gd name="connsiteX3" fmla="*/ 308610 w 445770"/>
              <a:gd name="connsiteY3" fmla="*/ 312420 h 493395"/>
              <a:gd name="connsiteX4" fmla="*/ 234315 w 445770"/>
              <a:gd name="connsiteY4" fmla="*/ 401955 h 493395"/>
              <a:gd name="connsiteX5" fmla="*/ 131445 w 445770"/>
              <a:gd name="connsiteY5" fmla="*/ 461010 h 493395"/>
              <a:gd name="connsiteX6" fmla="*/ 0 w 445770"/>
              <a:gd name="connsiteY6" fmla="*/ 493395 h 493395"/>
              <a:gd name="connsiteX7" fmla="*/ 0 w 445770"/>
              <a:gd name="connsiteY7" fmla="*/ 493395 h 493395"/>
              <a:gd name="connsiteX8" fmla="*/ 0 w 445770"/>
              <a:gd name="connsiteY8" fmla="*/ 493395 h 49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" h="493395">
                <a:moveTo>
                  <a:pt x="445770" y="0"/>
                </a:moveTo>
                <a:cubicBezTo>
                  <a:pt x="437356" y="25559"/>
                  <a:pt x="428942" y="51118"/>
                  <a:pt x="417195" y="81915"/>
                </a:cubicBezTo>
                <a:cubicBezTo>
                  <a:pt x="405448" y="112712"/>
                  <a:pt x="393382" y="146368"/>
                  <a:pt x="375285" y="184785"/>
                </a:cubicBezTo>
                <a:cubicBezTo>
                  <a:pt x="357188" y="223202"/>
                  <a:pt x="332105" y="276225"/>
                  <a:pt x="308610" y="312420"/>
                </a:cubicBezTo>
                <a:cubicBezTo>
                  <a:pt x="285115" y="348615"/>
                  <a:pt x="263842" y="377190"/>
                  <a:pt x="234315" y="401955"/>
                </a:cubicBezTo>
                <a:cubicBezTo>
                  <a:pt x="204788" y="426720"/>
                  <a:pt x="170497" y="445770"/>
                  <a:pt x="131445" y="461010"/>
                </a:cubicBezTo>
                <a:cubicBezTo>
                  <a:pt x="92393" y="476250"/>
                  <a:pt x="0" y="493395"/>
                  <a:pt x="0" y="493395"/>
                </a:cubicBezTo>
                <a:lnTo>
                  <a:pt x="0" y="493395"/>
                </a:lnTo>
                <a:lnTo>
                  <a:pt x="0" y="493395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451432-8096-42C7-8957-3D6C9786FFFA}"/>
                  </a:ext>
                </a:extLst>
              </p:cNvPr>
              <p:cNvSpPr txBox="1"/>
              <p:nvPr/>
            </p:nvSpPr>
            <p:spPr>
              <a:xfrm>
                <a:off x="6260213" y="6056882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451432-8096-42C7-8957-3D6C9786F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213" y="6056882"/>
                <a:ext cx="806824" cy="369332"/>
              </a:xfrm>
              <a:prstGeom prst="rect">
                <a:avLst/>
              </a:prstGeom>
              <a:blipFill>
                <a:blip r:embed="rId3"/>
                <a:stretch>
                  <a:fillRect r="-2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14181F-2A37-4543-A9C6-A1506D109429}"/>
                  </a:ext>
                </a:extLst>
              </p:cNvPr>
              <p:cNvSpPr txBox="1"/>
              <p:nvPr/>
            </p:nvSpPr>
            <p:spPr>
              <a:xfrm>
                <a:off x="9175376" y="6097349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14181F-2A37-4543-A9C6-A1506D109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376" y="6097349"/>
                <a:ext cx="806824" cy="369332"/>
              </a:xfrm>
              <a:prstGeom prst="rect">
                <a:avLst/>
              </a:prstGeom>
              <a:blipFill>
                <a:blip r:embed="rId4"/>
                <a:stretch>
                  <a:fillRect r="-2406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A2661-700A-4D33-8C03-016DE2EA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B3D0-993A-4953-B7B0-F5FFE3F3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86" y="216225"/>
            <a:ext cx="10515600" cy="480587"/>
          </a:xfrm>
        </p:spPr>
        <p:txBody>
          <a:bodyPr>
            <a:normAutofit fontScale="90000"/>
          </a:bodyPr>
          <a:lstStyle/>
          <a:p>
            <a:r>
              <a:rPr lang="en-US" dirty="0"/>
              <a:t>Spectral Functions at </a:t>
            </a:r>
            <a:r>
              <a:rPr lang="en-US" b="1" dirty="0"/>
              <a:t>High</a:t>
            </a:r>
            <a:r>
              <a:rPr lang="en-US" dirty="0"/>
              <a:t> Momentum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5F4292-F280-439A-B02C-91D57519FA52}"/>
              </a:ext>
            </a:extLst>
          </p:cNvPr>
          <p:cNvGrpSpPr/>
          <p:nvPr/>
        </p:nvGrpSpPr>
        <p:grpSpPr>
          <a:xfrm>
            <a:off x="5432613" y="857761"/>
            <a:ext cx="6214986" cy="5332775"/>
            <a:chOff x="5432612" y="857762"/>
            <a:chExt cx="6309865" cy="4533286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3C93FADF-F9A8-4C35-BC19-981AC8EC6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94" t="37528" r="47600" b="32900"/>
            <a:stretch/>
          </p:blipFill>
          <p:spPr>
            <a:xfrm>
              <a:off x="5432612" y="1131401"/>
              <a:ext cx="6309865" cy="208049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489950-8D0F-4B55-8051-E35A2D920F5E}"/>
                </a:ext>
              </a:extLst>
            </p:cNvPr>
            <p:cNvGrpSpPr/>
            <p:nvPr/>
          </p:nvGrpSpPr>
          <p:grpSpPr>
            <a:xfrm>
              <a:off x="5432612" y="3317754"/>
              <a:ext cx="6309865" cy="2073294"/>
              <a:chOff x="5779796" y="3317754"/>
              <a:chExt cx="6128936" cy="2073294"/>
            </a:xfrm>
          </p:grpSpPr>
          <p:pic>
            <p:nvPicPr>
              <p:cNvPr id="6" name="Content Placeholder 3">
                <a:extLst>
                  <a:ext uri="{FF2B5EF4-FFF2-40B4-BE49-F238E27FC236}">
                    <a16:creationId xmlns:a16="http://schemas.microsoft.com/office/drawing/2014/main" id="{5474AFCF-55E1-4BF5-91C1-4FFC7AFC8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2243" t="37589" r="744" b="32792"/>
              <a:stretch/>
            </p:blipFill>
            <p:spPr>
              <a:xfrm>
                <a:off x="6170977" y="3317754"/>
                <a:ext cx="5737755" cy="2073294"/>
              </a:xfrm>
              <a:prstGeom prst="rect">
                <a:avLst/>
              </a:prstGeom>
            </p:spPr>
          </p:pic>
          <p:pic>
            <p:nvPicPr>
              <p:cNvPr id="7" name="Content Placeholder 3">
                <a:extLst>
                  <a:ext uri="{FF2B5EF4-FFF2-40B4-BE49-F238E27FC236}">
                    <a16:creationId xmlns:a16="http://schemas.microsoft.com/office/drawing/2014/main" id="{891B16FE-6314-40FF-BAA8-E85DC79824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79" t="37528" r="93391" b="32900"/>
              <a:stretch/>
            </p:blipFill>
            <p:spPr>
              <a:xfrm>
                <a:off x="5779796" y="3317754"/>
                <a:ext cx="547662" cy="2053735"/>
              </a:xfrm>
              <a:prstGeom prst="rect">
                <a:avLst/>
              </a:prstGeom>
            </p:spPr>
          </p:pic>
        </p:grpSp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4033F722-BB2D-4CAB-84D1-CD3CFE9A6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854" t="2985" r="24962" b="92245"/>
            <a:stretch/>
          </p:blipFill>
          <p:spPr>
            <a:xfrm>
              <a:off x="6161203" y="857762"/>
              <a:ext cx="5288704" cy="335551"/>
            </a:xfrm>
            <a:prstGeom prst="rect">
              <a:avLst/>
            </a:prstGeom>
          </p:spPr>
        </p:pic>
      </p:grp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232EF5C0-046C-4C83-95A8-BBFCFFA8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370" y="1095826"/>
            <a:ext cx="3418622" cy="4666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Quasi-particle like spectrum</a:t>
            </a:r>
          </a:p>
          <a:p>
            <a:r>
              <a:rPr lang="en-US" sz="2400" dirty="0"/>
              <a:t>Low temperature:           NP effects suppressed, confining interaction still relevant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High temperature:        NP effects (including Confining effects) suppressed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4464C-20CB-4764-B4AA-0BFD4DD61FD5}"/>
                  </a:ext>
                </a:extLst>
              </p:cNvPr>
              <p:cNvSpPr txBox="1"/>
              <p:nvPr/>
            </p:nvSpPr>
            <p:spPr>
              <a:xfrm>
                <a:off x="6587833" y="6190536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4464C-20CB-4764-B4AA-0BFD4DD61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833" y="6190536"/>
                <a:ext cx="806824" cy="369332"/>
              </a:xfrm>
              <a:prstGeom prst="rect">
                <a:avLst/>
              </a:prstGeom>
              <a:blipFill>
                <a:blip r:embed="rId4"/>
                <a:stretch>
                  <a:fillRect r="-2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26F225-3E31-4F14-910B-BF1DE74876E2}"/>
                  </a:ext>
                </a:extLst>
              </p:cNvPr>
              <p:cNvSpPr txBox="1"/>
              <p:nvPr/>
            </p:nvSpPr>
            <p:spPr>
              <a:xfrm>
                <a:off x="9702660" y="6179608"/>
                <a:ext cx="80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26F225-3E31-4F14-910B-BF1DE7487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660" y="6179608"/>
                <a:ext cx="806824" cy="369332"/>
              </a:xfrm>
              <a:prstGeom prst="rect">
                <a:avLst/>
              </a:prstGeom>
              <a:blipFill>
                <a:blip r:embed="rId5"/>
                <a:stretch>
                  <a:fillRect r="-25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2842A6-CFF2-4D33-94A5-249A6B67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2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1D1E-D8C4-4DC6-BB10-9D619E0C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743" y="50749"/>
            <a:ext cx="8656514" cy="695064"/>
          </a:xfrm>
        </p:spPr>
        <p:txBody>
          <a:bodyPr>
            <a:normAutofit/>
          </a:bodyPr>
          <a:lstStyle/>
          <a:p>
            <a:r>
              <a:rPr lang="en-US" dirty="0"/>
              <a:t>Radiative Power Spectrum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73F7411-C149-4BAF-B222-9A2B03E5D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" r="48267"/>
          <a:stretch/>
        </p:blipFill>
        <p:spPr>
          <a:xfrm>
            <a:off x="5168560" y="817616"/>
            <a:ext cx="6645292" cy="307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8D07F2D8-8F3D-42D9-AAD1-0C39D256C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004" y="1032607"/>
                <a:ext cx="4961556" cy="530792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0" dirty="0"/>
                  <a:t>Power spectrum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Low </a:t>
                </a:r>
                <a:r>
                  <a:rPr lang="en-US" sz="2400" i="1" dirty="0"/>
                  <a:t>p</a:t>
                </a:r>
                <a:r>
                  <a:rPr lang="en-US" sz="2400" dirty="0"/>
                  <a:t> low </a:t>
                </a:r>
                <a:r>
                  <a:rPr lang="en-US" sz="2400" i="1" dirty="0"/>
                  <a:t>T</a:t>
                </a:r>
                <a:r>
                  <a:rPr lang="en-US" sz="2400" dirty="0"/>
                  <a:t>: NP effects at all x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High </a:t>
                </a:r>
                <a:r>
                  <a:rPr lang="en-US" sz="2400" i="1" dirty="0"/>
                  <a:t>p</a:t>
                </a:r>
                <a:r>
                  <a:rPr lang="en-US" sz="2400" dirty="0"/>
                  <a:t> low </a:t>
                </a:r>
                <a:r>
                  <a:rPr lang="en-US" sz="2400" i="1" dirty="0"/>
                  <a:t>T</a:t>
                </a:r>
                <a:r>
                  <a:rPr lang="en-US" sz="2400" dirty="0"/>
                  <a:t>: NP enhancement at small/large x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High </a:t>
                </a:r>
                <a:r>
                  <a:rPr lang="en-US" sz="2400" i="1" dirty="0"/>
                  <a:t>T</a:t>
                </a:r>
                <a:r>
                  <a:rPr lang="en-US" sz="2400" dirty="0"/>
                  <a:t> low </a:t>
                </a:r>
                <a:r>
                  <a:rPr lang="en-US" sz="2400" i="1" dirty="0"/>
                  <a:t>p</a:t>
                </a:r>
                <a:r>
                  <a:rPr lang="en-US" sz="2400" dirty="0"/>
                  <a:t>: confining effects at all x, others not significant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High </a:t>
                </a:r>
                <a:r>
                  <a:rPr lang="en-US" sz="2400" i="1" dirty="0"/>
                  <a:t>T</a:t>
                </a:r>
                <a:r>
                  <a:rPr lang="en-US" sz="2400" dirty="0"/>
                  <a:t> low </a:t>
                </a:r>
                <a:r>
                  <a:rPr lang="en-US" sz="2400" i="1" dirty="0"/>
                  <a:t>p</a:t>
                </a:r>
                <a:r>
                  <a:rPr lang="en-US" sz="2400" dirty="0"/>
                  <a:t>: confining effects at small/large  x, others not significant</a:t>
                </a:r>
              </a:p>
            </p:txBody>
          </p:sp>
        </mc:Choice>
        <mc:Fallback xmlns="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8D07F2D8-8F3D-42D9-AAD1-0C39D256C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004" y="1032607"/>
                <a:ext cx="4961556" cy="5307921"/>
              </a:xfrm>
              <a:blipFill>
                <a:blip r:embed="rId3"/>
                <a:stretch>
                  <a:fillRect l="-1720" t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0DE7560-3A62-42B7-AE2D-35CF4B64DFEC}"/>
              </a:ext>
            </a:extLst>
          </p:cNvPr>
          <p:cNvGrpSpPr/>
          <p:nvPr/>
        </p:nvGrpSpPr>
        <p:grpSpPr>
          <a:xfrm>
            <a:off x="5466841" y="3686568"/>
            <a:ext cx="6474148" cy="2834120"/>
            <a:chOff x="5466841" y="3686568"/>
            <a:chExt cx="6474148" cy="28341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588639-C7FE-4219-8D87-6C4D91DA46B3}"/>
                </a:ext>
              </a:extLst>
            </p:cNvPr>
            <p:cNvGrpSpPr/>
            <p:nvPr/>
          </p:nvGrpSpPr>
          <p:grpSpPr>
            <a:xfrm>
              <a:off x="5466841" y="3686568"/>
              <a:ext cx="6474148" cy="2787638"/>
              <a:chOff x="5510849" y="3828315"/>
              <a:chExt cx="6514464" cy="2787638"/>
            </a:xfrm>
          </p:grpSpPr>
          <p:pic>
            <p:nvPicPr>
              <p:cNvPr id="9" name="Content Placeholder 5">
                <a:extLst>
                  <a:ext uri="{FF2B5EF4-FFF2-40B4-BE49-F238E27FC236}">
                    <a16:creationId xmlns:a16="http://schemas.microsoft.com/office/drawing/2014/main" id="{253073BF-27E4-4A60-8C5C-6480C57D25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1942" t="3066"/>
              <a:stretch/>
            </p:blipFill>
            <p:spPr>
              <a:xfrm>
                <a:off x="5738813" y="3828315"/>
                <a:ext cx="6286500" cy="2787638"/>
              </a:xfrm>
              <a:prstGeom prst="rect">
                <a:avLst/>
              </a:prstGeom>
            </p:spPr>
          </p:pic>
          <p:pic>
            <p:nvPicPr>
              <p:cNvPr id="10" name="Content Placeholder 5">
                <a:extLst>
                  <a:ext uri="{FF2B5EF4-FFF2-40B4-BE49-F238E27FC236}">
                    <a16:creationId xmlns:a16="http://schemas.microsoft.com/office/drawing/2014/main" id="{D0C4CCC8-58A2-4570-B340-E02906EAE3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93" t="13195" r="95632" b="20814"/>
              <a:stretch/>
            </p:blipFill>
            <p:spPr>
              <a:xfrm>
                <a:off x="5510849" y="4180280"/>
                <a:ext cx="227964" cy="20347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037E990-7773-4EA3-B814-84C4BF664EBC}"/>
                    </a:ext>
                  </a:extLst>
                </p:cNvPr>
                <p:cNvSpPr txBox="1"/>
                <p:nvPr/>
              </p:nvSpPr>
              <p:spPr>
                <a:xfrm>
                  <a:off x="7434768" y="6182134"/>
                  <a:ext cx="7188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037E990-7773-4EA3-B814-84C4BF664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4768" y="6182134"/>
                  <a:ext cx="718806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4EF237-2294-4E14-B3FA-B4269E294971}"/>
                    </a:ext>
                  </a:extLst>
                </p:cNvPr>
                <p:cNvSpPr txBox="1"/>
                <p:nvPr/>
              </p:nvSpPr>
              <p:spPr>
                <a:xfrm>
                  <a:off x="10289038" y="6182134"/>
                  <a:ext cx="7188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4EF237-2294-4E14-B3FA-B4269E2949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9038" y="6182134"/>
                  <a:ext cx="718806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A796116-3FC7-4B87-960D-AACBEAAFE0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32" t="59314" r="1699" b="8858"/>
          <a:stretch/>
        </p:blipFill>
        <p:spPr>
          <a:xfrm>
            <a:off x="5959273" y="623464"/>
            <a:ext cx="5808457" cy="2446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7D109-6EB6-43B4-A7D3-72479B4A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BDC3DC9-880A-49B9-AAA3-28D8A2A81F7E}"/>
              </a:ext>
            </a:extLst>
          </p:cNvPr>
          <p:cNvSpPr/>
          <p:nvPr/>
        </p:nvSpPr>
        <p:spPr>
          <a:xfrm>
            <a:off x="424158" y="2195538"/>
            <a:ext cx="4725765" cy="1017087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80CD5F-A356-4F5E-820E-0FDC02676306}"/>
              </a:ext>
            </a:extLst>
          </p:cNvPr>
          <p:cNvSpPr/>
          <p:nvPr/>
        </p:nvSpPr>
        <p:spPr>
          <a:xfrm>
            <a:off x="436827" y="3212625"/>
            <a:ext cx="4733570" cy="1126678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996CA7-AF6C-4DB9-9769-125A79A07DD5}"/>
              </a:ext>
            </a:extLst>
          </p:cNvPr>
          <p:cNvSpPr/>
          <p:nvPr/>
        </p:nvSpPr>
        <p:spPr>
          <a:xfrm>
            <a:off x="436827" y="4318666"/>
            <a:ext cx="4726021" cy="1281839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73F7411-C149-4BAF-B222-9A2B03E5D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" t="194" r="48267"/>
          <a:stretch/>
        </p:blipFill>
        <p:spPr>
          <a:xfrm>
            <a:off x="5492908" y="895785"/>
            <a:ext cx="6320943" cy="30773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4FC574B-F1A4-4CDE-A6D0-1CC8A805243B}"/>
              </a:ext>
            </a:extLst>
          </p:cNvPr>
          <p:cNvGrpSpPr/>
          <p:nvPr/>
        </p:nvGrpSpPr>
        <p:grpSpPr>
          <a:xfrm>
            <a:off x="5447281" y="3754968"/>
            <a:ext cx="6474148" cy="2845882"/>
            <a:chOff x="5447281" y="3754968"/>
            <a:chExt cx="6474148" cy="28458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588639-C7FE-4219-8D87-6C4D91DA46B3}"/>
                </a:ext>
              </a:extLst>
            </p:cNvPr>
            <p:cNvGrpSpPr/>
            <p:nvPr/>
          </p:nvGrpSpPr>
          <p:grpSpPr>
            <a:xfrm>
              <a:off x="5447281" y="3754968"/>
              <a:ext cx="6474148" cy="2787638"/>
              <a:chOff x="5510849" y="3828315"/>
              <a:chExt cx="6514464" cy="2787638"/>
            </a:xfrm>
          </p:grpSpPr>
          <p:pic>
            <p:nvPicPr>
              <p:cNvPr id="9" name="Content Placeholder 5">
                <a:extLst>
                  <a:ext uri="{FF2B5EF4-FFF2-40B4-BE49-F238E27FC236}">
                    <a16:creationId xmlns:a16="http://schemas.microsoft.com/office/drawing/2014/main" id="{253073BF-27E4-4A60-8C5C-6480C57D25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1942" t="3066"/>
              <a:stretch/>
            </p:blipFill>
            <p:spPr>
              <a:xfrm>
                <a:off x="5738813" y="3828315"/>
                <a:ext cx="6286500" cy="2787638"/>
              </a:xfrm>
              <a:prstGeom prst="rect">
                <a:avLst/>
              </a:prstGeom>
            </p:spPr>
          </p:pic>
          <p:pic>
            <p:nvPicPr>
              <p:cNvPr id="10" name="Content Placeholder 5">
                <a:extLst>
                  <a:ext uri="{FF2B5EF4-FFF2-40B4-BE49-F238E27FC236}">
                    <a16:creationId xmlns:a16="http://schemas.microsoft.com/office/drawing/2014/main" id="{D0C4CCC8-58A2-4570-B340-E02906EAE3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93" t="13195" r="95632" b="20814"/>
              <a:stretch/>
            </p:blipFill>
            <p:spPr>
              <a:xfrm>
                <a:off x="5510849" y="4180280"/>
                <a:ext cx="227964" cy="20347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A2CB001-2EFD-4561-9A8C-0E3F29C18A87}"/>
                    </a:ext>
                  </a:extLst>
                </p:cNvPr>
                <p:cNvSpPr txBox="1"/>
                <p:nvPr/>
              </p:nvSpPr>
              <p:spPr>
                <a:xfrm>
                  <a:off x="7385870" y="6262296"/>
                  <a:ext cx="7188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A2CB001-2EFD-4561-9A8C-0E3F29C18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5870" y="6262296"/>
                  <a:ext cx="718806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3908382-03F5-4D93-A44A-090EDD0DF900}"/>
                    </a:ext>
                  </a:extLst>
                </p:cNvPr>
                <p:cNvSpPr txBox="1"/>
                <p:nvPr/>
              </p:nvSpPr>
              <p:spPr>
                <a:xfrm>
                  <a:off x="10261402" y="6249277"/>
                  <a:ext cx="7188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3908382-03F5-4D93-A44A-090EDD0DF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1402" y="6249277"/>
                  <a:ext cx="718806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721D1E-D8C4-4DC6-BB10-9D619E0C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68" y="-119509"/>
            <a:ext cx="11126618" cy="925512"/>
          </a:xfrm>
        </p:spPr>
        <p:txBody>
          <a:bodyPr>
            <a:normAutofit fontScale="90000"/>
          </a:bodyPr>
          <a:lstStyle/>
          <a:p>
            <a:r>
              <a:rPr lang="en-US" dirty="0"/>
              <a:t>Scrutinize the Phase Space of Radiation Spectrum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870761-3DF4-4B5C-BAD4-C9FC102F0789}"/>
              </a:ext>
            </a:extLst>
          </p:cNvPr>
          <p:cNvSpPr/>
          <p:nvPr/>
        </p:nvSpPr>
        <p:spPr>
          <a:xfrm>
            <a:off x="6096000" y="1126363"/>
            <a:ext cx="2676372" cy="235099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F54CEE-0D37-45E8-9EE4-3158D2CC7EE2}"/>
              </a:ext>
            </a:extLst>
          </p:cNvPr>
          <p:cNvSpPr/>
          <p:nvPr/>
        </p:nvSpPr>
        <p:spPr>
          <a:xfrm>
            <a:off x="8952482" y="1075349"/>
            <a:ext cx="738091" cy="2418204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112273-A7DD-42A0-AEB6-81B99A86570F}"/>
              </a:ext>
            </a:extLst>
          </p:cNvPr>
          <p:cNvSpPr/>
          <p:nvPr/>
        </p:nvSpPr>
        <p:spPr>
          <a:xfrm>
            <a:off x="9690573" y="1075348"/>
            <a:ext cx="1289635" cy="2418204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EBE4CD-BA98-4CE6-87A3-85184C5A854C}"/>
              </a:ext>
            </a:extLst>
          </p:cNvPr>
          <p:cNvSpPr/>
          <p:nvPr/>
        </p:nvSpPr>
        <p:spPr>
          <a:xfrm>
            <a:off x="10980208" y="1075348"/>
            <a:ext cx="701619" cy="2418204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7F273-455A-45B3-AB9B-9B903C8A0808}"/>
              </a:ext>
            </a:extLst>
          </p:cNvPr>
          <p:cNvSpPr/>
          <p:nvPr/>
        </p:nvSpPr>
        <p:spPr>
          <a:xfrm>
            <a:off x="6058518" y="3813212"/>
            <a:ext cx="2778878" cy="2292749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C8AB07-80C4-4688-A984-180997A91A81}"/>
              </a:ext>
            </a:extLst>
          </p:cNvPr>
          <p:cNvSpPr/>
          <p:nvPr/>
        </p:nvSpPr>
        <p:spPr>
          <a:xfrm>
            <a:off x="8952482" y="3813212"/>
            <a:ext cx="611534" cy="2263625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9D3B46-2DE5-4CA7-B7FC-21B09F97C9A4}"/>
              </a:ext>
            </a:extLst>
          </p:cNvPr>
          <p:cNvSpPr/>
          <p:nvPr/>
        </p:nvSpPr>
        <p:spPr>
          <a:xfrm>
            <a:off x="11141473" y="3813212"/>
            <a:ext cx="599032" cy="229274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FEFED6-AF60-4C5A-ADE0-93FE1772ECDC}"/>
              </a:ext>
            </a:extLst>
          </p:cNvPr>
          <p:cNvSpPr/>
          <p:nvPr/>
        </p:nvSpPr>
        <p:spPr>
          <a:xfrm>
            <a:off x="9571822" y="3813211"/>
            <a:ext cx="1561845" cy="2276085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F10F09-D329-402A-A547-3A76E027165B}"/>
              </a:ext>
            </a:extLst>
          </p:cNvPr>
          <p:cNvSpPr/>
          <p:nvPr/>
        </p:nvSpPr>
        <p:spPr>
          <a:xfrm>
            <a:off x="420255" y="1304382"/>
            <a:ext cx="4725765" cy="8911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47152-634E-4D53-91CF-8FC553FB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72" y="1371317"/>
            <a:ext cx="4820676" cy="4335126"/>
          </a:xfrm>
        </p:spPr>
        <p:txBody>
          <a:bodyPr>
            <a:normAutofit/>
          </a:bodyPr>
          <a:lstStyle/>
          <a:p>
            <a:r>
              <a:rPr lang="en-US" sz="2400" b="1" dirty="0"/>
              <a:t>Red region</a:t>
            </a:r>
            <a:r>
              <a:rPr lang="en-US" sz="2400" dirty="0"/>
              <a:t>: all NP Effects important</a:t>
            </a:r>
          </a:p>
          <a:p>
            <a:r>
              <a:rPr lang="en-US" sz="2400" b="1" dirty="0"/>
              <a:t>Yellow region : </a:t>
            </a:r>
            <a:r>
              <a:rPr lang="en-US" sz="2400" dirty="0"/>
              <a:t>quasi-particle applicable but other NP effects important </a:t>
            </a:r>
          </a:p>
          <a:p>
            <a:r>
              <a:rPr lang="en-US" sz="2400" b="1" dirty="0"/>
              <a:t>Green region</a:t>
            </a:r>
            <a:r>
              <a:rPr lang="en-US" sz="2400" dirty="0"/>
              <a:t>: quasi-particle+ leading order + confining force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Blue region</a:t>
            </a:r>
            <a:r>
              <a:rPr lang="en-US" sz="2400" dirty="0"/>
              <a:t>: quasi-particle+ leading order +Coulomb force; perturbative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CD097-E1CC-42AF-85E5-446D64BE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A936-E933-4AF3-B085-F33FCADA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92" y="122246"/>
            <a:ext cx="10515600" cy="532993"/>
          </a:xfrm>
        </p:spPr>
        <p:txBody>
          <a:bodyPr>
            <a:normAutofit fontScale="90000"/>
          </a:bodyPr>
          <a:lstStyle/>
          <a:p>
            <a:r>
              <a:rPr lang="en-US" dirty="0"/>
              <a:t>Radiative Contribution to Drag Coefficients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F5B21B-BDE3-419F-8074-7CC06CAB9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" t="4523" r="2025" b="1368"/>
          <a:stretch/>
        </p:blipFill>
        <p:spPr>
          <a:xfrm>
            <a:off x="0" y="1104698"/>
            <a:ext cx="12131692" cy="5682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7C2430-E978-4AAF-8FD8-6C6730AC8A8A}"/>
                  </a:ext>
                </a:extLst>
              </p:cNvPr>
              <p:cNvSpPr txBox="1"/>
              <p:nvPr/>
            </p:nvSpPr>
            <p:spPr>
              <a:xfrm>
                <a:off x="511112" y="655239"/>
                <a:ext cx="943552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(1/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fm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percentage of energy loss per (fm) time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7C2430-E978-4AAF-8FD8-6C6730AC8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2" y="655239"/>
                <a:ext cx="9435528" cy="509178"/>
              </a:xfrm>
              <a:prstGeom prst="rect">
                <a:avLst/>
              </a:prstGeom>
              <a:blipFill>
                <a:blip r:embed="rId3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F2626F-A3C4-4EF3-A13C-6AECFD3FB5D7}"/>
              </a:ext>
            </a:extLst>
          </p:cNvPr>
          <p:cNvSpPr txBox="1"/>
          <p:nvPr/>
        </p:nvSpPr>
        <p:spPr>
          <a:xfrm rot="16200000">
            <a:off x="-264160" y="1991509"/>
            <a:ext cx="78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(1/fm)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7EF1D-8EE6-4D94-B840-8349D678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0769" y="6557786"/>
            <a:ext cx="2743200" cy="365125"/>
          </a:xfrm>
        </p:spPr>
        <p:txBody>
          <a:bodyPr/>
          <a:lstStyle/>
          <a:p>
            <a:fld id="{69ECDA19-FFE6-4257-BA6A-F1AD7E5FE7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6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925689-D5E7-4266-AEAD-00B864A4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5357210"/>
            <a:ext cx="10515600" cy="8798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Significantly smaller at low momentum and low temperature.</a:t>
            </a:r>
          </a:p>
          <a:p>
            <a:r>
              <a:rPr lang="en-US" dirty="0"/>
              <a:t>Comparable at high temperature and high momentum.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D2D04C-3A9D-49FE-BC97-9553E8B291C7}"/>
              </a:ext>
            </a:extLst>
          </p:cNvPr>
          <p:cNvGrpSpPr/>
          <p:nvPr/>
        </p:nvGrpSpPr>
        <p:grpSpPr>
          <a:xfrm>
            <a:off x="355600" y="449230"/>
            <a:ext cx="11010308" cy="4887597"/>
            <a:chOff x="276184" y="1380810"/>
            <a:chExt cx="11010308" cy="5112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EBCD4A-9F6E-457A-9908-67B14BAA5EAB}"/>
                </a:ext>
              </a:extLst>
            </p:cNvPr>
            <p:cNvGrpSpPr/>
            <p:nvPr/>
          </p:nvGrpSpPr>
          <p:grpSpPr>
            <a:xfrm>
              <a:off x="276184" y="1380810"/>
              <a:ext cx="10769518" cy="5112067"/>
              <a:chOff x="275527" y="1684440"/>
              <a:chExt cx="10159505" cy="480843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B09CEB7-6F83-4EE2-9008-F40ECF12C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527" y="1684440"/>
                <a:ext cx="7286180" cy="228365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E9E2396-070D-4DEB-ABFC-9FE7E0BE84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962" r="1869"/>
              <a:stretch/>
            </p:blipFill>
            <p:spPr>
              <a:xfrm>
                <a:off x="465460" y="3968094"/>
                <a:ext cx="7030454" cy="2524782"/>
              </a:xfrm>
              <a:prstGeom prst="rect">
                <a:avLst/>
              </a:prstGeom>
            </p:spPr>
          </p:pic>
          <p:pic>
            <p:nvPicPr>
              <p:cNvPr id="14" name="Content Placeholder 3">
                <a:extLst>
                  <a:ext uri="{FF2B5EF4-FFF2-40B4-BE49-F238E27FC236}">
                    <a16:creationId xmlns:a16="http://schemas.microsoft.com/office/drawing/2014/main" id="{BB7BD01D-0958-42FB-A921-A477132126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4388" t="63604" r="3046" b="4164"/>
              <a:stretch/>
            </p:blipFill>
            <p:spPr>
              <a:xfrm>
                <a:off x="7272356" y="4019521"/>
                <a:ext cx="3162676" cy="2218314"/>
              </a:xfrm>
              <a:prstGeom prst="rect">
                <a:avLst/>
              </a:prstGeom>
            </p:spPr>
          </p:pic>
          <p:pic>
            <p:nvPicPr>
              <p:cNvPr id="15" name="Content Placeholder 3">
                <a:extLst>
                  <a:ext uri="{FF2B5EF4-FFF2-40B4-BE49-F238E27FC236}">
                    <a16:creationId xmlns:a16="http://schemas.microsoft.com/office/drawing/2014/main" id="{984D09C5-2352-42F1-9C24-943D9DA120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4388" t="6777" r="3046" b="65725"/>
              <a:stretch/>
            </p:blipFill>
            <p:spPr>
              <a:xfrm>
                <a:off x="7262772" y="2081930"/>
                <a:ext cx="3135837" cy="1867109"/>
              </a:xfrm>
              <a:prstGeom prst="rect">
                <a:avLst/>
              </a:prstGeom>
            </p:spPr>
          </p:pic>
        </p:grpSp>
        <p:pic>
          <p:nvPicPr>
            <p:cNvPr id="17" name="Content Placeholder 3">
              <a:extLst>
                <a:ext uri="{FF2B5EF4-FFF2-40B4-BE49-F238E27FC236}">
                  <a16:creationId xmlns:a16="http://schemas.microsoft.com/office/drawing/2014/main" id="{5D628D92-8F51-45E0-8422-F682D7AB0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88" t="4973" r="93115" b="65215"/>
            <a:stretch/>
          </p:blipFill>
          <p:spPr>
            <a:xfrm>
              <a:off x="11017252" y="1714648"/>
              <a:ext cx="269240" cy="2073760"/>
            </a:xfrm>
            <a:prstGeom prst="rect">
              <a:avLst/>
            </a:prstGeom>
          </p:spPr>
        </p:pic>
        <p:pic>
          <p:nvPicPr>
            <p:cNvPr id="18" name="Content Placeholder 3">
              <a:extLst>
                <a:ext uri="{FF2B5EF4-FFF2-40B4-BE49-F238E27FC236}">
                  <a16:creationId xmlns:a16="http://schemas.microsoft.com/office/drawing/2014/main" id="{49A3B6F7-ABA9-412B-9F4F-7C0FECD49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88" t="4973" r="93115" b="65215"/>
            <a:stretch/>
          </p:blipFill>
          <p:spPr>
            <a:xfrm>
              <a:off x="11007092" y="3746905"/>
              <a:ext cx="279400" cy="215201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484A88-30DE-4853-AC98-B88D7D04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95867"/>
            <a:ext cx="10161948" cy="672541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loss of Heavy Quark in Static Medium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B3E49-AEC6-43EC-AD8E-273185197BBD}"/>
              </a:ext>
            </a:extLst>
          </p:cNvPr>
          <p:cNvSpPr/>
          <p:nvPr/>
        </p:nvSpPr>
        <p:spPr>
          <a:xfrm>
            <a:off x="879893" y="5000865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EMMI, 2018 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B93A14D8-2B29-4BCF-8430-42B70C854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08" t="5999" r="33016" b="91729"/>
          <a:stretch/>
        </p:blipFill>
        <p:spPr>
          <a:xfrm>
            <a:off x="7772544" y="691731"/>
            <a:ext cx="4292456" cy="1505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935F55B-A16F-40C9-B4CE-80E30F2AFD12}"/>
              </a:ext>
            </a:extLst>
          </p:cNvPr>
          <p:cNvGrpSpPr/>
          <p:nvPr/>
        </p:nvGrpSpPr>
        <p:grpSpPr>
          <a:xfrm>
            <a:off x="1003976" y="1759870"/>
            <a:ext cx="10116705" cy="2560320"/>
            <a:chOff x="1003976" y="1759870"/>
            <a:chExt cx="10116705" cy="256032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D8839A-A0FC-491D-A242-498321BEB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9376" y="1759870"/>
              <a:ext cx="100584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AA57DB-F2D9-4B2F-A20D-0D650A9BC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616" y="2440590"/>
              <a:ext cx="100584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E2811F-0D34-4801-BF98-118ABC85F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2281" y="3385470"/>
              <a:ext cx="100584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383874-89C6-443F-A77B-20311817C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976" y="4320190"/>
              <a:ext cx="100584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76724-998C-4F64-9F9A-7320230A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81" y="570810"/>
            <a:ext cx="10043260" cy="768849"/>
          </a:xfrm>
        </p:spPr>
        <p:txBody>
          <a:bodyPr>
            <a:normAutofit/>
          </a:bodyPr>
          <a:lstStyle/>
          <a:p>
            <a:r>
              <a:rPr lang="en-US" sz="4000" u="sng" dirty="0"/>
              <a:t>Outline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06" y="2063262"/>
            <a:ext cx="9877434" cy="323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1) Background and Motivation</a:t>
            </a:r>
          </a:p>
          <a:p>
            <a:pPr marL="0" indent="0">
              <a:buNone/>
            </a:pPr>
            <a:r>
              <a:rPr lang="en-US" b="1" dirty="0"/>
              <a:t>2) Many-Body Approach to Radiative </a:t>
            </a:r>
            <a:r>
              <a:rPr lang="en-US" altLang="zh-CN" b="1" dirty="0"/>
              <a:t>Process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3) Study the Non-Perturbative (NP) Effects on Radiative Process</a:t>
            </a:r>
          </a:p>
          <a:p>
            <a:pPr marL="0" indent="0">
              <a:buNone/>
            </a:pPr>
            <a:r>
              <a:rPr lang="en-US" b="1" dirty="0"/>
              <a:t>4)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6AD9516-5213-4F8B-89BC-AE78C27F93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22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773E-D853-4169-8D18-241EB877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58593"/>
            <a:ext cx="10515600" cy="699779"/>
          </a:xfrm>
        </p:spPr>
        <p:txBody>
          <a:bodyPr>
            <a:normAutofit/>
          </a:bodyPr>
          <a:lstStyle/>
          <a:p>
            <a:r>
              <a:rPr lang="en-US" dirty="0"/>
              <a:t>Difference to pQCD Based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BC38-592D-48D2-B405-A2BB5284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" y="1064593"/>
            <a:ext cx="4162424" cy="3597116"/>
          </a:xfrm>
        </p:spPr>
        <p:txBody>
          <a:bodyPr>
            <a:normAutofit/>
          </a:bodyPr>
          <a:lstStyle/>
          <a:p>
            <a:r>
              <a:rPr lang="en-US" dirty="0"/>
              <a:t>Large parton mass,  larger than 1GeV for gluons (strongly suppress)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LPM effects (enhance)</a:t>
            </a:r>
          </a:p>
          <a:p>
            <a:r>
              <a:rPr lang="en-US" dirty="0"/>
              <a:t>No initial Off-Shell effects (suppress)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F98109-0476-4973-9CCE-B1324E2E51C1}"/>
              </a:ext>
            </a:extLst>
          </p:cNvPr>
          <p:cNvSpPr txBox="1">
            <a:spLocks/>
          </p:cNvSpPr>
          <p:nvPr/>
        </p:nvSpPr>
        <p:spPr>
          <a:xfrm>
            <a:off x="581026" y="3178175"/>
            <a:ext cx="3200400" cy="1065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9DD14-A7E9-488B-90DE-3ADF3B91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849" y="3429000"/>
            <a:ext cx="4798802" cy="33435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4D4D7E-B24C-4638-B4FB-101F92F54614}"/>
              </a:ext>
            </a:extLst>
          </p:cNvPr>
          <p:cNvCxnSpPr>
            <a:cxnSpLocks/>
          </p:cNvCxnSpPr>
          <p:nvPr/>
        </p:nvCxnSpPr>
        <p:spPr>
          <a:xfrm flipH="1">
            <a:off x="9557860" y="4339897"/>
            <a:ext cx="262609" cy="74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7D95EC1-4C48-4022-AB8D-CAA1C8AED4F8}"/>
              </a:ext>
            </a:extLst>
          </p:cNvPr>
          <p:cNvSpPr/>
          <p:nvPr/>
        </p:nvSpPr>
        <p:spPr>
          <a:xfrm>
            <a:off x="9500764" y="3938225"/>
            <a:ext cx="1413079" cy="3693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Djordjevic 08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EFB9F2-B90B-4710-9FA4-8C24E0E1D5ED}"/>
              </a:ext>
            </a:extLst>
          </p:cNvPr>
          <p:cNvGrpSpPr/>
          <p:nvPr/>
        </p:nvGrpSpPr>
        <p:grpSpPr>
          <a:xfrm>
            <a:off x="8214360" y="952708"/>
            <a:ext cx="3608150" cy="2643621"/>
            <a:chOff x="7791588" y="2040652"/>
            <a:chExt cx="3971788" cy="28915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EDF8B1-8D90-46A2-BC83-2F927CD1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1588" y="2040652"/>
              <a:ext cx="3971788" cy="289150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8F93692-1E4B-430A-A417-71DF54932144}"/>
                </a:ext>
              </a:extLst>
            </p:cNvPr>
            <p:cNvGrpSpPr/>
            <p:nvPr/>
          </p:nvGrpSpPr>
          <p:grpSpPr>
            <a:xfrm>
              <a:off x="9022586" y="2309109"/>
              <a:ext cx="1857468" cy="1773561"/>
              <a:chOff x="9022586" y="2309109"/>
              <a:chExt cx="1857468" cy="177356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044D3-EA76-43DF-96BA-3F4F0E38C341}"/>
                  </a:ext>
                </a:extLst>
              </p:cNvPr>
              <p:cNvSpPr txBox="1"/>
              <p:nvPr/>
            </p:nvSpPr>
            <p:spPr>
              <a:xfrm>
                <a:off x="9022586" y="3678707"/>
                <a:ext cx="1519053" cy="40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Quark Mass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FCCDDB-5093-4D59-905D-86FEAE5BB1EB}"/>
                  </a:ext>
                </a:extLst>
              </p:cNvPr>
              <p:cNvSpPr txBox="1"/>
              <p:nvPr/>
            </p:nvSpPr>
            <p:spPr>
              <a:xfrm>
                <a:off x="9361000" y="2309109"/>
                <a:ext cx="1519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Gluon Mass</a:t>
                </a: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AF8185-6E5A-4CB7-8B7F-F0B9144DD2FC}"/>
              </a:ext>
            </a:extLst>
          </p:cNvPr>
          <p:cNvSpPr txBox="1"/>
          <p:nvPr/>
        </p:nvSpPr>
        <p:spPr>
          <a:xfrm>
            <a:off x="7431020" y="4732182"/>
            <a:ext cx="141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T=225 MeV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408C4C-7171-4D3B-87B1-DCBD6173038C}"/>
              </a:ext>
            </a:extLst>
          </p:cNvPr>
          <p:cNvSpPr/>
          <p:nvPr/>
        </p:nvSpPr>
        <p:spPr>
          <a:xfrm>
            <a:off x="7259320" y="5794693"/>
            <a:ext cx="3639178" cy="280987"/>
          </a:xfrm>
          <a:custGeom>
            <a:avLst/>
            <a:gdLst>
              <a:gd name="connsiteX0" fmla="*/ 0 w 3296920"/>
              <a:gd name="connsiteY0" fmla="*/ 218440 h 350520"/>
              <a:gd name="connsiteX1" fmla="*/ 406400 w 3296920"/>
              <a:gd name="connsiteY1" fmla="*/ 71120 h 350520"/>
              <a:gd name="connsiteX2" fmla="*/ 995680 w 3296920"/>
              <a:gd name="connsiteY2" fmla="*/ 0 h 350520"/>
              <a:gd name="connsiteX3" fmla="*/ 1442720 w 3296920"/>
              <a:gd name="connsiteY3" fmla="*/ 91440 h 350520"/>
              <a:gd name="connsiteX4" fmla="*/ 1559560 w 3296920"/>
              <a:gd name="connsiteY4" fmla="*/ 101600 h 350520"/>
              <a:gd name="connsiteX5" fmla="*/ 2169160 w 3296920"/>
              <a:gd name="connsiteY5" fmla="*/ 177800 h 350520"/>
              <a:gd name="connsiteX6" fmla="*/ 2219960 w 3296920"/>
              <a:gd name="connsiteY6" fmla="*/ 182880 h 350520"/>
              <a:gd name="connsiteX7" fmla="*/ 2235200 w 3296920"/>
              <a:gd name="connsiteY7" fmla="*/ 187960 h 350520"/>
              <a:gd name="connsiteX8" fmla="*/ 2255520 w 3296920"/>
              <a:gd name="connsiteY8" fmla="*/ 198120 h 350520"/>
              <a:gd name="connsiteX9" fmla="*/ 2291080 w 3296920"/>
              <a:gd name="connsiteY9" fmla="*/ 198120 h 350520"/>
              <a:gd name="connsiteX10" fmla="*/ 2870200 w 3296920"/>
              <a:gd name="connsiteY10" fmla="*/ 243840 h 350520"/>
              <a:gd name="connsiteX11" fmla="*/ 2910840 w 3296920"/>
              <a:gd name="connsiteY11" fmla="*/ 259080 h 350520"/>
              <a:gd name="connsiteX12" fmla="*/ 3296920 w 3296920"/>
              <a:gd name="connsiteY12" fmla="*/ 350520 h 350520"/>
              <a:gd name="connsiteX13" fmla="*/ 2611120 w 3296920"/>
              <a:gd name="connsiteY13" fmla="*/ 320040 h 350520"/>
              <a:gd name="connsiteX14" fmla="*/ 1681480 w 3296920"/>
              <a:gd name="connsiteY14" fmla="*/ 223520 h 350520"/>
              <a:gd name="connsiteX15" fmla="*/ 995680 w 3296920"/>
              <a:gd name="connsiteY15" fmla="*/ 167640 h 350520"/>
              <a:gd name="connsiteX16" fmla="*/ 370840 w 3296920"/>
              <a:gd name="connsiteY16" fmla="*/ 198120 h 350520"/>
              <a:gd name="connsiteX17" fmla="*/ 0 w 3296920"/>
              <a:gd name="connsiteY17" fmla="*/ 21844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6920" h="350520">
                <a:moveTo>
                  <a:pt x="0" y="218440"/>
                </a:moveTo>
                <a:lnTo>
                  <a:pt x="406400" y="71120"/>
                </a:lnTo>
                <a:lnTo>
                  <a:pt x="995680" y="0"/>
                </a:lnTo>
                <a:lnTo>
                  <a:pt x="1442720" y="91440"/>
                </a:lnTo>
                <a:cubicBezTo>
                  <a:pt x="1511582" y="106743"/>
                  <a:pt x="1472828" y="101600"/>
                  <a:pt x="1559560" y="101600"/>
                </a:cubicBezTo>
                <a:lnTo>
                  <a:pt x="2169160" y="177800"/>
                </a:lnTo>
                <a:cubicBezTo>
                  <a:pt x="2186093" y="179493"/>
                  <a:pt x="2203140" y="180292"/>
                  <a:pt x="2219960" y="182880"/>
                </a:cubicBezTo>
                <a:cubicBezTo>
                  <a:pt x="2225253" y="183694"/>
                  <a:pt x="2230278" y="185851"/>
                  <a:pt x="2235200" y="187960"/>
                </a:cubicBezTo>
                <a:cubicBezTo>
                  <a:pt x="2242161" y="190943"/>
                  <a:pt x="2248069" y="196765"/>
                  <a:pt x="2255520" y="198120"/>
                </a:cubicBezTo>
                <a:cubicBezTo>
                  <a:pt x="2267182" y="200240"/>
                  <a:pt x="2279227" y="198120"/>
                  <a:pt x="2291080" y="198120"/>
                </a:cubicBezTo>
                <a:lnTo>
                  <a:pt x="2870200" y="243840"/>
                </a:lnTo>
                <a:lnTo>
                  <a:pt x="2910840" y="259080"/>
                </a:lnTo>
                <a:lnTo>
                  <a:pt x="3296920" y="350520"/>
                </a:lnTo>
                <a:lnTo>
                  <a:pt x="2611120" y="320040"/>
                </a:lnTo>
                <a:lnTo>
                  <a:pt x="1681480" y="223520"/>
                </a:lnTo>
                <a:lnTo>
                  <a:pt x="995680" y="167640"/>
                </a:lnTo>
                <a:lnTo>
                  <a:pt x="370840" y="198120"/>
                </a:lnTo>
                <a:lnTo>
                  <a:pt x="0" y="21844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D56495-EA85-4E20-90D8-255526880415}"/>
                  </a:ext>
                </a:extLst>
              </p:cNvPr>
              <p:cNvSpPr txBox="1"/>
              <p:nvPr/>
            </p:nvSpPr>
            <p:spPr>
              <a:xfrm>
                <a:off x="4111148" y="6263640"/>
                <a:ext cx="258667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Born (masses fit EoS)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D56495-EA85-4E20-90D8-255526880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48" y="6263640"/>
                <a:ext cx="2586674" cy="369332"/>
              </a:xfrm>
              <a:prstGeom prst="rect">
                <a:avLst/>
              </a:prstGeom>
              <a:blipFill>
                <a:blip r:embed="rId4"/>
                <a:stretch>
                  <a:fillRect t="-8065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447F9F-495E-4A33-A508-3B53BCED9547}"/>
              </a:ext>
            </a:extLst>
          </p:cNvPr>
          <p:cNvCxnSpPr>
            <a:cxnSpLocks/>
          </p:cNvCxnSpPr>
          <p:nvPr/>
        </p:nvCxnSpPr>
        <p:spPr>
          <a:xfrm flipV="1">
            <a:off x="5832105" y="5935186"/>
            <a:ext cx="2382255" cy="32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0B4523-63BD-43F0-AF05-98F386CE272E}"/>
                  </a:ext>
                </a:extLst>
              </p:cNvPr>
              <p:cNvSpPr txBox="1"/>
              <p:nvPr/>
            </p:nvSpPr>
            <p:spPr>
              <a:xfrm>
                <a:off x="4220316" y="5032834"/>
                <a:ext cx="185249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Born (pQCD parton masses)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0B4523-63BD-43F0-AF05-98F386CE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6" y="5032834"/>
                <a:ext cx="1852493" cy="646331"/>
              </a:xfrm>
              <a:prstGeom prst="rect">
                <a:avLst/>
              </a:prstGeom>
              <a:blipFill>
                <a:blip r:embed="rId5"/>
                <a:stretch>
                  <a:fillRect l="-2288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02D6A8-6210-403C-86EE-93AF1FDD91C9}"/>
              </a:ext>
            </a:extLst>
          </p:cNvPr>
          <p:cNvCxnSpPr/>
          <p:nvPr/>
        </p:nvCxnSpPr>
        <p:spPr>
          <a:xfrm flipV="1">
            <a:off x="6009640" y="3876040"/>
            <a:ext cx="1701800" cy="1151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1130A4-A44C-4D0E-BEEE-08C7F011FCD8}"/>
              </a:ext>
            </a:extLst>
          </p:cNvPr>
          <p:cNvGrpSpPr/>
          <p:nvPr/>
        </p:nvGrpSpPr>
        <p:grpSpPr>
          <a:xfrm>
            <a:off x="5207150" y="790344"/>
            <a:ext cx="3155655" cy="2631744"/>
            <a:chOff x="2787718" y="1793944"/>
            <a:chExt cx="2696568" cy="244766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D95184-24A6-4E6B-A9F5-3019565C47E0}"/>
                </a:ext>
              </a:extLst>
            </p:cNvPr>
            <p:cNvGrpSpPr/>
            <p:nvPr/>
          </p:nvGrpSpPr>
          <p:grpSpPr>
            <a:xfrm>
              <a:off x="2787718" y="2055386"/>
              <a:ext cx="2696568" cy="2186220"/>
              <a:chOff x="3683008" y="2970438"/>
              <a:chExt cx="3104969" cy="262731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6603EEA-8D72-4DE7-89C7-40973821A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2897"/>
              <a:stretch/>
            </p:blipFill>
            <p:spPr>
              <a:xfrm>
                <a:off x="3683008" y="2970438"/>
                <a:ext cx="3104969" cy="2627311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8DE09E-50B1-4C5A-9AE4-8F8E15D523C9}"/>
                  </a:ext>
                </a:extLst>
              </p:cNvPr>
              <p:cNvSpPr/>
              <p:nvPr/>
            </p:nvSpPr>
            <p:spPr>
              <a:xfrm>
                <a:off x="4518392" y="3355541"/>
                <a:ext cx="1060660" cy="332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>
                    <a:solidFill>
                      <a:srgbClr val="00B050"/>
                    </a:solidFill>
                  </a:rPr>
                  <a:t>HotQCD</a:t>
                </a:r>
                <a:r>
                  <a:rPr lang="en-US" sz="1200" dirty="0">
                    <a:solidFill>
                      <a:srgbClr val="00B050"/>
                    </a:solidFill>
                  </a:rPr>
                  <a:t>, 14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323DC4-1829-4132-B558-C92B306BD6A5}"/>
                </a:ext>
              </a:extLst>
            </p:cNvPr>
            <p:cNvSpPr/>
            <p:nvPr/>
          </p:nvSpPr>
          <p:spPr>
            <a:xfrm>
              <a:off x="4350141" y="1793944"/>
              <a:ext cx="5583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EoS</a:t>
              </a:r>
              <a:endParaRPr lang="en-US" sz="2000" b="1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91F0FF-565F-41EC-B76A-E6599EBA0876}"/>
              </a:ext>
            </a:extLst>
          </p:cNvPr>
          <p:cNvSpPr txBox="1"/>
          <p:nvPr/>
        </p:nvSpPr>
        <p:spPr>
          <a:xfrm>
            <a:off x="7425599" y="5024373"/>
            <a:ext cx="135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</a:t>
            </a:r>
            <a:r>
              <a:rPr lang="en-US" sz="2000" dirty="0"/>
              <a:t>=20   GeV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16C56-5289-4090-B2D4-B6EF2F79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654" y="6439730"/>
            <a:ext cx="2743200" cy="365125"/>
          </a:xfrm>
        </p:spPr>
        <p:txBody>
          <a:bodyPr/>
          <a:lstStyle/>
          <a:p>
            <a:fld id="{69ECDA19-FFE6-4257-BA6A-F1AD7E5FE7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2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6FCD-4968-49E3-B208-180DEF5F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EB87-4AC7-4847-96BF-5555ED312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932160" cy="4333240"/>
          </a:xfrm>
        </p:spPr>
        <p:txBody>
          <a:bodyPr>
            <a:normAutofit/>
          </a:bodyPr>
          <a:lstStyle/>
          <a:p>
            <a:r>
              <a:rPr lang="en-US" dirty="0"/>
              <a:t>Developed Many-Body Approach to Study the Non-Perturbative  Effects for Radiative Energy Loss:</a:t>
            </a:r>
          </a:p>
          <a:p>
            <a:pPr lvl="1"/>
            <a:r>
              <a:rPr lang="en-US" dirty="0"/>
              <a:t>At low T and low </a:t>
            </a:r>
            <a:r>
              <a:rPr lang="en-US" i="1" dirty="0"/>
              <a:t>p</a:t>
            </a:r>
            <a:r>
              <a:rPr lang="en-US" dirty="0"/>
              <a:t>: confining force effect (large), resummation effect (moderate), non-quasi-particle effects (significant) are all important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 low T and </a:t>
            </a:r>
            <a:r>
              <a:rPr lang="en-US" i="1" dirty="0"/>
              <a:t>p </a:t>
            </a:r>
            <a:r>
              <a:rPr lang="en-US" dirty="0"/>
              <a:t>increase: all effects suppressed; non-quasi-particle effects disappear first, then resummation effects disappear.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 high T and high </a:t>
            </a:r>
            <a:r>
              <a:rPr lang="en-US" i="1" dirty="0"/>
              <a:t>p</a:t>
            </a:r>
            <a:r>
              <a:rPr lang="en-US" dirty="0"/>
              <a:t>: pQCD should work in most of phase space. But for small/large x, effects from the confining force are still visible.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EB123-6283-4688-B6E7-92B438E8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7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1D1E-D8C4-4DC6-BB10-9D619E0C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57" y="218965"/>
            <a:ext cx="10515600" cy="631867"/>
          </a:xfrm>
        </p:spPr>
        <p:txBody>
          <a:bodyPr>
            <a:normAutofit fontScale="90000"/>
          </a:bodyPr>
          <a:lstStyle/>
          <a:p>
            <a:r>
              <a:rPr lang="en-US" dirty="0"/>
              <a:t>q-hat for two cases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7E6B5-9B33-4B06-A33B-8252B10BC94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3A4BE1-06C1-4CF2-B9EB-67189C4B6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0" y="1181936"/>
            <a:ext cx="11224409" cy="402839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5D1BD5-CA3B-47D3-8313-D4BAE286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20" y="5435535"/>
            <a:ext cx="9586938" cy="1026742"/>
          </a:xfrm>
        </p:spPr>
        <p:txBody>
          <a:bodyPr/>
          <a:lstStyle/>
          <a:p>
            <a:r>
              <a:rPr lang="en-US" dirty="0"/>
              <a:t>Strongly enhanced q-hat at low momentum region</a:t>
            </a:r>
          </a:p>
          <a:p>
            <a:r>
              <a:rPr lang="en-US" dirty="0"/>
              <a:t>Using momentum dependent q-hat to include the NP effects?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3A02D-0DFE-4B6C-B4C5-CD96C8C2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1D1E-D8C4-4DC6-BB10-9D619E0C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46" y="21477"/>
            <a:ext cx="10515600" cy="823579"/>
          </a:xfrm>
        </p:spPr>
        <p:txBody>
          <a:bodyPr/>
          <a:lstStyle/>
          <a:p>
            <a:r>
              <a:rPr lang="en-US" dirty="0"/>
              <a:t>2D power spectrum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7E6B5-9B33-4B06-A33B-8252B10BC944}"/>
              </a:ext>
            </a:extLst>
          </p:cNvPr>
          <p:cNvSpPr/>
          <p:nvPr/>
        </p:nvSpPr>
        <p:spPr>
          <a:xfrm>
            <a:off x="5940457" y="227938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Inherited"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A5A7A-A8A4-4F22-B2A0-BCE65D4D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151" y="1109569"/>
            <a:ext cx="3987931" cy="3558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33B30-7E0E-4187-A905-BE2A30EAF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47" y="1109569"/>
            <a:ext cx="3844122" cy="35432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2DB302-D2CC-4DFB-BF3D-7E5452298AF7}"/>
              </a:ext>
            </a:extLst>
          </p:cNvPr>
          <p:cNvCxnSpPr>
            <a:cxnSpLocks/>
          </p:cNvCxnSpPr>
          <p:nvPr/>
        </p:nvCxnSpPr>
        <p:spPr>
          <a:xfrm flipH="1" flipV="1">
            <a:off x="9222114" y="1346328"/>
            <a:ext cx="22975" cy="278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2371CB-814E-4E6F-A7DB-4A0BB8F7D033}"/>
                  </a:ext>
                </a:extLst>
              </p:cNvPr>
              <p:cNvSpPr txBox="1"/>
              <p:nvPr/>
            </p:nvSpPr>
            <p:spPr>
              <a:xfrm>
                <a:off x="6158557" y="4329761"/>
                <a:ext cx="123427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2371CB-814E-4E6F-A7DB-4A0BB8F7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57" y="4329761"/>
                <a:ext cx="1234279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7988F7-6CED-429D-8ADF-A902C27AC637}"/>
                  </a:ext>
                </a:extLst>
              </p:cNvPr>
              <p:cNvSpPr txBox="1"/>
              <p:nvPr/>
            </p:nvSpPr>
            <p:spPr>
              <a:xfrm rot="16200000">
                <a:off x="4366102" y="2566887"/>
                <a:ext cx="8235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0" rIns="9144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7988F7-6CED-429D-8ADF-A902C27AC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66102" y="2566887"/>
                <a:ext cx="823580" cy="307777"/>
              </a:xfrm>
              <a:prstGeom prst="rect">
                <a:avLst/>
              </a:prstGeom>
              <a:blipFill>
                <a:blip r:embed="rId5"/>
                <a:stretch>
                  <a:fillRect r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138875-E085-4315-94D8-BE936C3B2C45}"/>
                  </a:ext>
                </a:extLst>
              </p:cNvPr>
              <p:cNvSpPr txBox="1"/>
              <p:nvPr/>
            </p:nvSpPr>
            <p:spPr>
              <a:xfrm>
                <a:off x="9650141" y="4361565"/>
                <a:ext cx="13491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138875-E085-4315-94D8-BE936C3B2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141" y="4361565"/>
                <a:ext cx="1349153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A515A40-9F83-4F34-BFDF-BBC9912105F7}"/>
              </a:ext>
            </a:extLst>
          </p:cNvPr>
          <p:cNvSpPr/>
          <p:nvPr/>
        </p:nvSpPr>
        <p:spPr>
          <a:xfrm>
            <a:off x="5174440" y="1389062"/>
            <a:ext cx="685773" cy="272526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Soft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5894C-8636-4CCD-B9CA-153BA86783AF}"/>
              </a:ext>
            </a:extLst>
          </p:cNvPr>
          <p:cNvSpPr/>
          <p:nvPr/>
        </p:nvSpPr>
        <p:spPr>
          <a:xfrm>
            <a:off x="5196685" y="3318921"/>
            <a:ext cx="3214023" cy="762563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Collinear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888330-9E0C-41EE-8685-B3AB5914A2C7}"/>
              </a:ext>
            </a:extLst>
          </p:cNvPr>
          <p:cNvSpPr/>
          <p:nvPr/>
        </p:nvSpPr>
        <p:spPr>
          <a:xfrm>
            <a:off x="8515569" y="3318922"/>
            <a:ext cx="3351652" cy="762563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Collinear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7C626C-B900-4EF7-BA29-878FC628E511}"/>
              </a:ext>
            </a:extLst>
          </p:cNvPr>
          <p:cNvSpPr/>
          <p:nvPr/>
        </p:nvSpPr>
        <p:spPr>
          <a:xfrm>
            <a:off x="8543275" y="1378270"/>
            <a:ext cx="701814" cy="272526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Soft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41DB22DE-BDED-4E3E-9C4A-B6817E5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1732"/>
            <a:ext cx="7956582" cy="1319105"/>
          </a:xfrm>
        </p:spPr>
        <p:txBody>
          <a:bodyPr>
            <a:normAutofit/>
          </a:bodyPr>
          <a:lstStyle/>
          <a:p>
            <a:r>
              <a:rPr lang="en-US" dirty="0"/>
              <a:t>Dead-Cone</a:t>
            </a:r>
          </a:p>
          <a:p>
            <a:r>
              <a:rPr lang="en-US" dirty="0"/>
              <a:t>soft or collinear expansion good at high momentum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60C949-0782-4A2C-9AC3-47ED82223633}"/>
              </a:ext>
            </a:extLst>
          </p:cNvPr>
          <p:cNvGrpSpPr/>
          <p:nvPr/>
        </p:nvGrpSpPr>
        <p:grpSpPr>
          <a:xfrm>
            <a:off x="-4540" y="1207288"/>
            <a:ext cx="4532859" cy="3543299"/>
            <a:chOff x="109350" y="2136562"/>
            <a:chExt cx="4532859" cy="3543299"/>
          </a:xfrm>
        </p:grpSpPr>
        <p:pic>
          <p:nvPicPr>
            <p:cNvPr id="29" name="Content Placeholder 3">
              <a:extLst>
                <a:ext uri="{FF2B5EF4-FFF2-40B4-BE49-F238E27FC236}">
                  <a16:creationId xmlns:a16="http://schemas.microsoft.com/office/drawing/2014/main" id="{3D79B42E-E6D0-46E3-85C4-5726A8053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227" t="73531" r="96359" b="3700"/>
            <a:stretch/>
          </p:blipFill>
          <p:spPr>
            <a:xfrm>
              <a:off x="109350" y="2262490"/>
              <a:ext cx="635959" cy="3053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A1B2B78-101B-4628-84C9-23E770ADDAF5}"/>
                    </a:ext>
                  </a:extLst>
                </p:cNvPr>
                <p:cNvSpPr txBox="1"/>
                <p:nvPr/>
              </p:nvSpPr>
              <p:spPr>
                <a:xfrm rot="16200000">
                  <a:off x="-276395" y="3611509"/>
                  <a:ext cx="1068386" cy="2923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A1B2B78-101B-4628-84C9-23E770ADDA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6395" y="3611509"/>
                  <a:ext cx="1068386" cy="2923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Content Placeholder 3">
              <a:extLst>
                <a:ext uri="{FF2B5EF4-FFF2-40B4-BE49-F238E27FC236}">
                  <a16:creationId xmlns:a16="http://schemas.microsoft.com/office/drawing/2014/main" id="{8684E5A6-F558-4BE7-95A0-EAAFD9292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997" t="72775" r="49333" b="806"/>
            <a:stretch/>
          </p:blipFill>
          <p:spPr>
            <a:xfrm>
              <a:off x="749897" y="2136562"/>
              <a:ext cx="3892312" cy="3543299"/>
            </a:xfrm>
            <a:prstGeom prst="rect">
              <a:avLst/>
            </a:prstGeom>
          </p:spPr>
        </p:pic>
      </p:grp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B6B461A0-F2E8-4DB8-88FC-7F788EE9E095}"/>
              </a:ext>
            </a:extLst>
          </p:cNvPr>
          <p:cNvSpPr/>
          <p:nvPr/>
        </p:nvSpPr>
        <p:spPr>
          <a:xfrm flipH="1">
            <a:off x="755448" y="3579031"/>
            <a:ext cx="920194" cy="48543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22A1C96-DEE9-49B8-8EBE-5DEC6E3AA89D}"/>
              </a:ext>
            </a:extLst>
          </p:cNvPr>
          <p:cNvSpPr/>
          <p:nvPr/>
        </p:nvSpPr>
        <p:spPr>
          <a:xfrm>
            <a:off x="1266689" y="4245577"/>
            <a:ext cx="408953" cy="84547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89CC18-ED19-4934-A1E3-3D5FF426BE97}"/>
                  </a:ext>
                </a:extLst>
              </p:cNvPr>
              <p:cNvSpPr txBox="1"/>
              <p:nvPr/>
            </p:nvSpPr>
            <p:spPr>
              <a:xfrm>
                <a:off x="1949817" y="4412033"/>
                <a:ext cx="123427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89CC18-ED19-4934-A1E3-3D5FF426B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17" y="4412033"/>
                <a:ext cx="1234279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Content Placeholder 3">
            <a:extLst>
              <a:ext uri="{FF2B5EF4-FFF2-40B4-BE49-F238E27FC236}">
                <a16:creationId xmlns:a16="http://schemas.microsoft.com/office/drawing/2014/main" id="{CB21E8DB-EE5E-49F8-BE89-8695808D87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787" t="3007" r="41862" b="93273"/>
          <a:stretch/>
        </p:blipFill>
        <p:spPr>
          <a:xfrm>
            <a:off x="1244099" y="727789"/>
            <a:ext cx="2524284" cy="499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10AE710-D679-403E-A5E8-8FDA78F725B2}"/>
                  </a:ext>
                </a:extLst>
              </p:cNvPr>
              <p:cNvSpPr txBox="1"/>
              <p:nvPr/>
            </p:nvSpPr>
            <p:spPr>
              <a:xfrm>
                <a:off x="4758746" y="929576"/>
                <a:ext cx="7416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10AE710-D679-403E-A5E8-8FDA78F72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746" y="929576"/>
                <a:ext cx="741680" cy="307777"/>
              </a:xfrm>
              <a:prstGeom prst="rect">
                <a:avLst/>
              </a:prstGeom>
              <a:blipFill>
                <a:blip r:embed="rId10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6EE6C3-C118-4F36-967D-0B9FF2A93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81" y="570810"/>
            <a:ext cx="10043260" cy="768849"/>
          </a:xfrm>
        </p:spPr>
        <p:txBody>
          <a:bodyPr>
            <a:normAutofit/>
          </a:bodyPr>
          <a:lstStyle/>
          <a:p>
            <a:r>
              <a:rPr lang="en-US" sz="4000" u="sng" dirty="0"/>
              <a:t>Outline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06" y="2063262"/>
            <a:ext cx="9877434" cy="323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1) Background and Motivation</a:t>
            </a:r>
          </a:p>
          <a:p>
            <a:pPr marL="0" indent="0">
              <a:buNone/>
            </a:pPr>
            <a:r>
              <a:rPr lang="en-US" b="1" dirty="0"/>
              <a:t>2) Many-Body Approach to Radiative </a:t>
            </a:r>
            <a:r>
              <a:rPr lang="en-US" altLang="zh-CN" b="1" dirty="0"/>
              <a:t>Process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3) Study the Non-Perturbative (NP) Effects on Radiative Process</a:t>
            </a:r>
          </a:p>
          <a:p>
            <a:pPr marL="0" indent="0">
              <a:buNone/>
            </a:pPr>
            <a:r>
              <a:rPr lang="en-US" b="1" dirty="0"/>
              <a:t>4)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6AD9516-5213-4F8B-89BC-AE78C27F93F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CA7C0F-73FB-4D99-8DCC-AB281F376C98}"/>
              </a:ext>
            </a:extLst>
          </p:cNvPr>
          <p:cNvSpPr/>
          <p:nvPr/>
        </p:nvSpPr>
        <p:spPr>
          <a:xfrm>
            <a:off x="782937" y="1980135"/>
            <a:ext cx="5065874" cy="586781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E115-D8B6-4822-8A14-60D1C8A7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42" y="151120"/>
            <a:ext cx="11110914" cy="631551"/>
          </a:xfrm>
        </p:spPr>
        <p:txBody>
          <a:bodyPr>
            <a:normAutofit fontScale="90000"/>
          </a:bodyPr>
          <a:lstStyle/>
          <a:p>
            <a:r>
              <a:rPr lang="en-US" dirty="0"/>
              <a:t>Non-Perturbative Effects for High Energy Partons?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78C4C-76A9-468E-AA89-4D4C4238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42" y="1048245"/>
            <a:ext cx="6955290" cy="2380755"/>
          </a:xfrm>
        </p:spPr>
        <p:txBody>
          <a:bodyPr>
            <a:normAutofit/>
          </a:bodyPr>
          <a:lstStyle/>
          <a:p>
            <a:r>
              <a:rPr lang="en-US" dirty="0"/>
              <a:t>A multi-scale problem</a:t>
            </a:r>
          </a:p>
          <a:p>
            <a:r>
              <a:rPr lang="en-US" dirty="0"/>
              <a:t>Gluons emitted at soft scale</a:t>
            </a:r>
          </a:p>
          <a:p>
            <a:r>
              <a:rPr lang="en-US" dirty="0"/>
              <a:t>Interactions at soft scale, strong!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9C6D7-5BBC-47D6-81E4-7B04F33B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47" y="3380426"/>
            <a:ext cx="4450928" cy="3391849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375E1BCD-DD51-4A0A-B31F-91FFD4556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4909" r="4742" b="1981"/>
          <a:stretch/>
        </p:blipFill>
        <p:spPr bwMode="auto">
          <a:xfrm>
            <a:off x="4791075" y="3380426"/>
            <a:ext cx="4129164" cy="322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B48BB5-4914-4710-ACEA-493122D7F546}"/>
              </a:ext>
            </a:extLst>
          </p:cNvPr>
          <p:cNvSpPr txBox="1"/>
          <p:nvPr/>
        </p:nvSpPr>
        <p:spPr>
          <a:xfrm>
            <a:off x="1848604" y="5037270"/>
            <a:ext cx="206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M. 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5EDFD-E907-403D-B789-7A1BA7733FFC}"/>
              </a:ext>
            </a:extLst>
          </p:cNvPr>
          <p:cNvSpPr txBox="1"/>
          <p:nvPr/>
        </p:nvSpPr>
        <p:spPr>
          <a:xfrm>
            <a:off x="9087398" y="3720482"/>
            <a:ext cx="251199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Remnant of confining force,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Resummation,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quasi particles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697F1A-6D75-4832-AE59-8124D631AD07}"/>
              </a:ext>
            </a:extLst>
          </p:cNvPr>
          <p:cNvGrpSpPr/>
          <p:nvPr/>
        </p:nvGrpSpPr>
        <p:grpSpPr>
          <a:xfrm>
            <a:off x="7933408" y="1133495"/>
            <a:ext cx="3909341" cy="1731209"/>
            <a:chOff x="7275998" y="890501"/>
            <a:chExt cx="3909341" cy="17312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9A7277-287C-4025-B34B-1BE1DAB3A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632" b="50233"/>
            <a:stretch/>
          </p:blipFill>
          <p:spPr>
            <a:xfrm>
              <a:off x="7612000" y="1243996"/>
              <a:ext cx="3573339" cy="13777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8D8CD0-3663-455A-9A39-F99B2723D0C1}"/>
                </a:ext>
              </a:extLst>
            </p:cNvPr>
            <p:cNvSpPr txBox="1"/>
            <p:nvPr/>
          </p:nvSpPr>
          <p:spPr>
            <a:xfrm>
              <a:off x="7275998" y="2155973"/>
              <a:ext cx="827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Hard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C9C6FB-70A3-44A4-B6C2-20E1F0DC4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0" t="61206" r="85472" b="-2112"/>
            <a:stretch/>
          </p:blipFill>
          <p:spPr>
            <a:xfrm rot="7818379" flipH="1">
              <a:off x="8026111" y="1060418"/>
              <a:ext cx="1351845" cy="101747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A2D475-F536-41EF-A0C9-97E0A8A64C17}"/>
                </a:ext>
              </a:extLst>
            </p:cNvPr>
            <p:cNvSpPr txBox="1"/>
            <p:nvPr/>
          </p:nvSpPr>
          <p:spPr>
            <a:xfrm>
              <a:off x="9027370" y="890501"/>
              <a:ext cx="827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Soft</a:t>
              </a:r>
              <a:endParaRPr lang="en-US" sz="2400" b="1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4B5C208-D148-4B1C-B93A-6F7BF747609B}"/>
              </a:ext>
            </a:extLst>
          </p:cNvPr>
          <p:cNvSpPr/>
          <p:nvPr/>
        </p:nvSpPr>
        <p:spPr>
          <a:xfrm>
            <a:off x="8462514" y="856260"/>
            <a:ext cx="2444532" cy="2233492"/>
          </a:xfrm>
          <a:prstGeom prst="ellipse">
            <a:avLst/>
          </a:prstGeom>
          <a:solidFill>
            <a:srgbClr val="00B0F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7BB32-2D9F-4F25-8F10-B6B5E782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827C-CAFB-49E6-B62B-33D05BA0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31" y="297658"/>
            <a:ext cx="10465594" cy="888057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 to Study Non-Perturbative(NP)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6980A-1FCC-4888-87FD-ABB35751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256" y="1620234"/>
            <a:ext cx="4024309" cy="4243387"/>
          </a:xfrm>
        </p:spPr>
        <p:txBody>
          <a:bodyPr>
            <a:normAutofit/>
          </a:bodyPr>
          <a:lstStyle/>
          <a:p>
            <a:r>
              <a:rPr lang="en-US" dirty="0"/>
              <a:t>Suitable approach</a:t>
            </a:r>
          </a:p>
          <a:p>
            <a:endParaRPr lang="en-US" dirty="0"/>
          </a:p>
          <a:p>
            <a:r>
              <a:rPr lang="en-US" dirty="0"/>
              <a:t>Scenarios containing  different  NP effects</a:t>
            </a:r>
          </a:p>
          <a:p>
            <a:endParaRPr lang="en-US" dirty="0"/>
          </a:p>
          <a:p>
            <a:r>
              <a:rPr lang="en-US" dirty="0"/>
              <a:t>Manifestation of the different scenarios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F5004C9-5690-4E9C-8F88-6856D13DFD85}"/>
              </a:ext>
            </a:extLst>
          </p:cNvPr>
          <p:cNvSpPr/>
          <p:nvPr/>
        </p:nvSpPr>
        <p:spPr>
          <a:xfrm>
            <a:off x="5425170" y="1674675"/>
            <a:ext cx="1253642" cy="414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F2921-4EA9-40DD-AE1A-185BBD37BEED}"/>
              </a:ext>
            </a:extLst>
          </p:cNvPr>
          <p:cNvSpPr txBox="1"/>
          <p:nvPr/>
        </p:nvSpPr>
        <p:spPr>
          <a:xfrm>
            <a:off x="7305013" y="1620234"/>
            <a:ext cx="3833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T</a:t>
            </a:r>
            <a:r>
              <a:rPr lang="en-US" sz="2800" dirty="0"/>
              <a:t>-matrix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CDD98-CC23-4577-961D-B3A5A8390334}"/>
              </a:ext>
            </a:extLst>
          </p:cNvPr>
          <p:cNvSpPr txBox="1"/>
          <p:nvPr/>
        </p:nvSpPr>
        <p:spPr>
          <a:xfrm>
            <a:off x="7305013" y="2577973"/>
            <a:ext cx="413247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Remnant confining force,</a:t>
            </a:r>
            <a:endParaRPr lang="en-US" sz="2800" b="1" dirty="0"/>
          </a:p>
          <a:p>
            <a:r>
              <a:rPr lang="en-US" sz="2800" dirty="0"/>
              <a:t>resummation, </a:t>
            </a:r>
          </a:p>
          <a:p>
            <a:r>
              <a:rPr lang="en-US" sz="2800" dirty="0"/>
              <a:t>non quasi-particles effects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BBF3D-9816-4391-82C2-C0F55CA9C090}"/>
              </a:ext>
            </a:extLst>
          </p:cNvPr>
          <p:cNvSpPr txBox="1"/>
          <p:nvPr/>
        </p:nvSpPr>
        <p:spPr>
          <a:xfrm>
            <a:off x="7310165" y="4236857"/>
            <a:ext cx="380999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Spectral functions, power spectrum, drag coefficient, energy loss…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75E1FF-79A3-4AC1-8F12-0F25BFDA83F4}"/>
              </a:ext>
            </a:extLst>
          </p:cNvPr>
          <p:cNvSpPr/>
          <p:nvPr/>
        </p:nvSpPr>
        <p:spPr>
          <a:xfrm>
            <a:off x="5425170" y="2905198"/>
            <a:ext cx="1367335" cy="414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AFEC49-7AE7-40E9-B108-C08CAEE6627A}"/>
              </a:ext>
            </a:extLst>
          </p:cNvPr>
          <p:cNvSpPr/>
          <p:nvPr/>
        </p:nvSpPr>
        <p:spPr>
          <a:xfrm>
            <a:off x="5412332" y="4354650"/>
            <a:ext cx="1367336" cy="414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DF881-A4FE-46D6-9507-56CEAE25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81" y="570810"/>
            <a:ext cx="10043260" cy="768849"/>
          </a:xfrm>
        </p:spPr>
        <p:txBody>
          <a:bodyPr>
            <a:normAutofit/>
          </a:bodyPr>
          <a:lstStyle/>
          <a:p>
            <a:r>
              <a:rPr lang="en-US" sz="4000" u="sng" dirty="0"/>
              <a:t>Outline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06" y="2063262"/>
            <a:ext cx="9877434" cy="323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1) Background and Motivation</a:t>
            </a:r>
          </a:p>
          <a:p>
            <a:pPr marL="0" indent="0">
              <a:buNone/>
            </a:pPr>
            <a:r>
              <a:rPr lang="en-US" b="1" dirty="0"/>
              <a:t>2) Many-Body Approach to Radiative </a:t>
            </a:r>
            <a:r>
              <a:rPr lang="en-US" altLang="zh-CN" b="1" dirty="0"/>
              <a:t>Process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3) Study the Non-Perturbative (NP) Effects on Radiative Process</a:t>
            </a:r>
          </a:p>
          <a:p>
            <a:pPr marL="0" indent="0">
              <a:buNone/>
            </a:pPr>
            <a:r>
              <a:rPr lang="en-US" b="1" dirty="0"/>
              <a:t>4)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6AD9516-5213-4F8B-89BC-AE78C27F93F0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CA7C0F-73FB-4D99-8DCC-AB281F376C98}"/>
              </a:ext>
            </a:extLst>
          </p:cNvPr>
          <p:cNvSpPr/>
          <p:nvPr/>
        </p:nvSpPr>
        <p:spPr>
          <a:xfrm>
            <a:off x="827181" y="2478899"/>
            <a:ext cx="6756960" cy="586781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1B77-9B3F-41C8-AC4A-A3CE693D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19" y="192379"/>
            <a:ext cx="10515600" cy="884596"/>
          </a:xfrm>
        </p:spPr>
        <p:txBody>
          <a:bodyPr/>
          <a:lstStyle/>
          <a:p>
            <a:r>
              <a:rPr lang="en-US" dirty="0"/>
              <a:t>T-matrix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EB542-8C8E-4F96-9126-BE89B22CE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647" y="3154290"/>
                <a:ext cx="10202781" cy="30631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Incorporates: large confining force, resummation, broad spectral functions </a:t>
                </a:r>
              </a:p>
              <a:p>
                <a:r>
                  <a:rPr lang="en-US" dirty="0"/>
                  <a:t>Inputs: color potential and in-medium masses</a:t>
                </a:r>
              </a:p>
              <a:p>
                <a:r>
                  <a:rPr lang="en-US" dirty="0"/>
                  <a:t>Constrained by lattice: EoS, free energy, quarkonium correlators,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Predict: shear viscosity, emerging resonances, parton spectral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EB542-8C8E-4F96-9126-BE89B22CE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647" y="3154290"/>
                <a:ext cx="10202781" cy="3063196"/>
              </a:xfrm>
              <a:blipFill>
                <a:blip r:embed="rId2"/>
                <a:stretch>
                  <a:fillRect l="-1075" t="-4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D8D57FC-0ADE-4ED5-83B2-8454944FC300}"/>
              </a:ext>
            </a:extLst>
          </p:cNvPr>
          <p:cNvGrpSpPr/>
          <p:nvPr/>
        </p:nvGrpSpPr>
        <p:grpSpPr>
          <a:xfrm>
            <a:off x="1141646" y="1001753"/>
            <a:ext cx="9321111" cy="1325563"/>
            <a:chOff x="1257904" y="1050662"/>
            <a:chExt cx="8132961" cy="14601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FE2DAB-7F59-451C-AF27-484FF5AE1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513" y="1136801"/>
              <a:ext cx="7560352" cy="12021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BA2604B-956F-413B-86B6-10EA22B28C88}"/>
                    </a:ext>
                  </a:extLst>
                </p:cNvPr>
                <p:cNvSpPr txBox="1"/>
                <p:nvPr/>
              </p:nvSpPr>
              <p:spPr>
                <a:xfrm>
                  <a:off x="1595255" y="1050662"/>
                  <a:ext cx="310718" cy="443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255" y="1050662"/>
                  <a:ext cx="310718" cy="4438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961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3FBCBA-DCDF-48B4-9E34-AB198036D5A4}"/>
                    </a:ext>
                  </a:extLst>
                </p:cNvPr>
                <p:cNvSpPr txBox="1"/>
                <p:nvPr/>
              </p:nvSpPr>
              <p:spPr>
                <a:xfrm>
                  <a:off x="3882734" y="1050662"/>
                  <a:ext cx="310718" cy="443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734" y="1050662"/>
                  <a:ext cx="310718" cy="4438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1154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89B8122-F244-45FD-8461-E06FAAF2C1AF}"/>
                    </a:ext>
                  </a:extLst>
                </p:cNvPr>
                <p:cNvSpPr txBox="1"/>
                <p:nvPr/>
              </p:nvSpPr>
              <p:spPr>
                <a:xfrm>
                  <a:off x="1257904" y="2027021"/>
                  <a:ext cx="909961" cy="443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904" y="2027021"/>
                  <a:ext cx="909961" cy="4438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98A7DE1-C30E-4233-8100-7A084B216AFF}"/>
                    </a:ext>
                  </a:extLst>
                </p:cNvPr>
                <p:cNvSpPr txBox="1"/>
                <p:nvPr/>
              </p:nvSpPr>
              <p:spPr>
                <a:xfrm>
                  <a:off x="3520412" y="2066925"/>
                  <a:ext cx="909961" cy="4438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412" y="2066925"/>
                  <a:ext cx="909961" cy="44389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E0A3CF-0C91-40CC-AF39-0676009DD015}"/>
                  </a:ext>
                </a:extLst>
              </p:cNvPr>
              <p:cNvSpPr/>
              <p:nvPr/>
            </p:nvSpPr>
            <p:spPr>
              <a:xfrm>
                <a:off x="2435228" y="2252094"/>
                <a:ext cx="6634425" cy="778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r>
                                <a:rPr lang="en-US" sz="20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2)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p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E0A3CF-0C91-40CC-AF39-0676009DD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28" y="2252094"/>
                <a:ext cx="6634425" cy="778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711F44-0776-41C3-AE57-8C02A67C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A583-AED0-406D-BC98-0A2B4AB2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22" y="194711"/>
            <a:ext cx="11334750" cy="878770"/>
          </a:xfrm>
        </p:spPr>
        <p:txBody>
          <a:bodyPr/>
          <a:lstStyle/>
          <a:p>
            <a:r>
              <a:rPr lang="en-US" dirty="0"/>
              <a:t>Non-Perturbative Effects in Strongly Coupled QGP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11D60-3108-4D10-AC56-8F727C10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28" y="2055011"/>
            <a:ext cx="3814130" cy="2833428"/>
          </a:xfrm>
        </p:spPr>
        <p:txBody>
          <a:bodyPr>
            <a:normAutofit/>
          </a:bodyPr>
          <a:lstStyle/>
          <a:p>
            <a:r>
              <a:rPr lang="en-US" dirty="0"/>
              <a:t>Remnant confining force</a:t>
            </a:r>
          </a:p>
          <a:p>
            <a:r>
              <a:rPr lang="en-US" dirty="0"/>
              <a:t>Ladder resummation	 resonances</a:t>
            </a:r>
          </a:p>
          <a:p>
            <a:r>
              <a:rPr lang="en-US" dirty="0"/>
              <a:t>Melts low-momentum quasiparticles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242AFC-2462-4607-A89B-E13536F18E5E}"/>
              </a:ext>
            </a:extLst>
          </p:cNvPr>
          <p:cNvGrpSpPr/>
          <p:nvPr/>
        </p:nvGrpSpPr>
        <p:grpSpPr>
          <a:xfrm>
            <a:off x="4415827" y="869499"/>
            <a:ext cx="3575870" cy="2822366"/>
            <a:chOff x="88962" y="2071661"/>
            <a:chExt cx="3494677" cy="30856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001AF6-CB41-4292-99EB-2A074F66DA31}"/>
                </a:ext>
              </a:extLst>
            </p:cNvPr>
            <p:cNvGrpSpPr/>
            <p:nvPr/>
          </p:nvGrpSpPr>
          <p:grpSpPr>
            <a:xfrm>
              <a:off x="88962" y="2071661"/>
              <a:ext cx="3494677" cy="3085614"/>
              <a:chOff x="648325" y="2071610"/>
              <a:chExt cx="3494677" cy="308561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0EC3400-9747-4E77-AF52-892F250F99DE}"/>
                  </a:ext>
                </a:extLst>
              </p:cNvPr>
              <p:cNvGrpSpPr/>
              <p:nvPr/>
            </p:nvGrpSpPr>
            <p:grpSpPr>
              <a:xfrm>
                <a:off x="648325" y="2071610"/>
                <a:ext cx="3494677" cy="3085614"/>
                <a:chOff x="438041" y="2375884"/>
                <a:chExt cx="3494677" cy="3085614"/>
              </a:xfrm>
            </p:grpSpPr>
            <p:sp>
              <p:nvSpPr>
                <p:cNvPr id="9" name="TextBox 12">
                  <a:extLst>
                    <a:ext uri="{FF2B5EF4-FFF2-40B4-BE49-F238E27FC236}">
                      <a16:creationId xmlns:a16="http://schemas.microsoft.com/office/drawing/2014/main" id="{0621F1E4-7EAD-47F1-A133-D188BE8B11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6294" y="5061388"/>
                  <a:ext cx="790601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-79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-79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-79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-79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-79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-79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-79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-79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-79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2000" i="1" dirty="0">
                      <a:solidFill>
                        <a:srgbClr val="010000"/>
                      </a:solidFill>
                      <a:latin typeface="+mn-lt"/>
                    </a:rPr>
                    <a:t>r</a:t>
                  </a:r>
                  <a:r>
                    <a:rPr lang="en-US" altLang="en-US" sz="2000" dirty="0">
                      <a:solidFill>
                        <a:srgbClr val="010000"/>
                      </a:solidFill>
                      <a:latin typeface="+mn-lt"/>
                    </a:rPr>
                    <a:t> [fm]</a:t>
                  </a:r>
                  <a:endParaRPr lang="en-US" altLang="en-US" sz="2000" baseline="-25000" dirty="0">
                    <a:solidFill>
                      <a:srgbClr val="010000"/>
                    </a:solidFill>
                    <a:latin typeface="+mn-lt"/>
                  </a:endParaRP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0393ED8-3323-4DE1-B37E-5BEFD849D813}"/>
                    </a:ext>
                  </a:extLst>
                </p:cNvPr>
                <p:cNvGrpSpPr/>
                <p:nvPr/>
              </p:nvGrpSpPr>
              <p:grpSpPr>
                <a:xfrm>
                  <a:off x="438041" y="2375884"/>
                  <a:ext cx="3494677" cy="2685503"/>
                  <a:chOff x="584022" y="2962999"/>
                  <a:chExt cx="3494677" cy="2685503"/>
                </a:xfrm>
              </p:grpSpPr>
              <p:pic>
                <p:nvPicPr>
                  <p:cNvPr id="11" name="Picture 18">
                    <a:extLst>
                      <a:ext uri="{FF2B5EF4-FFF2-40B4-BE49-F238E27FC236}">
                        <a16:creationId xmlns:a16="http://schemas.microsoft.com/office/drawing/2014/main" id="{80B018C2-D6E9-4C96-8A7D-5A2FA94D59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8248" b="8995"/>
                  <a:stretch/>
                </p:blipFill>
                <p:spPr bwMode="auto">
                  <a:xfrm>
                    <a:off x="584022" y="2962999"/>
                    <a:ext cx="3494677" cy="26855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" name="TextBox 4">
                    <a:extLst>
                      <a:ext uri="{FF2B5EF4-FFF2-40B4-BE49-F238E27FC236}">
                        <a16:creationId xmlns:a16="http://schemas.microsoft.com/office/drawing/2014/main" id="{5A0F560F-76F3-45CB-91CC-CFDC3D7177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1485" y="4906120"/>
                    <a:ext cx="847725" cy="431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hlink"/>
                      </a:buClr>
                      <a:buSzPct val="50000"/>
                      <a:buFont typeface="Monotype Sorts" pitchFamily="2" charset="2"/>
                      <a:buChar char="n"/>
                      <a:defRPr kumimoji="1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-79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Monotype Sorts" pitchFamily="2" charset="2"/>
                      <a:buChar char="u"/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-79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Monotype Sorts" pitchFamily="2" charset="2"/>
                      <a:buChar char="F"/>
                      <a:defRPr kumimoji="1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 (Hebrew)" charset="-79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100000"/>
                      <a:buChar char="•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-79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-79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-79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-79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-79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100000"/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Times New Roman (Hebrew)" charset="-79"/>
                      </a:defRPr>
                    </a:lvl9pPr>
                  </a:lstStyle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lang="en-US" altLang="en-US" sz="2200" dirty="0">
                        <a:solidFill>
                          <a:srgbClr val="990099"/>
                        </a:solidFill>
                      </a:rPr>
                      <a:t>1.2 T</a:t>
                    </a:r>
                    <a:r>
                      <a:rPr lang="en-US" altLang="en-US" sz="2200" baseline="-25000" dirty="0">
                        <a:solidFill>
                          <a:srgbClr val="990099"/>
                        </a:solidFill>
                      </a:rPr>
                      <a:t>c</a:t>
                    </a:r>
                  </a:p>
                </p:txBody>
              </p:sp>
            </p:grpSp>
          </p:grpSp>
          <p:pic>
            <p:nvPicPr>
              <p:cNvPr id="8" name="Content Placeholder 3">
                <a:extLst>
                  <a:ext uri="{FF2B5EF4-FFF2-40B4-BE49-F238E27FC236}">
                    <a16:creationId xmlns:a16="http://schemas.microsoft.com/office/drawing/2014/main" id="{F3AF9116-657F-4053-A874-288681A6CF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461" t="77165" r="52617" b="9954"/>
              <a:stretch/>
            </p:blipFill>
            <p:spPr>
              <a:xfrm>
                <a:off x="2177890" y="3688902"/>
                <a:ext cx="1367285" cy="760961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2BDC09-DE0A-4782-8E8B-C767425785EA}"/>
                </a:ext>
              </a:extLst>
            </p:cNvPr>
            <p:cNvSpPr txBox="1"/>
            <p:nvPr/>
          </p:nvSpPr>
          <p:spPr>
            <a:xfrm>
              <a:off x="2232561" y="3823107"/>
              <a:ext cx="125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i="1" dirty="0"/>
                <a:t>T</a:t>
              </a:r>
              <a:r>
                <a:rPr lang="en-US" dirty="0"/>
                <a:t>-matrix)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0317169-EA19-429E-A6C7-1671E64D6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809" y="980226"/>
            <a:ext cx="3602654" cy="2491499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4FC6D70-6DD1-46DA-8692-3C369B02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41" y="3836779"/>
            <a:ext cx="3382324" cy="23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0177C8E0-237B-48C4-A8A5-71118F29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64" y="3851373"/>
            <a:ext cx="3652998" cy="245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73EC391-3C00-4419-B80F-91CF1DC04C31}"/>
              </a:ext>
            </a:extLst>
          </p:cNvPr>
          <p:cNvGrpSpPr/>
          <p:nvPr/>
        </p:nvGrpSpPr>
        <p:grpSpPr>
          <a:xfrm>
            <a:off x="4402644" y="1959411"/>
            <a:ext cx="7611009" cy="3707794"/>
            <a:chOff x="4269715" y="2097694"/>
            <a:chExt cx="7611009" cy="370779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E61774B-F744-4BD4-9111-666F89C75FB4}"/>
                </a:ext>
              </a:extLst>
            </p:cNvPr>
            <p:cNvGrpSpPr/>
            <p:nvPr/>
          </p:nvGrpSpPr>
          <p:grpSpPr>
            <a:xfrm>
              <a:off x="4269715" y="2097694"/>
              <a:ext cx="3864047" cy="3422387"/>
              <a:chOff x="5213102" y="1870203"/>
              <a:chExt cx="6040131" cy="371193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2C4E30C-9261-48B3-BF11-11CC206E0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3102" y="1870203"/>
                <a:ext cx="6040131" cy="371193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4E137FB-DC72-4AC9-93DB-0D10CF86D4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4041" t="61625" r="8507" b="20285"/>
              <a:stretch/>
            </p:blipFill>
            <p:spPr>
              <a:xfrm>
                <a:off x="6111854" y="2258708"/>
                <a:ext cx="2976852" cy="883655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6DB907-10A3-405F-BAE4-A0F8D073B1AB}"/>
                  </a:ext>
                </a:extLst>
              </p:cNvPr>
              <p:cNvSpPr txBox="1"/>
              <p:nvPr/>
            </p:nvSpPr>
            <p:spPr>
              <a:xfrm>
                <a:off x="8450770" y="4246338"/>
                <a:ext cx="2307718" cy="7010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Lower Bound</a:t>
                </a:r>
              </a:p>
              <a:p>
                <a:r>
                  <a:rPr lang="en-US" dirty="0"/>
                  <a:t> 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2946F30-646C-450F-8469-B3F83B6D3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8363" y="4710113"/>
                <a:ext cx="5148262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C523DCC-01CA-49E9-ABA1-812BC27B2745}"/>
                </a:ext>
              </a:extLst>
            </p:cNvPr>
            <p:cNvGrpSpPr/>
            <p:nvPr/>
          </p:nvGrpSpPr>
          <p:grpSpPr>
            <a:xfrm>
              <a:off x="8154682" y="2097694"/>
              <a:ext cx="3726042" cy="3707794"/>
              <a:chOff x="6091595" y="1545020"/>
              <a:chExt cx="5295184" cy="36984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FF03121-A432-44E1-B6C4-09272D086A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3778"/>
              <a:stretch/>
            </p:blipFill>
            <p:spPr>
              <a:xfrm>
                <a:off x="6091595" y="1545020"/>
                <a:ext cx="5295184" cy="3698498"/>
              </a:xfrm>
              <a:prstGeom prst="rect">
                <a:avLst/>
              </a:prstGeom>
            </p:spPr>
          </p:pic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6BC13C9-1D79-4CF0-922F-BBEC1931F52E}"/>
                  </a:ext>
                </a:extLst>
              </p:cNvPr>
              <p:cNvSpPr/>
              <p:nvPr/>
            </p:nvSpPr>
            <p:spPr>
              <a:xfrm>
                <a:off x="6958013" y="1708932"/>
                <a:ext cx="4148137" cy="420009"/>
              </a:xfrm>
              <a:custGeom>
                <a:avLst/>
                <a:gdLst>
                  <a:gd name="connsiteX0" fmla="*/ 0 w 4148137"/>
                  <a:gd name="connsiteY0" fmla="*/ 262746 h 420009"/>
                  <a:gd name="connsiteX1" fmla="*/ 261937 w 4148137"/>
                  <a:gd name="connsiteY1" fmla="*/ 343708 h 420009"/>
                  <a:gd name="connsiteX2" fmla="*/ 552450 w 4148137"/>
                  <a:gd name="connsiteY2" fmla="*/ 391333 h 420009"/>
                  <a:gd name="connsiteX3" fmla="*/ 881062 w 4148137"/>
                  <a:gd name="connsiteY3" fmla="*/ 419908 h 420009"/>
                  <a:gd name="connsiteX4" fmla="*/ 1128712 w 4148137"/>
                  <a:gd name="connsiteY4" fmla="*/ 381808 h 420009"/>
                  <a:gd name="connsiteX5" fmla="*/ 1495425 w 4148137"/>
                  <a:gd name="connsiteY5" fmla="*/ 329421 h 420009"/>
                  <a:gd name="connsiteX6" fmla="*/ 1809750 w 4148137"/>
                  <a:gd name="connsiteY6" fmla="*/ 272271 h 420009"/>
                  <a:gd name="connsiteX7" fmla="*/ 2019300 w 4148137"/>
                  <a:gd name="connsiteY7" fmla="*/ 224646 h 420009"/>
                  <a:gd name="connsiteX8" fmla="*/ 2371725 w 4148137"/>
                  <a:gd name="connsiteY8" fmla="*/ 134158 h 420009"/>
                  <a:gd name="connsiteX9" fmla="*/ 2643187 w 4148137"/>
                  <a:gd name="connsiteY9" fmla="*/ 96058 h 420009"/>
                  <a:gd name="connsiteX10" fmla="*/ 3033712 w 4148137"/>
                  <a:gd name="connsiteY10" fmla="*/ 48433 h 420009"/>
                  <a:gd name="connsiteX11" fmla="*/ 3343275 w 4148137"/>
                  <a:gd name="connsiteY11" fmla="*/ 38908 h 420009"/>
                  <a:gd name="connsiteX12" fmla="*/ 3543300 w 4148137"/>
                  <a:gd name="connsiteY12" fmla="*/ 24621 h 420009"/>
                  <a:gd name="connsiteX13" fmla="*/ 4052887 w 4148137"/>
                  <a:gd name="connsiteY13" fmla="*/ 808 h 420009"/>
                  <a:gd name="connsiteX14" fmla="*/ 4119562 w 4148137"/>
                  <a:gd name="connsiteY14" fmla="*/ 5571 h 420009"/>
                  <a:gd name="connsiteX15" fmla="*/ 4148137 w 4148137"/>
                  <a:gd name="connsiteY15" fmla="*/ 5571 h 42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48137" h="420009">
                    <a:moveTo>
                      <a:pt x="0" y="262746"/>
                    </a:moveTo>
                    <a:cubicBezTo>
                      <a:pt x="84931" y="292511"/>
                      <a:pt x="169862" y="322277"/>
                      <a:pt x="261937" y="343708"/>
                    </a:cubicBezTo>
                    <a:cubicBezTo>
                      <a:pt x="354012" y="365139"/>
                      <a:pt x="449263" y="378633"/>
                      <a:pt x="552450" y="391333"/>
                    </a:cubicBezTo>
                    <a:cubicBezTo>
                      <a:pt x="655637" y="404033"/>
                      <a:pt x="785018" y="421496"/>
                      <a:pt x="881062" y="419908"/>
                    </a:cubicBezTo>
                    <a:cubicBezTo>
                      <a:pt x="977106" y="418321"/>
                      <a:pt x="1128712" y="381808"/>
                      <a:pt x="1128712" y="381808"/>
                    </a:cubicBezTo>
                    <a:lnTo>
                      <a:pt x="1495425" y="329421"/>
                    </a:lnTo>
                    <a:cubicBezTo>
                      <a:pt x="1608931" y="311165"/>
                      <a:pt x="1722438" y="289733"/>
                      <a:pt x="1809750" y="272271"/>
                    </a:cubicBezTo>
                    <a:cubicBezTo>
                      <a:pt x="1897062" y="254809"/>
                      <a:pt x="1925638" y="247665"/>
                      <a:pt x="2019300" y="224646"/>
                    </a:cubicBezTo>
                    <a:cubicBezTo>
                      <a:pt x="2112962" y="201627"/>
                      <a:pt x="2267744" y="155589"/>
                      <a:pt x="2371725" y="134158"/>
                    </a:cubicBezTo>
                    <a:cubicBezTo>
                      <a:pt x="2475706" y="112727"/>
                      <a:pt x="2643187" y="96058"/>
                      <a:pt x="2643187" y="96058"/>
                    </a:cubicBezTo>
                    <a:cubicBezTo>
                      <a:pt x="2753518" y="81770"/>
                      <a:pt x="2917031" y="57958"/>
                      <a:pt x="3033712" y="48433"/>
                    </a:cubicBezTo>
                    <a:cubicBezTo>
                      <a:pt x="3150393" y="38908"/>
                      <a:pt x="3258344" y="42877"/>
                      <a:pt x="3343275" y="38908"/>
                    </a:cubicBezTo>
                    <a:cubicBezTo>
                      <a:pt x="3428206" y="34939"/>
                      <a:pt x="3543300" y="24621"/>
                      <a:pt x="3543300" y="24621"/>
                    </a:cubicBezTo>
                    <a:lnTo>
                      <a:pt x="4052887" y="808"/>
                    </a:lnTo>
                    <a:cubicBezTo>
                      <a:pt x="4148930" y="-2367"/>
                      <a:pt x="4103687" y="4777"/>
                      <a:pt x="4119562" y="5571"/>
                    </a:cubicBezTo>
                    <a:cubicBezTo>
                      <a:pt x="4135437" y="6365"/>
                      <a:pt x="4141787" y="5968"/>
                      <a:pt x="4148137" y="5571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A97928-0F84-4E66-8811-90AB9FB6D8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8314" y="1809753"/>
                <a:ext cx="3952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288ED19-4F79-4C5A-9D25-F2EAC673CC6C}"/>
                  </a:ext>
                </a:extLst>
              </p:cNvPr>
              <p:cNvSpPr/>
              <p:nvPr/>
            </p:nvSpPr>
            <p:spPr>
              <a:xfrm>
                <a:off x="9086716" y="3429000"/>
                <a:ext cx="1076459" cy="2077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C35E30-538F-4DCC-8FB0-A6FFEC6EC7FD}"/>
              </a:ext>
            </a:extLst>
          </p:cNvPr>
          <p:cNvSpPr txBox="1"/>
          <p:nvPr/>
        </p:nvSpPr>
        <p:spPr>
          <a:xfrm flipH="1">
            <a:off x="7007285" y="6324488"/>
            <a:ext cx="14195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Quasiparticle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FDDF33-6CDB-43C3-B68F-A535A0D4EE61}"/>
              </a:ext>
            </a:extLst>
          </p:cNvPr>
          <p:cNvCxnSpPr>
            <a:cxnSpLocks/>
            <a:stCxn id="34" idx="1"/>
            <a:endCxn id="16" idx="3"/>
          </p:cNvCxnSpPr>
          <p:nvPr/>
        </p:nvCxnSpPr>
        <p:spPr>
          <a:xfrm flipV="1">
            <a:off x="5184716" y="6509154"/>
            <a:ext cx="1822569" cy="391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1FBFD7C-BD19-4F24-9A9D-DC09FF6E8563}"/>
              </a:ext>
            </a:extLst>
          </p:cNvPr>
          <p:cNvSpPr txBox="1"/>
          <p:nvPr/>
        </p:nvSpPr>
        <p:spPr>
          <a:xfrm flipH="1">
            <a:off x="4219768" y="6313012"/>
            <a:ext cx="96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</a:t>
            </a:r>
            <a:r>
              <a:rPr lang="en-US" sz="2000"/>
              <a:t>iquid</a:t>
            </a:r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71AB8989-C10D-4A59-939A-8F0DB7C37331}"/>
              </a:ext>
            </a:extLst>
          </p:cNvPr>
          <p:cNvSpPr/>
          <p:nvPr/>
        </p:nvSpPr>
        <p:spPr>
          <a:xfrm>
            <a:off x="756465" y="3475495"/>
            <a:ext cx="519783" cy="217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F289DD-BF58-40A9-9CE1-BAE07796EC91}"/>
                  </a:ext>
                </a:extLst>
              </p:cNvPr>
              <p:cNvSpPr txBox="1"/>
              <p:nvPr/>
            </p:nvSpPr>
            <p:spPr>
              <a:xfrm>
                <a:off x="4727254" y="1152995"/>
                <a:ext cx="1253675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Singlet Potential 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F289DD-BF58-40A9-9CE1-BAE07796E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54" y="1152995"/>
                <a:ext cx="1253675" cy="646908"/>
              </a:xfrm>
              <a:prstGeom prst="rect">
                <a:avLst/>
              </a:prstGeom>
              <a:blipFill>
                <a:blip r:embed="rId9"/>
                <a:stretch>
                  <a:fillRect l="-3883" t="-3774" r="-29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55729A5E-39F0-41C7-9E1F-4C181FD96CD2}"/>
              </a:ext>
            </a:extLst>
          </p:cNvPr>
          <p:cNvSpPr txBox="1"/>
          <p:nvPr/>
        </p:nvSpPr>
        <p:spPr>
          <a:xfrm>
            <a:off x="9860357" y="1730476"/>
            <a:ext cx="199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Im</a:t>
            </a:r>
            <a:r>
              <a:rPr lang="en-US" i="1" dirty="0" err="1"/>
              <a:t>T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dirty="0"/>
              <a:t>) for mesonic resonance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1AD9CD-D848-4FCD-9022-EB958403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34E5C28-2BEB-4B57-905B-72E5DD224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2" b="50233"/>
          <a:stretch/>
        </p:blipFill>
        <p:spPr>
          <a:xfrm>
            <a:off x="5910647" y="823689"/>
            <a:ext cx="3573339" cy="1377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1972C-FE72-4536-88A6-64597249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193894"/>
            <a:ext cx="7200900" cy="636416"/>
          </a:xfrm>
        </p:spPr>
        <p:txBody>
          <a:bodyPr>
            <a:normAutofit fontScale="90000"/>
          </a:bodyPr>
          <a:lstStyle/>
          <a:p>
            <a:r>
              <a:rPr lang="en-US" dirty="0"/>
              <a:t>T-matrix Approach for Energy Loss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D6C04-82BB-40E4-B14B-8A8C35228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" t="8423" r="49561" b="60118"/>
          <a:stretch/>
        </p:blipFill>
        <p:spPr>
          <a:xfrm>
            <a:off x="3117477" y="5332684"/>
            <a:ext cx="5238693" cy="752955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31CB035-B219-4DE5-B631-4AECCCFBB8D1}"/>
              </a:ext>
            </a:extLst>
          </p:cNvPr>
          <p:cNvGrpSpPr/>
          <p:nvPr/>
        </p:nvGrpSpPr>
        <p:grpSpPr>
          <a:xfrm>
            <a:off x="3337978" y="2436569"/>
            <a:ext cx="7212143" cy="951511"/>
            <a:chOff x="2859366" y="2429502"/>
            <a:chExt cx="7212143" cy="951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2CC935-1D7D-4F78-BA5A-E3C469D2F959}"/>
                    </a:ext>
                  </a:extLst>
                </p:cNvPr>
                <p:cNvSpPr txBox="1"/>
                <p:nvPr/>
              </p:nvSpPr>
              <p:spPr>
                <a:xfrm>
                  <a:off x="3367268" y="2429502"/>
                  <a:ext cx="3590342" cy="402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𝐎𝐧𝐒𝐡𝐞𝐥𝐥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2CC935-1D7D-4F78-BA5A-E3C469D2F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7268" y="2429502"/>
                  <a:ext cx="3590342" cy="402418"/>
                </a:xfrm>
                <a:prstGeom prst="rect">
                  <a:avLst/>
                </a:prstGeom>
                <a:blipFill>
                  <a:blip r:embed="rId4"/>
                  <a:stretch>
                    <a:fillRect l="-1698" r="-271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78B5703-6DC8-40A5-9AF4-BD2440E6816F}"/>
                    </a:ext>
                  </a:extLst>
                </p:cNvPr>
                <p:cNvSpPr/>
                <p:nvPr/>
              </p:nvSpPr>
              <p:spPr>
                <a:xfrm>
                  <a:off x="3267915" y="2864397"/>
                  <a:ext cx="6803594" cy="5166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𝐎𝐟𝐟𝐒𝐡𝐞𝐥𝐥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78B5703-6DC8-40A5-9AF4-BD2440E68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915" y="2864397"/>
                  <a:ext cx="6803594" cy="5166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row: Curved Right 33">
              <a:extLst>
                <a:ext uri="{FF2B5EF4-FFF2-40B4-BE49-F238E27FC236}">
                  <a16:creationId xmlns:a16="http://schemas.microsoft.com/office/drawing/2014/main" id="{5E406C4C-AE68-42B4-A2AA-97D6C681E7E0}"/>
                </a:ext>
              </a:extLst>
            </p:cNvPr>
            <p:cNvSpPr/>
            <p:nvPr/>
          </p:nvSpPr>
          <p:spPr>
            <a:xfrm>
              <a:off x="2859366" y="2601681"/>
              <a:ext cx="507902" cy="51661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80C78B6-1C97-414B-830E-39E9F6E2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42" y="1200682"/>
            <a:ext cx="2829636" cy="4987503"/>
          </a:xfrm>
        </p:spPr>
        <p:txBody>
          <a:bodyPr>
            <a:normAutofit/>
          </a:bodyPr>
          <a:lstStyle/>
          <a:p>
            <a:r>
              <a:rPr lang="en-US" sz="2400" dirty="0"/>
              <a:t>Leading skeleton order radiation:</a:t>
            </a:r>
          </a:p>
          <a:p>
            <a:endParaRPr lang="en-US" sz="2400" dirty="0"/>
          </a:p>
          <a:p>
            <a:r>
              <a:rPr lang="en-US" sz="2400" dirty="0"/>
              <a:t>Main idea: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Momentum transition rate: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Spectral functions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C95EDD-E93F-4C30-A440-2E73E4110C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587" b="8233"/>
          <a:stretch/>
        </p:blipFill>
        <p:spPr>
          <a:xfrm>
            <a:off x="3153014" y="3680479"/>
            <a:ext cx="8566415" cy="7988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B066DE-B752-4912-AD7A-D793CEFA87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361" t="18952" r="-1" b="25032"/>
          <a:stretch/>
        </p:blipFill>
        <p:spPr>
          <a:xfrm>
            <a:off x="6885999" y="4647979"/>
            <a:ext cx="2423821" cy="452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Arrow: Down 40">
            <a:extLst>
              <a:ext uri="{FF2B5EF4-FFF2-40B4-BE49-F238E27FC236}">
                <a16:creationId xmlns:a16="http://schemas.microsoft.com/office/drawing/2014/main" id="{8D763919-5571-463A-9ACF-809B92B89F53}"/>
              </a:ext>
            </a:extLst>
          </p:cNvPr>
          <p:cNvSpPr/>
          <p:nvPr/>
        </p:nvSpPr>
        <p:spPr>
          <a:xfrm>
            <a:off x="7874997" y="4386371"/>
            <a:ext cx="445826" cy="211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2B91620-CDA3-4027-AE4E-AB800D157659}"/>
              </a:ext>
            </a:extLst>
          </p:cNvPr>
          <p:cNvSpPr/>
          <p:nvPr/>
        </p:nvSpPr>
        <p:spPr>
          <a:xfrm>
            <a:off x="6937815" y="5709161"/>
            <a:ext cx="1153861" cy="517643"/>
          </a:xfrm>
          <a:prstGeom prst="round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53AE681B-6181-470C-B187-9FFCEEF86C26}"/>
              </a:ext>
            </a:extLst>
          </p:cNvPr>
          <p:cNvSpPr/>
          <p:nvPr/>
        </p:nvSpPr>
        <p:spPr>
          <a:xfrm>
            <a:off x="8097910" y="5919789"/>
            <a:ext cx="965883" cy="217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5216CB0-21DB-4CC3-BDD4-197D3AD04D83}"/>
              </a:ext>
            </a:extLst>
          </p:cNvPr>
          <p:cNvSpPr/>
          <p:nvPr/>
        </p:nvSpPr>
        <p:spPr>
          <a:xfrm>
            <a:off x="9134554" y="5635242"/>
            <a:ext cx="2256389" cy="679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Encode Medium Effects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07436-AFFC-4792-B5A3-24EF8A107690}"/>
              </a:ext>
            </a:extLst>
          </p:cNvPr>
          <p:cNvSpPr txBox="1"/>
          <p:nvPr/>
        </p:nvSpPr>
        <p:spPr>
          <a:xfrm>
            <a:off x="6096000" y="1452829"/>
            <a:ext cx="5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E1CEBC-2058-48D3-A7A9-176DD40B8D39}"/>
              </a:ext>
            </a:extLst>
          </p:cNvPr>
          <p:cNvSpPr txBox="1"/>
          <p:nvPr/>
        </p:nvSpPr>
        <p:spPr>
          <a:xfrm>
            <a:off x="8356170" y="801865"/>
            <a:ext cx="52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C7E05-D1A6-462A-B355-3AAF02F84DB9}"/>
              </a:ext>
            </a:extLst>
          </p:cNvPr>
          <p:cNvSpPr txBox="1"/>
          <p:nvPr/>
        </p:nvSpPr>
        <p:spPr>
          <a:xfrm>
            <a:off x="8091676" y="2188608"/>
            <a:ext cx="73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p-k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11A5F7-2E17-4963-AD61-77434BBC31A8}"/>
              </a:ext>
            </a:extLst>
          </p:cNvPr>
          <p:cNvSpPr/>
          <p:nvPr/>
        </p:nvSpPr>
        <p:spPr>
          <a:xfrm>
            <a:off x="7309920" y="1302765"/>
            <a:ext cx="387396" cy="378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B70874-0957-44B5-9364-D406E40EFB2A}"/>
              </a:ext>
            </a:extLst>
          </p:cNvPr>
          <p:cNvSpPr/>
          <p:nvPr/>
        </p:nvSpPr>
        <p:spPr>
          <a:xfrm>
            <a:off x="7818145" y="1949725"/>
            <a:ext cx="331684" cy="3622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7CCFD-AE7F-48AE-A452-08941AE85AF4}"/>
              </a:ext>
            </a:extLst>
          </p:cNvPr>
          <p:cNvSpPr txBox="1"/>
          <p:nvPr/>
        </p:nvSpPr>
        <p:spPr>
          <a:xfrm>
            <a:off x="5659646" y="2031200"/>
            <a:ext cx="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80D03B-8AF3-4511-B8F6-B99497B8FE10}"/>
              </a:ext>
            </a:extLst>
          </p:cNvPr>
          <p:cNvSpPr txBox="1"/>
          <p:nvPr/>
        </p:nvSpPr>
        <p:spPr>
          <a:xfrm>
            <a:off x="8983248" y="2038561"/>
            <a:ext cx="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403CA-BD2A-49C4-AABA-EBF9D69B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DA19-FFE6-4257-BA6A-F1AD7E5FE7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8367</TotalTime>
  <Words>947</Words>
  <Application>Microsoft Office PowerPoint</Application>
  <PresentationFormat>Widescreen</PresentationFormat>
  <Paragraphs>234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Inherited</vt:lpstr>
      <vt:lpstr>Arial</vt:lpstr>
      <vt:lpstr>Calibri</vt:lpstr>
      <vt:lpstr>Calibri Light</vt:lpstr>
      <vt:lpstr>Cambria Math</vt:lpstr>
      <vt:lpstr>Times New Roman</vt:lpstr>
      <vt:lpstr>Office Theme</vt:lpstr>
      <vt:lpstr>Non-Perturbative Effects on Heavy Quark Radiative Energy Loss?</vt:lpstr>
      <vt:lpstr>Outline</vt:lpstr>
      <vt:lpstr>Outline</vt:lpstr>
      <vt:lpstr>Non-Perturbative Effects for High Energy Partons?</vt:lpstr>
      <vt:lpstr>Strategy to Study Non-Perturbative(NP) Effects</vt:lpstr>
      <vt:lpstr>Outline</vt:lpstr>
      <vt:lpstr>T-matrix Approach</vt:lpstr>
      <vt:lpstr>Non-Perturbative Effects in Strongly Coupled QGP </vt:lpstr>
      <vt:lpstr>T-matrix Approach for Energy Loss</vt:lpstr>
      <vt:lpstr>Outline</vt:lpstr>
      <vt:lpstr>Four Cases with Different NP Effects</vt:lpstr>
      <vt:lpstr>Four Different Cases with Different NP Effects</vt:lpstr>
      <vt:lpstr>Spectral Functions at Low Momentum</vt:lpstr>
      <vt:lpstr>Spectral Functions at Low Momentum</vt:lpstr>
      <vt:lpstr>Spectral Functions at High Momentum</vt:lpstr>
      <vt:lpstr>Radiative Power Spectrum</vt:lpstr>
      <vt:lpstr>Scrutinize the Phase Space of Radiation Spectrum</vt:lpstr>
      <vt:lpstr>Radiative Contribution to Drag Coefficients</vt:lpstr>
      <vt:lpstr>Energy loss of Heavy Quark in Static Medium</vt:lpstr>
      <vt:lpstr>Difference to pQCD Based Approaches</vt:lpstr>
      <vt:lpstr>Conclusion</vt:lpstr>
      <vt:lpstr>q-hat for two cases</vt:lpstr>
      <vt:lpstr>2D power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Quark Radiative Energy Loss with a Quantum Many-body Approach</dc:title>
  <dc:creator>Shuai Liu</dc:creator>
  <cp:lastModifiedBy>Shuai Liu</cp:lastModifiedBy>
  <cp:revision>163</cp:revision>
  <dcterms:created xsi:type="dcterms:W3CDTF">2019-01-04T05:04:43Z</dcterms:created>
  <dcterms:modified xsi:type="dcterms:W3CDTF">2019-01-11T22:28:36Z</dcterms:modified>
</cp:coreProperties>
</file>