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33"/>
  </p:notesMasterIdLst>
  <p:handoutMasterIdLst>
    <p:handoutMasterId r:id="rId34"/>
  </p:handoutMasterIdLst>
  <p:sldIdLst>
    <p:sldId id="999" r:id="rId2"/>
    <p:sldId id="275" r:id="rId3"/>
    <p:sldId id="1043" r:id="rId4"/>
    <p:sldId id="1044" r:id="rId5"/>
    <p:sldId id="581" r:id="rId6"/>
    <p:sldId id="1045" r:id="rId7"/>
    <p:sldId id="1046" r:id="rId8"/>
    <p:sldId id="753" r:id="rId9"/>
    <p:sldId id="1049" r:id="rId10"/>
    <p:sldId id="1047" r:id="rId11"/>
    <p:sldId id="600" r:id="rId12"/>
    <p:sldId id="1048" r:id="rId13"/>
    <p:sldId id="288" r:id="rId14"/>
    <p:sldId id="1051" r:id="rId15"/>
    <p:sldId id="318" r:id="rId16"/>
    <p:sldId id="1033" r:id="rId17"/>
    <p:sldId id="1037" r:id="rId18"/>
    <p:sldId id="1028" r:id="rId19"/>
    <p:sldId id="1029" r:id="rId20"/>
    <p:sldId id="323" r:id="rId21"/>
    <p:sldId id="307" r:id="rId22"/>
    <p:sldId id="325" r:id="rId23"/>
    <p:sldId id="326" r:id="rId24"/>
    <p:sldId id="1041" r:id="rId25"/>
    <p:sldId id="1050" r:id="rId26"/>
    <p:sldId id="1052" r:id="rId27"/>
    <p:sldId id="1032" r:id="rId28"/>
    <p:sldId id="754" r:id="rId29"/>
    <p:sldId id="1016" r:id="rId30"/>
    <p:sldId id="1017" r:id="rId31"/>
    <p:sldId id="101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742"/>
    <a:srgbClr val="2337EE"/>
    <a:srgbClr val="FFF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3" autoAdjust="0"/>
    <p:restoredTop sz="93860" autoAdjust="0"/>
  </p:normalViewPr>
  <p:slideViewPr>
    <p:cSldViewPr snapToGrid="0" snapToObjects="1">
      <p:cViewPr varScale="1">
        <p:scale>
          <a:sx n="76" d="100"/>
          <a:sy n="76" d="100"/>
        </p:scale>
        <p:origin x="1046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2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2B66D-8A41-E24E-83D6-3FC05C108625}" type="datetimeFigureOut">
              <a:rPr lang="en-US" smtClean="0"/>
              <a:pPr/>
              <a:t>1/12/2019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4F2FF-4BE9-7340-90C3-D35098DBA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0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C2910-B359-2A40-803E-2BD8C7B76DC1}" type="datetimeFigureOut">
              <a:rPr lang="en-US" smtClean="0"/>
              <a:pPr/>
              <a:t>1/12/2019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2E896-011C-7649-96A2-10D0D07238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306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37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 sz="2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4039930" indent="-33629639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 sz="2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 sz="2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 sz="2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 sz="2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649628" algn="l"/>
                <a:tab pos="1299256" algn="l"/>
                <a:tab pos="1948884" algn="l"/>
                <a:tab pos="2598511" algn="l"/>
              </a:tabLst>
              <a:defRPr sz="2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82058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649628" algn="l"/>
                <a:tab pos="1299256" algn="l"/>
                <a:tab pos="1948884" algn="l"/>
                <a:tab pos="2598511" algn="l"/>
              </a:tabLst>
              <a:defRPr sz="2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23087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649628" algn="l"/>
                <a:tab pos="1299256" algn="l"/>
                <a:tab pos="1948884" algn="l"/>
                <a:tab pos="2598511" algn="l"/>
              </a:tabLst>
              <a:defRPr sz="2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64116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649628" algn="l"/>
                <a:tab pos="1299256" algn="l"/>
                <a:tab pos="1948884" algn="l"/>
                <a:tab pos="2598511" algn="l"/>
              </a:tabLst>
              <a:defRPr sz="2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/>
            <a:fld id="{2E846C1B-B33E-0143-9878-FB3BEECDD212}" type="slidenum">
              <a:rPr lang="en-US" sz="13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eaLnBrk="1"/>
              <a:t>10</a:t>
            </a:fld>
            <a:endParaRPr lang="en-US" sz="13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40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91383" y="6431551"/>
            <a:ext cx="2747963" cy="365125"/>
          </a:xfrm>
        </p:spPr>
        <p:txBody>
          <a:bodyPr/>
          <a:lstStyle/>
          <a:p>
            <a:r>
              <a:rPr lang="pl-PL"/>
              <a:t>Direct observation of jet deflection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8077200" cy="594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400" y="6083300"/>
            <a:ext cx="1752600" cy="7493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1/12/2019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3429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9828F344-5DC5-44AF-9E4A-286FB24657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240" y="6431551"/>
            <a:ext cx="2762250" cy="365125"/>
          </a:xfrm>
        </p:spPr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2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0102"/>
            <a:ext cx="8229600" cy="48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291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</a:defRPr>
            </a:lvl1pPr>
          </a:lstStyle>
          <a:p>
            <a:r>
              <a:rPr lang="pl-PL"/>
              <a:t>Direct observation of jet deflection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5907" y="64315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fld id="{3D5DE84E-4CEA-AD46-B381-E60788912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1336" y="6431552"/>
            <a:ext cx="2453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r>
              <a:rPr lang="en-US"/>
              <a:t>1/12/2019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6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FF0000"/>
          </a:solidFill>
          <a:latin typeface="Times New Roman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Times New Roman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Times New Roman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emf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52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7" Type="http://schemas.openxmlformats.org/officeDocument/2006/relationships/image" Target="../media/image59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tiff"/><Relationship Id="rId5" Type="http://schemas.openxmlformats.org/officeDocument/2006/relationships/image" Target="../media/image64.emf"/><Relationship Id="rId4" Type="http://schemas.openxmlformats.org/officeDocument/2006/relationships/image" Target="../media/image6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3.tiff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131" y="2255404"/>
            <a:ext cx="6687527" cy="2179687"/>
          </a:xfrm>
        </p:spPr>
        <p:txBody>
          <a:bodyPr>
            <a:normAutofit fontScale="90000"/>
          </a:bodyPr>
          <a:lstStyle/>
          <a:p>
            <a:r>
              <a:rPr lang="en-US" dirty="0"/>
              <a:t>Direct observation of in-medium jet deflection: experiment and theory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…plus some other stuff…</a:t>
            </a:r>
            <a:br>
              <a:rPr lang="en-US" dirty="0"/>
            </a:b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9796" y="4929650"/>
            <a:ext cx="6900862" cy="1245747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Peter Jacobs</a:t>
            </a:r>
          </a:p>
          <a:p>
            <a:r>
              <a:rPr lang="en-US" i="1" dirty="0"/>
              <a:t>Lawrence Berkeley National Laboratory</a:t>
            </a:r>
          </a:p>
          <a:p>
            <a:r>
              <a:rPr lang="en-US" i="1" dirty="0"/>
              <a:t>University of California, Berkeley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</a:t>
            </a:fld>
            <a:endParaRPr kumimoji="0" lang="en-US"/>
          </a:p>
        </p:txBody>
      </p:sp>
      <p:pic>
        <p:nvPicPr>
          <p:cNvPr id="8" name="Picture 7" descr="LBNL logo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5751" y="95269"/>
            <a:ext cx="17526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xmlns="" id="{022069CC-86B4-BC44-BD62-535E5DF8E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D22D5F-954E-CF41-8F53-9A35A0EDE1CE}"/>
              </a:ext>
            </a:extLst>
          </p:cNvPr>
          <p:cNvSpPr txBox="1"/>
          <p:nvPr/>
        </p:nvSpPr>
        <p:spPr>
          <a:xfrm>
            <a:off x="1446978" y="2188668"/>
            <a:ext cx="579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solidFill>
                <a:srgbClr val="FF0000"/>
              </a:solidFill>
              <a:latin typeface="Handwriting - Dakota" panose="02000400000000000000" pitchFamily="2" charset="77"/>
              <a:cs typeface="Times New Roman"/>
            </a:endParaRPr>
          </a:p>
        </p:txBody>
      </p:sp>
      <p:pic>
        <p:nvPicPr>
          <p:cNvPr id="15" name="Picture 14" descr="Joern_logo.png">
            <a:extLst>
              <a:ext uri="{FF2B5EF4-FFF2-40B4-BE49-F238E27FC236}">
                <a16:creationId xmlns:a16="http://schemas.microsoft.com/office/drawing/2014/main" xmlns="" id="{32D2C873-F428-DC48-8CD6-F415EBADE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115" y="274897"/>
            <a:ext cx="1792224" cy="1119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2884E4-2FA9-8740-B768-EA841691A0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92"/>
          <a:stretch/>
        </p:blipFill>
        <p:spPr>
          <a:xfrm>
            <a:off x="299701" y="196532"/>
            <a:ext cx="1513526" cy="145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2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 noChangeArrowheads="1"/>
          </p:cNvSpPr>
          <p:nvPr/>
        </p:nvSpPr>
        <p:spPr bwMode="auto">
          <a:xfrm>
            <a:off x="1" y="-1440"/>
            <a:ext cx="9194416" cy="6859440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 dirty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7" t="11531" r="29309" b="11197"/>
          <a:stretch>
            <a:fillRect/>
          </a:stretch>
        </p:blipFill>
        <p:spPr bwMode="auto">
          <a:xfrm>
            <a:off x="4692998" y="4259619"/>
            <a:ext cx="1875471" cy="192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2" t="10857" r="30647" b="10857"/>
          <a:stretch>
            <a:fillRect/>
          </a:stretch>
        </p:blipFill>
        <p:spPr bwMode="auto">
          <a:xfrm>
            <a:off x="3847453" y="1822265"/>
            <a:ext cx="1863947" cy="20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8" t="11363" r="30443" b="11024"/>
          <a:stretch>
            <a:fillRect/>
          </a:stretch>
        </p:blipFill>
        <p:spPr bwMode="auto">
          <a:xfrm>
            <a:off x="286651" y="4253861"/>
            <a:ext cx="1969100" cy="209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2" t="11505" r="27664" b="11169"/>
          <a:stretch/>
        </p:blipFill>
        <p:spPr bwMode="auto">
          <a:xfrm>
            <a:off x="2489104" y="4117103"/>
            <a:ext cx="1986240" cy="199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1007269" y="6116634"/>
            <a:ext cx="756896" cy="58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sz="1600" b="1" dirty="0" err="1">
                <a:solidFill>
                  <a:srgbClr val="FFFFFF"/>
                </a:solidFill>
                <a:latin typeface="Book Antiqua" charset="0"/>
              </a:rPr>
              <a:t>Ev</a:t>
            </a:r>
            <a:r>
              <a:rPr lang="en-US" sz="1600" b="1" dirty="0">
                <a:solidFill>
                  <a:srgbClr val="FFFFFF"/>
                </a:solidFill>
                <a:latin typeface="Book Antiqua" charset="0"/>
              </a:rPr>
              <a:t>. 1 </a:t>
            </a:r>
          </a:p>
        </p:txBody>
      </p:sp>
      <p:sp>
        <p:nvSpPr>
          <p:cNvPr id="27656" name="Text Box 7"/>
          <p:cNvSpPr txBox="1">
            <a:spLocks noChangeArrowheads="1"/>
          </p:cNvSpPr>
          <p:nvPr/>
        </p:nvSpPr>
        <p:spPr bwMode="auto">
          <a:xfrm>
            <a:off x="3124200" y="6119915"/>
            <a:ext cx="679894" cy="58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sz="1600" b="1" dirty="0" err="1">
                <a:solidFill>
                  <a:srgbClr val="FFFFFF"/>
                </a:solidFill>
                <a:latin typeface="Book Antiqua" charset="0"/>
              </a:rPr>
              <a:t>Ev</a:t>
            </a:r>
            <a:r>
              <a:rPr lang="en-US" sz="1600" b="1" dirty="0">
                <a:solidFill>
                  <a:srgbClr val="FFFFFF"/>
                </a:solidFill>
                <a:latin typeface="Book Antiqua" charset="0"/>
              </a:rPr>
              <a:t>. 2 </a:t>
            </a:r>
          </a:p>
        </p:txBody>
      </p:sp>
      <p:sp>
        <p:nvSpPr>
          <p:cNvPr id="27657" name="Text Box 8"/>
          <p:cNvSpPr txBox="1">
            <a:spLocks noChangeArrowheads="1"/>
          </p:cNvSpPr>
          <p:nvPr/>
        </p:nvSpPr>
        <p:spPr bwMode="auto">
          <a:xfrm>
            <a:off x="5322476" y="6123196"/>
            <a:ext cx="697323" cy="58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sz="1600" b="1" dirty="0" err="1">
                <a:solidFill>
                  <a:srgbClr val="FFFFFF"/>
                </a:solidFill>
                <a:latin typeface="Book Antiqua" charset="0"/>
              </a:rPr>
              <a:t>Ev</a:t>
            </a:r>
            <a:r>
              <a:rPr lang="en-US" sz="1600" b="1" dirty="0">
                <a:solidFill>
                  <a:srgbClr val="FFFFFF"/>
                </a:solidFill>
                <a:latin typeface="Book Antiqua" charset="0"/>
              </a:rPr>
              <a:t>. 3 </a:t>
            </a:r>
          </a:p>
        </p:txBody>
      </p:sp>
      <p:sp>
        <p:nvSpPr>
          <p:cNvPr id="27658" name="Text Box 9"/>
          <p:cNvSpPr txBox="1">
            <a:spLocks noChangeArrowheads="1"/>
          </p:cNvSpPr>
          <p:nvPr/>
        </p:nvSpPr>
        <p:spPr bwMode="auto">
          <a:xfrm>
            <a:off x="7739559" y="6179254"/>
            <a:ext cx="838344" cy="33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sz="1600" b="1" dirty="0" err="1">
                <a:solidFill>
                  <a:srgbClr val="FFFFFF"/>
                </a:solidFill>
                <a:latin typeface="Book Antiqua" charset="0"/>
              </a:rPr>
              <a:t>Ev</a:t>
            </a:r>
            <a:r>
              <a:rPr lang="en-US" sz="1600" b="1" dirty="0">
                <a:solidFill>
                  <a:srgbClr val="FFFFFF"/>
                </a:solidFill>
                <a:latin typeface="Book Antiqua" charset="0"/>
              </a:rPr>
              <a:t>. 765 </a:t>
            </a:r>
          </a:p>
        </p:txBody>
      </p:sp>
      <p:pic>
        <p:nvPicPr>
          <p:cNvPr id="27659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8" t="11505" r="30443" b="10323"/>
          <a:stretch>
            <a:fillRect/>
          </a:stretch>
        </p:blipFill>
        <p:spPr bwMode="auto">
          <a:xfrm>
            <a:off x="7192186" y="4132939"/>
            <a:ext cx="1816412" cy="196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60" name="Line 11"/>
          <p:cNvSpPr>
            <a:spLocks noChangeShapeType="1"/>
          </p:cNvSpPr>
          <p:nvPr/>
        </p:nvSpPr>
        <p:spPr bwMode="auto">
          <a:xfrm flipV="1">
            <a:off x="1355467" y="2817193"/>
            <a:ext cx="3119877" cy="1917476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661" name="Text Box 12"/>
          <p:cNvSpPr txBox="1">
            <a:spLocks noChangeArrowheads="1"/>
          </p:cNvSpPr>
          <p:nvPr/>
        </p:nvSpPr>
        <p:spPr bwMode="auto">
          <a:xfrm>
            <a:off x="6667861" y="5157896"/>
            <a:ext cx="590586" cy="33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sz="1600" b="1">
                <a:solidFill>
                  <a:srgbClr val="FFFFFF"/>
                </a:solidFill>
                <a:latin typeface="Book Antiqua" charset="0"/>
              </a:rPr>
              <a:t>…</a:t>
            </a:r>
          </a:p>
        </p:txBody>
      </p:sp>
      <p:sp>
        <p:nvSpPr>
          <p:cNvPr id="27662" name="Line 13"/>
          <p:cNvSpPr>
            <a:spLocks noChangeShapeType="1"/>
          </p:cNvSpPr>
          <p:nvPr/>
        </p:nvSpPr>
        <p:spPr bwMode="auto">
          <a:xfrm flipV="1">
            <a:off x="3830167" y="2684754"/>
            <a:ext cx="1313694" cy="288053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663" name="Line 14"/>
          <p:cNvSpPr>
            <a:spLocks noChangeShapeType="1"/>
          </p:cNvSpPr>
          <p:nvPr/>
        </p:nvSpPr>
        <p:spPr bwMode="auto">
          <a:xfrm flipH="1" flipV="1">
            <a:off x="4692997" y="2817192"/>
            <a:ext cx="494076" cy="237525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664" name="Line 15"/>
          <p:cNvSpPr>
            <a:spLocks noChangeShapeType="1"/>
          </p:cNvSpPr>
          <p:nvPr/>
        </p:nvSpPr>
        <p:spPr bwMode="auto">
          <a:xfrm flipH="1" flipV="1">
            <a:off x="5143861" y="2512854"/>
            <a:ext cx="3310163" cy="253563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665" name="Text Box 16"/>
          <p:cNvSpPr txBox="1">
            <a:spLocks noChangeArrowheads="1"/>
          </p:cNvSpPr>
          <p:nvPr/>
        </p:nvSpPr>
        <p:spPr bwMode="auto">
          <a:xfrm>
            <a:off x="774965" y="2684755"/>
            <a:ext cx="2020957" cy="133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sz="1600" b="1">
                <a:solidFill>
                  <a:srgbClr val="FFFFFF"/>
                </a:solidFill>
                <a:latin typeface="Book Antiqua" charset="0"/>
              </a:rPr>
              <a:t>Pick one random </a:t>
            </a:r>
          </a:p>
          <a:p>
            <a:pPr eaLnBrk="1">
              <a:lnSpc>
                <a:spcPct val="100000"/>
              </a:lnSpc>
            </a:pPr>
            <a:r>
              <a:rPr lang="en-US" sz="1600" b="1">
                <a:solidFill>
                  <a:srgbClr val="FFFFFF"/>
                </a:solidFill>
                <a:latin typeface="Book Antiqua" charset="0"/>
              </a:rPr>
              <a:t>track per real event</a:t>
            </a:r>
          </a:p>
          <a:p>
            <a:pPr eaLnBrk="1">
              <a:lnSpc>
                <a:spcPct val="100000"/>
              </a:lnSpc>
            </a:pPr>
            <a:r>
              <a:rPr lang="en-US" sz="1600" b="1">
                <a:solidFill>
                  <a:srgbClr val="FFFFFF"/>
                </a:solidFill>
                <a:latin typeface="Book Antiqua" charset="0"/>
              </a:rPr>
              <a:t>→ add to mixed  </a:t>
            </a:r>
          </a:p>
          <a:p>
            <a:pPr eaLnBrk="1">
              <a:lnSpc>
                <a:spcPct val="100000"/>
              </a:lnSpc>
            </a:pPr>
            <a:r>
              <a:rPr lang="en-US" sz="1600" b="1">
                <a:solidFill>
                  <a:srgbClr val="FFFFFF"/>
                </a:solidFill>
                <a:latin typeface="Book Antiqua" charset="0"/>
              </a:rPr>
              <a:t>     event</a:t>
            </a:r>
          </a:p>
        </p:txBody>
      </p:sp>
      <p:sp>
        <p:nvSpPr>
          <p:cNvPr id="27666" name="Text Box 17"/>
          <p:cNvSpPr txBox="1">
            <a:spLocks noChangeArrowheads="1"/>
          </p:cNvSpPr>
          <p:nvPr/>
        </p:nvSpPr>
        <p:spPr bwMode="auto">
          <a:xfrm>
            <a:off x="6417397" y="1936315"/>
            <a:ext cx="1817853" cy="115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sz="1600" b="1" dirty="0">
                <a:solidFill>
                  <a:srgbClr val="FFFFFF"/>
                </a:solidFill>
                <a:latin typeface="Book Antiqua" charset="0"/>
              </a:rPr>
              <a:t>Mix only similar centrality, </a:t>
            </a:r>
            <a:r>
              <a:rPr lang="en-US" sz="1600" b="1" dirty="0">
                <a:solidFill>
                  <a:srgbClr val="FFFFFF"/>
                </a:solidFill>
                <a:latin typeface="Lucida Grande" charset="0"/>
                <a:cs typeface="Lucida Grande" charset="0"/>
              </a:rPr>
              <a:t>Ψ</a:t>
            </a:r>
            <a:r>
              <a:rPr lang="en-US" sz="1600" b="1" baseline="-33000" dirty="0">
                <a:solidFill>
                  <a:srgbClr val="FFFFFF"/>
                </a:solidFill>
                <a:latin typeface="Book Antiqua" charset="0"/>
                <a:cs typeface="Lucida Grande" charset="0"/>
              </a:rPr>
              <a:t>EP</a:t>
            </a:r>
            <a:r>
              <a:rPr lang="en-US" sz="1600" b="1" dirty="0">
                <a:solidFill>
                  <a:srgbClr val="FFFFFF"/>
                </a:solidFill>
                <a:latin typeface="Book Antiqua" charset="0"/>
              </a:rPr>
              <a:t> , </a:t>
            </a:r>
          </a:p>
          <a:p>
            <a:pPr eaLnBrk="1">
              <a:lnSpc>
                <a:spcPct val="100000"/>
              </a:lnSpc>
            </a:pPr>
            <a:r>
              <a:rPr lang="en-US" sz="1600" b="1" dirty="0">
                <a:solidFill>
                  <a:srgbClr val="FFFFFF"/>
                </a:solidFill>
                <a:latin typeface="Book Antiqua" charset="0"/>
              </a:rPr>
              <a:t>z-vertex position </a:t>
            </a:r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4129782" y="1593377"/>
            <a:ext cx="1495191" cy="33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sz="1600" b="1" dirty="0">
                <a:solidFill>
                  <a:srgbClr val="FFFFFF"/>
                </a:solidFill>
                <a:latin typeface="Book Antiqua" charset="0"/>
              </a:rPr>
              <a:t>Mixed event</a:t>
            </a:r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3972772" y="5998591"/>
            <a:ext cx="1495191" cy="33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n-US" sz="1600" b="1">
                <a:solidFill>
                  <a:srgbClr val="FFFFFF"/>
                </a:solidFill>
                <a:latin typeface="Book Antiqua" charset="0"/>
              </a:rPr>
              <a:t>Real events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Direct observation of jet deflection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450073" y="133188"/>
            <a:ext cx="8308165" cy="113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en-US" sz="3600" dirty="0">
                <a:solidFill>
                  <a:srgbClr val="FFFFFF"/>
                </a:solidFill>
                <a:latin typeface="Book Antiqua" charset="0"/>
              </a:rPr>
              <a:t>Uncorrelated background: mixed events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88402" y="786585"/>
            <a:ext cx="248792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STAR Collaboration, </a:t>
            </a:r>
          </a:p>
          <a:p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Phys. Rev. C 96 (2017), 024905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D2FF8C-6FB8-6E47-9453-C71DF3C2298F}"/>
              </a:ext>
            </a:extLst>
          </p:cNvPr>
          <p:cNvSpPr txBox="1"/>
          <p:nvPr/>
        </p:nvSpPr>
        <p:spPr>
          <a:xfrm>
            <a:off x="425557" y="1051758"/>
            <a:ext cx="3278669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/>
                <a:cs typeface="Times New Roman"/>
              </a:rPr>
              <a:t>Destroys all multi-hadronic correlations, including jets</a:t>
            </a:r>
          </a:p>
        </p:txBody>
      </p:sp>
    </p:spTree>
    <p:extLst>
      <p:ext uri="{BB962C8B-B14F-4D97-AF65-F5344CB8AC3E}">
        <p14:creationId xmlns:p14="http://schemas.microsoft.com/office/powerpoint/2010/main" val="39007027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7000157" y="143801"/>
            <a:ext cx="2025100" cy="1829950"/>
            <a:chOff x="-14965" y="962896"/>
            <a:chExt cx="2842760" cy="240629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9497" y="962896"/>
              <a:ext cx="2488298" cy="1853209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540201" y="2300110"/>
              <a:ext cx="549775" cy="4877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 rot="13272948">
              <a:off x="-14965" y="2206576"/>
              <a:ext cx="1511300" cy="1162611"/>
              <a:chOff x="317500" y="2031067"/>
              <a:chExt cx="2291773" cy="2179544"/>
            </a:xfrm>
          </p:grpSpPr>
          <p:sp>
            <p:nvSpPr>
              <p:cNvPr id="31" name="Line 9"/>
              <p:cNvSpPr>
                <a:spLocks noChangeShapeType="1"/>
              </p:cNvSpPr>
              <p:nvPr/>
            </p:nvSpPr>
            <p:spPr bwMode="auto">
              <a:xfrm flipV="1">
                <a:off x="1495137" y="2031067"/>
                <a:ext cx="66386" cy="2159934"/>
              </a:xfrm>
              <a:prstGeom prst="line">
                <a:avLst/>
              </a:prstGeom>
              <a:noFill/>
              <a:ln w="255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32" name="Line 10"/>
              <p:cNvSpPr>
                <a:spLocks noChangeShapeType="1"/>
              </p:cNvSpPr>
              <p:nvPr/>
            </p:nvSpPr>
            <p:spPr bwMode="auto">
              <a:xfrm flipV="1">
                <a:off x="1466273" y="2435880"/>
                <a:ext cx="496455" cy="1755121"/>
              </a:xfrm>
              <a:prstGeom prst="line">
                <a:avLst/>
              </a:prstGeom>
              <a:noFill/>
              <a:ln w="255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33" name="Line 11"/>
              <p:cNvSpPr>
                <a:spLocks noChangeShapeType="1"/>
              </p:cNvSpPr>
              <p:nvPr/>
            </p:nvSpPr>
            <p:spPr bwMode="auto">
              <a:xfrm flipH="1" flipV="1">
                <a:off x="972705" y="2412066"/>
                <a:ext cx="502227" cy="1755122"/>
              </a:xfrm>
              <a:prstGeom prst="line">
                <a:avLst/>
              </a:prstGeom>
              <a:noFill/>
              <a:ln w="255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34" name="Line 12"/>
              <p:cNvSpPr>
                <a:spLocks noChangeShapeType="1"/>
              </p:cNvSpPr>
              <p:nvPr/>
            </p:nvSpPr>
            <p:spPr bwMode="auto">
              <a:xfrm flipH="1" flipV="1">
                <a:off x="1102591" y="3874434"/>
                <a:ext cx="363682" cy="292754"/>
              </a:xfrm>
              <a:prstGeom prst="line">
                <a:avLst/>
              </a:prstGeom>
              <a:noFill/>
              <a:ln w="255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35" name="Line 13"/>
              <p:cNvSpPr>
                <a:spLocks noChangeShapeType="1"/>
              </p:cNvSpPr>
              <p:nvPr/>
            </p:nvSpPr>
            <p:spPr bwMode="auto">
              <a:xfrm flipV="1">
                <a:off x="1495137" y="4048125"/>
                <a:ext cx="458932" cy="142875"/>
              </a:xfrm>
              <a:prstGeom prst="line">
                <a:avLst/>
              </a:prstGeom>
              <a:noFill/>
              <a:ln w="255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36" name="Line 14"/>
              <p:cNvSpPr>
                <a:spLocks noChangeShapeType="1"/>
              </p:cNvSpPr>
              <p:nvPr/>
            </p:nvSpPr>
            <p:spPr bwMode="auto">
              <a:xfrm flipV="1">
                <a:off x="1466273" y="2840691"/>
                <a:ext cx="750455" cy="1350309"/>
              </a:xfrm>
              <a:prstGeom prst="line">
                <a:avLst/>
              </a:prstGeom>
              <a:noFill/>
              <a:ln w="255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37" name="Oval 15"/>
              <p:cNvSpPr>
                <a:spLocks noChangeArrowheads="1"/>
              </p:cNvSpPr>
              <p:nvPr/>
            </p:nvSpPr>
            <p:spPr bwMode="auto">
              <a:xfrm>
                <a:off x="841376" y="2347632"/>
                <a:ext cx="1244023" cy="190500"/>
              </a:xfrm>
              <a:prstGeom prst="ellipse">
                <a:avLst/>
              </a:prstGeom>
              <a:noFill/>
              <a:ln w="635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82058" tIns="41029" rIns="82058" bIns="41029" anchor="ctr"/>
              <a:lstStyle/>
              <a:p>
                <a:endParaRPr lang="en-US"/>
              </a:p>
            </p:txBody>
          </p:sp>
          <p:sp>
            <p:nvSpPr>
              <p:cNvPr id="38" name="Line 16"/>
              <p:cNvSpPr>
                <a:spLocks noChangeShapeType="1"/>
              </p:cNvSpPr>
              <p:nvPr/>
            </p:nvSpPr>
            <p:spPr bwMode="auto">
              <a:xfrm flipV="1">
                <a:off x="1496580" y="3794592"/>
                <a:ext cx="523875" cy="381000"/>
              </a:xfrm>
              <a:prstGeom prst="line">
                <a:avLst/>
              </a:prstGeom>
              <a:noFill/>
              <a:ln w="255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39" name="Oval 17"/>
              <p:cNvSpPr>
                <a:spLocks noChangeArrowheads="1"/>
              </p:cNvSpPr>
              <p:nvPr/>
            </p:nvSpPr>
            <p:spPr bwMode="auto">
              <a:xfrm>
                <a:off x="580159" y="2307012"/>
                <a:ext cx="1766455" cy="271743"/>
              </a:xfrm>
              <a:prstGeom prst="ellipse">
                <a:avLst/>
              </a:prstGeom>
              <a:noFill/>
              <a:ln w="635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82058" tIns="41029" rIns="82058" bIns="41029" anchor="ctr"/>
              <a:lstStyle/>
              <a:p>
                <a:endParaRPr lang="en-US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auto">
              <a:xfrm>
                <a:off x="317500" y="2286000"/>
                <a:ext cx="2291773" cy="350184"/>
              </a:xfrm>
              <a:prstGeom prst="ellipse">
                <a:avLst/>
              </a:prstGeom>
              <a:noFill/>
              <a:ln w="6350">
                <a:solidFill>
                  <a:srgbClr val="0000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82058" tIns="41029" rIns="82058" bIns="41029" anchor="ctr"/>
              <a:lstStyle/>
              <a:p>
                <a:pPr algn="ctr" defTabSz="820583"/>
                <a:endParaRPr lang="zh-TW" altLang="en-US">
                  <a:solidFill>
                    <a:srgbClr val="0000FF"/>
                  </a:solidFill>
                  <a:ea typeface="微軟正黑體" charset="0"/>
                  <a:cs typeface="微軟正黑體" charset="0"/>
                </a:endParaRPr>
              </a:p>
            </p:txBody>
          </p:sp>
          <p:sp>
            <p:nvSpPr>
              <p:cNvPr id="41" name="Line 19"/>
              <p:cNvSpPr>
                <a:spLocks noChangeShapeType="1"/>
              </p:cNvSpPr>
              <p:nvPr/>
            </p:nvSpPr>
            <p:spPr bwMode="auto">
              <a:xfrm flipH="1">
                <a:off x="1496580" y="2476500"/>
                <a:ext cx="588818" cy="1714500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42" name="Line 20"/>
              <p:cNvSpPr>
                <a:spLocks noChangeShapeType="1"/>
              </p:cNvSpPr>
              <p:nvPr/>
            </p:nvSpPr>
            <p:spPr bwMode="auto">
              <a:xfrm>
                <a:off x="841376" y="2475100"/>
                <a:ext cx="655205" cy="1715900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43" name="Line 21"/>
              <p:cNvSpPr>
                <a:spLocks noChangeShapeType="1"/>
              </p:cNvSpPr>
              <p:nvPr/>
            </p:nvSpPr>
            <p:spPr bwMode="auto">
              <a:xfrm>
                <a:off x="580159" y="2475100"/>
                <a:ext cx="916421" cy="171590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44" name="Line 22"/>
              <p:cNvSpPr>
                <a:spLocks noChangeShapeType="1"/>
              </p:cNvSpPr>
              <p:nvPr/>
            </p:nvSpPr>
            <p:spPr bwMode="auto">
              <a:xfrm flipH="1">
                <a:off x="1496580" y="2475100"/>
                <a:ext cx="850034" cy="171590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45" name="Line 23"/>
              <p:cNvSpPr>
                <a:spLocks noChangeShapeType="1"/>
              </p:cNvSpPr>
              <p:nvPr/>
            </p:nvSpPr>
            <p:spPr bwMode="auto">
              <a:xfrm flipH="1">
                <a:off x="1496580" y="2475100"/>
                <a:ext cx="1112693" cy="1715900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46" name="Line 24"/>
              <p:cNvSpPr>
                <a:spLocks noChangeShapeType="1"/>
              </p:cNvSpPr>
              <p:nvPr/>
            </p:nvSpPr>
            <p:spPr bwMode="auto">
              <a:xfrm>
                <a:off x="317500" y="2494711"/>
                <a:ext cx="1179080" cy="1715900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47" name="Line 26"/>
              <p:cNvSpPr>
                <a:spLocks noChangeShapeType="1"/>
              </p:cNvSpPr>
              <p:nvPr/>
            </p:nvSpPr>
            <p:spPr bwMode="auto">
              <a:xfrm flipH="1" flipV="1">
                <a:off x="1366694" y="2221567"/>
                <a:ext cx="129886" cy="1969434"/>
              </a:xfrm>
              <a:prstGeom prst="line">
                <a:avLst/>
              </a:prstGeom>
              <a:noFill/>
              <a:ln w="255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48" name="Oval 27"/>
              <p:cNvSpPr>
                <a:spLocks noChangeArrowheads="1"/>
              </p:cNvSpPr>
              <p:nvPr/>
            </p:nvSpPr>
            <p:spPr bwMode="auto">
              <a:xfrm>
                <a:off x="841376" y="2349034"/>
                <a:ext cx="1244023" cy="190500"/>
              </a:xfrm>
              <a:prstGeom prst="ellipse">
                <a:avLst/>
              </a:prstGeom>
              <a:noFill/>
              <a:ln w="635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82058" tIns="41029" rIns="82058" bIns="41029" anchor="ctr"/>
              <a:lstStyle/>
              <a:p>
                <a:endParaRPr lang="en-US"/>
              </a:p>
            </p:txBody>
          </p:sp>
          <p:sp>
            <p:nvSpPr>
              <p:cNvPr id="49" name="Line 28"/>
              <p:cNvSpPr>
                <a:spLocks noChangeShapeType="1"/>
              </p:cNvSpPr>
              <p:nvPr/>
            </p:nvSpPr>
            <p:spPr bwMode="auto">
              <a:xfrm flipH="1">
                <a:off x="1496580" y="2477901"/>
                <a:ext cx="588818" cy="1714500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50" name="Line 29"/>
              <p:cNvSpPr>
                <a:spLocks noChangeShapeType="1"/>
              </p:cNvSpPr>
              <p:nvPr/>
            </p:nvSpPr>
            <p:spPr bwMode="auto">
              <a:xfrm>
                <a:off x="841376" y="2476500"/>
                <a:ext cx="655205" cy="171590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  <p:sp>
            <p:nvSpPr>
              <p:cNvPr id="51" name="Oval 30"/>
              <p:cNvSpPr>
                <a:spLocks noChangeArrowheads="1"/>
              </p:cNvSpPr>
              <p:nvPr/>
            </p:nvSpPr>
            <p:spPr bwMode="auto">
              <a:xfrm>
                <a:off x="841376" y="2350434"/>
                <a:ext cx="1244023" cy="190500"/>
              </a:xfrm>
              <a:prstGeom prst="ellipse">
                <a:avLst/>
              </a:prstGeom>
              <a:noFill/>
              <a:ln w="635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82058" tIns="41029" rIns="82058" bIns="41029" anchor="ctr"/>
              <a:lstStyle/>
              <a:p>
                <a:endParaRPr lang="en-US"/>
              </a:p>
            </p:txBody>
          </p:sp>
          <p:sp>
            <p:nvSpPr>
              <p:cNvPr id="52" name="Line 31"/>
              <p:cNvSpPr>
                <a:spLocks noChangeShapeType="1"/>
              </p:cNvSpPr>
              <p:nvPr/>
            </p:nvSpPr>
            <p:spPr bwMode="auto">
              <a:xfrm flipH="1">
                <a:off x="1496580" y="2479301"/>
                <a:ext cx="588818" cy="171450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2058" tIns="41029" rIns="82058" bIns="41029"/>
              <a:lstStyle/>
              <a:p>
                <a:endParaRPr lang="en-US"/>
              </a:p>
            </p:txBody>
          </p:sp>
        </p:grpSp>
      </p:grp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3"/>
          <a:stretch/>
        </p:blipFill>
        <p:spPr>
          <a:xfrm>
            <a:off x="305445" y="2397299"/>
            <a:ext cx="3582168" cy="4418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875" y="-16044"/>
            <a:ext cx="6918239" cy="797633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188" y="2779674"/>
            <a:ext cx="5191894" cy="38256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36563" y="2460549"/>
            <a:ext cx="242040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charset="0"/>
                <a:ea typeface="Times New Roman" charset="0"/>
                <a:cs typeface="Times New Roman" charset="0"/>
              </a:rPr>
              <a:t>Phys. Rev. C 96 (2017) 024905</a:t>
            </a:r>
            <a:endParaRPr lang="en-US" sz="1400" i="1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11038" y="2681978"/>
            <a:ext cx="1700309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/>
                <a:cs typeface="Times New Roman"/>
              </a:rPr>
              <a:t>JHEP 09 (2015) 170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Direct observation of jet deflection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47582" y="4287755"/>
            <a:ext cx="995785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uncorrelated </a:t>
            </a:r>
          </a:p>
          <a:p>
            <a:r>
              <a:rPr lang="en-US" sz="1200" dirty="0">
                <a:latin typeface="Times New Roman"/>
                <a:cs typeface="Times New Roman"/>
              </a:rPr>
              <a:t>background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874751" y="3994145"/>
            <a:ext cx="665567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Signal+</a:t>
            </a:r>
          </a:p>
          <a:p>
            <a:r>
              <a:rPr lang="en-US" sz="1200" dirty="0" err="1">
                <a:latin typeface="Times New Roman"/>
                <a:cs typeface="Times New Roman"/>
              </a:rPr>
              <a:t>bkgd</a:t>
            </a:r>
            <a:endParaRPr lang="en-US" sz="1200" dirty="0">
              <a:latin typeface="Times New Roman"/>
              <a:cs typeface="Times New Roman"/>
            </a:endParaRPr>
          </a:p>
        </p:txBody>
      </p:sp>
      <p:pic>
        <p:nvPicPr>
          <p:cNvPr id="25" name="Star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766" y="5374997"/>
            <a:ext cx="359643" cy="31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 rot="810401">
            <a:off x="1135439" y="3081178"/>
            <a:ext cx="443679" cy="152920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 rot="1159069">
            <a:off x="5424286" y="3706370"/>
            <a:ext cx="418310" cy="195924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ECF54F5-ABC8-044B-B3BB-F529B7F8A03E}"/>
              </a:ext>
            </a:extLst>
          </p:cNvPr>
          <p:cNvSpPr txBox="1"/>
          <p:nvPr/>
        </p:nvSpPr>
        <p:spPr>
          <a:xfrm>
            <a:off x="120851" y="54212"/>
            <a:ext cx="6825056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Key assertion: correlations cannot be determined event-by-event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you cannot know with certainty whether any given hadron (or hadron cluster) arises from the same high-Q</a:t>
            </a:r>
            <a:r>
              <a:rPr lang="en-US" sz="2000" baseline="30000" dirty="0">
                <a:solidFill>
                  <a:srgbClr val="0070C0"/>
                </a:solidFill>
                <a:latin typeface="Times New Roman"/>
                <a:cs typeface="Times New Roman"/>
              </a:rPr>
              <a:t>2</a:t>
            </a: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 process as the trigger</a:t>
            </a:r>
          </a:p>
          <a:p>
            <a:endParaRPr lang="en-US" sz="2000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Strictly speaking: “uncorrelated yield” only has meaning for ensemble-averaged distributions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A87FF7-BC71-EB4D-A676-1129A8E33413}"/>
              </a:ext>
            </a:extLst>
          </p:cNvPr>
          <p:cNvSpPr txBox="1"/>
          <p:nvPr/>
        </p:nvSpPr>
        <p:spPr>
          <a:xfrm>
            <a:off x="120851" y="6386141"/>
            <a:ext cx="8958656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Precise, unbiased correction of uncorrelated jet background yield is a solved problem </a:t>
            </a:r>
          </a:p>
        </p:txBody>
      </p:sp>
    </p:spTree>
    <p:extLst>
      <p:ext uri="{BB962C8B-B14F-4D97-AF65-F5344CB8AC3E}">
        <p14:creationId xmlns:p14="http://schemas.microsoft.com/office/powerpoint/2010/main" val="24065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92448-9653-8343-8B23-BCAEF15DD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888" y="2378115"/>
            <a:ext cx="5338019" cy="962896"/>
          </a:xfrm>
        </p:spPr>
        <p:txBody>
          <a:bodyPr>
            <a:normAutofit/>
          </a:bodyPr>
          <a:lstStyle/>
          <a:p>
            <a:r>
              <a:rPr lang="en-US" dirty="0"/>
              <a:t>End of interlude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051F211-5A2F-4348-9436-55424F01F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2673B73-E631-6C4C-8F6A-4C3B6B41D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B06159C-98EC-DD4C-BE49-937E111D2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23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8065" y="26413"/>
            <a:ext cx="5194599" cy="71407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Jet sub-structure via  </a:t>
            </a:r>
            <a:r>
              <a:rPr lang="en-US" dirty="0" err="1"/>
              <a:t>z</a:t>
            </a:r>
            <a:r>
              <a:rPr lang="en-US" baseline="-25000" dirty="0" err="1"/>
              <a:t>g</a:t>
            </a:r>
            <a:endParaRPr lang="en-US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48738" b="31130"/>
          <a:stretch/>
        </p:blipFill>
        <p:spPr>
          <a:xfrm>
            <a:off x="324149" y="1866772"/>
            <a:ext cx="2772832" cy="2586636"/>
          </a:xfrm>
          <a:prstGeom prst="rect">
            <a:avLst/>
          </a:prstGeom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323354" y="696599"/>
            <a:ext cx="7103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Jet “grooming: select two hardest prongs → first hard splitting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grooming suppresses soft background</a:t>
            </a:r>
          </a:p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Location on Lund Plane depends on specific kinematics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0511990-BBC3-1F48-B727-B316C4287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611A957-EEA4-4545-8B61-49615E559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574" y="2147600"/>
            <a:ext cx="5651933" cy="3450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435D65-FD1C-B149-96A0-0E11A9946C2A}"/>
              </a:ext>
            </a:extLst>
          </p:cNvPr>
          <p:cNvSpPr txBox="1"/>
          <p:nvPr/>
        </p:nvSpPr>
        <p:spPr>
          <a:xfrm>
            <a:off x="5217903" y="1760654"/>
            <a:ext cx="2071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 New Roman"/>
                <a:cs typeface="Times New Roman"/>
              </a:rPr>
              <a:t>Harry Andrews, QM18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0414531-14BF-0B40-9FD8-02B6EE4DA57C}"/>
              </a:ext>
            </a:extLst>
          </p:cNvPr>
          <p:cNvSpPr txBox="1"/>
          <p:nvPr/>
        </p:nvSpPr>
        <p:spPr>
          <a:xfrm>
            <a:off x="458212" y="4252347"/>
            <a:ext cx="33842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/>
                <a:cs typeface="Times New Roman"/>
              </a:rPr>
              <a:t>p+p</a:t>
            </a:r>
            <a:r>
              <a:rPr lang="en-US" sz="2000" dirty="0">
                <a:latin typeface="Times New Roman"/>
                <a:cs typeface="Times New Roman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/>
                <a:cs typeface="Times New Roman"/>
              </a:rPr>
              <a:t>z</a:t>
            </a:r>
            <a:r>
              <a:rPr lang="en-US" sz="2000" baseline="-25000" dirty="0" err="1">
                <a:latin typeface="Times New Roman"/>
                <a:cs typeface="Times New Roman"/>
              </a:rPr>
              <a:t>g</a:t>
            </a:r>
            <a:r>
              <a:rPr lang="en-US" sz="2000" dirty="0">
                <a:latin typeface="Times New Roman"/>
                <a:cs typeface="Times New Roman"/>
              </a:rPr>
              <a:t> calculable precisely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measures </a:t>
            </a:r>
            <a:r>
              <a:rPr lang="en-US" sz="2000" dirty="0" err="1">
                <a:latin typeface="Symbol" pitchFamily="2" charset="2"/>
                <a:cs typeface="Times New Roman"/>
              </a:rPr>
              <a:t>a</a:t>
            </a:r>
            <a:r>
              <a:rPr lang="en-US" sz="2000" baseline="-25000" dirty="0" err="1">
                <a:latin typeface="Times New Roman"/>
                <a:cs typeface="Times New Roman"/>
              </a:rPr>
              <a:t>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err="1">
                <a:latin typeface="Times New Roman"/>
                <a:cs typeface="Times New Roman"/>
              </a:rPr>
              <a:t>Pb+Pb</a:t>
            </a:r>
            <a:r>
              <a:rPr lang="en-US" sz="2000" dirty="0">
                <a:latin typeface="Times New Roman"/>
                <a:cs typeface="Times New Roman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Compare to </a:t>
            </a:r>
            <a:r>
              <a:rPr lang="en-US" sz="2000" dirty="0" err="1">
                <a:latin typeface="Times New Roman"/>
                <a:cs typeface="Times New Roman"/>
              </a:rPr>
              <a:t>p+p</a:t>
            </a:r>
            <a:r>
              <a:rPr lang="en-US" sz="2000" dirty="0">
                <a:latin typeface="Times New Roman"/>
                <a:cs typeface="Times New Roman"/>
              </a:rPr>
              <a:t> to measure in-medium effects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B9B978-6146-B848-ADCC-FF0C89271F07}"/>
              </a:ext>
            </a:extLst>
          </p:cNvPr>
          <p:cNvSpPr txBox="1"/>
          <p:nvPr/>
        </p:nvSpPr>
        <p:spPr>
          <a:xfrm>
            <a:off x="4075340" y="5814945"/>
            <a:ext cx="4859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In-medium: suppression of symmetric 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subjets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EE1D9A-E29A-754A-9DC7-09CCC396F22E}"/>
              </a:ext>
            </a:extLst>
          </p:cNvPr>
          <p:cNvSpPr txBox="1"/>
          <p:nvPr/>
        </p:nvSpPr>
        <p:spPr>
          <a:xfrm rot="16200000">
            <a:off x="5000264" y="4651174"/>
            <a:ext cx="1197764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/>
                <a:cs typeface="Times New Roman"/>
              </a:rPr>
              <a:t>PbPb</a:t>
            </a:r>
            <a:r>
              <a:rPr lang="en-US" sz="2000" dirty="0">
                <a:latin typeface="Times New Roman"/>
                <a:cs typeface="Times New Roman"/>
              </a:rPr>
              <a:t>/</a:t>
            </a:r>
            <a:r>
              <a:rPr lang="en-US" sz="2000" dirty="0" err="1">
                <a:latin typeface="Times New Roman"/>
                <a:cs typeface="Times New Roman"/>
              </a:rPr>
              <a:t>p+p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2F475F8-B849-814F-B5A2-D63C63671220}"/>
              </a:ext>
            </a:extLst>
          </p:cNvPr>
          <p:cNvSpPr txBox="1"/>
          <p:nvPr/>
        </p:nvSpPr>
        <p:spPr>
          <a:xfrm rot="16200000">
            <a:off x="3276403" y="4708463"/>
            <a:ext cx="119776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/>
                <a:cs typeface="Times New Roman"/>
              </a:rPr>
              <a:t>PbPb</a:t>
            </a:r>
            <a:r>
              <a:rPr lang="en-US" sz="2000" dirty="0">
                <a:latin typeface="Times New Roman"/>
                <a:cs typeface="Times New Roman"/>
              </a:rPr>
              <a:t>/</a:t>
            </a:r>
            <a:r>
              <a:rPr lang="en-US" sz="2000" dirty="0" err="1">
                <a:latin typeface="Times New Roman"/>
                <a:cs typeface="Times New Roman"/>
              </a:rPr>
              <a:t>p+p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B6C739D-0364-C649-9487-F808530961FC}"/>
              </a:ext>
            </a:extLst>
          </p:cNvPr>
          <p:cNvSpPr/>
          <p:nvPr/>
        </p:nvSpPr>
        <p:spPr>
          <a:xfrm>
            <a:off x="8012707" y="4601787"/>
            <a:ext cx="980822" cy="6134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0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1"/>
      <p:bldP spid="8" grpId="0" animBg="1"/>
      <p:bldP spid="13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FFD4C1-6531-0D44-8A0F-FE6C1D574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</a:t>
            </a:r>
            <a:r>
              <a:rPr lang="en-US" baseline="-25000" dirty="0" err="1"/>
              <a:t>g</a:t>
            </a:r>
            <a:r>
              <a:rPr lang="en-US" dirty="0"/>
              <a:t>: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R dependence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0BB710-8582-9243-8156-2381EFC88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EFB547-EC09-C74A-9DC9-23BDE0251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F191417-899E-534E-96BC-BE4D2F491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7FA2485-1B21-CD43-A3CC-851584248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04" y="1481559"/>
            <a:ext cx="8684073" cy="2905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06BA1D-F27B-1049-8F77-343C7DF8FD89}"/>
              </a:ext>
            </a:extLst>
          </p:cNvPr>
          <p:cNvSpPr txBox="1"/>
          <p:nvPr/>
        </p:nvSpPr>
        <p:spPr>
          <a:xfrm>
            <a:off x="895522" y="5009068"/>
            <a:ext cx="7437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Main effect: suppression of symmetric </a:t>
            </a: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splittings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 at large opening angle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3F2EFB5-8DE3-C14E-B04A-6901814E0543}"/>
              </a:ext>
            </a:extLst>
          </p:cNvPr>
          <p:cNvSpPr/>
          <p:nvPr/>
        </p:nvSpPr>
        <p:spPr>
          <a:xfrm>
            <a:off x="7840634" y="3595840"/>
            <a:ext cx="983848" cy="86810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48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6CD1A80-A560-5F40-87D2-A9C29EBBA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16"/>
          <a:stretch/>
        </p:blipFill>
        <p:spPr>
          <a:xfrm>
            <a:off x="767155" y="1163000"/>
            <a:ext cx="5132182" cy="3374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1944" y="-45743"/>
            <a:ext cx="6150763" cy="714076"/>
          </a:xfrm>
        </p:spPr>
        <p:txBody>
          <a:bodyPr>
            <a:normAutofit/>
          </a:bodyPr>
          <a:lstStyle/>
          <a:p>
            <a:pPr algn="l"/>
            <a:r>
              <a:rPr lang="en-US" dirty="0" err="1"/>
              <a:t>z</a:t>
            </a:r>
            <a:r>
              <a:rPr lang="en-US" baseline="-25000" dirty="0" err="1"/>
              <a:t>g</a:t>
            </a:r>
            <a:r>
              <a:rPr lang="en-US" baseline="-25000" dirty="0"/>
              <a:t>: </a:t>
            </a:r>
            <a:r>
              <a:rPr lang="en-US" dirty="0"/>
              <a:t>compare ALICE &amp; CMS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74998" y="491465"/>
            <a:ext cx="199675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r-HR" sz="1600" i="1" dirty="0">
                <a:latin typeface="Times New Roman" charset="0"/>
                <a:ea typeface="Times New Roman" charset="0"/>
                <a:cs typeface="Times New Roman" charset="0"/>
              </a:rPr>
              <a:t>CMS, </a:t>
            </a:r>
            <a:r>
              <a:rPr lang="hr-HR" sz="1600" i="1" dirty="0" err="1">
                <a:latin typeface="Times New Roman" charset="0"/>
                <a:ea typeface="Times New Roman" charset="0"/>
                <a:cs typeface="Times New Roman" charset="0"/>
              </a:rPr>
              <a:t>Phys</a:t>
            </a:r>
            <a:r>
              <a:rPr lang="hr-HR" sz="1600" i="1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hr-HR" sz="1600" i="1" dirty="0" err="1">
                <a:latin typeface="Times New Roman" charset="0"/>
                <a:ea typeface="Times New Roman" charset="0"/>
                <a:cs typeface="Times New Roman" charset="0"/>
              </a:rPr>
              <a:t>Rev</a:t>
            </a:r>
            <a:r>
              <a:rPr lang="hr-HR" sz="1600" i="1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hr-HR" sz="1600" i="1" dirty="0" err="1">
                <a:latin typeface="Times New Roman" charset="0"/>
                <a:ea typeface="Times New Roman" charset="0"/>
                <a:cs typeface="Times New Roman" charset="0"/>
              </a:rPr>
              <a:t>Lett</a:t>
            </a:r>
            <a:r>
              <a:rPr lang="hr-HR" sz="1600" i="1" dirty="0">
                <a:latin typeface="Times New Roman" charset="0"/>
                <a:ea typeface="Times New Roman" charset="0"/>
                <a:cs typeface="Times New Roman" charset="0"/>
              </a:rPr>
              <a:t>. 120 (2018) 142302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7908" r="2165" b="9345"/>
          <a:stretch/>
        </p:blipFill>
        <p:spPr>
          <a:xfrm>
            <a:off x="6408151" y="1058596"/>
            <a:ext cx="2589256" cy="4082187"/>
          </a:xfrm>
          <a:prstGeom prst="rect">
            <a:avLst/>
          </a:prstGeom>
          <a:ln>
            <a:noFill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0511990-BBC3-1F48-B727-B316C4287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77A939-EBD3-6343-AB36-BACB4E93ADB4}"/>
              </a:ext>
            </a:extLst>
          </p:cNvPr>
          <p:cNvSpPr txBox="1"/>
          <p:nvPr/>
        </p:nvSpPr>
        <p:spPr>
          <a:xfrm>
            <a:off x="2820840" y="737686"/>
            <a:ext cx="2071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 New Roman"/>
                <a:cs typeface="Times New Roman"/>
              </a:rPr>
              <a:t>Harry Andrews, QM18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20F23A3-F7A9-194B-AB97-5AADDACB7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738" b="31130"/>
          <a:stretch/>
        </p:blipFill>
        <p:spPr>
          <a:xfrm>
            <a:off x="280549" y="5009070"/>
            <a:ext cx="1672883" cy="1560549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2FDFE8-CA00-3C43-8296-5063DF505AAC}"/>
              </a:ext>
            </a:extLst>
          </p:cNvPr>
          <p:cNvSpPr txBox="1"/>
          <p:nvPr/>
        </p:nvSpPr>
        <p:spPr>
          <a:xfrm>
            <a:off x="2421651" y="4796208"/>
            <a:ext cx="318631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Normalized to inclusive jet population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DEAC8AD-3237-9E4C-A278-69332FD059A2}"/>
              </a:ext>
            </a:extLst>
          </p:cNvPr>
          <p:cNvSpPr txBox="1"/>
          <p:nvPr/>
        </p:nvSpPr>
        <p:spPr>
          <a:xfrm>
            <a:off x="6104699" y="5141015"/>
            <a:ext cx="286705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Normalized to groomed jet population (“self-normalized”)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058E0E-9000-AA48-B156-B7366E0FC945}"/>
              </a:ext>
            </a:extLst>
          </p:cNvPr>
          <p:cNvSpPr txBox="1"/>
          <p:nvPr/>
        </p:nvSpPr>
        <p:spPr>
          <a:xfrm>
            <a:off x="2409568" y="5789345"/>
            <a:ext cx="5262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Different physics message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It matters how you normalize the distribution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AB64D60-F043-9C44-91DF-FCF7007AAB00}"/>
              </a:ext>
            </a:extLst>
          </p:cNvPr>
          <p:cNvSpPr/>
          <p:nvPr/>
        </p:nvSpPr>
        <p:spPr>
          <a:xfrm>
            <a:off x="3497906" y="3749508"/>
            <a:ext cx="494307" cy="4433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6180460C-D049-7243-9D54-690E9E2D6FDA}"/>
              </a:ext>
            </a:extLst>
          </p:cNvPr>
          <p:cNvSpPr/>
          <p:nvPr/>
        </p:nvSpPr>
        <p:spPr>
          <a:xfrm>
            <a:off x="7060968" y="3531056"/>
            <a:ext cx="548903" cy="5392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0F05B1C-AE65-E94D-BC8A-DC90B625523F}"/>
              </a:ext>
            </a:extLst>
          </p:cNvPr>
          <p:cNvSpPr/>
          <p:nvPr/>
        </p:nvSpPr>
        <p:spPr>
          <a:xfrm>
            <a:off x="4941774" y="3800658"/>
            <a:ext cx="761383" cy="4433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DCD277FA-B074-3D4C-AC05-CBAB75BEA1FF}"/>
              </a:ext>
            </a:extLst>
          </p:cNvPr>
          <p:cNvSpPr/>
          <p:nvPr/>
        </p:nvSpPr>
        <p:spPr>
          <a:xfrm>
            <a:off x="8149089" y="3800658"/>
            <a:ext cx="761383" cy="57942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2F8DB62-1E46-7045-9564-7CB33DA4BBD2}"/>
              </a:ext>
            </a:extLst>
          </p:cNvPr>
          <p:cNvSpPr txBox="1"/>
          <p:nvPr/>
        </p:nvSpPr>
        <p:spPr>
          <a:xfrm>
            <a:off x="7071819" y="4157077"/>
            <a:ext cx="81785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pitchFamily="2" charset="2"/>
                <a:cs typeface="Times New Roman"/>
              </a:rPr>
              <a:t>D</a:t>
            </a:r>
            <a:r>
              <a:rPr lang="en-US" sz="1600" dirty="0">
                <a:latin typeface="Times New Roman"/>
                <a:cs typeface="Times New Roman"/>
              </a:rPr>
              <a:t>R&gt;0.1</a:t>
            </a:r>
          </a:p>
        </p:txBody>
      </p:sp>
    </p:spTree>
    <p:extLst>
      <p:ext uri="{BB962C8B-B14F-4D97-AF65-F5344CB8AC3E}">
        <p14:creationId xmlns:p14="http://schemas.microsoft.com/office/powerpoint/2010/main" val="191291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12" grpId="0"/>
      <p:bldP spid="20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6B9A5C3-5B00-7442-8952-47DBEF191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50BCFD-F0D9-9242-9F07-D4DC2EF6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544507B-4021-584A-B4AF-D84B92C5D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533E64-81F9-D942-900A-6C650C82E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001"/>
          <a:stretch/>
        </p:blipFill>
        <p:spPr>
          <a:xfrm>
            <a:off x="131336" y="166266"/>
            <a:ext cx="4297612" cy="2784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ABCF79D-A59B-A24D-9437-22883E2E3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27"/>
          <a:stretch/>
        </p:blipFill>
        <p:spPr>
          <a:xfrm>
            <a:off x="4760121" y="192298"/>
            <a:ext cx="4094033" cy="2784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7A1AF7C-35AC-0F47-BB32-D2B312C8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252" y="3025074"/>
            <a:ext cx="4996249" cy="38439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32EFD3E-1270-934E-A2DF-58384BBAD3F7}"/>
              </a:ext>
            </a:extLst>
          </p:cNvPr>
          <p:cNvSpPr txBox="1"/>
          <p:nvPr/>
        </p:nvSpPr>
        <p:spPr>
          <a:xfrm>
            <a:off x="383344" y="4423541"/>
            <a:ext cx="27179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≲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splitting affected by medium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not populated uniformly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F90C341-C742-BC42-803C-91605915F11B}"/>
              </a:ext>
            </a:extLst>
          </p:cNvPr>
          <p:cNvSpPr txBox="1"/>
          <p:nvPr/>
        </p:nvSpPr>
        <p:spPr>
          <a:xfrm>
            <a:off x="3898730" y="3249270"/>
            <a:ext cx="42397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&lt;t</a:t>
            </a:r>
            <a:r>
              <a:rPr lang="en-US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</a:t>
            </a:r>
            <a:r>
              <a:rPr lang="en-US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splittings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inside medium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prongs lose energy independently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58C40D3A-80A6-E243-83EA-DE07C383BF9F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742337" y="5223760"/>
            <a:ext cx="1740389" cy="40125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749CC2D3-A5E6-5242-B759-DD76988B3FF9}"/>
              </a:ext>
            </a:extLst>
          </p:cNvPr>
          <p:cNvCxnSpPr/>
          <p:nvPr/>
        </p:nvCxnSpPr>
        <p:spPr>
          <a:xfrm flipH="1">
            <a:off x="3802385" y="3970706"/>
            <a:ext cx="960698" cy="65612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19BED50-40AA-2444-ACDC-02086B59DE65}"/>
              </a:ext>
            </a:extLst>
          </p:cNvPr>
          <p:cNvSpPr/>
          <p:nvPr/>
        </p:nvSpPr>
        <p:spPr>
          <a:xfrm>
            <a:off x="7168610" y="6482720"/>
            <a:ext cx="262994" cy="2957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385D53D-2A0B-3947-A5C9-EE8C8F1004D2}"/>
              </a:ext>
            </a:extLst>
          </p:cNvPr>
          <p:cNvSpPr/>
          <p:nvPr/>
        </p:nvSpPr>
        <p:spPr>
          <a:xfrm>
            <a:off x="7685590" y="2164466"/>
            <a:ext cx="1168564" cy="78591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CF69895-E34A-DF49-8568-59640030E6E8}"/>
              </a:ext>
            </a:extLst>
          </p:cNvPr>
          <p:cNvSpPr txBox="1"/>
          <p:nvPr/>
        </p:nvSpPr>
        <p:spPr>
          <a:xfrm rot="16200000">
            <a:off x="5824236" y="2180668"/>
            <a:ext cx="893193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/>
                <a:cs typeface="Times New Roman"/>
              </a:rPr>
              <a:t>PbPb</a:t>
            </a:r>
            <a:r>
              <a:rPr lang="en-US" sz="1400" dirty="0">
                <a:latin typeface="Times New Roman"/>
                <a:cs typeface="Times New Roman"/>
              </a:rPr>
              <a:t>/</a:t>
            </a:r>
            <a:r>
              <a:rPr lang="en-US" sz="1400" dirty="0" err="1">
                <a:latin typeface="Times New Roman"/>
                <a:cs typeface="Times New Roman"/>
              </a:rPr>
              <a:t>p+p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ABEA6AB-B01F-ED48-90DC-83439772AACC}"/>
              </a:ext>
            </a:extLst>
          </p:cNvPr>
          <p:cNvSpPr txBox="1"/>
          <p:nvPr/>
        </p:nvSpPr>
        <p:spPr>
          <a:xfrm rot="16200000">
            <a:off x="4563367" y="2246715"/>
            <a:ext cx="8931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/>
                <a:cs typeface="Times New Roman"/>
              </a:rPr>
              <a:t>PbPb</a:t>
            </a:r>
            <a:r>
              <a:rPr lang="en-US" sz="1400" dirty="0">
                <a:latin typeface="Times New Roman"/>
                <a:cs typeface="Times New Roman"/>
              </a:rPr>
              <a:t>/</a:t>
            </a:r>
            <a:r>
              <a:rPr lang="en-US" sz="1400" dirty="0" err="1">
                <a:latin typeface="Times New Roman"/>
                <a:cs typeface="Times New Roman"/>
              </a:rPr>
              <a:t>p+p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F08DADE-90BD-0048-B4D6-DEEA7266F25A}"/>
              </a:ext>
            </a:extLst>
          </p:cNvPr>
          <p:cNvSpPr txBox="1"/>
          <p:nvPr/>
        </p:nvSpPr>
        <p:spPr>
          <a:xfrm rot="16200000">
            <a:off x="3058907" y="5124855"/>
            <a:ext cx="121969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Times New Roman"/>
                <a:cs typeface="Times New Roman"/>
              </a:rPr>
              <a:t>Subjet</a:t>
            </a:r>
            <a:r>
              <a:rPr lang="en-US" sz="1600" b="1" dirty="0">
                <a:latin typeface="Times New Roman"/>
                <a:cs typeface="Times New Roman"/>
              </a:rPr>
              <a:t> </a:t>
            </a:r>
          </a:p>
          <a:p>
            <a:r>
              <a:rPr lang="en-US" sz="1600" b="1" dirty="0">
                <a:latin typeface="Times New Roman"/>
                <a:cs typeface="Times New Roman"/>
              </a:rPr>
              <a:t>suppression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73F2FB25-674F-4E4C-8944-0553FEFF6A9D}"/>
              </a:ext>
            </a:extLst>
          </p:cNvPr>
          <p:cNvCxnSpPr>
            <a:cxnSpLocks/>
            <a:stCxn id="20" idx="3"/>
            <a:endCxn id="34" idx="2"/>
          </p:cNvCxnSpPr>
          <p:nvPr/>
        </p:nvCxnSpPr>
        <p:spPr>
          <a:xfrm flipH="1">
            <a:off x="3961141" y="2835288"/>
            <a:ext cx="3895581" cy="2581954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57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0186"/>
            <a:ext cx="9144000" cy="847290"/>
          </a:xfrm>
        </p:spPr>
        <p:txBody>
          <a:bodyPr>
            <a:normAutofit fontScale="90000"/>
          </a:bodyPr>
          <a:lstStyle/>
          <a:p>
            <a:r>
              <a:rPr lang="en-US" dirty="0"/>
              <a:t>Jet deflection</a:t>
            </a:r>
            <a:br>
              <a:rPr lang="en-US" dirty="0"/>
            </a:br>
            <a:r>
              <a:rPr lang="en-US" dirty="0"/>
              <a:t>a.k.a. secondary scattering off the QGP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6348" y="1063716"/>
            <a:ext cx="262488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i="1" dirty="0" err="1">
                <a:latin typeface="Times New Roman"/>
                <a:cs typeface="Times New Roman"/>
              </a:rPr>
              <a:t>d’Eramo</a:t>
            </a:r>
            <a:r>
              <a:rPr lang="en-US" sz="1200" i="1" dirty="0">
                <a:latin typeface="Times New Roman"/>
                <a:cs typeface="Times New Roman"/>
              </a:rPr>
              <a:t> et al., JHEP 1305 (2013) 031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0951" y="1191057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Discrete scattering centers or effectively continuous medium?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24474" y="1388392"/>
            <a:ext cx="37738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Distribution of momentum transfer </a:t>
            </a:r>
            <a:r>
              <a:rPr lang="en-US" i="1" dirty="0" err="1">
                <a:latin typeface="Times New Roman"/>
                <a:cs typeface="Times New Roman"/>
              </a:rPr>
              <a:t>k</a:t>
            </a:r>
            <a:r>
              <a:rPr lang="en-US" i="1" baseline="-25000" dirty="0" err="1">
                <a:latin typeface="Times New Roman"/>
                <a:cs typeface="Times New Roman"/>
              </a:rPr>
              <a:t>T</a:t>
            </a:r>
            <a:endParaRPr lang="en-US" i="1" baseline="-25000" dirty="0">
              <a:latin typeface="Times New Roman"/>
              <a:cs typeface="Times New Roman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34990" y="1725508"/>
            <a:ext cx="3352861" cy="2496932"/>
            <a:chOff x="228600" y="3857013"/>
            <a:chExt cx="3352861" cy="2496932"/>
          </a:xfrm>
        </p:grpSpPr>
        <p:grpSp>
          <p:nvGrpSpPr>
            <p:cNvPr id="14" name="Group 13"/>
            <p:cNvGrpSpPr/>
            <p:nvPr/>
          </p:nvGrpSpPr>
          <p:grpSpPr>
            <a:xfrm>
              <a:off x="228600" y="3857013"/>
              <a:ext cx="3352861" cy="2496932"/>
              <a:chOff x="228600" y="3857013"/>
              <a:chExt cx="3352861" cy="249693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228600" y="3857013"/>
                <a:ext cx="3352861" cy="1981200"/>
                <a:chOff x="5410200" y="4213184"/>
                <a:chExt cx="3352861" cy="1981200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48242"/>
                <a:stretch/>
              </p:blipFill>
              <p:spPr>
                <a:xfrm>
                  <a:off x="5410200" y="4213184"/>
                  <a:ext cx="3352861" cy="1981200"/>
                </a:xfrm>
                <a:prstGeom prst="rect">
                  <a:avLst/>
                </a:prstGeom>
              </p:spPr>
            </p:pic>
            <p:sp>
              <p:nvSpPr>
                <p:cNvPr id="34" name="Oval 33"/>
                <p:cNvSpPr/>
                <p:nvPr/>
              </p:nvSpPr>
              <p:spPr>
                <a:xfrm rot="20160462">
                  <a:off x="5853460" y="5270167"/>
                  <a:ext cx="381000" cy="762000"/>
                </a:xfrm>
                <a:prstGeom prst="ellipse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 rot="18224133">
                  <a:off x="6710700" y="5211626"/>
                  <a:ext cx="381000" cy="762000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360951" y="5769169"/>
                <a:ext cx="2010544" cy="58477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Strong coupling: </a:t>
                </a:r>
              </a:p>
              <a:p>
                <a:r>
                  <a:rPr lang="en-US" sz="16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Gaussian distribution</a:t>
                </a:r>
              </a:p>
            </p:txBody>
          </p:sp>
        </p:grpSp>
        <p:pic>
          <p:nvPicPr>
            <p:cNvPr id="19" name="Picture 1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3248" y="4160451"/>
              <a:ext cx="1409700" cy="77470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46" name="Arc 45"/>
          <p:cNvSpPr/>
          <p:nvPr/>
        </p:nvSpPr>
        <p:spPr>
          <a:xfrm rot="7392430">
            <a:off x="2696514" y="4734357"/>
            <a:ext cx="1441049" cy="1835085"/>
          </a:xfrm>
          <a:prstGeom prst="arc">
            <a:avLst>
              <a:gd name="adj1" fmla="val 11786445"/>
              <a:gd name="adj2" fmla="val 78111"/>
            </a:avLst>
          </a:prstGeom>
          <a:ln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223602" y="5853900"/>
            <a:ext cx="543739" cy="461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Df</a:t>
            </a:r>
            <a:endParaRPr lang="en-US" sz="2400" b="1" dirty="0">
              <a:solidFill>
                <a:srgbClr val="008000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2B4B980-0EF2-6243-86B6-9D2535D93E36}"/>
              </a:ext>
            </a:extLst>
          </p:cNvPr>
          <p:cNvGrpSpPr/>
          <p:nvPr/>
        </p:nvGrpSpPr>
        <p:grpSpPr>
          <a:xfrm>
            <a:off x="228600" y="1943628"/>
            <a:ext cx="4406390" cy="4627712"/>
            <a:chOff x="228600" y="1943628"/>
            <a:chExt cx="4406390" cy="4627712"/>
          </a:xfrm>
        </p:grpSpPr>
        <p:sp>
          <p:nvSpPr>
            <p:cNvPr id="40" name="Rectangle 39"/>
            <p:cNvSpPr/>
            <p:nvPr/>
          </p:nvSpPr>
          <p:spPr>
            <a:xfrm>
              <a:off x="228600" y="4309472"/>
              <a:ext cx="609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1690" y="4878254"/>
              <a:ext cx="2273300" cy="169308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715" y="1943628"/>
              <a:ext cx="2542485" cy="2253665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>
              <a:off x="581715" y="4197293"/>
              <a:ext cx="2959933" cy="1829445"/>
              <a:chOff x="581715" y="3850221"/>
              <a:chExt cx="2959933" cy="1829445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3124200" y="5245802"/>
                <a:ext cx="417448" cy="433864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/>
              <p:cNvCxnSpPr>
                <a:endCxn id="28" idx="3"/>
              </p:cNvCxnSpPr>
              <p:nvPr/>
            </p:nvCxnSpPr>
            <p:spPr>
              <a:xfrm>
                <a:off x="581715" y="3850221"/>
                <a:ext cx="2603619" cy="176590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endCxn id="28" idx="7"/>
              </p:cNvCxnSpPr>
              <p:nvPr/>
            </p:nvCxnSpPr>
            <p:spPr>
              <a:xfrm>
                <a:off x="3124200" y="3850221"/>
                <a:ext cx="356314" cy="1459119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3185334" y="5238348"/>
                <a:ext cx="2985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/>
                    <a:cs typeface="Times New Roman"/>
                  </a:rPr>
                  <a:t>?</a:t>
                </a:r>
              </a:p>
            </p:txBody>
          </p:sp>
        </p:grp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Direct observation of jet deflection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0F8985-7FE7-EC44-B90C-EF1A34350752}"/>
              </a:ext>
            </a:extLst>
          </p:cNvPr>
          <p:cNvSpPr txBox="1"/>
          <p:nvPr/>
        </p:nvSpPr>
        <p:spPr>
          <a:xfrm>
            <a:off x="4876048" y="4576699"/>
            <a:ext cx="4139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What are the quasi-particles?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high Q</a:t>
            </a:r>
            <a:r>
              <a:rPr lang="en-US" sz="1600" baseline="30000" dirty="0">
                <a:latin typeface="Times New Roman"/>
                <a:cs typeface="Times New Roman"/>
              </a:rPr>
              <a:t>2</a:t>
            </a:r>
            <a:r>
              <a:rPr lang="en-US" sz="1600" dirty="0">
                <a:latin typeface="Times New Roman"/>
                <a:cs typeface="Times New Roman"/>
              </a:rPr>
              <a:t>: bare q and 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low-</a:t>
            </a:r>
            <a:r>
              <a:rPr lang="en-US" sz="1600" dirty="0" err="1">
                <a:latin typeface="Times New Roman"/>
                <a:cs typeface="Times New Roman"/>
              </a:rPr>
              <a:t>ish</a:t>
            </a:r>
            <a:r>
              <a:rPr lang="en-US" sz="1600" dirty="0">
                <a:latin typeface="Times New Roman"/>
                <a:cs typeface="Times New Roman"/>
              </a:rPr>
              <a:t> Q</a:t>
            </a:r>
            <a:r>
              <a:rPr lang="en-US" sz="1600" baseline="30000" dirty="0">
                <a:latin typeface="Times New Roman"/>
                <a:cs typeface="Times New Roman"/>
              </a:rPr>
              <a:t>2</a:t>
            </a:r>
            <a:r>
              <a:rPr lang="en-US" sz="1600" dirty="0">
                <a:latin typeface="Times New Roman"/>
                <a:cs typeface="Times New Roman"/>
              </a:rPr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thermal-mass glue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magnetic monopoles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…?</a:t>
            </a:r>
          </a:p>
        </p:txBody>
      </p:sp>
    </p:spTree>
    <p:extLst>
      <p:ext uri="{BB962C8B-B14F-4D97-AF65-F5344CB8AC3E}">
        <p14:creationId xmlns:p14="http://schemas.microsoft.com/office/powerpoint/2010/main" val="2772869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dirty="0"/>
              <a:t>Coherent jet scattering → </a:t>
            </a:r>
            <a:r>
              <a:rPr lang="en-US" dirty="0" err="1"/>
              <a:t>acoplanarity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1/12/2019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Direct observation of jet deflection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D64CBD-586A-492E-8A96-7A647CC9940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0824"/>
          <a:stretch/>
        </p:blipFill>
        <p:spPr>
          <a:xfrm>
            <a:off x="5694126" y="1722372"/>
            <a:ext cx="3059707" cy="238242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13670" y="1365252"/>
            <a:ext cx="2547907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/>
                <a:cs typeface="Times New Roman"/>
              </a:rPr>
              <a:t>ALICE, JHEP 09 (2015) 170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79754" y="1384988"/>
            <a:ext cx="269285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Times New Roman"/>
                <a:cs typeface="Times New Roman"/>
              </a:rPr>
              <a:t>STAR,PhysRev</a:t>
            </a:r>
            <a:r>
              <a:rPr lang="en-US" sz="1400" i="1" dirty="0">
                <a:latin typeface="Times New Roman"/>
                <a:cs typeface="Times New Roman"/>
              </a:rPr>
              <a:t> C96 (2017) 024905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25086" y="910035"/>
            <a:ext cx="2443298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/>
                <a:cs typeface="Times New Roman"/>
              </a:rPr>
              <a:t>AuAu</a:t>
            </a:r>
            <a:r>
              <a:rPr lang="en-US" sz="2000" dirty="0">
                <a:latin typeface="Times New Roman"/>
                <a:cs typeface="Times New Roman"/>
              </a:rPr>
              <a:t> √</a:t>
            </a:r>
            <a:r>
              <a:rPr lang="en-US" sz="2000" dirty="0" err="1">
                <a:latin typeface="Times New Roman"/>
                <a:cs typeface="Times New Roman"/>
              </a:rPr>
              <a:t>s</a:t>
            </a:r>
            <a:r>
              <a:rPr lang="en-US" sz="2000" baseline="-25000" dirty="0" err="1">
                <a:latin typeface="Times New Roman"/>
                <a:cs typeface="Times New Roman"/>
              </a:rPr>
              <a:t>NN</a:t>
            </a:r>
            <a:r>
              <a:rPr lang="en-US" sz="2000" dirty="0">
                <a:latin typeface="Times New Roman"/>
                <a:cs typeface="Times New Roman"/>
              </a:rPr>
              <a:t>=200 GeV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90319" y="935535"/>
            <a:ext cx="2369688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/>
                <a:cs typeface="Times New Roman"/>
              </a:rPr>
              <a:t>PbPb</a:t>
            </a:r>
            <a:r>
              <a:rPr lang="en-US" sz="2000" dirty="0">
                <a:latin typeface="Times New Roman"/>
                <a:cs typeface="Times New Roman"/>
              </a:rPr>
              <a:t> √</a:t>
            </a:r>
            <a:r>
              <a:rPr lang="en-US" sz="2000" dirty="0" err="1">
                <a:latin typeface="Times New Roman"/>
                <a:cs typeface="Times New Roman"/>
              </a:rPr>
              <a:t>s</a:t>
            </a:r>
            <a:r>
              <a:rPr lang="en-US" sz="2000" baseline="-25000" dirty="0" err="1">
                <a:latin typeface="Times New Roman"/>
                <a:cs typeface="Times New Roman"/>
              </a:rPr>
              <a:t>NN</a:t>
            </a:r>
            <a:r>
              <a:rPr lang="en-US" sz="2000" dirty="0">
                <a:latin typeface="Times New Roman"/>
                <a:cs typeface="Times New Roman"/>
              </a:rPr>
              <a:t>=2.76 </a:t>
            </a:r>
            <a:r>
              <a:rPr lang="en-US" sz="2000" dirty="0" err="1">
                <a:latin typeface="Times New Roman"/>
                <a:cs typeface="Times New Roman"/>
              </a:rPr>
              <a:t>TeV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78" y="875829"/>
            <a:ext cx="2273300" cy="1693086"/>
          </a:xfrm>
          <a:prstGeom prst="rect">
            <a:avLst/>
          </a:prstGeom>
        </p:spPr>
      </p:pic>
      <p:sp>
        <p:nvSpPr>
          <p:cNvPr id="29" name="Arc 28"/>
          <p:cNvSpPr/>
          <p:nvPr/>
        </p:nvSpPr>
        <p:spPr>
          <a:xfrm rot="7392430">
            <a:off x="573124" y="926480"/>
            <a:ext cx="1441049" cy="1835085"/>
          </a:xfrm>
          <a:prstGeom prst="arc">
            <a:avLst>
              <a:gd name="adj1" fmla="val 11786445"/>
              <a:gd name="adj2" fmla="val 78111"/>
            </a:avLst>
          </a:prstGeom>
          <a:ln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100212" y="2046023"/>
            <a:ext cx="543739" cy="461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Df</a:t>
            </a:r>
            <a:endParaRPr lang="en-US" sz="2400" b="1" dirty="0">
              <a:solidFill>
                <a:srgbClr val="008000"/>
              </a:solidFill>
              <a:latin typeface="Symbol" charset="2"/>
              <a:cs typeface="Symbol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5979" y="3048414"/>
            <a:ext cx="2930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Low jet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of special interest: largest effects expected 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→ statistical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bkdg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correction in 2-d (</a:t>
            </a:r>
            <a:r>
              <a:rPr lang="en-US" dirty="0" err="1">
                <a:solidFill>
                  <a:srgbClr val="FF0000"/>
                </a:solidFill>
                <a:latin typeface="+mj-lt"/>
                <a:cs typeface="Times New Roman"/>
              </a:rPr>
              <a:t>p</a:t>
            </a:r>
            <a:r>
              <a:rPr lang="en-US" baseline="-25000" dirty="0" err="1">
                <a:solidFill>
                  <a:srgbClr val="FF0000"/>
                </a:solidFill>
                <a:latin typeface="Symbol" pitchFamily="2" charset="2"/>
                <a:cs typeface="Times New Roman"/>
              </a:rPr>
              <a:t>T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  <a:cs typeface="Times New Roman"/>
              </a:rPr>
              <a:t>,f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"/>
          <a:stretch/>
        </p:blipFill>
        <p:spPr>
          <a:xfrm>
            <a:off x="3196671" y="1803051"/>
            <a:ext cx="2243172" cy="420421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4631473" y="3483202"/>
            <a:ext cx="203200" cy="647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5160347" y="3483202"/>
            <a:ext cx="25400" cy="647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71FB536-EEB0-9E44-8BAD-247C64FA84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3"/>
          <a:stretch/>
        </p:blipFill>
        <p:spPr>
          <a:xfrm>
            <a:off x="590555" y="4210338"/>
            <a:ext cx="1948723" cy="2403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15E87E-2ADD-BC47-B80C-84CFE6A64530}"/>
              </a:ext>
            </a:extLst>
          </p:cNvPr>
          <p:cNvSpPr txBox="1"/>
          <p:nvPr/>
        </p:nvSpPr>
        <p:spPr>
          <a:xfrm>
            <a:off x="5738249" y="4479653"/>
            <a:ext cx="32949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Medium-induced </a:t>
            </a: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acoplanarity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 effects (if any) are near or below statistical precision of current measurements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BF36227-10B3-0242-ACE3-1E403D7C72B2}"/>
              </a:ext>
            </a:extLst>
          </p:cNvPr>
          <p:cNvSpPr/>
          <p:nvPr/>
        </p:nvSpPr>
        <p:spPr>
          <a:xfrm>
            <a:off x="4446735" y="3048414"/>
            <a:ext cx="993108" cy="60016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B9B307F1-3BB8-124F-BA3E-7B2AA36DA3BA}"/>
              </a:ext>
            </a:extLst>
          </p:cNvPr>
          <p:cNvSpPr/>
          <p:nvPr/>
        </p:nvSpPr>
        <p:spPr>
          <a:xfrm>
            <a:off x="6269474" y="3048414"/>
            <a:ext cx="1301757" cy="60016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6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 animBg="1"/>
      <p:bldP spid="26" grpId="0" animBg="1"/>
      <p:bldP spid="35" grpId="0"/>
      <p:bldP spid="6" grpId="0"/>
      <p:bldP spid="12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Direct observation of jet deflection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13" y="180498"/>
            <a:ext cx="7910479" cy="13062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26" y="3660867"/>
            <a:ext cx="8535910" cy="29768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55786" y="1660823"/>
            <a:ext cx="53078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Vacuum </a:t>
            </a:r>
            <a:r>
              <a:rPr lang="en-US" sz="2000" dirty="0" err="1">
                <a:latin typeface="Times New Roman"/>
                <a:cs typeface="Times New Roman"/>
              </a:rPr>
              <a:t>parton</a:t>
            </a:r>
            <a:r>
              <a:rPr lang="en-US" sz="2000" dirty="0">
                <a:latin typeface="Times New Roman"/>
                <a:cs typeface="Times New Roman"/>
              </a:rPr>
              <a:t> shower: </a:t>
            </a:r>
            <a:r>
              <a:rPr lang="en-US" sz="2000" dirty="0" err="1">
                <a:latin typeface="Times New Roman"/>
                <a:cs typeface="Times New Roman"/>
              </a:rPr>
              <a:t>Sudakov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resummation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➞broadening of main recoil peak at |</a:t>
            </a:r>
            <a:r>
              <a:rPr lang="en-US" sz="2000" dirty="0" err="1">
                <a:latin typeface="Symbol" charset="2"/>
                <a:ea typeface="Symbol" charset="2"/>
                <a:cs typeface="Symbol" charset="2"/>
              </a:rPr>
              <a:t>Df</a:t>
            </a:r>
            <a:r>
              <a:rPr lang="en-US" sz="2000" dirty="0">
                <a:latin typeface="Times New Roman"/>
                <a:cs typeface="Times New Roman"/>
              </a:rPr>
              <a:t>-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dirty="0">
                <a:latin typeface="Times New Roman"/>
                <a:cs typeface="Times New Roman"/>
              </a:rPr>
              <a:t>|~small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Medium-induced broadening: &lt;</a:t>
            </a:r>
            <a:r>
              <a:rPr lang="en-US" sz="2000" dirty="0" err="1">
                <a:latin typeface="Times New Roman"/>
                <a:cs typeface="Times New Roman"/>
              </a:rPr>
              <a:t>qhat</a:t>
            </a:r>
            <a:r>
              <a:rPr lang="en-US" sz="2000" dirty="0">
                <a:latin typeface="Times New Roman"/>
                <a:cs typeface="Times New Roman"/>
              </a:rPr>
              <a:t>*L&gt;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Optimal kinematics: low jet 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~ 10-20 GeV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7052" y="4030092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R=0.3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0505" y="3933840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R=0.3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03432" y="3926613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R=0.4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200606" y="1662988"/>
            <a:ext cx="2405651" cy="1693086"/>
            <a:chOff x="2361690" y="4878254"/>
            <a:chExt cx="2405651" cy="169308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1690" y="4878254"/>
              <a:ext cx="2273300" cy="1693086"/>
            </a:xfrm>
            <a:prstGeom prst="rect">
              <a:avLst/>
            </a:prstGeom>
          </p:spPr>
        </p:pic>
        <p:sp>
          <p:nvSpPr>
            <p:cNvPr id="13" name="Arc 12"/>
            <p:cNvSpPr/>
            <p:nvPr/>
          </p:nvSpPr>
          <p:spPr>
            <a:xfrm rot="7392430">
              <a:off x="2696514" y="4734357"/>
              <a:ext cx="1441049" cy="1835085"/>
            </a:xfrm>
            <a:prstGeom prst="arc">
              <a:avLst>
                <a:gd name="adj1" fmla="val 11786445"/>
                <a:gd name="adj2" fmla="val 78111"/>
              </a:avLst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23602" y="5853900"/>
              <a:ext cx="543739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8000"/>
                  </a:solidFill>
                  <a:latin typeface="Symbol" charset="2"/>
                  <a:cs typeface="Symbol" charset="2"/>
                </a:rPr>
                <a:t>Df</a:t>
              </a:r>
              <a:endParaRPr lang="en-US" sz="2400" b="1" dirty="0">
                <a:solidFill>
                  <a:srgbClr val="008000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 rot="20213717">
            <a:off x="1069323" y="4748464"/>
            <a:ext cx="2187226" cy="7539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202465" y="5067541"/>
            <a:ext cx="5852884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Predicts small but observable effect </a:t>
            </a:r>
          </a:p>
          <a:p>
            <a:r>
              <a:rPr lang="en-US" sz="2000" dirty="0">
                <a:latin typeface="Times New Roman"/>
                <a:cs typeface="Times New Roman"/>
              </a:rPr>
              <a:t>→ direct measurement of &lt;</a:t>
            </a:r>
            <a:r>
              <a:rPr lang="en-US" sz="2000" dirty="0" err="1">
                <a:latin typeface="Times New Roman"/>
                <a:cs typeface="Times New Roman"/>
              </a:rPr>
              <a:t>qhat</a:t>
            </a:r>
            <a:r>
              <a:rPr lang="en-US" sz="2000" dirty="0">
                <a:latin typeface="Times New Roman"/>
                <a:cs typeface="Times New Roman"/>
              </a:rPr>
              <a:t>*L&gt;</a:t>
            </a:r>
            <a:r>
              <a:rPr lang="is-IS" sz="2000" dirty="0">
                <a:latin typeface="Times New Roman"/>
                <a:cs typeface="Times New Roman"/>
              </a:rPr>
              <a:t>…?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Challenging measurement but </a:t>
            </a:r>
            <a:r>
              <a:rPr lang="en-US" sz="2000" dirty="0" err="1">
                <a:latin typeface="Times New Roman"/>
                <a:cs typeface="Times New Roman"/>
              </a:rPr>
              <a:t>techniques+data</a:t>
            </a:r>
            <a:r>
              <a:rPr lang="en-US" sz="2000" dirty="0">
                <a:latin typeface="Times New Roman"/>
                <a:cs typeface="Times New Roman"/>
              </a:rPr>
              <a:t> in place</a:t>
            </a:r>
          </a:p>
          <a:p>
            <a:r>
              <a:rPr lang="en-US" sz="2000" dirty="0">
                <a:latin typeface="Times New Roman"/>
                <a:cs typeface="Times New Roman"/>
              </a:rPr>
              <a:t>Needs precise reference from </a:t>
            </a:r>
            <a:r>
              <a:rPr lang="en-US" sz="2000" dirty="0" err="1">
                <a:latin typeface="Times New Roman"/>
                <a:cs typeface="Times New Roman"/>
              </a:rPr>
              <a:t>p+p</a:t>
            </a:r>
            <a:endParaRPr lang="is-IS" sz="2000" dirty="0">
              <a:latin typeface="Times New Roman"/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F83CDC0-7096-C041-A9B6-B8403715CDC3}"/>
              </a:ext>
            </a:extLst>
          </p:cNvPr>
          <p:cNvSpPr txBox="1"/>
          <p:nvPr/>
        </p:nvSpPr>
        <p:spPr>
          <a:xfrm>
            <a:off x="6235759" y="1514007"/>
            <a:ext cx="2223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>
                <a:latin typeface="+mj-lt"/>
              </a:rPr>
              <a:t>Phys.Lett</a:t>
            </a:r>
            <a:r>
              <a:rPr lang="en-US" sz="1200" i="1" dirty="0">
                <a:latin typeface="+mj-lt"/>
              </a:rPr>
              <a:t>. B773 (2017) 672-676</a:t>
            </a:r>
            <a:endParaRPr lang="en-US" sz="1200" i="1" dirty="0"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785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In-medium modification of QCD shower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211" t="26779" r="32610" b="42760"/>
          <a:stretch/>
        </p:blipFill>
        <p:spPr>
          <a:xfrm>
            <a:off x="484836" y="1980992"/>
            <a:ext cx="3572541" cy="1917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7978" t="48404" r="29409"/>
          <a:stretch/>
        </p:blipFill>
        <p:spPr>
          <a:xfrm>
            <a:off x="5657064" y="2708798"/>
            <a:ext cx="2454870" cy="17091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2062" y="1413428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Jet shower in vacuum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132" y="3942866"/>
            <a:ext cx="43083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Evolution of highly virtual </a:t>
            </a:r>
            <a:r>
              <a:rPr lang="en-US" dirty="0" err="1">
                <a:latin typeface="Times New Roman"/>
                <a:cs typeface="Times New Roman"/>
              </a:rPr>
              <a:t>parton</a:t>
            </a:r>
            <a:r>
              <a:rPr lang="en-US" dirty="0">
                <a:latin typeface="Times New Roman"/>
                <a:cs typeface="Times New Roman"/>
              </a:rPr>
              <a:t> via gluon radiation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Quantum interference → angle-ordering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hardest radiation is most collinear with jet axis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Precise understanding in </a:t>
            </a:r>
            <a:r>
              <a:rPr lang="en-US" dirty="0" err="1">
                <a:latin typeface="Times New Roman"/>
                <a:cs typeface="Times New Roman"/>
              </a:rPr>
              <a:t>pQCD</a:t>
            </a:r>
            <a:r>
              <a:rPr lang="en-US" dirty="0">
                <a:latin typeface="Times New Roman"/>
                <a:cs typeface="Times New Roman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Accurately calculable with QCD-based Monte Carlo models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99012" y="815126"/>
            <a:ext cx="3373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Jet shower in-medium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45317" y="4150542"/>
            <a:ext cx="39184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Superposition of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vacuum shower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medium-induced gluon emission</a:t>
            </a:r>
          </a:p>
          <a:p>
            <a:pPr marL="342900" indent="-342900">
              <a:buFont typeface="Arial" charset="0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These processes happen simultaneously and interfere </a:t>
            </a:r>
          </a:p>
          <a:p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Angle-ordering is modified or destroyed</a:t>
            </a:r>
          </a:p>
        </p:txBody>
      </p:sp>
      <p:grpSp>
        <p:nvGrpSpPr>
          <p:cNvPr id="12" name="Group 38"/>
          <p:cNvGrpSpPr/>
          <p:nvPr/>
        </p:nvGrpSpPr>
        <p:grpSpPr>
          <a:xfrm>
            <a:off x="5647479" y="1413428"/>
            <a:ext cx="2474040" cy="1314300"/>
            <a:chOff x="1143000" y="838200"/>
            <a:chExt cx="3286125" cy="1800225"/>
          </a:xfrm>
        </p:grpSpPr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1653903" y="1455420"/>
              <a:ext cx="2171676" cy="1038175"/>
            </a:xfrm>
            <a:prstGeom prst="rect">
              <a:avLst/>
            </a:prstGeom>
            <a:solidFill>
              <a:srgbClr val="FF3300">
                <a:alpha val="50195"/>
              </a:srgbClr>
            </a:solidFill>
            <a:ln w="1587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>
              <a:off x="3681164" y="1462188"/>
              <a:ext cx="276569" cy="1035468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FFFF00"/>
                </a:gs>
              </a:gsLst>
              <a:lin ang="0" scaled="1"/>
            </a:gradFill>
            <a:ln w="158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5" name="Oval 17"/>
            <p:cNvSpPr>
              <a:spLocks noChangeArrowheads="1"/>
            </p:cNvSpPr>
            <p:nvPr/>
          </p:nvSpPr>
          <p:spPr bwMode="auto">
            <a:xfrm rot="10848373">
              <a:off x="1510850" y="1459481"/>
              <a:ext cx="276569" cy="103546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hlink"/>
                </a:gs>
              </a:gsLst>
              <a:lin ang="0" scaled="1"/>
            </a:gradFill>
            <a:ln w="158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 flipH="1">
              <a:off x="1143000" y="1981952"/>
              <a:ext cx="322890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rot="10800965" flipH="1">
              <a:off x="4106235" y="1916981"/>
              <a:ext cx="322890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18" name="Group 20"/>
            <p:cNvGrpSpPr>
              <a:grpSpLocks/>
            </p:cNvGrpSpPr>
            <p:nvPr/>
          </p:nvGrpSpPr>
          <p:grpSpPr bwMode="auto">
            <a:xfrm>
              <a:off x="1837827" y="838200"/>
              <a:ext cx="1754780" cy="1800225"/>
              <a:chOff x="714" y="576"/>
              <a:chExt cx="1288" cy="1330"/>
            </a:xfrm>
          </p:grpSpPr>
          <p:sp>
            <p:nvSpPr>
              <p:cNvPr id="19" name="Line 21"/>
              <p:cNvSpPr>
                <a:spLocks noChangeShapeType="1"/>
              </p:cNvSpPr>
              <p:nvPr/>
            </p:nvSpPr>
            <p:spPr bwMode="auto">
              <a:xfrm>
                <a:off x="714" y="1386"/>
                <a:ext cx="365" cy="0"/>
              </a:xfrm>
              <a:prstGeom prst="line">
                <a:avLst/>
              </a:prstGeom>
              <a:noFill/>
              <a:ln w="50800">
                <a:solidFill>
                  <a:srgbClr val="00B05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" name="Line 22"/>
              <p:cNvSpPr>
                <a:spLocks noChangeShapeType="1"/>
              </p:cNvSpPr>
              <p:nvPr/>
            </p:nvSpPr>
            <p:spPr bwMode="auto">
              <a:xfrm rot="10800000">
                <a:off x="1637" y="1380"/>
                <a:ext cx="365" cy="0"/>
              </a:xfrm>
              <a:prstGeom prst="line">
                <a:avLst/>
              </a:prstGeom>
              <a:noFill/>
              <a:ln w="50800">
                <a:solidFill>
                  <a:srgbClr val="00B05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" name="AutoShape 23"/>
              <p:cNvSpPr>
                <a:spLocks noChangeArrowheads="1"/>
              </p:cNvSpPr>
              <p:nvPr/>
            </p:nvSpPr>
            <p:spPr bwMode="auto">
              <a:xfrm>
                <a:off x="1273" y="1276"/>
                <a:ext cx="209" cy="210"/>
              </a:xfrm>
              <a:prstGeom prst="irregularSeal1">
                <a:avLst/>
              </a:prstGeom>
              <a:solidFill>
                <a:srgbClr val="FF9900"/>
              </a:solidFill>
              <a:ln w="1587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" name="Line 24"/>
              <p:cNvSpPr>
                <a:spLocks noChangeShapeType="1"/>
              </p:cNvSpPr>
              <p:nvPr/>
            </p:nvSpPr>
            <p:spPr bwMode="auto">
              <a:xfrm flipV="1">
                <a:off x="1077" y="1385"/>
                <a:ext cx="29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" name="Line 25"/>
              <p:cNvSpPr>
                <a:spLocks noChangeShapeType="1"/>
              </p:cNvSpPr>
              <p:nvPr/>
            </p:nvSpPr>
            <p:spPr bwMode="auto">
              <a:xfrm rot="10800000" flipV="1">
                <a:off x="1376" y="1384"/>
                <a:ext cx="26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" name="Line 26"/>
              <p:cNvSpPr>
                <a:spLocks noChangeShapeType="1"/>
              </p:cNvSpPr>
              <p:nvPr/>
            </p:nvSpPr>
            <p:spPr bwMode="auto">
              <a:xfrm rot="6114803" flipV="1">
                <a:off x="1065" y="1634"/>
                <a:ext cx="527" cy="1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 rot="16570071" flipV="1">
                <a:off x="1173" y="1161"/>
                <a:ext cx="442" cy="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26" name="Group 28"/>
              <p:cNvGrpSpPr>
                <a:grpSpLocks/>
              </p:cNvGrpSpPr>
              <p:nvPr/>
            </p:nvGrpSpPr>
            <p:grpSpPr bwMode="auto">
              <a:xfrm>
                <a:off x="1362" y="576"/>
                <a:ext cx="101" cy="363"/>
                <a:chOff x="1265" y="384"/>
                <a:chExt cx="101" cy="363"/>
              </a:xfrm>
            </p:grpSpPr>
            <p:sp>
              <p:nvSpPr>
                <p:cNvPr id="32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321" y="384"/>
                  <a:ext cx="35" cy="36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1320" y="637"/>
                  <a:ext cx="46" cy="11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1265" y="590"/>
                  <a:ext cx="53" cy="155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1300" y="541"/>
                  <a:ext cx="19" cy="20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" name="Freeform 33"/>
              <p:cNvSpPr>
                <a:spLocks/>
              </p:cNvSpPr>
              <p:nvPr/>
            </p:nvSpPr>
            <p:spPr bwMode="auto">
              <a:xfrm>
                <a:off x="1344" y="1545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74"/>
                  <a:gd name="T26" fmla="*/ 68 w 6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auto">
              <a:xfrm rot="2179176">
                <a:off x="1264" y="1581"/>
                <a:ext cx="46" cy="198"/>
              </a:xfrm>
              <a:custGeom>
                <a:avLst/>
                <a:gdLst>
                  <a:gd name="T0" fmla="*/ 11 w 46"/>
                  <a:gd name="T1" fmla="*/ 0 h 198"/>
                  <a:gd name="T2" fmla="*/ 5 w 46"/>
                  <a:gd name="T3" fmla="*/ 39 h 198"/>
                  <a:gd name="T4" fmla="*/ 20 w 46"/>
                  <a:gd name="T5" fmla="*/ 78 h 198"/>
                  <a:gd name="T6" fmla="*/ 2 w 46"/>
                  <a:gd name="T7" fmla="*/ 105 h 198"/>
                  <a:gd name="T8" fmla="*/ 29 w 46"/>
                  <a:gd name="T9" fmla="*/ 117 h 198"/>
                  <a:gd name="T10" fmla="*/ 35 w 46"/>
                  <a:gd name="T11" fmla="*/ 144 h 198"/>
                  <a:gd name="T12" fmla="*/ 29 w 46"/>
                  <a:gd name="T13" fmla="*/ 171 h 198"/>
                  <a:gd name="T14" fmla="*/ 35 w 46"/>
                  <a:gd name="T15" fmla="*/ 198 h 19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6"/>
                  <a:gd name="T25" fmla="*/ 0 h 198"/>
                  <a:gd name="T26" fmla="*/ 46 w 46"/>
                  <a:gd name="T27" fmla="*/ 198 h 19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6" h="198">
                    <a:moveTo>
                      <a:pt x="11" y="0"/>
                    </a:moveTo>
                    <a:cubicBezTo>
                      <a:pt x="24" y="4"/>
                      <a:pt x="0" y="25"/>
                      <a:pt x="5" y="39"/>
                    </a:cubicBezTo>
                    <a:cubicBezTo>
                      <a:pt x="0" y="69"/>
                      <a:pt x="11" y="52"/>
                      <a:pt x="20" y="78"/>
                    </a:cubicBezTo>
                    <a:cubicBezTo>
                      <a:pt x="16" y="89"/>
                      <a:pt x="9" y="95"/>
                      <a:pt x="2" y="105"/>
                    </a:cubicBezTo>
                    <a:cubicBezTo>
                      <a:pt x="12" y="108"/>
                      <a:pt x="19" y="114"/>
                      <a:pt x="29" y="117"/>
                    </a:cubicBezTo>
                    <a:cubicBezTo>
                      <a:pt x="25" y="134"/>
                      <a:pt x="18" y="135"/>
                      <a:pt x="35" y="144"/>
                    </a:cubicBezTo>
                    <a:cubicBezTo>
                      <a:pt x="39" y="156"/>
                      <a:pt x="36" y="160"/>
                      <a:pt x="29" y="171"/>
                    </a:cubicBezTo>
                    <a:cubicBezTo>
                      <a:pt x="46" y="177"/>
                      <a:pt x="35" y="181"/>
                      <a:pt x="35" y="198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" name="Freeform 35"/>
              <p:cNvSpPr>
                <a:spLocks/>
              </p:cNvSpPr>
              <p:nvPr/>
            </p:nvSpPr>
            <p:spPr bwMode="auto">
              <a:xfrm rot="10121092">
                <a:off x="1338" y="1641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74"/>
                  <a:gd name="T26" fmla="*/ 68 w 6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auto">
              <a:xfrm rot="10121092">
                <a:off x="1308" y="1074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74"/>
                  <a:gd name="T26" fmla="*/ 68 w 6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auto">
              <a:xfrm rot="-7396619">
                <a:off x="1412" y="1054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74"/>
                  <a:gd name="T26" fmla="*/ 68 w 6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16F50A-8917-B146-80B8-1383DAF82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</p:spTree>
    <p:extLst>
      <p:ext uri="{BB962C8B-B14F-4D97-AF65-F5344CB8AC3E}">
        <p14:creationId xmlns:p14="http://schemas.microsoft.com/office/powerpoint/2010/main" val="335742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56ED5-FAAF-8F48-8415-2A301DA13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D653C21-5109-174A-AEB4-6B62FE680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8F7062-C52E-1F44-94BE-249996C4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81C784-5A53-A245-8C8F-4D418C656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165" y="646729"/>
            <a:ext cx="6302365" cy="18736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8780601-F5B0-5844-A8B5-8C6004231FA1}"/>
              </a:ext>
            </a:extLst>
          </p:cNvPr>
          <p:cNvSpPr txBox="1"/>
          <p:nvPr/>
        </p:nvSpPr>
        <p:spPr>
          <a:xfrm>
            <a:off x="1746948" y="2785583"/>
            <a:ext cx="34932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L: in-medium path length</a:t>
            </a:r>
          </a:p>
          <a:p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/>
              </a:rPr>
              <a:t>l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: mean free path</a:t>
            </a:r>
          </a:p>
          <a:p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/>
              </a:rPr>
              <a:t>𝜒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: opacity = L/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/>
              </a:rPr>
              <a:t>l</a:t>
            </a:r>
          </a:p>
          <a:p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/>
              </a:rPr>
              <a:t>m: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 screening length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medium saturation momentum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7DE1A1-DCAB-BF4A-91DC-5518659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66" y="4528089"/>
            <a:ext cx="7631268" cy="1347416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AE87E8F-9787-3542-AFA0-06C30046E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952535" y="-584048"/>
            <a:ext cx="386779" cy="1913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D98C7BD9-00F0-574B-8436-D1A068DEECAC}"/>
              </a:ext>
            </a:extLst>
          </p:cNvPr>
          <p:cNvSpPr/>
          <p:nvPr/>
        </p:nvSpPr>
        <p:spPr>
          <a:xfrm>
            <a:off x="5240212" y="2707939"/>
            <a:ext cx="411480" cy="151979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21F0D7B-4083-5A46-910C-9A0C3FF07F7E}"/>
              </a:ext>
            </a:extLst>
          </p:cNvPr>
          <p:cNvSpPr txBox="1"/>
          <p:nvPr/>
        </p:nvSpPr>
        <p:spPr>
          <a:xfrm>
            <a:off x="5910266" y="2798203"/>
            <a:ext cx="3169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Relative to CCNU calculation: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more complete theoretical treatment of quenching </a:t>
            </a:r>
          </a:p>
        </p:txBody>
      </p:sp>
    </p:spTree>
    <p:extLst>
      <p:ext uri="{BB962C8B-B14F-4D97-AF65-F5344CB8AC3E}">
        <p14:creationId xmlns:p14="http://schemas.microsoft.com/office/powerpoint/2010/main" val="911274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1A989-FEC9-F04A-B143-FEC2424B6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In-medium </a:t>
            </a:r>
            <a:r>
              <a:rPr lang="en-US" dirty="0" err="1"/>
              <a:t>acoplanarity</a:t>
            </a:r>
            <a:r>
              <a:rPr lang="en-US" dirty="0"/>
              <a:t>: GLV vs BDMPS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7EC1A50-C4AD-ED48-B109-F5B2EA446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E3289DD-C53C-D342-BF11-343CD09C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A82399-7509-B147-B6E2-CD668BAD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607CDEC-9CDB-1D47-A8F6-1624D31F94C3}"/>
              </a:ext>
            </a:extLst>
          </p:cNvPr>
          <p:cNvGrpSpPr/>
          <p:nvPr/>
        </p:nvGrpSpPr>
        <p:grpSpPr>
          <a:xfrm>
            <a:off x="1386453" y="1028260"/>
            <a:ext cx="1846642" cy="1261056"/>
            <a:chOff x="2361690" y="4878254"/>
            <a:chExt cx="2405651" cy="16930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B798651-2A52-B041-A13C-F79091A55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1690" y="4878254"/>
              <a:ext cx="2273300" cy="1693086"/>
            </a:xfrm>
            <a:prstGeom prst="rect">
              <a:avLst/>
            </a:prstGeom>
          </p:spPr>
        </p:pic>
        <p:sp>
          <p:nvSpPr>
            <p:cNvPr id="11" name="Arc 10">
              <a:extLst>
                <a:ext uri="{FF2B5EF4-FFF2-40B4-BE49-F238E27FC236}">
                  <a16:creationId xmlns:a16="http://schemas.microsoft.com/office/drawing/2014/main" xmlns="" id="{453DE5BA-99DF-B24D-BE4C-676E3FC1C7E2}"/>
                </a:ext>
              </a:extLst>
            </p:cNvPr>
            <p:cNvSpPr/>
            <p:nvPr/>
          </p:nvSpPr>
          <p:spPr>
            <a:xfrm rot="7392430">
              <a:off x="2696514" y="4734357"/>
              <a:ext cx="1441049" cy="1835085"/>
            </a:xfrm>
            <a:prstGeom prst="arc">
              <a:avLst>
                <a:gd name="adj1" fmla="val 11786445"/>
                <a:gd name="adj2" fmla="val 78111"/>
              </a:avLst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93913EF-D2BF-E249-B229-0152615F2FCE}"/>
                </a:ext>
              </a:extLst>
            </p:cNvPr>
            <p:cNvSpPr txBox="1"/>
            <p:nvPr/>
          </p:nvSpPr>
          <p:spPr>
            <a:xfrm>
              <a:off x="4223602" y="5853900"/>
              <a:ext cx="543739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8000"/>
                  </a:solidFill>
                  <a:latin typeface="Symbol" charset="2"/>
                  <a:cs typeface="Symbol" charset="2"/>
                </a:rPr>
                <a:t>Df</a:t>
              </a:r>
              <a:endParaRPr lang="en-US" sz="2400" b="1" dirty="0">
                <a:solidFill>
                  <a:srgbClr val="008000"/>
                </a:solidFill>
                <a:latin typeface="Symbol" charset="2"/>
                <a:cs typeface="Symbol" charset="2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A5F078D-2B9A-0B4E-91D8-CD114A424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01290"/>
            <a:ext cx="3593939" cy="23756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95D52F0-ABA1-1041-B0FB-93CA73CBDA4D}"/>
              </a:ext>
            </a:extLst>
          </p:cNvPr>
          <p:cNvSpPr txBox="1"/>
          <p:nvPr/>
        </p:nvSpPr>
        <p:spPr>
          <a:xfrm>
            <a:off x="4719091" y="2449450"/>
            <a:ext cx="3119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Ratio to vacuum distribution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5366EAF-4CF4-D546-8FE3-3F3D7E80AD7A}"/>
              </a:ext>
            </a:extLst>
          </p:cNvPr>
          <p:cNvSpPr txBox="1"/>
          <p:nvPr/>
        </p:nvSpPr>
        <p:spPr>
          <a:xfrm>
            <a:off x="3935934" y="1242877"/>
            <a:ext cx="5143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BDMPS: multiple soft scatterings</a:t>
            </a:r>
          </a:p>
          <a:p>
            <a:r>
              <a:rPr lang="en-US" sz="2000" dirty="0">
                <a:latin typeface="Times New Roman"/>
                <a:cs typeface="Times New Roman"/>
              </a:rPr>
              <a:t>GLV: few hard scatterings</a:t>
            </a:r>
          </a:p>
          <a:p>
            <a:r>
              <a:rPr lang="en-US" sz="2000">
                <a:latin typeface="Times New Roman"/>
                <a:cs typeface="Times New Roman"/>
              </a:rPr>
              <a:t>→ vary model </a:t>
            </a:r>
            <a:r>
              <a:rPr lang="en-US" sz="2000" dirty="0">
                <a:latin typeface="Times New Roman"/>
                <a:cs typeface="Times New Roman"/>
              </a:rPr>
              <a:t>of in-medium interaction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DC8C9F0-83DF-2D4E-999B-FD0D42D3D132}"/>
              </a:ext>
            </a:extLst>
          </p:cNvPr>
          <p:cNvSpPr txBox="1"/>
          <p:nvPr/>
        </p:nvSpPr>
        <p:spPr>
          <a:xfrm>
            <a:off x="131336" y="5179317"/>
            <a:ext cx="847444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Both models: significant yield suppression relative to vacuum → jet quenching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Acoplanarity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may discriminate pictures of the medium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need ~few percent precision in angular distribution: possible with current STAR data, ALICE Run 2/3 data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512EA45-14AA-5E41-B398-942B13F93ABF}"/>
              </a:ext>
            </a:extLst>
          </p:cNvPr>
          <p:cNvGrpSpPr/>
          <p:nvPr/>
        </p:nvGrpSpPr>
        <p:grpSpPr>
          <a:xfrm>
            <a:off x="4294024" y="2803043"/>
            <a:ext cx="3680697" cy="2376274"/>
            <a:chOff x="4572000" y="2735296"/>
            <a:chExt cx="3680697" cy="23762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430581D-3C9F-514A-AE1D-D757C4D5A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2735296"/>
              <a:ext cx="3680697" cy="237627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720A730-855C-D743-B1A9-F801103E061A}"/>
                </a:ext>
              </a:extLst>
            </p:cNvPr>
            <p:cNvSpPr txBox="1"/>
            <p:nvPr/>
          </p:nvSpPr>
          <p:spPr>
            <a:xfrm>
              <a:off x="5231757" y="3089102"/>
              <a:ext cx="5858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GLV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2E6C5C0-6207-3B48-91FE-D198FA23C9E7}"/>
                </a:ext>
              </a:extLst>
            </p:cNvPr>
            <p:cNvSpPr txBox="1"/>
            <p:nvPr/>
          </p:nvSpPr>
          <p:spPr>
            <a:xfrm>
              <a:off x="5231757" y="3362003"/>
              <a:ext cx="878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2337EE"/>
                  </a:solidFill>
                  <a:latin typeface="Times New Roman"/>
                  <a:cs typeface="Times New Roman"/>
                </a:rPr>
                <a:t>BDMPS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A999BBC-67D6-1A47-BC54-C6465320F75F}"/>
              </a:ext>
            </a:extLst>
          </p:cNvPr>
          <p:cNvSpPr txBox="1"/>
          <p:nvPr/>
        </p:nvSpPr>
        <p:spPr>
          <a:xfrm>
            <a:off x="6278974" y="758756"/>
            <a:ext cx="1976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latin typeface="Times New Roman"/>
                <a:cs typeface="Times New Roman"/>
              </a:rPr>
              <a:t>Gyulassy</a:t>
            </a:r>
            <a:r>
              <a:rPr lang="en-US" sz="1600" i="1" dirty="0">
                <a:latin typeface="Times New Roman"/>
                <a:cs typeface="Times New Roman"/>
              </a:rPr>
              <a:t> et al. QM18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xmlns="" id="{36F8DBA5-803C-D244-BD52-3332635F9E59}"/>
              </a:ext>
            </a:extLst>
          </p:cNvPr>
          <p:cNvSpPr/>
          <p:nvPr/>
        </p:nvSpPr>
        <p:spPr>
          <a:xfrm>
            <a:off x="7682034" y="3883673"/>
            <a:ext cx="330673" cy="994410"/>
          </a:xfrm>
          <a:prstGeom prst="rightBrac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643BB8-ED87-1D44-9F70-11DEE4B46DF2}"/>
              </a:ext>
            </a:extLst>
          </p:cNvPr>
          <p:cNvSpPr txBox="1"/>
          <p:nvPr/>
        </p:nvSpPr>
        <p:spPr>
          <a:xfrm>
            <a:off x="8042288" y="4044945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Systematic</a:t>
            </a:r>
          </a:p>
          <a:p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checks</a:t>
            </a:r>
          </a:p>
        </p:txBody>
      </p:sp>
    </p:spTree>
    <p:extLst>
      <p:ext uri="{BB962C8B-B14F-4D97-AF65-F5344CB8AC3E}">
        <p14:creationId xmlns:p14="http://schemas.microsoft.com/office/powerpoint/2010/main" val="451034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7E2F409-1151-9C4E-B98C-DD94CCA93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85EAE20-479E-4241-A1D0-B877E9B66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D54FF9-7B79-EF4A-9DE9-D845DA42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3119A2-ED9A-C541-AB8A-62B09543A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368" y="743917"/>
            <a:ext cx="5921017" cy="2238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937685-3DA6-B54C-8100-2534744FA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07" y="743917"/>
            <a:ext cx="439606" cy="2183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97D9A6-4AA3-B645-A8B8-27A0C3B85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81" y="3274746"/>
            <a:ext cx="7366760" cy="22916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44DAB8B-59E7-9149-9B25-7A46D2190D12}"/>
              </a:ext>
            </a:extLst>
          </p:cNvPr>
          <p:cNvSpPr txBox="1"/>
          <p:nvPr/>
        </p:nvSpPr>
        <p:spPr>
          <a:xfrm>
            <a:off x="566501" y="5608258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……..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4032E99-F5D2-094B-9EEA-2CC343BFF570}"/>
              </a:ext>
            </a:extLst>
          </p:cNvPr>
          <p:cNvCxnSpPr/>
          <p:nvPr/>
        </p:nvCxnSpPr>
        <p:spPr>
          <a:xfrm>
            <a:off x="2320290" y="3558230"/>
            <a:ext cx="53263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3C69473-854B-5440-A0BB-A9086D8FD8CC}"/>
              </a:ext>
            </a:extLst>
          </p:cNvPr>
          <p:cNvCxnSpPr>
            <a:cxnSpLocks/>
          </p:cNvCxnSpPr>
          <p:nvPr/>
        </p:nvCxnSpPr>
        <p:spPr>
          <a:xfrm>
            <a:off x="1703070" y="4053530"/>
            <a:ext cx="5943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2273251-3B97-394E-ABDC-3F41FEBEB0B6}"/>
              </a:ext>
            </a:extLst>
          </p:cNvPr>
          <p:cNvCxnSpPr>
            <a:cxnSpLocks/>
          </p:cNvCxnSpPr>
          <p:nvPr/>
        </p:nvCxnSpPr>
        <p:spPr>
          <a:xfrm>
            <a:off x="566501" y="4316420"/>
            <a:ext cx="41032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0918309-5929-A84B-AEB6-C2376FED08B2}"/>
              </a:ext>
            </a:extLst>
          </p:cNvPr>
          <p:cNvCxnSpPr>
            <a:cxnSpLocks/>
          </p:cNvCxnSpPr>
          <p:nvPr/>
        </p:nvCxnSpPr>
        <p:spPr>
          <a:xfrm>
            <a:off x="1523551" y="4533590"/>
            <a:ext cx="5220149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38E1077-1E7D-9645-B903-C70EC50F5D36}"/>
              </a:ext>
            </a:extLst>
          </p:cNvPr>
          <p:cNvCxnSpPr>
            <a:cxnSpLocks/>
          </p:cNvCxnSpPr>
          <p:nvPr/>
        </p:nvCxnSpPr>
        <p:spPr>
          <a:xfrm>
            <a:off x="4236106" y="4849510"/>
            <a:ext cx="341056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83F27A2-0A3A-AA49-A092-9B858C1B13D4}"/>
              </a:ext>
            </a:extLst>
          </p:cNvPr>
          <p:cNvCxnSpPr>
            <a:cxnSpLocks/>
          </p:cNvCxnSpPr>
          <p:nvPr/>
        </p:nvCxnSpPr>
        <p:spPr>
          <a:xfrm>
            <a:off x="600744" y="5021270"/>
            <a:ext cx="247302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1DE84F9-C7B3-9543-A3C6-A58302A37294}"/>
              </a:ext>
            </a:extLst>
          </p:cNvPr>
          <p:cNvCxnSpPr>
            <a:cxnSpLocks/>
          </p:cNvCxnSpPr>
          <p:nvPr/>
        </p:nvCxnSpPr>
        <p:spPr>
          <a:xfrm>
            <a:off x="1837257" y="5287970"/>
            <a:ext cx="574962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D0018438-422E-DA45-A506-DBA822B61A35}"/>
              </a:ext>
            </a:extLst>
          </p:cNvPr>
          <p:cNvCxnSpPr>
            <a:cxnSpLocks/>
          </p:cNvCxnSpPr>
          <p:nvPr/>
        </p:nvCxnSpPr>
        <p:spPr>
          <a:xfrm flipV="1">
            <a:off x="566501" y="5553195"/>
            <a:ext cx="1213376" cy="1321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0B9AE3-1722-C148-900F-7AD25D1F9C62}"/>
              </a:ext>
            </a:extLst>
          </p:cNvPr>
          <p:cNvSpPr txBox="1"/>
          <p:nvPr/>
        </p:nvSpPr>
        <p:spPr>
          <a:xfrm rot="20750700">
            <a:off x="2756750" y="4017379"/>
            <a:ext cx="298299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See Yi’s talk yesterday</a:t>
            </a:r>
          </a:p>
        </p:txBody>
      </p:sp>
    </p:spTree>
    <p:extLst>
      <p:ext uri="{BB962C8B-B14F-4D97-AF65-F5344CB8AC3E}">
        <p14:creationId xmlns:p14="http://schemas.microsoft.com/office/powerpoint/2010/main" val="424536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9E8368-4A90-E84B-80F7-8F3192E01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1D8832-2D26-844D-8174-E27E8611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DA9E10-C73A-A74B-8CD5-713E62CFB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211F71-1F7E-BC4D-81F0-D4F17A178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36" y="2971214"/>
            <a:ext cx="3513582" cy="1958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21136D-F7B9-E543-B968-3DCB1CD167E0}"/>
              </a:ext>
            </a:extLst>
          </p:cNvPr>
          <p:cNvSpPr txBox="1"/>
          <p:nvPr/>
        </p:nvSpPr>
        <p:spPr>
          <a:xfrm>
            <a:off x="1172792" y="823249"/>
            <a:ext cx="65493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Simplified problem:  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parton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of type C with initial momentum p</a:t>
            </a:r>
            <a:r>
              <a:rPr lang="en-US" sz="2000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in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scatters in a static QGP brick with temperature T </a:t>
            </a:r>
          </a:p>
          <a:p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Calculate the probability distribution for outgoing </a:t>
            </a: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parton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 of type A with angle </a:t>
            </a: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θ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 and momentum 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94DAFF-90B2-364E-BC80-01F5A7F5E8D4}"/>
              </a:ext>
            </a:extLst>
          </p:cNvPr>
          <p:cNvSpPr txBox="1"/>
          <p:nvPr/>
        </p:nvSpPr>
        <p:spPr>
          <a:xfrm>
            <a:off x="938219" y="4929377"/>
            <a:ext cx="18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Temperature = 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48334C-18B7-5E4A-ABF0-36D9BAE69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992" y="3156854"/>
            <a:ext cx="5287443" cy="3000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66E6E7-C7AF-254E-9B01-B08FB0BBC5AB}"/>
              </a:ext>
            </a:extLst>
          </p:cNvPr>
          <p:cNvSpPr txBox="1"/>
          <p:nvPr/>
        </p:nvSpPr>
        <p:spPr>
          <a:xfrm>
            <a:off x="5232033" y="2765452"/>
            <a:ext cx="2231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LO matrix elements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6C29E70-577C-884E-831D-55DC3A0354FF}"/>
              </a:ext>
            </a:extLst>
          </p:cNvPr>
          <p:cNvSpPr txBox="1"/>
          <p:nvPr/>
        </p:nvSpPr>
        <p:spPr>
          <a:xfrm>
            <a:off x="7428587" y="104328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Times New Roman"/>
                <a:cs typeface="Times New Roman"/>
              </a:rPr>
              <a:t>d’Eramo</a:t>
            </a:r>
            <a:r>
              <a:rPr lang="en-US" sz="1400" i="1" dirty="0">
                <a:latin typeface="Times New Roman"/>
                <a:cs typeface="Times New Roman"/>
              </a:rPr>
              <a:t> et al.</a:t>
            </a:r>
          </a:p>
          <a:p>
            <a:r>
              <a:rPr lang="en-US" sz="1400" i="1" dirty="0">
                <a:latin typeface="Times New Roman"/>
                <a:cs typeface="Times New Roman"/>
              </a:rPr>
              <a:t>arxiv:1808.03250</a:t>
            </a:r>
          </a:p>
        </p:txBody>
      </p:sp>
    </p:spTree>
    <p:extLst>
      <p:ext uri="{BB962C8B-B14F-4D97-AF65-F5344CB8AC3E}">
        <p14:creationId xmlns:p14="http://schemas.microsoft.com/office/powerpoint/2010/main" val="2114407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A74837A9-8EF3-DD40-B65B-E82FBF3EF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Scattering probability P(</a:t>
            </a:r>
            <a:r>
              <a:rPr lang="en-US" dirty="0" err="1"/>
              <a:t>θ</a:t>
            </a:r>
            <a:r>
              <a:rPr lang="en-US" dirty="0"/>
              <a:t>) for incident gluon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746791-A9B3-154A-B788-9384F6202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324B7F5-7475-514C-BE13-49F141C0B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0257553-B948-C348-A2D7-AE8BC414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538F80-4412-2241-BA6C-D7EFF15B0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63"/>
          <a:stretch/>
        </p:blipFill>
        <p:spPr>
          <a:xfrm>
            <a:off x="2190131" y="962896"/>
            <a:ext cx="2381869" cy="55784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66DA85-043D-B74E-8FE8-5D3FB0AD3D31}"/>
              </a:ext>
            </a:extLst>
          </p:cNvPr>
          <p:cNvSpPr txBox="1"/>
          <p:nvPr/>
        </p:nvSpPr>
        <p:spPr>
          <a:xfrm>
            <a:off x="217170" y="762841"/>
            <a:ext cx="1457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T~300 MeV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CCF8BF-CC15-5B4E-89D0-09E55A8F667F}"/>
              </a:ext>
            </a:extLst>
          </p:cNvPr>
          <p:cNvSpPr txBox="1"/>
          <p:nvPr/>
        </p:nvSpPr>
        <p:spPr>
          <a:xfrm>
            <a:off x="630155" y="1525682"/>
            <a:ext cx="145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latin typeface="Times New Roman"/>
                <a:cs typeface="Times New Roman"/>
              </a:rPr>
              <a:t>in</a:t>
            </a:r>
            <a:r>
              <a:rPr lang="en-US" sz="2000" dirty="0">
                <a:latin typeface="Times New Roman"/>
                <a:cs typeface="Times New Roman"/>
              </a:rPr>
              <a:t>~7.5 GeV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859428-45F2-9949-93CD-4C29F23F3AE2}"/>
              </a:ext>
            </a:extLst>
          </p:cNvPr>
          <p:cNvSpPr txBox="1"/>
          <p:nvPr/>
        </p:nvSpPr>
        <p:spPr>
          <a:xfrm>
            <a:off x="615641" y="3297113"/>
            <a:ext cx="1391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latin typeface="Times New Roman"/>
                <a:cs typeface="Times New Roman"/>
              </a:rPr>
              <a:t>in</a:t>
            </a:r>
            <a:r>
              <a:rPr lang="en-US" sz="2000" dirty="0">
                <a:latin typeface="Times New Roman"/>
                <a:cs typeface="Times New Roman"/>
              </a:rPr>
              <a:t>~30 GeV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1159A1-3A70-AC49-8219-5D400257CF3C}"/>
              </a:ext>
            </a:extLst>
          </p:cNvPr>
          <p:cNvSpPr txBox="1"/>
          <p:nvPr/>
        </p:nvSpPr>
        <p:spPr>
          <a:xfrm>
            <a:off x="655771" y="5205075"/>
            <a:ext cx="1391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latin typeface="Times New Roman"/>
                <a:cs typeface="Times New Roman"/>
              </a:rPr>
              <a:t>in</a:t>
            </a:r>
            <a:r>
              <a:rPr lang="en-US" sz="2000" dirty="0">
                <a:latin typeface="Times New Roman"/>
                <a:cs typeface="Times New Roman"/>
              </a:rPr>
              <a:t>~75 GeV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E43C2B8-23B1-954B-92DF-94F855B2CC30}"/>
              </a:ext>
            </a:extLst>
          </p:cNvPr>
          <p:cNvSpPr txBox="1"/>
          <p:nvPr/>
        </p:nvSpPr>
        <p:spPr>
          <a:xfrm>
            <a:off x="4765365" y="1325627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2000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out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&gt;3 GeV/c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39322FB7-E2E5-684F-8088-156623685E7E}"/>
              </a:ext>
            </a:extLst>
          </p:cNvPr>
          <p:cNvCxnSpPr>
            <a:stCxn id="11" idx="1"/>
          </p:cNvCxnSpPr>
          <p:nvPr/>
        </p:nvCxnSpPr>
        <p:spPr>
          <a:xfrm flipH="1">
            <a:off x="4309110" y="1525682"/>
            <a:ext cx="456255" cy="4001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6E72D0E-5428-9749-BF8C-7AB7C186E9CE}"/>
              </a:ext>
            </a:extLst>
          </p:cNvPr>
          <p:cNvSpPr txBox="1"/>
          <p:nvPr/>
        </p:nvSpPr>
        <p:spPr>
          <a:xfrm flipH="1">
            <a:off x="5467023" y="1870919"/>
            <a:ext cx="2834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Black curves:</a:t>
            </a:r>
          </a:p>
          <a:p>
            <a:r>
              <a:rPr lang="en-US" dirty="0">
                <a:latin typeface="Times New Roman"/>
                <a:cs typeface="Times New Roman"/>
              </a:rPr>
              <a:t>Gaussian broadening (multiple soft scattering)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15F2C23-6D0C-5A44-B8A7-F23D720A0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90"/>
          <a:stretch/>
        </p:blipFill>
        <p:spPr>
          <a:xfrm>
            <a:off x="5960194" y="2784740"/>
            <a:ext cx="1338412" cy="635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A2C98ED-EFFF-6049-BBF9-9E4E7AA51187}"/>
              </a:ext>
            </a:extLst>
          </p:cNvPr>
          <p:cNvSpPr txBox="1"/>
          <p:nvPr/>
        </p:nvSpPr>
        <p:spPr>
          <a:xfrm>
            <a:off x="5037097" y="3637385"/>
            <a:ext cx="3817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Qualitative result: significant contribution of single-hard scattering in selected phase space regions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15C9D3D-1A69-C743-8993-229347EAB953}"/>
              </a:ext>
            </a:extLst>
          </p:cNvPr>
          <p:cNvSpPr txBox="1"/>
          <p:nvPr/>
        </p:nvSpPr>
        <p:spPr>
          <a:xfrm>
            <a:off x="5087511" y="4843507"/>
            <a:ext cx="3817620" cy="135421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To do: embed in realistic model of medium with dynamical evolution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/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sz="2800" dirty="0">
                <a:latin typeface="Times New Roman"/>
                <a:cs typeface="Times New Roman"/>
              </a:rPr>
              <a:t>→JETSCAPE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318826B-B0CC-464C-864F-7458E73D3E9A}"/>
              </a:ext>
            </a:extLst>
          </p:cNvPr>
          <p:cNvSpPr txBox="1"/>
          <p:nvPr/>
        </p:nvSpPr>
        <p:spPr>
          <a:xfrm>
            <a:off x="7230952" y="802407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Times New Roman"/>
                <a:cs typeface="Times New Roman"/>
              </a:rPr>
              <a:t>d’Eramo</a:t>
            </a:r>
            <a:r>
              <a:rPr lang="en-US" sz="1400" i="1" dirty="0">
                <a:latin typeface="Times New Roman"/>
                <a:cs typeface="Times New Roman"/>
              </a:rPr>
              <a:t> et al.</a:t>
            </a:r>
          </a:p>
          <a:p>
            <a:r>
              <a:rPr lang="en-US" sz="1400" i="1" dirty="0">
                <a:latin typeface="Times New Roman"/>
                <a:cs typeface="Times New Roman"/>
              </a:rPr>
              <a:t>arxiv:1808.03250</a:t>
            </a:r>
          </a:p>
        </p:txBody>
      </p:sp>
    </p:spTree>
    <p:extLst>
      <p:ext uri="{BB962C8B-B14F-4D97-AF65-F5344CB8AC3E}">
        <p14:creationId xmlns:p14="http://schemas.microsoft.com/office/powerpoint/2010/main" val="332507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FB90AA-98F6-3C4B-A709-BBE3098D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3F77B45-19FE-FC45-9ADF-E61FF3E0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4ADD721-69DD-F04D-8138-CFA1EE53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477B16E-476A-4E4A-A0CA-C6C83D422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1"/>
          <a:stretch/>
        </p:blipFill>
        <p:spPr>
          <a:xfrm>
            <a:off x="1977978" y="0"/>
            <a:ext cx="5911360" cy="2202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8695D2-E3E1-C645-A59F-C9611DAD1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543" y="2097505"/>
            <a:ext cx="4001179" cy="36221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3A3A584-FADB-4E4E-A35F-4CFCF3EDE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116" y="2004561"/>
            <a:ext cx="3343738" cy="39038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817E548-4DF1-6F4E-84C4-E05D17F92C94}"/>
              </a:ext>
            </a:extLst>
          </p:cNvPr>
          <p:cNvSpPr/>
          <p:nvPr/>
        </p:nvSpPr>
        <p:spPr>
          <a:xfrm>
            <a:off x="6809479" y="46297"/>
            <a:ext cx="1790875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i="1" dirty="0"/>
              <a:t>arXiv:1812.06772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7F726C8-FBA8-A14C-8CF9-A6ED0AF980CE}"/>
              </a:ext>
            </a:extLst>
          </p:cNvPr>
          <p:cNvGrpSpPr/>
          <p:nvPr/>
        </p:nvGrpSpPr>
        <p:grpSpPr>
          <a:xfrm>
            <a:off x="240596" y="2577953"/>
            <a:ext cx="1846642" cy="1261056"/>
            <a:chOff x="2361690" y="4878254"/>
            <a:chExt cx="2405651" cy="16930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45BC4D0-D6EC-7948-8A6C-D70AF89A1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1690" y="4878254"/>
              <a:ext cx="2273300" cy="1693086"/>
            </a:xfrm>
            <a:prstGeom prst="rect">
              <a:avLst/>
            </a:prstGeom>
          </p:spPr>
        </p:pic>
        <p:sp>
          <p:nvSpPr>
            <p:cNvPr id="14" name="Arc 13">
              <a:extLst>
                <a:ext uri="{FF2B5EF4-FFF2-40B4-BE49-F238E27FC236}">
                  <a16:creationId xmlns:a16="http://schemas.microsoft.com/office/drawing/2014/main" xmlns="" id="{83B50906-32EE-2E4D-9E62-7B17972FDB83}"/>
                </a:ext>
              </a:extLst>
            </p:cNvPr>
            <p:cNvSpPr/>
            <p:nvPr/>
          </p:nvSpPr>
          <p:spPr>
            <a:xfrm rot="7392430">
              <a:off x="2696514" y="4734357"/>
              <a:ext cx="1441049" cy="1835085"/>
            </a:xfrm>
            <a:prstGeom prst="arc">
              <a:avLst>
                <a:gd name="adj1" fmla="val 11786445"/>
                <a:gd name="adj2" fmla="val 78111"/>
              </a:avLst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9C3362D-7E1E-A04F-8906-22EDF419D1CD}"/>
                </a:ext>
              </a:extLst>
            </p:cNvPr>
            <p:cNvSpPr txBox="1"/>
            <p:nvPr/>
          </p:nvSpPr>
          <p:spPr>
            <a:xfrm>
              <a:off x="4223602" y="5853900"/>
              <a:ext cx="543739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8000"/>
                  </a:solidFill>
                  <a:latin typeface="Symbol" charset="2"/>
                  <a:cs typeface="Symbol" charset="2"/>
                </a:rPr>
                <a:t>Df</a:t>
              </a:r>
              <a:endParaRPr lang="en-US" sz="2400" b="1" dirty="0">
                <a:solidFill>
                  <a:srgbClr val="008000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BF35E97-D7EE-2E42-B981-3CE595775EB7}"/>
              </a:ext>
            </a:extLst>
          </p:cNvPr>
          <p:cNvSpPr txBox="1"/>
          <p:nvPr/>
        </p:nvSpPr>
        <p:spPr>
          <a:xfrm>
            <a:off x="842592" y="5826904"/>
            <a:ext cx="7845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Projection of high precision deflection measurements</a:t>
            </a:r>
          </a:p>
          <a:p>
            <a:r>
              <a:rPr lang="en-US" sz="2000" dirty="0">
                <a:latin typeface="Times New Roman"/>
                <a:cs typeface="Times New Roman"/>
              </a:rPr>
              <a:t>Low </a:t>
            </a:r>
            <a:r>
              <a:rPr lang="en-US" sz="2000" dirty="0" err="1">
                <a:latin typeface="Times New Roman"/>
                <a:cs typeface="Times New Roman"/>
              </a:rPr>
              <a:t>p</a:t>
            </a:r>
            <a:r>
              <a:rPr lang="en-US" sz="2000" baseline="-25000" dirty="0" err="1">
                <a:latin typeface="Times New Roman"/>
                <a:cs typeface="Times New Roman"/>
              </a:rPr>
              <a:t>T</a:t>
            </a:r>
            <a:r>
              <a:rPr lang="en-US" sz="2000" dirty="0">
                <a:latin typeface="Times New Roman"/>
                <a:cs typeface="Times New Roman"/>
              </a:rPr>
              <a:t> recoil (~10 GeV) techniques in place; LHC application in progress</a:t>
            </a:r>
          </a:p>
        </p:txBody>
      </p:sp>
    </p:spTree>
    <p:extLst>
      <p:ext uri="{BB962C8B-B14F-4D97-AF65-F5344CB8AC3E}">
        <p14:creationId xmlns:p14="http://schemas.microsoft.com/office/powerpoint/2010/main" val="1559927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E38E1A4A-02D5-F348-BB09-901A25DE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9757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C6264D2-1C43-164B-950F-F0F8AF9F3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2BBAF10-B531-9F4E-8E92-8D2AD95F1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ACAE9E2-91FB-2343-8AFA-530E7F003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8179C3-BCA9-BA49-A814-2DC7AAB511E2}"/>
              </a:ext>
            </a:extLst>
          </p:cNvPr>
          <p:cNvSpPr txBox="1"/>
          <p:nvPr/>
        </p:nvSpPr>
        <p:spPr>
          <a:xfrm>
            <a:off x="457200" y="825513"/>
            <a:ext cx="81941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Next-generation jet measurements: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Jet substructure modification and jet deflection are intimately linked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Complementary probes of in-medium jet interactions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Experiment: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Significant developments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Techniques in place for excellent systematic control over broad phase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Frontier is statistics/</a:t>
            </a: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int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lumi</a:t>
            </a:r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 – that’s a good 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Theory: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Rapid development, many new ideas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Calculations to date: mainly schematic (fine and appropriate to understand the key physics)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TBD: realistic calculations and data/theory confrontation</a:t>
            </a:r>
          </a:p>
          <a:p>
            <a:pPr lvl="5"/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➞JETSCAPE</a:t>
            </a:r>
          </a:p>
        </p:txBody>
      </p:sp>
      <p:pic>
        <p:nvPicPr>
          <p:cNvPr id="7" name="Picture 6" descr="Joern_logo.png">
            <a:extLst>
              <a:ext uri="{FF2B5EF4-FFF2-40B4-BE49-F238E27FC236}">
                <a16:creationId xmlns:a16="http://schemas.microsoft.com/office/drawing/2014/main" xmlns="" id="{DCDA547D-D48C-4B49-BE00-5FBDA0FB3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907" y="5171574"/>
            <a:ext cx="1792224" cy="111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00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3AE8DE-EB59-B043-A6E9-C06356C39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191" y="2186609"/>
            <a:ext cx="8229600" cy="962896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15F2B0A-3C01-FB4C-AAEB-B73279C62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9B01776-F88E-F341-9130-4E134A357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3A2FF46-F58A-C94A-8C08-6D3BBFBC8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86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xmlns="" id="{5E2EB26C-5337-F342-8A8E-7E7A39B13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0"/>
            <a:ext cx="5388015" cy="962896"/>
          </a:xfrm>
        </p:spPr>
        <p:txBody>
          <a:bodyPr>
            <a:normAutofit/>
          </a:bodyPr>
          <a:lstStyle/>
          <a:p>
            <a:r>
              <a:rPr lang="en-US" sz="2800" dirty="0"/>
              <a:t>Heavy ion jet measurements: </a:t>
            </a:r>
            <a:br>
              <a:rPr lang="en-US" sz="2800" dirty="0"/>
            </a:br>
            <a:r>
              <a:rPr lang="en-US" sz="2800" dirty="0"/>
              <a:t>general considerations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0F81F72-AB77-DB4E-B5F8-36100A34D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0539" t="57206" r="20866" b="8938"/>
          <a:stretch/>
        </p:blipFill>
        <p:spPr>
          <a:xfrm rot="5601572">
            <a:off x="214428" y="4399612"/>
            <a:ext cx="3422701" cy="1420244"/>
          </a:xfrm>
          <a:prstGeom prst="rect">
            <a:avLst/>
          </a:prstGeom>
        </p:spPr>
      </p:pic>
      <p:grpSp>
        <p:nvGrpSpPr>
          <p:cNvPr id="7" name="Group 38"/>
          <p:cNvGrpSpPr/>
          <p:nvPr/>
        </p:nvGrpSpPr>
        <p:grpSpPr>
          <a:xfrm>
            <a:off x="533400" y="1134766"/>
            <a:ext cx="3286125" cy="1800225"/>
            <a:chOff x="1143000" y="838200"/>
            <a:chExt cx="3286125" cy="1800225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1653903" y="1455420"/>
              <a:ext cx="2171676" cy="1038175"/>
            </a:xfrm>
            <a:prstGeom prst="rect">
              <a:avLst/>
            </a:prstGeom>
            <a:solidFill>
              <a:srgbClr val="FF3300">
                <a:alpha val="50195"/>
              </a:srgbClr>
            </a:solidFill>
            <a:ln w="1587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" name="Oval 16"/>
            <p:cNvSpPr>
              <a:spLocks noChangeArrowheads="1"/>
            </p:cNvSpPr>
            <p:nvPr/>
          </p:nvSpPr>
          <p:spPr bwMode="auto">
            <a:xfrm>
              <a:off x="3681164" y="1462188"/>
              <a:ext cx="276569" cy="1035468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FFFF00"/>
                </a:gs>
              </a:gsLst>
              <a:lin ang="0" scaled="1"/>
            </a:gradFill>
            <a:ln w="158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Oval 17"/>
            <p:cNvSpPr>
              <a:spLocks noChangeArrowheads="1"/>
            </p:cNvSpPr>
            <p:nvPr/>
          </p:nvSpPr>
          <p:spPr bwMode="auto">
            <a:xfrm rot="10848373">
              <a:off x="1510850" y="1459481"/>
              <a:ext cx="276569" cy="103546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hlink"/>
                </a:gs>
              </a:gsLst>
              <a:lin ang="0" scaled="1"/>
            </a:gradFill>
            <a:ln w="158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" name="Line 18"/>
            <p:cNvSpPr>
              <a:spLocks noChangeShapeType="1"/>
            </p:cNvSpPr>
            <p:nvPr/>
          </p:nvSpPr>
          <p:spPr bwMode="auto">
            <a:xfrm flipH="1">
              <a:off x="1143000" y="1981952"/>
              <a:ext cx="322890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 rot="10800965" flipH="1">
              <a:off x="4106235" y="1916981"/>
              <a:ext cx="322890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13" name="Group 20"/>
            <p:cNvGrpSpPr>
              <a:grpSpLocks/>
            </p:cNvGrpSpPr>
            <p:nvPr/>
          </p:nvGrpSpPr>
          <p:grpSpPr bwMode="auto">
            <a:xfrm>
              <a:off x="1837827" y="838200"/>
              <a:ext cx="1754780" cy="1800225"/>
              <a:chOff x="714" y="576"/>
              <a:chExt cx="1288" cy="1330"/>
            </a:xfrm>
          </p:grpSpPr>
          <p:sp>
            <p:nvSpPr>
              <p:cNvPr id="14" name="Line 21"/>
              <p:cNvSpPr>
                <a:spLocks noChangeShapeType="1"/>
              </p:cNvSpPr>
              <p:nvPr/>
            </p:nvSpPr>
            <p:spPr bwMode="auto">
              <a:xfrm>
                <a:off x="714" y="1386"/>
                <a:ext cx="365" cy="0"/>
              </a:xfrm>
              <a:prstGeom prst="line">
                <a:avLst/>
              </a:prstGeom>
              <a:noFill/>
              <a:ln w="50800">
                <a:solidFill>
                  <a:srgbClr val="00B05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" name="Line 22"/>
              <p:cNvSpPr>
                <a:spLocks noChangeShapeType="1"/>
              </p:cNvSpPr>
              <p:nvPr/>
            </p:nvSpPr>
            <p:spPr bwMode="auto">
              <a:xfrm rot="10800000">
                <a:off x="1637" y="1380"/>
                <a:ext cx="365" cy="0"/>
              </a:xfrm>
              <a:prstGeom prst="line">
                <a:avLst/>
              </a:prstGeom>
              <a:noFill/>
              <a:ln w="50800">
                <a:solidFill>
                  <a:srgbClr val="00B05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" name="AutoShape 23"/>
              <p:cNvSpPr>
                <a:spLocks noChangeArrowheads="1"/>
              </p:cNvSpPr>
              <p:nvPr/>
            </p:nvSpPr>
            <p:spPr bwMode="auto">
              <a:xfrm>
                <a:off x="1273" y="1276"/>
                <a:ext cx="209" cy="210"/>
              </a:xfrm>
              <a:prstGeom prst="irregularSeal1">
                <a:avLst/>
              </a:prstGeom>
              <a:solidFill>
                <a:srgbClr val="FF9900"/>
              </a:solidFill>
              <a:ln w="1587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" name="Line 24"/>
              <p:cNvSpPr>
                <a:spLocks noChangeShapeType="1"/>
              </p:cNvSpPr>
              <p:nvPr/>
            </p:nvSpPr>
            <p:spPr bwMode="auto">
              <a:xfrm flipV="1">
                <a:off x="1077" y="1385"/>
                <a:ext cx="29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" name="Line 25"/>
              <p:cNvSpPr>
                <a:spLocks noChangeShapeType="1"/>
              </p:cNvSpPr>
              <p:nvPr/>
            </p:nvSpPr>
            <p:spPr bwMode="auto">
              <a:xfrm rot="10800000" flipV="1">
                <a:off x="1376" y="1384"/>
                <a:ext cx="26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" name="Line 26"/>
              <p:cNvSpPr>
                <a:spLocks noChangeShapeType="1"/>
              </p:cNvSpPr>
              <p:nvPr/>
            </p:nvSpPr>
            <p:spPr bwMode="auto">
              <a:xfrm rot="6114803" flipV="1">
                <a:off x="1065" y="1634"/>
                <a:ext cx="527" cy="1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" name="Line 27"/>
              <p:cNvSpPr>
                <a:spLocks noChangeShapeType="1"/>
              </p:cNvSpPr>
              <p:nvPr/>
            </p:nvSpPr>
            <p:spPr bwMode="auto">
              <a:xfrm rot="16570071" flipV="1">
                <a:off x="1173" y="1161"/>
                <a:ext cx="442" cy="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1362" y="576"/>
                <a:ext cx="101" cy="363"/>
                <a:chOff x="1265" y="384"/>
                <a:chExt cx="101" cy="363"/>
              </a:xfrm>
            </p:grpSpPr>
            <p:sp>
              <p:nvSpPr>
                <p:cNvPr id="27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321" y="384"/>
                  <a:ext cx="35" cy="36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1320" y="637"/>
                  <a:ext cx="46" cy="11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1265" y="590"/>
                  <a:ext cx="53" cy="155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1300" y="541"/>
                  <a:ext cx="19" cy="20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2" name="Freeform 33"/>
              <p:cNvSpPr>
                <a:spLocks/>
              </p:cNvSpPr>
              <p:nvPr/>
            </p:nvSpPr>
            <p:spPr bwMode="auto">
              <a:xfrm>
                <a:off x="1344" y="1545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74"/>
                  <a:gd name="T26" fmla="*/ 68 w 6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" name="Freeform 34"/>
              <p:cNvSpPr>
                <a:spLocks/>
              </p:cNvSpPr>
              <p:nvPr/>
            </p:nvSpPr>
            <p:spPr bwMode="auto">
              <a:xfrm rot="2179176">
                <a:off x="1264" y="1581"/>
                <a:ext cx="46" cy="198"/>
              </a:xfrm>
              <a:custGeom>
                <a:avLst/>
                <a:gdLst>
                  <a:gd name="T0" fmla="*/ 11 w 46"/>
                  <a:gd name="T1" fmla="*/ 0 h 198"/>
                  <a:gd name="T2" fmla="*/ 5 w 46"/>
                  <a:gd name="T3" fmla="*/ 39 h 198"/>
                  <a:gd name="T4" fmla="*/ 20 w 46"/>
                  <a:gd name="T5" fmla="*/ 78 h 198"/>
                  <a:gd name="T6" fmla="*/ 2 w 46"/>
                  <a:gd name="T7" fmla="*/ 105 h 198"/>
                  <a:gd name="T8" fmla="*/ 29 w 46"/>
                  <a:gd name="T9" fmla="*/ 117 h 198"/>
                  <a:gd name="T10" fmla="*/ 35 w 46"/>
                  <a:gd name="T11" fmla="*/ 144 h 198"/>
                  <a:gd name="T12" fmla="*/ 29 w 46"/>
                  <a:gd name="T13" fmla="*/ 171 h 198"/>
                  <a:gd name="T14" fmla="*/ 35 w 46"/>
                  <a:gd name="T15" fmla="*/ 198 h 19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6"/>
                  <a:gd name="T25" fmla="*/ 0 h 198"/>
                  <a:gd name="T26" fmla="*/ 46 w 46"/>
                  <a:gd name="T27" fmla="*/ 198 h 19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6" h="198">
                    <a:moveTo>
                      <a:pt x="11" y="0"/>
                    </a:moveTo>
                    <a:cubicBezTo>
                      <a:pt x="24" y="4"/>
                      <a:pt x="0" y="25"/>
                      <a:pt x="5" y="39"/>
                    </a:cubicBezTo>
                    <a:cubicBezTo>
                      <a:pt x="0" y="69"/>
                      <a:pt x="11" y="52"/>
                      <a:pt x="20" y="78"/>
                    </a:cubicBezTo>
                    <a:cubicBezTo>
                      <a:pt x="16" y="89"/>
                      <a:pt x="9" y="95"/>
                      <a:pt x="2" y="105"/>
                    </a:cubicBezTo>
                    <a:cubicBezTo>
                      <a:pt x="12" y="108"/>
                      <a:pt x="19" y="114"/>
                      <a:pt x="29" y="117"/>
                    </a:cubicBezTo>
                    <a:cubicBezTo>
                      <a:pt x="25" y="134"/>
                      <a:pt x="18" y="135"/>
                      <a:pt x="35" y="144"/>
                    </a:cubicBezTo>
                    <a:cubicBezTo>
                      <a:pt x="39" y="156"/>
                      <a:pt x="36" y="160"/>
                      <a:pt x="29" y="171"/>
                    </a:cubicBezTo>
                    <a:cubicBezTo>
                      <a:pt x="46" y="177"/>
                      <a:pt x="35" y="181"/>
                      <a:pt x="35" y="198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" name="Freeform 35"/>
              <p:cNvSpPr>
                <a:spLocks/>
              </p:cNvSpPr>
              <p:nvPr/>
            </p:nvSpPr>
            <p:spPr bwMode="auto">
              <a:xfrm rot="10121092">
                <a:off x="1338" y="1641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74"/>
                  <a:gd name="T26" fmla="*/ 68 w 6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Freeform 36"/>
              <p:cNvSpPr>
                <a:spLocks/>
              </p:cNvSpPr>
              <p:nvPr/>
            </p:nvSpPr>
            <p:spPr bwMode="auto">
              <a:xfrm rot="10121092">
                <a:off x="1308" y="1074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74"/>
                  <a:gd name="T26" fmla="*/ 68 w 6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" name="Freeform 37"/>
              <p:cNvSpPr>
                <a:spLocks/>
              </p:cNvSpPr>
              <p:nvPr/>
            </p:nvSpPr>
            <p:spPr bwMode="auto">
              <a:xfrm rot="-7396619">
                <a:off x="1412" y="1054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74"/>
                  <a:gd name="T26" fmla="*/ 68 w 6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31" name="Oval 30"/>
          <p:cNvSpPr/>
          <p:nvPr/>
        </p:nvSpPr>
        <p:spPr>
          <a:xfrm>
            <a:off x="1681963" y="2016884"/>
            <a:ext cx="762947" cy="68680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056164" y="3142396"/>
            <a:ext cx="0" cy="38384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download.png">
            <a:extLst>
              <a:ext uri="{FF2B5EF4-FFF2-40B4-BE49-F238E27FC236}">
                <a16:creationId xmlns:a16="http://schemas.microsoft.com/office/drawing/2014/main" xmlns="" id="{0EC43804-F892-6C4E-9AFA-D06CFCC790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83" r="67750"/>
          <a:stretch/>
        </p:blipFill>
        <p:spPr>
          <a:xfrm>
            <a:off x="5531432" y="224090"/>
            <a:ext cx="2491594" cy="250625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80E6882-46DD-4B41-A27C-BEC0051E79B3}"/>
              </a:ext>
            </a:extLst>
          </p:cNvPr>
          <p:cNvSpPr txBox="1"/>
          <p:nvPr/>
        </p:nvSpPr>
        <p:spPr>
          <a:xfrm>
            <a:off x="3071564" y="3142396"/>
            <a:ext cx="5928301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All discussions of jet quenching implicitly assume factorized process:</a:t>
            </a:r>
          </a:p>
          <a:p>
            <a:endParaRPr lang="en-US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Initial hard (high Q</a:t>
            </a:r>
            <a:r>
              <a:rPr lang="en-US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) production: generation of virtual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parton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at small length scale, uncorrelated with rest of the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Shower evolves and its components interact with the medium on longer length scales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</a:rPr>
              <a:t>Seen in the detector: total energy-momentum vector of initial </a:t>
            </a:r>
            <a:r>
              <a:rPr lang="en-US" dirty="0" err="1">
                <a:solidFill>
                  <a:srgbClr val="002060"/>
                </a:solidFill>
                <a:latin typeface="Times New Roman"/>
                <a:cs typeface="Times New Roman"/>
              </a:rPr>
              <a:t>parton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</a:rPr>
              <a:t> is conserved but distribution of shower is modified → jet quenching</a:t>
            </a:r>
          </a:p>
        </p:txBody>
      </p:sp>
    </p:spTree>
    <p:extLst>
      <p:ext uri="{BB962C8B-B14F-4D97-AF65-F5344CB8AC3E}">
        <p14:creationId xmlns:p14="http://schemas.microsoft.com/office/powerpoint/2010/main" val="3097747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04F7D2-D661-8C42-9895-7802A3E13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9611B3-DB8A-F644-9A56-11951E941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B7137D8-17B8-F441-9091-25DD39988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11C399-709E-6244-982D-3EAA664DC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08" y="408971"/>
            <a:ext cx="4477027" cy="28737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2F9FC1-F9E6-3F44-A520-B91111532F03}"/>
              </a:ext>
            </a:extLst>
          </p:cNvPr>
          <p:cNvSpPr txBox="1"/>
          <p:nvPr/>
        </p:nvSpPr>
        <p:spPr>
          <a:xfrm>
            <a:off x="1836861" y="101194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/>
                <a:cs typeface="Times New Roman"/>
              </a:rPr>
              <a:t>arXiv:1806.08708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2F1E8A-DB72-324D-A736-638A8CA7A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107" y="796476"/>
            <a:ext cx="2103900" cy="16609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8E7B67-9BCE-E34B-9CC2-ADD9DA5F9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210" y="640079"/>
            <a:ext cx="1632634" cy="1956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74AD09-0F05-1843-A23B-F5AB7A9C3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26" y="3827142"/>
            <a:ext cx="6332220" cy="13867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4B4000F-95D3-9E41-84B2-2BF964E97217}"/>
              </a:ext>
            </a:extLst>
          </p:cNvPr>
          <p:cNvSpPr txBox="1"/>
          <p:nvPr/>
        </p:nvSpPr>
        <p:spPr>
          <a:xfrm>
            <a:off x="2599456" y="3543793"/>
            <a:ext cx="1482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/>
                <a:cs typeface="Times New Roman"/>
              </a:rPr>
              <a:t>arXiv:1811.05519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80DFE7F-AEB3-6E4E-A53E-2705EC9EB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2448" y="5248126"/>
            <a:ext cx="3736603" cy="11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92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E7AA2E1-BF62-704B-A271-E6E2A8976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BE1D556-3774-B046-96B1-8FE322440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DDE0390-55A5-6548-A88F-D8F3769E3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380775C-BBFA-E741-8FAA-C42648333394}"/>
              </a:ext>
            </a:extLst>
          </p:cNvPr>
          <p:cNvGrpSpPr/>
          <p:nvPr/>
        </p:nvGrpSpPr>
        <p:grpSpPr>
          <a:xfrm>
            <a:off x="4560219" y="2972230"/>
            <a:ext cx="4354814" cy="1716484"/>
            <a:chOff x="3666161" y="1497892"/>
            <a:chExt cx="5188472" cy="171648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87C2BB1F-9A08-2048-9024-0D320CD5F372}"/>
                </a:ext>
              </a:extLst>
            </p:cNvPr>
            <p:cNvGrpSpPr/>
            <p:nvPr/>
          </p:nvGrpSpPr>
          <p:grpSpPr>
            <a:xfrm>
              <a:off x="3666161" y="1497892"/>
              <a:ext cx="5188472" cy="1716484"/>
              <a:chOff x="3666161" y="1497891"/>
              <a:chExt cx="5188472" cy="1716484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3B59CE10-782C-F148-88C4-D973D9984B44}"/>
                  </a:ext>
                </a:extLst>
              </p:cNvPr>
              <p:cNvGrpSpPr/>
              <p:nvPr/>
            </p:nvGrpSpPr>
            <p:grpSpPr>
              <a:xfrm>
                <a:off x="3666161" y="1627955"/>
                <a:ext cx="4618116" cy="1586420"/>
                <a:chOff x="4382491" y="1225128"/>
                <a:chExt cx="5126832" cy="1975311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xmlns="" id="{DB6830CA-37E8-884B-B0E9-FA0C4A4A4F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82491" y="1225128"/>
                  <a:ext cx="5126832" cy="1772958"/>
                </a:xfrm>
                <a:prstGeom prst="rect">
                  <a:avLst/>
                </a:prstGeom>
              </p:spPr>
            </p:pic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xmlns="" id="{7401287F-3DFE-4441-B9DB-5F50AB26546A}"/>
                    </a:ext>
                  </a:extLst>
                </p:cNvPr>
                <p:cNvSpPr/>
                <p:nvPr/>
              </p:nvSpPr>
              <p:spPr>
                <a:xfrm rot="2708753">
                  <a:off x="4225119" y="2511761"/>
                  <a:ext cx="1080491" cy="2968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xmlns="" id="{AA4F2EE0-DAEC-3B43-ACD1-AFB0A13B7C0F}"/>
                    </a:ext>
                  </a:extLst>
                </p:cNvPr>
                <p:cNvSpPr/>
                <p:nvPr/>
              </p:nvSpPr>
              <p:spPr>
                <a:xfrm>
                  <a:off x="7429260" y="2530924"/>
                  <a:ext cx="1534436" cy="4671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ED99C56A-0E6E-FB45-8E76-E7CDEE6364C4}"/>
                  </a:ext>
                </a:extLst>
              </p:cNvPr>
              <p:cNvSpPr/>
              <p:nvPr/>
            </p:nvSpPr>
            <p:spPr>
              <a:xfrm>
                <a:off x="8284277" y="1497891"/>
                <a:ext cx="570356" cy="133404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xmlns="" id="{48A76E01-9A76-FD41-B6BB-B892BD1D05D4}"/>
                  </a:ext>
                </a:extLst>
              </p:cNvPr>
              <p:cNvCxnSpPr>
                <a:endCxn id="22" idx="1"/>
              </p:cNvCxnSpPr>
              <p:nvPr/>
            </p:nvCxnSpPr>
            <p:spPr>
              <a:xfrm flipH="1" flipV="1">
                <a:off x="8367804" y="1693257"/>
                <a:ext cx="232186" cy="4724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1D236C9B-257B-3443-B0A8-9F22A0B108C0}"/>
                  </a:ext>
                </a:extLst>
              </p:cNvPr>
              <p:cNvSpPr txBox="1"/>
              <p:nvPr/>
            </p:nvSpPr>
            <p:spPr>
              <a:xfrm>
                <a:off x="8284277" y="2126931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Symbol" pitchFamily="2" charset="2"/>
                    <a:cs typeface="Times New Roman"/>
                  </a:rPr>
                  <a:t>D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R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xmlns="" id="{B93C2D58-126D-394C-92FA-B2F3843F4C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4085" y="2174357"/>
                <a:ext cx="0" cy="60613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4F9DEF4-C40C-A04F-875D-C57037FE403B}"/>
                </a:ext>
              </a:extLst>
            </p:cNvPr>
            <p:cNvSpPr txBox="1"/>
            <p:nvPr/>
          </p:nvSpPr>
          <p:spPr>
            <a:xfrm>
              <a:off x="5591278" y="2283516"/>
              <a:ext cx="4171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k</a:t>
              </a:r>
              <a:r>
                <a:rPr lang="en-US" sz="2000" baseline="-25000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T</a:t>
              </a:r>
              <a:endParaRPr lang="en-US" sz="2000" baseline="-25000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B6FAE3E-56FC-A74B-AD04-F5BBA94F9F70}"/>
              </a:ext>
            </a:extLst>
          </p:cNvPr>
          <p:cNvGrpSpPr/>
          <p:nvPr/>
        </p:nvGrpSpPr>
        <p:grpSpPr>
          <a:xfrm>
            <a:off x="50140" y="770919"/>
            <a:ext cx="4734412" cy="3915932"/>
            <a:chOff x="50140" y="770919"/>
            <a:chExt cx="4734412" cy="391593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A35E5C48-C384-374B-8021-E26A50F2734C}"/>
                </a:ext>
              </a:extLst>
            </p:cNvPr>
            <p:cNvGrpSpPr/>
            <p:nvPr/>
          </p:nvGrpSpPr>
          <p:grpSpPr>
            <a:xfrm>
              <a:off x="50140" y="770919"/>
              <a:ext cx="4734412" cy="3915932"/>
              <a:chOff x="298639" y="1104169"/>
              <a:chExt cx="3636671" cy="314241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F67BC7FB-2EEA-D041-935F-232FC8E9CD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-2937"/>
              <a:stretch/>
            </p:blipFill>
            <p:spPr>
              <a:xfrm>
                <a:off x="298639" y="1225128"/>
                <a:ext cx="3464353" cy="3021452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E9A14072-8DE8-AD44-9489-A59FDF056CDD}"/>
                  </a:ext>
                </a:extLst>
              </p:cNvPr>
              <p:cNvSpPr/>
              <p:nvPr/>
            </p:nvSpPr>
            <p:spPr>
              <a:xfrm rot="1595224">
                <a:off x="1527775" y="1104169"/>
                <a:ext cx="2407535" cy="11172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0D978F0-E73F-CA4E-B03E-FD63F42980DD}"/>
                </a:ext>
              </a:extLst>
            </p:cNvPr>
            <p:cNvSpPr txBox="1"/>
            <p:nvPr/>
          </p:nvSpPr>
          <p:spPr>
            <a:xfrm rot="16200000">
              <a:off x="-254906" y="2358011"/>
              <a:ext cx="24214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B050"/>
                  </a:solidFill>
                  <a:latin typeface="Times New Roman"/>
                  <a:cs typeface="Times New Roman"/>
                </a:rPr>
                <a:t>Soft large-angle radiation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061D240-B988-DF4D-8616-CEB6165EB3FC}"/>
                </a:ext>
              </a:extLst>
            </p:cNvPr>
            <p:cNvSpPr txBox="1"/>
            <p:nvPr/>
          </p:nvSpPr>
          <p:spPr>
            <a:xfrm rot="2520136">
              <a:off x="1172657" y="2764234"/>
              <a:ext cx="24214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B050"/>
                  </a:solidFill>
                  <a:latin typeface="Times New Roman"/>
                  <a:cs typeface="Times New Roman"/>
                </a:rPr>
                <a:t>Hard collinear radiation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E5E1B20-977B-B44E-B85F-7C7ACBA8489C}"/>
                </a:ext>
              </a:extLst>
            </p:cNvPr>
            <p:cNvSpPr txBox="1"/>
            <p:nvPr/>
          </p:nvSpPr>
          <p:spPr>
            <a:xfrm>
              <a:off x="813420" y="3861783"/>
              <a:ext cx="24214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B050"/>
                  </a:solidFill>
                  <a:latin typeface="Times New Roman"/>
                  <a:cs typeface="Times New Roman"/>
                </a:rPr>
                <a:t>non-perturbative region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BD1A721-5AE4-564C-8DF4-73930AED0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376" y="1340627"/>
            <a:ext cx="4307181" cy="724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203EF78-DAC1-684B-AAA8-CE56F908094E}"/>
              </a:ext>
            </a:extLst>
          </p:cNvPr>
          <p:cNvSpPr txBox="1"/>
          <p:nvPr/>
        </p:nvSpPr>
        <p:spPr>
          <a:xfrm>
            <a:off x="1068710" y="770919"/>
            <a:ext cx="140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/>
                <a:cs typeface="Times New Roman"/>
              </a:rPr>
              <a:t>G. Salam, QM18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75A144E-DD92-CB47-A4A4-C8F655BAE253}"/>
              </a:ext>
            </a:extLst>
          </p:cNvPr>
          <p:cNvSpPr txBox="1"/>
          <p:nvPr/>
        </p:nvSpPr>
        <p:spPr>
          <a:xfrm>
            <a:off x="2117972" y="5159091"/>
            <a:ext cx="5062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Fixed </a:t>
            </a:r>
            <a:r>
              <a:rPr lang="en-US" sz="2000" dirty="0" err="1">
                <a:solidFill>
                  <a:srgbClr val="FF0000"/>
                </a:solidFill>
                <a:latin typeface="Symbol" pitchFamily="2" charset="2"/>
                <a:cs typeface="Times New Roman"/>
              </a:rPr>
              <a:t>a</a:t>
            </a:r>
            <a:r>
              <a:rPr lang="en-US" sz="2000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: Lund diagram is uniformly populated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EC4B2D7-3314-4443-8BD7-C43A0A676E05}"/>
              </a:ext>
            </a:extLst>
          </p:cNvPr>
          <p:cNvSpPr txBox="1"/>
          <p:nvPr/>
        </p:nvSpPr>
        <p:spPr>
          <a:xfrm>
            <a:off x="3495924" y="790510"/>
            <a:ext cx="3449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/>
                <a:cs typeface="Times New Roman"/>
              </a:rPr>
              <a:t>Altareli-Parisi</a:t>
            </a:r>
            <a:r>
              <a:rPr lang="en-US" sz="2000" dirty="0">
                <a:latin typeface="Times New Roman"/>
                <a:cs typeface="Times New Roman"/>
              </a:rPr>
              <a:t> splitting function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BC5D4-7993-344F-BA42-CF2B320C9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4" y="-38088"/>
            <a:ext cx="8229600" cy="962896"/>
          </a:xfrm>
        </p:spPr>
        <p:txBody>
          <a:bodyPr>
            <a:normAutofit fontScale="90000"/>
          </a:bodyPr>
          <a:lstStyle/>
          <a:p>
            <a:r>
              <a:rPr lang="en-US" dirty="0"/>
              <a:t>Mapping in-vacuum jet shower: Lund Plane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AEA7217-A5C0-0744-80A6-E34B99E844B0}"/>
              </a:ext>
            </a:extLst>
          </p:cNvPr>
          <p:cNvSpPr txBox="1"/>
          <p:nvPr/>
        </p:nvSpPr>
        <p:spPr>
          <a:xfrm>
            <a:off x="4091181" y="2479922"/>
            <a:ext cx="4169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Each radiated gluon corresponds to a point in the Lund Plane:</a:t>
            </a:r>
          </a:p>
        </p:txBody>
      </p:sp>
    </p:spTree>
    <p:extLst>
      <p:ext uri="{BB962C8B-B14F-4D97-AF65-F5344CB8AC3E}">
        <p14:creationId xmlns:p14="http://schemas.microsoft.com/office/powerpoint/2010/main" val="2992773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C971E76-5DD4-4147-BF4D-0C11E7840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049D132-B0DB-5F47-8A6A-E3C7E98B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7EA400C-5497-F34F-8FE2-4BD22118D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4AB302-C6E1-A847-9AFA-CEC9D31A3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6" r="6375"/>
          <a:stretch/>
        </p:blipFill>
        <p:spPr>
          <a:xfrm>
            <a:off x="2266336" y="531205"/>
            <a:ext cx="5617954" cy="2719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263F43-DABE-394C-9D84-7260B860E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30264"/>
            <a:ext cx="4254040" cy="2538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12E7B37-EC68-4F44-825C-22A823A8A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30" y="3649496"/>
            <a:ext cx="3660140" cy="26188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DBC0B5B-C289-3C41-BB27-8FA176A9EB15}"/>
              </a:ext>
            </a:extLst>
          </p:cNvPr>
          <p:cNvSpPr txBox="1"/>
          <p:nvPr/>
        </p:nvSpPr>
        <p:spPr>
          <a:xfrm>
            <a:off x="1136808" y="325119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Theory: in vacuum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61D8F0C-4146-064C-9CEB-3277E6F397D1}"/>
              </a:ext>
            </a:extLst>
          </p:cNvPr>
          <p:cNvSpPr txBox="1"/>
          <p:nvPr/>
        </p:nvSpPr>
        <p:spPr>
          <a:xfrm>
            <a:off x="5474991" y="3382435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Theory: in-medium scattering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686DFB-CF27-934D-A6E5-8D997262EE2B}"/>
              </a:ext>
            </a:extLst>
          </p:cNvPr>
          <p:cNvSpPr txBox="1"/>
          <p:nvPr/>
        </p:nvSpPr>
        <p:spPr>
          <a:xfrm>
            <a:off x="4402660" y="96255"/>
            <a:ext cx="134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ATLAS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C967A49-D2CD-4141-B4BD-EBB90F7D0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766" y="943484"/>
            <a:ext cx="910820" cy="5401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2194D7C-15C5-9B42-BF38-133CB80E4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230" y="2067371"/>
            <a:ext cx="1678664" cy="55646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9F6BC77D-FFE1-1B43-8A24-44A07450D569}"/>
              </a:ext>
            </a:extLst>
          </p:cNvPr>
          <p:cNvCxnSpPr/>
          <p:nvPr/>
        </p:nvCxnSpPr>
        <p:spPr>
          <a:xfrm flipH="1" flipV="1">
            <a:off x="3223260" y="1543050"/>
            <a:ext cx="3475760" cy="36118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8DD238A-AC86-894D-9C18-C9B9D8D42CF9}"/>
              </a:ext>
            </a:extLst>
          </p:cNvPr>
          <p:cNvSpPr txBox="1"/>
          <p:nvPr/>
        </p:nvSpPr>
        <p:spPr>
          <a:xfrm>
            <a:off x="2702927" y="280921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central </a:t>
            </a:r>
            <a:r>
              <a:rPr lang="en-US" sz="1400" dirty="0" err="1">
                <a:latin typeface="Times New Roman"/>
                <a:cs typeface="Times New Roman"/>
              </a:rPr>
              <a:t>Pb+Pb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1867757-BCF4-7443-BF02-00268E6C2612}"/>
              </a:ext>
            </a:extLst>
          </p:cNvPr>
          <p:cNvSpPr txBox="1"/>
          <p:nvPr/>
        </p:nvSpPr>
        <p:spPr>
          <a:xfrm>
            <a:off x="6447678" y="280921"/>
            <a:ext cx="1436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peripheral </a:t>
            </a:r>
            <a:r>
              <a:rPr lang="en-US" sz="1400" dirty="0" err="1">
                <a:latin typeface="Times New Roman"/>
                <a:cs typeface="Times New Roman"/>
              </a:rPr>
              <a:t>Pb+Pb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081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787C5594-5FEC-FF4E-BCBE-B4CC74AFD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Medium induced </a:t>
            </a:r>
            <a:r>
              <a:rPr lang="en-US" dirty="0" err="1"/>
              <a:t>acoplanarity</a:t>
            </a:r>
            <a:r>
              <a:rPr lang="en-US" dirty="0"/>
              <a:t>: QCD vs QED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57B659B-9600-F141-AA6F-A686309FD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B6258FE-BD5E-A04D-A407-0CEABBA6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74E1A6-332A-9149-A07B-FE0E5335C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6238EB-B230-8943-8C4C-A561E6297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01" r="12960" b="20743"/>
          <a:stretch/>
        </p:blipFill>
        <p:spPr>
          <a:xfrm>
            <a:off x="5085280" y="965789"/>
            <a:ext cx="3721254" cy="2463211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079AF8-3EC8-8844-95C9-4F6402A040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2" r="66129" b="25124"/>
          <a:stretch/>
        </p:blipFill>
        <p:spPr>
          <a:xfrm>
            <a:off x="5068413" y="3774409"/>
            <a:ext cx="3322831" cy="2945362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2ACCCD-824C-DE45-9571-CA1885E9D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834" y="2108142"/>
            <a:ext cx="702389" cy="416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15C0CE-130E-9A44-9241-50E6CA13F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834" y="2586916"/>
            <a:ext cx="904780" cy="20106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A7C24F0-5196-AF45-A45C-2477D8BF4396}"/>
              </a:ext>
            </a:extLst>
          </p:cNvPr>
          <p:cNvCxnSpPr/>
          <p:nvPr/>
        </p:nvCxnSpPr>
        <p:spPr>
          <a:xfrm>
            <a:off x="7203563" y="2496454"/>
            <a:ext cx="0" cy="6381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466D612-6B41-AA43-953C-143035B7F815}"/>
              </a:ext>
            </a:extLst>
          </p:cNvPr>
          <p:cNvCxnSpPr>
            <a:cxnSpLocks/>
          </p:cNvCxnSpPr>
          <p:nvPr/>
        </p:nvCxnSpPr>
        <p:spPr>
          <a:xfrm>
            <a:off x="5603358" y="2966481"/>
            <a:ext cx="2573079" cy="111642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25E4BBE-3722-154F-9037-0EE438FAB488}"/>
              </a:ext>
            </a:extLst>
          </p:cNvPr>
          <p:cNvCxnSpPr>
            <a:cxnSpLocks/>
          </p:cNvCxnSpPr>
          <p:nvPr/>
        </p:nvCxnSpPr>
        <p:spPr>
          <a:xfrm>
            <a:off x="7203563" y="2966481"/>
            <a:ext cx="1123885" cy="111642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E43994E-7AA6-C048-8A76-8337420DA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838" y="4092515"/>
            <a:ext cx="4665969" cy="8665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9603B97-422F-374A-8A07-A296DFDB49DB}"/>
              </a:ext>
            </a:extLst>
          </p:cNvPr>
          <p:cNvSpPr txBox="1"/>
          <p:nvPr/>
        </p:nvSpPr>
        <p:spPr>
          <a:xfrm rot="5400000">
            <a:off x="7907207" y="1978176"/>
            <a:ext cx="1482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/>
                <a:cs typeface="Times New Roman"/>
              </a:rPr>
              <a:t>arXiv:1811.05519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5DA0B03-F405-A642-9996-829C62D5DCE8}"/>
              </a:ext>
            </a:extLst>
          </p:cNvPr>
          <p:cNvSpPr txBox="1"/>
          <p:nvPr/>
        </p:nvSpPr>
        <p:spPr>
          <a:xfrm rot="5400000">
            <a:off x="7402804" y="4949093"/>
            <a:ext cx="2491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+mj-lt"/>
              </a:rPr>
              <a:t>Phys.Lett</a:t>
            </a:r>
            <a:r>
              <a:rPr lang="en-US" sz="1400" i="1" dirty="0">
                <a:latin typeface="+mj-lt"/>
              </a:rPr>
              <a:t>. B773 (2017) 672-676</a:t>
            </a:r>
            <a:endParaRPr lang="en-US" sz="1400" i="1" dirty="0">
              <a:latin typeface="+mj-lt"/>
              <a:cs typeface="Times New Roman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192BB55-EC8D-994D-AE11-2B62843B9C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36" r="71670" b="53797"/>
          <a:stretch/>
        </p:blipFill>
        <p:spPr>
          <a:xfrm>
            <a:off x="1695137" y="1322873"/>
            <a:ext cx="2417270" cy="18535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B6DFA7F-EDC3-494A-829B-136CA53448EB}"/>
              </a:ext>
            </a:extLst>
          </p:cNvPr>
          <p:cNvSpPr txBox="1"/>
          <p:nvPr/>
        </p:nvSpPr>
        <p:spPr>
          <a:xfrm>
            <a:off x="2259983" y="962896"/>
            <a:ext cx="2085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/>
                <a:cs typeface="Times New Roman"/>
              </a:rPr>
              <a:t>ATLAS, arXiv:1806.08708</a:t>
            </a:r>
          </a:p>
        </p:txBody>
      </p:sp>
    </p:spTree>
    <p:extLst>
      <p:ext uri="{BB962C8B-B14F-4D97-AF65-F5344CB8AC3E}">
        <p14:creationId xmlns:p14="http://schemas.microsoft.com/office/powerpoint/2010/main" val="165616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218321-D392-E142-AF84-43C55A8FE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766" y="2678111"/>
            <a:ext cx="4996249" cy="3843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981723-7F53-ED45-BB98-C91EAAFE3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Mapping in-medium jet shower: Lund Plane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D43BD7B-53CD-4249-BF4D-A1EC3BB4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AAA8583-ABF5-1B4B-9744-9CD43279B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C0BEDD6-26AD-7843-BFDB-355BF57C5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6FAB82-E7AA-0542-B10F-E8F608DFF9EC}"/>
              </a:ext>
            </a:extLst>
          </p:cNvPr>
          <p:cNvSpPr txBox="1"/>
          <p:nvPr/>
        </p:nvSpPr>
        <p:spPr>
          <a:xfrm>
            <a:off x="284858" y="4076578"/>
            <a:ext cx="27179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≲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splitting affected by medium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not populated uniformly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D914F0-A5E2-E24D-B6A1-0777680FB196}"/>
              </a:ext>
            </a:extLst>
          </p:cNvPr>
          <p:cNvSpPr txBox="1"/>
          <p:nvPr/>
        </p:nvSpPr>
        <p:spPr>
          <a:xfrm>
            <a:off x="506909" y="1064223"/>
            <a:ext cx="5347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Additional length/time scales: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L: length of medium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/>
                <a:cs typeface="Times New Roman"/>
              </a:rPr>
              <a:t>t</a:t>
            </a:r>
            <a:r>
              <a:rPr lang="en-US" sz="2000" baseline="-25000" dirty="0" err="1">
                <a:latin typeface="Times New Roman"/>
                <a:cs typeface="Times New Roman"/>
              </a:rPr>
              <a:t>f</a:t>
            </a:r>
            <a:r>
              <a:rPr lang="en-US" sz="2000" dirty="0">
                <a:latin typeface="Times New Roman"/>
                <a:cs typeface="Times New Roman"/>
              </a:rPr>
              <a:t>: formation time of 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latin typeface="Times New Roman"/>
                <a:cs typeface="Times New Roman"/>
              </a:rPr>
              <a:t>d</a:t>
            </a:r>
            <a:r>
              <a:rPr lang="en-US" sz="2000" dirty="0">
                <a:latin typeface="Times New Roman"/>
                <a:cs typeface="Times New Roman"/>
              </a:rPr>
              <a:t>: “decoherence” time due to interaction with medium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B163134-B140-5C46-9744-A4F2131F055C}"/>
              </a:ext>
            </a:extLst>
          </p:cNvPr>
          <p:cNvSpPr txBox="1"/>
          <p:nvPr/>
        </p:nvSpPr>
        <p:spPr>
          <a:xfrm>
            <a:off x="5333106" y="3799843"/>
            <a:ext cx="32256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&gt;L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in-medium </a:t>
            </a:r>
            <a:r>
              <a:rPr lang="en-U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splittings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not resolved by in-medium interactions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6614E7A-1277-B64A-ACEE-EBA546E03498}"/>
              </a:ext>
            </a:extLst>
          </p:cNvPr>
          <p:cNvSpPr txBox="1"/>
          <p:nvPr/>
        </p:nvSpPr>
        <p:spPr>
          <a:xfrm>
            <a:off x="3800244" y="2902307"/>
            <a:ext cx="42397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&lt;t</a:t>
            </a:r>
            <a:r>
              <a:rPr lang="en-US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</a:t>
            </a:r>
            <a:r>
              <a:rPr lang="en-US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splittings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inside medium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prongs lose energy independently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A2DED838-8C09-6E44-91A2-A4EA118E4AEC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643851" y="4876797"/>
            <a:ext cx="1740389" cy="40125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2ED08C5C-F799-324D-9221-6502E23E577B}"/>
              </a:ext>
            </a:extLst>
          </p:cNvPr>
          <p:cNvCxnSpPr/>
          <p:nvPr/>
        </p:nvCxnSpPr>
        <p:spPr>
          <a:xfrm flipH="1">
            <a:off x="3703899" y="3623743"/>
            <a:ext cx="960698" cy="65612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065CD440-3AF6-8246-83BA-77630D2F9C5D}"/>
              </a:ext>
            </a:extLst>
          </p:cNvPr>
          <p:cNvCxnSpPr>
            <a:cxnSpLocks/>
          </p:cNvCxnSpPr>
          <p:nvPr/>
        </p:nvCxnSpPr>
        <p:spPr>
          <a:xfrm flipH="1">
            <a:off x="4295656" y="4143499"/>
            <a:ext cx="982400" cy="3950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532C87B-603A-F449-BDE6-7ACA9F357109}"/>
              </a:ext>
            </a:extLst>
          </p:cNvPr>
          <p:cNvSpPr txBox="1"/>
          <p:nvPr/>
        </p:nvSpPr>
        <p:spPr>
          <a:xfrm>
            <a:off x="6003069" y="4963607"/>
            <a:ext cx="2585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splitting in-medium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A94D0649-9E4B-A14D-93D2-3CA348E91E45}"/>
              </a:ext>
            </a:extLst>
          </p:cNvPr>
          <p:cNvCxnSpPr/>
          <p:nvPr/>
        </p:nvCxnSpPr>
        <p:spPr>
          <a:xfrm flipH="1">
            <a:off x="4872942" y="5295294"/>
            <a:ext cx="1047171" cy="2070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4A19427-3EA9-354B-ADB4-268D5F539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142" y="756982"/>
            <a:ext cx="1353682" cy="12160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68CC6C5-E1B1-F847-BC53-CB21D5F04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750" y="1767087"/>
            <a:ext cx="1226507" cy="11104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15350BD-C196-F54E-95A3-58C2A0BDA047}"/>
              </a:ext>
            </a:extLst>
          </p:cNvPr>
          <p:cNvSpPr/>
          <p:nvPr/>
        </p:nvSpPr>
        <p:spPr>
          <a:xfrm>
            <a:off x="7070124" y="6135757"/>
            <a:ext cx="262994" cy="2957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F88104-AC74-AC40-8171-3A2BB0573BD3}"/>
              </a:ext>
            </a:extLst>
          </p:cNvPr>
          <p:cNvSpPr txBox="1"/>
          <p:nvPr/>
        </p:nvSpPr>
        <p:spPr>
          <a:xfrm>
            <a:off x="4775527" y="837901"/>
            <a:ext cx="1585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K.Tywoniuk</a:t>
            </a:r>
            <a:r>
              <a:rPr lang="en-US" sz="1400" i="1" dirty="0"/>
              <a:t> et al, arxiv:1808.03689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5697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Probing the micro-structure of the QGP with jets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Direct observation of jet deflection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82" y="910350"/>
            <a:ext cx="2481950" cy="32101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8270" t="7796" r="70801" b="51081"/>
          <a:stretch/>
        </p:blipFill>
        <p:spPr>
          <a:xfrm>
            <a:off x="4572000" y="4412736"/>
            <a:ext cx="1372477" cy="1872481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3384240" y="1083407"/>
            <a:ext cx="5353054" cy="1887166"/>
            <a:chOff x="3432132" y="1137032"/>
            <a:chExt cx="5534851" cy="17667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2132" y="1137032"/>
              <a:ext cx="5534851" cy="176677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058433" y="2650976"/>
              <a:ext cx="4908550" cy="252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77632" y="4430056"/>
            <a:ext cx="4089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Related but distinct jet observables to probe the structure of the QGP:</a:t>
            </a:r>
            <a:br>
              <a:rPr lang="en-US" sz="2000" dirty="0">
                <a:latin typeface="Times New Roman"/>
                <a:cs typeface="Times New Roman"/>
              </a:rPr>
            </a:br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in-medium modification of jet substructure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in-medium coherent jet scattering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0DFCFF0-70E6-3242-ADCD-00021EDF1699}"/>
              </a:ext>
            </a:extLst>
          </p:cNvPr>
          <p:cNvSpPr txBox="1"/>
          <p:nvPr/>
        </p:nvSpPr>
        <p:spPr>
          <a:xfrm>
            <a:off x="3805046" y="3134774"/>
            <a:ext cx="3342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/>
                <a:cs typeface="Times New Roman"/>
              </a:rPr>
              <a:t>(…second goal is RHIC Beam Energy scan)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2D73A0C-52B8-664F-ADFF-5C613FA31891}"/>
              </a:ext>
            </a:extLst>
          </p:cNvPr>
          <p:cNvGrpSpPr/>
          <p:nvPr/>
        </p:nvGrpSpPr>
        <p:grpSpPr>
          <a:xfrm>
            <a:off x="6363632" y="4495215"/>
            <a:ext cx="2405651" cy="1693086"/>
            <a:chOff x="6199556" y="4222306"/>
            <a:chExt cx="2405651" cy="169308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99556" y="4222306"/>
              <a:ext cx="2273300" cy="16930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8061468" y="5230036"/>
              <a:ext cx="543739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8000"/>
                  </a:solidFill>
                  <a:latin typeface="Symbol" charset="2"/>
                  <a:cs typeface="Symbol" charset="2"/>
                </a:rPr>
                <a:t>Df</a:t>
              </a:r>
              <a:endParaRPr lang="en-US" sz="2400" b="1" dirty="0">
                <a:solidFill>
                  <a:srgbClr val="008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3649D18-13D7-1045-A550-A8F23D1E790E}"/>
                </a:ext>
              </a:extLst>
            </p:cNvPr>
            <p:cNvSpPr/>
            <p:nvPr/>
          </p:nvSpPr>
          <p:spPr>
            <a:xfrm>
              <a:off x="7882359" y="4713876"/>
              <a:ext cx="542507" cy="159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7392430">
              <a:off x="6542029" y="4150561"/>
              <a:ext cx="1441049" cy="1835085"/>
            </a:xfrm>
            <a:prstGeom prst="arc">
              <a:avLst>
                <a:gd name="adj1" fmla="val 11786445"/>
                <a:gd name="adj2" fmla="val 78111"/>
              </a:avLst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3606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218321-D392-E142-AF84-43C55A8FE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766" y="2678111"/>
            <a:ext cx="4996249" cy="3843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981723-7F53-ED45-BB98-C91EAAFE3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Measurement of jet modification: Lund Plane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D43BD7B-53CD-4249-BF4D-A1EC3BB4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AAA8583-ABF5-1B4B-9744-9CD43279B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C0BEDD6-26AD-7843-BFDB-355BF57C5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6FAB82-E7AA-0542-B10F-E8F608DFF9EC}"/>
              </a:ext>
            </a:extLst>
          </p:cNvPr>
          <p:cNvSpPr txBox="1"/>
          <p:nvPr/>
        </p:nvSpPr>
        <p:spPr>
          <a:xfrm>
            <a:off x="284858" y="4076578"/>
            <a:ext cx="27179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≲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splitting affected by medium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not populated uniformly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D914F0-A5E2-E24D-B6A1-0777680FB196}"/>
              </a:ext>
            </a:extLst>
          </p:cNvPr>
          <p:cNvSpPr txBox="1"/>
          <p:nvPr/>
        </p:nvSpPr>
        <p:spPr>
          <a:xfrm>
            <a:off x="506909" y="1064223"/>
            <a:ext cx="5347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Additional length/time scales: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L: length of medium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/>
                <a:cs typeface="Times New Roman"/>
              </a:rPr>
              <a:t>t</a:t>
            </a:r>
            <a:r>
              <a:rPr lang="en-US" sz="2000" baseline="-25000" dirty="0" err="1">
                <a:latin typeface="Times New Roman"/>
                <a:cs typeface="Times New Roman"/>
              </a:rPr>
              <a:t>f</a:t>
            </a:r>
            <a:r>
              <a:rPr lang="en-US" sz="2000" dirty="0">
                <a:latin typeface="Times New Roman"/>
                <a:cs typeface="Times New Roman"/>
              </a:rPr>
              <a:t>: formation time of 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latin typeface="Times New Roman"/>
                <a:cs typeface="Times New Roman"/>
              </a:rPr>
              <a:t>d</a:t>
            </a:r>
            <a:r>
              <a:rPr lang="en-US" sz="2000" dirty="0">
                <a:latin typeface="Times New Roman"/>
                <a:cs typeface="Times New Roman"/>
              </a:rPr>
              <a:t>: “decoherence” time due to interaction with medium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B163134-B140-5C46-9744-A4F2131F055C}"/>
              </a:ext>
            </a:extLst>
          </p:cNvPr>
          <p:cNvSpPr txBox="1"/>
          <p:nvPr/>
        </p:nvSpPr>
        <p:spPr>
          <a:xfrm>
            <a:off x="5333106" y="3799843"/>
            <a:ext cx="32256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&gt;L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in-medium </a:t>
            </a:r>
            <a:r>
              <a:rPr lang="en-U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splittings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not resolved by in-medium interactions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6614E7A-1277-B64A-ACEE-EBA546E03498}"/>
              </a:ext>
            </a:extLst>
          </p:cNvPr>
          <p:cNvSpPr txBox="1"/>
          <p:nvPr/>
        </p:nvSpPr>
        <p:spPr>
          <a:xfrm>
            <a:off x="3800244" y="2902307"/>
            <a:ext cx="42397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&lt;t</a:t>
            </a:r>
            <a:r>
              <a:rPr lang="en-US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</a:t>
            </a:r>
            <a:r>
              <a:rPr lang="en-US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splittings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inside medium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prongs lose energy independently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A2DED838-8C09-6E44-91A2-A4EA118E4AEC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643851" y="4876797"/>
            <a:ext cx="1740389" cy="40125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2ED08C5C-F799-324D-9221-6502E23E577B}"/>
              </a:ext>
            </a:extLst>
          </p:cNvPr>
          <p:cNvCxnSpPr/>
          <p:nvPr/>
        </p:nvCxnSpPr>
        <p:spPr>
          <a:xfrm flipH="1">
            <a:off x="3703899" y="3623743"/>
            <a:ext cx="960698" cy="65612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065CD440-3AF6-8246-83BA-77630D2F9C5D}"/>
              </a:ext>
            </a:extLst>
          </p:cNvPr>
          <p:cNvCxnSpPr>
            <a:cxnSpLocks/>
          </p:cNvCxnSpPr>
          <p:nvPr/>
        </p:nvCxnSpPr>
        <p:spPr>
          <a:xfrm flipH="1">
            <a:off x="4295656" y="4143499"/>
            <a:ext cx="982400" cy="3950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532C87B-603A-F449-BDE6-7ACA9F357109}"/>
              </a:ext>
            </a:extLst>
          </p:cNvPr>
          <p:cNvSpPr txBox="1"/>
          <p:nvPr/>
        </p:nvSpPr>
        <p:spPr>
          <a:xfrm>
            <a:off x="6003069" y="4963607"/>
            <a:ext cx="2585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splitting in-medium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A94D0649-9E4B-A14D-93D2-3CA348E91E45}"/>
              </a:ext>
            </a:extLst>
          </p:cNvPr>
          <p:cNvCxnSpPr/>
          <p:nvPr/>
        </p:nvCxnSpPr>
        <p:spPr>
          <a:xfrm flipH="1">
            <a:off x="4872942" y="5295294"/>
            <a:ext cx="1047171" cy="2070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4A19427-3EA9-354B-ADB4-268D5F539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142" y="756982"/>
            <a:ext cx="1353682" cy="12160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68CC6C5-E1B1-F847-BC53-CB21D5F04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750" y="1767087"/>
            <a:ext cx="1226507" cy="11104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15350BD-C196-F54E-95A3-58C2A0BDA047}"/>
              </a:ext>
            </a:extLst>
          </p:cNvPr>
          <p:cNvSpPr/>
          <p:nvPr/>
        </p:nvSpPr>
        <p:spPr>
          <a:xfrm>
            <a:off x="7070124" y="6135757"/>
            <a:ext cx="262994" cy="2957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F903B7-51F5-4646-94EF-21BCC07DBA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70" t="7796" r="70801" b="51081"/>
          <a:stretch/>
        </p:blipFill>
        <p:spPr>
          <a:xfrm>
            <a:off x="3224693" y="3127255"/>
            <a:ext cx="1372477" cy="18724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9FA4EAB-5F72-0245-9100-8A816A263EB8}"/>
              </a:ext>
            </a:extLst>
          </p:cNvPr>
          <p:cNvGrpSpPr/>
          <p:nvPr/>
        </p:nvGrpSpPr>
        <p:grpSpPr>
          <a:xfrm>
            <a:off x="4765363" y="4153204"/>
            <a:ext cx="2170904" cy="1660921"/>
            <a:chOff x="3562539" y="2382959"/>
            <a:chExt cx="2320633" cy="16930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DC20D834-263F-F847-BDAC-FD1FD6D2F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62539" y="2382959"/>
              <a:ext cx="2273300" cy="1693086"/>
            </a:xfrm>
            <a:prstGeom prst="rect">
              <a:avLst/>
            </a:prstGeom>
            <a:ln w="38100">
              <a:solidFill>
                <a:schemeClr val="accent2"/>
              </a:solidFill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19FAA28-0F5D-0D4B-9B7F-975DDE6ADA58}"/>
                </a:ext>
              </a:extLst>
            </p:cNvPr>
            <p:cNvSpPr txBox="1"/>
            <p:nvPr/>
          </p:nvSpPr>
          <p:spPr>
            <a:xfrm>
              <a:off x="5339433" y="3508680"/>
              <a:ext cx="543739" cy="461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8000"/>
                  </a:solidFill>
                  <a:latin typeface="Symbol" charset="2"/>
                  <a:cs typeface="Symbol" charset="2"/>
                </a:rPr>
                <a:t>Df</a:t>
              </a:r>
              <a:endParaRPr lang="en-US" sz="2400" b="1" dirty="0">
                <a:solidFill>
                  <a:srgbClr val="008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437E7CCA-2F19-ED4C-A8FC-1B2D2F72DEC0}"/>
                </a:ext>
              </a:extLst>
            </p:cNvPr>
            <p:cNvSpPr/>
            <p:nvPr/>
          </p:nvSpPr>
          <p:spPr>
            <a:xfrm>
              <a:off x="5245342" y="2874529"/>
              <a:ext cx="542507" cy="159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xmlns="" id="{B03C7238-01C9-1A49-ADA5-C724F3E4A360}"/>
                </a:ext>
              </a:extLst>
            </p:cNvPr>
            <p:cNvSpPr/>
            <p:nvPr/>
          </p:nvSpPr>
          <p:spPr>
            <a:xfrm rot="7392430">
              <a:off x="3905012" y="2311214"/>
              <a:ext cx="1441049" cy="1835085"/>
            </a:xfrm>
            <a:prstGeom prst="arc">
              <a:avLst>
                <a:gd name="adj1" fmla="val 11786445"/>
                <a:gd name="adj2" fmla="val 78111"/>
              </a:avLst>
            </a:prstGeom>
            <a:ln>
              <a:noFill/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xmlns="" id="{3F1EB6BD-2CDF-4A40-87D9-64FAB4137B9C}"/>
                </a:ext>
              </a:extLst>
            </p:cNvPr>
            <p:cNvSpPr/>
            <p:nvPr/>
          </p:nvSpPr>
          <p:spPr>
            <a:xfrm rot="7392430">
              <a:off x="3975824" y="2444107"/>
              <a:ext cx="1299424" cy="1739917"/>
            </a:xfrm>
            <a:prstGeom prst="arc">
              <a:avLst>
                <a:gd name="adj1" fmla="val 11786445"/>
                <a:gd name="adj2" fmla="val 78111"/>
              </a:avLst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1B9AEC3-CDFC-434D-B4CF-0ACA14A6D285}"/>
              </a:ext>
            </a:extLst>
          </p:cNvPr>
          <p:cNvSpPr txBox="1"/>
          <p:nvPr/>
        </p:nvSpPr>
        <p:spPr>
          <a:xfrm>
            <a:off x="1287973" y="6082161"/>
            <a:ext cx="6883616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Jet sub-structure modification and jet deflection are closely linked</a:t>
            </a:r>
          </a:p>
          <a:p>
            <a:r>
              <a:rPr lang="en-US" sz="2000" dirty="0">
                <a:latin typeface="Times New Roman"/>
                <a:cs typeface="Times New Roman"/>
              </a:rPr>
              <a:t>Measure both ➞ must be understood in same theory framework </a:t>
            </a:r>
          </a:p>
        </p:txBody>
      </p:sp>
    </p:spTree>
    <p:extLst>
      <p:ext uri="{BB962C8B-B14F-4D97-AF65-F5344CB8AC3E}">
        <p14:creationId xmlns:p14="http://schemas.microsoft.com/office/powerpoint/2010/main" val="389401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92448-9653-8343-8B23-BCAEF15DD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81" y="2187615"/>
            <a:ext cx="8229600" cy="962896"/>
          </a:xfrm>
        </p:spPr>
        <p:txBody>
          <a:bodyPr>
            <a:normAutofit fontScale="90000"/>
          </a:bodyPr>
          <a:lstStyle/>
          <a:p>
            <a:r>
              <a:rPr lang="en-US" dirty="0"/>
              <a:t>Interlude: considerations for measuring </a:t>
            </a:r>
            <a:br>
              <a:rPr lang="en-US" dirty="0"/>
            </a:br>
            <a:r>
              <a:rPr lang="en-US" dirty="0"/>
              <a:t>jets in heavy ion collisions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051F211-5A2F-4348-9436-55424F01F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2673B73-E631-6C4C-8F6A-4C3B6B41D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B06159C-98EC-DD4C-BE49-937E111D2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9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0A08D6-8355-D545-9316-9CC89763E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9" y="105824"/>
            <a:ext cx="6794339" cy="962896"/>
          </a:xfrm>
        </p:spPr>
        <p:txBody>
          <a:bodyPr>
            <a:normAutofit fontScale="90000"/>
          </a:bodyPr>
          <a:lstStyle/>
          <a:p>
            <a:r>
              <a:rPr lang="en-US" dirty="0"/>
              <a:t>Factorizing jet signal and uncorrelated background in practice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67420FC-10FE-0649-B5A6-9BF4FDA11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C842548-7570-BD4C-A176-D5A29751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7B6C497-D0C4-6D48-9296-E30F77764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23BC10E-1DB7-D24B-BBD1-E3FD898C27B8}"/>
              </a:ext>
            </a:extLst>
          </p:cNvPr>
          <p:cNvSpPr txBox="1"/>
          <p:nvPr/>
        </p:nvSpPr>
        <p:spPr>
          <a:xfrm>
            <a:off x="289257" y="1162144"/>
            <a:ext cx="5763050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Times New Roman"/>
                <a:cs typeface="Times New Roman"/>
              </a:rPr>
              <a:t>Heavy ion collisions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Multiple hard processes generating jets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Copious soft hadron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Many such processes contribute to each reconstructed jet candidate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Define the signal jet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require linear response in </a:t>
            </a:r>
            <a:r>
              <a:rPr lang="en-US" dirty="0" err="1">
                <a:solidFill>
                  <a:srgbClr val="0070C0"/>
                </a:solidFill>
                <a:latin typeface="Times New Roman"/>
                <a:cs typeface="Times New Roman"/>
              </a:rPr>
              <a:t>bkgd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 environment</a:t>
            </a:r>
          </a:p>
          <a:p>
            <a:pPr lvl="2"/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→ must be rare &lt;&lt; 1/event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can then correct for </a:t>
            </a:r>
            <a:r>
              <a:rPr lang="en-US" dirty="0" err="1">
                <a:solidFill>
                  <a:srgbClr val="0070C0"/>
                </a:solidFill>
                <a:latin typeface="Times New Roman"/>
                <a:cs typeface="Times New Roman"/>
              </a:rPr>
              <a:t>p</a:t>
            </a:r>
            <a:r>
              <a:rPr lang="en-US" baseline="-25000" dirty="0" err="1">
                <a:solidFill>
                  <a:srgbClr val="0070C0"/>
                </a:solidFill>
                <a:latin typeface="Times New Roman"/>
                <a:cs typeface="Times New Roman"/>
              </a:rPr>
              <a:t>T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-smearing via unfolding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r>
              <a:rPr lang="en-US" b="1" dirty="0">
                <a:latin typeface="Times New Roman"/>
                <a:cs typeface="Times New Roman"/>
              </a:rPr>
              <a:t>Discriminate hard jet candidates from </a:t>
            </a:r>
            <a:r>
              <a:rPr lang="en-US" b="1" dirty="0" err="1">
                <a:latin typeface="Times New Roman"/>
                <a:cs typeface="Times New Roman"/>
              </a:rPr>
              <a:t>bkgd</a:t>
            </a:r>
            <a:endParaRPr lang="en-US" b="1" dirty="0">
              <a:latin typeface="Times New Roman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Inclusive distributions: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hard core (high </a:t>
            </a:r>
            <a:r>
              <a:rPr lang="en-US" dirty="0" err="1">
                <a:solidFill>
                  <a:srgbClr val="00B050"/>
                </a:solidFill>
                <a:latin typeface="Times New Roman"/>
                <a:cs typeface="Times New Roman"/>
              </a:rPr>
              <a:t>p</a:t>
            </a:r>
            <a:r>
              <a:rPr lang="en-US" baseline="-25000" dirty="0" err="1">
                <a:solidFill>
                  <a:srgbClr val="00B050"/>
                </a:solidFill>
                <a:latin typeface="Times New Roman"/>
                <a:cs typeface="Times New Roman"/>
              </a:rPr>
              <a:t>T</a:t>
            </a: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 hadron or cluster) - bias?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or high jet </a:t>
            </a:r>
            <a:r>
              <a:rPr lang="en-US" dirty="0" err="1">
                <a:solidFill>
                  <a:srgbClr val="00B050"/>
                </a:solidFill>
                <a:latin typeface="Times New Roman"/>
                <a:cs typeface="Times New Roman"/>
              </a:rPr>
              <a:t>p</a:t>
            </a:r>
            <a:r>
              <a:rPr lang="en-US" baseline="-25000" dirty="0" err="1">
                <a:solidFill>
                  <a:srgbClr val="00B050"/>
                </a:solidFill>
                <a:latin typeface="Times New Roman"/>
                <a:cs typeface="Times New Roman"/>
              </a:rPr>
              <a:t>T</a:t>
            </a: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 relative to </a:t>
            </a:r>
            <a:r>
              <a:rPr lang="en-US" dirty="0" err="1">
                <a:solidFill>
                  <a:srgbClr val="00B050"/>
                </a:solidFill>
                <a:latin typeface="Times New Roman"/>
                <a:cs typeface="Times New Roman"/>
              </a:rPr>
              <a:t>bkgd</a:t>
            </a: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 fluctuations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Coincidence distributions: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Trigger on a hard process (hadron, jet, gamma, Z)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Measure correlated energy-momentum distribution recoiling from the trigger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Jet substructure: grooming – bias?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ECDE52-E769-F54D-A52A-82F7FB8C7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335" y="2697570"/>
            <a:ext cx="1588756" cy="2184540"/>
          </a:xfrm>
          <a:prstGeom prst="rect">
            <a:avLst/>
          </a:prstGeom>
        </p:spPr>
      </p:pic>
      <p:pic>
        <p:nvPicPr>
          <p:cNvPr id="38" name="Picture 37" descr="download.png">
            <a:extLst>
              <a:ext uri="{FF2B5EF4-FFF2-40B4-BE49-F238E27FC236}">
                <a16:creationId xmlns:a16="http://schemas.microsoft.com/office/drawing/2014/main" xmlns="" id="{14C34969-EBEF-E340-B3FE-83B343F100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83" r="67750"/>
          <a:stretch/>
        </p:blipFill>
        <p:spPr>
          <a:xfrm>
            <a:off x="6234644" y="-40527"/>
            <a:ext cx="2491594" cy="25062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D7AF4EAE-278C-7D4D-AAD6-45AC1E40DA7F}"/>
              </a:ext>
            </a:extLst>
          </p:cNvPr>
          <p:cNvSpPr/>
          <p:nvPr/>
        </p:nvSpPr>
        <p:spPr>
          <a:xfrm>
            <a:off x="7180810" y="648402"/>
            <a:ext cx="706218" cy="209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43C585DC-B3F4-DB47-BE00-74955FD5DAB4}"/>
              </a:ext>
            </a:extLst>
          </p:cNvPr>
          <p:cNvSpPr/>
          <p:nvPr/>
        </p:nvSpPr>
        <p:spPr>
          <a:xfrm>
            <a:off x="7330063" y="1001586"/>
            <a:ext cx="706218" cy="2484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B5017A7F-4D56-7D42-A194-AFA57C56DFE6}"/>
              </a:ext>
            </a:extLst>
          </p:cNvPr>
          <p:cNvSpPr/>
          <p:nvPr/>
        </p:nvSpPr>
        <p:spPr>
          <a:xfrm rot="3370974">
            <a:off x="8001636" y="929908"/>
            <a:ext cx="706218" cy="16085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20591CEF-1D99-574E-AC47-45AE6CC43D8A}"/>
              </a:ext>
            </a:extLst>
          </p:cNvPr>
          <p:cNvSpPr/>
          <p:nvPr/>
        </p:nvSpPr>
        <p:spPr>
          <a:xfrm rot="19581878">
            <a:off x="7451378" y="1550904"/>
            <a:ext cx="706218" cy="1552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C61601EE-614E-7C4A-BCD8-6260DA5B89D2}"/>
              </a:ext>
            </a:extLst>
          </p:cNvPr>
          <p:cNvGrpSpPr/>
          <p:nvPr/>
        </p:nvGrpSpPr>
        <p:grpSpPr>
          <a:xfrm>
            <a:off x="6495443" y="4647650"/>
            <a:ext cx="2405707" cy="1783901"/>
            <a:chOff x="6495443" y="4647650"/>
            <a:chExt cx="2405707" cy="17839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8F15FAF-CFCB-9444-9BDC-2338E4E5F54E}"/>
                </a:ext>
              </a:extLst>
            </p:cNvPr>
            <p:cNvGrpSpPr/>
            <p:nvPr/>
          </p:nvGrpSpPr>
          <p:grpSpPr>
            <a:xfrm>
              <a:off x="6495443" y="4647650"/>
              <a:ext cx="2405707" cy="1783901"/>
              <a:chOff x="-14965" y="962896"/>
              <a:chExt cx="2842760" cy="2406291"/>
            </a:xfrm>
            <a:effectLst/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A4B6B9F5-7C88-0B4A-8804-29AC082E8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9497" y="962896"/>
                <a:ext cx="2488298" cy="1853209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9532A6AB-02D2-634F-9EEB-88B278393EE4}"/>
                  </a:ext>
                </a:extLst>
              </p:cNvPr>
              <p:cNvSpPr/>
              <p:nvPr/>
            </p:nvSpPr>
            <p:spPr>
              <a:xfrm>
                <a:off x="540201" y="2300110"/>
                <a:ext cx="549775" cy="48777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DCFFB478-AEF6-2B43-AFE4-2D5EFDB1FFF2}"/>
                  </a:ext>
                </a:extLst>
              </p:cNvPr>
              <p:cNvGrpSpPr/>
              <p:nvPr/>
            </p:nvGrpSpPr>
            <p:grpSpPr>
              <a:xfrm rot="13272948">
                <a:off x="-14965" y="2206576"/>
                <a:ext cx="1511300" cy="1162611"/>
                <a:chOff x="317500" y="2031067"/>
                <a:chExt cx="2291773" cy="2179544"/>
              </a:xfrm>
            </p:grpSpPr>
            <p:sp>
              <p:nvSpPr>
                <p:cNvPr id="12" name="Line 9">
                  <a:extLst>
                    <a:ext uri="{FF2B5EF4-FFF2-40B4-BE49-F238E27FC236}">
                      <a16:creationId xmlns:a16="http://schemas.microsoft.com/office/drawing/2014/main" xmlns="" id="{0706B60F-9828-5C4D-8254-542E846A98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95137" y="2031067"/>
                  <a:ext cx="66386" cy="2159934"/>
                </a:xfrm>
                <a:prstGeom prst="line">
                  <a:avLst/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13" name="Line 10">
                  <a:extLst>
                    <a:ext uri="{FF2B5EF4-FFF2-40B4-BE49-F238E27FC236}">
                      <a16:creationId xmlns:a16="http://schemas.microsoft.com/office/drawing/2014/main" xmlns="" id="{169AF5F7-8ABB-4942-B296-C017874DC0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66273" y="2435880"/>
                  <a:ext cx="496455" cy="1755121"/>
                </a:xfrm>
                <a:prstGeom prst="line">
                  <a:avLst/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14" name="Line 11">
                  <a:extLst>
                    <a:ext uri="{FF2B5EF4-FFF2-40B4-BE49-F238E27FC236}">
                      <a16:creationId xmlns:a16="http://schemas.microsoft.com/office/drawing/2014/main" xmlns="" id="{76F928B7-F1A7-BA4F-A57D-15373EF64A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972705" y="2412066"/>
                  <a:ext cx="502227" cy="1755122"/>
                </a:xfrm>
                <a:prstGeom prst="line">
                  <a:avLst/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15" name="Line 12">
                  <a:extLst>
                    <a:ext uri="{FF2B5EF4-FFF2-40B4-BE49-F238E27FC236}">
                      <a16:creationId xmlns:a16="http://schemas.microsoft.com/office/drawing/2014/main" xmlns="" id="{31FB48E3-E13A-CF4D-AF1A-259B6BEF4A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102591" y="3874434"/>
                  <a:ext cx="363682" cy="292754"/>
                </a:xfrm>
                <a:prstGeom prst="line">
                  <a:avLst/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16" name="Line 13">
                  <a:extLst>
                    <a:ext uri="{FF2B5EF4-FFF2-40B4-BE49-F238E27FC236}">
                      <a16:creationId xmlns:a16="http://schemas.microsoft.com/office/drawing/2014/main" xmlns="" id="{21B1B72E-11A2-074C-9242-3636665F6F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95137" y="4048125"/>
                  <a:ext cx="458932" cy="142875"/>
                </a:xfrm>
                <a:prstGeom prst="line">
                  <a:avLst/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17" name="Line 14">
                  <a:extLst>
                    <a:ext uri="{FF2B5EF4-FFF2-40B4-BE49-F238E27FC236}">
                      <a16:creationId xmlns:a16="http://schemas.microsoft.com/office/drawing/2014/main" xmlns="" id="{BB648128-3013-3B4E-8354-2A345E47F4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66273" y="2840691"/>
                  <a:ext cx="750455" cy="1350309"/>
                </a:xfrm>
                <a:prstGeom prst="line">
                  <a:avLst/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18" name="Oval 15">
                  <a:extLst>
                    <a:ext uri="{FF2B5EF4-FFF2-40B4-BE49-F238E27FC236}">
                      <a16:creationId xmlns:a16="http://schemas.microsoft.com/office/drawing/2014/main" xmlns="" id="{FE73EAF6-C774-1C4F-960B-B49B7BEAAC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1376" y="2347632"/>
                  <a:ext cx="1244023" cy="190500"/>
                </a:xfrm>
                <a:prstGeom prst="ellipse">
                  <a:avLst/>
                </a:prstGeom>
                <a:noFill/>
                <a:ln w="63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82058" tIns="41029" rIns="82058" bIns="41029" anchor="ctr"/>
                <a:lstStyle/>
                <a:p>
                  <a:endParaRPr lang="en-US"/>
                </a:p>
              </p:txBody>
            </p:sp>
            <p:sp>
              <p:nvSpPr>
                <p:cNvPr id="19" name="Line 16">
                  <a:extLst>
                    <a:ext uri="{FF2B5EF4-FFF2-40B4-BE49-F238E27FC236}">
                      <a16:creationId xmlns:a16="http://schemas.microsoft.com/office/drawing/2014/main" xmlns="" id="{086588A6-0AA1-6242-85BD-8715BA90A0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96580" y="3794592"/>
                  <a:ext cx="523875" cy="381000"/>
                </a:xfrm>
                <a:prstGeom prst="line">
                  <a:avLst/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20" name="Oval 17">
                  <a:extLst>
                    <a:ext uri="{FF2B5EF4-FFF2-40B4-BE49-F238E27FC236}">
                      <a16:creationId xmlns:a16="http://schemas.microsoft.com/office/drawing/2014/main" xmlns="" id="{37F30C69-A0B2-2746-BE28-BE6A5E5FF8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0159" y="2307012"/>
                  <a:ext cx="1766455" cy="271743"/>
                </a:xfrm>
                <a:prstGeom prst="ellipse">
                  <a:avLst/>
                </a:prstGeom>
                <a:noFill/>
                <a:ln w="635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82058" tIns="41029" rIns="82058" bIns="41029" anchor="ctr"/>
                <a:lstStyle/>
                <a:p>
                  <a:endParaRPr lang="en-US"/>
                </a:p>
              </p:txBody>
            </p:sp>
            <p:sp>
              <p:nvSpPr>
                <p:cNvPr id="21" name="Oval 18">
                  <a:extLst>
                    <a:ext uri="{FF2B5EF4-FFF2-40B4-BE49-F238E27FC236}">
                      <a16:creationId xmlns:a16="http://schemas.microsoft.com/office/drawing/2014/main" xmlns="" id="{B3DDEE0C-B5D5-9B41-ABDA-0717B93607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500" y="2286000"/>
                  <a:ext cx="2291773" cy="350184"/>
                </a:xfrm>
                <a:prstGeom prst="ellipse">
                  <a:avLst/>
                </a:prstGeom>
                <a:noFill/>
                <a:ln w="6350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82058" tIns="41029" rIns="82058" bIns="41029" anchor="ctr"/>
                <a:lstStyle/>
                <a:p>
                  <a:pPr algn="ctr" defTabSz="820583"/>
                  <a:endParaRPr lang="zh-TW" altLang="en-US">
                    <a:solidFill>
                      <a:srgbClr val="0000FF"/>
                    </a:solidFill>
                    <a:ea typeface="微軟正黑體" charset="0"/>
                    <a:cs typeface="微軟正黑體" charset="0"/>
                  </a:endParaRPr>
                </a:p>
              </p:txBody>
            </p:sp>
            <p:sp>
              <p:nvSpPr>
                <p:cNvPr id="22" name="Line 19">
                  <a:extLst>
                    <a:ext uri="{FF2B5EF4-FFF2-40B4-BE49-F238E27FC236}">
                      <a16:creationId xmlns:a16="http://schemas.microsoft.com/office/drawing/2014/main" xmlns="" id="{E2DEE7B2-6D16-954D-B064-F541429F4F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96580" y="2476500"/>
                  <a:ext cx="588818" cy="1714500"/>
                </a:xfrm>
                <a:prstGeom prst="line">
                  <a:avLst/>
                </a:prstGeom>
                <a:noFill/>
                <a:ln w="3175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23" name="Line 20">
                  <a:extLst>
                    <a:ext uri="{FF2B5EF4-FFF2-40B4-BE49-F238E27FC236}">
                      <a16:creationId xmlns:a16="http://schemas.microsoft.com/office/drawing/2014/main" xmlns="" id="{79E55CF8-831D-7947-971F-4E8527BBF1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1376" y="2475100"/>
                  <a:ext cx="655205" cy="1715900"/>
                </a:xfrm>
                <a:prstGeom prst="line">
                  <a:avLst/>
                </a:prstGeom>
                <a:noFill/>
                <a:ln w="3175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24" name="Line 21">
                  <a:extLst>
                    <a:ext uri="{FF2B5EF4-FFF2-40B4-BE49-F238E27FC236}">
                      <a16:creationId xmlns:a16="http://schemas.microsoft.com/office/drawing/2014/main" xmlns="" id="{64CD5F6F-7E56-7140-989E-9E89E890AF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0159" y="2475100"/>
                  <a:ext cx="916421" cy="171590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25" name="Line 22">
                  <a:extLst>
                    <a:ext uri="{FF2B5EF4-FFF2-40B4-BE49-F238E27FC236}">
                      <a16:creationId xmlns:a16="http://schemas.microsoft.com/office/drawing/2014/main" xmlns="" id="{16DF8A83-21C2-D846-940C-DB151CBE5C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96580" y="2475100"/>
                  <a:ext cx="850034" cy="171590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26" name="Line 23">
                  <a:extLst>
                    <a:ext uri="{FF2B5EF4-FFF2-40B4-BE49-F238E27FC236}">
                      <a16:creationId xmlns:a16="http://schemas.microsoft.com/office/drawing/2014/main" xmlns="" id="{CC1AF4E9-C373-CD48-BDFF-5CC49567BD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96580" y="2475100"/>
                  <a:ext cx="1112693" cy="1715900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27" name="Line 24">
                  <a:extLst>
                    <a:ext uri="{FF2B5EF4-FFF2-40B4-BE49-F238E27FC236}">
                      <a16:creationId xmlns:a16="http://schemas.microsoft.com/office/drawing/2014/main" xmlns="" id="{9086D678-6B28-194D-923D-DF8A8D0360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500" y="2494711"/>
                  <a:ext cx="1179080" cy="1715900"/>
                </a:xfrm>
                <a:prstGeom prst="line">
                  <a:avLst/>
                </a:prstGeom>
                <a:noFill/>
                <a:ln w="317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28" name="Line 26">
                  <a:extLst>
                    <a:ext uri="{FF2B5EF4-FFF2-40B4-BE49-F238E27FC236}">
                      <a16:creationId xmlns:a16="http://schemas.microsoft.com/office/drawing/2014/main" xmlns="" id="{545F319F-78F9-EB44-A3AA-02BFDC6E6D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66694" y="2221567"/>
                  <a:ext cx="129886" cy="1969434"/>
                </a:xfrm>
                <a:prstGeom prst="line">
                  <a:avLst/>
                </a:prstGeom>
                <a:noFill/>
                <a:ln w="2556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29" name="Oval 27">
                  <a:extLst>
                    <a:ext uri="{FF2B5EF4-FFF2-40B4-BE49-F238E27FC236}">
                      <a16:creationId xmlns:a16="http://schemas.microsoft.com/office/drawing/2014/main" xmlns="" id="{2362DBF0-D7CC-184F-A160-2D54554C84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1376" y="2349034"/>
                  <a:ext cx="1244023" cy="190500"/>
                </a:xfrm>
                <a:prstGeom prst="ellipse">
                  <a:avLst/>
                </a:prstGeom>
                <a:noFill/>
                <a:ln w="63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82058" tIns="41029" rIns="82058" bIns="41029" anchor="ctr"/>
                <a:lstStyle/>
                <a:p>
                  <a:endParaRPr lang="en-US"/>
                </a:p>
              </p:txBody>
            </p:sp>
            <p:sp>
              <p:nvSpPr>
                <p:cNvPr id="30" name="Line 28">
                  <a:extLst>
                    <a:ext uri="{FF2B5EF4-FFF2-40B4-BE49-F238E27FC236}">
                      <a16:creationId xmlns:a16="http://schemas.microsoft.com/office/drawing/2014/main" xmlns="" id="{9A9DC6E8-BAD9-4248-94DA-519BACECBA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96580" y="2477901"/>
                  <a:ext cx="588818" cy="1714500"/>
                </a:xfrm>
                <a:prstGeom prst="line">
                  <a:avLst/>
                </a:prstGeom>
                <a:noFill/>
                <a:ln w="3175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31" name="Line 29">
                  <a:extLst>
                    <a:ext uri="{FF2B5EF4-FFF2-40B4-BE49-F238E27FC236}">
                      <a16:creationId xmlns:a16="http://schemas.microsoft.com/office/drawing/2014/main" xmlns="" id="{A9F5CB7F-319D-324D-AFF4-44EE683052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1376" y="2476500"/>
                  <a:ext cx="655205" cy="1715901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  <p:sp>
              <p:nvSpPr>
                <p:cNvPr id="32" name="Oval 30">
                  <a:extLst>
                    <a:ext uri="{FF2B5EF4-FFF2-40B4-BE49-F238E27FC236}">
                      <a16:creationId xmlns:a16="http://schemas.microsoft.com/office/drawing/2014/main" xmlns="" id="{031F72DC-E94A-7141-8314-AEFDE6765D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1376" y="2350434"/>
                  <a:ext cx="1244023" cy="190500"/>
                </a:xfrm>
                <a:prstGeom prst="ellipse">
                  <a:avLst/>
                </a:prstGeom>
                <a:noFill/>
                <a:ln w="63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82058" tIns="41029" rIns="82058" bIns="41029" anchor="ctr"/>
                <a:lstStyle/>
                <a:p>
                  <a:endParaRPr lang="en-US"/>
                </a:p>
              </p:txBody>
            </p:sp>
            <p:sp>
              <p:nvSpPr>
                <p:cNvPr id="33" name="Line 31">
                  <a:extLst>
                    <a:ext uri="{FF2B5EF4-FFF2-40B4-BE49-F238E27FC236}">
                      <a16:creationId xmlns:a16="http://schemas.microsoft.com/office/drawing/2014/main" xmlns="" id="{EC123F22-283A-EE48-ACED-324EB53B78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96580" y="2479301"/>
                  <a:ext cx="588818" cy="1714500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82058" tIns="41029" rIns="82058" bIns="41029"/>
                <a:lstStyle/>
                <a:p>
                  <a:endParaRPr lang="en-US"/>
                </a:p>
              </p:txBody>
            </p:sp>
          </p:grp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64554DB9-00F3-B246-BC69-D4779E43DF67}"/>
                </a:ext>
              </a:extLst>
            </p:cNvPr>
            <p:cNvSpPr/>
            <p:nvPr/>
          </p:nvSpPr>
          <p:spPr>
            <a:xfrm>
              <a:off x="8366760" y="5052060"/>
              <a:ext cx="511530" cy="185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F9AFA29C-EE61-0243-9EE7-549CB7114F6F}"/>
              </a:ext>
            </a:extLst>
          </p:cNvPr>
          <p:cNvSpPr/>
          <p:nvPr/>
        </p:nvSpPr>
        <p:spPr>
          <a:xfrm>
            <a:off x="131336" y="5027482"/>
            <a:ext cx="6022806" cy="165601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0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7A0494-CA12-5F46-9BBA-B0857739C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Semi-inclusive distributions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77689D9-80A1-D140-A5DB-B625A9012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1/12/2019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5A879D-BE47-3649-BAE8-1AAFBCF8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Direct observation of jet deflection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EDC3B9-EB53-3541-A654-9B3A6BD45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41AEFD-45BD-824B-977E-8F0FA3640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3"/>
          <a:stretch/>
        </p:blipFill>
        <p:spPr>
          <a:xfrm>
            <a:off x="457200" y="1697997"/>
            <a:ext cx="2555120" cy="3151773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xmlns="" id="{97F51136-6429-1E4D-9987-F9E6B49FAE00}"/>
              </a:ext>
            </a:extLst>
          </p:cNvPr>
          <p:cNvSpPr/>
          <p:nvPr/>
        </p:nvSpPr>
        <p:spPr>
          <a:xfrm>
            <a:off x="4132700" y="2222334"/>
            <a:ext cx="335666" cy="145841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EA26F5D8-1D36-4A42-9197-07FE3E316E91}"/>
              </a:ext>
            </a:extLst>
          </p:cNvPr>
          <p:cNvCxnSpPr>
            <a:cxnSpLocks/>
          </p:cNvCxnSpPr>
          <p:nvPr/>
        </p:nvCxnSpPr>
        <p:spPr>
          <a:xfrm flipH="1">
            <a:off x="2305655" y="2973649"/>
            <a:ext cx="16151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148F5DD-1639-9947-8B98-EB800B3F7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179" y="1926536"/>
            <a:ext cx="4423458" cy="48701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668AF7-FD2D-D442-8CF8-F8920DBA33FB}"/>
              </a:ext>
            </a:extLst>
          </p:cNvPr>
          <p:cNvSpPr txBox="1"/>
          <p:nvPr/>
        </p:nvSpPr>
        <p:spPr>
          <a:xfrm>
            <a:off x="2805866" y="2551429"/>
            <a:ext cx="1221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projection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8DA46C-0A7F-3646-BFA7-F83647166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260" y="886832"/>
            <a:ext cx="5829838" cy="7437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D9CCCA-F792-0143-8A41-58F0E94E7BDE}"/>
              </a:ext>
            </a:extLst>
          </p:cNvPr>
          <p:cNvSpPr txBox="1"/>
          <p:nvPr/>
        </p:nvSpPr>
        <p:spPr>
          <a:xfrm>
            <a:off x="131336" y="4848190"/>
            <a:ext cx="4210668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Select events based on trigger</a:t>
            </a:r>
          </a:p>
          <a:p>
            <a:r>
              <a:rPr lang="en-US" sz="1600" dirty="0">
                <a:latin typeface="Times New Roman"/>
                <a:cs typeface="Times New Roman"/>
              </a:rPr>
              <a:t>Count all recoil jets in acceptance (no rejection)</a:t>
            </a:r>
          </a:p>
          <a:p>
            <a:r>
              <a:rPr lang="en-US" sz="1600" dirty="0">
                <a:latin typeface="Times New Roman"/>
                <a:cs typeface="Times New Roman"/>
              </a:rPr>
              <a:t>Normalize per trigger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600" dirty="0">
                <a:latin typeface="Times New Roman"/>
                <a:cs typeface="Times New Roman"/>
              </a:rPr>
              <a:t>Other analyses: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jet-wise rejection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pair-wise normalization</a:t>
            </a:r>
          </a:p>
        </p:txBody>
      </p:sp>
    </p:spTree>
    <p:extLst>
      <p:ext uri="{BB962C8B-B14F-4D97-AF65-F5344CB8AC3E}">
        <p14:creationId xmlns:p14="http://schemas.microsoft.com/office/powerpoint/2010/main" val="1773004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EC1D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smtClean="0">
            <a:latin typeface="Times New Roman"/>
            <a:cs typeface="Times New Roman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13829</TotalTime>
  <Words>1579</Words>
  <Application>Microsoft Office PowerPoint</Application>
  <PresentationFormat>On-screen Show (4:3)</PresentationFormat>
  <Paragraphs>378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 Unicode MS</vt:lpstr>
      <vt:lpstr>微軟正黑體</vt:lpstr>
      <vt:lpstr>ＭＳ Ｐゴシック</vt:lpstr>
      <vt:lpstr>SimSun</vt:lpstr>
      <vt:lpstr>Arial</vt:lpstr>
      <vt:lpstr>Book Antiqua</vt:lpstr>
      <vt:lpstr>Calibri</vt:lpstr>
      <vt:lpstr>Handwriting - Dakota</vt:lpstr>
      <vt:lpstr>Lucida Grande</vt:lpstr>
      <vt:lpstr>Symbol</vt:lpstr>
      <vt:lpstr>Times New Roman</vt:lpstr>
      <vt:lpstr>Office Theme</vt:lpstr>
      <vt:lpstr>Direct observation of in-medium jet deflection: experiment and theory  …plus some other stuff… </vt:lpstr>
      <vt:lpstr>In-medium modification of QCD shower</vt:lpstr>
      <vt:lpstr>Mapping in-vacuum jet shower: Lund Plane</vt:lpstr>
      <vt:lpstr>Mapping in-medium jet shower: Lund Plane</vt:lpstr>
      <vt:lpstr>Probing the micro-structure of the QGP with jets</vt:lpstr>
      <vt:lpstr>Measurement of jet modification: Lund Plane</vt:lpstr>
      <vt:lpstr>Interlude: considerations for measuring  jets in heavy ion collisions</vt:lpstr>
      <vt:lpstr>Factorizing jet signal and uncorrelated background in practice </vt:lpstr>
      <vt:lpstr>Semi-inclusive distributions</vt:lpstr>
      <vt:lpstr>PowerPoint Presentation</vt:lpstr>
      <vt:lpstr> </vt:lpstr>
      <vt:lpstr>End of interlude</vt:lpstr>
      <vt:lpstr>Jet sub-structure via  zg</vt:lpstr>
      <vt:lpstr>zg: DR dependence</vt:lpstr>
      <vt:lpstr>zg: compare ALICE &amp; CMS</vt:lpstr>
      <vt:lpstr>PowerPoint Presentation</vt:lpstr>
      <vt:lpstr>Jet deflection a.k.a. secondary scattering off the QGP</vt:lpstr>
      <vt:lpstr>Coherent jet scattering → acoplanarity</vt:lpstr>
      <vt:lpstr>PowerPoint Presentation</vt:lpstr>
      <vt:lpstr>PowerPoint Presentation</vt:lpstr>
      <vt:lpstr>In-medium acoplanarity: GLV vs BDMPS</vt:lpstr>
      <vt:lpstr>PowerPoint Presentation</vt:lpstr>
      <vt:lpstr>PowerPoint Presentation</vt:lpstr>
      <vt:lpstr>Scattering probability P(θ) for incident gluon</vt:lpstr>
      <vt:lpstr>PowerPoint Presentation</vt:lpstr>
      <vt:lpstr>Summary</vt:lpstr>
      <vt:lpstr>Backup</vt:lpstr>
      <vt:lpstr>Heavy ion jet measurements:  general considerations</vt:lpstr>
      <vt:lpstr>PowerPoint Presentation</vt:lpstr>
      <vt:lpstr>PowerPoint Presentation</vt:lpstr>
      <vt:lpstr>Medium induced acoplanarity: QCD vs QED</vt:lpstr>
    </vt:vector>
  </TitlesOfParts>
  <Company>LBNL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Jacobs</dc:creator>
  <cp:lastModifiedBy>rjfries</cp:lastModifiedBy>
  <cp:revision>1711</cp:revision>
  <dcterms:created xsi:type="dcterms:W3CDTF">2011-06-20T01:07:22Z</dcterms:created>
  <dcterms:modified xsi:type="dcterms:W3CDTF">2019-01-12T15:15:40Z</dcterms:modified>
</cp:coreProperties>
</file>