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9" r:id="rId6"/>
    <p:sldId id="269" r:id="rId7"/>
    <p:sldId id="270" r:id="rId8"/>
    <p:sldId id="271" r:id="rId9"/>
    <p:sldId id="273" r:id="rId10"/>
    <p:sldId id="260" r:id="rId11"/>
    <p:sldId id="261" r:id="rId12"/>
    <p:sldId id="262" r:id="rId13"/>
    <p:sldId id="267" r:id="rId14"/>
    <p:sldId id="263" r:id="rId15"/>
    <p:sldId id="264" r:id="rId16"/>
    <p:sldId id="265" r:id="rId17"/>
    <p:sldId id="268" r:id="rId18"/>
    <p:sldId id="266" r:id="rId19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lik, Cihangir" initials="CC" lastIdx="12" clrIdx="0">
    <p:extLst>
      <p:ext uri="{19B8F6BF-5375-455C-9EA6-DF929625EA0E}">
        <p15:presenceInfo xmlns:p15="http://schemas.microsoft.com/office/powerpoint/2012/main" userId="S::c31@ornl.gov::0c314d75-52b5-4f57-bd82-2d43da05fb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2" autoAdjust="0"/>
    <p:restoredTop sz="95161" autoAdjust="0"/>
  </p:normalViewPr>
  <p:slideViewPr>
    <p:cSldViewPr snapToGrid="0" showGuides="1">
      <p:cViewPr varScale="1">
        <p:scale>
          <a:sx n="123" d="100"/>
          <a:sy n="123" d="100"/>
        </p:scale>
        <p:origin x="224" y="16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6368" y="28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10/22/18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10/22/18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266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FCA792B-F3C6-440D-9FAF-B0D8AC4CDC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4" y="6472945"/>
            <a:ext cx="1093661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AE7B96-D2A6-4A16-9C8C-9BA017C834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911F93-34D4-49C9-8A88-C4DDE1F1E0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EEDC71-13B7-4B76-A967-98C8665C45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86525"/>
            <a:ext cx="1088136" cy="261860"/>
          </a:xfrm>
          <a:prstGeom prst="rect">
            <a:avLst/>
          </a:prstGeom>
        </p:spPr>
      </p:pic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690CFA-BCE4-4BCB-BADE-0862029B1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C3F58-DA01-43AC-9BFD-B0FCF242EE72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535531"/>
          </a:xfrm>
        </p:spPr>
        <p:txBody>
          <a:bodyPr/>
          <a:lstStyle/>
          <a:p>
            <a:r>
              <a:rPr lang="en-US" dirty="0"/>
              <a:t>AMPX Status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12E8D-8CA8-4596-914D-BD6FE69564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736" y="2139695"/>
            <a:ext cx="5850144" cy="2909825"/>
          </a:xfrm>
        </p:spPr>
        <p:txBody>
          <a:bodyPr/>
          <a:lstStyle/>
          <a:p>
            <a:r>
              <a:rPr lang="en-US" dirty="0"/>
              <a:t>Dorothea Wiarda</a:t>
            </a:r>
          </a:p>
          <a:p>
            <a:r>
              <a:rPr lang="en-US" dirty="0"/>
              <a:t>Andrew M. Holcomb</a:t>
            </a:r>
          </a:p>
          <a:p>
            <a:r>
              <a:rPr lang="en-US" dirty="0"/>
              <a:t>Goran </a:t>
            </a:r>
            <a:r>
              <a:rPr lang="en-US" dirty="0" err="1"/>
              <a:t>Arbanas</a:t>
            </a:r>
            <a:endParaRPr lang="en-US" dirty="0"/>
          </a:p>
          <a:p>
            <a:r>
              <a:rPr lang="en-US" dirty="0" err="1"/>
              <a:t>Friederike</a:t>
            </a:r>
            <a:r>
              <a:rPr lang="en-US" dirty="0"/>
              <a:t> </a:t>
            </a:r>
            <a:r>
              <a:rPr lang="en-US" dirty="0" err="1"/>
              <a:t>Bostelmann</a:t>
            </a:r>
            <a:endParaRPr lang="en-US" dirty="0"/>
          </a:p>
          <a:p>
            <a:pPr marL="457200" indent="-457200"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182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43057-2991-6045-BD5A-91CD3B978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327" y="599440"/>
            <a:ext cx="6082793" cy="535531"/>
          </a:xfrm>
        </p:spPr>
        <p:txBody>
          <a:bodyPr/>
          <a:lstStyle/>
          <a:p>
            <a:r>
              <a:rPr lang="en-US" dirty="0"/>
              <a:t>AMPX and SAMMY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3D2AF5-DE99-284E-8B64-DEA5061D7048}"/>
              </a:ext>
            </a:extLst>
          </p:cNvPr>
          <p:cNvSpPr txBox="1"/>
          <p:nvPr/>
        </p:nvSpPr>
        <p:spPr>
          <a:xfrm>
            <a:off x="566484" y="1493055"/>
            <a:ext cx="10335196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9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Since many of the same people are involved in AMPX and SAMMY development, we want to make code sharing easy.</a:t>
            </a:r>
          </a:p>
          <a:p>
            <a:pPr marL="800100" lvl="1" indent="-342900">
              <a:lnSpc>
                <a:spcPct val="9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SAMMY and AMPX/SCALE will still be distributed as different codes, but contain the same code.</a:t>
            </a:r>
          </a:p>
          <a:p>
            <a:pPr marL="800100" lvl="1" indent="-342900">
              <a:lnSpc>
                <a:spcPct val="9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Internally both codes are still in different source repositories, but shared code will only be contained in one of the repositories.</a:t>
            </a:r>
          </a:p>
          <a:p>
            <a:pPr marL="800100" lvl="1" indent="-342900">
              <a:lnSpc>
                <a:spcPct val="9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811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6E305-1CDF-C249-A65D-8A2C3E3B1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ENDF I/O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080DB9-BDE9-584C-865E-EC2D62AFC963}"/>
              </a:ext>
            </a:extLst>
          </p:cNvPr>
          <p:cNvSpPr txBox="1"/>
          <p:nvPr/>
        </p:nvSpPr>
        <p:spPr>
          <a:xfrm>
            <a:off x="6215610" y="2448140"/>
            <a:ext cx="5186192" cy="333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charset="0"/>
              <a:buChar char="•"/>
            </a:pPr>
            <a:r>
              <a:rPr lang="en-US" dirty="0"/>
              <a:t>SLBW and MLBW parameter are stored in the same class with a flag indicating which formalism to use</a:t>
            </a:r>
          </a:p>
          <a:p>
            <a:pPr marL="285750" indent="-285750">
              <a:lnSpc>
                <a:spcPct val="90000"/>
              </a:lnSpc>
              <a:buFont typeface="Arial" charset="0"/>
              <a:buChar char="•"/>
            </a:pPr>
            <a:r>
              <a:rPr lang="en-US" dirty="0"/>
              <a:t>Resonance parameters for Reich-Moore for LRF=3 are initially stored in a different class, but are  converted to  a LRF=7 class before calculation</a:t>
            </a:r>
          </a:p>
          <a:p>
            <a:pPr marL="285750" indent="-285750">
              <a:lnSpc>
                <a:spcPct val="90000"/>
              </a:lnSpc>
              <a:buFont typeface="Arial" charset="0"/>
              <a:buChar char="•"/>
            </a:pPr>
            <a:r>
              <a:rPr lang="en-US" dirty="0"/>
              <a:t>If derivatives are desired, all formalisms (except URR) are converted to LRF=7</a:t>
            </a:r>
          </a:p>
          <a:p>
            <a:pPr marL="285750" indent="-285750">
              <a:lnSpc>
                <a:spcPct val="90000"/>
              </a:lnSpc>
              <a:buFont typeface="Arial" charset="0"/>
              <a:buChar char="•"/>
            </a:pPr>
            <a:r>
              <a:rPr lang="en-US" dirty="0"/>
              <a:t>All resonance parameter classes can contain a covariance matrix. If converting to a different formalism, the covariance matrix is re-organized accordingly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6E29D6A-2010-454A-A66D-B5AFC6429F6D}"/>
              </a:ext>
            </a:extLst>
          </p:cNvPr>
          <p:cNvGrpSpPr/>
          <p:nvPr/>
        </p:nvGrpSpPr>
        <p:grpSpPr>
          <a:xfrm>
            <a:off x="660495" y="2296475"/>
            <a:ext cx="5069712" cy="3905626"/>
            <a:chOff x="486136" y="620075"/>
            <a:chExt cx="5069712" cy="3905626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B9E4FCE1-D579-2348-A681-62BA5E02B566}"/>
                </a:ext>
              </a:extLst>
            </p:cNvPr>
            <p:cNvSpPr/>
            <p:nvPr/>
          </p:nvSpPr>
          <p:spPr>
            <a:xfrm>
              <a:off x="486136" y="893180"/>
              <a:ext cx="2048720" cy="3632521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  <a:alpha val="64000"/>
              </a:schemeClr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ENDF</a:t>
              </a:r>
            </a:p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Resonance parameters</a:t>
              </a:r>
            </a:p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and</a:t>
              </a:r>
            </a:p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Covariance matrix</a:t>
              </a: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9D314E2E-F118-1E47-A938-22C65405FBC0}"/>
                </a:ext>
              </a:extLst>
            </p:cNvPr>
            <p:cNvSpPr/>
            <p:nvPr/>
          </p:nvSpPr>
          <p:spPr>
            <a:xfrm>
              <a:off x="3704631" y="620075"/>
              <a:ext cx="1747046" cy="51875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MLBW</a:t>
              </a: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6CD689D8-7BB4-A04F-9108-48F7945B554E}"/>
                </a:ext>
              </a:extLst>
            </p:cNvPr>
            <p:cNvSpPr/>
            <p:nvPr/>
          </p:nvSpPr>
          <p:spPr>
            <a:xfrm>
              <a:off x="3704631" y="1367563"/>
              <a:ext cx="1851217" cy="727455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Reich-Moore LRF=3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EA806B79-9571-8B43-87CD-FD38B304351C}"/>
                </a:ext>
              </a:extLst>
            </p:cNvPr>
            <p:cNvSpPr/>
            <p:nvPr/>
          </p:nvSpPr>
          <p:spPr>
            <a:xfrm>
              <a:off x="3704631" y="3030983"/>
              <a:ext cx="1851217" cy="672916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Adler-Adler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4A033F70-919C-3343-8FE9-71F3C00DFACF}"/>
                </a:ext>
              </a:extLst>
            </p:cNvPr>
            <p:cNvSpPr/>
            <p:nvPr/>
          </p:nvSpPr>
          <p:spPr>
            <a:xfrm>
              <a:off x="3704631" y="2273144"/>
              <a:ext cx="1851217" cy="57971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Reich-Moore LRF=7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3B42624D-7A3D-D143-AD6A-1505688C79C2}"/>
                </a:ext>
              </a:extLst>
            </p:cNvPr>
            <p:cNvSpPr/>
            <p:nvPr/>
          </p:nvSpPr>
          <p:spPr>
            <a:xfrm>
              <a:off x="3681116" y="4040897"/>
              <a:ext cx="1874732" cy="484804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URR – </a:t>
              </a:r>
            </a:p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SLBW only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687C9A8-9F42-684D-87B7-492E4F506A4D}"/>
                </a:ext>
              </a:extLst>
            </p:cNvPr>
            <p:cNvCxnSpPr>
              <a:stCxn id="6" idx="3"/>
            </p:cNvCxnSpPr>
            <p:nvPr/>
          </p:nvCxnSpPr>
          <p:spPr>
            <a:xfrm flipV="1">
              <a:off x="2534856" y="879450"/>
              <a:ext cx="1146260" cy="1829991"/>
            </a:xfrm>
            <a:prstGeom prst="straightConnector1">
              <a:avLst/>
            </a:prstGeom>
            <a:ln w="34925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30DACF1-DD4F-AE49-87A8-DE3E4DA3AC2C}"/>
                </a:ext>
              </a:extLst>
            </p:cNvPr>
            <p:cNvCxnSpPr>
              <a:stCxn id="6" idx="3"/>
              <a:endCxn id="8" idx="1"/>
            </p:cNvCxnSpPr>
            <p:nvPr/>
          </p:nvCxnSpPr>
          <p:spPr>
            <a:xfrm flipV="1">
              <a:off x="2534856" y="1731291"/>
              <a:ext cx="1169775" cy="978150"/>
            </a:xfrm>
            <a:prstGeom prst="straightConnector1">
              <a:avLst/>
            </a:prstGeom>
            <a:ln w="34925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E6BB2E0-A175-764B-9540-5E4B01ABEE70}"/>
                </a:ext>
              </a:extLst>
            </p:cNvPr>
            <p:cNvCxnSpPr>
              <a:stCxn id="6" idx="3"/>
              <a:endCxn id="10" idx="1"/>
            </p:cNvCxnSpPr>
            <p:nvPr/>
          </p:nvCxnSpPr>
          <p:spPr>
            <a:xfrm flipV="1">
              <a:off x="2534856" y="2563001"/>
              <a:ext cx="1169775" cy="146440"/>
            </a:xfrm>
            <a:prstGeom prst="straightConnector1">
              <a:avLst/>
            </a:prstGeom>
            <a:ln w="34925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4251551-EFBE-E14F-98DE-35EF1A80A498}"/>
                </a:ext>
              </a:extLst>
            </p:cNvPr>
            <p:cNvCxnSpPr>
              <a:stCxn id="6" idx="3"/>
              <a:endCxn id="9" idx="1"/>
            </p:cNvCxnSpPr>
            <p:nvPr/>
          </p:nvCxnSpPr>
          <p:spPr>
            <a:xfrm>
              <a:off x="2534856" y="2709441"/>
              <a:ext cx="1169775" cy="658000"/>
            </a:xfrm>
            <a:prstGeom prst="straightConnector1">
              <a:avLst/>
            </a:prstGeom>
            <a:ln w="34925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2FAB37D-F1F7-E843-B920-18F081240679}"/>
                </a:ext>
              </a:extLst>
            </p:cNvPr>
            <p:cNvCxnSpPr>
              <a:stCxn id="6" idx="3"/>
              <a:endCxn id="11" idx="1"/>
            </p:cNvCxnSpPr>
            <p:nvPr/>
          </p:nvCxnSpPr>
          <p:spPr>
            <a:xfrm>
              <a:off x="2534856" y="2709441"/>
              <a:ext cx="1146260" cy="1573858"/>
            </a:xfrm>
            <a:prstGeom prst="straightConnector1">
              <a:avLst/>
            </a:prstGeom>
            <a:ln w="34925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A8F7194-B97B-6346-9C36-E06D4CBB44D0}"/>
              </a:ext>
            </a:extLst>
          </p:cNvPr>
          <p:cNvSpPr txBox="1"/>
          <p:nvPr/>
        </p:nvSpPr>
        <p:spPr>
          <a:xfrm>
            <a:off x="660494" y="955977"/>
            <a:ext cx="10830465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AMPX already has a C++ ENDF I/O reader and (in many cases) writer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API access to the ENDF data is independent of the ENDF file format (ENDF-6 or GNDS)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We want to change SAMMY to use the AMPX ENDF API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This will include extending the ENDF API as needed.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324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23EAF-2F59-3C47-864E-D95248920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Resonance processing as currently done in AMPX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6447838-86F6-A54F-9651-C664459C5631}"/>
              </a:ext>
            </a:extLst>
          </p:cNvPr>
          <p:cNvGrpSpPr/>
          <p:nvPr/>
        </p:nvGrpSpPr>
        <p:grpSpPr>
          <a:xfrm>
            <a:off x="921306" y="1014949"/>
            <a:ext cx="9900122" cy="4924065"/>
            <a:chOff x="609690" y="845914"/>
            <a:chExt cx="9900122" cy="4924065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1F43AD1D-FE48-6344-B99C-88F95FB8DACE}"/>
                </a:ext>
              </a:extLst>
            </p:cNvPr>
            <p:cNvSpPr/>
            <p:nvPr/>
          </p:nvSpPr>
          <p:spPr>
            <a:xfrm>
              <a:off x="763419" y="845914"/>
              <a:ext cx="2368045" cy="1018573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5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bg1"/>
                  </a:solidFill>
                </a:rPr>
                <a:t>Class describing incident particle and target</a:t>
              </a: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7114F3FA-07D5-E444-AA0B-E6FB4B2C0F7F}"/>
                </a:ext>
              </a:extLst>
            </p:cNvPr>
            <p:cNvSpPr/>
            <p:nvPr/>
          </p:nvSpPr>
          <p:spPr>
            <a:xfrm>
              <a:off x="609690" y="2033285"/>
              <a:ext cx="2849417" cy="3736694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API to calculated cross section and derivatives at a given energy</a:t>
              </a:r>
            </a:p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+</a:t>
              </a:r>
            </a:p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some method to determine grid structure</a:t>
              </a: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358E04A3-FEA7-5C47-8240-305901B4160B}"/>
                </a:ext>
              </a:extLst>
            </p:cNvPr>
            <p:cNvSpPr/>
            <p:nvPr/>
          </p:nvSpPr>
          <p:spPr>
            <a:xfrm>
              <a:off x="4239421" y="2450938"/>
              <a:ext cx="3000548" cy="843987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Implementation for MLBW</a:t>
              </a: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B5B4EDEF-6980-1446-B540-C1605EB4843F}"/>
                </a:ext>
              </a:extLst>
            </p:cNvPr>
            <p:cNvSpPr/>
            <p:nvPr/>
          </p:nvSpPr>
          <p:spPr>
            <a:xfrm>
              <a:off x="4211262" y="3472404"/>
              <a:ext cx="3028708" cy="760072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>
                  <a:solidFill>
                    <a:schemeClr val="tx1"/>
                  </a:solidFill>
                </a:rPr>
                <a:t>Implementation </a:t>
              </a:r>
            </a:p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for Reich-Moore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467BDC34-F468-BB41-AACD-BFF3329789C3}"/>
                </a:ext>
              </a:extLst>
            </p:cNvPr>
            <p:cNvSpPr/>
            <p:nvPr/>
          </p:nvSpPr>
          <p:spPr>
            <a:xfrm>
              <a:off x="4211262" y="4404167"/>
              <a:ext cx="3028707" cy="723417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Implementation </a:t>
              </a:r>
              <a:r>
                <a:rPr lang="en-US">
                  <a:solidFill>
                    <a:schemeClr val="tx1"/>
                  </a:solidFill>
                </a:rPr>
                <a:t>for </a:t>
              </a:r>
            </a:p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Adler-Adler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DAEDDEDE-9205-814D-93B2-F7D45F756593}"/>
                </a:ext>
              </a:extLst>
            </p:cNvPr>
            <p:cNvSpPr/>
            <p:nvPr/>
          </p:nvSpPr>
          <p:spPr>
            <a:xfrm>
              <a:off x="7494605" y="2925983"/>
              <a:ext cx="3015207" cy="1273215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New C++ implementation for cross-section and double differential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66405250-8BBE-DE41-9924-E87C49E3D5FF}"/>
                </a:ext>
              </a:extLst>
            </p:cNvPr>
            <p:cNvSpPr/>
            <p:nvPr/>
          </p:nvSpPr>
          <p:spPr>
            <a:xfrm>
              <a:off x="7538011" y="4281185"/>
              <a:ext cx="2928394" cy="53340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SAMRML for derivatives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AC40CFF-86C5-1B4E-988E-06856D83894E}"/>
                </a:ext>
              </a:extLst>
            </p:cNvPr>
            <p:cNvCxnSpPr/>
            <p:nvPr/>
          </p:nvCxnSpPr>
          <p:spPr>
            <a:xfrm>
              <a:off x="1921397" y="1875099"/>
              <a:ext cx="0" cy="158186"/>
            </a:xfrm>
            <a:prstGeom prst="straightConnector1">
              <a:avLst/>
            </a:prstGeom>
            <a:ln w="25400">
              <a:solidFill>
                <a:schemeClr val="accent3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88F3944-7CD1-004D-950A-B526086DC8CB}"/>
                </a:ext>
              </a:extLst>
            </p:cNvPr>
            <p:cNvCxnSpPr>
              <a:endCxn id="6" idx="3"/>
            </p:cNvCxnSpPr>
            <p:nvPr/>
          </p:nvCxnSpPr>
          <p:spPr>
            <a:xfrm flipH="1">
              <a:off x="3459107" y="2882096"/>
              <a:ext cx="752155" cy="1019536"/>
            </a:xfrm>
            <a:prstGeom prst="straightConnector1">
              <a:avLst/>
            </a:prstGeom>
            <a:ln w="34925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77C40D2-625F-E24B-AC9B-F396B59D04CE}"/>
                </a:ext>
              </a:extLst>
            </p:cNvPr>
            <p:cNvCxnSpPr>
              <a:stCxn id="8" idx="1"/>
              <a:endCxn id="6" idx="3"/>
            </p:cNvCxnSpPr>
            <p:nvPr/>
          </p:nvCxnSpPr>
          <p:spPr>
            <a:xfrm flipH="1">
              <a:off x="3459107" y="3852440"/>
              <a:ext cx="752155" cy="49192"/>
            </a:xfrm>
            <a:prstGeom prst="straightConnector1">
              <a:avLst/>
            </a:prstGeom>
            <a:ln w="34925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61D59F6-7D27-7049-9ED6-F409E8D5F16E}"/>
                </a:ext>
              </a:extLst>
            </p:cNvPr>
            <p:cNvCxnSpPr>
              <a:stCxn id="9" idx="1"/>
              <a:endCxn id="6" idx="3"/>
            </p:cNvCxnSpPr>
            <p:nvPr/>
          </p:nvCxnSpPr>
          <p:spPr>
            <a:xfrm flipH="1" flipV="1">
              <a:off x="3459107" y="3901632"/>
              <a:ext cx="752155" cy="864244"/>
            </a:xfrm>
            <a:prstGeom prst="straightConnector1">
              <a:avLst/>
            </a:prstGeom>
            <a:ln w="34925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B5F15C3-E849-EE42-BB5F-3E31D8B8EB9F}"/>
                </a:ext>
              </a:extLst>
            </p:cNvPr>
            <p:cNvCxnSpPr>
              <a:endCxn id="8" idx="3"/>
            </p:cNvCxnSpPr>
            <p:nvPr/>
          </p:nvCxnSpPr>
          <p:spPr>
            <a:xfrm flipH="1">
              <a:off x="7239970" y="3599727"/>
              <a:ext cx="254635" cy="252713"/>
            </a:xfrm>
            <a:prstGeom prst="straightConnector1">
              <a:avLst/>
            </a:prstGeom>
            <a:ln w="28575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8A65E40-A3EE-0741-A446-EFEF48CFF909}"/>
                </a:ext>
              </a:extLst>
            </p:cNvPr>
            <p:cNvCxnSpPr>
              <a:stCxn id="11" idx="1"/>
            </p:cNvCxnSpPr>
            <p:nvPr/>
          </p:nvCxnSpPr>
          <p:spPr>
            <a:xfrm flipH="1" flipV="1">
              <a:off x="7239969" y="3852440"/>
              <a:ext cx="298042" cy="695445"/>
            </a:xfrm>
            <a:prstGeom prst="straightConnector1">
              <a:avLst/>
            </a:prstGeom>
            <a:ln w="28575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DD8CABC-FFF1-DE45-8CED-A4195E09B365}"/>
              </a:ext>
            </a:extLst>
          </p:cNvPr>
          <p:cNvSpPr txBox="1"/>
          <p:nvPr/>
        </p:nvSpPr>
        <p:spPr>
          <a:xfrm>
            <a:off x="4530716" y="5939014"/>
            <a:ext cx="6899283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Note: SAMRML is a simplified version of SAMMY where unneeded features are stripped.</a:t>
            </a:r>
          </a:p>
        </p:txBody>
      </p:sp>
    </p:spTree>
    <p:extLst>
      <p:ext uri="{BB962C8B-B14F-4D97-AF65-F5344CB8AC3E}">
        <p14:creationId xmlns:p14="http://schemas.microsoft.com/office/powerpoint/2010/main" val="1105530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3ED6184-E880-3C4B-85EF-0F88D34B0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Resonance processing as we want to do it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1BD34A4-0AA9-174D-A51F-56E415925D37}"/>
              </a:ext>
            </a:extLst>
          </p:cNvPr>
          <p:cNvGrpSpPr/>
          <p:nvPr/>
        </p:nvGrpSpPr>
        <p:grpSpPr>
          <a:xfrm>
            <a:off x="768906" y="1197829"/>
            <a:ext cx="5398214" cy="4924065"/>
            <a:chOff x="609690" y="845914"/>
            <a:chExt cx="5398214" cy="4924065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CDEE613B-0C87-3745-AB81-FEE5F5C288BC}"/>
                </a:ext>
              </a:extLst>
            </p:cNvPr>
            <p:cNvSpPr/>
            <p:nvPr/>
          </p:nvSpPr>
          <p:spPr>
            <a:xfrm>
              <a:off x="763419" y="845914"/>
              <a:ext cx="2368045" cy="1018573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5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bg1"/>
                  </a:solidFill>
                </a:rPr>
                <a:t>Class describing incident particle and target</a:t>
              </a: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2800EB9A-CDDA-324E-B436-0124CBF65711}"/>
                </a:ext>
              </a:extLst>
            </p:cNvPr>
            <p:cNvSpPr/>
            <p:nvPr/>
          </p:nvSpPr>
          <p:spPr>
            <a:xfrm>
              <a:off x="609690" y="2033285"/>
              <a:ext cx="2849417" cy="3736694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API to calculated cross section and derivatives at a given energy</a:t>
              </a:r>
            </a:p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+</a:t>
              </a:r>
            </a:p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some method to determine grid structure</a:t>
              </a: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841F5606-8B7B-9141-91EE-C24FB65C0C34}"/>
                </a:ext>
              </a:extLst>
            </p:cNvPr>
            <p:cNvSpPr/>
            <p:nvPr/>
          </p:nvSpPr>
          <p:spPr>
            <a:xfrm>
              <a:off x="4310541" y="3479638"/>
              <a:ext cx="1697363" cy="843987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SAMMY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BB76FD93-72F9-8340-B285-548921CA80B3}"/>
                </a:ext>
              </a:extLst>
            </p:cNvPr>
            <p:cNvCxnSpPr/>
            <p:nvPr/>
          </p:nvCxnSpPr>
          <p:spPr>
            <a:xfrm>
              <a:off x="1921397" y="1875099"/>
              <a:ext cx="0" cy="158186"/>
            </a:xfrm>
            <a:prstGeom prst="straightConnector1">
              <a:avLst/>
            </a:prstGeom>
            <a:ln w="25400">
              <a:solidFill>
                <a:schemeClr val="accent3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1D2A4AD-19C1-6549-8881-57392A42B560}"/>
                </a:ext>
              </a:extLst>
            </p:cNvPr>
            <p:cNvCxnSpPr>
              <a:cxnSpLocks/>
              <a:stCxn id="8" idx="1"/>
              <a:endCxn id="7" idx="3"/>
            </p:cNvCxnSpPr>
            <p:nvPr/>
          </p:nvCxnSpPr>
          <p:spPr>
            <a:xfrm flipH="1">
              <a:off x="3459107" y="3901632"/>
              <a:ext cx="851434" cy="0"/>
            </a:xfrm>
            <a:prstGeom prst="straightConnector1">
              <a:avLst/>
            </a:prstGeom>
            <a:ln w="34925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FFA6DAC-9B25-234E-A4DD-D37AF55F222F}"/>
              </a:ext>
            </a:extLst>
          </p:cNvPr>
          <p:cNvSpPr txBox="1"/>
          <p:nvPr/>
        </p:nvSpPr>
        <p:spPr>
          <a:xfrm>
            <a:off x="6032564" y="1716224"/>
            <a:ext cx="53926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  <a:buClr>
                <a:schemeClr val="tx2"/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Advantage:</a:t>
            </a:r>
          </a:p>
          <a:p>
            <a:pPr marL="800100" lvl="1" indent="-342900">
              <a:lnSpc>
                <a:spcPct val="9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One resonance processing code to maintain</a:t>
            </a:r>
          </a:p>
          <a:p>
            <a:pPr marL="800100" lvl="1" indent="-342900">
              <a:lnSpc>
                <a:spcPct val="9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All new SAMMY features are immediately available in AMPX</a:t>
            </a:r>
          </a:p>
          <a:p>
            <a:pPr marL="800100" lvl="1" indent="-342900">
              <a:lnSpc>
                <a:spcPct val="9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New ENDF format enhancements and algorithm changes are available in AMPX and SAMMY.</a:t>
            </a:r>
          </a:p>
          <a:p>
            <a:pPr lvl="1">
              <a:lnSpc>
                <a:spcPct val="90000"/>
              </a:lnSpc>
              <a:buClr>
                <a:schemeClr val="tx2"/>
              </a:buClr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354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9F669-4D29-AE43-811A-12B90A3E9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Doppler broadening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73FE2-10BC-2542-B4DA-B83BE39C9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983174"/>
            <a:ext cx="11345673" cy="4736905"/>
          </a:xfrm>
        </p:spPr>
        <p:txBody>
          <a:bodyPr/>
          <a:lstStyle/>
          <a:p>
            <a:r>
              <a:rPr lang="en-US" dirty="0"/>
              <a:t>AMPX has an NRC task to modernize Broaden this year, our code to do Doppler broadening.</a:t>
            </a:r>
          </a:p>
          <a:p>
            <a:r>
              <a:rPr lang="en-US" dirty="0"/>
              <a:t>Work on developing a suitable API has started.</a:t>
            </a:r>
          </a:p>
          <a:p>
            <a:r>
              <a:rPr lang="en-US" dirty="0"/>
              <a:t>We plan to connect different algorithms to the API</a:t>
            </a:r>
          </a:p>
          <a:p>
            <a:pPr lvl="1"/>
            <a:r>
              <a:rPr lang="en-US" dirty="0"/>
              <a:t>Traditional </a:t>
            </a:r>
            <a:r>
              <a:rPr lang="en-US" dirty="0" err="1"/>
              <a:t>Solbrig’s</a:t>
            </a:r>
            <a:r>
              <a:rPr lang="en-US" dirty="0"/>
              <a:t> kernel broadening</a:t>
            </a:r>
          </a:p>
          <a:p>
            <a:pPr lvl="1"/>
            <a:r>
              <a:rPr lang="en-US" dirty="0"/>
              <a:t>Leal-Hwang</a:t>
            </a:r>
          </a:p>
          <a:p>
            <a:r>
              <a:rPr lang="en-US" dirty="0"/>
              <a:t>We hope to use the same API and the connected methods in AMPX and SAMMY.</a:t>
            </a:r>
          </a:p>
        </p:txBody>
      </p:sp>
    </p:spTree>
    <p:extLst>
      <p:ext uri="{BB962C8B-B14F-4D97-AF65-F5344CB8AC3E}">
        <p14:creationId xmlns:p14="http://schemas.microsoft.com/office/powerpoint/2010/main" val="3893851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EABF6-9EE4-8E49-BE55-6014C0A60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B8149-7C7F-534D-8182-059EBC62D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ENDF-B/VIII.0 CE and MG libraries have been produced and tested</a:t>
            </a:r>
          </a:p>
          <a:p>
            <a:r>
              <a:rPr lang="en-US" dirty="0"/>
              <a:t>Work on implementing GNDS reading in AMPX progressed. Currently we are working on kinematic data.</a:t>
            </a:r>
          </a:p>
          <a:p>
            <a:r>
              <a:rPr lang="en-US" dirty="0"/>
              <a:t>We plan more code sharing between AMPX and SAMMY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076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9A220-8F18-3545-9FA2-3010FF1E8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5C9A4-66A3-1046-B844-FC41EFE47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1023815"/>
            <a:ext cx="11430000" cy="4047778"/>
          </a:xfrm>
        </p:spPr>
        <p:txBody>
          <a:bodyPr/>
          <a:lstStyle/>
          <a:p>
            <a:r>
              <a:rPr lang="en-US" dirty="0"/>
              <a:t>Processing ENDF/B-VIII.0</a:t>
            </a:r>
          </a:p>
          <a:p>
            <a:r>
              <a:rPr lang="en-US" dirty="0"/>
              <a:t>AMPX and GNDS</a:t>
            </a:r>
          </a:p>
          <a:p>
            <a:r>
              <a:rPr lang="en-US" dirty="0"/>
              <a:t>Future plans to share code with SAMMY</a:t>
            </a:r>
          </a:p>
        </p:txBody>
      </p:sp>
    </p:spTree>
    <p:extLst>
      <p:ext uri="{BB962C8B-B14F-4D97-AF65-F5344CB8AC3E}">
        <p14:creationId xmlns:p14="http://schemas.microsoft.com/office/powerpoint/2010/main" val="911730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AEA1A-48AC-AC44-8AC9-1316F36D9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Processing of ENDF-B/VIII.0 library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59D02-A80C-3646-9AD5-3BEA4FBD9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1105095"/>
            <a:ext cx="11430000" cy="4047778"/>
          </a:xfrm>
        </p:spPr>
        <p:txBody>
          <a:bodyPr/>
          <a:lstStyle/>
          <a:p>
            <a:r>
              <a:rPr lang="en-US" dirty="0"/>
              <a:t>In order to process ENDF-B/VIII.0 an AMPX patch is needed. </a:t>
            </a:r>
            <a:br>
              <a:rPr lang="en-US" dirty="0"/>
            </a:br>
            <a:r>
              <a:rPr lang="en-US" dirty="0"/>
              <a:t>It will be available in the next SCALE beta. </a:t>
            </a:r>
            <a:br>
              <a:rPr lang="en-US" dirty="0"/>
            </a:br>
            <a:r>
              <a:rPr lang="en-US" dirty="0"/>
              <a:t>For previous versions the patch is available via email.</a:t>
            </a:r>
          </a:p>
          <a:p>
            <a:r>
              <a:rPr lang="en-US" dirty="0"/>
              <a:t>In order to use the new moderator data in SCALE, a new Standard Composition Library is needed. It will be available in the next SCALE beta. </a:t>
            </a:r>
          </a:p>
          <a:p>
            <a:r>
              <a:rPr lang="en-US" dirty="0"/>
              <a:t>Experimental libraries discussed in this talk will be available in the next SCALE beta. </a:t>
            </a:r>
          </a:p>
        </p:txBody>
      </p:sp>
    </p:spTree>
    <p:extLst>
      <p:ext uri="{BB962C8B-B14F-4D97-AF65-F5344CB8AC3E}">
        <p14:creationId xmlns:p14="http://schemas.microsoft.com/office/powerpoint/2010/main" val="2505907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244C9-1B3D-6847-A724-C46D32533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Thermal moderators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A602C-A649-2C4A-9C20-54FCEC515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967933"/>
            <a:ext cx="11355833" cy="529739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In SCALE each moderator is bound with a suitable fast reaction and a unique ID. For example: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Unfortunately there is no easy pattern to:</a:t>
            </a:r>
          </a:p>
          <a:p>
            <a:r>
              <a:rPr lang="en-US" sz="2400" dirty="0"/>
              <a:t>Automatically assign the nuclides to use in the fast region</a:t>
            </a:r>
          </a:p>
          <a:p>
            <a:r>
              <a:rPr lang="en-US" sz="2400" dirty="0"/>
              <a:t>To assign a SCALE ID number.</a:t>
            </a:r>
          </a:p>
          <a:p>
            <a:pPr marL="0" indent="0">
              <a:buNone/>
            </a:pPr>
            <a:r>
              <a:rPr lang="en-US" sz="2400" dirty="0"/>
              <a:t>New ID numbers have been assigned and an appropriate configuration file has been written for use in generating inputs for AMPX.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4CCA0E9-2450-C440-8CE6-328776493F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244279"/>
              </p:ext>
            </p:extLst>
          </p:nvPr>
        </p:nvGraphicFramePr>
        <p:xfrm>
          <a:off x="2353733" y="1803400"/>
          <a:ext cx="3251200" cy="159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8534">
                  <a:extLst>
                    <a:ext uri="{9D8B030D-6E8A-4147-A177-3AD203B41FA5}">
                      <a16:colId xmlns:a16="http://schemas.microsoft.com/office/drawing/2014/main" val="949804173"/>
                    </a:ext>
                  </a:extLst>
                </a:gridCol>
                <a:gridCol w="702733">
                  <a:extLst>
                    <a:ext uri="{9D8B030D-6E8A-4147-A177-3AD203B41FA5}">
                      <a16:colId xmlns:a16="http://schemas.microsoft.com/office/drawing/2014/main" val="1489372554"/>
                    </a:ext>
                  </a:extLst>
                </a:gridCol>
                <a:gridCol w="1159933">
                  <a:extLst>
                    <a:ext uri="{9D8B030D-6E8A-4147-A177-3AD203B41FA5}">
                      <a16:colId xmlns:a16="http://schemas.microsoft.com/office/drawing/2014/main" val="2285936932"/>
                    </a:ext>
                  </a:extLst>
                </a:gridCol>
              </a:tblGrid>
              <a:tr h="333812">
                <a:tc>
                  <a:txBody>
                    <a:bodyPr/>
                    <a:lstStyle/>
                    <a:p>
                      <a:r>
                        <a:rPr lang="en-US" dirty="0"/>
                        <a:t>Thermal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Scale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0245778"/>
                  </a:ext>
                </a:extLst>
              </a:tr>
              <a:tr h="382919">
                <a:tc rowSpan="3">
                  <a:txBody>
                    <a:bodyPr/>
                    <a:lstStyle/>
                    <a:p>
                      <a:r>
                        <a:rPr lang="en-US"/>
                        <a:t>Zr in ZrH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/>
                    </a:p>
                    <a:p>
                      <a:endParaRPr lang="en-US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30000" dirty="0"/>
                        <a:t>90</a:t>
                      </a:r>
                      <a:r>
                        <a:rPr lang="en-US" dirty="0"/>
                        <a:t>Zr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1040090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619001"/>
                  </a:ext>
                </a:extLst>
              </a:tr>
              <a:tr h="38291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30000" dirty="0"/>
                        <a:t>91</a:t>
                      </a:r>
                      <a:r>
                        <a:rPr lang="en-US" dirty="0"/>
                        <a:t>Zr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1040091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125402"/>
                  </a:ext>
                </a:extLst>
              </a:tr>
              <a:tr h="46160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9913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3393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CB144-3C36-0D49-8A9A-1DA184701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ENDF</a:t>
            </a:r>
            <a:r>
              <a:rPr lang="en-US"/>
              <a:t>/B-VIII.0 </a:t>
            </a:r>
            <a:r>
              <a:rPr lang="en-US" dirty="0"/>
              <a:t>libraries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7FF4F-E2CE-474F-9491-F6445AAC0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1139385"/>
            <a:ext cx="11430000" cy="4047778"/>
          </a:xfrm>
        </p:spPr>
        <p:txBody>
          <a:bodyPr/>
          <a:lstStyle/>
          <a:p>
            <a:r>
              <a:rPr lang="en-US" dirty="0"/>
              <a:t>CE library</a:t>
            </a:r>
          </a:p>
          <a:p>
            <a:r>
              <a:rPr lang="en-US" dirty="0"/>
              <a:t>252 neutron groups with homogenous f-factors. </a:t>
            </a:r>
          </a:p>
          <a:p>
            <a:r>
              <a:rPr lang="en-US" dirty="0"/>
              <a:t>302 neutron groups for use in fast systems</a:t>
            </a:r>
          </a:p>
          <a:p>
            <a:r>
              <a:rPr lang="en-US" dirty="0"/>
              <a:t>1597 neutron group library. </a:t>
            </a:r>
          </a:p>
          <a:p>
            <a:r>
              <a:rPr lang="en-US" dirty="0"/>
              <a:t>Covariance library (see Covariance session for more details)</a:t>
            </a:r>
          </a:p>
          <a:p>
            <a:pPr marL="0" indent="0">
              <a:buNone/>
            </a:pPr>
            <a:r>
              <a:rPr lang="en-US" dirty="0"/>
              <a:t> Verification and Validation for these libraries is in progress.</a:t>
            </a:r>
          </a:p>
        </p:txBody>
      </p:sp>
    </p:spTree>
    <p:extLst>
      <p:ext uri="{BB962C8B-B14F-4D97-AF65-F5344CB8AC3E}">
        <p14:creationId xmlns:p14="http://schemas.microsoft.com/office/powerpoint/2010/main" val="2213832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3D63125-8F74-AE46-AE7A-B0A399C69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00" y="883920"/>
            <a:ext cx="11430000" cy="539496"/>
          </a:xfrm>
        </p:spPr>
        <p:txBody>
          <a:bodyPr/>
          <a:lstStyle/>
          <a:p>
            <a:r>
              <a:rPr lang="en-US" dirty="0"/>
              <a:t>Some VALID calculations</a:t>
            </a:r>
          </a:p>
        </p:txBody>
      </p:sp>
      <p:graphicFrame>
        <p:nvGraphicFramePr>
          <p:cNvPr id="5" name="Content Placeholder 10">
            <a:extLst>
              <a:ext uri="{FF2B5EF4-FFF2-40B4-BE49-F238E27FC236}">
                <a16:creationId xmlns:a16="http://schemas.microsoft.com/office/drawing/2014/main" id="{879BD374-85BD-E842-A866-9BC41E1AC4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3259874"/>
              </p:ext>
            </p:extLst>
          </p:nvPr>
        </p:nvGraphicFramePr>
        <p:xfrm>
          <a:off x="1009096" y="1904176"/>
          <a:ext cx="10203608" cy="3381153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2393699">
                  <a:extLst>
                    <a:ext uri="{9D8B030D-6E8A-4147-A177-3AD203B41FA5}">
                      <a16:colId xmlns:a16="http://schemas.microsoft.com/office/drawing/2014/main" val="1458108488"/>
                    </a:ext>
                  </a:extLst>
                </a:gridCol>
                <a:gridCol w="1386807">
                  <a:extLst>
                    <a:ext uri="{9D8B030D-6E8A-4147-A177-3AD203B41FA5}">
                      <a16:colId xmlns:a16="http://schemas.microsoft.com/office/drawing/2014/main" val="124630052"/>
                    </a:ext>
                  </a:extLst>
                </a:gridCol>
                <a:gridCol w="1092819">
                  <a:extLst>
                    <a:ext uri="{9D8B030D-6E8A-4147-A177-3AD203B41FA5}">
                      <a16:colId xmlns:a16="http://schemas.microsoft.com/office/drawing/2014/main" val="227337143"/>
                    </a:ext>
                  </a:extLst>
                </a:gridCol>
                <a:gridCol w="947854">
                  <a:extLst>
                    <a:ext uri="{9D8B030D-6E8A-4147-A177-3AD203B41FA5}">
                      <a16:colId xmlns:a16="http://schemas.microsoft.com/office/drawing/2014/main" val="3510560200"/>
                    </a:ext>
                  </a:extLst>
                </a:gridCol>
                <a:gridCol w="1326995">
                  <a:extLst>
                    <a:ext uri="{9D8B030D-6E8A-4147-A177-3AD203B41FA5}">
                      <a16:colId xmlns:a16="http://schemas.microsoft.com/office/drawing/2014/main" val="3618192886"/>
                    </a:ext>
                  </a:extLst>
                </a:gridCol>
                <a:gridCol w="1494264">
                  <a:extLst>
                    <a:ext uri="{9D8B030D-6E8A-4147-A177-3AD203B41FA5}">
                      <a16:colId xmlns:a16="http://schemas.microsoft.com/office/drawing/2014/main" val="1890230615"/>
                    </a:ext>
                  </a:extLst>
                </a:gridCol>
                <a:gridCol w="1561170">
                  <a:extLst>
                    <a:ext uri="{9D8B030D-6E8A-4147-A177-3AD203B41FA5}">
                      <a16:colId xmlns:a16="http://schemas.microsoft.com/office/drawing/2014/main" val="723987871"/>
                    </a:ext>
                  </a:extLst>
                </a:gridCol>
              </a:tblGrid>
              <a:tr h="70585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Experiment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Measurement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CE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252g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302g </a:t>
                      </a:r>
                      <a:br>
                        <a:rPr lang="en-US" sz="1400" b="1" u="none" strike="noStrike" dirty="0">
                          <a:effectLst/>
                        </a:rPr>
                      </a:br>
                      <a:r>
                        <a:rPr lang="en-US" sz="1400" b="1" u="none" strike="noStrike" dirty="0">
                          <a:effectLst/>
                        </a:rPr>
                        <a:t>(new p-tables)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dirty="0" err="1">
                          <a:effectLst/>
                        </a:rPr>
                        <a:t>Δk</a:t>
                      </a:r>
                      <a:r>
                        <a:rPr lang="en-US" sz="1400" dirty="0">
                          <a:effectLst/>
                        </a:rPr>
                        <a:t> (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252g vs. CE)</a:t>
                      </a:r>
                      <a:b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[pcm]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effectLst/>
                        </a:rPr>
                        <a:t>Δk</a:t>
                      </a:r>
                      <a:r>
                        <a:rPr lang="en-US" sz="1400" dirty="0">
                          <a:effectLst/>
                        </a:rPr>
                        <a:t> (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302g vs. CE)</a:t>
                      </a:r>
                      <a:b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[pcm]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64160969"/>
                  </a:ext>
                </a:extLst>
              </a:tr>
              <a:tr h="3821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HEU-MET-FAST-021-001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1.0000(24)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0.9963(1)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1.0069(1)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1.0006(1)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rgbClr val="FF0000"/>
                          </a:solidFill>
                          <a:effectLst/>
                        </a:rPr>
                        <a:t>1067</a:t>
                      </a:r>
                      <a:endParaRPr lang="en-US" sz="1400" b="1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rgbClr val="00B050"/>
                          </a:solidFill>
                          <a:effectLst/>
                        </a:rPr>
                        <a:t>431</a:t>
                      </a:r>
                      <a:endParaRPr lang="en-US" sz="1400" b="1" i="0" u="none" strike="noStrike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4116270"/>
                  </a:ext>
                </a:extLst>
              </a:tr>
              <a:tr h="3821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HEU-MET-FAST-040-001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0.9991(11)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1.0045(1)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1.0081(1)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1.0057(1)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rgbClr val="FF0000"/>
                          </a:solidFill>
                          <a:effectLst/>
                        </a:rPr>
                        <a:t>362</a:t>
                      </a:r>
                      <a:endParaRPr lang="en-US" sz="1400" b="1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117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79192828"/>
                  </a:ext>
                </a:extLst>
              </a:tr>
              <a:tr h="3821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PU-MET-FAST-026-001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1.0000(24)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0.9969(1)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1.0053(1)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1.0005(1)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rgbClr val="FF0000"/>
                          </a:solidFill>
                          <a:effectLst/>
                        </a:rPr>
                        <a:t>834</a:t>
                      </a:r>
                      <a:endParaRPr lang="en-US" sz="1400" b="1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rgbClr val="00B050"/>
                          </a:solidFill>
                          <a:effectLst/>
                        </a:rPr>
                        <a:t>360</a:t>
                      </a:r>
                      <a:endParaRPr lang="en-US" sz="1400" b="1" i="0" u="none" strike="noStrike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69292511"/>
                  </a:ext>
                </a:extLst>
              </a:tr>
              <a:tr h="3821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IEU-MET-FAST-005-001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1.0000(21)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1.0012(1)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1.0124(1)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1.0054(1)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rgbClr val="FF0000"/>
                          </a:solidFill>
                          <a:effectLst/>
                        </a:rPr>
                        <a:t>1127</a:t>
                      </a:r>
                      <a:endParaRPr lang="en-US" sz="1400" b="1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rgbClr val="00B050"/>
                          </a:solidFill>
                          <a:effectLst/>
                        </a:rPr>
                        <a:t>423</a:t>
                      </a:r>
                      <a:endParaRPr lang="en-US" sz="1400" b="1" i="0" u="none" strike="noStrike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25889876"/>
                  </a:ext>
                </a:extLst>
              </a:tr>
              <a:tr h="3821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IEU-MET-FAST-006-001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1.0000(23)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0.9961(1)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1.0016(1)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0.9972(1)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549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111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9582197"/>
                  </a:ext>
                </a:extLst>
              </a:tr>
              <a:tr h="3821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LEU-COMP-THERM-002-004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0.9997(20)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0.9986(1)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0.9986(1)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1.0652(1)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-2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6652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57974064"/>
                  </a:ext>
                </a:extLst>
              </a:tr>
              <a:tr h="3821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LEU-COMP-THERM-002-005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0.9997(20)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0.9974(1)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0.9972(1)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1.0713(1)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7402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42647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6253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8F70BE7-4EC2-4149-87CF-39D9A377E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749" y="1151316"/>
            <a:ext cx="11422261" cy="535531"/>
          </a:xfrm>
        </p:spPr>
        <p:txBody>
          <a:bodyPr/>
          <a:lstStyle/>
          <a:p>
            <a:r>
              <a:rPr lang="en-US" dirty="0">
                <a:latin typeface="+mj-lt"/>
              </a:rPr>
              <a:t>The “Onion” principle  at work for GNDS access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30056BF-2C49-FD40-85EA-63DEA6455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749" y="1765996"/>
            <a:ext cx="11566660" cy="5334000"/>
          </a:xfrm>
        </p:spPr>
        <p:txBody>
          <a:bodyPr/>
          <a:lstStyle/>
          <a:p>
            <a:r>
              <a:rPr lang="en-US" sz="2400" dirty="0">
                <a:latin typeface="+mn-lt"/>
              </a:rPr>
              <a:t>File access:</a:t>
            </a:r>
          </a:p>
          <a:p>
            <a:pPr lvl="1"/>
            <a:r>
              <a:rPr lang="en-US" dirty="0"/>
              <a:t>API for file access, implementation for XML reading using QT XML parser</a:t>
            </a:r>
          </a:p>
          <a:p>
            <a:r>
              <a:rPr lang="en-US" sz="2400" dirty="0">
                <a:latin typeface="+mn-lt"/>
              </a:rPr>
              <a:t>General data containers:</a:t>
            </a:r>
          </a:p>
          <a:p>
            <a:pPr lvl="1"/>
            <a:r>
              <a:rPr lang="en-US" dirty="0"/>
              <a:t>Classes for all the general data containers used in GNDS</a:t>
            </a:r>
          </a:p>
          <a:p>
            <a:r>
              <a:rPr lang="en-US" sz="2400" dirty="0">
                <a:latin typeface="+mn-lt"/>
              </a:rPr>
              <a:t>GNDS structure:</a:t>
            </a:r>
          </a:p>
          <a:p>
            <a:pPr lvl="1"/>
            <a:r>
              <a:rPr lang="en-US" dirty="0"/>
              <a:t>Classes for GNDS structures (Cross section, Resonance data, etc.) needed by AMPX. These will be expanded as needed.</a:t>
            </a:r>
          </a:p>
          <a:p>
            <a:r>
              <a:rPr lang="en-US" sz="2400" dirty="0">
                <a:latin typeface="+mn-lt"/>
              </a:rPr>
              <a:t>AMPX and SAMMY in-memory structures:</a:t>
            </a:r>
          </a:p>
          <a:p>
            <a:pPr lvl="1"/>
            <a:r>
              <a:rPr lang="en-US" dirty="0"/>
              <a:t>Classes that fill AMPX in-memory structures from the classes in the GNDS layer and vice-versa.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B9780F9-A923-C242-91A2-E27B171FF02C}"/>
              </a:ext>
            </a:extLst>
          </p:cNvPr>
          <p:cNvSpPr txBox="1">
            <a:spLocks/>
          </p:cNvSpPr>
          <p:nvPr/>
        </p:nvSpPr>
        <p:spPr bwMode="auto">
          <a:xfrm>
            <a:off x="372829" y="308445"/>
            <a:ext cx="11422261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r>
              <a:rPr lang="en-US" dirty="0">
                <a:latin typeface="+mj-lt"/>
              </a:rPr>
              <a:t>GNDS Access in AMPX</a:t>
            </a:r>
          </a:p>
        </p:txBody>
      </p:sp>
    </p:spTree>
    <p:extLst>
      <p:ext uri="{BB962C8B-B14F-4D97-AF65-F5344CB8AC3E}">
        <p14:creationId xmlns:p14="http://schemas.microsoft.com/office/powerpoint/2010/main" val="652717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261D9-DE19-DA46-B86F-1897429CA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123915"/>
            <a:ext cx="11430000" cy="535531"/>
          </a:xfrm>
        </p:spPr>
        <p:txBody>
          <a:bodyPr/>
          <a:lstStyle/>
          <a:p>
            <a:r>
              <a:rPr lang="en-US" dirty="0"/>
              <a:t>1-D data including resonance reconstruction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19B8217-8561-7041-ADBE-D394A982B55E}"/>
              </a:ext>
            </a:extLst>
          </p:cNvPr>
          <p:cNvGrpSpPr/>
          <p:nvPr/>
        </p:nvGrpSpPr>
        <p:grpSpPr>
          <a:xfrm>
            <a:off x="275779" y="837866"/>
            <a:ext cx="6629400" cy="5588620"/>
            <a:chOff x="73024" y="1143000"/>
            <a:chExt cx="6629400" cy="5588620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46267928-8C96-D143-BB4E-E9E4C2AE181E}"/>
                </a:ext>
              </a:extLst>
            </p:cNvPr>
            <p:cNvSpPr/>
            <p:nvPr/>
          </p:nvSpPr>
          <p:spPr>
            <a:xfrm>
              <a:off x="73024" y="4824760"/>
              <a:ext cx="6629400" cy="1906860"/>
            </a:xfrm>
            <a:prstGeom prst="roundRect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3D79DA4A-9133-5C4C-B8AB-5D0B74D063C1}"/>
                </a:ext>
              </a:extLst>
            </p:cNvPr>
            <p:cNvSpPr/>
            <p:nvPr/>
          </p:nvSpPr>
          <p:spPr>
            <a:xfrm>
              <a:off x="455612" y="1143000"/>
              <a:ext cx="2514600" cy="6096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b="1" dirty="0" err="1">
                  <a:solidFill>
                    <a:schemeClr val="tx1"/>
                  </a:solidFill>
                </a:rPr>
                <a:t>Polident</a:t>
              </a:r>
              <a:endParaRPr lang="en-US" b="1" dirty="0">
                <a:solidFill>
                  <a:schemeClr val="tx1"/>
                </a:solidFill>
              </a:endParaRPr>
            </a:p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(ENDF formatted file)</a:t>
              </a: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A2816E04-BF24-704D-A378-FFD4E0468442}"/>
                </a:ext>
              </a:extLst>
            </p:cNvPr>
            <p:cNvSpPr/>
            <p:nvPr/>
          </p:nvSpPr>
          <p:spPr>
            <a:xfrm>
              <a:off x="3540818" y="1143000"/>
              <a:ext cx="2591694" cy="609599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b="1" dirty="0" err="1">
                  <a:solidFill>
                    <a:schemeClr val="tx1"/>
                  </a:solidFill>
                </a:rPr>
                <a:t>Polident</a:t>
              </a:r>
              <a:endParaRPr lang="en-US" b="1" dirty="0">
                <a:solidFill>
                  <a:schemeClr val="tx1"/>
                </a:solidFill>
              </a:endParaRPr>
            </a:p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(GNDS formatted file)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D5F4D993-46B1-D140-9923-26112BBA27C6}"/>
                </a:ext>
              </a:extLst>
            </p:cNvPr>
            <p:cNvSpPr/>
            <p:nvPr/>
          </p:nvSpPr>
          <p:spPr>
            <a:xfrm>
              <a:off x="2132012" y="2133600"/>
              <a:ext cx="2514600" cy="6096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b="1" dirty="0">
                  <a:solidFill>
                    <a:schemeClr val="tx1"/>
                  </a:solidFill>
                </a:rPr>
                <a:t>Compare</a:t>
              </a:r>
            </a:p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Compare pointwise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9BFA8B36-4271-0C4F-A00C-7270E7B67FA5}"/>
                </a:ext>
              </a:extLst>
            </p:cNvPr>
            <p:cNvSpPr/>
            <p:nvPr/>
          </p:nvSpPr>
          <p:spPr>
            <a:xfrm>
              <a:off x="455612" y="3174380"/>
              <a:ext cx="2514600" cy="6096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b="1" dirty="0">
                  <a:solidFill>
                    <a:schemeClr val="tx1"/>
                  </a:solidFill>
                </a:rPr>
                <a:t>X10</a:t>
              </a:r>
            </a:p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(MG with only 1D)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56783414-E63A-FB4D-9353-B55C5A29124B}"/>
                </a:ext>
              </a:extLst>
            </p:cNvPr>
            <p:cNvSpPr/>
            <p:nvPr/>
          </p:nvSpPr>
          <p:spPr>
            <a:xfrm>
              <a:off x="3540818" y="3174380"/>
              <a:ext cx="2514600" cy="6096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b="1" dirty="0">
                  <a:solidFill>
                    <a:schemeClr val="tx1"/>
                  </a:solidFill>
                </a:rPr>
                <a:t>X10</a:t>
              </a:r>
            </a:p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(MG with only 1D)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4D9D072-1AB2-BF4E-94E7-C867DE888CA4}"/>
                </a:ext>
              </a:extLst>
            </p:cNvPr>
            <p:cNvSpPr/>
            <p:nvPr/>
          </p:nvSpPr>
          <p:spPr>
            <a:xfrm>
              <a:off x="2132012" y="4097889"/>
              <a:ext cx="2514600" cy="6096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b="1" dirty="0">
                  <a:solidFill>
                    <a:schemeClr val="tx1"/>
                  </a:solidFill>
                </a:rPr>
                <a:t>Camels</a:t>
              </a:r>
            </a:p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Compare MG results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6FE31AEC-D42C-4746-A57C-C62CD7068590}"/>
                </a:ext>
              </a:extLst>
            </p:cNvPr>
            <p:cNvSpPr/>
            <p:nvPr/>
          </p:nvSpPr>
          <p:spPr>
            <a:xfrm>
              <a:off x="455612" y="4953000"/>
              <a:ext cx="2514600" cy="6096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b="1" dirty="0">
                  <a:solidFill>
                    <a:schemeClr val="tx1"/>
                  </a:solidFill>
                </a:rPr>
                <a:t>Prude</a:t>
              </a:r>
            </a:p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(ENDF formatted file)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D8BC9581-AB40-B34D-8E1D-8540824AAF0E}"/>
                </a:ext>
              </a:extLst>
            </p:cNvPr>
            <p:cNvSpPr/>
            <p:nvPr/>
          </p:nvSpPr>
          <p:spPr>
            <a:xfrm>
              <a:off x="3540818" y="4953000"/>
              <a:ext cx="2591694" cy="6096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b="1" dirty="0">
                  <a:solidFill>
                    <a:schemeClr val="tx1"/>
                  </a:solidFill>
                </a:rPr>
                <a:t>Prude</a:t>
              </a:r>
            </a:p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(GNDS formatted file)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E9505BC8-C1DD-8044-8E48-23047F694CA1}"/>
                </a:ext>
              </a:extLst>
            </p:cNvPr>
            <p:cNvSpPr/>
            <p:nvPr/>
          </p:nvSpPr>
          <p:spPr>
            <a:xfrm>
              <a:off x="2132012" y="6019800"/>
              <a:ext cx="2514600" cy="6096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b="1" dirty="0">
                  <a:solidFill>
                    <a:schemeClr val="tx1"/>
                  </a:solidFill>
                </a:rPr>
                <a:t>Compare</a:t>
              </a:r>
            </a:p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Compare pointwise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CA6C33C-23DC-D94A-B2ED-C4698FAF1579}"/>
                </a:ext>
              </a:extLst>
            </p:cNvPr>
            <p:cNvCxnSpPr>
              <a:stCxn id="7" idx="2"/>
            </p:cNvCxnSpPr>
            <p:nvPr/>
          </p:nvCxnSpPr>
          <p:spPr>
            <a:xfrm>
              <a:off x="1712912" y="1752600"/>
              <a:ext cx="0" cy="1421780"/>
            </a:xfrm>
            <a:prstGeom prst="straightConnector1">
              <a:avLst/>
            </a:prstGeom>
            <a:ln w="63500" cap="rnd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FDF9591D-5E3E-014A-AD37-72EFA3BB5CD6}"/>
                </a:ext>
              </a:extLst>
            </p:cNvPr>
            <p:cNvCxnSpPr>
              <a:cxnSpLocks/>
              <a:stCxn id="8" idx="2"/>
              <a:endCxn id="11" idx="0"/>
            </p:cNvCxnSpPr>
            <p:nvPr/>
          </p:nvCxnSpPr>
          <p:spPr>
            <a:xfrm flipH="1">
              <a:off x="4798118" y="1752599"/>
              <a:ext cx="38547" cy="1421781"/>
            </a:xfrm>
            <a:prstGeom prst="straightConnector1">
              <a:avLst/>
            </a:prstGeom>
            <a:ln w="63500" cap="rnd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BD40BAC-51E3-AE4B-ADEF-D1ECAB9EDA50}"/>
                </a:ext>
              </a:extLst>
            </p:cNvPr>
            <p:cNvCxnSpPr>
              <a:stCxn id="7" idx="2"/>
            </p:cNvCxnSpPr>
            <p:nvPr/>
          </p:nvCxnSpPr>
          <p:spPr>
            <a:xfrm>
              <a:off x="1712912" y="1752600"/>
              <a:ext cx="1676400" cy="381000"/>
            </a:xfrm>
            <a:prstGeom prst="straightConnector1">
              <a:avLst/>
            </a:prstGeom>
            <a:ln w="63500" cap="rnd">
              <a:solidFill>
                <a:schemeClr val="accent3">
                  <a:lumMod val="50000"/>
                </a:schemeClr>
              </a:solidFill>
              <a:beve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508234D5-98DD-B44C-B81B-28543AB1FC4A}"/>
                </a:ext>
              </a:extLst>
            </p:cNvPr>
            <p:cNvCxnSpPr>
              <a:cxnSpLocks/>
              <a:stCxn id="8" idx="2"/>
              <a:endCxn id="9" idx="0"/>
            </p:cNvCxnSpPr>
            <p:nvPr/>
          </p:nvCxnSpPr>
          <p:spPr>
            <a:xfrm flipH="1">
              <a:off x="3389312" y="1752599"/>
              <a:ext cx="1447353" cy="381001"/>
            </a:xfrm>
            <a:prstGeom prst="straightConnector1">
              <a:avLst/>
            </a:prstGeom>
            <a:ln w="63500" cap="rnd">
              <a:solidFill>
                <a:schemeClr val="accent3">
                  <a:lumMod val="50000"/>
                </a:schemeClr>
              </a:solidFill>
              <a:beve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7ED50FF-9E4D-034E-9BC7-5FB3645C913E}"/>
                </a:ext>
              </a:extLst>
            </p:cNvPr>
            <p:cNvCxnSpPr>
              <a:cxnSpLocks/>
              <a:stCxn id="10" idx="2"/>
              <a:endCxn id="12" idx="0"/>
            </p:cNvCxnSpPr>
            <p:nvPr/>
          </p:nvCxnSpPr>
          <p:spPr>
            <a:xfrm>
              <a:off x="1712912" y="3783980"/>
              <a:ext cx="1676400" cy="313909"/>
            </a:xfrm>
            <a:prstGeom prst="straightConnector1">
              <a:avLst/>
            </a:prstGeom>
            <a:ln w="63500" cap="rnd">
              <a:solidFill>
                <a:schemeClr val="accent3">
                  <a:lumMod val="50000"/>
                </a:schemeClr>
              </a:solidFill>
              <a:beve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862CAC0A-35A3-9748-9BEF-FE33FBABDE4E}"/>
                </a:ext>
              </a:extLst>
            </p:cNvPr>
            <p:cNvCxnSpPr>
              <a:cxnSpLocks/>
              <a:stCxn id="11" idx="2"/>
              <a:endCxn id="12" idx="0"/>
            </p:cNvCxnSpPr>
            <p:nvPr/>
          </p:nvCxnSpPr>
          <p:spPr>
            <a:xfrm flipH="1">
              <a:off x="3389312" y="3783980"/>
              <a:ext cx="1408806" cy="313909"/>
            </a:xfrm>
            <a:prstGeom prst="straightConnector1">
              <a:avLst/>
            </a:prstGeom>
            <a:ln w="63500" cap="rnd">
              <a:solidFill>
                <a:schemeClr val="accent3">
                  <a:lumMod val="50000"/>
                </a:schemeClr>
              </a:solidFill>
              <a:beve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E98DB40E-640A-9D40-98A0-9350658219F0}"/>
                </a:ext>
              </a:extLst>
            </p:cNvPr>
            <p:cNvCxnSpPr>
              <a:cxnSpLocks/>
            </p:cNvCxnSpPr>
            <p:nvPr/>
          </p:nvCxnSpPr>
          <p:spPr>
            <a:xfrm>
              <a:off x="1712912" y="5598423"/>
              <a:ext cx="1674812" cy="421377"/>
            </a:xfrm>
            <a:prstGeom prst="straightConnector1">
              <a:avLst/>
            </a:prstGeom>
            <a:ln w="63500" cap="rnd">
              <a:solidFill>
                <a:schemeClr val="accent3">
                  <a:lumMod val="50000"/>
                </a:schemeClr>
              </a:solidFill>
              <a:beve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54689B08-4098-3B4D-A187-94959249070A}"/>
                </a:ext>
              </a:extLst>
            </p:cNvPr>
            <p:cNvCxnSpPr>
              <a:cxnSpLocks/>
              <a:endCxn id="15" idx="0"/>
            </p:cNvCxnSpPr>
            <p:nvPr/>
          </p:nvCxnSpPr>
          <p:spPr>
            <a:xfrm flipH="1">
              <a:off x="3389312" y="5562600"/>
              <a:ext cx="1408806" cy="457200"/>
            </a:xfrm>
            <a:prstGeom prst="straightConnector1">
              <a:avLst/>
            </a:prstGeom>
            <a:ln w="63500" cap="rnd">
              <a:solidFill>
                <a:schemeClr val="accent3">
                  <a:lumMod val="50000"/>
                </a:schemeClr>
              </a:solidFill>
              <a:beve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A44A09F-681B-EB4C-BFD2-0618ED1B00F5}"/>
                </a:ext>
              </a:extLst>
            </p:cNvPr>
            <p:cNvSpPr txBox="1"/>
            <p:nvPr/>
          </p:nvSpPr>
          <p:spPr>
            <a:xfrm>
              <a:off x="5256212" y="5867400"/>
              <a:ext cx="1143000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/>
                <a:t>URR only</a:t>
              </a:r>
            </a:p>
          </p:txBody>
        </p:sp>
      </p:grp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FBF2F030-2219-1141-8F11-2597C503A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2726" y="659446"/>
            <a:ext cx="4857041" cy="5856106"/>
          </a:xfrm>
        </p:spPr>
        <p:txBody>
          <a:bodyPr/>
          <a:lstStyle/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Generate a custom template for EXSITE that allows for generation of input files for all incident neutron evaluations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sz="2000" b="1" i="1" dirty="0">
                <a:cs typeface="Arial" panose="020B0604020202020204" pitchFamily="34" charset="0"/>
              </a:rPr>
              <a:t>Compare</a:t>
            </a:r>
            <a:r>
              <a:rPr lang="en-US" sz="2000" dirty="0">
                <a:cs typeface="Arial" panose="020B0604020202020204" pitchFamily="34" charset="0"/>
              </a:rPr>
              <a:t> module makes a comparison of pointwise data on a union grid, but it does not signal missing reactions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sz="2000" b="1" i="1" dirty="0">
                <a:cs typeface="Arial" panose="020B0604020202020204" pitchFamily="34" charset="0"/>
              </a:rPr>
              <a:t>Camels </a:t>
            </a:r>
            <a:r>
              <a:rPr lang="en-US" sz="2000" dirty="0">
                <a:cs typeface="Arial" panose="020B0604020202020204" pitchFamily="34" charset="0"/>
              </a:rPr>
              <a:t>module is used to catch missing reactions of grouped data 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sz="2000" b="1" i="1" dirty="0">
                <a:cs typeface="Arial" panose="020B0604020202020204" pitchFamily="34" charset="0"/>
              </a:rPr>
              <a:t>Prude</a:t>
            </a:r>
            <a:r>
              <a:rPr lang="en-US" sz="2000" dirty="0">
                <a:cs typeface="Arial" panose="020B0604020202020204" pitchFamily="34" charset="0"/>
              </a:rPr>
              <a:t> module processes unresolved resonance region (URR) data, whether for shielding only or also for point-wise cross section data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sz="2000" dirty="0">
              <a:cs typeface="Arial" panose="020B0604020202020204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sz="2000" dirty="0">
              <a:cs typeface="Arial" panose="020B0604020202020204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646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8062817-4605-BF40-9ECF-132C7BBE4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503" y="439364"/>
            <a:ext cx="11422261" cy="535531"/>
          </a:xfrm>
        </p:spPr>
        <p:txBody>
          <a:bodyPr/>
          <a:lstStyle/>
          <a:p>
            <a:r>
              <a:rPr lang="en-US" dirty="0"/>
              <a:t>Test of covariance neutron data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F895347-E68B-6449-A4C8-68FF19776A70}"/>
              </a:ext>
            </a:extLst>
          </p:cNvPr>
          <p:cNvGrpSpPr/>
          <p:nvPr/>
        </p:nvGrpSpPr>
        <p:grpSpPr>
          <a:xfrm>
            <a:off x="670623" y="2138725"/>
            <a:ext cx="5649342" cy="2883630"/>
            <a:chOff x="455612" y="1143000"/>
            <a:chExt cx="5649342" cy="2883630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FA2D1C28-56CB-674B-99EC-BEF62AB9F77F}"/>
                </a:ext>
              </a:extLst>
            </p:cNvPr>
            <p:cNvSpPr/>
            <p:nvPr/>
          </p:nvSpPr>
          <p:spPr>
            <a:xfrm>
              <a:off x="455612" y="1143000"/>
              <a:ext cx="2514600" cy="6096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b="1" dirty="0" err="1">
                  <a:solidFill>
                    <a:schemeClr val="tx1"/>
                  </a:solidFill>
                </a:rPr>
                <a:t>Puff_iv</a:t>
              </a:r>
              <a:endParaRPr lang="en-US" b="1" dirty="0">
                <a:solidFill>
                  <a:schemeClr val="tx1"/>
                </a:solidFill>
              </a:endParaRPr>
            </a:p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(ENDF formatted file)</a:t>
              </a: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FDE05AA-F6B0-1845-A483-0A79D0248501}"/>
                </a:ext>
              </a:extLst>
            </p:cNvPr>
            <p:cNvSpPr/>
            <p:nvPr/>
          </p:nvSpPr>
          <p:spPr>
            <a:xfrm>
              <a:off x="3540817" y="1143000"/>
              <a:ext cx="2564137" cy="6096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b="1" dirty="0" err="1">
                  <a:solidFill>
                    <a:schemeClr val="tx1"/>
                  </a:solidFill>
                </a:rPr>
                <a:t>Puff_iv</a:t>
              </a:r>
              <a:endParaRPr lang="en-US" b="1" dirty="0">
                <a:solidFill>
                  <a:schemeClr val="tx1"/>
                </a:solidFill>
              </a:endParaRPr>
            </a:p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(GNDS formatted file)</a:t>
              </a: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EF3DDE86-E386-704C-9F01-8338447F20D6}"/>
                </a:ext>
              </a:extLst>
            </p:cNvPr>
            <p:cNvSpPr/>
            <p:nvPr/>
          </p:nvSpPr>
          <p:spPr>
            <a:xfrm>
              <a:off x="2055812" y="3103121"/>
              <a:ext cx="2514600" cy="923509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b="1" dirty="0" err="1">
                  <a:solidFill>
                    <a:schemeClr val="tx1"/>
                  </a:solidFill>
                </a:rPr>
                <a:t>Covcomp</a:t>
              </a:r>
              <a:endParaRPr lang="en-US" b="1" dirty="0">
                <a:solidFill>
                  <a:schemeClr val="tx1"/>
                </a:solidFill>
              </a:endParaRPr>
            </a:p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Compare covariance data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8B2298C-76A4-C743-93BE-355315007046}"/>
                </a:ext>
              </a:extLst>
            </p:cNvPr>
            <p:cNvCxnSpPr>
              <a:cxnSpLocks/>
              <a:stCxn id="6" idx="2"/>
              <a:endCxn id="8" idx="0"/>
            </p:cNvCxnSpPr>
            <p:nvPr/>
          </p:nvCxnSpPr>
          <p:spPr>
            <a:xfrm>
              <a:off x="1712912" y="1752600"/>
              <a:ext cx="1600200" cy="1350521"/>
            </a:xfrm>
            <a:prstGeom prst="straightConnector1">
              <a:avLst/>
            </a:prstGeom>
            <a:ln w="63500" cap="rnd">
              <a:solidFill>
                <a:schemeClr val="accent3">
                  <a:lumMod val="50000"/>
                </a:schemeClr>
              </a:solidFill>
              <a:beve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57085E0-0668-124D-BAF8-DCF104338BDB}"/>
                </a:ext>
              </a:extLst>
            </p:cNvPr>
            <p:cNvCxnSpPr>
              <a:cxnSpLocks/>
              <a:stCxn id="7" idx="2"/>
              <a:endCxn id="8" idx="0"/>
            </p:cNvCxnSpPr>
            <p:nvPr/>
          </p:nvCxnSpPr>
          <p:spPr>
            <a:xfrm flipH="1">
              <a:off x="3313112" y="1752600"/>
              <a:ext cx="1509774" cy="1350521"/>
            </a:xfrm>
            <a:prstGeom prst="straightConnector1">
              <a:avLst/>
            </a:prstGeom>
            <a:ln w="63500" cap="rnd">
              <a:solidFill>
                <a:schemeClr val="accent3">
                  <a:lumMod val="50000"/>
                </a:schemeClr>
              </a:solidFill>
              <a:beve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F1C81E4-47BA-0B45-A4B4-1A1B6FAA8683}"/>
              </a:ext>
            </a:extLst>
          </p:cNvPr>
          <p:cNvSpPr txBox="1"/>
          <p:nvPr/>
        </p:nvSpPr>
        <p:spPr>
          <a:xfrm>
            <a:off x="6510084" y="974895"/>
            <a:ext cx="5392680" cy="541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2000" dirty="0">
                <a:latin typeface="Century Gothic" panose="020B0502020202020204" pitchFamily="34" charset="0"/>
                <a:cs typeface="Arial" panose="020B0604020202020204" pitchFamily="34" charset="0"/>
              </a:rPr>
              <a:t>Generate a custom template for EXSITE that allows the user to generate input files for all covariance data</a:t>
            </a:r>
          </a:p>
          <a:p>
            <a:pPr marL="285750" indent="-285750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2000" b="1" i="1" dirty="0" err="1">
                <a:latin typeface="Century Gothic" panose="020B0502020202020204" pitchFamily="34" charset="0"/>
                <a:cs typeface="Arial" panose="020B0604020202020204" pitchFamily="34" charset="0"/>
              </a:rPr>
              <a:t>Puff_iv</a:t>
            </a:r>
            <a:r>
              <a:rPr lang="en-US" sz="2000" b="1" i="1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Century Gothic" panose="020B0502020202020204" pitchFamily="34" charset="0"/>
                <a:cs typeface="Arial" panose="020B0604020202020204" pitchFamily="34" charset="0"/>
              </a:rPr>
              <a:t>module can generate: </a:t>
            </a:r>
          </a:p>
          <a:p>
            <a:pPr marL="742950" lvl="2" indent="-285750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2000" dirty="0">
                <a:latin typeface="Century Gothic" panose="020B0502020202020204" pitchFamily="34" charset="0"/>
                <a:cs typeface="Arial" panose="020B0604020202020204" pitchFamily="34" charset="0"/>
              </a:rPr>
              <a:t>Cross section covariance data from pointwise data (File 31/33)</a:t>
            </a:r>
          </a:p>
          <a:p>
            <a:pPr marL="742950" lvl="2" indent="-285750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2000" dirty="0">
                <a:latin typeface="Century Gothic" panose="020B0502020202020204" pitchFamily="34" charset="0"/>
                <a:cs typeface="Arial" panose="020B0604020202020204" pitchFamily="34" charset="0"/>
              </a:rPr>
              <a:t>Cross section covariance data from resonance parameter </a:t>
            </a:r>
            <a:br>
              <a:rPr lang="en-US" sz="2000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Century Gothic" panose="020B0502020202020204" pitchFamily="34" charset="0"/>
                <a:cs typeface="Arial" panose="020B0604020202020204" pitchFamily="34" charset="0"/>
              </a:rPr>
              <a:t>(File 32)</a:t>
            </a:r>
          </a:p>
          <a:p>
            <a:pPr marL="742950" lvl="2" indent="-285750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2000" dirty="0">
                <a:latin typeface="Century Gothic" panose="020B0502020202020204" pitchFamily="34" charset="0"/>
                <a:cs typeface="Arial" panose="020B0604020202020204" pitchFamily="34" charset="0"/>
              </a:rPr>
              <a:t>Covariance data for CHI (File 35)</a:t>
            </a:r>
          </a:p>
          <a:p>
            <a:pPr marL="742950" lvl="2" indent="-285750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2000" dirty="0">
                <a:latin typeface="Century Gothic" panose="020B0502020202020204" pitchFamily="34" charset="0"/>
                <a:cs typeface="Arial" panose="020B0604020202020204" pitchFamily="34" charset="0"/>
              </a:rPr>
              <a:t>Each can be selected separately</a:t>
            </a:r>
          </a:p>
          <a:p>
            <a:pPr marL="285750" indent="-285750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2000" b="1" i="1" dirty="0" err="1">
                <a:latin typeface="Century Gothic" panose="020B0502020202020204" pitchFamily="34" charset="0"/>
                <a:cs typeface="Arial" panose="020B0604020202020204" pitchFamily="34" charset="0"/>
              </a:rPr>
              <a:t>Covcomp</a:t>
            </a:r>
            <a:r>
              <a:rPr lang="en-US" sz="2000" dirty="0">
                <a:latin typeface="Century Gothic" panose="020B0502020202020204" pitchFamily="34" charset="0"/>
                <a:cs typeface="Arial" panose="020B0604020202020204" pitchFamily="34" charset="0"/>
              </a:rPr>
              <a:t> module shows differences and missing covariance data</a:t>
            </a:r>
          </a:p>
          <a:p>
            <a:pPr marL="742950" lvl="1" indent="-285750">
              <a:lnSpc>
                <a:spcPct val="90000"/>
              </a:lnSpc>
              <a:buClr>
                <a:schemeClr val="tx2"/>
              </a:buClr>
              <a:buFont typeface="Arial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166200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template_2018  -  Read-Only" id="{D1757F68-B1FC-4142-BB90-764049EBA2CE}" vid="{021BF533-4E3E-504E-BAE1-162BD5C104D2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A20C22-D077-412B-81BA-8B2541026FAD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14FB6BD-000C-41AF-9DE8-4264F777F3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6B0504-AE38-4B68-B5E7-89AA94502C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ORNL</Template>
  <TotalTime>0</TotalTime>
  <Words>1035</Words>
  <Application>Microsoft Macintosh PowerPoint</Application>
  <PresentationFormat>Widescreen</PresentationFormat>
  <Paragraphs>204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Century Gothic</vt:lpstr>
      <vt:lpstr>Times New Roman</vt:lpstr>
      <vt:lpstr>ORNL</vt:lpstr>
      <vt:lpstr>AMPX Status</vt:lpstr>
      <vt:lpstr>Overview</vt:lpstr>
      <vt:lpstr>Processing of ENDF-B/VIII.0 library</vt:lpstr>
      <vt:lpstr>Thermal moderators</vt:lpstr>
      <vt:lpstr>ENDF/B-VIII.0 libraries</vt:lpstr>
      <vt:lpstr>Some VALID calculations</vt:lpstr>
      <vt:lpstr>The “Onion” principle  at work for GNDS access</vt:lpstr>
      <vt:lpstr>1-D data including resonance reconstruction</vt:lpstr>
      <vt:lpstr>Test of covariance neutron data</vt:lpstr>
      <vt:lpstr>AMPX and SAMMY</vt:lpstr>
      <vt:lpstr>ENDF I/O</vt:lpstr>
      <vt:lpstr>Resonance processing as currently done in AMPX</vt:lpstr>
      <vt:lpstr>Resonance processing as we want to do it</vt:lpstr>
      <vt:lpstr>Doppler broadening</vt:lpstr>
      <vt:lpstr>Summary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Wiarda, Dorothea</dc:creator>
  <cp:keywords/>
  <dc:description/>
  <cp:lastModifiedBy/>
  <cp:revision>1</cp:revision>
  <cp:lastPrinted>2018-10-19T18:42:23Z</cp:lastPrinted>
  <dcterms:created xsi:type="dcterms:W3CDTF">2018-10-17T21:11:07Z</dcterms:created>
  <dcterms:modified xsi:type="dcterms:W3CDTF">2018-10-22T17:08:31Z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