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19"/>
  </p:notesMasterIdLst>
  <p:handoutMasterIdLst>
    <p:handoutMasterId r:id="rId20"/>
  </p:handoutMasterIdLst>
  <p:sldIdLst>
    <p:sldId id="285" r:id="rId2"/>
    <p:sldId id="275" r:id="rId3"/>
    <p:sldId id="286" r:id="rId4"/>
    <p:sldId id="288" r:id="rId5"/>
    <p:sldId id="289" r:id="rId6"/>
    <p:sldId id="290" r:id="rId7"/>
    <p:sldId id="296" r:id="rId8"/>
    <p:sldId id="291" r:id="rId9"/>
    <p:sldId id="270" r:id="rId10"/>
    <p:sldId id="277" r:id="rId11"/>
    <p:sldId id="283" r:id="rId12"/>
    <p:sldId id="272" r:id="rId13"/>
    <p:sldId id="281" r:id="rId14"/>
    <p:sldId id="293" r:id="rId15"/>
    <p:sldId id="292" r:id="rId16"/>
    <p:sldId id="295" r:id="rId17"/>
    <p:sldId id="280" r:id="rId18"/>
  </p:sldIdLst>
  <p:sldSz cx="14630400" cy="8229600"/>
  <p:notesSz cx="6858000" cy="9144000"/>
  <p:defaultText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Hagen" initials="AH" lastIdx="2" clrIdx="0">
    <p:extLst>
      <p:ext uri="{19B8F6BF-5375-455C-9EA6-DF929625EA0E}">
        <p15:presenceInfo xmlns:p15="http://schemas.microsoft.com/office/powerpoint/2012/main" userId="57c8f710-8d07-4a36-a31e-a266762aae5e" providerId="Windows Live"/>
      </p:ext>
    </p:extLst>
  </p:cmAuthor>
  <p:cmAuthor id="2" name="Greenwood, Larry R" initials="GLR" lastIdx="6" clrIdx="1">
    <p:extLst>
      <p:ext uri="{19B8F6BF-5375-455C-9EA6-DF929625EA0E}">
        <p15:presenceInfo xmlns:p15="http://schemas.microsoft.com/office/powerpoint/2012/main" userId="S-1-5-21-19610888-2120439649-608991905-1842" providerId="AD"/>
      </p:ext>
    </p:extLst>
  </p:cmAuthor>
  <p:cmAuthor id="3" name="Pierson, Bruce D" initials="PBD" lastIdx="1" clrIdx="2">
    <p:extLst>
      <p:ext uri="{19B8F6BF-5375-455C-9EA6-DF929625EA0E}">
        <p15:presenceInfo xmlns:p15="http://schemas.microsoft.com/office/powerpoint/2012/main" userId="S::bruce.pierson@pnnl.gov::bcb91811-0891-411a-8f8c-9400f354fa3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19500"/>
    <a:srgbClr val="007836"/>
    <a:srgbClr val="BE0F34"/>
    <a:srgbClr val="820150"/>
    <a:srgbClr val="502D7F"/>
    <a:srgbClr val="00338E"/>
    <a:srgbClr val="0081AB"/>
    <a:srgbClr val="758F9D"/>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356" autoAdjust="0"/>
    <p:restoredTop sz="83254"/>
  </p:normalViewPr>
  <p:slideViewPr>
    <p:cSldViewPr snapToGrid="0" snapToObjects="1">
      <p:cViewPr varScale="1">
        <p:scale>
          <a:sx n="117" d="100"/>
          <a:sy n="117" d="100"/>
        </p:scale>
        <p:origin x="184" y="376"/>
      </p:cViewPr>
      <p:guideLst/>
    </p:cSldViewPr>
  </p:slideViewPr>
  <p:notesTextViewPr>
    <p:cViewPr>
      <p:scale>
        <a:sx n="1" d="1"/>
        <a:sy n="1" d="1"/>
      </p:scale>
      <p:origin x="0" y="0"/>
    </p:cViewPr>
  </p:notesTextViewPr>
  <p:notesViewPr>
    <p:cSldViewPr snapToGrid="0" snapToObjects="1">
      <p:cViewPr varScale="1">
        <p:scale>
          <a:sx n="117" d="100"/>
          <a:sy n="117" d="100"/>
        </p:scale>
        <p:origin x="49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A69A9C-1087-184F-8370-423E175D9D7C}"/>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9090E3D-F5E5-0D40-B323-A25B85CF9E83}"/>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C06E50B8-2EF8-564F-AE86-D84E6C503530}" type="datetimeFigureOut">
              <a:rPr lang="en-US" smtClean="0"/>
              <a:t>11/7/18</a:t>
            </a:fld>
            <a:endParaRPr lang="en-US"/>
          </a:p>
        </p:txBody>
      </p:sp>
      <p:sp>
        <p:nvSpPr>
          <p:cNvPr id="4" name="Footer Placeholder 3">
            <a:extLst>
              <a:ext uri="{FF2B5EF4-FFF2-40B4-BE49-F238E27FC236}">
                <a16:creationId xmlns:a16="http://schemas.microsoft.com/office/drawing/2014/main" id="{64E3AA97-2F38-5340-B685-1E0EA3E358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B732F3-25A6-284F-A24C-5FD21AE6BEE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078BA3-E235-9946-9A4D-07E907F688D0}" type="slidenum">
              <a:rPr lang="en-US" smtClean="0"/>
              <a:t>‹#›</a:t>
            </a:fld>
            <a:endParaRPr lang="en-US"/>
          </a:p>
        </p:txBody>
      </p:sp>
    </p:spTree>
    <p:extLst>
      <p:ext uri="{BB962C8B-B14F-4D97-AF65-F5344CB8AC3E}">
        <p14:creationId xmlns:p14="http://schemas.microsoft.com/office/powerpoint/2010/main" val="4194000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13AC8D20-1945-7145-91A2-3D134BDA25E2}" type="datetimeFigureOut">
              <a:rPr lang="en-US" smtClean="0"/>
              <a:t>11/7/18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104DB-87CA-D64F-AB86-DB2520DDF5D7}" type="slidenum">
              <a:rPr lang="en-US" smtClean="0"/>
              <a:t>‹#›</a:t>
            </a:fld>
            <a:endParaRPr lang="en-US"/>
          </a:p>
        </p:txBody>
      </p:sp>
    </p:spTree>
    <p:extLst>
      <p:ext uri="{BB962C8B-B14F-4D97-AF65-F5344CB8AC3E}">
        <p14:creationId xmlns:p14="http://schemas.microsoft.com/office/powerpoint/2010/main" val="361405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My name is Bruce Pierson, I am from Pacific Northwest National Laboratory. PNNL is part of a venture that includes LLNL and LANL. We are an experimental group conducting integral fission product yields using a variety of well characterized neutron sources.</a:t>
            </a:r>
          </a:p>
        </p:txBody>
      </p:sp>
      <p:sp>
        <p:nvSpPr>
          <p:cNvPr id="4" name="Slide Number Placeholder 3"/>
          <p:cNvSpPr>
            <a:spLocks noGrp="1"/>
          </p:cNvSpPr>
          <p:nvPr>
            <p:ph type="sldNum" sz="quarter" idx="5"/>
          </p:nvPr>
        </p:nvSpPr>
        <p:spPr/>
        <p:txBody>
          <a:bodyPr/>
          <a:lstStyle/>
          <a:p>
            <a:fld id="{710104DB-87CA-D64F-AB86-DB2520DDF5D7}" type="slidenum">
              <a:rPr lang="en-US" smtClean="0"/>
              <a:t>1</a:t>
            </a:fld>
            <a:endParaRPr lang="en-US"/>
          </a:p>
        </p:txBody>
      </p:sp>
    </p:spTree>
    <p:extLst>
      <p:ext uri="{BB962C8B-B14F-4D97-AF65-F5344CB8AC3E}">
        <p14:creationId xmlns:p14="http://schemas.microsoft.com/office/powerpoint/2010/main" val="41328102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new fusion neutron generator has a total neutron output of 2e10 n/s. Within the target stack, a nominal flux of 1e9 n/cm2/sec can be obtained. This source is, effectively, suspended 18 feet from all sources of hydrogenous media to minimize the impact from room backscatter.</a:t>
            </a:r>
          </a:p>
        </p:txBody>
      </p:sp>
      <p:sp>
        <p:nvSpPr>
          <p:cNvPr id="4" name="Slide Number Placeholder 3"/>
          <p:cNvSpPr>
            <a:spLocks noGrp="1"/>
          </p:cNvSpPr>
          <p:nvPr>
            <p:ph type="sldNum" sz="quarter" idx="5"/>
          </p:nvPr>
        </p:nvSpPr>
        <p:spPr/>
        <p:txBody>
          <a:bodyPr/>
          <a:lstStyle/>
          <a:p>
            <a:fld id="{710104DB-87CA-D64F-AB86-DB2520DDF5D7}" type="slidenum">
              <a:rPr lang="en-US" smtClean="0"/>
              <a:t>10</a:t>
            </a:fld>
            <a:endParaRPr lang="en-US"/>
          </a:p>
        </p:txBody>
      </p:sp>
    </p:spTree>
    <p:extLst>
      <p:ext uri="{BB962C8B-B14F-4D97-AF65-F5344CB8AC3E}">
        <p14:creationId xmlns:p14="http://schemas.microsoft.com/office/powerpoint/2010/main" val="2829559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activity measurements of the witness foils and STAYSL PNNL, estimates of the neutron spectrum on target were made. This spectrum is in contrast to the flux-energy distribution observed at UofM. Maintaining an extended distance from the concrete shielding walls provides nearly 2 orders of magnitude fewer neutrons at the down-scatter step and a little more than 6-orders of magnitude between thermal neutrons and the 14MeV peak.</a:t>
            </a:r>
          </a:p>
        </p:txBody>
      </p:sp>
      <p:sp>
        <p:nvSpPr>
          <p:cNvPr id="4" name="Slide Number Placeholder 3"/>
          <p:cNvSpPr>
            <a:spLocks noGrp="1"/>
          </p:cNvSpPr>
          <p:nvPr>
            <p:ph type="sldNum" sz="quarter" idx="5"/>
          </p:nvPr>
        </p:nvSpPr>
        <p:spPr/>
        <p:txBody>
          <a:bodyPr/>
          <a:lstStyle/>
          <a:p>
            <a:fld id="{710104DB-87CA-D64F-AB86-DB2520DDF5D7}" type="slidenum">
              <a:rPr lang="en-US" smtClean="0"/>
              <a:t>11</a:t>
            </a:fld>
            <a:endParaRPr lang="en-US"/>
          </a:p>
        </p:txBody>
      </p:sp>
    </p:spTree>
    <p:extLst>
      <p:ext uri="{BB962C8B-B14F-4D97-AF65-F5344CB8AC3E}">
        <p14:creationId xmlns:p14="http://schemas.microsoft.com/office/powerpoint/2010/main" val="1137303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t>
            </a:r>
            <a:r>
              <a:rPr lang="en-US" dirty="0" err="1"/>
              <a:t>analytes</a:t>
            </a:r>
            <a:r>
              <a:rPr lang="en-US" baseline="0" dirty="0"/>
              <a:t> are measured in both the “A” solution and the separated fractions and the results were compared.</a:t>
            </a:r>
            <a:endParaRPr lang="en-US" dirty="0"/>
          </a:p>
        </p:txBody>
      </p:sp>
      <p:sp>
        <p:nvSpPr>
          <p:cNvPr id="4" name="Slide Number Placeholder 3"/>
          <p:cNvSpPr>
            <a:spLocks noGrp="1"/>
          </p:cNvSpPr>
          <p:nvPr>
            <p:ph type="sldNum" sz="quarter" idx="10"/>
          </p:nvPr>
        </p:nvSpPr>
        <p:spPr/>
        <p:txBody>
          <a:bodyPr/>
          <a:lstStyle/>
          <a:p>
            <a:fld id="{74F5324A-0D9B-9A43-AE72-6DBF24439625}" type="slidenum">
              <a:rPr lang="en-US" smtClean="0"/>
              <a:pPr/>
              <a:t>12</a:t>
            </a:fld>
            <a:endParaRPr lang="en-US"/>
          </a:p>
        </p:txBody>
      </p:sp>
    </p:spTree>
    <p:extLst>
      <p:ext uri="{BB962C8B-B14F-4D97-AF65-F5344CB8AC3E}">
        <p14:creationId xmlns:p14="http://schemas.microsoft.com/office/powerpoint/2010/main" val="37112984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PNNL is working to reduce the uncertainties in the long-lived fission products in collaboration with the short-lived fission product measurement efforts.</a:t>
            </a:r>
          </a:p>
        </p:txBody>
      </p:sp>
      <p:sp>
        <p:nvSpPr>
          <p:cNvPr id="4" name="Slide Number Placeholder 3"/>
          <p:cNvSpPr>
            <a:spLocks noGrp="1"/>
          </p:cNvSpPr>
          <p:nvPr>
            <p:ph type="sldNum" sz="quarter" idx="5"/>
          </p:nvPr>
        </p:nvSpPr>
        <p:spPr/>
        <p:txBody>
          <a:bodyPr/>
          <a:lstStyle/>
          <a:p>
            <a:fld id="{710104DB-87CA-D64F-AB86-DB2520DDF5D7}" type="slidenum">
              <a:rPr lang="en-US" smtClean="0"/>
              <a:t>13</a:t>
            </a:fld>
            <a:endParaRPr lang="en-US"/>
          </a:p>
        </p:txBody>
      </p:sp>
    </p:spTree>
    <p:extLst>
      <p:ext uri="{BB962C8B-B14F-4D97-AF65-F5344CB8AC3E}">
        <p14:creationId xmlns:p14="http://schemas.microsoft.com/office/powerpoint/2010/main" val="1966071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15</a:t>
            </a:fld>
            <a:endParaRPr lang="en-US"/>
          </a:p>
        </p:txBody>
      </p:sp>
    </p:spTree>
    <p:extLst>
      <p:ext uri="{BB962C8B-B14F-4D97-AF65-F5344CB8AC3E}">
        <p14:creationId xmlns:p14="http://schemas.microsoft.com/office/powerpoint/2010/main" val="3945757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104DB-87CA-D64F-AB86-DB2520DDF5D7}" type="slidenum">
              <a:rPr lang="en-US" smtClean="0"/>
              <a:t>16</a:t>
            </a:fld>
            <a:endParaRPr lang="en-US"/>
          </a:p>
        </p:txBody>
      </p:sp>
    </p:spTree>
    <p:extLst>
      <p:ext uri="{BB962C8B-B14F-4D97-AF65-F5344CB8AC3E}">
        <p14:creationId xmlns:p14="http://schemas.microsoft.com/office/powerpoint/2010/main" val="2447831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share a brief history of measurements conducted in collaboration with Washington State University and the University of Michigan before discussing current efforts underway using critical assemblies at NCERC. I was asked to provide comments regarding ENDF, ENSDF, and EXFOR and will review comments I aggregated from colleagues at the lab.</a:t>
            </a:r>
          </a:p>
        </p:txBody>
      </p:sp>
      <p:sp>
        <p:nvSpPr>
          <p:cNvPr id="4" name="Slide Number Placeholder 3"/>
          <p:cNvSpPr>
            <a:spLocks noGrp="1"/>
          </p:cNvSpPr>
          <p:nvPr>
            <p:ph type="sldNum" sz="quarter" idx="5"/>
          </p:nvPr>
        </p:nvSpPr>
        <p:spPr/>
        <p:txBody>
          <a:bodyPr/>
          <a:lstStyle/>
          <a:p>
            <a:fld id="{710104DB-87CA-D64F-AB86-DB2520DDF5D7}" type="slidenum">
              <a:rPr lang="en-US" smtClean="0"/>
              <a:t>2</a:t>
            </a:fld>
            <a:endParaRPr lang="en-US"/>
          </a:p>
        </p:txBody>
      </p:sp>
    </p:spTree>
    <p:extLst>
      <p:ext uri="{BB962C8B-B14F-4D97-AF65-F5344CB8AC3E}">
        <p14:creationId xmlns:p14="http://schemas.microsoft.com/office/powerpoint/2010/main" val="1707382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relatively exhaustive campaign of irradiations were conducted at the WSU TRIGA reactor. A collection of neutron spectrum tailoring enclosures were designed for out-of-core irradiations of prominent, long-lived actinides. Samples were pulse irradiated and quickly retrieved from reactor for gamma spectroscopic analysis. Much of this raw data is available through an online portal. If you have any questions please talk with me after and we can setup an account for access if interested.</a:t>
            </a:r>
          </a:p>
          <a:p>
            <a:endParaRPr lang="en-US" dirty="0"/>
          </a:p>
          <a:p>
            <a:r>
              <a:rPr lang="en-US" dirty="0"/>
              <a:t>At the end of this work, PNNL made an effort to push towards 14MeV measurements; however, the total neutron intensity of 1e8 neutrons/second at full power from the Thermo-Scientific MP320 variant at PNNL was too small to measure beyond the peak fission product yields.</a:t>
            </a:r>
          </a:p>
        </p:txBody>
      </p:sp>
      <p:sp>
        <p:nvSpPr>
          <p:cNvPr id="4" name="Slide Number Placeholder 3"/>
          <p:cNvSpPr>
            <a:spLocks noGrp="1"/>
          </p:cNvSpPr>
          <p:nvPr>
            <p:ph type="sldNum" sz="quarter" idx="5"/>
          </p:nvPr>
        </p:nvSpPr>
        <p:spPr/>
        <p:txBody>
          <a:bodyPr/>
          <a:lstStyle/>
          <a:p>
            <a:fld id="{710104DB-87CA-D64F-AB86-DB2520DDF5D7}" type="slidenum">
              <a:rPr lang="en-US" smtClean="0"/>
              <a:t>3</a:t>
            </a:fld>
            <a:endParaRPr lang="en-US"/>
          </a:p>
        </p:txBody>
      </p:sp>
    </p:spTree>
    <p:extLst>
      <p:ext uri="{BB962C8B-B14F-4D97-AF65-F5344CB8AC3E}">
        <p14:creationId xmlns:p14="http://schemas.microsoft.com/office/powerpoint/2010/main" val="3775709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collaboration was struck between a Professor at the University of Michigan and PNNL to continue the short-lived isotopes work under the Nuclear Forensics Junior Faculty Reward program. A pneumatic system was designed and built for cyclic neutron activation of actinide targets. A collection of activation targets were used to characterize the neutron source and a multi-detector system for increased detection efficiency and coincident gamma spectroscopy. From this work, 87 fission product yields were published from the three actinides highlighted in red in the half-life range from 1 second to 3 minutes.</a:t>
            </a:r>
          </a:p>
        </p:txBody>
      </p:sp>
      <p:sp>
        <p:nvSpPr>
          <p:cNvPr id="4" name="Slide Number Placeholder 3"/>
          <p:cNvSpPr>
            <a:spLocks noGrp="1"/>
          </p:cNvSpPr>
          <p:nvPr>
            <p:ph type="sldNum" sz="quarter" idx="5"/>
          </p:nvPr>
        </p:nvSpPr>
        <p:spPr/>
        <p:txBody>
          <a:bodyPr/>
          <a:lstStyle/>
          <a:p>
            <a:fld id="{710104DB-87CA-D64F-AB86-DB2520DDF5D7}" type="slidenum">
              <a:rPr lang="en-US" smtClean="0"/>
              <a:t>4</a:t>
            </a:fld>
            <a:endParaRPr lang="en-US"/>
          </a:p>
        </p:txBody>
      </p:sp>
    </p:spTree>
    <p:extLst>
      <p:ext uri="{BB962C8B-B14F-4D97-AF65-F5344CB8AC3E}">
        <p14:creationId xmlns:p14="http://schemas.microsoft.com/office/powerpoint/2010/main" val="98994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PNNL, LLNL, and LANL are working together conduct integral fission product yields of short and long-lived fission products. The short-lived measurements are conducted using pulsed neutron irradiations at Godiva. The irradiated actinide samples are rapidly retrieved from in-core and counted using two broad-energy germanium detectors with excellent energy resolution (1.6keV at 1332keV) operated in coincidence. From this work we’ve improved the precision of 14 different fission products and observed statistically significant differences in the fission yields of </a:t>
            </a:r>
            <a:r>
              <a:rPr lang="en-US" dirty="0" err="1"/>
              <a:t>tbree</a:t>
            </a:r>
            <a:r>
              <a:rPr lang="en-US" dirty="0"/>
              <a:t> fission products relative to the estimates provided in ENDF. These isotopes are yttrium-94, iodine-134, and tellurium-134.</a:t>
            </a:r>
          </a:p>
        </p:txBody>
      </p:sp>
      <p:sp>
        <p:nvSpPr>
          <p:cNvPr id="4" name="Slide Number Placeholder 3"/>
          <p:cNvSpPr>
            <a:spLocks noGrp="1"/>
          </p:cNvSpPr>
          <p:nvPr>
            <p:ph type="sldNum" sz="quarter" idx="5"/>
          </p:nvPr>
        </p:nvSpPr>
        <p:spPr/>
        <p:txBody>
          <a:bodyPr/>
          <a:lstStyle/>
          <a:p>
            <a:fld id="{710104DB-87CA-D64F-AB86-DB2520DDF5D7}" type="slidenum">
              <a:rPr lang="en-US" smtClean="0"/>
              <a:t>5</a:t>
            </a:fld>
            <a:endParaRPr lang="en-US"/>
          </a:p>
        </p:txBody>
      </p:sp>
    </p:spTree>
    <p:extLst>
      <p:ext uri="{BB962C8B-B14F-4D97-AF65-F5344CB8AC3E}">
        <p14:creationId xmlns:p14="http://schemas.microsoft.com/office/powerpoint/2010/main" val="3878436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short-lived measurements, we use well characterized, isotopically pure targets (3-4N). These targets are irradiated using a controlled pulsed irradiation to avoid in-growth during irradiation corrections. The targets are counted over a two week period using list-mode acquisition. The data stream is analyzed using time-sliced spectra and the total fission are estimated using a collection of well measured fission yields and verified using the fission cross-section with STAYSL PNNL. Given this methodology, our short-lived fission product measurements are relative measurements. The acquired gamma spectra are corrected for gamma-ray self-shielding and using a detection efficiency measured with a set of NIST traceable gamma-standards from LLNL and Eckert &amp; Zeigler.</a:t>
            </a:r>
          </a:p>
          <a:p>
            <a:endParaRPr lang="en-US" dirty="0"/>
          </a:p>
          <a:p>
            <a:r>
              <a:rPr lang="en-US" dirty="0"/>
              <a:t>Here you can see a photo of a set of </a:t>
            </a:r>
            <a:r>
              <a:rPr lang="en-US" dirty="0" err="1"/>
              <a:t>ampoulized</a:t>
            </a:r>
            <a:r>
              <a:rPr lang="en-US" dirty="0"/>
              <a:t> targets and the simultaneous fitting of the parent/daughter decay chain from tellurium-134 to iodine. Using the measured data from both parent and daughter, measurements of the fission yields were conducted by fitting both data sets together rather than separately to enforce continuity.</a:t>
            </a:r>
          </a:p>
        </p:txBody>
      </p:sp>
      <p:sp>
        <p:nvSpPr>
          <p:cNvPr id="4" name="Slide Number Placeholder 3"/>
          <p:cNvSpPr>
            <a:spLocks noGrp="1"/>
          </p:cNvSpPr>
          <p:nvPr>
            <p:ph type="sldNum" sz="quarter" idx="5"/>
          </p:nvPr>
        </p:nvSpPr>
        <p:spPr/>
        <p:txBody>
          <a:bodyPr/>
          <a:lstStyle/>
          <a:p>
            <a:fld id="{710104DB-87CA-D64F-AB86-DB2520DDF5D7}" type="slidenum">
              <a:rPr lang="en-US" smtClean="0"/>
              <a:t>6</a:t>
            </a:fld>
            <a:endParaRPr lang="en-US"/>
          </a:p>
        </p:txBody>
      </p:sp>
    </p:spTree>
    <p:extLst>
      <p:ext uri="{BB962C8B-B14F-4D97-AF65-F5344CB8AC3E}">
        <p14:creationId xmlns:p14="http://schemas.microsoft.com/office/powerpoint/2010/main" val="1478949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Livermore has developed ROOT-based time-series data extraction utilities for list-mode gamma-ray data. They have been evaluating multiple gamma-lines from fission product isotopes studying sources of gamma-ray interference and possible issues in the decay branching ratios.</a:t>
            </a:r>
          </a:p>
        </p:txBody>
      </p:sp>
      <p:sp>
        <p:nvSpPr>
          <p:cNvPr id="4" name="Slide Number Placeholder 3"/>
          <p:cNvSpPr>
            <a:spLocks noGrp="1"/>
          </p:cNvSpPr>
          <p:nvPr>
            <p:ph type="sldNum" sz="quarter" idx="5"/>
          </p:nvPr>
        </p:nvSpPr>
        <p:spPr/>
        <p:txBody>
          <a:bodyPr/>
          <a:lstStyle/>
          <a:p>
            <a:fld id="{710104DB-87CA-D64F-AB86-DB2520DDF5D7}" type="slidenum">
              <a:rPr lang="en-US" smtClean="0"/>
              <a:t>7</a:t>
            </a:fld>
            <a:endParaRPr lang="en-US"/>
          </a:p>
        </p:txBody>
      </p:sp>
    </p:spTree>
    <p:extLst>
      <p:ext uri="{BB962C8B-B14F-4D97-AF65-F5344CB8AC3E}">
        <p14:creationId xmlns:p14="http://schemas.microsoft.com/office/powerpoint/2010/main" val="1317418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PNNL is also using radiochemistry to isolate and measure fission yields of difficult to measure fission products like cesium-135 or yttrium-91. At 14 MeV, ENDF suggests their fission yield uncertainties are 64% which is odd given their parent fission yields are known to a few percent.</a:t>
            </a:r>
          </a:p>
        </p:txBody>
      </p:sp>
      <p:sp>
        <p:nvSpPr>
          <p:cNvPr id="4" name="Slide Number Placeholder 3"/>
          <p:cNvSpPr>
            <a:spLocks noGrp="1"/>
          </p:cNvSpPr>
          <p:nvPr>
            <p:ph type="sldNum" sz="quarter" idx="5"/>
          </p:nvPr>
        </p:nvSpPr>
        <p:spPr/>
        <p:txBody>
          <a:bodyPr/>
          <a:lstStyle/>
          <a:p>
            <a:fld id="{710104DB-87CA-D64F-AB86-DB2520DDF5D7}" type="slidenum">
              <a:rPr lang="en-US" smtClean="0"/>
              <a:t>8</a:t>
            </a:fld>
            <a:endParaRPr lang="en-US"/>
          </a:p>
        </p:txBody>
      </p:sp>
    </p:spTree>
    <p:extLst>
      <p:ext uri="{BB962C8B-B14F-4D97-AF65-F5344CB8AC3E}">
        <p14:creationId xmlns:p14="http://schemas.microsoft.com/office/powerpoint/2010/main" val="207804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target stack containing a large mass of 4N depleted uranium and a stack of witness foils using a fusion neutron generator.</a:t>
            </a:r>
          </a:p>
        </p:txBody>
      </p:sp>
      <p:sp>
        <p:nvSpPr>
          <p:cNvPr id="4" name="Slide Number Placeholder 3"/>
          <p:cNvSpPr>
            <a:spLocks noGrp="1"/>
          </p:cNvSpPr>
          <p:nvPr>
            <p:ph type="sldNum" sz="quarter" idx="5"/>
          </p:nvPr>
        </p:nvSpPr>
        <p:spPr/>
        <p:txBody>
          <a:bodyPr/>
          <a:lstStyle/>
          <a:p>
            <a:fld id="{710104DB-87CA-D64F-AB86-DB2520DDF5D7}" type="slidenum">
              <a:rPr lang="en-US" smtClean="0"/>
              <a:t>9</a:t>
            </a:fld>
            <a:endParaRPr lang="en-US"/>
          </a:p>
        </p:txBody>
      </p:sp>
    </p:spTree>
    <p:extLst>
      <p:ext uri="{BB962C8B-B14F-4D97-AF65-F5344CB8AC3E}">
        <p14:creationId xmlns:p14="http://schemas.microsoft.com/office/powerpoint/2010/main" val="1083278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_Plain_Blac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36B83B-A5E4-524E-96A9-DFC12D58F12A}"/>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421DF1AC-1D08-B945-A034-B740A35902F9}"/>
              </a:ext>
            </a:extLst>
          </p:cNvPr>
          <p:cNvSpPr txBox="1"/>
          <p:nvPr userDrawn="1"/>
        </p:nvSpPr>
        <p:spPr>
          <a:xfrm>
            <a:off x="1371600" y="7543800"/>
            <a:ext cx="3657600" cy="228600"/>
          </a:xfrm>
          <a:prstGeom prst="rect">
            <a:avLst/>
          </a:prstGeom>
          <a:noFill/>
        </p:spPr>
        <p:txBody>
          <a:bodyPr wrap="square" lIns="0" tIns="0" rIns="0" bIns="0" rtlCol="0" anchor="t" anchorCtr="0">
            <a:noAutofit/>
          </a:bodyPr>
          <a:lstStyle/>
          <a:p>
            <a:pPr>
              <a:spcAft>
                <a:spcPts val="600"/>
              </a:spcAft>
            </a:pPr>
            <a:r>
              <a:rPr lang="en-US" sz="800" dirty="0">
                <a:solidFill>
                  <a:srgbClr val="616265">
                    <a:alpha val="75000"/>
                  </a:srgbClr>
                </a:solidFill>
                <a:latin typeface="Arial" panose="020B0604020202020204" pitchFamily="34" charset="0"/>
                <a:cs typeface="Arial" panose="020B0604020202020204" pitchFamily="34" charset="0"/>
              </a:rPr>
              <a:t>PNNL is operated by Battelle for the U.S. Department of Energy</a:t>
            </a:r>
          </a:p>
        </p:txBody>
      </p:sp>
      <p:sp>
        <p:nvSpPr>
          <p:cNvPr id="2" name="Title 1"/>
          <p:cNvSpPr>
            <a:spLocks noGrp="1"/>
          </p:cNvSpPr>
          <p:nvPr>
            <p:ph type="ctrTitle"/>
          </p:nvPr>
        </p:nvSpPr>
        <p:spPr>
          <a:xfrm>
            <a:off x="1371600" y="2743200"/>
            <a:ext cx="4572000" cy="1828800"/>
          </a:xfrm>
          <a:prstGeom prst="rect">
            <a:avLst/>
          </a:prstGeom>
        </p:spPr>
        <p:txBody>
          <a:bodyPr lIns="0" tIns="0" rIns="0" bIns="0" anchor="b">
            <a:noAutofit/>
          </a:bodyPr>
          <a:lstStyle>
            <a:lvl1pPr algn="r">
              <a:defRPr sz="4800" b="1">
                <a:solidFill>
                  <a:srgbClr val="C8722E"/>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20" name="Text Placeholder 19">
            <a:extLst>
              <a:ext uri="{FF2B5EF4-FFF2-40B4-BE49-F238E27FC236}">
                <a16:creationId xmlns:a16="http://schemas.microsoft.com/office/drawing/2014/main" id="{3061D5F4-8719-384B-945C-9A27060F99A0}"/>
              </a:ext>
            </a:extLst>
          </p:cNvPr>
          <p:cNvSpPr>
            <a:spLocks noGrp="1"/>
          </p:cNvSpPr>
          <p:nvPr>
            <p:ph type="body" sz="quarter" idx="10" hasCustomPrompt="1"/>
          </p:nvPr>
        </p:nvSpPr>
        <p:spPr>
          <a:xfrm>
            <a:off x="1370529" y="5669280"/>
            <a:ext cx="4572000" cy="274320"/>
          </a:xfrm>
          <a:prstGeom prst="rect">
            <a:avLst/>
          </a:prstGeom>
        </p:spPr>
        <p:txBody>
          <a:bodyPr wrap="none" lIns="0" tIns="0" rIns="0" bIns="0">
            <a:noAutofit/>
          </a:bodyPr>
          <a:lstStyle>
            <a:lvl1pPr marL="0" indent="0" algn="r">
              <a:buNone/>
              <a:defRPr sz="1800" b="1">
                <a:solidFill>
                  <a:srgbClr val="000000"/>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name</a:t>
            </a:r>
          </a:p>
        </p:txBody>
      </p:sp>
      <p:sp>
        <p:nvSpPr>
          <p:cNvPr id="21" name="Text Placeholder 19">
            <a:extLst>
              <a:ext uri="{FF2B5EF4-FFF2-40B4-BE49-F238E27FC236}">
                <a16:creationId xmlns:a16="http://schemas.microsoft.com/office/drawing/2014/main" id="{3E2D432E-6648-6643-9C6E-38B1EFF5EE31}"/>
              </a:ext>
            </a:extLst>
          </p:cNvPr>
          <p:cNvSpPr>
            <a:spLocks noGrp="1"/>
          </p:cNvSpPr>
          <p:nvPr>
            <p:ph type="body" sz="quarter" idx="11" hasCustomPrompt="1"/>
          </p:nvPr>
        </p:nvSpPr>
        <p:spPr>
          <a:xfrm>
            <a:off x="1371600" y="5983356"/>
            <a:ext cx="4572000" cy="274320"/>
          </a:xfrm>
          <a:prstGeom prst="rect">
            <a:avLst/>
          </a:prstGeom>
        </p:spPr>
        <p:txBody>
          <a:bodyPr wrap="none" lIns="0" tIns="0" rIns="0" bIns="0">
            <a:noAutofit/>
          </a:bodyPr>
          <a:lstStyle>
            <a:lvl1pPr marL="0" indent="0" algn="r">
              <a:buNone/>
              <a:defRPr sz="1600">
                <a:solidFill>
                  <a:srgbClr val="616265"/>
                </a:solidFill>
                <a:latin typeface="Arial" panose="020B0604020202020204" pitchFamily="34" charset="0"/>
                <a:cs typeface="Arial" panose="020B0604020202020204"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dirty="0"/>
              <a:t>Click to add presenter’s title</a:t>
            </a:r>
          </a:p>
        </p:txBody>
      </p:sp>
      <p:sp>
        <p:nvSpPr>
          <p:cNvPr id="6" name="TextBox 5">
            <a:extLst>
              <a:ext uri="{FF2B5EF4-FFF2-40B4-BE49-F238E27FC236}">
                <a16:creationId xmlns:a16="http://schemas.microsoft.com/office/drawing/2014/main" id="{8915389B-4BB4-1644-9B7E-35A85D0C1E3B}"/>
              </a:ext>
            </a:extLst>
          </p:cNvPr>
          <p:cNvSpPr txBox="1"/>
          <p:nvPr userDrawn="1"/>
        </p:nvSpPr>
        <p:spPr>
          <a:xfrm>
            <a:off x="3710609" y="-1245704"/>
            <a:ext cx="184731" cy="4247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45A7D3E1-BCC3-C843-81A0-EA4EDFB445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pic>
        <p:nvPicPr>
          <p:cNvPr id="13" name="Picture 12">
            <a:extLst>
              <a:ext uri="{FF2B5EF4-FFF2-40B4-BE49-F238E27FC236}">
                <a16:creationId xmlns:a16="http://schemas.microsoft.com/office/drawing/2014/main" id="{56617363-F73D-B74F-9647-C9D747AC702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0529" y="7178040"/>
            <a:ext cx="824484" cy="228600"/>
          </a:xfrm>
          <a:prstGeom prst="rect">
            <a:avLst/>
          </a:prstGeom>
        </p:spPr>
      </p:pic>
      <p:pic>
        <p:nvPicPr>
          <p:cNvPr id="14" name="Picture 13">
            <a:extLst>
              <a:ext uri="{FF2B5EF4-FFF2-40B4-BE49-F238E27FC236}">
                <a16:creationId xmlns:a16="http://schemas.microsoft.com/office/drawing/2014/main" id="{D290C8FB-601C-A04C-84F7-213A857D3E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2375535" y="7249637"/>
            <a:ext cx="929809" cy="155448"/>
          </a:xfrm>
          <a:prstGeom prst="rect">
            <a:avLst/>
          </a:prstGeom>
        </p:spPr>
      </p:pic>
      <p:sp>
        <p:nvSpPr>
          <p:cNvPr id="15" name="Date Placeholder 1">
            <a:extLst>
              <a:ext uri="{FF2B5EF4-FFF2-40B4-BE49-F238E27FC236}">
                <a16:creationId xmlns:a16="http://schemas.microsoft.com/office/drawing/2014/main" id="{9D9DB338-5D5C-4ACA-9ECF-C3E34C44127A}"/>
              </a:ext>
            </a:extLst>
          </p:cNvPr>
          <p:cNvSpPr>
            <a:spLocks noGrp="1"/>
          </p:cNvSpPr>
          <p:nvPr>
            <p:ph type="dt" sz="half" idx="2"/>
          </p:nvPr>
        </p:nvSpPr>
        <p:spPr>
          <a:xfrm>
            <a:off x="2651641" y="4915645"/>
            <a:ext cx="3290888" cy="438150"/>
          </a:xfrm>
          <a:prstGeom prst="rect">
            <a:avLst/>
          </a:prstGeom>
        </p:spPr>
        <p:txBody>
          <a:bodyPr vert="horz" lIns="91440" tIns="45720" rIns="91440" bIns="45720" rtlCol="0" anchor="ctr"/>
          <a:lstStyle>
            <a:lvl1pPr algn="r">
              <a:defRPr sz="1800">
                <a:solidFill>
                  <a:schemeClr val="tx1">
                    <a:tint val="75000"/>
                  </a:schemeClr>
                </a:solidFill>
              </a:defRPr>
            </a:lvl1pPr>
          </a:lstStyle>
          <a:p>
            <a:r>
              <a:rPr lang="en-US"/>
              <a:t>Nov. 7th, 2018</a:t>
            </a:r>
            <a:endParaRPr lang="en-US" dirty="0"/>
          </a:p>
        </p:txBody>
      </p:sp>
      <p:sp>
        <p:nvSpPr>
          <p:cNvPr id="16" name="Footer Placeholder 2">
            <a:extLst>
              <a:ext uri="{FF2B5EF4-FFF2-40B4-BE49-F238E27FC236}">
                <a16:creationId xmlns:a16="http://schemas.microsoft.com/office/drawing/2014/main" id="{F55B65E8-4040-44D0-A4FE-A050FD948A79}"/>
              </a:ext>
            </a:extLst>
          </p:cNvPr>
          <p:cNvSpPr>
            <a:spLocks noGrp="1"/>
          </p:cNvSpPr>
          <p:nvPr>
            <p:ph type="ftr" sz="quarter" idx="3"/>
          </p:nvPr>
        </p:nvSpPr>
        <p:spPr>
          <a:xfrm>
            <a:off x="1189037" y="773011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Tree>
    <p:extLst>
      <p:ext uri="{BB962C8B-B14F-4D97-AF65-F5344CB8AC3E}">
        <p14:creationId xmlns:p14="http://schemas.microsoft.com/office/powerpoint/2010/main" val="150130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r>
              <a:rPr lang="en-US"/>
              <a:t>PNNL-SA-139389</a:t>
            </a:r>
            <a:endParaRPr lang="en-US" dirty="0"/>
          </a:p>
        </p:txBody>
      </p:sp>
      <p:sp>
        <p:nvSpPr>
          <p:cNvPr id="12" name="Title Placeholder 1"/>
          <p:cNvSpPr>
            <a:spLocks noGrp="1"/>
          </p:cNvSpPr>
          <p:nvPr>
            <p:ph type="title"/>
          </p:nvPr>
        </p:nvSpPr>
        <p:spPr>
          <a:xfrm>
            <a:off x="438912" y="241402"/>
            <a:ext cx="10607040" cy="1042416"/>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r>
              <a:rPr lang="en-US"/>
              <a:t>Nov. 7th, 2018</a:t>
            </a:r>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548640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47658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r>
              <a:rPr lang="en-US"/>
              <a:t>PNNL-SA-139389</a:t>
            </a:r>
            <a:endParaRPr lang="en-US" dirty="0"/>
          </a:p>
        </p:txBody>
      </p:sp>
      <p:sp>
        <p:nvSpPr>
          <p:cNvPr id="12" name="Title Placeholder 1"/>
          <p:cNvSpPr>
            <a:spLocks noGrp="1"/>
          </p:cNvSpPr>
          <p:nvPr>
            <p:ph type="title"/>
          </p:nvPr>
        </p:nvSpPr>
        <p:spPr>
          <a:xfrm>
            <a:off x="438912" y="241402"/>
            <a:ext cx="10607040" cy="1042416"/>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r>
              <a:rPr lang="en-US"/>
              <a:t>Nov. 7th, 2018</a:t>
            </a:r>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548640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633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r>
              <a:rPr lang="en-US"/>
              <a:t>PNNL-SA-139389</a:t>
            </a:r>
            <a:endParaRPr lang="en-US" dirty="0"/>
          </a:p>
        </p:txBody>
      </p:sp>
      <p:sp>
        <p:nvSpPr>
          <p:cNvPr id="12" name="Title Placeholder 1"/>
          <p:cNvSpPr>
            <a:spLocks noGrp="1"/>
          </p:cNvSpPr>
          <p:nvPr>
            <p:ph type="title"/>
          </p:nvPr>
        </p:nvSpPr>
        <p:spPr>
          <a:xfrm>
            <a:off x="438912" y="241402"/>
            <a:ext cx="10607040" cy="1042416"/>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r>
              <a:rPr lang="en-US"/>
              <a:t>Nov. 7th, 2018</a:t>
            </a:r>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548640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022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r>
              <a:rPr lang="en-US"/>
              <a:t>PNNL-SA-139389</a:t>
            </a:r>
            <a:endParaRPr lang="en-US" dirty="0"/>
          </a:p>
        </p:txBody>
      </p:sp>
      <p:sp>
        <p:nvSpPr>
          <p:cNvPr id="12" name="Title Placeholder 1"/>
          <p:cNvSpPr>
            <a:spLocks noGrp="1"/>
          </p:cNvSpPr>
          <p:nvPr>
            <p:ph type="title"/>
          </p:nvPr>
        </p:nvSpPr>
        <p:spPr>
          <a:xfrm>
            <a:off x="438912" y="241402"/>
            <a:ext cx="10607040" cy="1042416"/>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r>
              <a:rPr lang="en-US"/>
              <a:t>Nov. 7th, 2018</a:t>
            </a:r>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548640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6898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r>
              <a:rPr lang="en-US"/>
              <a:t>PNNL-SA-139389</a:t>
            </a:r>
            <a:endParaRPr lang="en-US" dirty="0"/>
          </a:p>
        </p:txBody>
      </p:sp>
      <p:sp>
        <p:nvSpPr>
          <p:cNvPr id="12" name="Title Placeholder 1"/>
          <p:cNvSpPr>
            <a:spLocks noGrp="1"/>
          </p:cNvSpPr>
          <p:nvPr>
            <p:ph type="title"/>
          </p:nvPr>
        </p:nvSpPr>
        <p:spPr>
          <a:xfrm>
            <a:off x="438912" y="241402"/>
            <a:ext cx="10607040" cy="1042416"/>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r>
              <a:rPr lang="en-US"/>
              <a:t>Nov. 7th, 2018</a:t>
            </a:r>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548640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6838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r>
              <a:rPr lang="en-US"/>
              <a:t>PNNL-SA-139389</a:t>
            </a:r>
            <a:endParaRPr lang="en-US" dirty="0"/>
          </a:p>
        </p:txBody>
      </p:sp>
      <p:sp>
        <p:nvSpPr>
          <p:cNvPr id="12" name="Title Placeholder 1"/>
          <p:cNvSpPr>
            <a:spLocks noGrp="1"/>
          </p:cNvSpPr>
          <p:nvPr>
            <p:ph type="title"/>
          </p:nvPr>
        </p:nvSpPr>
        <p:spPr>
          <a:xfrm>
            <a:off x="438912" y="241402"/>
            <a:ext cx="10607040" cy="1042416"/>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r>
              <a:rPr lang="en-US"/>
              <a:t>Nov. 7th, 2018</a:t>
            </a:r>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548640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770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 Content">
    <p:spTree>
      <p:nvGrpSpPr>
        <p:cNvPr id="1" name=""/>
        <p:cNvGrpSpPr/>
        <p:nvPr/>
      </p:nvGrpSpPr>
      <p:grpSpPr>
        <a:xfrm>
          <a:off x="0" y="0"/>
          <a:ext cx="0" cy="0"/>
          <a:chOff x="0" y="0"/>
          <a:chExt cx="0" cy="0"/>
        </a:xfrm>
      </p:grpSpPr>
      <p:sp>
        <p:nvSpPr>
          <p:cNvPr id="8" name="Rectangle 7"/>
          <p:cNvSpPr/>
          <p:nvPr userDrawn="1"/>
        </p:nvSpPr>
        <p:spPr>
          <a:xfrm>
            <a:off x="0" y="1470355"/>
            <a:ext cx="14630400" cy="67592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92">
              <a:ln>
                <a:noFill/>
              </a:ln>
              <a:solidFill>
                <a:schemeClr val="bg1"/>
              </a:solidFill>
            </a:endParaRPr>
          </a:p>
        </p:txBody>
      </p:sp>
      <p:sp>
        <p:nvSpPr>
          <p:cNvPr id="5" name="Footer Placeholder 4"/>
          <p:cNvSpPr>
            <a:spLocks noGrp="1"/>
          </p:cNvSpPr>
          <p:nvPr>
            <p:ph type="ftr" sz="quarter" idx="11"/>
          </p:nvPr>
        </p:nvSpPr>
        <p:spPr>
          <a:xfrm>
            <a:off x="4389120" y="7627621"/>
            <a:ext cx="5852160" cy="438150"/>
          </a:xfrm>
          <a:prstGeom prst="rect">
            <a:avLst/>
          </a:prstGeom>
        </p:spPr>
        <p:txBody>
          <a:bodyPr/>
          <a:lstStyle>
            <a:lvl1pPr>
              <a:defRPr>
                <a:solidFill>
                  <a:srgbClr val="707276"/>
                </a:solidFill>
              </a:defRPr>
            </a:lvl1pPr>
          </a:lstStyle>
          <a:p>
            <a:r>
              <a:rPr lang="en-US"/>
              <a:t>PNNL-SA-139389</a:t>
            </a:r>
            <a:endParaRPr lang="en-US" dirty="0"/>
          </a:p>
        </p:txBody>
      </p:sp>
      <p:sp>
        <p:nvSpPr>
          <p:cNvPr id="12" name="Title Placeholder 1"/>
          <p:cNvSpPr>
            <a:spLocks noGrp="1"/>
          </p:cNvSpPr>
          <p:nvPr>
            <p:ph type="title"/>
          </p:nvPr>
        </p:nvSpPr>
        <p:spPr>
          <a:xfrm>
            <a:off x="438912" y="241402"/>
            <a:ext cx="10607040" cy="1042416"/>
          </a:xfrm>
          <a:prstGeom prst="rect">
            <a:avLst/>
          </a:prstGeom>
        </p:spPr>
        <p:txBody>
          <a:bodyPr vert="horz" lIns="0" tIns="0" rIns="0" bIns="0" rtlCol="0" anchor="b" anchorCtr="0">
            <a:noAutofit/>
          </a:bodyPr>
          <a:lstStyle>
            <a:lvl1pPr>
              <a:defRPr>
                <a:solidFill>
                  <a:srgbClr val="CC7022"/>
                </a:solidFill>
              </a:defRPr>
            </a:lvl1pPr>
          </a:lstStyle>
          <a:p>
            <a:r>
              <a:rPr lang="en-US" dirty="0"/>
              <a:t>Click to edit Master title style</a:t>
            </a:r>
          </a:p>
        </p:txBody>
      </p:sp>
      <p:sp>
        <p:nvSpPr>
          <p:cNvPr id="13" name="Date Placeholder 3"/>
          <p:cNvSpPr>
            <a:spLocks noGrp="1"/>
          </p:cNvSpPr>
          <p:nvPr>
            <p:ph type="dt" sz="half" idx="2"/>
          </p:nvPr>
        </p:nvSpPr>
        <p:spPr>
          <a:xfrm>
            <a:off x="10972800" y="7627621"/>
            <a:ext cx="2560320" cy="438150"/>
          </a:xfrm>
          <a:prstGeom prst="rect">
            <a:avLst/>
          </a:prstGeom>
        </p:spPr>
        <p:txBody>
          <a:bodyPr vert="horz" lIns="0" tIns="0" rIns="0" bIns="0" rtlCol="0" anchor="ctr"/>
          <a:lstStyle>
            <a:lvl1pPr algn="r">
              <a:defRPr sz="1080">
                <a:solidFill>
                  <a:srgbClr val="707276"/>
                </a:solidFill>
                <a:latin typeface="Arial"/>
                <a:cs typeface="Arial"/>
              </a:defRPr>
            </a:lvl1pPr>
          </a:lstStyle>
          <a:p>
            <a:r>
              <a:rPr lang="en-US"/>
              <a:t>Nov. 7th, 2018</a:t>
            </a:r>
            <a:endParaRPr lang="en-US" dirty="0"/>
          </a:p>
        </p:txBody>
      </p:sp>
      <p:sp>
        <p:nvSpPr>
          <p:cNvPr id="14" name="Slide Number Placeholder 5"/>
          <p:cNvSpPr>
            <a:spLocks noGrp="1"/>
          </p:cNvSpPr>
          <p:nvPr>
            <p:ph type="sldNum" sz="quarter" idx="4"/>
          </p:nvPr>
        </p:nvSpPr>
        <p:spPr>
          <a:xfrm>
            <a:off x="13986663" y="7627621"/>
            <a:ext cx="482803" cy="438150"/>
          </a:xfrm>
          <a:prstGeom prst="rect">
            <a:avLst/>
          </a:prstGeom>
        </p:spPr>
        <p:txBody>
          <a:bodyPr lIns="0" tIns="0" bIns="0" anchor="ctr" anchorCtr="0"/>
          <a:lstStyle>
            <a:lvl1pPr algn="l">
              <a:defRPr sz="1080" b="1">
                <a:solidFill>
                  <a:srgbClr val="707276"/>
                </a:solidFill>
                <a:latin typeface="Arial"/>
                <a:cs typeface="Arial"/>
              </a:defRPr>
            </a:lvl1pPr>
          </a:lstStyle>
          <a:p>
            <a:fld id="{03722D57-58D6-9447-A6D5-A97F6C35A8FB}" type="slidenum">
              <a:rPr lang="en-US" smtClean="0"/>
              <a:pPr/>
              <a:t>‹#›</a:t>
            </a:fld>
            <a:endParaRPr lang="en-US" dirty="0"/>
          </a:p>
        </p:txBody>
      </p:sp>
      <p:cxnSp>
        <p:nvCxnSpPr>
          <p:cNvPr id="15" name="Straight Connector 14"/>
          <p:cNvCxnSpPr/>
          <p:nvPr userDrawn="1"/>
        </p:nvCxnSpPr>
        <p:spPr>
          <a:xfrm>
            <a:off x="13763608" y="7745970"/>
            <a:ext cx="0" cy="219456"/>
          </a:xfrm>
          <a:prstGeom prst="line">
            <a:avLst/>
          </a:prstGeom>
          <a:ln w="12700">
            <a:solidFill>
              <a:srgbClr val="707276"/>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
          </p:nvPr>
        </p:nvSpPr>
        <p:spPr>
          <a:xfrm>
            <a:off x="438912" y="1920240"/>
            <a:ext cx="13752576" cy="5486400"/>
          </a:xfrm>
        </p:spPr>
        <p:txBody>
          <a:bodyPr lIns="0" tIns="0" rIns="0" bIns="0">
            <a:spAutoFit/>
          </a:bodyPr>
          <a:lstStyle>
            <a:lvl1pPr marL="411480" indent="-411480">
              <a:buSzPct val="100000"/>
              <a:buFontTx/>
              <a:buBlip>
                <a:blip r:embed="rId2"/>
              </a:buBlip>
              <a:defRPr sz="2400">
                <a:latin typeface="Arial"/>
                <a:cs typeface="Arial"/>
              </a:defRPr>
            </a:lvl1pPr>
            <a:lvl2pPr marL="891540" indent="-342900">
              <a:buSzPct val="100000"/>
              <a:buFontTx/>
              <a:buBlip>
                <a:blip r:embed="rId3"/>
              </a:buBlip>
              <a:defRPr sz="2160">
                <a:latin typeface="Arial"/>
                <a:cs typeface="Arial"/>
              </a:defRPr>
            </a:lvl2pPr>
            <a:lvl3pPr marL="1371600" indent="-274320">
              <a:buSzPct val="100000"/>
              <a:buFontTx/>
              <a:buBlip>
                <a:blip r:embed="rId4"/>
              </a:buBlip>
              <a:defRPr sz="1920">
                <a:latin typeface="Arial"/>
                <a:cs typeface="Arial"/>
              </a:defRPr>
            </a:lvl3pPr>
            <a:lvl4pPr marL="1920240" indent="-274320">
              <a:buSzPct val="100000"/>
              <a:buFontTx/>
              <a:buBlip>
                <a:blip r:embed="rId5"/>
              </a:buBlip>
              <a:defRPr sz="1680">
                <a:latin typeface="Arial"/>
                <a:cs typeface="Arial"/>
              </a:defRPr>
            </a:lvl4pPr>
            <a:lvl5pPr marL="2468880" indent="-274320">
              <a:buSzPct val="100000"/>
              <a:buFontTx/>
              <a:buBlip>
                <a:blip r:embed="rId2"/>
              </a:buBlip>
              <a:defRPr sz="1680">
                <a:latin typeface="Arial"/>
                <a:cs typeface="Arial"/>
              </a:defRPr>
            </a:lvl5pPr>
            <a:lvl6pPr marL="2743200" indent="0">
              <a:buNone/>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0686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6026595-8D7E-D24C-9263-B65316A326B9}"/>
              </a:ext>
            </a:extLst>
          </p:cNvPr>
          <p:cNvSpPr>
            <a:spLocks noGrp="1"/>
          </p:cNvSpPr>
          <p:nvPr>
            <p:ph type="pic" sz="quarter" idx="10"/>
          </p:nvPr>
        </p:nvSpPr>
        <p:spPr>
          <a:xfrm>
            <a:off x="6400800" y="457200"/>
            <a:ext cx="7772400" cy="73152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8" name="Text Placeholder 5">
            <a:extLst>
              <a:ext uri="{FF2B5EF4-FFF2-40B4-BE49-F238E27FC236}">
                <a16:creationId xmlns:a16="http://schemas.microsoft.com/office/drawing/2014/main" id="{1D0CE8D1-2F12-5A44-A6B5-2CD466F52A60}"/>
              </a:ext>
            </a:extLst>
          </p:cNvPr>
          <p:cNvSpPr>
            <a:spLocks noGrp="1"/>
          </p:cNvSpPr>
          <p:nvPr>
            <p:ph type="body" sz="quarter" idx="14" hasCustomPrompt="1"/>
          </p:nvPr>
        </p:nvSpPr>
        <p:spPr>
          <a:xfrm>
            <a:off x="6400800" y="6858000"/>
            <a:ext cx="77724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9" name="Title 1">
            <a:extLst>
              <a:ext uri="{FF2B5EF4-FFF2-40B4-BE49-F238E27FC236}">
                <a16:creationId xmlns:a16="http://schemas.microsoft.com/office/drawing/2014/main" id="{B99B87A2-8960-403D-AE0D-D54946272206}"/>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1" name="Content Placeholder 13">
            <a:extLst>
              <a:ext uri="{FF2B5EF4-FFF2-40B4-BE49-F238E27FC236}">
                <a16:creationId xmlns:a16="http://schemas.microsoft.com/office/drawing/2014/main" id="{29354FF4-9871-4E1B-A45A-ABAA2BE2B69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47EFCEB6-2E27-4C42-A1E5-AC8A8BA83783}"/>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Nov. 7th, 2018</a:t>
            </a:r>
            <a:endParaRPr lang="en-US" dirty="0"/>
          </a:p>
        </p:txBody>
      </p:sp>
      <p:sp>
        <p:nvSpPr>
          <p:cNvPr id="15" name="Footer Placeholder 2">
            <a:extLst>
              <a:ext uri="{FF2B5EF4-FFF2-40B4-BE49-F238E27FC236}">
                <a16:creationId xmlns:a16="http://schemas.microsoft.com/office/drawing/2014/main" id="{A86FAFB9-0DC0-4AB0-9E8B-6EC7C8ABAAF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Tree>
    <p:extLst>
      <p:ext uri="{BB962C8B-B14F-4D97-AF65-F5344CB8AC3E}">
        <p14:creationId xmlns:p14="http://schemas.microsoft.com/office/powerpoint/2010/main" val="195782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Text Bo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3">
            <a:extLst>
              <a:ext uri="{FF2B5EF4-FFF2-40B4-BE49-F238E27FC236}">
                <a16:creationId xmlns:a16="http://schemas.microsoft.com/office/drawing/2014/main" id="{3338E046-DF9E-FC49-A812-491AB8058B4E}"/>
              </a:ext>
            </a:extLst>
          </p:cNvPr>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2" name="Content Placeholder 4">
            <a:extLst>
              <a:ext uri="{FF2B5EF4-FFF2-40B4-BE49-F238E27FC236}">
                <a16:creationId xmlns:a16="http://schemas.microsoft.com/office/drawing/2014/main" id="{F0C408BC-A7DE-4A08-AD26-56414D2DD808}"/>
              </a:ext>
            </a:extLst>
          </p:cNvPr>
          <p:cNvSpPr>
            <a:spLocks noGrp="1"/>
          </p:cNvSpPr>
          <p:nvPr>
            <p:ph sz="quarter" idx="20"/>
          </p:nvPr>
        </p:nvSpPr>
        <p:spPr>
          <a:xfrm>
            <a:off x="6430642" y="457199"/>
            <a:ext cx="7772400" cy="7315200"/>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a:extLst>
              <a:ext uri="{FF2B5EF4-FFF2-40B4-BE49-F238E27FC236}">
                <a16:creationId xmlns:a16="http://schemas.microsoft.com/office/drawing/2014/main" id="{A3C58F0F-5237-4527-BB8E-6EEF623543BB}"/>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Date Placeholder 1">
            <a:extLst>
              <a:ext uri="{FF2B5EF4-FFF2-40B4-BE49-F238E27FC236}">
                <a16:creationId xmlns:a16="http://schemas.microsoft.com/office/drawing/2014/main" id="{33D0FD2D-15F4-4320-9C04-2023CAB47E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Nov. 7th, 2018</a:t>
            </a:r>
            <a:endParaRPr lang="en-US" dirty="0"/>
          </a:p>
        </p:txBody>
      </p:sp>
      <p:sp>
        <p:nvSpPr>
          <p:cNvPr id="19" name="Footer Placeholder 2">
            <a:extLst>
              <a:ext uri="{FF2B5EF4-FFF2-40B4-BE49-F238E27FC236}">
                <a16:creationId xmlns:a16="http://schemas.microsoft.com/office/drawing/2014/main" id="{08FBEF60-4239-4E67-A385-B22B813AD40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
        <p:nvSpPr>
          <p:cNvPr id="20" name="Title 1">
            <a:extLst>
              <a:ext uri="{FF2B5EF4-FFF2-40B4-BE49-F238E27FC236}">
                <a16:creationId xmlns:a16="http://schemas.microsoft.com/office/drawing/2014/main" id="{77614967-FAA9-4DA9-B7DE-539AA8923534}"/>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99034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10" name="Content Placeholder 4">
            <a:extLst>
              <a:ext uri="{FF2B5EF4-FFF2-40B4-BE49-F238E27FC236}">
                <a16:creationId xmlns:a16="http://schemas.microsoft.com/office/drawing/2014/main" id="{028E3363-7137-4431-9927-3AE087A5B2BE}"/>
              </a:ext>
            </a:extLst>
          </p:cNvPr>
          <p:cNvSpPr>
            <a:spLocks noGrp="1"/>
          </p:cNvSpPr>
          <p:nvPr>
            <p:ph sz="quarter" idx="20"/>
          </p:nvPr>
        </p:nvSpPr>
        <p:spPr>
          <a:xfrm>
            <a:off x="1371600" y="2057399"/>
            <a:ext cx="12801600" cy="5486401"/>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1">
            <a:extLst>
              <a:ext uri="{FF2B5EF4-FFF2-40B4-BE49-F238E27FC236}">
                <a16:creationId xmlns:a16="http://schemas.microsoft.com/office/drawing/2014/main" id="{E76F451D-D169-4CA9-91EE-97F19A35C6DE}"/>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Nov. 7th, 2018</a:t>
            </a:r>
            <a:endParaRPr lang="en-US" dirty="0"/>
          </a:p>
        </p:txBody>
      </p:sp>
      <p:sp>
        <p:nvSpPr>
          <p:cNvPr id="15" name="Footer Placeholder 2">
            <a:extLst>
              <a:ext uri="{FF2B5EF4-FFF2-40B4-BE49-F238E27FC236}">
                <a16:creationId xmlns:a16="http://schemas.microsoft.com/office/drawing/2014/main" id="{8A19F790-0343-4862-A140-1B409986B7FB}"/>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Tree>
    <p:extLst>
      <p:ext uri="{BB962C8B-B14F-4D97-AF65-F5344CB8AC3E}">
        <p14:creationId xmlns:p14="http://schemas.microsoft.com/office/powerpoint/2010/main" val="280679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64008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7" name="Picture Placeholder 2">
            <a:extLst>
              <a:ext uri="{FF2B5EF4-FFF2-40B4-BE49-F238E27FC236}">
                <a16:creationId xmlns:a16="http://schemas.microsoft.com/office/drawing/2014/main" id="{FD00854A-4EC7-2D48-A025-5B0B48548BC7}"/>
              </a:ext>
            </a:extLst>
          </p:cNvPr>
          <p:cNvSpPr>
            <a:spLocks noGrp="1"/>
          </p:cNvSpPr>
          <p:nvPr>
            <p:ph type="pic" sz="quarter" idx="11"/>
          </p:nvPr>
        </p:nvSpPr>
        <p:spPr>
          <a:xfrm>
            <a:off x="10515600" y="4572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8" name="Picture Placeholder 2">
            <a:extLst>
              <a:ext uri="{FF2B5EF4-FFF2-40B4-BE49-F238E27FC236}">
                <a16:creationId xmlns:a16="http://schemas.microsoft.com/office/drawing/2014/main" id="{67A8C708-D197-CF47-8089-89928BE1E302}"/>
              </a:ext>
            </a:extLst>
          </p:cNvPr>
          <p:cNvSpPr>
            <a:spLocks noGrp="1"/>
          </p:cNvSpPr>
          <p:nvPr>
            <p:ph type="pic" sz="quarter" idx="12"/>
          </p:nvPr>
        </p:nvSpPr>
        <p:spPr>
          <a:xfrm>
            <a:off x="64008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2" name="Picture Placeholder 2">
            <a:extLst>
              <a:ext uri="{FF2B5EF4-FFF2-40B4-BE49-F238E27FC236}">
                <a16:creationId xmlns:a16="http://schemas.microsoft.com/office/drawing/2014/main" id="{3C4D2EBC-B863-FD49-A9DF-1381563078DA}"/>
              </a:ext>
            </a:extLst>
          </p:cNvPr>
          <p:cNvSpPr>
            <a:spLocks noGrp="1"/>
          </p:cNvSpPr>
          <p:nvPr>
            <p:ph type="pic" sz="quarter" idx="13"/>
          </p:nvPr>
        </p:nvSpPr>
        <p:spPr>
          <a:xfrm>
            <a:off x="10515600" y="4343400"/>
            <a:ext cx="3657600" cy="342900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CE93B472-4A32-7C41-A565-485FDC3EB832}"/>
              </a:ext>
            </a:extLst>
          </p:cNvPr>
          <p:cNvSpPr>
            <a:spLocks noGrp="1"/>
          </p:cNvSpPr>
          <p:nvPr>
            <p:ph type="body" sz="quarter" idx="14" hasCustomPrompt="1"/>
          </p:nvPr>
        </p:nvSpPr>
        <p:spPr>
          <a:xfrm>
            <a:off x="64008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3" name="Text Placeholder 5">
            <a:extLst>
              <a:ext uri="{FF2B5EF4-FFF2-40B4-BE49-F238E27FC236}">
                <a16:creationId xmlns:a16="http://schemas.microsoft.com/office/drawing/2014/main" id="{19F7807A-D120-BD49-9CBD-9174F26D7982}"/>
              </a:ext>
            </a:extLst>
          </p:cNvPr>
          <p:cNvSpPr>
            <a:spLocks noGrp="1"/>
          </p:cNvSpPr>
          <p:nvPr>
            <p:ph type="body" sz="quarter" idx="15" hasCustomPrompt="1"/>
          </p:nvPr>
        </p:nvSpPr>
        <p:spPr>
          <a:xfrm>
            <a:off x="64008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4" name="Text Placeholder 5">
            <a:extLst>
              <a:ext uri="{FF2B5EF4-FFF2-40B4-BE49-F238E27FC236}">
                <a16:creationId xmlns:a16="http://schemas.microsoft.com/office/drawing/2014/main" id="{08ED17FC-CAF8-9A40-9A88-897DEF9CFEA0}"/>
              </a:ext>
            </a:extLst>
          </p:cNvPr>
          <p:cNvSpPr>
            <a:spLocks noGrp="1"/>
          </p:cNvSpPr>
          <p:nvPr>
            <p:ph type="body" sz="quarter" idx="16" hasCustomPrompt="1"/>
          </p:nvPr>
        </p:nvSpPr>
        <p:spPr>
          <a:xfrm>
            <a:off x="10515600" y="29718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5" name="Text Placeholder 5">
            <a:extLst>
              <a:ext uri="{FF2B5EF4-FFF2-40B4-BE49-F238E27FC236}">
                <a16:creationId xmlns:a16="http://schemas.microsoft.com/office/drawing/2014/main" id="{4A16FA60-8BA9-8B4A-86AA-F8336C26C78B}"/>
              </a:ext>
            </a:extLst>
          </p:cNvPr>
          <p:cNvSpPr>
            <a:spLocks noGrp="1"/>
          </p:cNvSpPr>
          <p:nvPr>
            <p:ph type="body" sz="quarter" idx="17" hasCustomPrompt="1"/>
          </p:nvPr>
        </p:nvSpPr>
        <p:spPr>
          <a:xfrm>
            <a:off x="10515600" y="6858000"/>
            <a:ext cx="3657600" cy="91440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8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6" name="Slide Number Placeholder 3">
            <a:extLst>
              <a:ext uri="{FF2B5EF4-FFF2-40B4-BE49-F238E27FC236}">
                <a16:creationId xmlns:a16="http://schemas.microsoft.com/office/drawing/2014/main" id="{7DC2EC3E-C641-FD49-9F15-878B1AFFFD98}"/>
              </a:ext>
            </a:extLst>
          </p:cNvPr>
          <p:cNvSpPr>
            <a:spLocks noGrp="1"/>
          </p:cNvSpPr>
          <p:nvPr>
            <p:ph type="sldNum" sz="quarter" idx="18"/>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19" name="Title 1">
            <a:extLst>
              <a:ext uri="{FF2B5EF4-FFF2-40B4-BE49-F238E27FC236}">
                <a16:creationId xmlns:a16="http://schemas.microsoft.com/office/drawing/2014/main" id="{3648737A-DE0E-48DB-87F0-65418715CF88}"/>
              </a:ext>
            </a:extLst>
          </p:cNvPr>
          <p:cNvSpPr>
            <a:spLocks noGrp="1"/>
          </p:cNvSpPr>
          <p:nvPr>
            <p:ph type="title" hasCustomPrompt="1"/>
          </p:nvPr>
        </p:nvSpPr>
        <p:spPr>
          <a:xfrm>
            <a:off x="1371599" y="2295525"/>
            <a:ext cx="4572001" cy="1590675"/>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21" name="Content Placeholder 13">
            <a:extLst>
              <a:ext uri="{FF2B5EF4-FFF2-40B4-BE49-F238E27FC236}">
                <a16:creationId xmlns:a16="http://schemas.microsoft.com/office/drawing/2014/main" id="{97DA340F-6103-4F2C-B3B8-8D8A524DC19C}"/>
              </a:ext>
            </a:extLst>
          </p:cNvPr>
          <p:cNvSpPr>
            <a:spLocks noGrp="1"/>
          </p:cNvSpPr>
          <p:nvPr>
            <p:ph sz="quarter" idx="21"/>
          </p:nvPr>
        </p:nvSpPr>
        <p:spPr>
          <a:xfrm>
            <a:off x="1394459" y="4373033"/>
            <a:ext cx="4572000" cy="3429000"/>
          </a:xfrm>
          <a:prstGeom prst="rect">
            <a:avLst/>
          </a:prstGeom>
        </p:spPr>
        <p:txBody>
          <a:bodyPr/>
          <a:lstStyle>
            <a:lvl1pPr>
              <a:defRPr sz="2800"/>
            </a:lvl1pPr>
            <a:lvl2pPr marL="822960" indent="-274320">
              <a:buFont typeface="Wingdings" panose="05000000000000000000" pitchFamily="2" charset="2"/>
              <a:buChar char="§"/>
              <a:defRPr sz="2400"/>
            </a:lvl2pPr>
            <a:lvl3pPr marL="1371600" indent="-274320">
              <a:buFont typeface="Wingdings" panose="05000000000000000000" pitchFamily="2" charset="2"/>
              <a:buChar char="ü"/>
              <a:defRPr sz="2000"/>
            </a:lvl3pPr>
            <a:lvl4pPr>
              <a:defRPr sz="1800"/>
            </a:lvl4pPr>
            <a:lvl5pPr marL="2468880" indent="-274320">
              <a:buFont typeface="Wingdings" panose="05000000000000000000" pitchFamily="2" charset="2"/>
              <a:buChar cha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Date Placeholder 1">
            <a:extLst>
              <a:ext uri="{FF2B5EF4-FFF2-40B4-BE49-F238E27FC236}">
                <a16:creationId xmlns:a16="http://schemas.microsoft.com/office/drawing/2014/main" id="{EE384947-F0AD-4E73-95AD-CAD4DEE44608}"/>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Nov. 7th, 2018</a:t>
            </a:r>
            <a:endParaRPr lang="en-US" dirty="0"/>
          </a:p>
        </p:txBody>
      </p:sp>
      <p:sp>
        <p:nvSpPr>
          <p:cNvPr id="26" name="Footer Placeholder 2">
            <a:extLst>
              <a:ext uri="{FF2B5EF4-FFF2-40B4-BE49-F238E27FC236}">
                <a16:creationId xmlns:a16="http://schemas.microsoft.com/office/drawing/2014/main" id="{8259C4D6-850D-4393-9434-3F69451FBF8E}"/>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Tree>
    <p:extLst>
      <p:ext uri="{BB962C8B-B14F-4D97-AF65-F5344CB8AC3E}">
        <p14:creationId xmlns:p14="http://schemas.microsoft.com/office/powerpoint/2010/main" val="41093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Picture Grid with Subhe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39496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743200"/>
            <a:ext cx="4069080" cy="2377440"/>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429768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6" name="Title 1">
            <a:extLst>
              <a:ext uri="{FF2B5EF4-FFF2-40B4-BE49-F238E27FC236}">
                <a16:creationId xmlns:a16="http://schemas.microsoft.com/office/drawing/2014/main" id="{BE0A6ECC-C9D0-4240-B978-69D09F2C9936}"/>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
        <p:nvSpPr>
          <p:cNvPr id="30" name="Date Placeholder 1">
            <a:extLst>
              <a:ext uri="{FF2B5EF4-FFF2-40B4-BE49-F238E27FC236}">
                <a16:creationId xmlns:a16="http://schemas.microsoft.com/office/drawing/2014/main" id="{E4CF0CE7-333F-4604-B518-6F7EE2AA82D5}"/>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Nov. 7th, 2018</a:t>
            </a:r>
            <a:endParaRPr lang="en-US" dirty="0"/>
          </a:p>
        </p:txBody>
      </p:sp>
      <p:sp>
        <p:nvSpPr>
          <p:cNvPr id="31" name="Footer Placeholder 2">
            <a:extLst>
              <a:ext uri="{FF2B5EF4-FFF2-40B4-BE49-F238E27FC236}">
                <a16:creationId xmlns:a16="http://schemas.microsoft.com/office/drawing/2014/main" id="{21303C4E-FB0C-4A46-BF34-C99D885AA3B1}"/>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
        <p:nvSpPr>
          <p:cNvPr id="32" name="Content Placeholder 4">
            <a:extLst>
              <a:ext uri="{FF2B5EF4-FFF2-40B4-BE49-F238E27FC236}">
                <a16:creationId xmlns:a16="http://schemas.microsoft.com/office/drawing/2014/main" id="{C14080C3-5390-4F4E-9C88-2C080B5CE5D9}"/>
              </a:ext>
            </a:extLst>
          </p:cNvPr>
          <p:cNvSpPr>
            <a:spLocks noGrp="1"/>
          </p:cNvSpPr>
          <p:nvPr>
            <p:ph sz="quarter" idx="24"/>
          </p:nvPr>
        </p:nvSpPr>
        <p:spPr>
          <a:xfrm>
            <a:off x="1371600" y="2194560"/>
            <a:ext cx="12801600" cy="525886"/>
          </a:xfrm>
          <a:prstGeom prst="rect">
            <a:avLst/>
          </a:prstGeom>
        </p:spPr>
        <p:txBody>
          <a:bodyPr/>
          <a:lstStyle>
            <a:lvl1pPr>
              <a:defRPr sz="2800">
                <a:latin typeface="Arial" panose="020B0604020202020204" pitchFamily="34" charset="0"/>
                <a:cs typeface="Arial" panose="020B0604020202020204" pitchFamily="34" charset="0"/>
              </a:defRPr>
            </a:lvl1pPr>
            <a:lvl2pPr marL="822960" indent="-274320">
              <a:buFont typeface="Wingdings" panose="05000000000000000000" pitchFamily="2" charset="2"/>
              <a:buChar char="§"/>
              <a:defRPr sz="2400">
                <a:latin typeface="Arial" panose="020B0604020202020204" pitchFamily="34" charset="0"/>
                <a:cs typeface="Arial" panose="020B0604020202020204" pitchFamily="34" charset="0"/>
              </a:defRPr>
            </a:lvl2pPr>
            <a:lvl3pPr marL="1371600" indent="-274320">
              <a:buFont typeface="Wingdings" panose="05000000000000000000" pitchFamily="2" charset="2"/>
              <a:buChar char="ü"/>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marL="2468880" indent="-274320">
              <a:buFont typeface="Wingdings" panose="05000000000000000000" pitchFamily="2" charset="2"/>
              <a:buChar char="§"/>
              <a:defRPr sz="160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95008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Picture Gri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9C90B8-4BAF-9A46-98DB-81259C436289}"/>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3DEE2FC3-856F-2F4B-A52D-94189159AC19}"/>
              </a:ext>
            </a:extLst>
          </p:cNvPr>
          <p:cNvSpPr>
            <a:spLocks noGrp="1"/>
          </p:cNvSpPr>
          <p:nvPr>
            <p:ph type="pic" sz="quarter" idx="10"/>
          </p:nvPr>
        </p:nvSpPr>
        <p:spPr>
          <a:xfrm>
            <a:off x="137160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1" name="Picture Placeholder 2">
            <a:extLst>
              <a:ext uri="{FF2B5EF4-FFF2-40B4-BE49-F238E27FC236}">
                <a16:creationId xmlns:a16="http://schemas.microsoft.com/office/drawing/2014/main" id="{FE341CF1-EFF3-A64D-A9D4-B96C8CD8F301}"/>
              </a:ext>
            </a:extLst>
          </p:cNvPr>
          <p:cNvSpPr>
            <a:spLocks noGrp="1"/>
          </p:cNvSpPr>
          <p:nvPr>
            <p:ph type="pic" sz="quarter" idx="11"/>
          </p:nvPr>
        </p:nvSpPr>
        <p:spPr>
          <a:xfrm>
            <a:off x="137160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3" name="Picture Placeholder 2">
            <a:extLst>
              <a:ext uri="{FF2B5EF4-FFF2-40B4-BE49-F238E27FC236}">
                <a16:creationId xmlns:a16="http://schemas.microsoft.com/office/drawing/2014/main" id="{D0629C78-28FC-874B-96C1-DFAAFF975DEC}"/>
              </a:ext>
            </a:extLst>
          </p:cNvPr>
          <p:cNvSpPr>
            <a:spLocks noGrp="1"/>
          </p:cNvSpPr>
          <p:nvPr>
            <p:ph type="pic" sz="quarter" idx="12"/>
          </p:nvPr>
        </p:nvSpPr>
        <p:spPr>
          <a:xfrm>
            <a:off x="573786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4" name="Picture Placeholder 2">
            <a:extLst>
              <a:ext uri="{FF2B5EF4-FFF2-40B4-BE49-F238E27FC236}">
                <a16:creationId xmlns:a16="http://schemas.microsoft.com/office/drawing/2014/main" id="{5089EEED-3863-BD48-BCCB-4D264015DA60}"/>
              </a:ext>
            </a:extLst>
          </p:cNvPr>
          <p:cNvSpPr>
            <a:spLocks noGrp="1"/>
          </p:cNvSpPr>
          <p:nvPr>
            <p:ph type="pic" sz="quarter" idx="13"/>
          </p:nvPr>
        </p:nvSpPr>
        <p:spPr>
          <a:xfrm>
            <a:off x="573786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5" name="Picture Placeholder 2">
            <a:extLst>
              <a:ext uri="{FF2B5EF4-FFF2-40B4-BE49-F238E27FC236}">
                <a16:creationId xmlns:a16="http://schemas.microsoft.com/office/drawing/2014/main" id="{EEF5B44F-191D-F44D-8AB3-0B9E4AF4B4E2}"/>
              </a:ext>
            </a:extLst>
          </p:cNvPr>
          <p:cNvSpPr>
            <a:spLocks noGrp="1"/>
          </p:cNvSpPr>
          <p:nvPr>
            <p:ph type="pic" sz="quarter" idx="14"/>
          </p:nvPr>
        </p:nvSpPr>
        <p:spPr>
          <a:xfrm>
            <a:off x="10104120" y="5060515"/>
            <a:ext cx="4069080" cy="2711885"/>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6" name="Picture Placeholder 2">
            <a:extLst>
              <a:ext uri="{FF2B5EF4-FFF2-40B4-BE49-F238E27FC236}">
                <a16:creationId xmlns:a16="http://schemas.microsoft.com/office/drawing/2014/main" id="{A26442AE-D905-374C-9CB4-1A1F44C08C61}"/>
              </a:ext>
            </a:extLst>
          </p:cNvPr>
          <p:cNvSpPr>
            <a:spLocks noGrp="1"/>
          </p:cNvSpPr>
          <p:nvPr>
            <p:ph type="pic" sz="quarter" idx="15"/>
          </p:nvPr>
        </p:nvSpPr>
        <p:spPr>
          <a:xfrm>
            <a:off x="10104120" y="2066544"/>
            <a:ext cx="4069080" cy="2715768"/>
          </a:xfrm>
          <a:prstGeom prst="rect">
            <a:avLst/>
          </a:prstGeom>
          <a:solidFill>
            <a:srgbClr val="B3B3B3"/>
          </a:solidFill>
        </p:spPr>
        <p:txBody>
          <a:bodyPr lIns="0" tIns="0" rIns="0" bIns="0" anchor="ctr" anchorCtr="0"/>
          <a:lstStyle>
            <a:lvl1pPr marL="0" indent="0" algn="ctr">
              <a:buNone/>
              <a:defRPr sz="1800">
                <a:solidFill>
                  <a:srgbClr val="000000"/>
                </a:solidFill>
                <a:latin typeface="Arial" panose="020B0604020202020204" pitchFamily="34" charset="0"/>
                <a:cs typeface="Arial" panose="020B0604020202020204" pitchFamily="34" charset="0"/>
              </a:defRPr>
            </a:lvl1pPr>
          </a:lstStyle>
          <a:p>
            <a:r>
              <a:rPr lang="en-US"/>
              <a:t>Click icon to add picture</a:t>
            </a:r>
          </a:p>
        </p:txBody>
      </p:sp>
      <p:sp>
        <p:nvSpPr>
          <p:cNvPr id="17" name="Text Placeholder 5">
            <a:extLst>
              <a:ext uri="{FF2B5EF4-FFF2-40B4-BE49-F238E27FC236}">
                <a16:creationId xmlns:a16="http://schemas.microsoft.com/office/drawing/2014/main" id="{CEBE105C-2ECB-0B46-923F-378B0A5AEBCB}"/>
              </a:ext>
            </a:extLst>
          </p:cNvPr>
          <p:cNvSpPr>
            <a:spLocks noGrp="1"/>
          </p:cNvSpPr>
          <p:nvPr>
            <p:ph type="body" sz="quarter" idx="16" hasCustomPrompt="1"/>
          </p:nvPr>
        </p:nvSpPr>
        <p:spPr>
          <a:xfrm>
            <a:off x="137160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19" name="Text Placeholder 5">
            <a:extLst>
              <a:ext uri="{FF2B5EF4-FFF2-40B4-BE49-F238E27FC236}">
                <a16:creationId xmlns:a16="http://schemas.microsoft.com/office/drawing/2014/main" id="{8B0900D4-1543-834B-AE27-9A72FD91B398}"/>
              </a:ext>
            </a:extLst>
          </p:cNvPr>
          <p:cNvSpPr>
            <a:spLocks noGrp="1"/>
          </p:cNvSpPr>
          <p:nvPr>
            <p:ph type="body" sz="quarter" idx="17" hasCustomPrompt="1"/>
          </p:nvPr>
        </p:nvSpPr>
        <p:spPr>
          <a:xfrm>
            <a:off x="137160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0" name="Text Placeholder 5">
            <a:extLst>
              <a:ext uri="{FF2B5EF4-FFF2-40B4-BE49-F238E27FC236}">
                <a16:creationId xmlns:a16="http://schemas.microsoft.com/office/drawing/2014/main" id="{F64FB6B4-B0C6-5949-9F2B-7BCB7B207394}"/>
              </a:ext>
            </a:extLst>
          </p:cNvPr>
          <p:cNvSpPr>
            <a:spLocks noGrp="1"/>
          </p:cNvSpPr>
          <p:nvPr>
            <p:ph type="body" sz="quarter" idx="18" hasCustomPrompt="1"/>
          </p:nvPr>
        </p:nvSpPr>
        <p:spPr>
          <a:xfrm>
            <a:off x="573786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1" name="Text Placeholder 5">
            <a:extLst>
              <a:ext uri="{FF2B5EF4-FFF2-40B4-BE49-F238E27FC236}">
                <a16:creationId xmlns:a16="http://schemas.microsoft.com/office/drawing/2014/main" id="{8FDD81E0-346D-A544-A838-A6991588AE4C}"/>
              </a:ext>
            </a:extLst>
          </p:cNvPr>
          <p:cNvSpPr>
            <a:spLocks noGrp="1"/>
          </p:cNvSpPr>
          <p:nvPr>
            <p:ph type="body" sz="quarter" idx="19" hasCustomPrompt="1"/>
          </p:nvPr>
        </p:nvSpPr>
        <p:spPr>
          <a:xfrm>
            <a:off x="573786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2" name="Text Placeholder 5">
            <a:extLst>
              <a:ext uri="{FF2B5EF4-FFF2-40B4-BE49-F238E27FC236}">
                <a16:creationId xmlns:a16="http://schemas.microsoft.com/office/drawing/2014/main" id="{CDB91CB5-0E93-FA44-9508-60493542C74C}"/>
              </a:ext>
            </a:extLst>
          </p:cNvPr>
          <p:cNvSpPr>
            <a:spLocks noGrp="1"/>
          </p:cNvSpPr>
          <p:nvPr>
            <p:ph type="body" sz="quarter" idx="20" hasCustomPrompt="1"/>
          </p:nvPr>
        </p:nvSpPr>
        <p:spPr>
          <a:xfrm>
            <a:off x="10104120" y="3959352"/>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3" name="Text Placeholder 5">
            <a:extLst>
              <a:ext uri="{FF2B5EF4-FFF2-40B4-BE49-F238E27FC236}">
                <a16:creationId xmlns:a16="http://schemas.microsoft.com/office/drawing/2014/main" id="{92F736B8-F799-F047-BE4E-297E64A7549C}"/>
              </a:ext>
            </a:extLst>
          </p:cNvPr>
          <p:cNvSpPr>
            <a:spLocks noGrp="1"/>
          </p:cNvSpPr>
          <p:nvPr>
            <p:ph type="body" sz="quarter" idx="21" hasCustomPrompt="1"/>
          </p:nvPr>
        </p:nvSpPr>
        <p:spPr>
          <a:xfrm>
            <a:off x="10104120" y="6949440"/>
            <a:ext cx="4069080" cy="822960"/>
          </a:xfrm>
          <a:prstGeom prst="rect">
            <a:avLst/>
          </a:prstGeom>
          <a:gradFill>
            <a:gsLst>
              <a:gs pos="0">
                <a:srgbClr val="000000">
                  <a:alpha val="0"/>
                </a:srgbClr>
              </a:gs>
              <a:gs pos="100000">
                <a:srgbClr val="000000"/>
              </a:gs>
            </a:gsLst>
            <a:lin ang="5400000" scaled="0"/>
          </a:gradFill>
        </p:spPr>
        <p:txBody>
          <a:bodyPr lIns="182880" tIns="182880" rIns="182880" bIns="182880" anchor="b" anchorCtr="0"/>
          <a:lstStyle>
            <a:lvl1pPr marL="0" indent="0">
              <a:buNone/>
              <a:defRPr sz="1500" b="1">
                <a:solidFill>
                  <a:schemeClr val="bg1"/>
                </a:solidFill>
                <a:latin typeface="Arial" panose="020B0604020202020204" pitchFamily="34" charset="0"/>
                <a:cs typeface="Arial" panose="020B0604020202020204" pitchFamily="34" charset="0"/>
              </a:defRPr>
            </a:lvl1pPr>
            <a:lvl2pPr marL="548640" indent="0">
              <a:buNone/>
              <a:defRPr sz="1400">
                <a:latin typeface="Arial" panose="020B0604020202020204" pitchFamily="34" charset="0"/>
                <a:cs typeface="Arial" panose="020B0604020202020204" pitchFamily="34" charset="0"/>
              </a:defRPr>
            </a:lvl2pPr>
            <a:lvl3pPr marL="1097280" indent="0">
              <a:buNone/>
              <a:defRPr sz="1400">
                <a:latin typeface="Arial" panose="020B0604020202020204" pitchFamily="34" charset="0"/>
                <a:cs typeface="Arial" panose="020B0604020202020204" pitchFamily="34" charset="0"/>
              </a:defRPr>
            </a:lvl3pPr>
            <a:lvl4pPr marL="1645920" indent="0">
              <a:buNone/>
              <a:defRPr sz="1400">
                <a:latin typeface="Arial" panose="020B0604020202020204" pitchFamily="34" charset="0"/>
                <a:cs typeface="Arial" panose="020B0604020202020204" pitchFamily="34" charset="0"/>
              </a:defRPr>
            </a:lvl4pPr>
            <a:lvl5pPr marL="2194560" indent="0">
              <a:buNone/>
              <a:defRPr sz="1400">
                <a:latin typeface="Arial" panose="020B0604020202020204" pitchFamily="34" charset="0"/>
                <a:cs typeface="Arial" panose="020B0604020202020204" pitchFamily="34" charset="0"/>
              </a:defRPr>
            </a:lvl5pPr>
          </a:lstStyle>
          <a:p>
            <a:pPr lvl="0"/>
            <a:r>
              <a:rPr lang="en-US" dirty="0"/>
              <a:t>Click to insert image caption</a:t>
            </a:r>
          </a:p>
        </p:txBody>
      </p:sp>
      <p:sp>
        <p:nvSpPr>
          <p:cNvPr id="24" name="Slide Number Placeholder 3">
            <a:extLst>
              <a:ext uri="{FF2B5EF4-FFF2-40B4-BE49-F238E27FC236}">
                <a16:creationId xmlns:a16="http://schemas.microsoft.com/office/drawing/2014/main" id="{183198DF-9C78-DD40-9CE1-2BC11B888821}"/>
              </a:ext>
            </a:extLst>
          </p:cNvPr>
          <p:cNvSpPr>
            <a:spLocks noGrp="1"/>
          </p:cNvSpPr>
          <p:nvPr>
            <p:ph type="sldNum" sz="quarter" idx="2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28" name="Date Placeholder 1">
            <a:extLst>
              <a:ext uri="{FF2B5EF4-FFF2-40B4-BE49-F238E27FC236}">
                <a16:creationId xmlns:a16="http://schemas.microsoft.com/office/drawing/2014/main" id="{68F188F7-153E-49D5-8DFC-19025204703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Nov. 7th, 2018</a:t>
            </a:r>
            <a:endParaRPr lang="en-US" dirty="0"/>
          </a:p>
        </p:txBody>
      </p:sp>
      <p:sp>
        <p:nvSpPr>
          <p:cNvPr id="29" name="Footer Placeholder 2">
            <a:extLst>
              <a:ext uri="{FF2B5EF4-FFF2-40B4-BE49-F238E27FC236}">
                <a16:creationId xmlns:a16="http://schemas.microsoft.com/office/drawing/2014/main" id="{578EF931-9BED-4D2C-8850-F588C3E36023}"/>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
        <p:nvSpPr>
          <p:cNvPr id="30" name="Title 1">
            <a:extLst>
              <a:ext uri="{FF2B5EF4-FFF2-40B4-BE49-F238E27FC236}">
                <a16:creationId xmlns:a16="http://schemas.microsoft.com/office/drawing/2014/main" id="{7B7AD090-7EA2-424E-A15B-B80A20326A1D}"/>
              </a:ext>
            </a:extLst>
          </p:cNvPr>
          <p:cNvSpPr>
            <a:spLocks noGrp="1"/>
          </p:cNvSpPr>
          <p:nvPr>
            <p:ph type="title" hasCustomPrompt="1"/>
          </p:nvPr>
        </p:nvSpPr>
        <p:spPr>
          <a:xfrm>
            <a:off x="3200400" y="270933"/>
            <a:ext cx="10972800" cy="1310979"/>
          </a:xfrm>
          <a:prstGeom prst="rect">
            <a:avLst/>
          </a:prstGeom>
        </p:spPr>
        <p:txBody>
          <a:bodyPr lIns="0" anchor="b"/>
          <a:lstStyle>
            <a:lvl1pPr>
              <a:defRPr lang="en-US" sz="3600" b="1" kern="1200" dirty="0">
                <a:solidFill>
                  <a:srgbClr val="C8722E"/>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48292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5029200" y="0"/>
            <a:ext cx="96012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rgbClr val="B3B3B3"/>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Date Placeholder 1">
            <a:extLst>
              <a:ext uri="{FF2B5EF4-FFF2-40B4-BE49-F238E27FC236}">
                <a16:creationId xmlns:a16="http://schemas.microsoft.com/office/drawing/2014/main" id="{8F28E1ED-1888-403E-AAF0-8053EF9DF5EA}"/>
              </a:ext>
            </a:extLst>
          </p:cNvPr>
          <p:cNvSpPr>
            <a:spLocks noGrp="1"/>
          </p:cNvSpPr>
          <p:nvPr>
            <p:ph type="dt" sz="half" idx="2"/>
          </p:nvPr>
        </p:nvSpPr>
        <p:spPr>
          <a:xfrm>
            <a:off x="10703408" y="7795155"/>
            <a:ext cx="3108007" cy="43444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t>Nov. 7th, 2018</a:t>
            </a:r>
            <a:endParaRPr lang="en-US" dirty="0"/>
          </a:p>
        </p:txBody>
      </p:sp>
      <p:sp>
        <p:nvSpPr>
          <p:cNvPr id="7" name="Footer Placeholder 2">
            <a:extLst>
              <a:ext uri="{FF2B5EF4-FFF2-40B4-BE49-F238E27FC236}">
                <a16:creationId xmlns:a16="http://schemas.microsoft.com/office/drawing/2014/main" id="{227E8059-8EC0-42A2-8A9E-251427CDC055}"/>
              </a:ext>
            </a:extLst>
          </p:cNvPr>
          <p:cNvSpPr>
            <a:spLocks noGrp="1"/>
          </p:cNvSpPr>
          <p:nvPr>
            <p:ph type="ftr" sz="quarter" idx="3"/>
          </p:nvPr>
        </p:nvSpPr>
        <p:spPr>
          <a:xfrm>
            <a:off x="929246" y="7772400"/>
            <a:ext cx="12007821"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Tree>
    <p:extLst>
      <p:ext uri="{BB962C8B-B14F-4D97-AF65-F5344CB8AC3E}">
        <p14:creationId xmlns:p14="http://schemas.microsoft.com/office/powerpoint/2010/main" val="226914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hank You / Conclusion">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3994296" y="7772400"/>
            <a:ext cx="453223" cy="457200"/>
          </a:xfrm>
          <a:prstGeom prst="rect">
            <a:avLst/>
          </a:prstGeom>
        </p:spPr>
        <p:txBody>
          <a:bodyPr lIns="0" tIns="0" rIns="0" bIns="0" anchor="ctr" anchorCtr="0"/>
          <a:lstStyle>
            <a:lvl1pPr algn="r">
              <a:defRPr sz="1200">
                <a:solidFill>
                  <a:schemeClr val="bg1"/>
                </a:solidFill>
                <a:latin typeface="Arial" panose="020B0604020202020204" pitchFamily="34" charset="0"/>
                <a:cs typeface="Arial" panose="020B0604020202020204" pitchFamily="34" charset="0"/>
              </a:defRPr>
            </a:lvl1pPr>
          </a:lstStyle>
          <a:p>
            <a:fld id="{FE7A4BB3-E848-5A44-82DF-322201952CD8}" type="slidenum">
              <a:rPr lang="en-US" smtClean="0"/>
              <a:pPr/>
              <a:t>‹#›</a:t>
            </a:fld>
            <a:endParaRPr lang="en-US" dirty="0"/>
          </a:p>
        </p:txBody>
      </p:sp>
      <p:sp>
        <p:nvSpPr>
          <p:cNvPr id="6" name="TextBox 5">
            <a:extLst>
              <a:ext uri="{FF2B5EF4-FFF2-40B4-BE49-F238E27FC236}">
                <a16:creationId xmlns:a16="http://schemas.microsoft.com/office/drawing/2014/main" id="{D366D1A4-6DD7-B54C-AB7B-63074374BB93}"/>
              </a:ext>
            </a:extLst>
          </p:cNvPr>
          <p:cNvSpPr txBox="1"/>
          <p:nvPr userDrawn="1"/>
        </p:nvSpPr>
        <p:spPr>
          <a:xfrm>
            <a:off x="1371600" y="2057400"/>
            <a:ext cx="4572000" cy="5486400"/>
          </a:xfrm>
          <a:prstGeom prst="rect">
            <a:avLst/>
          </a:prstGeom>
          <a:noFill/>
        </p:spPr>
        <p:txBody>
          <a:bodyPr wrap="square" lIns="0" tIns="0" rIns="0" bIns="0" rtlCol="0" anchor="ctr" anchorCtr="0">
            <a:noAutofit/>
          </a:bodyPr>
          <a:lstStyle/>
          <a:p>
            <a:pPr>
              <a:lnSpc>
                <a:spcPct val="90000"/>
              </a:lnSpc>
            </a:pPr>
            <a:r>
              <a:rPr lang="en-US" sz="4800" b="1" dirty="0">
                <a:solidFill>
                  <a:srgbClr val="C8722E"/>
                </a:solidFill>
                <a:latin typeface="Arial" panose="020B0604020202020204" pitchFamily="34" charset="0"/>
                <a:cs typeface="Arial" panose="020B0604020202020204" pitchFamily="34" charset="0"/>
              </a:rPr>
              <a:t>Thank you</a:t>
            </a:r>
          </a:p>
        </p:txBody>
      </p:sp>
      <p:sp>
        <p:nvSpPr>
          <p:cNvPr id="9" name="Footer Placeholder 2">
            <a:extLst>
              <a:ext uri="{FF2B5EF4-FFF2-40B4-BE49-F238E27FC236}">
                <a16:creationId xmlns:a16="http://schemas.microsoft.com/office/drawing/2014/main" id="{B62A8373-42F9-431F-865E-129CCA0046BE}"/>
              </a:ext>
            </a:extLst>
          </p:cNvPr>
          <p:cNvSpPr>
            <a:spLocks noGrp="1"/>
          </p:cNvSpPr>
          <p:nvPr>
            <p:ph type="ftr" sz="quarter" idx="3"/>
          </p:nvPr>
        </p:nvSpPr>
        <p:spPr>
          <a:xfrm>
            <a:off x="929247" y="7772400"/>
            <a:ext cx="5471554"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Tree>
    <p:extLst>
      <p:ext uri="{BB962C8B-B14F-4D97-AF65-F5344CB8AC3E}">
        <p14:creationId xmlns:p14="http://schemas.microsoft.com/office/powerpoint/2010/main" val="324176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29221F-20F2-144C-A638-0A6C756C26C9}"/>
              </a:ext>
            </a:extLst>
          </p:cNvPr>
          <p:cNvSpPr/>
          <p:nvPr userDrawn="1"/>
        </p:nvSpPr>
        <p:spPr>
          <a:xfrm>
            <a:off x="914400" y="0"/>
            <a:ext cx="5486400" cy="8229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588D28A-E737-5049-8A98-3AC3A6EA2CDB}"/>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1371600" y="237744"/>
            <a:ext cx="1280160" cy="1249224"/>
          </a:xfrm>
          <a:prstGeom prst="rect">
            <a:avLst/>
          </a:prstGeom>
        </p:spPr>
      </p:pic>
      <p:sp>
        <p:nvSpPr>
          <p:cNvPr id="3" name="Footer Placeholder 2">
            <a:extLst>
              <a:ext uri="{FF2B5EF4-FFF2-40B4-BE49-F238E27FC236}">
                <a16:creationId xmlns:a16="http://schemas.microsoft.com/office/drawing/2014/main" id="{5EEAA279-64AD-4C24-987C-D056E5350C46}"/>
              </a:ext>
            </a:extLst>
          </p:cNvPr>
          <p:cNvSpPr>
            <a:spLocks noGrp="1"/>
          </p:cNvSpPr>
          <p:nvPr>
            <p:ph type="ftr" sz="quarter" idx="3"/>
          </p:nvPr>
        </p:nvSpPr>
        <p:spPr>
          <a:xfrm>
            <a:off x="1189037"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PNNL-SA-139389</a:t>
            </a:r>
            <a:endParaRPr lang="en-US" dirty="0"/>
          </a:p>
        </p:txBody>
      </p:sp>
    </p:spTree>
    <p:extLst>
      <p:ext uri="{BB962C8B-B14F-4D97-AF65-F5344CB8AC3E}">
        <p14:creationId xmlns:p14="http://schemas.microsoft.com/office/powerpoint/2010/main" val="64710702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5.emf"/><Relationship Id="rId4" Type="http://schemas.openxmlformats.org/officeDocument/2006/relationships/image" Target="../media/image14.tiff"/></Relationships>
</file>

<file path=ppt/slides/_rels/slide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tiff"/></Relationships>
</file>

<file path=ppt/slides/_rels/slide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20.tiff"/><Relationship Id="rId7"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tiff"/><Relationship Id="rId5" Type="http://schemas.openxmlformats.org/officeDocument/2006/relationships/image" Target="../media/image9.tiff"/><Relationship Id="rId4" Type="http://schemas.openxmlformats.org/officeDocument/2006/relationships/image" Target="../media/image10.tiff"/><Relationship Id="rId9" Type="http://schemas.openxmlformats.org/officeDocument/2006/relationships/image" Target="../media/image24.tiff"/></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tiff"/></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C886310-1A8B-41C6-8ABF-4E949224625A}"/>
              </a:ext>
            </a:extLst>
          </p:cNvPr>
          <p:cNvSpPr>
            <a:spLocks noGrp="1"/>
          </p:cNvSpPr>
          <p:nvPr>
            <p:ph type="body" sz="quarter" idx="10"/>
          </p:nvPr>
        </p:nvSpPr>
        <p:spPr>
          <a:xfrm>
            <a:off x="1087635" y="4361169"/>
            <a:ext cx="1696762" cy="1819232"/>
          </a:xfrm>
        </p:spPr>
        <p:txBody>
          <a:bodyPr/>
          <a:lstStyle/>
          <a:p>
            <a:pPr algn="l">
              <a:spcBef>
                <a:spcPts val="0"/>
              </a:spcBef>
            </a:pPr>
            <a:r>
              <a:rPr lang="en-US" dirty="0"/>
              <a:t>BD Pierson</a:t>
            </a:r>
          </a:p>
          <a:p>
            <a:pPr algn="l">
              <a:spcBef>
                <a:spcPts val="0"/>
              </a:spcBef>
            </a:pPr>
            <a:r>
              <a:rPr lang="en-US" dirty="0"/>
              <a:t>LR Greenwood</a:t>
            </a:r>
          </a:p>
          <a:p>
            <a:pPr algn="l">
              <a:spcBef>
                <a:spcPts val="0"/>
              </a:spcBef>
            </a:pPr>
            <a:r>
              <a:rPr lang="en-US" dirty="0"/>
              <a:t>L Arrigo</a:t>
            </a:r>
          </a:p>
          <a:p>
            <a:pPr algn="l">
              <a:spcBef>
                <a:spcPts val="0"/>
              </a:spcBef>
            </a:pPr>
            <a:r>
              <a:rPr lang="en-US" dirty="0"/>
              <a:t>SC Stave</a:t>
            </a:r>
          </a:p>
          <a:p>
            <a:pPr algn="l">
              <a:spcBef>
                <a:spcPts val="0"/>
              </a:spcBef>
            </a:pPr>
            <a:r>
              <a:rPr lang="en-US" dirty="0"/>
              <a:t>AM </a:t>
            </a:r>
            <a:r>
              <a:rPr lang="en-US" dirty="0" err="1"/>
              <a:t>Prinke</a:t>
            </a:r>
            <a:endParaRPr lang="en-US" dirty="0"/>
          </a:p>
          <a:p>
            <a:pPr algn="l">
              <a:spcBef>
                <a:spcPts val="0"/>
              </a:spcBef>
            </a:pPr>
            <a:r>
              <a:rPr lang="en-US" dirty="0"/>
              <a:t>L Metz</a:t>
            </a:r>
          </a:p>
          <a:p>
            <a:pPr algn="l">
              <a:spcBef>
                <a:spcPts val="0"/>
              </a:spcBef>
            </a:pPr>
            <a:r>
              <a:rPr lang="en-US" dirty="0"/>
              <a:t>JI Friese</a:t>
            </a:r>
          </a:p>
          <a:p>
            <a:pPr algn="l">
              <a:spcBef>
                <a:spcPts val="0"/>
              </a:spcBef>
            </a:pPr>
            <a:endParaRPr lang="en-US" dirty="0"/>
          </a:p>
        </p:txBody>
      </p:sp>
      <p:sp>
        <p:nvSpPr>
          <p:cNvPr id="6" name="Date Placeholder 5">
            <a:extLst>
              <a:ext uri="{FF2B5EF4-FFF2-40B4-BE49-F238E27FC236}">
                <a16:creationId xmlns:a16="http://schemas.microsoft.com/office/drawing/2014/main" id="{B8696A4F-5314-46CD-B205-CC2D44570D66}"/>
              </a:ext>
            </a:extLst>
          </p:cNvPr>
          <p:cNvSpPr>
            <a:spLocks noGrp="1"/>
          </p:cNvSpPr>
          <p:nvPr>
            <p:ph type="dt" sz="half" idx="2"/>
          </p:nvPr>
        </p:nvSpPr>
        <p:spPr>
          <a:xfrm>
            <a:off x="2479090" y="2593320"/>
            <a:ext cx="3290888" cy="438150"/>
          </a:xfrm>
        </p:spPr>
        <p:txBody>
          <a:bodyPr/>
          <a:lstStyle/>
          <a:p>
            <a:r>
              <a:rPr lang="en-US"/>
              <a:t>Nov. 7th, 2018</a:t>
            </a:r>
            <a:endParaRPr lang="en-US" dirty="0"/>
          </a:p>
        </p:txBody>
      </p:sp>
      <p:sp>
        <p:nvSpPr>
          <p:cNvPr id="5" name="Footer Placeholder 4">
            <a:extLst>
              <a:ext uri="{FF2B5EF4-FFF2-40B4-BE49-F238E27FC236}">
                <a16:creationId xmlns:a16="http://schemas.microsoft.com/office/drawing/2014/main" id="{536F5AA6-3FB1-B040-8B38-8B926CF57337}"/>
              </a:ext>
            </a:extLst>
          </p:cNvPr>
          <p:cNvSpPr>
            <a:spLocks noGrp="1"/>
          </p:cNvSpPr>
          <p:nvPr>
            <p:ph type="ftr" sz="quarter" idx="3"/>
          </p:nvPr>
        </p:nvSpPr>
        <p:spPr/>
        <p:txBody>
          <a:bodyPr/>
          <a:lstStyle/>
          <a:p>
            <a:r>
              <a:rPr lang="en-US" b="1" dirty="0"/>
              <a:t>PNNL-SA-139389</a:t>
            </a:r>
            <a:endParaRPr lang="en-US" dirty="0"/>
          </a:p>
        </p:txBody>
      </p:sp>
      <p:pic>
        <p:nvPicPr>
          <p:cNvPr id="7" name="Picture 6">
            <a:extLst>
              <a:ext uri="{FF2B5EF4-FFF2-40B4-BE49-F238E27FC236}">
                <a16:creationId xmlns:a16="http://schemas.microsoft.com/office/drawing/2014/main" id="{C56B563B-8109-1148-A0BD-0FC572D36517}"/>
              </a:ext>
            </a:extLst>
          </p:cNvPr>
          <p:cNvPicPr>
            <a:picLocks noChangeAspect="1"/>
          </p:cNvPicPr>
          <p:nvPr/>
        </p:nvPicPr>
        <p:blipFill>
          <a:blip r:embed="rId3"/>
          <a:stretch>
            <a:fillRect/>
          </a:stretch>
        </p:blipFill>
        <p:spPr>
          <a:xfrm>
            <a:off x="4700865" y="7154418"/>
            <a:ext cx="1389559" cy="792116"/>
          </a:xfrm>
          <a:prstGeom prst="rect">
            <a:avLst/>
          </a:prstGeom>
        </p:spPr>
      </p:pic>
      <p:pic>
        <p:nvPicPr>
          <p:cNvPr id="8" name="Picture 7">
            <a:extLst>
              <a:ext uri="{FF2B5EF4-FFF2-40B4-BE49-F238E27FC236}">
                <a16:creationId xmlns:a16="http://schemas.microsoft.com/office/drawing/2014/main" id="{7939FF1F-AD4E-3E4A-BE33-4351F894E0B3}"/>
              </a:ext>
            </a:extLst>
          </p:cNvPr>
          <p:cNvPicPr>
            <a:picLocks noChangeAspect="1"/>
          </p:cNvPicPr>
          <p:nvPr/>
        </p:nvPicPr>
        <p:blipFill>
          <a:blip r:embed="rId4"/>
          <a:stretch>
            <a:fillRect/>
          </a:stretch>
        </p:blipFill>
        <p:spPr>
          <a:xfrm>
            <a:off x="2819121" y="3559007"/>
            <a:ext cx="1696762" cy="650425"/>
          </a:xfrm>
          <a:prstGeom prst="rect">
            <a:avLst/>
          </a:prstGeom>
        </p:spPr>
      </p:pic>
      <p:pic>
        <p:nvPicPr>
          <p:cNvPr id="9" name="Picture 8">
            <a:extLst>
              <a:ext uri="{FF2B5EF4-FFF2-40B4-BE49-F238E27FC236}">
                <a16:creationId xmlns:a16="http://schemas.microsoft.com/office/drawing/2014/main" id="{4CB15F09-3771-834D-A5D4-99C20C33D6E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15883" y="3426887"/>
            <a:ext cx="1696762" cy="778813"/>
          </a:xfrm>
          <a:prstGeom prst="rect">
            <a:avLst/>
          </a:prstGeom>
        </p:spPr>
      </p:pic>
      <p:sp>
        <p:nvSpPr>
          <p:cNvPr id="10" name="Text Placeholder 3">
            <a:extLst>
              <a:ext uri="{FF2B5EF4-FFF2-40B4-BE49-F238E27FC236}">
                <a16:creationId xmlns:a16="http://schemas.microsoft.com/office/drawing/2014/main" id="{57D9C3C3-5C6D-5F41-9D9D-B27B9E622FA2}"/>
              </a:ext>
            </a:extLst>
          </p:cNvPr>
          <p:cNvSpPr txBox="1">
            <a:spLocks/>
          </p:cNvSpPr>
          <p:nvPr/>
        </p:nvSpPr>
        <p:spPr>
          <a:xfrm>
            <a:off x="3004103" y="4361169"/>
            <a:ext cx="1696762" cy="1819232"/>
          </a:xfrm>
          <a:prstGeom prst="rect">
            <a:avLst/>
          </a:prstGeom>
        </p:spPr>
        <p:txBody>
          <a:bodyPr wrap="none" lIns="0" tIns="0" rIns="0" bIns="0">
            <a:noAutofit/>
          </a:bodyPr>
          <a:lstStyle>
            <a:lvl1pPr marL="0" indent="0" algn="r" defTabSz="1097280" rtl="0" eaLnBrk="1" latinLnBrk="0" hangingPunct="1">
              <a:lnSpc>
                <a:spcPct val="90000"/>
              </a:lnSpc>
              <a:spcBef>
                <a:spcPts val="1200"/>
              </a:spcBef>
              <a:buFont typeface="Arial" panose="020B0604020202020204" pitchFamily="34" charset="0"/>
              <a:buNone/>
              <a:defRPr sz="1800" b="1" kern="1200">
                <a:solidFill>
                  <a:srgbClr val="000000"/>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l">
              <a:spcBef>
                <a:spcPts val="0"/>
              </a:spcBef>
            </a:pPr>
            <a:r>
              <a:rPr lang="en-US" dirty="0"/>
              <a:t>JT Burke</a:t>
            </a:r>
          </a:p>
          <a:p>
            <a:pPr algn="l">
              <a:spcBef>
                <a:spcPts val="0"/>
              </a:spcBef>
            </a:pPr>
            <a:r>
              <a:rPr lang="en-US" dirty="0"/>
              <a:t>SW Padgett</a:t>
            </a:r>
          </a:p>
          <a:p>
            <a:pPr algn="l">
              <a:spcBef>
                <a:spcPts val="0"/>
              </a:spcBef>
            </a:pPr>
            <a:r>
              <a:rPr lang="en-US" dirty="0"/>
              <a:t>JJ Ressler</a:t>
            </a:r>
          </a:p>
          <a:p>
            <a:pPr algn="l">
              <a:spcBef>
                <a:spcPts val="0"/>
              </a:spcBef>
            </a:pPr>
            <a:r>
              <a:rPr lang="en-US"/>
              <a:t>GW </a:t>
            </a:r>
            <a:r>
              <a:rPr lang="en-US" dirty="0" err="1"/>
              <a:t>Slavik</a:t>
            </a:r>
            <a:endParaRPr lang="en-US" dirty="0"/>
          </a:p>
          <a:p>
            <a:pPr algn="l">
              <a:spcBef>
                <a:spcPts val="0"/>
              </a:spcBef>
            </a:pPr>
            <a:r>
              <a:rPr lang="en-US" dirty="0"/>
              <a:t>A Tamashiro</a:t>
            </a:r>
          </a:p>
          <a:p>
            <a:pPr algn="l">
              <a:spcBef>
                <a:spcPts val="0"/>
              </a:spcBef>
            </a:pPr>
            <a:r>
              <a:rPr lang="en-US" dirty="0"/>
              <a:t>A </a:t>
            </a:r>
            <a:r>
              <a:rPr lang="en-US" dirty="0" err="1"/>
              <a:t>Tonchev</a:t>
            </a:r>
            <a:endParaRPr lang="en-US" dirty="0"/>
          </a:p>
          <a:p>
            <a:pPr algn="l">
              <a:spcBef>
                <a:spcPts val="0"/>
              </a:spcBef>
            </a:pPr>
            <a:r>
              <a:rPr lang="en-US" dirty="0"/>
              <a:t>W Younes</a:t>
            </a:r>
          </a:p>
        </p:txBody>
      </p:sp>
      <p:sp>
        <p:nvSpPr>
          <p:cNvPr id="11" name="Text Placeholder 3">
            <a:extLst>
              <a:ext uri="{FF2B5EF4-FFF2-40B4-BE49-F238E27FC236}">
                <a16:creationId xmlns:a16="http://schemas.microsoft.com/office/drawing/2014/main" id="{AAC4F703-DBE5-CA43-8498-70E8BED1950C}"/>
              </a:ext>
            </a:extLst>
          </p:cNvPr>
          <p:cNvSpPr txBox="1">
            <a:spLocks/>
          </p:cNvSpPr>
          <p:nvPr/>
        </p:nvSpPr>
        <p:spPr>
          <a:xfrm>
            <a:off x="4700865" y="4361169"/>
            <a:ext cx="1696762" cy="1819232"/>
          </a:xfrm>
          <a:prstGeom prst="rect">
            <a:avLst/>
          </a:prstGeom>
        </p:spPr>
        <p:txBody>
          <a:bodyPr wrap="none" lIns="0" tIns="0" rIns="0" bIns="0">
            <a:noAutofit/>
          </a:bodyPr>
          <a:lstStyle>
            <a:lvl1pPr marL="0" indent="0" algn="r" defTabSz="1097280" rtl="0" eaLnBrk="1" latinLnBrk="0" hangingPunct="1">
              <a:lnSpc>
                <a:spcPct val="90000"/>
              </a:lnSpc>
              <a:spcBef>
                <a:spcPts val="1200"/>
              </a:spcBef>
              <a:buFont typeface="Arial" panose="020B0604020202020204" pitchFamily="34" charset="0"/>
              <a:buNone/>
              <a:defRPr sz="1800" b="1" kern="1200">
                <a:solidFill>
                  <a:srgbClr val="000000"/>
                </a:solidFill>
                <a:latin typeface="Arial" panose="020B0604020202020204" pitchFamily="34" charset="0"/>
                <a:ea typeface="+mn-ea"/>
                <a:cs typeface="Arial" panose="020B0604020202020204" pitchFamily="34" charset="0"/>
              </a:defRPr>
            </a:lvl1pPr>
            <a:lvl2pPr marL="548640" indent="0" algn="l" defTabSz="1097280" rtl="0" eaLnBrk="1" latinLnBrk="0" hangingPunct="1">
              <a:lnSpc>
                <a:spcPct val="90000"/>
              </a:lnSpc>
              <a:spcBef>
                <a:spcPts val="600"/>
              </a:spcBef>
              <a:buFont typeface="Arial" panose="020B0604020202020204" pitchFamily="34" charset="0"/>
              <a:buNone/>
              <a:defRPr sz="2880" kern="1200">
                <a:solidFill>
                  <a:schemeClr val="tx1"/>
                </a:solidFill>
                <a:latin typeface="+mn-lt"/>
                <a:ea typeface="+mn-ea"/>
                <a:cs typeface="+mn-cs"/>
              </a:defRPr>
            </a:lvl2pPr>
            <a:lvl3pPr marL="1097280" indent="0" algn="l" defTabSz="1097280" rtl="0" eaLnBrk="1" latinLnBrk="0" hangingPunct="1">
              <a:lnSpc>
                <a:spcPct val="90000"/>
              </a:lnSpc>
              <a:spcBef>
                <a:spcPts val="600"/>
              </a:spcBef>
              <a:buFont typeface="Arial" panose="020B0604020202020204" pitchFamily="34" charset="0"/>
              <a:buNone/>
              <a:defRPr sz="2400" kern="1200">
                <a:solidFill>
                  <a:schemeClr val="tx1"/>
                </a:solidFill>
                <a:latin typeface="+mn-lt"/>
                <a:ea typeface="+mn-ea"/>
                <a:cs typeface="+mn-cs"/>
              </a:defRPr>
            </a:lvl3pPr>
            <a:lvl4pPr marL="164592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4pPr>
            <a:lvl5pPr marL="2194560" indent="0" algn="l" defTabSz="1097280" rtl="0" eaLnBrk="1" latinLnBrk="0" hangingPunct="1">
              <a:lnSpc>
                <a:spcPct val="90000"/>
              </a:lnSpc>
              <a:spcBef>
                <a:spcPts val="600"/>
              </a:spcBef>
              <a:buFont typeface="Arial" panose="020B0604020202020204" pitchFamily="34" charset="0"/>
              <a:buNone/>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algn="l">
              <a:spcBef>
                <a:spcPts val="0"/>
              </a:spcBef>
            </a:pPr>
            <a:r>
              <a:rPr lang="en-US" dirty="0"/>
              <a:t>T </a:t>
            </a:r>
            <a:r>
              <a:rPr lang="en-US"/>
              <a:t>Bredeweg</a:t>
            </a:r>
            <a:endParaRPr lang="en-US" dirty="0"/>
          </a:p>
          <a:p>
            <a:pPr algn="l">
              <a:spcBef>
                <a:spcPts val="0"/>
              </a:spcBef>
            </a:pPr>
            <a:r>
              <a:rPr lang="en-US" dirty="0"/>
              <a:t>W Oldham</a:t>
            </a:r>
          </a:p>
        </p:txBody>
      </p:sp>
      <p:sp>
        <p:nvSpPr>
          <p:cNvPr id="3" name="Rectangle 2">
            <a:extLst>
              <a:ext uri="{FF2B5EF4-FFF2-40B4-BE49-F238E27FC236}">
                <a16:creationId xmlns:a16="http://schemas.microsoft.com/office/drawing/2014/main" id="{E3323EE1-5064-9F45-9B61-35C04FD6C076}"/>
              </a:ext>
            </a:extLst>
          </p:cNvPr>
          <p:cNvSpPr/>
          <p:nvPr/>
        </p:nvSpPr>
        <p:spPr>
          <a:xfrm>
            <a:off x="1189037" y="0"/>
            <a:ext cx="1646762" cy="159458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DFD0D9-1CAC-4FBD-8120-CBD5A07EB995}"/>
              </a:ext>
            </a:extLst>
          </p:cNvPr>
          <p:cNvSpPr>
            <a:spLocks noGrp="1"/>
          </p:cNvSpPr>
          <p:nvPr>
            <p:ph type="ctrTitle"/>
          </p:nvPr>
        </p:nvSpPr>
        <p:spPr>
          <a:xfrm>
            <a:off x="1481559" y="1032384"/>
            <a:ext cx="4288419" cy="1560936"/>
          </a:xfrm>
        </p:spPr>
        <p:txBody>
          <a:bodyPr/>
          <a:lstStyle/>
          <a:p>
            <a:r>
              <a:rPr lang="en-US" sz="3200" dirty="0"/>
              <a:t>Collaborative Nuclear Data Measurements</a:t>
            </a:r>
          </a:p>
        </p:txBody>
      </p:sp>
      <p:pic>
        <p:nvPicPr>
          <p:cNvPr id="14" name="Picture 13">
            <a:extLst>
              <a:ext uri="{FF2B5EF4-FFF2-40B4-BE49-F238E27FC236}">
                <a16:creationId xmlns:a16="http://schemas.microsoft.com/office/drawing/2014/main" id="{5534CB93-2A5B-3E48-BF5C-BE951CCDBB3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993665" y="3499664"/>
            <a:ext cx="1768951" cy="769109"/>
          </a:xfrm>
          <a:prstGeom prst="rect">
            <a:avLst/>
          </a:prstGeom>
        </p:spPr>
      </p:pic>
    </p:spTree>
    <p:extLst>
      <p:ext uri="{BB962C8B-B14F-4D97-AF65-F5344CB8AC3E}">
        <p14:creationId xmlns:p14="http://schemas.microsoft.com/office/powerpoint/2010/main" val="409818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Irradiation: SLFY+IFPY</a:t>
            </a:r>
          </a:p>
        </p:txBody>
      </p:sp>
      <p:sp>
        <p:nvSpPr>
          <p:cNvPr id="3" name="Content Placeholder 2"/>
          <p:cNvSpPr>
            <a:spLocks noGrp="1"/>
          </p:cNvSpPr>
          <p:nvPr>
            <p:ph sz="quarter" idx="20"/>
          </p:nvPr>
        </p:nvSpPr>
        <p:spPr/>
        <p:txBody>
          <a:bodyPr/>
          <a:lstStyle/>
          <a:p>
            <a:r>
              <a:rPr lang="en-US" dirty="0"/>
              <a:t>Thermo-Scientific D711 DT neutron generator in the PNNL low scatter facility</a:t>
            </a:r>
          </a:p>
          <a:p>
            <a:r>
              <a:rPr lang="en-US" dirty="0"/>
              <a:t>DU target was irradiated for 24 hours with a nominal neutron flux of 1x10</a:t>
            </a:r>
            <a:r>
              <a:rPr lang="en-US" baseline="30000" dirty="0"/>
              <a:t>9</a:t>
            </a:r>
            <a:r>
              <a:rPr lang="en-US" dirty="0"/>
              <a:t> n/cm</a:t>
            </a:r>
            <a:r>
              <a:rPr lang="en-US" baseline="30000" dirty="0"/>
              <a:t>2</a:t>
            </a:r>
            <a:r>
              <a:rPr lang="en-US" dirty="0"/>
              <a:t>/s</a:t>
            </a:r>
          </a:p>
          <a:p>
            <a:r>
              <a:rPr lang="en-US" dirty="0"/>
              <a:t>Total fissions of 4.60x10</a:t>
            </a:r>
            <a:r>
              <a:rPr lang="en-US" baseline="30000" dirty="0"/>
              <a:t>11</a:t>
            </a:r>
            <a:r>
              <a:rPr lang="en-US" dirty="0"/>
              <a:t> ± 5% using gamma spectroscopy</a:t>
            </a:r>
          </a:p>
        </p:txBody>
      </p:sp>
      <p:sp>
        <p:nvSpPr>
          <p:cNvPr id="5" name="Date Placeholder 4"/>
          <p:cNvSpPr>
            <a:spLocks noGrp="1"/>
          </p:cNvSpPr>
          <p:nvPr>
            <p:ph type="dt" sz="half" idx="2"/>
          </p:nvPr>
        </p:nvSpPr>
        <p:spPr/>
        <p:txBody>
          <a:bodyPr/>
          <a:lstStyle/>
          <a:p>
            <a:r>
              <a:rPr lang="en-US"/>
              <a:t>Nov. 7th, 2018</a:t>
            </a:r>
            <a:endParaRPr lang="en-US" dirty="0"/>
          </a:p>
        </p:txBody>
      </p:sp>
      <p:sp>
        <p:nvSpPr>
          <p:cNvPr id="6" name="Footer Placeholder 5"/>
          <p:cNvSpPr>
            <a:spLocks noGrp="1"/>
          </p:cNvSpPr>
          <p:nvPr>
            <p:ph type="ftr" sz="quarter" idx="3"/>
          </p:nvPr>
        </p:nvSpPr>
        <p:spPr/>
        <p:txBody>
          <a:bodyPr/>
          <a:lstStyle/>
          <a:p>
            <a:r>
              <a:rPr lang="en-US"/>
              <a:t>PNNL-SA-139389</a:t>
            </a:r>
          </a:p>
        </p:txBody>
      </p:sp>
      <p:pic>
        <p:nvPicPr>
          <p:cNvPr id="8" name="Picture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58284" y="4002115"/>
            <a:ext cx="5666842" cy="3187598"/>
          </a:xfrm>
          <a:prstGeom prst="rect">
            <a:avLst/>
          </a:prstGeom>
        </p:spPr>
      </p:pic>
      <p:sp>
        <p:nvSpPr>
          <p:cNvPr id="9" name="TextBox 8"/>
          <p:cNvSpPr txBox="1"/>
          <p:nvPr/>
        </p:nvSpPr>
        <p:spPr>
          <a:xfrm>
            <a:off x="2819523" y="7172030"/>
            <a:ext cx="6850337" cy="491225"/>
          </a:xfrm>
          <a:prstGeom prst="rect">
            <a:avLst/>
          </a:prstGeom>
          <a:noFill/>
        </p:spPr>
        <p:txBody>
          <a:bodyPr wrap="none" rtlCol="0">
            <a:spAutoFit/>
          </a:bodyPr>
          <a:lstStyle/>
          <a:p>
            <a:r>
              <a:rPr lang="en-US" sz="2592" dirty="0">
                <a:solidFill>
                  <a:schemeClr val="accent2"/>
                </a:solidFill>
              </a:rPr>
              <a:t>Low scatter facility with DT neutron generator</a:t>
            </a:r>
          </a:p>
        </p:txBody>
      </p:sp>
      <p:pic>
        <p:nvPicPr>
          <p:cNvPr id="10" name="Picture 2"/>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9386906" y="4002115"/>
            <a:ext cx="1666702" cy="314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8888738" y="7214048"/>
            <a:ext cx="3354188" cy="491225"/>
          </a:xfrm>
          <a:prstGeom prst="rect">
            <a:avLst/>
          </a:prstGeom>
          <a:noFill/>
        </p:spPr>
        <p:txBody>
          <a:bodyPr wrap="none" rtlCol="0">
            <a:spAutoFit/>
          </a:bodyPr>
          <a:lstStyle/>
          <a:p>
            <a:r>
              <a:rPr lang="en-US" sz="2592" dirty="0">
                <a:solidFill>
                  <a:schemeClr val="accent2"/>
                </a:solidFill>
              </a:rPr>
              <a:t>DT neutron generator</a:t>
            </a:r>
          </a:p>
        </p:txBody>
      </p:sp>
    </p:spTree>
    <p:extLst>
      <p:ext uri="{BB962C8B-B14F-4D97-AF65-F5344CB8AC3E}">
        <p14:creationId xmlns:p14="http://schemas.microsoft.com/office/powerpoint/2010/main" val="231991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Neutron Spectrum: SLFY+IFPY</a:t>
            </a:r>
          </a:p>
        </p:txBody>
      </p:sp>
      <p:sp>
        <p:nvSpPr>
          <p:cNvPr id="3" name="Content Placeholder 2"/>
          <p:cNvSpPr>
            <a:spLocks noGrp="1"/>
          </p:cNvSpPr>
          <p:nvPr>
            <p:ph sz="quarter" idx="20"/>
          </p:nvPr>
        </p:nvSpPr>
        <p:spPr>
          <a:xfrm>
            <a:off x="1371600" y="1640711"/>
            <a:ext cx="12801600" cy="5486401"/>
          </a:xfrm>
        </p:spPr>
        <p:txBody>
          <a:bodyPr/>
          <a:lstStyle/>
          <a:p>
            <a:r>
              <a:rPr lang="en-US" dirty="0"/>
              <a:t>The use of the low scatter facility minimizes the thermal neutron return keeping the overall neutron energy as close to 14 MeV as possible</a:t>
            </a:r>
          </a:p>
          <a:p>
            <a:r>
              <a:rPr lang="en-US" dirty="0"/>
              <a:t>STAYSL PNNL was used to determine the fast neutron fluences</a:t>
            </a:r>
          </a:p>
          <a:p>
            <a:r>
              <a:rPr lang="en-US" dirty="0"/>
              <a:t>Results were compared to a MCNP calculation using the </a:t>
            </a:r>
            <a:r>
              <a:rPr lang="en-US" dirty="0" err="1"/>
              <a:t>fluence</a:t>
            </a:r>
            <a:r>
              <a:rPr lang="en-US" dirty="0"/>
              <a:t> foil reaction rates</a:t>
            </a:r>
          </a:p>
        </p:txBody>
      </p:sp>
      <p:sp>
        <p:nvSpPr>
          <p:cNvPr id="5" name="Date Placeholder 4"/>
          <p:cNvSpPr>
            <a:spLocks noGrp="1"/>
          </p:cNvSpPr>
          <p:nvPr>
            <p:ph type="dt" sz="half" idx="2"/>
          </p:nvPr>
        </p:nvSpPr>
        <p:spPr/>
        <p:txBody>
          <a:bodyPr/>
          <a:lstStyle/>
          <a:p>
            <a:r>
              <a:rPr lang="en-US"/>
              <a:t>Nov. 7th, 2018</a:t>
            </a:r>
            <a:endParaRPr lang="en-US" dirty="0"/>
          </a:p>
        </p:txBody>
      </p:sp>
      <p:sp>
        <p:nvSpPr>
          <p:cNvPr id="6" name="Footer Placeholder 5"/>
          <p:cNvSpPr>
            <a:spLocks noGrp="1"/>
          </p:cNvSpPr>
          <p:nvPr>
            <p:ph type="ftr" sz="quarter" idx="3"/>
          </p:nvPr>
        </p:nvSpPr>
        <p:spPr/>
        <p:txBody>
          <a:bodyPr/>
          <a:lstStyle/>
          <a:p>
            <a:r>
              <a:rPr lang="en-US"/>
              <a:t>PNNL-SA-139389</a:t>
            </a:r>
          </a:p>
        </p:txBody>
      </p:sp>
      <p:sp>
        <p:nvSpPr>
          <p:cNvPr id="9" name="TextBox 8"/>
          <p:cNvSpPr txBox="1"/>
          <p:nvPr/>
        </p:nvSpPr>
        <p:spPr>
          <a:xfrm>
            <a:off x="1947775" y="5233984"/>
            <a:ext cx="5703738" cy="890115"/>
          </a:xfrm>
          <a:prstGeom prst="rect">
            <a:avLst/>
          </a:prstGeom>
          <a:noFill/>
        </p:spPr>
        <p:txBody>
          <a:bodyPr wrap="square" rtlCol="0">
            <a:spAutoFit/>
          </a:bodyPr>
          <a:lstStyle/>
          <a:p>
            <a:pPr algn="ctr"/>
            <a:r>
              <a:rPr lang="en-US" sz="2592" dirty="0">
                <a:solidFill>
                  <a:schemeClr val="accent2"/>
                </a:solidFill>
              </a:rPr>
              <a:t>Measured neutron spectrum vs MCNP model</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51539" y="3749419"/>
            <a:ext cx="5703738" cy="385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163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Radiochemical Separations: IFPY</a:t>
            </a:r>
          </a:p>
        </p:txBody>
      </p:sp>
      <p:sp>
        <p:nvSpPr>
          <p:cNvPr id="3" name="Content Placeholder 2"/>
          <p:cNvSpPr>
            <a:spLocks noGrp="1"/>
          </p:cNvSpPr>
          <p:nvPr>
            <p:ph sz="quarter" idx="20"/>
          </p:nvPr>
        </p:nvSpPr>
        <p:spPr>
          <a:xfrm>
            <a:off x="1371600" y="2057399"/>
            <a:ext cx="7158942" cy="5486401"/>
          </a:xfrm>
        </p:spPr>
        <p:txBody>
          <a:bodyPr/>
          <a:lstStyle/>
          <a:p>
            <a:r>
              <a:rPr lang="en-US" dirty="0"/>
              <a:t>Some </a:t>
            </a:r>
            <a:r>
              <a:rPr lang="en-US" dirty="0" err="1"/>
              <a:t>analytes</a:t>
            </a:r>
            <a:r>
              <a:rPr lang="en-US" dirty="0"/>
              <a:t> can be quantified directly from an aliquot of the stock solution: </a:t>
            </a:r>
            <a:r>
              <a:rPr lang="en-US" baseline="30000" dirty="0"/>
              <a:t>91</a:t>
            </a:r>
            <a:r>
              <a:rPr lang="en-US" dirty="0"/>
              <a:t>Y, </a:t>
            </a:r>
            <a:r>
              <a:rPr lang="en-US" baseline="30000" dirty="0"/>
              <a:t>95</a:t>
            </a:r>
            <a:r>
              <a:rPr lang="en-US" dirty="0"/>
              <a:t>Zr, </a:t>
            </a:r>
            <a:r>
              <a:rPr lang="en-US" baseline="30000" dirty="0"/>
              <a:t>97</a:t>
            </a:r>
            <a:r>
              <a:rPr lang="en-US" dirty="0"/>
              <a:t>Zr, </a:t>
            </a:r>
            <a:r>
              <a:rPr lang="en-US" baseline="30000" dirty="0"/>
              <a:t>99</a:t>
            </a:r>
            <a:r>
              <a:rPr lang="en-US" dirty="0"/>
              <a:t>Mo, </a:t>
            </a:r>
            <a:r>
              <a:rPr lang="en-US" baseline="30000" dirty="0"/>
              <a:t>103</a:t>
            </a:r>
            <a:r>
              <a:rPr lang="en-US" dirty="0"/>
              <a:t>Ru, </a:t>
            </a:r>
            <a:r>
              <a:rPr lang="en-US" baseline="30000" dirty="0"/>
              <a:t>132</a:t>
            </a:r>
            <a:r>
              <a:rPr lang="en-US" dirty="0"/>
              <a:t>Te, </a:t>
            </a:r>
            <a:r>
              <a:rPr lang="en-US" baseline="30000" dirty="0"/>
              <a:t>140</a:t>
            </a:r>
            <a:r>
              <a:rPr lang="en-US" dirty="0"/>
              <a:t>Ba, </a:t>
            </a:r>
            <a:r>
              <a:rPr lang="en-US" baseline="30000" dirty="0"/>
              <a:t>137</a:t>
            </a:r>
            <a:r>
              <a:rPr lang="en-US" dirty="0"/>
              <a:t>Cs, </a:t>
            </a:r>
            <a:r>
              <a:rPr lang="en-US" baseline="30000" dirty="0"/>
              <a:t>141</a:t>
            </a:r>
            <a:r>
              <a:rPr lang="en-US" dirty="0"/>
              <a:t>Ce, </a:t>
            </a:r>
            <a:r>
              <a:rPr lang="en-US" baseline="30000" dirty="0"/>
              <a:t>143</a:t>
            </a:r>
            <a:r>
              <a:rPr lang="en-US" dirty="0"/>
              <a:t>Ce, </a:t>
            </a:r>
            <a:r>
              <a:rPr lang="en-US" baseline="30000" dirty="0"/>
              <a:t>144</a:t>
            </a:r>
            <a:r>
              <a:rPr lang="en-US" dirty="0"/>
              <a:t>Ce, and </a:t>
            </a:r>
            <a:r>
              <a:rPr lang="en-US" baseline="30000" dirty="0"/>
              <a:t>147</a:t>
            </a:r>
            <a:r>
              <a:rPr lang="en-US" dirty="0"/>
              <a:t>Nd  </a:t>
            </a:r>
          </a:p>
          <a:p>
            <a:pPr marL="0" indent="0">
              <a:buNone/>
            </a:pPr>
            <a:endParaRPr lang="en-US" dirty="0"/>
          </a:p>
          <a:p>
            <a:r>
              <a:rPr lang="en-US" dirty="0" err="1"/>
              <a:t>Eichrom</a:t>
            </a:r>
            <a:r>
              <a:rPr lang="en-US" dirty="0"/>
              <a:t> extraction resins, anion exchange resin, and precipitations were used to separate the </a:t>
            </a:r>
            <a:r>
              <a:rPr lang="en-US" dirty="0" err="1"/>
              <a:t>analytes</a:t>
            </a:r>
            <a:r>
              <a:rPr lang="en-US" dirty="0"/>
              <a:t> of interest: </a:t>
            </a:r>
            <a:r>
              <a:rPr lang="en-US" baseline="30000" dirty="0"/>
              <a:t>89</a:t>
            </a:r>
            <a:r>
              <a:rPr lang="en-US" dirty="0"/>
              <a:t>Sr, </a:t>
            </a:r>
            <a:r>
              <a:rPr lang="en-US" baseline="30000" dirty="0"/>
              <a:t>91</a:t>
            </a:r>
            <a:r>
              <a:rPr lang="en-US" dirty="0"/>
              <a:t>Y, </a:t>
            </a:r>
            <a:r>
              <a:rPr lang="en-US" baseline="30000" dirty="0"/>
              <a:t>111</a:t>
            </a:r>
            <a:r>
              <a:rPr lang="en-US" dirty="0"/>
              <a:t>Ag, </a:t>
            </a:r>
            <a:r>
              <a:rPr lang="en-US" baseline="30000" dirty="0"/>
              <a:t>115</a:t>
            </a:r>
            <a:r>
              <a:rPr lang="en-US" dirty="0"/>
              <a:t>Cd, </a:t>
            </a:r>
            <a:r>
              <a:rPr lang="en-US" baseline="30000" dirty="0"/>
              <a:t>115m</a:t>
            </a:r>
            <a:r>
              <a:rPr lang="en-US" dirty="0"/>
              <a:t>Cd, </a:t>
            </a:r>
            <a:r>
              <a:rPr lang="en-US" baseline="30000" dirty="0"/>
              <a:t>136</a:t>
            </a:r>
            <a:r>
              <a:rPr lang="en-US" dirty="0"/>
              <a:t>Cs, </a:t>
            </a:r>
            <a:r>
              <a:rPr lang="en-US" baseline="30000" dirty="0"/>
              <a:t>137</a:t>
            </a:r>
            <a:r>
              <a:rPr lang="en-US" dirty="0"/>
              <a:t>Cs, </a:t>
            </a:r>
            <a:r>
              <a:rPr lang="en-US" baseline="30000" dirty="0"/>
              <a:t>144</a:t>
            </a:r>
            <a:r>
              <a:rPr lang="en-US" dirty="0"/>
              <a:t>Ce, </a:t>
            </a:r>
            <a:r>
              <a:rPr lang="en-US" baseline="30000" dirty="0"/>
              <a:t>153</a:t>
            </a:r>
            <a:r>
              <a:rPr lang="en-US" dirty="0"/>
              <a:t>Sm, </a:t>
            </a:r>
            <a:r>
              <a:rPr lang="en-US" baseline="30000" dirty="0"/>
              <a:t>156</a:t>
            </a:r>
            <a:r>
              <a:rPr lang="en-US" dirty="0"/>
              <a:t>Eu, </a:t>
            </a:r>
            <a:r>
              <a:rPr lang="en-US" baseline="30000" dirty="0"/>
              <a:t>161</a:t>
            </a:r>
            <a:r>
              <a:rPr lang="en-US" dirty="0"/>
              <a:t>Tb  </a:t>
            </a:r>
          </a:p>
        </p:txBody>
      </p:sp>
      <p:sp>
        <p:nvSpPr>
          <p:cNvPr id="5" name="Date Placeholder 4"/>
          <p:cNvSpPr>
            <a:spLocks noGrp="1"/>
          </p:cNvSpPr>
          <p:nvPr>
            <p:ph type="dt" sz="half" idx="2"/>
          </p:nvPr>
        </p:nvSpPr>
        <p:spPr/>
        <p:txBody>
          <a:bodyPr/>
          <a:lstStyle/>
          <a:p>
            <a:r>
              <a:rPr lang="en-US"/>
              <a:t>Nov. 7th, 2018</a:t>
            </a:r>
            <a:endParaRPr lang="en-US" dirty="0"/>
          </a:p>
        </p:txBody>
      </p:sp>
      <p:sp>
        <p:nvSpPr>
          <p:cNvPr id="6" name="Footer Placeholder 5"/>
          <p:cNvSpPr>
            <a:spLocks noGrp="1"/>
          </p:cNvSpPr>
          <p:nvPr>
            <p:ph type="ftr" sz="quarter" idx="3"/>
          </p:nvPr>
        </p:nvSpPr>
        <p:spPr/>
        <p:txBody>
          <a:bodyPr/>
          <a:lstStyle/>
          <a:p>
            <a:r>
              <a:rPr lang="en-US"/>
              <a:t>PNNL-SA-139389</a:t>
            </a:r>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874843" y="1548758"/>
            <a:ext cx="3803590" cy="6138995"/>
          </a:xfrm>
          <a:prstGeom prst="rect">
            <a:avLst/>
          </a:prstGeom>
          <a:ln>
            <a:solidFill>
              <a:schemeClr val="accent2"/>
            </a:solidFill>
          </a:ln>
        </p:spPr>
      </p:pic>
    </p:spTree>
    <p:extLst>
      <p:ext uri="{BB962C8B-B14F-4D97-AF65-F5344CB8AC3E}">
        <p14:creationId xmlns:p14="http://schemas.microsoft.com/office/powerpoint/2010/main" val="322074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Cumulative Fission Yields: IFPY</a:t>
            </a:r>
          </a:p>
        </p:txBody>
      </p:sp>
      <p:sp>
        <p:nvSpPr>
          <p:cNvPr id="3" name="Content Placeholder 2"/>
          <p:cNvSpPr>
            <a:spLocks noGrp="1"/>
          </p:cNvSpPr>
          <p:nvPr>
            <p:ph sz="quarter" idx="20"/>
          </p:nvPr>
        </p:nvSpPr>
        <p:spPr/>
        <p:txBody>
          <a:bodyPr/>
          <a:lstStyle/>
          <a:p>
            <a:r>
              <a:rPr lang="en-US" dirty="0"/>
              <a:t>Fissions/g stock solution was calculated based on the average of the decay-corrected atoms of X/g stock and the ENDF/B-VII.1 14 MeV CFY using </a:t>
            </a:r>
            <a:r>
              <a:rPr lang="en-US" baseline="30000" dirty="0"/>
              <a:t>95/97</a:t>
            </a:r>
            <a:r>
              <a:rPr lang="en-US" dirty="0"/>
              <a:t>Zr, </a:t>
            </a:r>
            <a:r>
              <a:rPr lang="en-US" baseline="30000" dirty="0"/>
              <a:t>99</a:t>
            </a:r>
            <a:r>
              <a:rPr lang="en-US" dirty="0"/>
              <a:t>Mo, </a:t>
            </a:r>
            <a:r>
              <a:rPr lang="en-US" baseline="30000" dirty="0"/>
              <a:t>103</a:t>
            </a:r>
            <a:r>
              <a:rPr lang="en-US" dirty="0"/>
              <a:t>Ru, </a:t>
            </a:r>
            <a:r>
              <a:rPr lang="en-US" baseline="30000" dirty="0"/>
              <a:t>132</a:t>
            </a:r>
            <a:r>
              <a:rPr lang="en-US" dirty="0"/>
              <a:t>Te, </a:t>
            </a:r>
            <a:r>
              <a:rPr lang="en-US" baseline="30000" dirty="0"/>
              <a:t>140</a:t>
            </a:r>
            <a:r>
              <a:rPr lang="en-US" dirty="0"/>
              <a:t>Ba, </a:t>
            </a:r>
            <a:r>
              <a:rPr lang="en-US" baseline="30000" dirty="0"/>
              <a:t>141/143</a:t>
            </a:r>
            <a:r>
              <a:rPr lang="en-US" dirty="0"/>
              <a:t>Ce, and </a:t>
            </a:r>
            <a:r>
              <a:rPr lang="en-US" baseline="30000" dirty="0"/>
              <a:t>147</a:t>
            </a:r>
            <a:r>
              <a:rPr lang="en-US" dirty="0"/>
              <a:t>Nd</a:t>
            </a:r>
          </a:p>
        </p:txBody>
      </p:sp>
      <p:sp>
        <p:nvSpPr>
          <p:cNvPr id="5" name="Date Placeholder 4"/>
          <p:cNvSpPr>
            <a:spLocks noGrp="1"/>
          </p:cNvSpPr>
          <p:nvPr>
            <p:ph type="dt" sz="half" idx="2"/>
          </p:nvPr>
        </p:nvSpPr>
        <p:spPr/>
        <p:txBody>
          <a:bodyPr/>
          <a:lstStyle/>
          <a:p>
            <a:r>
              <a:rPr lang="en-US"/>
              <a:t>Nov. 7th, 2018</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1896162" y="4676195"/>
                <a:ext cx="5963346" cy="130952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592">
                          <a:solidFill>
                            <a:schemeClr val="accent2"/>
                          </a:solidFill>
                          <a:latin typeface="Cambria Math"/>
                        </a:rPr>
                        <m:t>CFY</m:t>
                      </m:r>
                      <m:r>
                        <m:rPr>
                          <m:nor/>
                        </m:rPr>
                        <a:rPr lang="en-US" sz="2592">
                          <a:solidFill>
                            <a:schemeClr val="accent2"/>
                          </a:solidFill>
                          <a:latin typeface="Cambria Math"/>
                        </a:rPr>
                        <m:t> = </m:t>
                      </m:r>
                      <m:f>
                        <m:fPr>
                          <m:ctrlPr>
                            <a:rPr lang="en-US" sz="2592" i="1">
                              <a:solidFill>
                                <a:schemeClr val="accent2"/>
                              </a:solidFill>
                              <a:latin typeface="Cambria Math" panose="02040503050406030204" pitchFamily="18" charset="0"/>
                            </a:rPr>
                          </m:ctrlPr>
                        </m:fPr>
                        <m:num>
                          <m:r>
                            <m:rPr>
                              <m:nor/>
                            </m:rPr>
                            <a:rPr lang="en-US" sz="2592">
                              <a:solidFill>
                                <a:schemeClr val="accent2"/>
                              </a:solidFill>
                              <a:latin typeface="Cambria Math"/>
                            </a:rPr>
                            <m:t>Atoms</m:t>
                          </m:r>
                          <m:r>
                            <m:rPr>
                              <m:nor/>
                            </m:rPr>
                            <a:rPr lang="en-US" sz="2592">
                              <a:solidFill>
                                <a:schemeClr val="accent2"/>
                              </a:solidFill>
                              <a:latin typeface="Cambria Math"/>
                            </a:rPr>
                            <m:t> </m:t>
                          </m:r>
                          <m:r>
                            <m:rPr>
                              <m:nor/>
                            </m:rPr>
                            <a:rPr lang="en-US" sz="2592">
                              <a:solidFill>
                                <a:schemeClr val="accent2"/>
                              </a:solidFill>
                              <a:latin typeface="Cambria Math"/>
                            </a:rPr>
                            <m:t>of</m:t>
                          </m:r>
                          <m:r>
                            <m:rPr>
                              <m:nor/>
                            </m:rPr>
                            <a:rPr lang="en-US" sz="2592">
                              <a:solidFill>
                                <a:schemeClr val="accent2"/>
                              </a:solidFill>
                              <a:latin typeface="Cambria Math"/>
                            </a:rPr>
                            <m:t> </m:t>
                          </m:r>
                          <m:r>
                            <m:rPr>
                              <m:nor/>
                            </m:rPr>
                            <a:rPr lang="en-US" sz="2592">
                              <a:solidFill>
                                <a:schemeClr val="accent2"/>
                              </a:solidFill>
                              <a:latin typeface="Cambria Math"/>
                            </a:rPr>
                            <m:t>X</m:t>
                          </m:r>
                          <m:r>
                            <m:rPr>
                              <m:nor/>
                            </m:rPr>
                            <a:rPr lang="en-US" sz="2592">
                              <a:solidFill>
                                <a:schemeClr val="accent2"/>
                              </a:solidFill>
                              <a:latin typeface="Cambria Math"/>
                            </a:rPr>
                            <m:t> </m:t>
                          </m:r>
                          <m:r>
                            <m:rPr>
                              <m:nor/>
                            </m:rPr>
                            <a:rPr lang="en-US" sz="2592">
                              <a:solidFill>
                                <a:schemeClr val="accent2"/>
                              </a:solidFill>
                              <a:latin typeface="Cambria Math"/>
                            </a:rPr>
                            <m:t>per</m:t>
                          </m:r>
                          <m:r>
                            <m:rPr>
                              <m:nor/>
                            </m:rPr>
                            <a:rPr lang="en-US" sz="2592">
                              <a:solidFill>
                                <a:schemeClr val="accent2"/>
                              </a:solidFill>
                              <a:latin typeface="Cambria Math"/>
                            </a:rPr>
                            <m:t> </m:t>
                          </m:r>
                          <m:r>
                            <m:rPr>
                              <m:nor/>
                            </m:rPr>
                            <a:rPr lang="en-US" sz="2592">
                              <a:solidFill>
                                <a:schemeClr val="accent2"/>
                              </a:solidFill>
                              <a:latin typeface="Cambria Math"/>
                            </a:rPr>
                            <m:t>gram</m:t>
                          </m:r>
                          <m:r>
                            <m:rPr>
                              <m:nor/>
                            </m:rPr>
                            <a:rPr lang="en-US" sz="2592">
                              <a:solidFill>
                                <a:schemeClr val="accent2"/>
                              </a:solidFill>
                              <a:latin typeface="Cambria Math"/>
                            </a:rPr>
                            <m:t> </m:t>
                          </m:r>
                          <m:r>
                            <m:rPr>
                              <m:nor/>
                            </m:rPr>
                            <a:rPr lang="en-US" sz="2592">
                              <a:solidFill>
                                <a:schemeClr val="accent2"/>
                              </a:solidFill>
                              <a:latin typeface="Cambria Math"/>
                            </a:rPr>
                            <m:t>stock</m:t>
                          </m:r>
                          <m:r>
                            <m:rPr>
                              <m:nor/>
                            </m:rPr>
                            <a:rPr lang="en-US" sz="2592">
                              <a:solidFill>
                                <a:schemeClr val="accent2"/>
                              </a:solidFill>
                              <a:latin typeface="Cambria Math"/>
                            </a:rPr>
                            <m:t> </m:t>
                          </m:r>
                          <m:r>
                            <m:rPr>
                              <m:nor/>
                            </m:rPr>
                            <a:rPr lang="en-US" sz="2592">
                              <a:solidFill>
                                <a:schemeClr val="accent2"/>
                              </a:solidFill>
                              <a:latin typeface="Cambria Math"/>
                            </a:rPr>
                            <m:t>solution</m:t>
                          </m:r>
                        </m:num>
                        <m:den>
                          <m:r>
                            <m:rPr>
                              <m:nor/>
                            </m:rPr>
                            <a:rPr lang="en-US" sz="2592">
                              <a:solidFill>
                                <a:schemeClr val="accent2"/>
                              </a:solidFill>
                              <a:latin typeface="Cambria Math"/>
                            </a:rPr>
                            <m:t>Fissions</m:t>
                          </m:r>
                          <m:r>
                            <m:rPr>
                              <m:nor/>
                            </m:rPr>
                            <a:rPr lang="en-US" sz="2592">
                              <a:solidFill>
                                <a:schemeClr val="accent2"/>
                              </a:solidFill>
                              <a:latin typeface="Cambria Math"/>
                            </a:rPr>
                            <m:t> </m:t>
                          </m:r>
                          <m:r>
                            <m:rPr>
                              <m:nor/>
                            </m:rPr>
                            <a:rPr lang="en-US" sz="2592">
                              <a:solidFill>
                                <a:schemeClr val="accent2"/>
                              </a:solidFill>
                              <a:latin typeface="Cambria Math"/>
                            </a:rPr>
                            <m:t>per</m:t>
                          </m:r>
                          <m:r>
                            <m:rPr>
                              <m:nor/>
                            </m:rPr>
                            <a:rPr lang="en-US" sz="2592">
                              <a:solidFill>
                                <a:schemeClr val="accent2"/>
                              </a:solidFill>
                              <a:latin typeface="Cambria Math"/>
                            </a:rPr>
                            <m:t> </m:t>
                          </m:r>
                          <m:r>
                            <m:rPr>
                              <m:nor/>
                            </m:rPr>
                            <a:rPr lang="en-US" sz="2592">
                              <a:solidFill>
                                <a:schemeClr val="accent2"/>
                              </a:solidFill>
                              <a:latin typeface="Cambria Math"/>
                            </a:rPr>
                            <m:t>gram</m:t>
                          </m:r>
                          <m:r>
                            <m:rPr>
                              <m:nor/>
                            </m:rPr>
                            <a:rPr lang="en-US" sz="2592">
                              <a:solidFill>
                                <a:schemeClr val="accent2"/>
                              </a:solidFill>
                              <a:latin typeface="Cambria Math"/>
                            </a:rPr>
                            <m:t> </m:t>
                          </m:r>
                          <m:r>
                            <m:rPr>
                              <m:nor/>
                            </m:rPr>
                            <a:rPr lang="en-US" sz="2592">
                              <a:solidFill>
                                <a:schemeClr val="accent2"/>
                              </a:solidFill>
                              <a:latin typeface="Cambria Math"/>
                            </a:rPr>
                            <m:t>stock</m:t>
                          </m:r>
                          <m:r>
                            <m:rPr>
                              <m:nor/>
                            </m:rPr>
                            <a:rPr lang="en-US" sz="2592">
                              <a:solidFill>
                                <a:schemeClr val="accent2"/>
                              </a:solidFill>
                              <a:latin typeface="Cambria Math"/>
                            </a:rPr>
                            <m:t> </m:t>
                          </m:r>
                          <m:r>
                            <m:rPr>
                              <m:nor/>
                            </m:rPr>
                            <a:rPr lang="en-US" sz="2592">
                              <a:solidFill>
                                <a:schemeClr val="accent2"/>
                              </a:solidFill>
                              <a:latin typeface="Cambria Math"/>
                            </a:rPr>
                            <m:t>solution</m:t>
                          </m:r>
                        </m:den>
                      </m:f>
                    </m:oMath>
                  </m:oMathPara>
                </a14:m>
                <a:endParaRPr lang="en-US" sz="2592" dirty="0">
                  <a:solidFill>
                    <a:schemeClr val="accent2"/>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896162" y="4676195"/>
                <a:ext cx="5963346" cy="1309526"/>
              </a:xfrm>
              <a:prstGeom prst="rect">
                <a:avLst/>
              </a:prstGeom>
              <a:blipFill>
                <a:blip r:embed="rId3"/>
                <a:stretch>
                  <a:fillRect b="-8654"/>
                </a:stretch>
              </a:blipFill>
            </p:spPr>
            <p:txBody>
              <a:bodyPr/>
              <a:lstStyle/>
              <a:p>
                <a:r>
                  <a:rPr lang="en-US">
                    <a:noFill/>
                  </a:rPr>
                  <a:t> </a:t>
                </a:r>
              </a:p>
            </p:txBody>
          </p:sp>
        </mc:Fallback>
      </mc:AlternateContent>
      <p:sp>
        <p:nvSpPr>
          <p:cNvPr id="11" name="TextBox 10"/>
          <p:cNvSpPr txBox="1"/>
          <p:nvPr/>
        </p:nvSpPr>
        <p:spPr>
          <a:xfrm>
            <a:off x="7881280" y="7426199"/>
            <a:ext cx="5687799" cy="350865"/>
          </a:xfrm>
          <a:prstGeom prst="rect">
            <a:avLst/>
          </a:prstGeom>
          <a:noFill/>
        </p:spPr>
        <p:txBody>
          <a:bodyPr wrap="square" rtlCol="0">
            <a:spAutoFit/>
          </a:bodyPr>
          <a:lstStyle/>
          <a:p>
            <a:r>
              <a:rPr lang="en-US" sz="1680" b="1" dirty="0">
                <a:solidFill>
                  <a:schemeClr val="accent2"/>
                </a:solidFill>
              </a:rPr>
              <a:t>Uncertainties are 1</a:t>
            </a:r>
            <a:r>
              <a:rPr lang="el-GR" sz="1680" b="1" dirty="0">
                <a:solidFill>
                  <a:schemeClr val="accent2"/>
                </a:solidFill>
              </a:rPr>
              <a:t>σ</a:t>
            </a:r>
            <a:r>
              <a:rPr lang="en-US" sz="1680" b="1" dirty="0">
                <a:solidFill>
                  <a:schemeClr val="accent2"/>
                </a:solidFill>
              </a:rPr>
              <a:t>, </a:t>
            </a:r>
            <a:r>
              <a:rPr lang="en-US" sz="1680" b="1" baseline="30000" dirty="0">
                <a:solidFill>
                  <a:schemeClr val="accent2"/>
                </a:solidFill>
              </a:rPr>
              <a:t>115m</a:t>
            </a:r>
            <a:r>
              <a:rPr lang="en-US" sz="1680" b="1" dirty="0">
                <a:solidFill>
                  <a:schemeClr val="accent2"/>
                </a:solidFill>
              </a:rPr>
              <a:t>Cd CFY is from JEFF-3.1.1</a:t>
            </a:r>
          </a:p>
        </p:txBody>
      </p:sp>
      <p:sp>
        <p:nvSpPr>
          <p:cNvPr id="6" name="Footer Placeholder 5">
            <a:extLst>
              <a:ext uri="{FF2B5EF4-FFF2-40B4-BE49-F238E27FC236}">
                <a16:creationId xmlns:a16="http://schemas.microsoft.com/office/drawing/2014/main" id="{0D454D7C-5505-AA4F-AFEE-2CF83FFE673D}"/>
              </a:ext>
            </a:extLst>
          </p:cNvPr>
          <p:cNvSpPr>
            <a:spLocks noGrp="1"/>
          </p:cNvSpPr>
          <p:nvPr>
            <p:ph type="ftr" sz="quarter" idx="3"/>
          </p:nvPr>
        </p:nvSpPr>
        <p:spPr/>
        <p:txBody>
          <a:bodyPr/>
          <a:lstStyle/>
          <a:p>
            <a:r>
              <a:rPr lang="en-US"/>
              <a:t>PNNL-SA-139389</a:t>
            </a:r>
            <a:endParaRPr lang="en-US" dirty="0"/>
          </a:p>
        </p:txBody>
      </p:sp>
      <p:pic>
        <p:nvPicPr>
          <p:cNvPr id="10" name="Picture 9" descr="PNNL-ENDF-FY18">
            <a:extLst>
              <a:ext uri="{FF2B5EF4-FFF2-40B4-BE49-F238E27FC236}">
                <a16:creationId xmlns:a16="http://schemas.microsoft.com/office/drawing/2014/main" id="{5A7DB6EA-452E-6D41-ADF8-8BC5D59DE84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2204" y="3235199"/>
            <a:ext cx="5476875" cy="4191000"/>
          </a:xfrm>
          <a:prstGeom prst="rect">
            <a:avLst/>
          </a:prstGeom>
          <a:noFill/>
          <a:ln>
            <a:noFill/>
          </a:ln>
        </p:spPr>
      </p:pic>
    </p:spTree>
    <p:extLst>
      <p:ext uri="{BB962C8B-B14F-4D97-AF65-F5344CB8AC3E}">
        <p14:creationId xmlns:p14="http://schemas.microsoft.com/office/powerpoint/2010/main" val="389703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SLFY+LLFY</a:t>
            </a:r>
          </a:p>
        </p:txBody>
      </p:sp>
      <p:sp>
        <p:nvSpPr>
          <p:cNvPr id="3" name="Content Placeholder 2"/>
          <p:cNvSpPr>
            <a:spLocks noGrp="1"/>
          </p:cNvSpPr>
          <p:nvPr>
            <p:ph sz="quarter" idx="20"/>
          </p:nvPr>
        </p:nvSpPr>
        <p:spPr/>
        <p:txBody>
          <a:bodyPr/>
          <a:lstStyle/>
          <a:p>
            <a:r>
              <a:rPr lang="en-US" dirty="0"/>
              <a:t>Radiochemical separations allow for analysis of radionuclides with low fission yields, interferences in the whole solution, or pure beta emission</a:t>
            </a:r>
          </a:p>
          <a:p>
            <a:pPr marL="0" indent="0">
              <a:buNone/>
            </a:pPr>
            <a:endParaRPr lang="en-US" dirty="0"/>
          </a:p>
          <a:p>
            <a:r>
              <a:rPr lang="en-US" dirty="0"/>
              <a:t>Nuclear data improvements</a:t>
            </a:r>
          </a:p>
          <a:p>
            <a:pPr lvl="1"/>
            <a:r>
              <a:rPr lang="en-US" dirty="0"/>
              <a:t>Including </a:t>
            </a:r>
            <a:r>
              <a:rPr lang="en-US" baseline="30000" dirty="0"/>
              <a:t>91</a:t>
            </a:r>
            <a:r>
              <a:rPr lang="en-US" dirty="0"/>
              <a:t>Y, </a:t>
            </a:r>
            <a:r>
              <a:rPr lang="en-US" baseline="30000" dirty="0"/>
              <a:t>115m</a:t>
            </a:r>
            <a:r>
              <a:rPr lang="en-US" dirty="0"/>
              <a:t>Cd, </a:t>
            </a:r>
            <a:r>
              <a:rPr lang="en-US" baseline="30000" dirty="0"/>
              <a:t>136</a:t>
            </a:r>
            <a:r>
              <a:rPr lang="en-US" dirty="0"/>
              <a:t>Cs</a:t>
            </a:r>
          </a:p>
          <a:p>
            <a:pPr marL="0" indent="0">
              <a:buNone/>
            </a:pPr>
            <a:endParaRPr lang="en-US" dirty="0"/>
          </a:p>
          <a:p>
            <a:r>
              <a:rPr lang="en-US" dirty="0"/>
              <a:t>Analysis of additional 14 MeV irradiations would be beneficial for investigating the trend of increasing difference between the measured and ENDF CFY across the lanthanide series.</a:t>
            </a:r>
          </a:p>
          <a:p>
            <a:pPr marL="0" indent="0">
              <a:buNone/>
            </a:pPr>
            <a:endParaRPr lang="en-US" dirty="0"/>
          </a:p>
          <a:p>
            <a:r>
              <a:rPr lang="en-US" dirty="0"/>
              <a:t>The experiment has been repeated in late April 2018 and to be in FY19.</a:t>
            </a:r>
          </a:p>
        </p:txBody>
      </p:sp>
      <p:sp>
        <p:nvSpPr>
          <p:cNvPr id="5" name="Date Placeholder 4"/>
          <p:cNvSpPr>
            <a:spLocks noGrp="1"/>
          </p:cNvSpPr>
          <p:nvPr>
            <p:ph type="dt" sz="half" idx="2"/>
          </p:nvPr>
        </p:nvSpPr>
        <p:spPr/>
        <p:txBody>
          <a:bodyPr/>
          <a:lstStyle/>
          <a:p>
            <a:r>
              <a:rPr lang="en-US"/>
              <a:t>Nov. 7th, 2018</a:t>
            </a:r>
            <a:endParaRPr lang="en-US" dirty="0"/>
          </a:p>
        </p:txBody>
      </p:sp>
      <p:sp>
        <p:nvSpPr>
          <p:cNvPr id="6" name="Footer Placeholder 5"/>
          <p:cNvSpPr>
            <a:spLocks noGrp="1"/>
          </p:cNvSpPr>
          <p:nvPr>
            <p:ph type="ftr" sz="quarter" idx="3"/>
          </p:nvPr>
        </p:nvSpPr>
        <p:spPr/>
        <p:txBody>
          <a:bodyPr/>
          <a:lstStyle/>
          <a:p>
            <a:r>
              <a:rPr lang="en-US"/>
              <a:t>PNNL-SA-139389</a:t>
            </a:r>
          </a:p>
        </p:txBody>
      </p:sp>
    </p:spTree>
    <p:extLst>
      <p:ext uri="{BB962C8B-B14F-4D97-AF65-F5344CB8AC3E}">
        <p14:creationId xmlns:p14="http://schemas.microsoft.com/office/powerpoint/2010/main" val="290840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AE518F8B-CF37-754F-943B-726A9301B633}"/>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pic>
        <p:nvPicPr>
          <p:cNvPr id="21" name="Picture Placeholder 20">
            <a:extLst>
              <a:ext uri="{FF2B5EF4-FFF2-40B4-BE49-F238E27FC236}">
                <a16:creationId xmlns:a16="http://schemas.microsoft.com/office/drawing/2014/main" id="{6C2F6DA5-E6D6-8344-AF9B-6A12619B126A}"/>
              </a:ext>
            </a:extLst>
          </p:cNvPr>
          <p:cNvPicPr>
            <a:picLocks noGrp="1" noChangeAspect="1"/>
          </p:cNvPicPr>
          <p:nvPr>
            <p:ph type="pic" sz="quarter" idx="11"/>
          </p:nvPr>
        </p:nvPicPr>
        <p:blipFill>
          <a:blip r:embed="rId4" cstate="hqprint">
            <a:extLs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0E388CA1-BBB1-F54E-9773-63FB1112F9A6}"/>
              </a:ext>
            </a:extLst>
          </p:cNvPr>
          <p:cNvPicPr>
            <a:picLocks noGrp="1" noChangeAspect="1"/>
          </p:cNvPicPr>
          <p:nvPr>
            <p:ph type="pic" sz="quarter" idx="12"/>
          </p:nvPr>
        </p:nvPicPr>
        <p:blipFill>
          <a:blip r:embed="rId5" cstate="hqprint">
            <a:extLs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AFFAB78A-E7FF-1E4B-95B9-7EEDD0CADD87}"/>
              </a:ext>
            </a:extLst>
          </p:cNvPr>
          <p:cNvPicPr>
            <a:picLocks noGrp="1" noChangeAspect="1"/>
          </p:cNvPicPr>
          <p:nvPr>
            <p:ph type="pic" sz="quarter" idx="13"/>
          </p:nvPr>
        </p:nvPicPr>
        <p:blipFill>
          <a:blip r:embed="rId6" cstate="hqprint">
            <a:extLst>
              <a:ext uri="{28A0092B-C50C-407E-A947-70E740481C1C}">
                <a14:useLocalDpi xmlns:a14="http://schemas.microsoft.com/office/drawing/2010/main"/>
              </a:ext>
            </a:extLst>
          </a:blip>
          <a:srcRect/>
          <a:stretch>
            <a:fillRect/>
          </a:stretch>
        </p:blipFill>
        <p:spPr/>
      </p:pic>
      <p:sp>
        <p:nvSpPr>
          <p:cNvPr id="11" name="Text Placeholder 10">
            <a:extLst>
              <a:ext uri="{FF2B5EF4-FFF2-40B4-BE49-F238E27FC236}">
                <a16:creationId xmlns:a16="http://schemas.microsoft.com/office/drawing/2014/main" id="{25C7C437-E288-E745-A1B4-654E436BE622}"/>
              </a:ext>
            </a:extLst>
          </p:cNvPr>
          <p:cNvSpPr>
            <a:spLocks noGrp="1"/>
          </p:cNvSpPr>
          <p:nvPr>
            <p:ph type="body" sz="quarter" idx="14"/>
          </p:nvPr>
        </p:nvSpPr>
        <p:spPr/>
        <p:txBody>
          <a:bodyPr/>
          <a:lstStyle/>
          <a:p>
            <a:r>
              <a:rPr lang="en-US" dirty="0"/>
              <a:t>ENDF Format Fission Yields (no covariance)</a:t>
            </a:r>
          </a:p>
        </p:txBody>
      </p:sp>
      <p:sp>
        <p:nvSpPr>
          <p:cNvPr id="12" name="Text Placeholder 11">
            <a:extLst>
              <a:ext uri="{FF2B5EF4-FFF2-40B4-BE49-F238E27FC236}">
                <a16:creationId xmlns:a16="http://schemas.microsoft.com/office/drawing/2014/main" id="{AA76F880-510C-3C41-8F6A-2CCDD72F3A0D}"/>
              </a:ext>
            </a:extLst>
          </p:cNvPr>
          <p:cNvSpPr>
            <a:spLocks noGrp="1"/>
          </p:cNvSpPr>
          <p:nvPr>
            <p:ph type="body" sz="quarter" idx="15"/>
          </p:nvPr>
        </p:nvSpPr>
        <p:spPr/>
        <p:txBody>
          <a:bodyPr/>
          <a:lstStyle/>
          <a:p>
            <a:r>
              <a:rPr lang="en-US" dirty="0"/>
              <a:t>Covariance Requirements for Cross-sections (</a:t>
            </a:r>
            <a:r>
              <a:rPr lang="en-US" baseline="30000" dirty="0"/>
              <a:t>165</a:t>
            </a:r>
            <a:r>
              <a:rPr lang="en-US" dirty="0"/>
              <a:t>Ho)</a:t>
            </a:r>
          </a:p>
        </p:txBody>
      </p:sp>
      <p:sp>
        <p:nvSpPr>
          <p:cNvPr id="13" name="Text Placeholder 12">
            <a:extLst>
              <a:ext uri="{FF2B5EF4-FFF2-40B4-BE49-F238E27FC236}">
                <a16:creationId xmlns:a16="http://schemas.microsoft.com/office/drawing/2014/main" id="{81CF4079-0D43-DC42-B8DC-1B52222F14BD}"/>
              </a:ext>
            </a:extLst>
          </p:cNvPr>
          <p:cNvSpPr>
            <a:spLocks noGrp="1"/>
          </p:cNvSpPr>
          <p:nvPr>
            <p:ph type="body" sz="quarter" idx="16"/>
          </p:nvPr>
        </p:nvSpPr>
        <p:spPr/>
        <p:txBody>
          <a:bodyPr/>
          <a:lstStyle/>
          <a:p>
            <a:r>
              <a:rPr lang="en-US" dirty="0"/>
              <a:t>Nudat2 Main Gamma-line Uncertainty Missing</a:t>
            </a:r>
          </a:p>
        </p:txBody>
      </p:sp>
      <p:sp>
        <p:nvSpPr>
          <p:cNvPr id="14" name="Text Placeholder 13">
            <a:extLst>
              <a:ext uri="{FF2B5EF4-FFF2-40B4-BE49-F238E27FC236}">
                <a16:creationId xmlns:a16="http://schemas.microsoft.com/office/drawing/2014/main" id="{4AC9DC27-6E22-EE41-9560-895EFB0C733E}"/>
              </a:ext>
            </a:extLst>
          </p:cNvPr>
          <p:cNvSpPr>
            <a:spLocks noGrp="1"/>
          </p:cNvSpPr>
          <p:nvPr>
            <p:ph type="body" sz="quarter" idx="17"/>
          </p:nvPr>
        </p:nvSpPr>
        <p:spPr/>
        <p:txBody>
          <a:bodyPr/>
          <a:lstStyle/>
          <a:p>
            <a:r>
              <a:rPr lang="en-US" dirty="0"/>
              <a:t>Nudat2 Coincident Gamma-line Branching Ratios</a:t>
            </a:r>
          </a:p>
        </p:txBody>
      </p:sp>
      <p:sp>
        <p:nvSpPr>
          <p:cNvPr id="3" name="Title 2">
            <a:extLst>
              <a:ext uri="{FF2B5EF4-FFF2-40B4-BE49-F238E27FC236}">
                <a16:creationId xmlns:a16="http://schemas.microsoft.com/office/drawing/2014/main" id="{9E08164C-EEC4-5C46-A701-5E475FC02B4F}"/>
              </a:ext>
            </a:extLst>
          </p:cNvPr>
          <p:cNvSpPr>
            <a:spLocks noGrp="1"/>
          </p:cNvSpPr>
          <p:nvPr>
            <p:ph type="title"/>
          </p:nvPr>
        </p:nvSpPr>
        <p:spPr>
          <a:xfrm>
            <a:off x="1371599" y="1496871"/>
            <a:ext cx="4572001" cy="1590675"/>
          </a:xfrm>
        </p:spPr>
        <p:txBody>
          <a:bodyPr/>
          <a:lstStyle/>
          <a:p>
            <a:r>
              <a:rPr lang="en-US" dirty="0"/>
              <a:t>ENDF/ENSDF Comments</a:t>
            </a:r>
          </a:p>
        </p:txBody>
      </p:sp>
      <p:sp>
        <p:nvSpPr>
          <p:cNvPr id="15" name="Content Placeholder 14">
            <a:extLst>
              <a:ext uri="{FF2B5EF4-FFF2-40B4-BE49-F238E27FC236}">
                <a16:creationId xmlns:a16="http://schemas.microsoft.com/office/drawing/2014/main" id="{13BE4E70-20FC-0C48-B1AD-AF769140C4A8}"/>
              </a:ext>
            </a:extLst>
          </p:cNvPr>
          <p:cNvSpPr>
            <a:spLocks noGrp="1"/>
          </p:cNvSpPr>
          <p:nvPr>
            <p:ph sz="quarter" idx="21"/>
          </p:nvPr>
        </p:nvSpPr>
        <p:spPr>
          <a:xfrm>
            <a:off x="1394459" y="3574379"/>
            <a:ext cx="4572000" cy="3429000"/>
          </a:xfrm>
        </p:spPr>
        <p:txBody>
          <a:bodyPr/>
          <a:lstStyle/>
          <a:p>
            <a:r>
              <a:rPr lang="en-US" dirty="0"/>
              <a:t>Current:</a:t>
            </a:r>
          </a:p>
          <a:p>
            <a:pPr lvl="1"/>
            <a:r>
              <a:rPr lang="en-US" dirty="0"/>
              <a:t>PNNL’s go-to site for nuclear data</a:t>
            </a:r>
          </a:p>
          <a:p>
            <a:pPr lvl="1"/>
            <a:r>
              <a:rPr lang="en-US" dirty="0"/>
              <a:t>NEA database JANIS 4.0 becoming more prominent</a:t>
            </a:r>
          </a:p>
          <a:p>
            <a:r>
              <a:rPr lang="en-US" dirty="0"/>
              <a:t>Future Ideas:</a:t>
            </a:r>
          </a:p>
          <a:p>
            <a:pPr lvl="1"/>
            <a:r>
              <a:rPr lang="en-US" dirty="0"/>
              <a:t>Standalone offline resource(s)</a:t>
            </a:r>
          </a:p>
          <a:p>
            <a:pPr lvl="1"/>
            <a:r>
              <a:rPr lang="en-US" dirty="0"/>
              <a:t>Database change-log</a:t>
            </a:r>
          </a:p>
          <a:p>
            <a:pPr lvl="1"/>
            <a:endParaRPr lang="en-US" dirty="0"/>
          </a:p>
        </p:txBody>
      </p:sp>
      <p:sp>
        <p:nvSpPr>
          <p:cNvPr id="5" name="Date Placeholder 4">
            <a:extLst>
              <a:ext uri="{FF2B5EF4-FFF2-40B4-BE49-F238E27FC236}">
                <a16:creationId xmlns:a16="http://schemas.microsoft.com/office/drawing/2014/main" id="{DCD01414-4EDD-774A-A0E2-58168B4CE221}"/>
              </a:ext>
            </a:extLst>
          </p:cNvPr>
          <p:cNvSpPr>
            <a:spLocks noGrp="1"/>
          </p:cNvSpPr>
          <p:nvPr>
            <p:ph type="dt" sz="half" idx="2"/>
          </p:nvPr>
        </p:nvSpPr>
        <p:spPr/>
        <p:txBody>
          <a:bodyPr/>
          <a:lstStyle/>
          <a:p>
            <a:r>
              <a:rPr lang="en-US"/>
              <a:t>Nov. 7th, 2018</a:t>
            </a:r>
            <a:endParaRPr lang="en-US" dirty="0"/>
          </a:p>
        </p:txBody>
      </p:sp>
      <p:sp>
        <p:nvSpPr>
          <p:cNvPr id="6" name="Footer Placeholder 5">
            <a:extLst>
              <a:ext uri="{FF2B5EF4-FFF2-40B4-BE49-F238E27FC236}">
                <a16:creationId xmlns:a16="http://schemas.microsoft.com/office/drawing/2014/main" id="{72DE35B0-3BC3-5646-AD08-F5DFEAF9A780}"/>
              </a:ext>
            </a:extLst>
          </p:cNvPr>
          <p:cNvSpPr>
            <a:spLocks noGrp="1"/>
          </p:cNvSpPr>
          <p:nvPr>
            <p:ph type="ftr" sz="quarter" idx="3"/>
          </p:nvPr>
        </p:nvSpPr>
        <p:spPr/>
        <p:txBody>
          <a:bodyPr/>
          <a:lstStyle/>
          <a:p>
            <a:r>
              <a:rPr lang="en-US" dirty="0"/>
              <a:t>PNNL-SA-139389</a:t>
            </a:r>
          </a:p>
        </p:txBody>
      </p:sp>
    </p:spTree>
    <p:extLst>
      <p:ext uri="{BB962C8B-B14F-4D97-AF65-F5344CB8AC3E}">
        <p14:creationId xmlns:p14="http://schemas.microsoft.com/office/powerpoint/2010/main" val="279569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AE518F8B-CF37-754F-943B-726A9301B633}"/>
              </a:ext>
            </a:extLst>
          </p:cNvPr>
          <p:cNvPicPr>
            <a:picLocks noGrp="1" noChangeAspect="1"/>
          </p:cNvPicPr>
          <p:nvPr>
            <p:ph type="pic" sz="quarter" idx="10"/>
          </p:nvPr>
        </p:nvPicPr>
        <p:blipFill>
          <a:blip r:embed="rId3"/>
          <a:stretch>
            <a:fillRect/>
          </a:stretch>
        </p:blipFill>
        <p:spPr>
          <a:xfrm>
            <a:off x="6400800" y="686659"/>
            <a:ext cx="3657600" cy="2970081"/>
          </a:xfrm>
        </p:spPr>
      </p:pic>
      <p:pic>
        <p:nvPicPr>
          <p:cNvPr id="21" name="Picture Placeholder 20">
            <a:extLst>
              <a:ext uri="{FF2B5EF4-FFF2-40B4-BE49-F238E27FC236}">
                <a16:creationId xmlns:a16="http://schemas.microsoft.com/office/drawing/2014/main" id="{6C2F6DA5-E6D6-8344-AF9B-6A12619B126A}"/>
              </a:ext>
            </a:extLst>
          </p:cNvPr>
          <p:cNvPicPr>
            <a:picLocks noGrp="1" noChangeAspect="1"/>
          </p:cNvPicPr>
          <p:nvPr>
            <p:ph type="pic" sz="quarter" idx="11"/>
          </p:nvPr>
        </p:nvPicPr>
        <p:blipFill>
          <a:blip r:embed="rId4"/>
          <a:stretch>
            <a:fillRect/>
          </a:stretch>
        </p:blipFill>
        <p:spPr>
          <a:xfrm>
            <a:off x="10515600" y="723757"/>
            <a:ext cx="3657600" cy="2895885"/>
          </a:xfrm>
        </p:spPr>
      </p:pic>
      <p:pic>
        <p:nvPicPr>
          <p:cNvPr id="25" name="Picture Placeholder 24">
            <a:extLst>
              <a:ext uri="{FF2B5EF4-FFF2-40B4-BE49-F238E27FC236}">
                <a16:creationId xmlns:a16="http://schemas.microsoft.com/office/drawing/2014/main" id="{0E388CA1-BBB1-F54E-9773-63FB1112F9A6}"/>
              </a:ext>
            </a:extLst>
          </p:cNvPr>
          <p:cNvPicPr>
            <a:picLocks noGrp="1" noChangeAspect="1"/>
          </p:cNvPicPr>
          <p:nvPr>
            <p:ph type="pic" sz="quarter" idx="12"/>
          </p:nvPr>
        </p:nvPicPr>
        <p:blipFill>
          <a:blip r:embed="rId5" cstate="hqprint">
            <a:extLst>
              <a:ext uri="{28A0092B-C50C-407E-A947-70E740481C1C}">
                <a14:useLocalDpi xmlns:a14="http://schemas.microsoft.com/office/drawing/2010/main"/>
              </a:ext>
            </a:extLst>
          </a:blip>
          <a:stretch>
            <a:fillRect/>
          </a:stretch>
        </p:blipFill>
        <p:spPr>
          <a:xfrm>
            <a:off x="6400800" y="4955880"/>
            <a:ext cx="3657600" cy="2204039"/>
          </a:xfrm>
        </p:spPr>
      </p:pic>
      <p:pic>
        <p:nvPicPr>
          <p:cNvPr id="27" name="Picture Placeholder 26">
            <a:extLst>
              <a:ext uri="{FF2B5EF4-FFF2-40B4-BE49-F238E27FC236}">
                <a16:creationId xmlns:a16="http://schemas.microsoft.com/office/drawing/2014/main" id="{AFFAB78A-E7FF-1E4B-95B9-7EEDD0CADD87}"/>
              </a:ext>
            </a:extLst>
          </p:cNvPr>
          <p:cNvPicPr>
            <a:picLocks noGrp="1" noChangeAspect="1"/>
          </p:cNvPicPr>
          <p:nvPr>
            <p:ph type="pic" sz="quarter" idx="13"/>
          </p:nvPr>
        </p:nvPicPr>
        <p:blipFill>
          <a:blip r:embed="rId6"/>
          <a:stretch>
            <a:fillRect/>
          </a:stretch>
        </p:blipFill>
        <p:spPr>
          <a:xfrm>
            <a:off x="10515600" y="4534472"/>
            <a:ext cx="3657600" cy="3046856"/>
          </a:xfrm>
        </p:spPr>
      </p:pic>
      <p:sp>
        <p:nvSpPr>
          <p:cNvPr id="11" name="Text Placeholder 10">
            <a:extLst>
              <a:ext uri="{FF2B5EF4-FFF2-40B4-BE49-F238E27FC236}">
                <a16:creationId xmlns:a16="http://schemas.microsoft.com/office/drawing/2014/main" id="{25C7C437-E288-E745-A1B4-654E436BE622}"/>
              </a:ext>
            </a:extLst>
          </p:cNvPr>
          <p:cNvSpPr>
            <a:spLocks noGrp="1"/>
          </p:cNvSpPr>
          <p:nvPr>
            <p:ph type="body" sz="quarter" idx="14"/>
          </p:nvPr>
        </p:nvSpPr>
        <p:spPr/>
        <p:txBody>
          <a:bodyPr/>
          <a:lstStyle/>
          <a:p>
            <a:r>
              <a:rPr lang="en-US" dirty="0"/>
              <a:t>Broken Links (pdf in </a:t>
            </a:r>
            <a:r>
              <a:rPr lang="en-US" dirty="0" err="1"/>
              <a:t>db</a:t>
            </a:r>
            <a:r>
              <a:rPr lang="en-US" dirty="0"/>
              <a:t>)</a:t>
            </a:r>
          </a:p>
        </p:txBody>
      </p:sp>
      <p:sp>
        <p:nvSpPr>
          <p:cNvPr id="12" name="Text Placeholder 11">
            <a:extLst>
              <a:ext uri="{FF2B5EF4-FFF2-40B4-BE49-F238E27FC236}">
                <a16:creationId xmlns:a16="http://schemas.microsoft.com/office/drawing/2014/main" id="{AA76F880-510C-3C41-8F6A-2CCDD72F3A0D}"/>
              </a:ext>
            </a:extLst>
          </p:cNvPr>
          <p:cNvSpPr>
            <a:spLocks noGrp="1"/>
          </p:cNvSpPr>
          <p:nvPr>
            <p:ph type="body" sz="quarter" idx="15"/>
          </p:nvPr>
        </p:nvSpPr>
        <p:spPr/>
        <p:txBody>
          <a:bodyPr/>
          <a:lstStyle/>
          <a:p>
            <a:pPr>
              <a:spcBef>
                <a:spcPts val="0"/>
              </a:spcBef>
            </a:pPr>
            <a:r>
              <a:rPr lang="en-US" dirty="0"/>
              <a:t>Hard-to-navigate/</a:t>
            </a:r>
          </a:p>
          <a:p>
            <a:pPr>
              <a:spcBef>
                <a:spcPts val="0"/>
              </a:spcBef>
            </a:pPr>
            <a:r>
              <a:rPr lang="en-US" dirty="0"/>
              <a:t>digest query data returns</a:t>
            </a:r>
          </a:p>
        </p:txBody>
      </p:sp>
      <p:sp>
        <p:nvSpPr>
          <p:cNvPr id="13" name="Text Placeholder 12">
            <a:extLst>
              <a:ext uri="{FF2B5EF4-FFF2-40B4-BE49-F238E27FC236}">
                <a16:creationId xmlns:a16="http://schemas.microsoft.com/office/drawing/2014/main" id="{81CF4079-0D43-DC42-B8DC-1B52222F14BD}"/>
              </a:ext>
            </a:extLst>
          </p:cNvPr>
          <p:cNvSpPr>
            <a:spLocks noGrp="1"/>
          </p:cNvSpPr>
          <p:nvPr>
            <p:ph type="body" sz="quarter" idx="16"/>
          </p:nvPr>
        </p:nvSpPr>
        <p:spPr/>
        <p:txBody>
          <a:bodyPr/>
          <a:lstStyle/>
          <a:p>
            <a:pPr>
              <a:spcBef>
                <a:spcPts val="0"/>
              </a:spcBef>
            </a:pPr>
            <a:r>
              <a:rPr lang="en-US" dirty="0"/>
              <a:t>Element Abbrev.</a:t>
            </a:r>
          </a:p>
          <a:p>
            <a:pPr>
              <a:spcBef>
                <a:spcPts val="0"/>
              </a:spcBef>
            </a:pPr>
            <a:r>
              <a:rPr lang="en-US" dirty="0"/>
              <a:t>(Faster Recognition)</a:t>
            </a:r>
          </a:p>
        </p:txBody>
      </p:sp>
      <p:sp>
        <p:nvSpPr>
          <p:cNvPr id="14" name="Text Placeholder 13">
            <a:extLst>
              <a:ext uri="{FF2B5EF4-FFF2-40B4-BE49-F238E27FC236}">
                <a16:creationId xmlns:a16="http://schemas.microsoft.com/office/drawing/2014/main" id="{4AC9DC27-6E22-EE41-9560-895EFB0C733E}"/>
              </a:ext>
            </a:extLst>
          </p:cNvPr>
          <p:cNvSpPr>
            <a:spLocks noGrp="1"/>
          </p:cNvSpPr>
          <p:nvPr>
            <p:ph type="body" sz="quarter" idx="17"/>
          </p:nvPr>
        </p:nvSpPr>
        <p:spPr/>
        <p:txBody>
          <a:bodyPr/>
          <a:lstStyle/>
          <a:p>
            <a:r>
              <a:rPr lang="en-US" dirty="0"/>
              <a:t>Dated Interface</a:t>
            </a:r>
          </a:p>
        </p:txBody>
      </p:sp>
      <p:sp>
        <p:nvSpPr>
          <p:cNvPr id="3" name="Title 2">
            <a:extLst>
              <a:ext uri="{FF2B5EF4-FFF2-40B4-BE49-F238E27FC236}">
                <a16:creationId xmlns:a16="http://schemas.microsoft.com/office/drawing/2014/main" id="{9E08164C-EEC4-5C46-A701-5E475FC02B4F}"/>
              </a:ext>
            </a:extLst>
          </p:cNvPr>
          <p:cNvSpPr>
            <a:spLocks noGrp="1"/>
          </p:cNvSpPr>
          <p:nvPr>
            <p:ph type="title"/>
          </p:nvPr>
        </p:nvSpPr>
        <p:spPr>
          <a:xfrm>
            <a:off x="1371599" y="732942"/>
            <a:ext cx="4572001" cy="1590675"/>
          </a:xfrm>
        </p:spPr>
        <p:txBody>
          <a:bodyPr/>
          <a:lstStyle/>
          <a:p>
            <a:r>
              <a:rPr lang="en-US" dirty="0"/>
              <a:t>EXFOR Comments</a:t>
            </a:r>
          </a:p>
        </p:txBody>
      </p:sp>
      <p:sp>
        <p:nvSpPr>
          <p:cNvPr id="15" name="Content Placeholder 14">
            <a:extLst>
              <a:ext uri="{FF2B5EF4-FFF2-40B4-BE49-F238E27FC236}">
                <a16:creationId xmlns:a16="http://schemas.microsoft.com/office/drawing/2014/main" id="{13BE4E70-20FC-0C48-B1AD-AF769140C4A8}"/>
              </a:ext>
            </a:extLst>
          </p:cNvPr>
          <p:cNvSpPr>
            <a:spLocks noGrp="1"/>
          </p:cNvSpPr>
          <p:nvPr>
            <p:ph sz="quarter" idx="21"/>
          </p:nvPr>
        </p:nvSpPr>
        <p:spPr>
          <a:xfrm>
            <a:off x="1394459" y="2810450"/>
            <a:ext cx="4572000" cy="3429000"/>
          </a:xfrm>
        </p:spPr>
        <p:txBody>
          <a:bodyPr/>
          <a:lstStyle/>
          <a:p>
            <a:r>
              <a:rPr lang="en-US" dirty="0"/>
              <a:t>Current:</a:t>
            </a:r>
          </a:p>
          <a:p>
            <a:pPr lvl="1"/>
            <a:r>
              <a:rPr lang="en-US" dirty="0"/>
              <a:t>Becoming more prominent in nuclear chemistry community</a:t>
            </a:r>
          </a:p>
          <a:p>
            <a:pPr lvl="1"/>
            <a:r>
              <a:rPr lang="en-US" dirty="0"/>
              <a:t>Prominent with physicists</a:t>
            </a:r>
          </a:p>
          <a:p>
            <a:r>
              <a:rPr lang="en-US" dirty="0"/>
              <a:t>Personally:</a:t>
            </a:r>
          </a:p>
          <a:p>
            <a:pPr lvl="1"/>
            <a:r>
              <a:rPr lang="en-US" dirty="0"/>
              <a:t>NNDC/EXFOR #1 go-to database</a:t>
            </a:r>
          </a:p>
          <a:p>
            <a:pPr lvl="1"/>
            <a:r>
              <a:rPr lang="en-US" dirty="0"/>
              <a:t>Linked publications generally linked to citing work</a:t>
            </a:r>
          </a:p>
          <a:p>
            <a:pPr lvl="1"/>
            <a:r>
              <a:rPr lang="en-US" dirty="0"/>
              <a:t>Fastest way to start the literature review</a:t>
            </a:r>
          </a:p>
          <a:p>
            <a:pPr lvl="1"/>
            <a:endParaRPr lang="en-US" dirty="0"/>
          </a:p>
        </p:txBody>
      </p:sp>
      <p:sp>
        <p:nvSpPr>
          <p:cNvPr id="5" name="Date Placeholder 4">
            <a:extLst>
              <a:ext uri="{FF2B5EF4-FFF2-40B4-BE49-F238E27FC236}">
                <a16:creationId xmlns:a16="http://schemas.microsoft.com/office/drawing/2014/main" id="{DCD01414-4EDD-774A-A0E2-58168B4CE221}"/>
              </a:ext>
            </a:extLst>
          </p:cNvPr>
          <p:cNvSpPr>
            <a:spLocks noGrp="1"/>
          </p:cNvSpPr>
          <p:nvPr>
            <p:ph type="dt" sz="half" idx="2"/>
          </p:nvPr>
        </p:nvSpPr>
        <p:spPr/>
        <p:txBody>
          <a:bodyPr/>
          <a:lstStyle/>
          <a:p>
            <a:r>
              <a:rPr lang="en-US"/>
              <a:t>Nov. 7th, 2018</a:t>
            </a:r>
            <a:endParaRPr lang="en-US" dirty="0"/>
          </a:p>
        </p:txBody>
      </p:sp>
      <p:sp>
        <p:nvSpPr>
          <p:cNvPr id="6" name="Footer Placeholder 5">
            <a:extLst>
              <a:ext uri="{FF2B5EF4-FFF2-40B4-BE49-F238E27FC236}">
                <a16:creationId xmlns:a16="http://schemas.microsoft.com/office/drawing/2014/main" id="{72DE35B0-3BC3-5646-AD08-F5DFEAF9A780}"/>
              </a:ext>
            </a:extLst>
          </p:cNvPr>
          <p:cNvSpPr>
            <a:spLocks noGrp="1"/>
          </p:cNvSpPr>
          <p:nvPr>
            <p:ph type="ftr" sz="quarter" idx="3"/>
          </p:nvPr>
        </p:nvSpPr>
        <p:spPr/>
        <p:txBody>
          <a:bodyPr/>
          <a:lstStyle/>
          <a:p>
            <a:r>
              <a:rPr lang="en-US"/>
              <a:t>PNNL-SA-139389</a:t>
            </a:r>
            <a:endParaRPr lang="en-US" dirty="0"/>
          </a:p>
        </p:txBody>
      </p:sp>
    </p:spTree>
    <p:extLst>
      <p:ext uri="{BB962C8B-B14F-4D97-AF65-F5344CB8AC3E}">
        <p14:creationId xmlns:p14="http://schemas.microsoft.com/office/powerpoint/2010/main" val="343094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6C2AF9-9DFD-B242-A9C0-F8E8294A59E2}"/>
              </a:ext>
            </a:extLst>
          </p:cNvPr>
          <p:cNvSpPr txBox="1"/>
          <p:nvPr/>
        </p:nvSpPr>
        <p:spPr>
          <a:xfrm>
            <a:off x="3750067" y="5239821"/>
            <a:ext cx="1664238" cy="424732"/>
          </a:xfrm>
          <a:prstGeom prst="rect">
            <a:avLst/>
          </a:prstGeom>
          <a:noFill/>
        </p:spPr>
        <p:txBody>
          <a:bodyPr wrap="none" rtlCol="0">
            <a:spAutoFit/>
          </a:bodyPr>
          <a:lstStyle/>
          <a:p>
            <a:r>
              <a:rPr lang="en-US" b="1" dirty="0">
                <a:solidFill>
                  <a:schemeClr val="tx2"/>
                </a:solidFill>
              </a:rPr>
              <a:t>Discussion</a:t>
            </a:r>
          </a:p>
        </p:txBody>
      </p:sp>
      <p:sp>
        <p:nvSpPr>
          <p:cNvPr id="3" name="Footer Placeholder 2">
            <a:extLst>
              <a:ext uri="{FF2B5EF4-FFF2-40B4-BE49-F238E27FC236}">
                <a16:creationId xmlns:a16="http://schemas.microsoft.com/office/drawing/2014/main" id="{5EED8F9E-51D3-744A-8657-3A1C1F84D329}"/>
              </a:ext>
            </a:extLst>
          </p:cNvPr>
          <p:cNvSpPr>
            <a:spLocks noGrp="1"/>
          </p:cNvSpPr>
          <p:nvPr>
            <p:ph type="ftr" sz="quarter" idx="3"/>
          </p:nvPr>
        </p:nvSpPr>
        <p:spPr/>
        <p:txBody>
          <a:bodyPr/>
          <a:lstStyle/>
          <a:p>
            <a:r>
              <a:rPr lang="en-US"/>
              <a:t>PNNL-SA-139389</a:t>
            </a:r>
            <a:endParaRPr lang="en-US" dirty="0"/>
          </a:p>
        </p:txBody>
      </p:sp>
    </p:spTree>
    <p:extLst>
      <p:ext uri="{BB962C8B-B14F-4D97-AF65-F5344CB8AC3E}">
        <p14:creationId xmlns:p14="http://schemas.microsoft.com/office/powerpoint/2010/main" val="804109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722162-97E4-6348-A01F-7B90F0273FC4}"/>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80F13CFE-E41C-FC4E-8638-38BF930971AC}"/>
              </a:ext>
            </a:extLst>
          </p:cNvPr>
          <p:cNvSpPr>
            <a:spLocks noGrp="1"/>
          </p:cNvSpPr>
          <p:nvPr>
            <p:ph sz="quarter" idx="20"/>
          </p:nvPr>
        </p:nvSpPr>
        <p:spPr/>
        <p:txBody>
          <a:bodyPr/>
          <a:lstStyle/>
          <a:p>
            <a:r>
              <a:rPr lang="en-US" dirty="0"/>
              <a:t>Short-lived Fission Yields</a:t>
            </a:r>
          </a:p>
          <a:p>
            <a:endParaRPr lang="en-US" dirty="0"/>
          </a:p>
          <a:p>
            <a:r>
              <a:rPr lang="en-US" dirty="0"/>
              <a:t>Long-lived Fission Yields</a:t>
            </a:r>
          </a:p>
          <a:p>
            <a:pPr marL="0" indent="0">
              <a:buNone/>
            </a:pPr>
            <a:endParaRPr lang="en-US" dirty="0"/>
          </a:p>
          <a:p>
            <a:r>
              <a:rPr lang="en-US" dirty="0"/>
              <a:t>ENDF/ENSDF Databases</a:t>
            </a:r>
          </a:p>
          <a:p>
            <a:endParaRPr lang="en-US" dirty="0"/>
          </a:p>
          <a:p>
            <a:r>
              <a:rPr lang="en-US" dirty="0"/>
              <a:t>EXFOR Databases</a:t>
            </a:r>
          </a:p>
          <a:p>
            <a:endParaRPr lang="en-US" dirty="0"/>
          </a:p>
          <a:p>
            <a:r>
              <a:rPr lang="en-US" dirty="0"/>
              <a:t>Discussion</a:t>
            </a:r>
          </a:p>
        </p:txBody>
      </p:sp>
      <p:sp>
        <p:nvSpPr>
          <p:cNvPr id="6" name="Date Placeholder 5">
            <a:extLst>
              <a:ext uri="{FF2B5EF4-FFF2-40B4-BE49-F238E27FC236}">
                <a16:creationId xmlns:a16="http://schemas.microsoft.com/office/drawing/2014/main" id="{3E73510B-EA16-3847-9FD8-9FED86297B61}"/>
              </a:ext>
            </a:extLst>
          </p:cNvPr>
          <p:cNvSpPr>
            <a:spLocks noGrp="1"/>
          </p:cNvSpPr>
          <p:nvPr>
            <p:ph type="dt" sz="half" idx="2"/>
          </p:nvPr>
        </p:nvSpPr>
        <p:spPr/>
        <p:txBody>
          <a:bodyPr/>
          <a:lstStyle/>
          <a:p>
            <a:r>
              <a:rPr lang="en-US"/>
              <a:t>Nov. 7th, 2018</a:t>
            </a:r>
            <a:endParaRPr lang="en-US" dirty="0"/>
          </a:p>
        </p:txBody>
      </p:sp>
      <p:sp>
        <p:nvSpPr>
          <p:cNvPr id="7" name="Footer Placeholder 6">
            <a:extLst>
              <a:ext uri="{FF2B5EF4-FFF2-40B4-BE49-F238E27FC236}">
                <a16:creationId xmlns:a16="http://schemas.microsoft.com/office/drawing/2014/main" id="{96082D4A-ED44-AA45-80DB-C21727D9ADD0}"/>
              </a:ext>
            </a:extLst>
          </p:cNvPr>
          <p:cNvSpPr>
            <a:spLocks noGrp="1"/>
          </p:cNvSpPr>
          <p:nvPr>
            <p:ph type="ftr" sz="quarter" idx="3"/>
          </p:nvPr>
        </p:nvSpPr>
        <p:spPr/>
        <p:txBody>
          <a:bodyPr/>
          <a:lstStyle/>
          <a:p>
            <a:r>
              <a:rPr lang="en-US" b="1" dirty="0"/>
              <a:t>PNNL-SA-139389</a:t>
            </a:r>
            <a:endParaRPr lang="en-US" dirty="0"/>
          </a:p>
        </p:txBody>
      </p:sp>
    </p:spTree>
    <p:extLst>
      <p:ext uri="{BB962C8B-B14F-4D97-AF65-F5344CB8AC3E}">
        <p14:creationId xmlns:p14="http://schemas.microsoft.com/office/powerpoint/2010/main" val="36573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4AFC44-7C5A-B447-B0CB-FE08A55665A8}"/>
              </a:ext>
            </a:extLst>
          </p:cNvPr>
          <p:cNvSpPr>
            <a:spLocks noGrp="1"/>
          </p:cNvSpPr>
          <p:nvPr>
            <p:ph type="title"/>
          </p:nvPr>
        </p:nvSpPr>
        <p:spPr/>
        <p:txBody>
          <a:bodyPr/>
          <a:lstStyle/>
          <a:p>
            <a:r>
              <a:rPr lang="en-US" dirty="0"/>
              <a:t>               Short-lived Isotopes: 2008-2010</a:t>
            </a:r>
          </a:p>
        </p:txBody>
      </p:sp>
      <p:sp>
        <p:nvSpPr>
          <p:cNvPr id="4" name="Content Placeholder 3">
            <a:extLst>
              <a:ext uri="{FF2B5EF4-FFF2-40B4-BE49-F238E27FC236}">
                <a16:creationId xmlns:a16="http://schemas.microsoft.com/office/drawing/2014/main" id="{81D29A78-DC2B-214A-8583-86E46C4B4501}"/>
              </a:ext>
            </a:extLst>
          </p:cNvPr>
          <p:cNvSpPr>
            <a:spLocks noGrp="1"/>
          </p:cNvSpPr>
          <p:nvPr>
            <p:ph sz="quarter" idx="20"/>
          </p:nvPr>
        </p:nvSpPr>
        <p:spPr/>
        <p:txBody>
          <a:bodyPr/>
          <a:lstStyle/>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baseline="30000" dirty="0"/>
          </a:p>
        </p:txBody>
      </p:sp>
      <p:sp>
        <p:nvSpPr>
          <p:cNvPr id="5" name="Date Placeholder 4">
            <a:extLst>
              <a:ext uri="{FF2B5EF4-FFF2-40B4-BE49-F238E27FC236}">
                <a16:creationId xmlns:a16="http://schemas.microsoft.com/office/drawing/2014/main" id="{2337E69A-15F6-6141-91C0-9D2CB5B7823D}"/>
              </a:ext>
            </a:extLst>
          </p:cNvPr>
          <p:cNvSpPr>
            <a:spLocks noGrp="1"/>
          </p:cNvSpPr>
          <p:nvPr>
            <p:ph type="dt" sz="half" idx="2"/>
          </p:nvPr>
        </p:nvSpPr>
        <p:spPr/>
        <p:txBody>
          <a:bodyPr/>
          <a:lstStyle/>
          <a:p>
            <a:r>
              <a:rPr lang="en-US"/>
              <a:t>Nov. 7th, 2018</a:t>
            </a:r>
            <a:endParaRPr lang="en-US" dirty="0"/>
          </a:p>
        </p:txBody>
      </p:sp>
      <p:sp>
        <p:nvSpPr>
          <p:cNvPr id="6" name="Footer Placeholder 5">
            <a:extLst>
              <a:ext uri="{FF2B5EF4-FFF2-40B4-BE49-F238E27FC236}">
                <a16:creationId xmlns:a16="http://schemas.microsoft.com/office/drawing/2014/main" id="{4B473E91-49A3-E440-9221-446AF734F558}"/>
              </a:ext>
            </a:extLst>
          </p:cNvPr>
          <p:cNvSpPr>
            <a:spLocks noGrp="1"/>
          </p:cNvSpPr>
          <p:nvPr>
            <p:ph type="ftr" sz="quarter" idx="3"/>
          </p:nvPr>
        </p:nvSpPr>
        <p:spPr/>
        <p:txBody>
          <a:bodyPr/>
          <a:lstStyle/>
          <a:p>
            <a:r>
              <a:rPr lang="en-US"/>
              <a:t>PNNL-SA-139389</a:t>
            </a:r>
            <a:endParaRPr lang="en-US" dirty="0"/>
          </a:p>
        </p:txBody>
      </p:sp>
      <p:pic>
        <p:nvPicPr>
          <p:cNvPr id="11" name="Picture 10">
            <a:extLst>
              <a:ext uri="{FF2B5EF4-FFF2-40B4-BE49-F238E27FC236}">
                <a16:creationId xmlns:a16="http://schemas.microsoft.com/office/drawing/2014/main" id="{B0166986-5A90-F046-862A-5D58A2896ADB}"/>
              </a:ext>
            </a:extLst>
          </p:cNvPr>
          <p:cNvPicPr>
            <a:picLocks noChangeAspect="1"/>
          </p:cNvPicPr>
          <p:nvPr/>
        </p:nvPicPr>
        <p:blipFill>
          <a:blip r:embed="rId3"/>
          <a:stretch>
            <a:fillRect/>
          </a:stretch>
        </p:blipFill>
        <p:spPr>
          <a:xfrm>
            <a:off x="3530244" y="61109"/>
            <a:ext cx="1422400" cy="1422400"/>
          </a:xfrm>
          <a:prstGeom prst="rect">
            <a:avLst/>
          </a:prstGeom>
        </p:spPr>
      </p:pic>
      <p:sp>
        <p:nvSpPr>
          <p:cNvPr id="14" name="Cross 13">
            <a:extLst>
              <a:ext uri="{FF2B5EF4-FFF2-40B4-BE49-F238E27FC236}">
                <a16:creationId xmlns:a16="http://schemas.microsoft.com/office/drawing/2014/main" id="{1A3C81F2-326D-9F43-AABA-BE4924FFD069}"/>
              </a:ext>
            </a:extLst>
          </p:cNvPr>
          <p:cNvSpPr/>
          <p:nvPr/>
        </p:nvSpPr>
        <p:spPr>
          <a:xfrm>
            <a:off x="2719807" y="636988"/>
            <a:ext cx="575205" cy="575205"/>
          </a:xfrm>
          <a:prstGeom prst="plus">
            <a:avLst>
              <a:gd name="adj" fmla="val 39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59A94B4-DFB5-F840-ACA3-9A1B99E92E2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8161" y="1780841"/>
            <a:ext cx="5236946" cy="2627808"/>
          </a:xfrm>
          <a:prstGeom prst="rect">
            <a:avLst/>
          </a:prstGeom>
        </p:spPr>
      </p:pic>
      <p:sp>
        <p:nvSpPr>
          <p:cNvPr id="16" name="Rectangle 15">
            <a:extLst>
              <a:ext uri="{FF2B5EF4-FFF2-40B4-BE49-F238E27FC236}">
                <a16:creationId xmlns:a16="http://schemas.microsoft.com/office/drawing/2014/main" id="{9EC7122F-AE87-C34C-828B-73FE723A1C44}"/>
              </a:ext>
            </a:extLst>
          </p:cNvPr>
          <p:cNvSpPr/>
          <p:nvPr/>
        </p:nvSpPr>
        <p:spPr>
          <a:xfrm>
            <a:off x="1068161" y="3519377"/>
            <a:ext cx="856332" cy="8563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1CFB246-8A48-F048-9778-2093FFEAE7EA}"/>
              </a:ext>
            </a:extLst>
          </p:cNvPr>
          <p:cNvSpPr/>
          <p:nvPr/>
        </p:nvSpPr>
        <p:spPr>
          <a:xfrm>
            <a:off x="2826077" y="3519377"/>
            <a:ext cx="856332" cy="8563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6494F4-487A-C946-BBEB-93DCE7C3A2FB}"/>
              </a:ext>
            </a:extLst>
          </p:cNvPr>
          <p:cNvSpPr/>
          <p:nvPr/>
        </p:nvSpPr>
        <p:spPr>
          <a:xfrm>
            <a:off x="5448775" y="3519377"/>
            <a:ext cx="856332" cy="8563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DEAAC94-EA81-4B4C-90BB-061FC5C5EFC4}"/>
              </a:ext>
            </a:extLst>
          </p:cNvPr>
          <p:cNvSpPr/>
          <p:nvPr/>
        </p:nvSpPr>
        <p:spPr>
          <a:xfrm>
            <a:off x="3690859" y="2663045"/>
            <a:ext cx="856332" cy="8563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7EEB0BF-1F4F-B342-9855-CF58D8718C1A}"/>
              </a:ext>
            </a:extLst>
          </p:cNvPr>
          <p:cNvSpPr/>
          <p:nvPr/>
        </p:nvSpPr>
        <p:spPr>
          <a:xfrm>
            <a:off x="4547191" y="1806713"/>
            <a:ext cx="856332" cy="8563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1F1903-D63E-4B48-A1D3-D6294C87B94D}"/>
              </a:ext>
            </a:extLst>
          </p:cNvPr>
          <p:cNvSpPr txBox="1"/>
          <p:nvPr/>
        </p:nvSpPr>
        <p:spPr>
          <a:xfrm>
            <a:off x="1016000" y="4394200"/>
            <a:ext cx="4485330" cy="424732"/>
          </a:xfrm>
          <a:prstGeom prst="rect">
            <a:avLst/>
          </a:prstGeom>
          <a:noFill/>
        </p:spPr>
        <p:txBody>
          <a:bodyPr wrap="none" rtlCol="0">
            <a:spAutoFit/>
          </a:bodyPr>
          <a:lstStyle/>
          <a:p>
            <a:r>
              <a:rPr lang="en-US" dirty="0"/>
              <a:t>Actinides irradiated at WSU TRIGA</a:t>
            </a:r>
          </a:p>
        </p:txBody>
      </p:sp>
      <p:sp>
        <p:nvSpPr>
          <p:cNvPr id="21" name="TextBox 20">
            <a:extLst>
              <a:ext uri="{FF2B5EF4-FFF2-40B4-BE49-F238E27FC236}">
                <a16:creationId xmlns:a16="http://schemas.microsoft.com/office/drawing/2014/main" id="{5CD9225B-2A0E-5942-AD0B-1A4D30320D77}"/>
              </a:ext>
            </a:extLst>
          </p:cNvPr>
          <p:cNvSpPr txBox="1"/>
          <p:nvPr/>
        </p:nvSpPr>
        <p:spPr>
          <a:xfrm>
            <a:off x="12115800" y="1719356"/>
            <a:ext cx="2157630" cy="1421928"/>
          </a:xfrm>
          <a:prstGeom prst="rect">
            <a:avLst/>
          </a:prstGeom>
          <a:noFill/>
        </p:spPr>
        <p:txBody>
          <a:bodyPr wrap="square" rtlCol="0">
            <a:spAutoFit/>
          </a:bodyPr>
          <a:lstStyle/>
          <a:p>
            <a:r>
              <a:rPr lang="en-US" dirty="0"/>
              <a:t>Neutron spectrum energies used for each target</a:t>
            </a:r>
          </a:p>
        </p:txBody>
      </p:sp>
      <p:pic>
        <p:nvPicPr>
          <p:cNvPr id="22" name="Picture 21">
            <a:extLst>
              <a:ext uri="{FF2B5EF4-FFF2-40B4-BE49-F238E27FC236}">
                <a16:creationId xmlns:a16="http://schemas.microsoft.com/office/drawing/2014/main" id="{416FB3A4-7AFD-9B4B-BE52-07304EEA4401}"/>
              </a:ext>
            </a:extLst>
          </p:cNvPr>
          <p:cNvPicPr>
            <a:picLocks noChangeAspect="1"/>
          </p:cNvPicPr>
          <p:nvPr/>
        </p:nvPicPr>
        <p:blipFill>
          <a:blip r:embed="rId5"/>
          <a:stretch>
            <a:fillRect/>
          </a:stretch>
        </p:blipFill>
        <p:spPr>
          <a:xfrm>
            <a:off x="7098826" y="1581912"/>
            <a:ext cx="4618263" cy="3313488"/>
          </a:xfrm>
          <a:prstGeom prst="rect">
            <a:avLst/>
          </a:prstGeom>
          <a:noFill/>
        </p:spPr>
      </p:pic>
      <p:sp>
        <p:nvSpPr>
          <p:cNvPr id="13" name="TextBox 12">
            <a:extLst>
              <a:ext uri="{FF2B5EF4-FFF2-40B4-BE49-F238E27FC236}">
                <a16:creationId xmlns:a16="http://schemas.microsoft.com/office/drawing/2014/main" id="{E82C0FA0-F93C-AF49-9B76-420C0CF080E0}"/>
              </a:ext>
            </a:extLst>
          </p:cNvPr>
          <p:cNvSpPr txBox="1"/>
          <p:nvPr/>
        </p:nvSpPr>
        <p:spPr>
          <a:xfrm>
            <a:off x="1068161" y="5116830"/>
            <a:ext cx="13257439" cy="2677656"/>
          </a:xfrm>
          <a:prstGeom prst="rect">
            <a:avLst/>
          </a:prstGeom>
          <a:noFill/>
        </p:spPr>
        <p:txBody>
          <a:bodyPr wrap="square" rtlCol="0">
            <a:spAutoFit/>
          </a:bodyPr>
          <a:lstStyle/>
          <a:p>
            <a:pPr>
              <a:spcBef>
                <a:spcPts val="600"/>
              </a:spcBef>
            </a:pPr>
            <a:r>
              <a:rPr lang="en-US" sz="1300" dirty="0"/>
              <a:t>Erin C Finn </a:t>
            </a:r>
            <a:r>
              <a:rPr lang="en-US" sz="1300" i="1" dirty="0"/>
              <a:t>et al.</a:t>
            </a:r>
            <a:r>
              <a:rPr lang="en-US" sz="1300" dirty="0"/>
              <a:t>, “Methods to Collect, Compile, and Analyze Observed Short-lived Fission Product Gamma Data,” Pacific Northwest National Laboratory, Richland, WA, Formal Report PNNL-20141, 2011.</a:t>
            </a:r>
          </a:p>
          <a:p>
            <a:pPr>
              <a:spcBef>
                <a:spcPts val="600"/>
              </a:spcBef>
            </a:pPr>
            <a:r>
              <a:rPr lang="en-US" sz="1300" dirty="0"/>
              <a:t>E. Finn </a:t>
            </a:r>
            <a:r>
              <a:rPr lang="en-US" sz="1300" i="1" dirty="0"/>
              <a:t>et al.</a:t>
            </a:r>
            <a:r>
              <a:rPr lang="en-US" sz="1300" dirty="0"/>
              <a:t>, “Short-lived fission product measurements from ≥0.1 MeV neutron-induced fission using boron carbide,” </a:t>
            </a:r>
            <a:r>
              <a:rPr lang="en-US" sz="1300" i="1" dirty="0"/>
              <a:t>Journal of Radioanalytical and Nuclear Chemistry</a:t>
            </a:r>
            <a:r>
              <a:rPr lang="en-US" sz="1300" dirty="0"/>
              <a:t>, vol. 293, no. 1, pp. 267–272, Feb. 2012.</a:t>
            </a:r>
          </a:p>
          <a:p>
            <a:pPr>
              <a:spcBef>
                <a:spcPts val="600"/>
              </a:spcBef>
            </a:pPr>
            <a:r>
              <a:rPr lang="en-US" sz="1300" dirty="0"/>
              <a:t>B. D. Pierson </a:t>
            </a:r>
            <a:r>
              <a:rPr lang="en-US" sz="1300" i="1" dirty="0"/>
              <a:t>et al.</a:t>
            </a:r>
            <a:r>
              <a:rPr lang="en-US" sz="1300" dirty="0"/>
              <a:t>, “Identifying and quantifying short-lived fission products from thermal fission of HEU using portable </a:t>
            </a:r>
            <a:r>
              <a:rPr lang="en-US" sz="1300" dirty="0" err="1"/>
              <a:t>HPGe</a:t>
            </a:r>
            <a:r>
              <a:rPr lang="en-US" sz="1300" dirty="0"/>
              <a:t> detectors,” </a:t>
            </a:r>
            <a:r>
              <a:rPr lang="en-US" sz="1300" i="1" dirty="0"/>
              <a:t>Journal of Radioanalytical and Nuclear Chemistry</a:t>
            </a:r>
            <a:r>
              <a:rPr lang="en-US" sz="1300" dirty="0"/>
              <a:t>, vol. 295, no. 3, pp. 1881–1885, 2012.</a:t>
            </a:r>
          </a:p>
          <a:p>
            <a:pPr>
              <a:spcBef>
                <a:spcPts val="600"/>
              </a:spcBef>
            </a:pPr>
            <a:r>
              <a:rPr lang="en-US" sz="1300" dirty="0"/>
              <a:t>R. F. Payne </a:t>
            </a:r>
            <a:r>
              <a:rPr lang="en-US" sz="1300" i="1" dirty="0"/>
              <a:t>et al.</a:t>
            </a:r>
            <a:r>
              <a:rPr lang="en-US" sz="1300" dirty="0"/>
              <a:t>, “Neutron fluence and energy reproducibility of a 2-dollar TRIGA reactor pulse,” </a:t>
            </a:r>
            <a:r>
              <a:rPr lang="en-US" sz="1300" i="1" dirty="0"/>
              <a:t>Journal of Radioanalytical and Nuclear Chemistry</a:t>
            </a:r>
            <a:r>
              <a:rPr lang="en-US" sz="1300" dirty="0"/>
              <a:t>, vol. 282, no. 1, pp. 59–62, 2009.</a:t>
            </a:r>
          </a:p>
          <a:p>
            <a:pPr>
              <a:spcBef>
                <a:spcPts val="600"/>
              </a:spcBef>
            </a:pPr>
            <a:r>
              <a:rPr lang="en-US" sz="1300" dirty="0"/>
              <a:t>L. A. Metz, R. F. Payne, J. I. Friese, L. R. Greenwood, J. D. Kephart, and B. D. Pierson, “Experimental measurements of short-lived fission products from uranium, neptunium, plutonium and americium,” </a:t>
            </a:r>
            <a:r>
              <a:rPr lang="en-US" sz="1300" i="1" dirty="0"/>
              <a:t>Journal of Radioanalytical and Nuclear Chemistry</a:t>
            </a:r>
            <a:r>
              <a:rPr lang="en-US" sz="1300" dirty="0"/>
              <a:t>, vol. 282, no. 2, pp. 373–377, 2009.</a:t>
            </a:r>
          </a:p>
          <a:p>
            <a:pPr>
              <a:spcBef>
                <a:spcPts val="600"/>
              </a:spcBef>
            </a:pPr>
            <a:r>
              <a:rPr lang="en-US" sz="1300" dirty="0"/>
              <a:t>L. R. Greenwood </a:t>
            </a:r>
            <a:r>
              <a:rPr lang="en-US" sz="1300" i="1" dirty="0"/>
              <a:t>et al.</a:t>
            </a:r>
            <a:r>
              <a:rPr lang="en-US" sz="1300" dirty="0"/>
              <a:t>, “Design and Testing of a Boron Carbide Capsule for Spectral Tailoring in Mixed-Spectrum Reactors,” vol. 9, no. 3, pp. 1–5, 2013.</a:t>
            </a:r>
          </a:p>
        </p:txBody>
      </p:sp>
    </p:spTree>
    <p:extLst>
      <p:ext uri="{BB962C8B-B14F-4D97-AF65-F5344CB8AC3E}">
        <p14:creationId xmlns:p14="http://schemas.microsoft.com/office/powerpoint/2010/main" val="106129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6298553-FF8C-9A4A-B634-4B5652B64A6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91104" y="1891196"/>
            <a:ext cx="4618581" cy="2779060"/>
          </a:xfrm>
          <a:prstGeom prst="rect">
            <a:avLst/>
          </a:prstGeom>
        </p:spPr>
      </p:pic>
      <p:sp>
        <p:nvSpPr>
          <p:cNvPr id="3" name="Title 2">
            <a:extLst>
              <a:ext uri="{FF2B5EF4-FFF2-40B4-BE49-F238E27FC236}">
                <a16:creationId xmlns:a16="http://schemas.microsoft.com/office/drawing/2014/main" id="{8D4AFC44-7C5A-B447-B0CB-FE08A55665A8}"/>
              </a:ext>
            </a:extLst>
          </p:cNvPr>
          <p:cNvSpPr>
            <a:spLocks noGrp="1"/>
          </p:cNvSpPr>
          <p:nvPr>
            <p:ph type="title"/>
          </p:nvPr>
        </p:nvSpPr>
        <p:spPr/>
        <p:txBody>
          <a:bodyPr/>
          <a:lstStyle/>
          <a:p>
            <a:r>
              <a:rPr lang="en-US" dirty="0"/>
              <a:t>                 Short-lived Isotopes: 2010-2015</a:t>
            </a:r>
          </a:p>
        </p:txBody>
      </p:sp>
      <p:sp>
        <p:nvSpPr>
          <p:cNvPr id="4" name="Content Placeholder 3">
            <a:extLst>
              <a:ext uri="{FF2B5EF4-FFF2-40B4-BE49-F238E27FC236}">
                <a16:creationId xmlns:a16="http://schemas.microsoft.com/office/drawing/2014/main" id="{81D29A78-DC2B-214A-8583-86E46C4B4501}"/>
              </a:ext>
            </a:extLst>
          </p:cNvPr>
          <p:cNvSpPr>
            <a:spLocks noGrp="1"/>
          </p:cNvSpPr>
          <p:nvPr>
            <p:ph sz="quarter" idx="20"/>
          </p:nvPr>
        </p:nvSpPr>
        <p:spPr>
          <a:xfrm>
            <a:off x="4787513" y="5151844"/>
            <a:ext cx="7498026" cy="2490672"/>
          </a:xfrm>
        </p:spPr>
        <p:txBody>
          <a:bodyPr/>
          <a:lstStyle/>
          <a:p>
            <a:pPr marL="0" indent="0">
              <a:buNone/>
            </a:pPr>
            <a:r>
              <a:rPr lang="en-US" sz="1400" dirty="0"/>
              <a:t>B. D. Pierson, L. R. Greenwood, M. </a:t>
            </a:r>
            <a:r>
              <a:rPr lang="en-US" sz="1400" dirty="0" err="1"/>
              <a:t>Flaska</a:t>
            </a:r>
            <a:r>
              <a:rPr lang="en-US" sz="1400" dirty="0"/>
              <a:t>, and S. A. </a:t>
            </a:r>
            <a:r>
              <a:rPr lang="en-US" sz="1400" dirty="0" err="1"/>
              <a:t>Pozzi</a:t>
            </a:r>
            <a:r>
              <a:rPr lang="en-US" sz="1400" dirty="0"/>
              <a:t>, “Fission Product Yields from </a:t>
            </a:r>
            <a:r>
              <a:rPr lang="en-US" sz="1400" baseline="30000" dirty="0"/>
              <a:t>232</a:t>
            </a:r>
            <a:r>
              <a:rPr lang="en-US" sz="1400" dirty="0"/>
              <a:t>Th, </a:t>
            </a:r>
            <a:r>
              <a:rPr lang="en-US" sz="1400" baseline="30000" dirty="0"/>
              <a:t>238</a:t>
            </a:r>
            <a:r>
              <a:rPr lang="en-US" sz="1400" dirty="0"/>
              <a:t>U, and </a:t>
            </a:r>
            <a:r>
              <a:rPr lang="en-US" sz="1400" baseline="30000" dirty="0"/>
              <a:t>235</a:t>
            </a:r>
            <a:r>
              <a:rPr lang="en-US" sz="1400" dirty="0"/>
              <a:t>U Using 14 MeV Neutrons,” </a:t>
            </a:r>
            <a:r>
              <a:rPr lang="en-US" sz="1400" i="1" dirty="0"/>
              <a:t>Nuclear Data Sheets</a:t>
            </a:r>
            <a:r>
              <a:rPr lang="en-US" sz="1400" dirty="0"/>
              <a:t>, vol. 139, pp. 171–189, Jan. 2017.</a:t>
            </a:r>
          </a:p>
          <a:p>
            <a:pPr marL="0" indent="0">
              <a:buNone/>
            </a:pPr>
            <a:r>
              <a:rPr lang="en-US" sz="1400" dirty="0"/>
              <a:t>B. D. Pierson, L. R. Greenwood, M. </a:t>
            </a:r>
            <a:r>
              <a:rPr lang="en-US" sz="1400" dirty="0" err="1"/>
              <a:t>Flaska</a:t>
            </a:r>
            <a:r>
              <a:rPr lang="en-US" sz="1400" dirty="0"/>
              <a:t>, and S. A. </a:t>
            </a:r>
            <a:r>
              <a:rPr lang="en-US" sz="1400" dirty="0" err="1"/>
              <a:t>Pozzi</a:t>
            </a:r>
            <a:r>
              <a:rPr lang="en-US" sz="1400" dirty="0"/>
              <a:t>, “Characterization of a fusion neutron generator and </a:t>
            </a:r>
            <a:r>
              <a:rPr lang="el-GR" sz="1400" dirty="0"/>
              <a:t>γ-γ </a:t>
            </a:r>
            <a:r>
              <a:rPr lang="en-US" sz="1400" dirty="0"/>
              <a:t>coincidence detector for short-lived fission product yield,” </a:t>
            </a:r>
            <a:r>
              <a:rPr lang="en-US" sz="1400" i="1" dirty="0"/>
              <a:t>Nuclear Instruments and Methods in Physics Research Section A</a:t>
            </a:r>
            <a:r>
              <a:rPr lang="en-US" sz="1400" dirty="0"/>
              <a:t>, vol. Manuscript submitted for publication.</a:t>
            </a:r>
          </a:p>
          <a:p>
            <a:pPr marL="0" indent="0">
              <a:buNone/>
            </a:pPr>
            <a:r>
              <a:rPr lang="en-US" sz="1400" dirty="0"/>
              <a:t>B. D. Pierson, H. C. Griffin, M. </a:t>
            </a:r>
            <a:r>
              <a:rPr lang="en-US" sz="1400" dirty="0" err="1"/>
              <a:t>Flaska</a:t>
            </a:r>
            <a:r>
              <a:rPr lang="en-US" sz="1400" dirty="0"/>
              <a:t>, J. A. </a:t>
            </a:r>
            <a:r>
              <a:rPr lang="en-US" sz="1400" dirty="0" err="1"/>
              <a:t>Katalenich</a:t>
            </a:r>
            <a:r>
              <a:rPr lang="en-US" sz="1400" dirty="0"/>
              <a:t>, B. B. Kitchen, and S. A. </a:t>
            </a:r>
            <a:r>
              <a:rPr lang="en-US" sz="1400" dirty="0" err="1"/>
              <a:t>Pozzi</a:t>
            </a:r>
            <a:r>
              <a:rPr lang="en-US" sz="1400" dirty="0"/>
              <a:t>, “Benchmarking the repeatability of a pneumatic cyclic neutron activation analysis facility using 16O(</a:t>
            </a:r>
            <a:r>
              <a:rPr lang="en-US" sz="1400" dirty="0" err="1"/>
              <a:t>n,p</a:t>
            </a:r>
            <a:r>
              <a:rPr lang="en-US" sz="1400" dirty="0"/>
              <a:t>)16N for nuclear forensics,” </a:t>
            </a:r>
            <a:r>
              <a:rPr lang="en-US" sz="1400" i="1" dirty="0"/>
              <a:t>Applied Radiation and Isotopes</a:t>
            </a:r>
            <a:r>
              <a:rPr lang="en-US" sz="1400" dirty="0"/>
              <a:t>, vol. 96, pp. 20–26, Feb. 2015.</a:t>
            </a:r>
            <a:endParaRPr lang="en-US" sz="1400" dirty="0">
              <a:effectLst/>
            </a:endParaRPr>
          </a:p>
        </p:txBody>
      </p:sp>
      <p:sp>
        <p:nvSpPr>
          <p:cNvPr id="5" name="Date Placeholder 4">
            <a:extLst>
              <a:ext uri="{FF2B5EF4-FFF2-40B4-BE49-F238E27FC236}">
                <a16:creationId xmlns:a16="http://schemas.microsoft.com/office/drawing/2014/main" id="{2337E69A-15F6-6141-91C0-9D2CB5B7823D}"/>
              </a:ext>
            </a:extLst>
          </p:cNvPr>
          <p:cNvSpPr>
            <a:spLocks noGrp="1"/>
          </p:cNvSpPr>
          <p:nvPr>
            <p:ph type="dt" sz="half" idx="2"/>
          </p:nvPr>
        </p:nvSpPr>
        <p:spPr/>
        <p:txBody>
          <a:bodyPr/>
          <a:lstStyle/>
          <a:p>
            <a:r>
              <a:rPr lang="en-US"/>
              <a:t>Nov. 7th, 2018</a:t>
            </a:r>
            <a:endParaRPr lang="en-US" dirty="0"/>
          </a:p>
        </p:txBody>
      </p:sp>
      <p:sp>
        <p:nvSpPr>
          <p:cNvPr id="6" name="Footer Placeholder 5">
            <a:extLst>
              <a:ext uri="{FF2B5EF4-FFF2-40B4-BE49-F238E27FC236}">
                <a16:creationId xmlns:a16="http://schemas.microsoft.com/office/drawing/2014/main" id="{4B473E91-49A3-E440-9221-446AF734F558}"/>
              </a:ext>
            </a:extLst>
          </p:cNvPr>
          <p:cNvSpPr>
            <a:spLocks noGrp="1"/>
          </p:cNvSpPr>
          <p:nvPr>
            <p:ph type="ftr" sz="quarter" idx="3"/>
          </p:nvPr>
        </p:nvSpPr>
        <p:spPr/>
        <p:txBody>
          <a:bodyPr/>
          <a:lstStyle/>
          <a:p>
            <a:r>
              <a:rPr lang="en-US"/>
              <a:t>PNNL-SA-139389</a:t>
            </a:r>
            <a:endParaRPr lang="en-US" dirty="0"/>
          </a:p>
        </p:txBody>
      </p:sp>
      <p:sp>
        <p:nvSpPr>
          <p:cNvPr id="14" name="Cross 13">
            <a:extLst>
              <a:ext uri="{FF2B5EF4-FFF2-40B4-BE49-F238E27FC236}">
                <a16:creationId xmlns:a16="http://schemas.microsoft.com/office/drawing/2014/main" id="{1A3C81F2-326D-9F43-AABA-BE4924FFD069}"/>
              </a:ext>
            </a:extLst>
          </p:cNvPr>
          <p:cNvSpPr/>
          <p:nvPr/>
        </p:nvSpPr>
        <p:spPr>
          <a:xfrm>
            <a:off x="2751705" y="481588"/>
            <a:ext cx="575205" cy="575205"/>
          </a:xfrm>
          <a:prstGeom prst="plus">
            <a:avLst>
              <a:gd name="adj" fmla="val 39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6494F4-487A-C946-BBEB-93DCE7C3A2FB}"/>
              </a:ext>
            </a:extLst>
          </p:cNvPr>
          <p:cNvSpPr/>
          <p:nvPr/>
        </p:nvSpPr>
        <p:spPr>
          <a:xfrm>
            <a:off x="1091104" y="3688749"/>
            <a:ext cx="909946" cy="9699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1F15648-BE74-8C49-9E75-F2939BC605A1}"/>
              </a:ext>
            </a:extLst>
          </p:cNvPr>
          <p:cNvPicPr>
            <a:picLocks noChangeAspect="1"/>
          </p:cNvPicPr>
          <p:nvPr/>
        </p:nvPicPr>
        <p:blipFill>
          <a:blip r:embed="rId4"/>
          <a:stretch>
            <a:fillRect/>
          </a:stretch>
        </p:blipFill>
        <p:spPr>
          <a:xfrm>
            <a:off x="3474090" y="56590"/>
            <a:ext cx="1422400" cy="1422400"/>
          </a:xfrm>
          <a:prstGeom prst="rect">
            <a:avLst/>
          </a:prstGeom>
        </p:spPr>
      </p:pic>
      <p:sp>
        <p:nvSpPr>
          <p:cNvPr id="22" name="Rectangle 21">
            <a:extLst>
              <a:ext uri="{FF2B5EF4-FFF2-40B4-BE49-F238E27FC236}">
                <a16:creationId xmlns:a16="http://schemas.microsoft.com/office/drawing/2014/main" id="{CFAF985E-02A1-7642-A61D-48FA10F71703}"/>
              </a:ext>
            </a:extLst>
          </p:cNvPr>
          <p:cNvSpPr/>
          <p:nvPr/>
        </p:nvSpPr>
        <p:spPr>
          <a:xfrm>
            <a:off x="2006722" y="1862014"/>
            <a:ext cx="909946" cy="9699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FF734D-FD84-A141-AF36-BEB4DA6838C3}"/>
              </a:ext>
            </a:extLst>
          </p:cNvPr>
          <p:cNvSpPr/>
          <p:nvPr/>
        </p:nvSpPr>
        <p:spPr>
          <a:xfrm>
            <a:off x="4787513" y="1862014"/>
            <a:ext cx="909946" cy="9699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ontent Placeholder 5">
            <a:extLst>
              <a:ext uri="{FF2B5EF4-FFF2-40B4-BE49-F238E27FC236}">
                <a16:creationId xmlns:a16="http://schemas.microsoft.com/office/drawing/2014/main" id="{E8DFB0EC-5AD6-404A-B4B4-EE1A79A1FF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541" b="-1541"/>
          <a:stretch/>
        </p:blipFill>
        <p:spPr>
          <a:xfrm>
            <a:off x="1344978" y="5009243"/>
            <a:ext cx="2653188" cy="2893981"/>
          </a:xfrm>
          <a:prstGeom prst="rect">
            <a:avLst/>
          </a:prstGeom>
        </p:spPr>
      </p:pic>
      <p:grpSp>
        <p:nvGrpSpPr>
          <p:cNvPr id="2" name="Group 1">
            <a:extLst>
              <a:ext uri="{FF2B5EF4-FFF2-40B4-BE49-F238E27FC236}">
                <a16:creationId xmlns:a16="http://schemas.microsoft.com/office/drawing/2014/main" id="{C01B4CCC-150C-AA4E-8ED8-FCBEB77AB7D5}"/>
              </a:ext>
            </a:extLst>
          </p:cNvPr>
          <p:cNvGrpSpPr/>
          <p:nvPr/>
        </p:nvGrpSpPr>
        <p:grpSpPr>
          <a:xfrm>
            <a:off x="6190049" y="1891196"/>
            <a:ext cx="5386790" cy="2672862"/>
            <a:chOff x="4833000" y="4951380"/>
            <a:chExt cx="5386790" cy="2672862"/>
          </a:xfrm>
        </p:grpSpPr>
        <p:pic>
          <p:nvPicPr>
            <p:cNvPr id="25" name="Picture 24">
              <a:extLst>
                <a:ext uri="{FF2B5EF4-FFF2-40B4-BE49-F238E27FC236}">
                  <a16:creationId xmlns:a16="http://schemas.microsoft.com/office/drawing/2014/main" id="{4776D156-53E8-A94A-B359-6F929DD22436}"/>
                </a:ext>
              </a:extLst>
            </p:cNvPr>
            <p:cNvPicPr>
              <a:picLocks noChangeAspect="1"/>
            </p:cNvPicPr>
            <p:nvPr/>
          </p:nvPicPr>
          <p:blipFill rotWithShape="1">
            <a:blip r:embed="rId6"/>
            <a:srcRect l="46013"/>
            <a:stretch/>
          </p:blipFill>
          <p:spPr>
            <a:xfrm>
              <a:off x="5283200" y="4951380"/>
              <a:ext cx="4936590" cy="2672862"/>
            </a:xfrm>
            <a:prstGeom prst="rect">
              <a:avLst/>
            </a:prstGeom>
          </p:spPr>
        </p:pic>
        <p:pic>
          <p:nvPicPr>
            <p:cNvPr id="15" name="Picture 14">
              <a:extLst>
                <a:ext uri="{FF2B5EF4-FFF2-40B4-BE49-F238E27FC236}">
                  <a16:creationId xmlns:a16="http://schemas.microsoft.com/office/drawing/2014/main" id="{5B4D9956-E63D-C240-88A2-354F7A85622E}"/>
                </a:ext>
              </a:extLst>
            </p:cNvPr>
            <p:cNvPicPr>
              <a:picLocks noChangeAspect="1"/>
            </p:cNvPicPr>
            <p:nvPr/>
          </p:nvPicPr>
          <p:blipFill rotWithShape="1">
            <a:blip r:embed="rId6"/>
            <a:srcRect l="1111" r="93584" b="16314"/>
            <a:stretch/>
          </p:blipFill>
          <p:spPr>
            <a:xfrm>
              <a:off x="4833000" y="4952413"/>
              <a:ext cx="485125" cy="2236820"/>
            </a:xfrm>
            <a:prstGeom prst="rect">
              <a:avLst/>
            </a:prstGeom>
          </p:spPr>
        </p:pic>
      </p:grpSp>
      <p:sp>
        <p:nvSpPr>
          <p:cNvPr id="20" name="TextBox 19">
            <a:extLst>
              <a:ext uri="{FF2B5EF4-FFF2-40B4-BE49-F238E27FC236}">
                <a16:creationId xmlns:a16="http://schemas.microsoft.com/office/drawing/2014/main" id="{220CFEE8-AF3D-7345-B63B-CFF381D0B32A}"/>
              </a:ext>
            </a:extLst>
          </p:cNvPr>
          <p:cNvSpPr txBox="1"/>
          <p:nvPr/>
        </p:nvSpPr>
        <p:spPr>
          <a:xfrm>
            <a:off x="1084246" y="4660370"/>
            <a:ext cx="4625440" cy="646331"/>
          </a:xfrm>
          <a:prstGeom prst="rect">
            <a:avLst/>
          </a:prstGeom>
          <a:noFill/>
        </p:spPr>
        <p:txBody>
          <a:bodyPr wrap="square" rtlCol="0">
            <a:spAutoFit/>
          </a:bodyPr>
          <a:lstStyle/>
          <a:p>
            <a:r>
              <a:rPr lang="en-US" sz="1800" dirty="0"/>
              <a:t>Actinides irradiated at UofM Neutron Science Lab</a:t>
            </a:r>
          </a:p>
        </p:txBody>
      </p:sp>
      <p:sp>
        <p:nvSpPr>
          <p:cNvPr id="8" name="TextBox 7">
            <a:extLst>
              <a:ext uri="{FF2B5EF4-FFF2-40B4-BE49-F238E27FC236}">
                <a16:creationId xmlns:a16="http://schemas.microsoft.com/office/drawing/2014/main" id="{F526276B-9E42-5E4B-991B-128DE32555C1}"/>
              </a:ext>
            </a:extLst>
          </p:cNvPr>
          <p:cNvSpPr txBox="1"/>
          <p:nvPr/>
        </p:nvSpPr>
        <p:spPr>
          <a:xfrm>
            <a:off x="1098047" y="7700383"/>
            <a:ext cx="3307316" cy="424732"/>
          </a:xfrm>
          <a:prstGeom prst="rect">
            <a:avLst/>
          </a:prstGeom>
          <a:noFill/>
        </p:spPr>
        <p:txBody>
          <a:bodyPr wrap="none" rtlCol="0">
            <a:spAutoFit/>
          </a:bodyPr>
          <a:lstStyle/>
          <a:p>
            <a:r>
              <a:rPr lang="en-US" dirty="0"/>
              <a:t>Radiation Detector Model</a:t>
            </a:r>
          </a:p>
        </p:txBody>
      </p:sp>
      <p:sp>
        <p:nvSpPr>
          <p:cNvPr id="27" name="TextBox 26">
            <a:extLst>
              <a:ext uri="{FF2B5EF4-FFF2-40B4-BE49-F238E27FC236}">
                <a16:creationId xmlns:a16="http://schemas.microsoft.com/office/drawing/2014/main" id="{D2C1E257-B779-2142-92B1-4867E1E1A1CC}"/>
              </a:ext>
            </a:extLst>
          </p:cNvPr>
          <p:cNvSpPr txBox="1"/>
          <p:nvPr/>
        </p:nvSpPr>
        <p:spPr>
          <a:xfrm>
            <a:off x="11603461" y="1747082"/>
            <a:ext cx="2157630" cy="757130"/>
          </a:xfrm>
          <a:prstGeom prst="rect">
            <a:avLst/>
          </a:prstGeom>
          <a:noFill/>
        </p:spPr>
        <p:txBody>
          <a:bodyPr wrap="square" rtlCol="0">
            <a:spAutoFit/>
          </a:bodyPr>
          <a:lstStyle/>
          <a:p>
            <a:r>
              <a:rPr lang="en-US" dirty="0"/>
              <a:t>Neutron energy spectrum est.</a:t>
            </a:r>
          </a:p>
        </p:txBody>
      </p:sp>
    </p:spTree>
    <p:extLst>
      <p:ext uri="{BB962C8B-B14F-4D97-AF65-F5344CB8AC3E}">
        <p14:creationId xmlns:p14="http://schemas.microsoft.com/office/powerpoint/2010/main" val="267726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1EAED1-C338-5840-86BD-CB6CCA00FB9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8884" y="1806044"/>
            <a:ext cx="3487826" cy="2605420"/>
          </a:xfrm>
          <a:prstGeom prst="rect">
            <a:avLst/>
          </a:prstGeom>
        </p:spPr>
      </p:pic>
      <p:sp>
        <p:nvSpPr>
          <p:cNvPr id="3" name="Title 2">
            <a:extLst>
              <a:ext uri="{FF2B5EF4-FFF2-40B4-BE49-F238E27FC236}">
                <a16:creationId xmlns:a16="http://schemas.microsoft.com/office/drawing/2014/main" id="{8D4AFC44-7C5A-B447-B0CB-FE08A55665A8}"/>
              </a:ext>
            </a:extLst>
          </p:cNvPr>
          <p:cNvSpPr>
            <a:spLocks noGrp="1"/>
          </p:cNvSpPr>
          <p:nvPr>
            <p:ph type="title"/>
          </p:nvPr>
        </p:nvSpPr>
        <p:spPr>
          <a:xfrm>
            <a:off x="10176950" y="249551"/>
            <a:ext cx="4594055" cy="1498600"/>
          </a:xfrm>
        </p:spPr>
        <p:txBody>
          <a:bodyPr/>
          <a:lstStyle/>
          <a:p>
            <a:r>
              <a:rPr lang="en-US" dirty="0"/>
              <a:t>Short-lived/Long-lived Fission Yields: 2015-Present</a:t>
            </a:r>
          </a:p>
        </p:txBody>
      </p:sp>
      <p:sp>
        <p:nvSpPr>
          <p:cNvPr id="4" name="Content Placeholder 3">
            <a:extLst>
              <a:ext uri="{FF2B5EF4-FFF2-40B4-BE49-F238E27FC236}">
                <a16:creationId xmlns:a16="http://schemas.microsoft.com/office/drawing/2014/main" id="{81D29A78-DC2B-214A-8583-86E46C4B4501}"/>
              </a:ext>
            </a:extLst>
          </p:cNvPr>
          <p:cNvSpPr>
            <a:spLocks noGrp="1"/>
          </p:cNvSpPr>
          <p:nvPr>
            <p:ph sz="quarter" idx="20"/>
          </p:nvPr>
        </p:nvSpPr>
        <p:spPr/>
        <p:txBody>
          <a:bodyPr/>
          <a:lstStyle/>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baseline="30000" dirty="0"/>
          </a:p>
        </p:txBody>
      </p:sp>
      <p:sp>
        <p:nvSpPr>
          <p:cNvPr id="5" name="Date Placeholder 4">
            <a:extLst>
              <a:ext uri="{FF2B5EF4-FFF2-40B4-BE49-F238E27FC236}">
                <a16:creationId xmlns:a16="http://schemas.microsoft.com/office/drawing/2014/main" id="{2337E69A-15F6-6141-91C0-9D2CB5B7823D}"/>
              </a:ext>
            </a:extLst>
          </p:cNvPr>
          <p:cNvSpPr>
            <a:spLocks noGrp="1"/>
          </p:cNvSpPr>
          <p:nvPr>
            <p:ph type="dt" sz="half" idx="2"/>
          </p:nvPr>
        </p:nvSpPr>
        <p:spPr/>
        <p:txBody>
          <a:bodyPr/>
          <a:lstStyle/>
          <a:p>
            <a:r>
              <a:rPr lang="en-US"/>
              <a:t>Nov. 7th, 2018</a:t>
            </a:r>
            <a:endParaRPr lang="en-US" dirty="0"/>
          </a:p>
        </p:txBody>
      </p:sp>
      <p:sp>
        <p:nvSpPr>
          <p:cNvPr id="6" name="Footer Placeholder 5">
            <a:extLst>
              <a:ext uri="{FF2B5EF4-FFF2-40B4-BE49-F238E27FC236}">
                <a16:creationId xmlns:a16="http://schemas.microsoft.com/office/drawing/2014/main" id="{4B473E91-49A3-E440-9221-446AF734F558}"/>
              </a:ext>
            </a:extLst>
          </p:cNvPr>
          <p:cNvSpPr>
            <a:spLocks noGrp="1"/>
          </p:cNvSpPr>
          <p:nvPr>
            <p:ph type="ftr" sz="quarter" idx="3"/>
          </p:nvPr>
        </p:nvSpPr>
        <p:spPr/>
        <p:txBody>
          <a:bodyPr/>
          <a:lstStyle/>
          <a:p>
            <a:r>
              <a:rPr lang="en-US"/>
              <a:t>PNNL-SA-139389</a:t>
            </a:r>
            <a:endParaRPr lang="en-US" dirty="0"/>
          </a:p>
        </p:txBody>
      </p:sp>
      <p:sp>
        <p:nvSpPr>
          <p:cNvPr id="14" name="Cross 13">
            <a:extLst>
              <a:ext uri="{FF2B5EF4-FFF2-40B4-BE49-F238E27FC236}">
                <a16:creationId xmlns:a16="http://schemas.microsoft.com/office/drawing/2014/main" id="{1A3C81F2-326D-9F43-AABA-BE4924FFD069}"/>
              </a:ext>
            </a:extLst>
          </p:cNvPr>
          <p:cNvSpPr/>
          <p:nvPr/>
        </p:nvSpPr>
        <p:spPr>
          <a:xfrm>
            <a:off x="2625195" y="619731"/>
            <a:ext cx="575205" cy="575205"/>
          </a:xfrm>
          <a:prstGeom prst="plus">
            <a:avLst>
              <a:gd name="adj" fmla="val 39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FFF734D-FD84-A141-AF36-BEB4DA6838C3}"/>
              </a:ext>
            </a:extLst>
          </p:cNvPr>
          <p:cNvSpPr/>
          <p:nvPr/>
        </p:nvSpPr>
        <p:spPr>
          <a:xfrm>
            <a:off x="1200258" y="3507696"/>
            <a:ext cx="847874" cy="9037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E5C248E-6145-044C-98CA-1AF579BBFCB8}"/>
              </a:ext>
            </a:extLst>
          </p:cNvPr>
          <p:cNvPicPr>
            <a:picLocks noChangeAspect="1"/>
          </p:cNvPicPr>
          <p:nvPr/>
        </p:nvPicPr>
        <p:blipFill>
          <a:blip r:embed="rId4"/>
          <a:stretch>
            <a:fillRect/>
          </a:stretch>
        </p:blipFill>
        <p:spPr>
          <a:xfrm>
            <a:off x="3404325" y="270933"/>
            <a:ext cx="3171868" cy="1215883"/>
          </a:xfrm>
          <a:prstGeom prst="rect">
            <a:avLst/>
          </a:prstGeom>
        </p:spPr>
      </p:pic>
      <p:sp>
        <p:nvSpPr>
          <p:cNvPr id="19" name="Rectangle 18">
            <a:extLst>
              <a:ext uri="{FF2B5EF4-FFF2-40B4-BE49-F238E27FC236}">
                <a16:creationId xmlns:a16="http://schemas.microsoft.com/office/drawing/2014/main" id="{C9D18E6C-229F-5248-81E7-7F74977CC23F}"/>
              </a:ext>
            </a:extLst>
          </p:cNvPr>
          <p:cNvSpPr/>
          <p:nvPr/>
        </p:nvSpPr>
        <p:spPr>
          <a:xfrm>
            <a:off x="3808836" y="3507696"/>
            <a:ext cx="847874" cy="90376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DC46F4-519F-BD43-894A-3D11659361EC}"/>
              </a:ext>
            </a:extLst>
          </p:cNvPr>
          <p:cNvSpPr/>
          <p:nvPr/>
        </p:nvSpPr>
        <p:spPr>
          <a:xfrm>
            <a:off x="2941964" y="1789046"/>
            <a:ext cx="847874" cy="903768"/>
          </a:xfrm>
          <a:prstGeom prst="rect">
            <a:avLst/>
          </a:pr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BCF85FA-295D-2C4E-A2A3-C51896B8770E}"/>
              </a:ext>
            </a:extLst>
          </p:cNvPr>
          <p:cNvPicPr>
            <a:picLocks noChangeAspect="1"/>
          </p:cNvPicPr>
          <p:nvPr/>
        </p:nvPicPr>
        <p:blipFill>
          <a:blip r:embed="rId5"/>
          <a:stretch>
            <a:fillRect/>
          </a:stretch>
        </p:blipFill>
        <p:spPr>
          <a:xfrm>
            <a:off x="5536326" y="1531237"/>
            <a:ext cx="2628900" cy="1498600"/>
          </a:xfrm>
          <a:prstGeom prst="rect">
            <a:avLst/>
          </a:prstGeom>
        </p:spPr>
      </p:pic>
      <p:pic>
        <p:nvPicPr>
          <p:cNvPr id="10" name="Picture 9">
            <a:extLst>
              <a:ext uri="{FF2B5EF4-FFF2-40B4-BE49-F238E27FC236}">
                <a16:creationId xmlns:a16="http://schemas.microsoft.com/office/drawing/2014/main" id="{44E9DCF5-DA34-D449-9764-4DAABE41EA70}"/>
              </a:ext>
            </a:extLst>
          </p:cNvPr>
          <p:cNvPicPr>
            <a:picLocks noChangeAspect="1"/>
          </p:cNvPicPr>
          <p:nvPr/>
        </p:nvPicPr>
        <p:blipFill>
          <a:blip r:embed="rId6"/>
          <a:stretch>
            <a:fillRect/>
          </a:stretch>
        </p:blipFill>
        <p:spPr>
          <a:xfrm>
            <a:off x="5294071" y="3124337"/>
            <a:ext cx="3113411" cy="4119619"/>
          </a:xfrm>
          <a:prstGeom prst="rect">
            <a:avLst/>
          </a:prstGeom>
        </p:spPr>
      </p:pic>
      <p:pic>
        <p:nvPicPr>
          <p:cNvPr id="15" name="Picture 14">
            <a:extLst>
              <a:ext uri="{FF2B5EF4-FFF2-40B4-BE49-F238E27FC236}">
                <a16:creationId xmlns:a16="http://schemas.microsoft.com/office/drawing/2014/main" id="{73598B0E-C8E7-944D-B1B4-C524F8F1E7BA}"/>
              </a:ext>
            </a:extLst>
          </p:cNvPr>
          <p:cNvPicPr>
            <a:picLocks noChangeAspect="1"/>
          </p:cNvPicPr>
          <p:nvPr/>
        </p:nvPicPr>
        <p:blipFill>
          <a:blip r:embed="rId7"/>
          <a:stretch>
            <a:fillRect/>
          </a:stretch>
        </p:blipFill>
        <p:spPr>
          <a:xfrm>
            <a:off x="1214622" y="5153533"/>
            <a:ext cx="3817088" cy="2353871"/>
          </a:xfrm>
          <a:prstGeom prst="rect">
            <a:avLst/>
          </a:prstGeom>
        </p:spPr>
      </p:pic>
      <p:pic>
        <p:nvPicPr>
          <p:cNvPr id="17" name="Picture 16">
            <a:extLst>
              <a:ext uri="{FF2B5EF4-FFF2-40B4-BE49-F238E27FC236}">
                <a16:creationId xmlns:a16="http://schemas.microsoft.com/office/drawing/2014/main" id="{82B95628-8453-EC4E-801A-AA2A22B10369}"/>
              </a:ext>
            </a:extLst>
          </p:cNvPr>
          <p:cNvPicPr>
            <a:picLocks noChangeAspect="1"/>
          </p:cNvPicPr>
          <p:nvPr/>
        </p:nvPicPr>
        <p:blipFill>
          <a:blip r:embed="rId8"/>
          <a:stretch>
            <a:fillRect/>
          </a:stretch>
        </p:blipFill>
        <p:spPr>
          <a:xfrm rot="5400000">
            <a:off x="9284190" y="1262203"/>
            <a:ext cx="4119619" cy="5308691"/>
          </a:xfrm>
          <a:prstGeom prst="rect">
            <a:avLst/>
          </a:prstGeom>
        </p:spPr>
      </p:pic>
      <p:sp>
        <p:nvSpPr>
          <p:cNvPr id="27" name="Cross 26">
            <a:extLst>
              <a:ext uri="{FF2B5EF4-FFF2-40B4-BE49-F238E27FC236}">
                <a16:creationId xmlns:a16="http://schemas.microsoft.com/office/drawing/2014/main" id="{B8BFD735-BB9D-3245-8A14-4488AA0A17C9}"/>
              </a:ext>
            </a:extLst>
          </p:cNvPr>
          <p:cNvSpPr/>
          <p:nvPr/>
        </p:nvSpPr>
        <p:spPr>
          <a:xfrm>
            <a:off x="6503035" y="592519"/>
            <a:ext cx="575205" cy="575205"/>
          </a:xfrm>
          <a:prstGeom prst="plus">
            <a:avLst>
              <a:gd name="adj" fmla="val 39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2404F79C-76E5-764B-9A11-C753BD6543C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145745" y="224633"/>
            <a:ext cx="2856166" cy="1310979"/>
          </a:xfrm>
          <a:prstGeom prst="rect">
            <a:avLst/>
          </a:prstGeom>
        </p:spPr>
      </p:pic>
      <p:sp>
        <p:nvSpPr>
          <p:cNvPr id="2" name="Rectangle 1">
            <a:extLst>
              <a:ext uri="{FF2B5EF4-FFF2-40B4-BE49-F238E27FC236}">
                <a16:creationId xmlns:a16="http://schemas.microsoft.com/office/drawing/2014/main" id="{0EFBAE27-CD77-494E-A133-827BB8CED4F1}"/>
              </a:ext>
            </a:extLst>
          </p:cNvPr>
          <p:cNvSpPr/>
          <p:nvPr/>
        </p:nvSpPr>
        <p:spPr>
          <a:xfrm>
            <a:off x="8511832" y="6085276"/>
            <a:ext cx="5849623" cy="1831271"/>
          </a:xfrm>
          <a:prstGeom prst="rect">
            <a:avLst/>
          </a:prstGeom>
        </p:spPr>
        <p:txBody>
          <a:bodyPr wrap="square">
            <a:spAutoFit/>
          </a:bodyPr>
          <a:lstStyle/>
          <a:p>
            <a:pPr>
              <a:spcBef>
                <a:spcPts val="600"/>
              </a:spcBef>
              <a:spcAft>
                <a:spcPts val="0"/>
              </a:spcAft>
            </a:pPr>
            <a:r>
              <a:rPr lang="en-US" sz="1800" dirty="0"/>
              <a:t>B. D. Pierson </a:t>
            </a:r>
            <a:r>
              <a:rPr lang="en-US" sz="1800" i="1" dirty="0"/>
              <a:t>et al.</a:t>
            </a:r>
            <a:r>
              <a:rPr lang="en-US" sz="1800" dirty="0"/>
              <a:t>, “Improved Cumulative Fission Yield Measurements with Fission Spectrum Neutrons on </a:t>
            </a:r>
            <a:r>
              <a:rPr lang="en-US" sz="1800" baseline="30000" dirty="0"/>
              <a:t>235</a:t>
            </a:r>
            <a:r>
              <a:rPr lang="en-US" sz="1800" dirty="0"/>
              <a:t>U,” </a:t>
            </a:r>
            <a:r>
              <a:rPr lang="en-US" sz="1800" i="1" dirty="0"/>
              <a:t>Nuclear Data Sheets</a:t>
            </a:r>
            <a:r>
              <a:rPr lang="en-US" sz="1800" dirty="0"/>
              <a:t>, vol. submitted, Jan. 2019.</a:t>
            </a:r>
          </a:p>
          <a:p>
            <a:pPr>
              <a:spcBef>
                <a:spcPts val="600"/>
              </a:spcBef>
            </a:pPr>
            <a:r>
              <a:rPr lang="en-US" sz="1800" dirty="0"/>
              <a:t>B. D. Pierson </a:t>
            </a:r>
            <a:r>
              <a:rPr lang="en-US" sz="1800" i="1" dirty="0"/>
              <a:t>et al.</a:t>
            </a:r>
            <a:r>
              <a:rPr lang="en-US" sz="1800" dirty="0"/>
              <a:t>, “Improved Cumulative Fission Yield Measurements with Fission Spectrum Neutrons on </a:t>
            </a:r>
            <a:r>
              <a:rPr lang="en-US" sz="1800" baseline="30000" dirty="0"/>
              <a:t>238</a:t>
            </a:r>
            <a:r>
              <a:rPr lang="en-US" sz="1800" dirty="0"/>
              <a:t>U,” </a:t>
            </a:r>
            <a:r>
              <a:rPr lang="en-US" sz="1800" i="1" dirty="0"/>
              <a:t>under development</a:t>
            </a:r>
            <a:endParaRPr lang="en-US" sz="1800" dirty="0"/>
          </a:p>
        </p:txBody>
      </p:sp>
      <p:sp>
        <p:nvSpPr>
          <p:cNvPr id="21" name="TextBox 20">
            <a:extLst>
              <a:ext uri="{FF2B5EF4-FFF2-40B4-BE49-F238E27FC236}">
                <a16:creationId xmlns:a16="http://schemas.microsoft.com/office/drawing/2014/main" id="{705909C7-F91F-654C-A9CA-D5A7FF01FBDB}"/>
              </a:ext>
            </a:extLst>
          </p:cNvPr>
          <p:cNvSpPr txBox="1"/>
          <p:nvPr/>
        </p:nvSpPr>
        <p:spPr>
          <a:xfrm>
            <a:off x="1091605" y="4470806"/>
            <a:ext cx="4625440" cy="646331"/>
          </a:xfrm>
          <a:prstGeom prst="rect">
            <a:avLst/>
          </a:prstGeom>
          <a:noFill/>
        </p:spPr>
        <p:txBody>
          <a:bodyPr wrap="square" rtlCol="0">
            <a:spAutoFit/>
          </a:bodyPr>
          <a:lstStyle/>
          <a:p>
            <a:r>
              <a:rPr lang="en-US" sz="1800" dirty="0"/>
              <a:t>Actinides irradiated at NCERC Neutron Science Lab</a:t>
            </a:r>
          </a:p>
        </p:txBody>
      </p:sp>
      <p:sp>
        <p:nvSpPr>
          <p:cNvPr id="22" name="TextBox 21">
            <a:extLst>
              <a:ext uri="{FF2B5EF4-FFF2-40B4-BE49-F238E27FC236}">
                <a16:creationId xmlns:a16="http://schemas.microsoft.com/office/drawing/2014/main" id="{7D733262-A67B-1F46-8D39-3EAFD4852EE2}"/>
              </a:ext>
            </a:extLst>
          </p:cNvPr>
          <p:cNvSpPr txBox="1"/>
          <p:nvPr/>
        </p:nvSpPr>
        <p:spPr>
          <a:xfrm>
            <a:off x="1088966" y="7451149"/>
            <a:ext cx="4065010" cy="424732"/>
          </a:xfrm>
          <a:prstGeom prst="rect">
            <a:avLst/>
          </a:prstGeom>
          <a:noFill/>
        </p:spPr>
        <p:txBody>
          <a:bodyPr wrap="square" rtlCol="0">
            <a:spAutoFit/>
          </a:bodyPr>
          <a:lstStyle/>
          <a:p>
            <a:r>
              <a:rPr lang="en-US" dirty="0"/>
              <a:t>Neutron energy spectrum est.</a:t>
            </a:r>
          </a:p>
        </p:txBody>
      </p:sp>
      <p:sp>
        <p:nvSpPr>
          <p:cNvPr id="11" name="TextBox 10">
            <a:extLst>
              <a:ext uri="{FF2B5EF4-FFF2-40B4-BE49-F238E27FC236}">
                <a16:creationId xmlns:a16="http://schemas.microsoft.com/office/drawing/2014/main" id="{D1E9D106-944C-D047-872E-F85A03394C31}"/>
              </a:ext>
            </a:extLst>
          </p:cNvPr>
          <p:cNvSpPr txBox="1"/>
          <p:nvPr/>
        </p:nvSpPr>
        <p:spPr>
          <a:xfrm>
            <a:off x="6016891" y="7390086"/>
            <a:ext cx="2122697" cy="424732"/>
          </a:xfrm>
          <a:prstGeom prst="rect">
            <a:avLst/>
          </a:prstGeom>
          <a:noFill/>
        </p:spPr>
        <p:txBody>
          <a:bodyPr wrap="none" rtlCol="0">
            <a:spAutoFit/>
          </a:bodyPr>
          <a:lstStyle/>
          <a:p>
            <a:r>
              <a:rPr lang="en-US" dirty="0"/>
              <a:t>NCERC Godiva</a:t>
            </a:r>
          </a:p>
        </p:txBody>
      </p:sp>
      <p:sp>
        <p:nvSpPr>
          <p:cNvPr id="24" name="TextBox 23">
            <a:extLst>
              <a:ext uri="{FF2B5EF4-FFF2-40B4-BE49-F238E27FC236}">
                <a16:creationId xmlns:a16="http://schemas.microsoft.com/office/drawing/2014/main" id="{B0CFE32B-E4BF-894E-9787-0D40DE8D1330}"/>
              </a:ext>
            </a:extLst>
          </p:cNvPr>
          <p:cNvSpPr txBox="1"/>
          <p:nvPr/>
        </p:nvSpPr>
        <p:spPr>
          <a:xfrm>
            <a:off x="8938344" y="1712535"/>
            <a:ext cx="5328984" cy="424732"/>
          </a:xfrm>
          <a:prstGeom prst="rect">
            <a:avLst/>
          </a:prstGeom>
          <a:noFill/>
        </p:spPr>
        <p:txBody>
          <a:bodyPr wrap="square" rtlCol="0">
            <a:spAutoFit/>
          </a:bodyPr>
          <a:lstStyle/>
          <a:p>
            <a:r>
              <a:rPr lang="en-US" dirty="0"/>
              <a:t>Neutron energy spectrum covariance est.</a:t>
            </a:r>
          </a:p>
        </p:txBody>
      </p:sp>
    </p:spTree>
    <p:extLst>
      <p:ext uri="{BB962C8B-B14F-4D97-AF65-F5344CB8AC3E}">
        <p14:creationId xmlns:p14="http://schemas.microsoft.com/office/powerpoint/2010/main" val="209508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7CA992-014B-AC4F-A8AC-F4FE98AD1A6F}"/>
              </a:ext>
            </a:extLst>
          </p:cNvPr>
          <p:cNvSpPr>
            <a:spLocks noGrp="1"/>
          </p:cNvSpPr>
          <p:nvPr>
            <p:ph type="title"/>
          </p:nvPr>
        </p:nvSpPr>
        <p:spPr/>
        <p:txBody>
          <a:bodyPr/>
          <a:lstStyle/>
          <a:p>
            <a:r>
              <a:rPr lang="en-US" dirty="0"/>
              <a:t>Short-lived Isotope Measurements Methodology</a:t>
            </a:r>
          </a:p>
        </p:txBody>
      </p:sp>
      <p:sp>
        <p:nvSpPr>
          <p:cNvPr id="4" name="Content Placeholder 3">
            <a:extLst>
              <a:ext uri="{FF2B5EF4-FFF2-40B4-BE49-F238E27FC236}">
                <a16:creationId xmlns:a16="http://schemas.microsoft.com/office/drawing/2014/main" id="{C1C44216-5BEF-3545-BFE9-37349EC1A728}"/>
              </a:ext>
            </a:extLst>
          </p:cNvPr>
          <p:cNvSpPr>
            <a:spLocks noGrp="1"/>
          </p:cNvSpPr>
          <p:nvPr>
            <p:ph sz="quarter" idx="20"/>
          </p:nvPr>
        </p:nvSpPr>
        <p:spPr>
          <a:xfrm>
            <a:off x="1371600" y="1809972"/>
            <a:ext cx="6379535" cy="5486401"/>
          </a:xfrm>
        </p:spPr>
        <p:txBody>
          <a:bodyPr/>
          <a:lstStyle/>
          <a:p>
            <a:pPr marL="514350" indent="-514350">
              <a:buFont typeface="+mj-lt"/>
              <a:buAutoNum type="arabicPeriod"/>
            </a:pPr>
            <a:r>
              <a:rPr lang="en-US" sz="2000" dirty="0"/>
              <a:t>Gamma-ray + Mass Spectrometry, unirradiated material</a:t>
            </a:r>
          </a:p>
          <a:p>
            <a:pPr marL="514350" indent="-514350">
              <a:buFont typeface="+mj-lt"/>
              <a:buAutoNum type="arabicPeriod"/>
            </a:pPr>
            <a:r>
              <a:rPr lang="en-US" sz="2000" dirty="0"/>
              <a:t>Irradiate target under controlled conditions with witness foil package</a:t>
            </a:r>
          </a:p>
          <a:p>
            <a:r>
              <a:rPr lang="en-US" sz="2400" dirty="0"/>
              <a:t>Fission normalization</a:t>
            </a:r>
          </a:p>
          <a:p>
            <a:pPr lvl="1"/>
            <a:r>
              <a:rPr lang="en-US" sz="2000" dirty="0"/>
              <a:t>“boot strapping” using well known fission products: </a:t>
            </a:r>
            <a:r>
              <a:rPr lang="en-US" sz="2000" baseline="30000" dirty="0"/>
              <a:t>85m</a:t>
            </a:r>
            <a:r>
              <a:rPr lang="en-US" sz="2000" dirty="0"/>
              <a:t>Kr, </a:t>
            </a:r>
            <a:r>
              <a:rPr lang="en-US" sz="2000" baseline="30000" dirty="0"/>
              <a:t>87</a:t>
            </a:r>
            <a:r>
              <a:rPr lang="en-US" sz="2000" dirty="0"/>
              <a:t>Kr, </a:t>
            </a:r>
            <a:r>
              <a:rPr lang="en-US" sz="2000" baseline="30000" dirty="0"/>
              <a:t>88</a:t>
            </a:r>
            <a:r>
              <a:rPr lang="en-US" sz="2000" dirty="0"/>
              <a:t>Kr, </a:t>
            </a:r>
            <a:r>
              <a:rPr lang="en-US" sz="2000" baseline="30000" dirty="0"/>
              <a:t>92</a:t>
            </a:r>
            <a:r>
              <a:rPr lang="en-US" sz="2000" dirty="0"/>
              <a:t>Sr, </a:t>
            </a:r>
            <a:r>
              <a:rPr lang="en-US" sz="2000" baseline="30000" dirty="0"/>
              <a:t>95</a:t>
            </a:r>
            <a:r>
              <a:rPr lang="en-US" sz="2000" dirty="0"/>
              <a:t>Zr, </a:t>
            </a:r>
            <a:r>
              <a:rPr lang="en-US" sz="2000" baseline="30000" dirty="0"/>
              <a:t>97</a:t>
            </a:r>
            <a:r>
              <a:rPr lang="en-US" sz="2000" dirty="0"/>
              <a:t>Zr, </a:t>
            </a:r>
            <a:r>
              <a:rPr lang="en-US" sz="2000" baseline="30000" dirty="0"/>
              <a:t>99</a:t>
            </a:r>
            <a:r>
              <a:rPr lang="en-US" sz="2000" dirty="0"/>
              <a:t>Mo, </a:t>
            </a:r>
            <a:r>
              <a:rPr lang="en-US" sz="2000" baseline="30000" dirty="0"/>
              <a:t>103</a:t>
            </a:r>
            <a:r>
              <a:rPr lang="en-US" sz="2000" dirty="0"/>
              <a:t>Ru, </a:t>
            </a:r>
            <a:r>
              <a:rPr lang="en-US" sz="2000" baseline="30000" dirty="0"/>
              <a:t>132</a:t>
            </a:r>
            <a:r>
              <a:rPr lang="en-US" sz="2000" dirty="0"/>
              <a:t>Te, </a:t>
            </a:r>
            <a:r>
              <a:rPr lang="en-US" sz="2000" baseline="30000" dirty="0"/>
              <a:t>135</a:t>
            </a:r>
            <a:r>
              <a:rPr lang="en-US" sz="2000" dirty="0"/>
              <a:t>Xe, </a:t>
            </a:r>
            <a:r>
              <a:rPr lang="en-US" sz="2000" baseline="30000" dirty="0"/>
              <a:t>140</a:t>
            </a:r>
            <a:r>
              <a:rPr lang="en-US" sz="2000" dirty="0"/>
              <a:t>Ba, </a:t>
            </a:r>
            <a:r>
              <a:rPr lang="en-US" sz="2000" baseline="30000" dirty="0"/>
              <a:t>143</a:t>
            </a:r>
            <a:r>
              <a:rPr lang="en-US" sz="2000" dirty="0"/>
              <a:t>Ce, </a:t>
            </a:r>
            <a:r>
              <a:rPr lang="en-US" sz="2000" baseline="30000" dirty="0"/>
              <a:t>149</a:t>
            </a:r>
            <a:r>
              <a:rPr lang="en-US" sz="2000" dirty="0"/>
              <a:t>Nd, and </a:t>
            </a:r>
            <a:r>
              <a:rPr lang="en-US" sz="2000" baseline="30000" dirty="0"/>
              <a:t>151</a:t>
            </a:r>
            <a:r>
              <a:rPr lang="en-US" sz="2000" dirty="0"/>
              <a:t>Pm</a:t>
            </a:r>
          </a:p>
          <a:p>
            <a:pPr lvl="1"/>
            <a:r>
              <a:rPr lang="en-US" sz="2000" dirty="0"/>
              <a:t>Fission-rate verification using STAYSL_PNNL code</a:t>
            </a:r>
          </a:p>
          <a:p>
            <a:pPr marL="514350" indent="-514350">
              <a:buFont typeface="+mj-lt"/>
              <a:buAutoNum type="arabicPeriod"/>
            </a:pPr>
            <a:r>
              <a:rPr lang="en-US" sz="2000" dirty="0"/>
              <a:t>Time-series gamma count decaying actinide sample</a:t>
            </a:r>
          </a:p>
          <a:p>
            <a:pPr marL="514350" indent="-514350">
              <a:buFont typeface="+mj-lt"/>
              <a:buAutoNum type="arabicPeriod"/>
            </a:pPr>
            <a:r>
              <a:rPr lang="en-US" sz="2000" dirty="0"/>
              <a:t>Analyze gamma-ray self-shielding using fission products and unirradiated material data</a:t>
            </a:r>
          </a:p>
          <a:p>
            <a:pPr marL="514350" indent="-514350">
              <a:buFont typeface="+mj-lt"/>
              <a:buAutoNum type="arabicPeriod"/>
            </a:pPr>
            <a:r>
              <a:rPr lang="en-US" sz="2000" dirty="0"/>
              <a:t>Analyze fluence intensity/energy profile</a:t>
            </a:r>
          </a:p>
          <a:p>
            <a:pPr marL="514350" indent="-514350">
              <a:buFont typeface="+mj-lt"/>
              <a:buAutoNum type="arabicPeriod"/>
            </a:pPr>
            <a:r>
              <a:rPr lang="en-US" sz="2000" dirty="0"/>
              <a:t>Analyze fission yields using Bateman equations</a:t>
            </a:r>
          </a:p>
        </p:txBody>
      </p:sp>
      <p:sp>
        <p:nvSpPr>
          <p:cNvPr id="5" name="Date Placeholder 4">
            <a:extLst>
              <a:ext uri="{FF2B5EF4-FFF2-40B4-BE49-F238E27FC236}">
                <a16:creationId xmlns:a16="http://schemas.microsoft.com/office/drawing/2014/main" id="{2CC00D1D-8EF3-164D-A911-D8BBB9392CEA}"/>
              </a:ext>
            </a:extLst>
          </p:cNvPr>
          <p:cNvSpPr>
            <a:spLocks noGrp="1"/>
          </p:cNvSpPr>
          <p:nvPr>
            <p:ph type="dt" sz="half" idx="2"/>
          </p:nvPr>
        </p:nvSpPr>
        <p:spPr/>
        <p:txBody>
          <a:bodyPr/>
          <a:lstStyle/>
          <a:p>
            <a:r>
              <a:rPr lang="en-US"/>
              <a:t>Nov. 7th, 2018</a:t>
            </a:r>
            <a:endParaRPr lang="en-US" dirty="0"/>
          </a:p>
        </p:txBody>
      </p:sp>
      <p:sp>
        <p:nvSpPr>
          <p:cNvPr id="6" name="Footer Placeholder 5">
            <a:extLst>
              <a:ext uri="{FF2B5EF4-FFF2-40B4-BE49-F238E27FC236}">
                <a16:creationId xmlns:a16="http://schemas.microsoft.com/office/drawing/2014/main" id="{786F7E12-52E4-864D-9FBE-8F6F95945721}"/>
              </a:ext>
            </a:extLst>
          </p:cNvPr>
          <p:cNvSpPr>
            <a:spLocks noGrp="1"/>
          </p:cNvSpPr>
          <p:nvPr>
            <p:ph type="ftr" sz="quarter" idx="3"/>
          </p:nvPr>
        </p:nvSpPr>
        <p:spPr/>
        <p:txBody>
          <a:bodyPr/>
          <a:lstStyle/>
          <a:p>
            <a:r>
              <a:rPr lang="en-US"/>
              <a:t>PNNL-SA-139389</a:t>
            </a:r>
            <a:endParaRPr lang="en-US" dirty="0"/>
          </a:p>
        </p:txBody>
      </p:sp>
      <p:pic>
        <p:nvPicPr>
          <p:cNvPr id="8" name="Picture 7">
            <a:extLst>
              <a:ext uri="{FF2B5EF4-FFF2-40B4-BE49-F238E27FC236}">
                <a16:creationId xmlns:a16="http://schemas.microsoft.com/office/drawing/2014/main" id="{64DE0968-5959-A847-87E0-B6F624EC722C}"/>
              </a:ext>
            </a:extLst>
          </p:cNvPr>
          <p:cNvPicPr>
            <a:picLocks noChangeAspect="1"/>
          </p:cNvPicPr>
          <p:nvPr/>
        </p:nvPicPr>
        <p:blipFill>
          <a:blip r:embed="rId3"/>
          <a:stretch>
            <a:fillRect/>
          </a:stretch>
        </p:blipFill>
        <p:spPr>
          <a:xfrm>
            <a:off x="9006198" y="1868424"/>
            <a:ext cx="3759200" cy="1574800"/>
          </a:xfrm>
          <a:prstGeom prst="rect">
            <a:avLst/>
          </a:prstGeom>
        </p:spPr>
      </p:pic>
      <p:pic>
        <p:nvPicPr>
          <p:cNvPr id="10" name="Picture 9">
            <a:extLst>
              <a:ext uri="{FF2B5EF4-FFF2-40B4-BE49-F238E27FC236}">
                <a16:creationId xmlns:a16="http://schemas.microsoft.com/office/drawing/2014/main" id="{991251D4-E8CE-5B49-A64D-004FBDC3877F}"/>
              </a:ext>
            </a:extLst>
          </p:cNvPr>
          <p:cNvPicPr>
            <a:picLocks noChangeAspect="1"/>
          </p:cNvPicPr>
          <p:nvPr/>
        </p:nvPicPr>
        <p:blipFill>
          <a:blip r:embed="rId4"/>
          <a:stretch>
            <a:fillRect/>
          </a:stretch>
        </p:blipFill>
        <p:spPr>
          <a:xfrm>
            <a:off x="7960183" y="3625701"/>
            <a:ext cx="5851231" cy="3860187"/>
          </a:xfrm>
          <a:prstGeom prst="rect">
            <a:avLst/>
          </a:prstGeom>
        </p:spPr>
      </p:pic>
      <p:sp>
        <p:nvSpPr>
          <p:cNvPr id="2" name="TextBox 1">
            <a:extLst>
              <a:ext uri="{FF2B5EF4-FFF2-40B4-BE49-F238E27FC236}">
                <a16:creationId xmlns:a16="http://schemas.microsoft.com/office/drawing/2014/main" id="{87E2003E-BBD7-C446-A59F-BF63DF4CEA57}"/>
              </a:ext>
            </a:extLst>
          </p:cNvPr>
          <p:cNvSpPr txBox="1"/>
          <p:nvPr/>
        </p:nvSpPr>
        <p:spPr>
          <a:xfrm>
            <a:off x="9006198" y="3443224"/>
            <a:ext cx="4280082" cy="424732"/>
          </a:xfrm>
          <a:prstGeom prst="rect">
            <a:avLst/>
          </a:prstGeom>
          <a:noFill/>
        </p:spPr>
        <p:txBody>
          <a:bodyPr wrap="none" rtlCol="0">
            <a:spAutoFit/>
          </a:bodyPr>
          <a:lstStyle/>
          <a:p>
            <a:r>
              <a:rPr lang="en-US" dirty="0"/>
              <a:t>Targets irradiated at NCERC </a:t>
            </a:r>
            <a:r>
              <a:rPr lang="en-US" baseline="30000" dirty="0"/>
              <a:t>235</a:t>
            </a:r>
            <a:r>
              <a:rPr lang="en-US" dirty="0"/>
              <a:t>U</a:t>
            </a:r>
          </a:p>
        </p:txBody>
      </p:sp>
      <p:sp>
        <p:nvSpPr>
          <p:cNvPr id="9" name="TextBox 8">
            <a:extLst>
              <a:ext uri="{FF2B5EF4-FFF2-40B4-BE49-F238E27FC236}">
                <a16:creationId xmlns:a16="http://schemas.microsoft.com/office/drawing/2014/main" id="{23FEDFAD-5F9E-6346-9669-78042D934B6C}"/>
              </a:ext>
            </a:extLst>
          </p:cNvPr>
          <p:cNvSpPr txBox="1"/>
          <p:nvPr/>
        </p:nvSpPr>
        <p:spPr>
          <a:xfrm>
            <a:off x="8866033" y="7485888"/>
            <a:ext cx="4155048" cy="424732"/>
          </a:xfrm>
          <a:prstGeom prst="rect">
            <a:avLst/>
          </a:prstGeom>
          <a:noFill/>
        </p:spPr>
        <p:txBody>
          <a:bodyPr wrap="none" rtlCol="0">
            <a:spAutoFit/>
          </a:bodyPr>
          <a:lstStyle/>
          <a:p>
            <a:r>
              <a:rPr lang="en-US" dirty="0"/>
              <a:t>Measurements of the </a:t>
            </a:r>
            <a:r>
              <a:rPr lang="en-US" baseline="30000" dirty="0"/>
              <a:t>134</a:t>
            </a:r>
            <a:r>
              <a:rPr lang="en-US" dirty="0"/>
              <a:t>Te/I pair</a:t>
            </a:r>
          </a:p>
        </p:txBody>
      </p:sp>
    </p:spTree>
    <p:extLst>
      <p:ext uri="{BB962C8B-B14F-4D97-AF65-F5344CB8AC3E}">
        <p14:creationId xmlns:p14="http://schemas.microsoft.com/office/powerpoint/2010/main" val="87237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816C-4766-E841-9EB6-B5230DCD9C08}"/>
              </a:ext>
            </a:extLst>
          </p:cNvPr>
          <p:cNvSpPr>
            <a:spLocks noGrp="1"/>
          </p:cNvSpPr>
          <p:nvPr>
            <p:ph type="title"/>
          </p:nvPr>
        </p:nvSpPr>
        <p:spPr>
          <a:xfrm>
            <a:off x="4990402" y="270933"/>
            <a:ext cx="9182797" cy="1310979"/>
          </a:xfrm>
        </p:spPr>
        <p:txBody>
          <a:bodyPr/>
          <a:lstStyle/>
          <a:p>
            <a:r>
              <a:rPr lang="en-US" dirty="0"/>
              <a:t>Short-lived Isotope Methodology</a:t>
            </a:r>
          </a:p>
        </p:txBody>
      </p:sp>
      <p:sp>
        <p:nvSpPr>
          <p:cNvPr id="3" name="Content Placeholder 2">
            <a:extLst>
              <a:ext uri="{FF2B5EF4-FFF2-40B4-BE49-F238E27FC236}">
                <a16:creationId xmlns:a16="http://schemas.microsoft.com/office/drawing/2014/main" id="{6A899B3C-DF33-454F-B811-478429C65479}"/>
              </a:ext>
            </a:extLst>
          </p:cNvPr>
          <p:cNvSpPr>
            <a:spLocks noGrp="1"/>
          </p:cNvSpPr>
          <p:nvPr>
            <p:ph sz="quarter" idx="20"/>
          </p:nvPr>
        </p:nvSpPr>
        <p:spPr>
          <a:xfrm>
            <a:off x="1371600" y="2057399"/>
            <a:ext cx="5179671" cy="5486401"/>
          </a:xfrm>
        </p:spPr>
        <p:txBody>
          <a:bodyPr/>
          <a:lstStyle/>
          <a:p>
            <a:r>
              <a:rPr lang="en-US" sz="2400" dirty="0"/>
              <a:t>List-mode time-series data extraction</a:t>
            </a:r>
          </a:p>
          <a:p>
            <a:r>
              <a:rPr lang="en-US" sz="2400" dirty="0"/>
              <a:t>Bateman Equation Fitting</a:t>
            </a:r>
          </a:p>
          <a:p>
            <a:r>
              <a:rPr lang="en-US" sz="2400" dirty="0"/>
              <a:t>Fission normalization</a:t>
            </a:r>
          </a:p>
          <a:p>
            <a:pPr lvl="1"/>
            <a:r>
              <a:rPr lang="en-US" sz="2000" dirty="0"/>
              <a:t>“boot strapping” using well known fission products: </a:t>
            </a:r>
            <a:r>
              <a:rPr lang="en-US" sz="2000" baseline="30000" dirty="0"/>
              <a:t>85m</a:t>
            </a:r>
            <a:r>
              <a:rPr lang="en-US" sz="2000" dirty="0"/>
              <a:t>Kr, </a:t>
            </a:r>
            <a:r>
              <a:rPr lang="en-US" sz="2000" baseline="30000" dirty="0"/>
              <a:t>87</a:t>
            </a:r>
            <a:r>
              <a:rPr lang="en-US" sz="2000" dirty="0"/>
              <a:t>Kr, </a:t>
            </a:r>
            <a:r>
              <a:rPr lang="en-US" sz="2000" baseline="30000" dirty="0"/>
              <a:t>88</a:t>
            </a:r>
            <a:r>
              <a:rPr lang="en-US" sz="2000" dirty="0"/>
              <a:t>Kr, </a:t>
            </a:r>
            <a:r>
              <a:rPr lang="en-US" sz="2000" baseline="30000" dirty="0"/>
              <a:t>92</a:t>
            </a:r>
            <a:r>
              <a:rPr lang="en-US" sz="2000" dirty="0"/>
              <a:t>Sr, </a:t>
            </a:r>
            <a:r>
              <a:rPr lang="en-US" sz="2000" baseline="30000" dirty="0"/>
              <a:t>95</a:t>
            </a:r>
            <a:r>
              <a:rPr lang="en-US" sz="2000" dirty="0"/>
              <a:t>Zr, </a:t>
            </a:r>
            <a:r>
              <a:rPr lang="en-US" sz="2000" baseline="30000" dirty="0"/>
              <a:t>97</a:t>
            </a:r>
            <a:r>
              <a:rPr lang="en-US" sz="2000" dirty="0"/>
              <a:t>Zr, </a:t>
            </a:r>
            <a:r>
              <a:rPr lang="en-US" sz="2000" baseline="30000" dirty="0"/>
              <a:t>99</a:t>
            </a:r>
            <a:r>
              <a:rPr lang="en-US" sz="2000" dirty="0"/>
              <a:t>Mo, </a:t>
            </a:r>
            <a:r>
              <a:rPr lang="en-US" sz="2000" baseline="30000" dirty="0"/>
              <a:t>103</a:t>
            </a:r>
            <a:r>
              <a:rPr lang="en-US" sz="2000" dirty="0"/>
              <a:t>Ru, </a:t>
            </a:r>
            <a:r>
              <a:rPr lang="en-US" sz="2000" baseline="30000" dirty="0"/>
              <a:t>132</a:t>
            </a:r>
            <a:r>
              <a:rPr lang="en-US" sz="2000" dirty="0"/>
              <a:t>Te, </a:t>
            </a:r>
            <a:r>
              <a:rPr lang="en-US" sz="2000" baseline="30000" dirty="0"/>
              <a:t>135</a:t>
            </a:r>
            <a:r>
              <a:rPr lang="en-US" sz="2000" dirty="0"/>
              <a:t>Xe, </a:t>
            </a:r>
            <a:r>
              <a:rPr lang="en-US" sz="2000" baseline="30000" dirty="0"/>
              <a:t>140</a:t>
            </a:r>
            <a:r>
              <a:rPr lang="en-US" sz="2000" dirty="0"/>
              <a:t>Ba, </a:t>
            </a:r>
            <a:r>
              <a:rPr lang="en-US" sz="2000" baseline="30000" dirty="0"/>
              <a:t>143</a:t>
            </a:r>
            <a:r>
              <a:rPr lang="en-US" sz="2000" dirty="0"/>
              <a:t>Ce, </a:t>
            </a:r>
            <a:r>
              <a:rPr lang="en-US" sz="2000" baseline="30000" dirty="0"/>
              <a:t>149</a:t>
            </a:r>
            <a:r>
              <a:rPr lang="en-US" sz="2000" dirty="0"/>
              <a:t>Nd, and </a:t>
            </a:r>
            <a:r>
              <a:rPr lang="en-US" sz="2000" baseline="30000" dirty="0"/>
              <a:t>151</a:t>
            </a:r>
            <a:r>
              <a:rPr lang="en-US" sz="2000" dirty="0"/>
              <a:t>Pm</a:t>
            </a:r>
          </a:p>
          <a:p>
            <a:r>
              <a:rPr lang="en-US" sz="2400" dirty="0"/>
              <a:t>Independent data evaluation for fission yield measurements</a:t>
            </a:r>
          </a:p>
        </p:txBody>
      </p:sp>
      <p:sp>
        <p:nvSpPr>
          <p:cNvPr id="4" name="Date Placeholder 3">
            <a:extLst>
              <a:ext uri="{FF2B5EF4-FFF2-40B4-BE49-F238E27FC236}">
                <a16:creationId xmlns:a16="http://schemas.microsoft.com/office/drawing/2014/main" id="{A9BD0AB4-262D-384C-920C-32EC3C5E41CD}"/>
              </a:ext>
            </a:extLst>
          </p:cNvPr>
          <p:cNvSpPr>
            <a:spLocks noGrp="1"/>
          </p:cNvSpPr>
          <p:nvPr>
            <p:ph type="dt" sz="half" idx="2"/>
          </p:nvPr>
        </p:nvSpPr>
        <p:spPr/>
        <p:txBody>
          <a:bodyPr/>
          <a:lstStyle/>
          <a:p>
            <a:r>
              <a:rPr lang="en-US"/>
              <a:t>Nov. 7th, 2018</a:t>
            </a:r>
            <a:endParaRPr lang="en-US" dirty="0"/>
          </a:p>
        </p:txBody>
      </p:sp>
      <p:sp>
        <p:nvSpPr>
          <p:cNvPr id="5" name="Footer Placeholder 4">
            <a:extLst>
              <a:ext uri="{FF2B5EF4-FFF2-40B4-BE49-F238E27FC236}">
                <a16:creationId xmlns:a16="http://schemas.microsoft.com/office/drawing/2014/main" id="{B67F1727-D0BB-A24F-9701-7DB7F90ACF90}"/>
              </a:ext>
            </a:extLst>
          </p:cNvPr>
          <p:cNvSpPr>
            <a:spLocks noGrp="1"/>
          </p:cNvSpPr>
          <p:nvPr>
            <p:ph type="ftr" sz="quarter" idx="3"/>
          </p:nvPr>
        </p:nvSpPr>
        <p:spPr/>
        <p:txBody>
          <a:bodyPr/>
          <a:lstStyle/>
          <a:p>
            <a:r>
              <a:rPr lang="en-US"/>
              <a:t>PNNL-SA-139389</a:t>
            </a:r>
            <a:endParaRPr lang="en-US" dirty="0"/>
          </a:p>
        </p:txBody>
      </p:sp>
      <p:grpSp>
        <p:nvGrpSpPr>
          <p:cNvPr id="8" name="Group 7">
            <a:extLst>
              <a:ext uri="{FF2B5EF4-FFF2-40B4-BE49-F238E27FC236}">
                <a16:creationId xmlns:a16="http://schemas.microsoft.com/office/drawing/2014/main" id="{8B5F0995-76B3-7A4D-B181-1D3DA032FBAA}"/>
              </a:ext>
            </a:extLst>
          </p:cNvPr>
          <p:cNvGrpSpPr/>
          <p:nvPr/>
        </p:nvGrpSpPr>
        <p:grpSpPr>
          <a:xfrm>
            <a:off x="1174830" y="188773"/>
            <a:ext cx="3815575" cy="1754326"/>
            <a:chOff x="1371599" y="-2488557"/>
            <a:chExt cx="3815575" cy="1754326"/>
          </a:xfrm>
        </p:grpSpPr>
        <p:sp>
          <p:nvSpPr>
            <p:cNvPr id="7" name="TextBox 6">
              <a:extLst>
                <a:ext uri="{FF2B5EF4-FFF2-40B4-BE49-F238E27FC236}">
                  <a16:creationId xmlns:a16="http://schemas.microsoft.com/office/drawing/2014/main" id="{540D8499-8FAC-4547-A99F-270294BB4443}"/>
                </a:ext>
              </a:extLst>
            </p:cNvPr>
            <p:cNvSpPr txBox="1"/>
            <p:nvPr/>
          </p:nvSpPr>
          <p:spPr>
            <a:xfrm>
              <a:off x="1371599" y="-2488557"/>
              <a:ext cx="3815573" cy="1754326"/>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173AED0D-DE04-FC40-8F55-416D2960ACAD}"/>
                </a:ext>
              </a:extLst>
            </p:cNvPr>
            <p:cNvPicPr>
              <a:picLocks noChangeAspect="1"/>
            </p:cNvPicPr>
            <p:nvPr/>
          </p:nvPicPr>
          <p:blipFill>
            <a:blip r:embed="rId3"/>
            <a:stretch>
              <a:fillRect/>
            </a:stretch>
          </p:blipFill>
          <p:spPr>
            <a:xfrm>
              <a:off x="1371600" y="-2383744"/>
              <a:ext cx="3815574" cy="1462637"/>
            </a:xfrm>
            <a:prstGeom prst="rect">
              <a:avLst/>
            </a:prstGeom>
          </p:spPr>
        </p:pic>
      </p:grpSp>
      <p:pic>
        <p:nvPicPr>
          <p:cNvPr id="12" name="Picture 11">
            <a:extLst>
              <a:ext uri="{FF2B5EF4-FFF2-40B4-BE49-F238E27FC236}">
                <a16:creationId xmlns:a16="http://schemas.microsoft.com/office/drawing/2014/main" id="{3AA5B4FF-9FA1-2949-BA31-D6B4E692352C}"/>
              </a:ext>
            </a:extLst>
          </p:cNvPr>
          <p:cNvPicPr>
            <a:picLocks noChangeAspect="1"/>
          </p:cNvPicPr>
          <p:nvPr/>
        </p:nvPicPr>
        <p:blipFill>
          <a:blip r:embed="rId4"/>
          <a:stretch>
            <a:fillRect/>
          </a:stretch>
        </p:blipFill>
        <p:spPr>
          <a:xfrm>
            <a:off x="6731486" y="3678880"/>
            <a:ext cx="5934674" cy="4104897"/>
          </a:xfrm>
          <a:prstGeom prst="rect">
            <a:avLst/>
          </a:prstGeom>
          <a:ln w="38100">
            <a:solidFill>
              <a:srgbClr val="000000"/>
            </a:solidFill>
          </a:ln>
        </p:spPr>
      </p:pic>
      <p:pic>
        <p:nvPicPr>
          <p:cNvPr id="10" name="Picture 9">
            <a:extLst>
              <a:ext uri="{FF2B5EF4-FFF2-40B4-BE49-F238E27FC236}">
                <a16:creationId xmlns:a16="http://schemas.microsoft.com/office/drawing/2014/main" id="{CE1BAE68-3370-5540-8C08-489C7BE4B040}"/>
              </a:ext>
            </a:extLst>
          </p:cNvPr>
          <p:cNvPicPr>
            <a:picLocks noChangeAspect="1"/>
          </p:cNvPicPr>
          <p:nvPr/>
        </p:nvPicPr>
        <p:blipFill>
          <a:blip r:embed="rId5"/>
          <a:stretch>
            <a:fillRect/>
          </a:stretch>
        </p:blipFill>
        <p:spPr>
          <a:xfrm>
            <a:off x="8517765" y="1581912"/>
            <a:ext cx="5934674" cy="4031810"/>
          </a:xfrm>
          <a:prstGeom prst="rect">
            <a:avLst/>
          </a:prstGeom>
          <a:ln w="38100">
            <a:solidFill>
              <a:srgbClr val="000000"/>
            </a:solidFill>
          </a:ln>
        </p:spPr>
      </p:pic>
      <p:sp>
        <p:nvSpPr>
          <p:cNvPr id="13" name="TextBox 12">
            <a:extLst>
              <a:ext uri="{FF2B5EF4-FFF2-40B4-BE49-F238E27FC236}">
                <a16:creationId xmlns:a16="http://schemas.microsoft.com/office/drawing/2014/main" id="{0A1E0F87-B499-1741-BB88-B9476AAD5CAD}"/>
              </a:ext>
            </a:extLst>
          </p:cNvPr>
          <p:cNvSpPr txBox="1"/>
          <p:nvPr/>
        </p:nvSpPr>
        <p:spPr>
          <a:xfrm>
            <a:off x="6605064" y="2508288"/>
            <a:ext cx="1912701" cy="1089529"/>
          </a:xfrm>
          <a:prstGeom prst="rect">
            <a:avLst/>
          </a:prstGeom>
          <a:noFill/>
        </p:spPr>
        <p:txBody>
          <a:bodyPr wrap="square" rtlCol="0">
            <a:spAutoFit/>
          </a:bodyPr>
          <a:lstStyle/>
          <a:p>
            <a:r>
              <a:rPr lang="en-US" baseline="30000" dirty="0"/>
              <a:t>88</a:t>
            </a:r>
            <a:r>
              <a:rPr lang="en-US" dirty="0"/>
              <a:t>Kr 196.3keV</a:t>
            </a:r>
          </a:p>
          <a:p>
            <a:r>
              <a:rPr lang="en-US" dirty="0"/>
              <a:t>gamma-line over time</a:t>
            </a:r>
          </a:p>
        </p:txBody>
      </p:sp>
      <p:sp>
        <p:nvSpPr>
          <p:cNvPr id="9" name="TextBox 8">
            <a:extLst>
              <a:ext uri="{FF2B5EF4-FFF2-40B4-BE49-F238E27FC236}">
                <a16:creationId xmlns:a16="http://schemas.microsoft.com/office/drawing/2014/main" id="{C017E567-96E9-9C40-85F2-D363E3088460}"/>
              </a:ext>
            </a:extLst>
          </p:cNvPr>
          <p:cNvSpPr txBox="1"/>
          <p:nvPr/>
        </p:nvSpPr>
        <p:spPr>
          <a:xfrm>
            <a:off x="1710466" y="6485286"/>
            <a:ext cx="4017446" cy="424732"/>
          </a:xfrm>
          <a:prstGeom prst="rect">
            <a:avLst/>
          </a:prstGeom>
          <a:noFill/>
        </p:spPr>
        <p:txBody>
          <a:bodyPr wrap="none" rtlCol="0">
            <a:spAutoFit/>
          </a:bodyPr>
          <a:lstStyle/>
          <a:p>
            <a:r>
              <a:rPr lang="en-US" dirty="0"/>
              <a:t>Jason Burke LLNL-TR-657064</a:t>
            </a:r>
          </a:p>
        </p:txBody>
      </p:sp>
    </p:spTree>
    <p:extLst>
      <p:ext uri="{BB962C8B-B14F-4D97-AF65-F5344CB8AC3E}">
        <p14:creationId xmlns:p14="http://schemas.microsoft.com/office/powerpoint/2010/main" val="257017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5F7640-3FB6-3C45-B055-92C8EBEF9BBD}"/>
              </a:ext>
            </a:extLst>
          </p:cNvPr>
          <p:cNvSpPr>
            <a:spLocks noGrp="1"/>
          </p:cNvSpPr>
          <p:nvPr>
            <p:ph type="title"/>
          </p:nvPr>
        </p:nvSpPr>
        <p:spPr>
          <a:xfrm>
            <a:off x="9097700" y="270933"/>
            <a:ext cx="5075499" cy="1310979"/>
          </a:xfrm>
        </p:spPr>
        <p:txBody>
          <a:bodyPr/>
          <a:lstStyle/>
          <a:p>
            <a:r>
              <a:rPr lang="en-US" dirty="0"/>
              <a:t>Integral Fission Product Yields</a:t>
            </a:r>
          </a:p>
        </p:txBody>
      </p:sp>
      <p:sp>
        <p:nvSpPr>
          <p:cNvPr id="4" name="Content Placeholder 3">
            <a:extLst>
              <a:ext uri="{FF2B5EF4-FFF2-40B4-BE49-F238E27FC236}">
                <a16:creationId xmlns:a16="http://schemas.microsoft.com/office/drawing/2014/main" id="{B5E15D97-4C9A-354E-926B-0473C43CE5A8}"/>
              </a:ext>
            </a:extLst>
          </p:cNvPr>
          <p:cNvSpPr>
            <a:spLocks noGrp="1"/>
          </p:cNvSpPr>
          <p:nvPr>
            <p:ph sz="quarter" idx="20"/>
          </p:nvPr>
        </p:nvSpPr>
        <p:spPr/>
        <p:txBody>
          <a:bodyPr/>
          <a:lstStyle/>
          <a:p>
            <a:r>
              <a:rPr lang="en-US" dirty="0"/>
              <a:t>Improvements in nuclear data</a:t>
            </a:r>
          </a:p>
          <a:p>
            <a:endParaRPr lang="en-US" dirty="0"/>
          </a:p>
          <a:p>
            <a:r>
              <a:rPr lang="en-US" dirty="0"/>
              <a:t>IFPY ENDF/B-VII.1 uncertainties (Cs, Y, etc.)</a:t>
            </a:r>
          </a:p>
          <a:p>
            <a:pPr lvl="1"/>
            <a:r>
              <a:rPr lang="en-US" baseline="30000" dirty="0"/>
              <a:t>136</a:t>
            </a:r>
            <a:r>
              <a:rPr lang="en-US" dirty="0"/>
              <a:t>Cs – 64%</a:t>
            </a:r>
          </a:p>
          <a:p>
            <a:pPr lvl="1"/>
            <a:r>
              <a:rPr lang="en-US" baseline="30000" dirty="0"/>
              <a:t>91</a:t>
            </a:r>
            <a:r>
              <a:rPr lang="en-US" dirty="0"/>
              <a:t>Y – 64%</a:t>
            </a:r>
          </a:p>
          <a:p>
            <a:endParaRPr lang="en-US" dirty="0"/>
          </a:p>
          <a:p>
            <a:r>
              <a:rPr lang="en-US" dirty="0"/>
              <a:t>Recent Experiment:</a:t>
            </a:r>
          </a:p>
          <a:p>
            <a:pPr lvl="1"/>
            <a:r>
              <a:rPr lang="en-US" dirty="0"/>
              <a:t>Fabricated an appropriate DU target for the 14 MeV neutron generator</a:t>
            </a:r>
          </a:p>
          <a:p>
            <a:pPr lvl="1"/>
            <a:r>
              <a:rPr lang="en-US" dirty="0"/>
              <a:t>Irradiated the target to achieve sufficient fissions for radiochemical separations</a:t>
            </a:r>
          </a:p>
          <a:p>
            <a:pPr lvl="1"/>
            <a:r>
              <a:rPr lang="en-US" dirty="0"/>
              <a:t>Dissolved the target and performed separations </a:t>
            </a:r>
          </a:p>
          <a:p>
            <a:pPr lvl="1"/>
            <a:r>
              <a:rPr lang="en-US" dirty="0"/>
              <a:t>Separations and analyses were performed quickly enough to quantify multiple short-lived fission products</a:t>
            </a:r>
          </a:p>
          <a:p>
            <a:pPr lvl="1"/>
            <a:endParaRPr lang="en-US" dirty="0"/>
          </a:p>
          <a:p>
            <a:endParaRPr lang="en-US" dirty="0"/>
          </a:p>
        </p:txBody>
      </p:sp>
      <p:sp>
        <p:nvSpPr>
          <p:cNvPr id="5" name="Date Placeholder 4">
            <a:extLst>
              <a:ext uri="{FF2B5EF4-FFF2-40B4-BE49-F238E27FC236}">
                <a16:creationId xmlns:a16="http://schemas.microsoft.com/office/drawing/2014/main" id="{747671FE-535A-FB47-A666-B32ACE333505}"/>
              </a:ext>
            </a:extLst>
          </p:cNvPr>
          <p:cNvSpPr>
            <a:spLocks noGrp="1"/>
          </p:cNvSpPr>
          <p:nvPr>
            <p:ph type="dt" sz="half" idx="2"/>
          </p:nvPr>
        </p:nvSpPr>
        <p:spPr/>
        <p:txBody>
          <a:bodyPr/>
          <a:lstStyle/>
          <a:p>
            <a:r>
              <a:rPr lang="en-US"/>
              <a:t>Nov. 7th, 2018</a:t>
            </a:r>
            <a:endParaRPr lang="en-US" dirty="0"/>
          </a:p>
        </p:txBody>
      </p:sp>
      <p:sp>
        <p:nvSpPr>
          <p:cNvPr id="6" name="Footer Placeholder 5">
            <a:extLst>
              <a:ext uri="{FF2B5EF4-FFF2-40B4-BE49-F238E27FC236}">
                <a16:creationId xmlns:a16="http://schemas.microsoft.com/office/drawing/2014/main" id="{F970B69F-F5B9-C24E-87F2-5ADCC3CFC11E}"/>
              </a:ext>
            </a:extLst>
          </p:cNvPr>
          <p:cNvSpPr>
            <a:spLocks noGrp="1"/>
          </p:cNvSpPr>
          <p:nvPr>
            <p:ph type="ftr" sz="quarter" idx="3"/>
          </p:nvPr>
        </p:nvSpPr>
        <p:spPr/>
        <p:txBody>
          <a:bodyPr/>
          <a:lstStyle/>
          <a:p>
            <a:r>
              <a:rPr lang="en-US"/>
              <a:t>PNNL-SA-139389</a:t>
            </a:r>
            <a:endParaRPr lang="en-US" dirty="0"/>
          </a:p>
        </p:txBody>
      </p:sp>
      <p:sp>
        <p:nvSpPr>
          <p:cNvPr id="8" name="Cross 7">
            <a:extLst>
              <a:ext uri="{FF2B5EF4-FFF2-40B4-BE49-F238E27FC236}">
                <a16:creationId xmlns:a16="http://schemas.microsoft.com/office/drawing/2014/main" id="{92C4B8EC-A825-5540-87CB-D61114E20D64}"/>
              </a:ext>
            </a:extLst>
          </p:cNvPr>
          <p:cNvSpPr/>
          <p:nvPr/>
        </p:nvSpPr>
        <p:spPr>
          <a:xfrm>
            <a:off x="2625195" y="619731"/>
            <a:ext cx="575205" cy="575205"/>
          </a:xfrm>
          <a:prstGeom prst="plus">
            <a:avLst>
              <a:gd name="adj" fmla="val 39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28E6F13-93E6-3C48-98CF-8D41A0E52AA4}"/>
              </a:ext>
            </a:extLst>
          </p:cNvPr>
          <p:cNvPicPr>
            <a:picLocks noChangeAspect="1"/>
          </p:cNvPicPr>
          <p:nvPr/>
        </p:nvPicPr>
        <p:blipFill>
          <a:blip r:embed="rId3"/>
          <a:stretch>
            <a:fillRect/>
          </a:stretch>
        </p:blipFill>
        <p:spPr>
          <a:xfrm>
            <a:off x="3485523" y="223672"/>
            <a:ext cx="2695358" cy="1536485"/>
          </a:xfrm>
          <a:prstGeom prst="rect">
            <a:avLst/>
          </a:prstGeom>
        </p:spPr>
      </p:pic>
      <p:pic>
        <p:nvPicPr>
          <p:cNvPr id="11" name="Picture 10">
            <a:extLst>
              <a:ext uri="{FF2B5EF4-FFF2-40B4-BE49-F238E27FC236}">
                <a16:creationId xmlns:a16="http://schemas.microsoft.com/office/drawing/2014/main" id="{CA15E188-12CD-4046-8A55-D24C0E6401EB}"/>
              </a:ext>
            </a:extLst>
          </p:cNvPr>
          <p:cNvPicPr>
            <a:picLocks noChangeAspect="1"/>
          </p:cNvPicPr>
          <p:nvPr/>
        </p:nvPicPr>
        <p:blipFill>
          <a:blip r:embed="rId4"/>
          <a:stretch>
            <a:fillRect/>
          </a:stretch>
        </p:blipFill>
        <p:spPr>
          <a:xfrm>
            <a:off x="6755194" y="333755"/>
            <a:ext cx="2033698" cy="1310979"/>
          </a:xfrm>
          <a:prstGeom prst="rect">
            <a:avLst/>
          </a:prstGeom>
        </p:spPr>
      </p:pic>
      <p:sp>
        <p:nvSpPr>
          <p:cNvPr id="12" name="Cross 11">
            <a:extLst>
              <a:ext uri="{FF2B5EF4-FFF2-40B4-BE49-F238E27FC236}">
                <a16:creationId xmlns:a16="http://schemas.microsoft.com/office/drawing/2014/main" id="{D457ACDB-731D-CB46-AC78-28D6CD24C49E}"/>
              </a:ext>
            </a:extLst>
          </p:cNvPr>
          <p:cNvSpPr/>
          <p:nvPr/>
        </p:nvSpPr>
        <p:spPr>
          <a:xfrm>
            <a:off x="6248386" y="638819"/>
            <a:ext cx="575205" cy="575205"/>
          </a:xfrm>
          <a:prstGeom prst="plus">
            <a:avLst>
              <a:gd name="adj" fmla="val 397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78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5554" y="270933"/>
            <a:ext cx="10677646" cy="1310979"/>
          </a:xfrm>
        </p:spPr>
        <p:txBody>
          <a:bodyPr/>
          <a:lstStyle/>
          <a:p>
            <a:r>
              <a:rPr lang="en-US" dirty="0"/>
              <a:t>DU Target: SLFY+IFPY</a:t>
            </a:r>
          </a:p>
        </p:txBody>
      </p:sp>
      <p:sp>
        <p:nvSpPr>
          <p:cNvPr id="3" name="Content Placeholder 2"/>
          <p:cNvSpPr>
            <a:spLocks noGrp="1"/>
          </p:cNvSpPr>
          <p:nvPr>
            <p:ph sz="quarter" idx="20"/>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Fluence foils:  activation results were used to calculate reaction rates which were used in determining the fast neutron fluence as well as the geometrical attenuation in the target</a:t>
            </a:r>
          </a:p>
        </p:txBody>
      </p:sp>
      <p:sp>
        <p:nvSpPr>
          <p:cNvPr id="5" name="Date Placeholder 4"/>
          <p:cNvSpPr>
            <a:spLocks noGrp="1"/>
          </p:cNvSpPr>
          <p:nvPr>
            <p:ph type="dt" sz="half" idx="2"/>
          </p:nvPr>
        </p:nvSpPr>
        <p:spPr/>
        <p:txBody>
          <a:bodyPr/>
          <a:lstStyle/>
          <a:p>
            <a:r>
              <a:rPr lang="en-US"/>
              <a:t>Nov. 7th, 2018</a:t>
            </a:r>
            <a:endParaRPr lang="en-US" dirty="0"/>
          </a:p>
        </p:txBody>
      </p:sp>
      <p:sp>
        <p:nvSpPr>
          <p:cNvPr id="6" name="Footer Placeholder 5"/>
          <p:cNvSpPr>
            <a:spLocks noGrp="1"/>
          </p:cNvSpPr>
          <p:nvPr>
            <p:ph type="ftr" sz="quarter" idx="3"/>
          </p:nvPr>
        </p:nvSpPr>
        <p:spPr/>
        <p:txBody>
          <a:bodyPr/>
          <a:lstStyle/>
          <a:p>
            <a:r>
              <a:rPr lang="en-US"/>
              <a:t>PNNL-SA-139389</a:t>
            </a:r>
          </a:p>
        </p:txBody>
      </p:sp>
      <p:pic>
        <p:nvPicPr>
          <p:cNvPr id="8" name="Picture 7"/>
          <p:cNvPicPr/>
          <p:nvPr/>
        </p:nvPicPr>
        <p:blipFill rotWithShape="1">
          <a:blip r:embed="rId3" cstate="hqprint">
            <a:extLst>
              <a:ext uri="{28A0092B-C50C-407E-A947-70E740481C1C}">
                <a14:useLocalDpi xmlns:a14="http://schemas.microsoft.com/office/drawing/2010/main"/>
              </a:ext>
            </a:extLst>
          </a:blip>
          <a:srcRect/>
          <a:stretch/>
        </p:blipFill>
        <p:spPr bwMode="auto">
          <a:xfrm>
            <a:off x="2622746" y="1810199"/>
            <a:ext cx="8671606" cy="3953538"/>
          </a:xfrm>
          <a:prstGeom prst="rect">
            <a:avLst/>
          </a:prstGeom>
          <a:ln w="6350">
            <a:solidFill>
              <a:schemeClr val="accent5"/>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374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NNL_Option_4">
  <a:themeElements>
    <a:clrScheme name="PNNL">
      <a:dk1>
        <a:srgbClr val="616265"/>
      </a:dk1>
      <a:lt1>
        <a:srgbClr val="FFFFFF"/>
      </a:lt1>
      <a:dk2>
        <a:srgbClr val="D77600"/>
      </a:dk2>
      <a:lt2>
        <a:srgbClr val="B3B3B3"/>
      </a:lt2>
      <a:accent1>
        <a:srgbClr val="A63F1E"/>
      </a:accent1>
      <a:accent2>
        <a:srgbClr val="191C1F"/>
      </a:accent2>
      <a:accent3>
        <a:srgbClr val="F4AA00"/>
      </a:accent3>
      <a:accent4>
        <a:srgbClr val="007836"/>
      </a:accent4>
      <a:accent5>
        <a:srgbClr val="C10435"/>
      </a:accent5>
      <a:accent6>
        <a:srgbClr val="00338E"/>
      </a:accent6>
      <a:hlink>
        <a:srgbClr val="003698"/>
      </a:hlink>
      <a:folHlink>
        <a:srgbClr val="8A0752"/>
      </a:folHlink>
    </a:clrScheme>
    <a:fontScheme name="PNNL_Ari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NNL_Plain.potx" id="{0782FAF7-70BE-4A7B-A9AB-04CE0CD8A8DE}" vid="{2CD97732-1318-4B64-80C1-95496D5ABA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PNNL_Option_4</Template>
  <TotalTime>11753</TotalTime>
  <Words>2378</Words>
  <Application>Microsoft Macintosh PowerPoint</Application>
  <PresentationFormat>Custom</PresentationFormat>
  <Paragraphs>226</Paragraphs>
  <Slides>17</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Cambria Math</vt:lpstr>
      <vt:lpstr>Wingdings</vt:lpstr>
      <vt:lpstr>PNNL_Option_4</vt:lpstr>
      <vt:lpstr>Collaborative Nuclear Data Measurements</vt:lpstr>
      <vt:lpstr>Outline</vt:lpstr>
      <vt:lpstr>               Short-lived Isotopes: 2008-2010</vt:lpstr>
      <vt:lpstr>                 Short-lived Isotopes: 2010-2015</vt:lpstr>
      <vt:lpstr>Short-lived/Long-lived Fission Yields: 2015-Present</vt:lpstr>
      <vt:lpstr>Short-lived Isotope Measurements Methodology</vt:lpstr>
      <vt:lpstr>Short-lived Isotope Methodology</vt:lpstr>
      <vt:lpstr>Integral Fission Product Yields</vt:lpstr>
      <vt:lpstr>DU Target: SLFY+IFPY</vt:lpstr>
      <vt:lpstr>Sample Irradiation: SLFY+IFPY</vt:lpstr>
      <vt:lpstr>Neutron Spectrum: SLFY+IFPY</vt:lpstr>
      <vt:lpstr>Radiochemical Separations: IFPY</vt:lpstr>
      <vt:lpstr>Cumulative Fission Yields: IFPY</vt:lpstr>
      <vt:lpstr>Conclusions: SLFY+LLFY</vt:lpstr>
      <vt:lpstr>ENDF/ENSDF Comments</vt:lpstr>
      <vt:lpstr>EXFOR Comments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accurate dose to water estimation in fuel debris cannisters</dc:title>
  <dc:creator>Alexander Hagen</dc:creator>
  <cp:lastModifiedBy>Pierson, Bruce D</cp:lastModifiedBy>
  <cp:revision>96</cp:revision>
  <cp:lastPrinted>2018-11-07T14:05:44Z</cp:lastPrinted>
  <dcterms:created xsi:type="dcterms:W3CDTF">2018-10-05T15:35:39Z</dcterms:created>
  <dcterms:modified xsi:type="dcterms:W3CDTF">2018-11-07T15:26:27Z</dcterms:modified>
</cp:coreProperties>
</file>