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76" r:id="rId1"/>
    <p:sldMasterId id="2147484757" r:id="rId2"/>
  </p:sldMasterIdLst>
  <p:notesMasterIdLst>
    <p:notesMasterId r:id="rId28"/>
  </p:notesMasterIdLst>
  <p:handoutMasterIdLst>
    <p:handoutMasterId r:id="rId29"/>
  </p:handoutMasterIdLst>
  <p:sldIdLst>
    <p:sldId id="365" r:id="rId3"/>
    <p:sldId id="827" r:id="rId4"/>
    <p:sldId id="831" r:id="rId5"/>
    <p:sldId id="828" r:id="rId6"/>
    <p:sldId id="829" r:id="rId7"/>
    <p:sldId id="830" r:id="rId8"/>
    <p:sldId id="832" r:id="rId9"/>
    <p:sldId id="833" r:id="rId10"/>
    <p:sldId id="834" r:id="rId11"/>
    <p:sldId id="835" r:id="rId12"/>
    <p:sldId id="788" r:id="rId13"/>
    <p:sldId id="826" r:id="rId14"/>
    <p:sldId id="796" r:id="rId15"/>
    <p:sldId id="797" r:id="rId16"/>
    <p:sldId id="798" r:id="rId17"/>
    <p:sldId id="802" r:id="rId18"/>
    <p:sldId id="825" r:id="rId19"/>
    <p:sldId id="836" r:id="rId20"/>
    <p:sldId id="795" r:id="rId21"/>
    <p:sldId id="817" r:id="rId22"/>
    <p:sldId id="816" r:id="rId23"/>
    <p:sldId id="818" r:id="rId24"/>
    <p:sldId id="819" r:id="rId25"/>
    <p:sldId id="821" r:id="rId26"/>
    <p:sldId id="823" r:id="rId2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FF00FF"/>
    <a:srgbClr val="0033CC"/>
    <a:srgbClr val="003399"/>
    <a:srgbClr val="042B7F"/>
    <a:srgbClr val="3399FF"/>
    <a:srgbClr val="FFFF66"/>
    <a:srgbClr val="33CCFF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68" autoAdjust="0"/>
    <p:restoredTop sz="90143" autoAdjust="0"/>
  </p:normalViewPr>
  <p:slideViewPr>
    <p:cSldViewPr>
      <p:cViewPr varScale="1">
        <p:scale>
          <a:sx n="66" d="100"/>
          <a:sy n="66" d="100"/>
        </p:scale>
        <p:origin x="30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fld id="{1154E38C-A77C-40AD-9865-57E5DA9B19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18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fld id="{6CBE9D29-5C9F-4B5C-B05B-E727A1184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388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48132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/>
              <a:t>Go to ”Insert (View) | Header and Footer" to add your organization, sponsor, meeting name here; then, click "Apply to All"</a:t>
            </a:r>
          </a:p>
        </p:txBody>
      </p:sp>
      <p:sp>
        <p:nvSpPr>
          <p:cNvPr id="4813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E7FDD21-7884-42EC-A34E-421A65CF26DB}" type="slidenum">
              <a:rPr lang="en-US" altLang="en-US" sz="1300" smtClean="0"/>
              <a:pPr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E9D29-5C9F-4B5C-B05B-E727A118425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39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E9D29-5C9F-4B5C-B05B-E727A118425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921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E9D29-5C9F-4B5C-B05B-E727A118425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92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E9D29-5C9F-4B5C-B05B-E727A118425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267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E9D29-5C9F-4B5C-B05B-E727A118425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32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E9D29-5C9F-4B5C-B05B-E727A118425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49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E9D29-5C9F-4B5C-B05B-E727A118425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64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E9D29-5C9F-4B5C-B05B-E727A118425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335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E9D29-5C9F-4B5C-B05B-E727A118425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10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NLppt_BG_Title_NewDOElogo_OffSci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EEF959AA-FAC2-4C1A-B9C4-D7F6FE7F7BD7}" type="datetimeFigureOut">
              <a:rPr lang="en-US"/>
              <a:pPr>
                <a:defRPr/>
              </a:pPr>
              <a:t>11/7/2018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42D5E156-7552-4F32-ADE6-A9FAFCC49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20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65AF6451-DCB3-48D1-882A-3149C9EEB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84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DDC75C66-2309-4CD2-A3CC-F2F6613BA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16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_bkg1.png"/>
          <p:cNvPicPr>
            <a:picLocks noChangeAspect="1"/>
          </p:cNvPicPr>
          <p:nvPr/>
        </p:nvPicPr>
        <p:blipFill>
          <a:blip r:embed="rId2" cstate="print"/>
          <a:srcRect t="2948"/>
          <a:stretch>
            <a:fillRect/>
          </a:stretch>
        </p:blipFill>
        <p:spPr bwMode="auto">
          <a:xfrm>
            <a:off x="71062" y="0"/>
            <a:ext cx="9001881" cy="665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38024" y="1238250"/>
            <a:ext cx="7489976" cy="4539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86447" tIns="43223" rIns="86447" bIns="43223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sz="2600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71938"/>
            <a:ext cx="6096000" cy="1143000"/>
          </a:xfrm>
        </p:spPr>
        <p:txBody>
          <a:bodyPr/>
          <a:lstStyle>
            <a:lvl1pPr marL="0" indent="0" algn="ctr">
              <a:buNone/>
              <a:defRPr/>
            </a:lvl1pPr>
            <a:lvl2pPr marL="432235" indent="0" algn="ctr">
              <a:buNone/>
              <a:defRPr/>
            </a:lvl2pPr>
            <a:lvl3pPr marL="864469" indent="0" algn="ctr">
              <a:buNone/>
              <a:defRPr/>
            </a:lvl3pPr>
            <a:lvl4pPr marL="1296702" indent="0" algn="ctr">
              <a:buNone/>
              <a:defRPr/>
            </a:lvl4pPr>
            <a:lvl5pPr marL="1728938" indent="0" algn="ctr">
              <a:buNone/>
              <a:defRPr/>
            </a:lvl5pPr>
            <a:lvl6pPr marL="2161172" indent="0" algn="ctr">
              <a:buNone/>
              <a:defRPr/>
            </a:lvl6pPr>
            <a:lvl7pPr marL="2593406" indent="0" algn="ctr">
              <a:buNone/>
              <a:defRPr/>
            </a:lvl7pPr>
            <a:lvl8pPr marL="3025640" indent="0" algn="ctr">
              <a:buNone/>
              <a:defRPr/>
            </a:lvl8pPr>
            <a:lvl9pPr marL="345787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3143254"/>
            <a:ext cx="9001124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6061" tIns="22425" rIns="56061" bIns="22425"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152400" y="6387148"/>
            <a:ext cx="9448800" cy="348941"/>
          </a:xfrm>
          <a:prstGeom prst="rect">
            <a:avLst/>
          </a:prstGeom>
          <a:noFill/>
        </p:spPr>
        <p:txBody>
          <a:bodyPr wrap="square" lIns="86486" tIns="43243" rIns="86486" bIns="43243" rtlCol="0">
            <a:spAutoFit/>
          </a:bodyPr>
          <a:lstStyle/>
          <a:p>
            <a:pPr algn="ctr" defTabSz="457200"/>
            <a:r>
              <a:rPr lang="en-US" sz="850" dirty="0">
                <a:solidFill>
                  <a:prstClr val="black"/>
                </a:solidFill>
                <a:latin typeface="Arial" pitchFamily="34" charset="0"/>
                <a:ea typeface="ヒラギノ角ゴ Pro W3"/>
                <a:cs typeface="ヒラギノ角ゴ Pro W3"/>
              </a:rPr>
              <a:t>This material is based upon work supported by the U.S. Department of Energy Office of Science under Cooperative Agreement DE-SC0000661, the State of Michigan and Michigan </a:t>
            </a:r>
          </a:p>
          <a:p>
            <a:pPr algn="ctr" defTabSz="457200"/>
            <a:r>
              <a:rPr lang="en-US" sz="850" dirty="0">
                <a:solidFill>
                  <a:prstClr val="black"/>
                </a:solidFill>
                <a:latin typeface="Arial" pitchFamily="34" charset="0"/>
                <a:ea typeface="ヒラギノ角ゴ Pro W3"/>
                <a:cs typeface="ヒラギノ角ゴ Pro W3"/>
              </a:rPr>
              <a:t>  State University. Michigan State University designs and establishes FRIB as a DOE Office of Science National User Facility in support of the mission of the Office of Nuclear Physics.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011412" y="415238"/>
            <a:ext cx="2743200" cy="20999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471295"/>
            <a:ext cx="1600200" cy="204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04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sz="1800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sz="1800" dirty="0">
              <a:solidFill>
                <a:prstClr val="black"/>
              </a:solidFill>
              <a:ea typeface="ヒラギノ角ゴ Pro W3" pitchFamily="-107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5"/>
            <a:ext cx="8991600" cy="485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A. Presenter, June 2013 Lehman Review - 05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71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sz="1800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sz="1800" dirty="0">
              <a:solidFill>
                <a:prstClr val="black"/>
              </a:solidFill>
              <a:ea typeface="ヒラギノ角ゴ Pro W3" pitchFamily="-107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4266900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5"/>
            <a:ext cx="8991600" cy="485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A. Presenter, June 2013 Lehman Review - 05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5447409"/>
            <a:ext cx="914400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399" tIns="45700" rIns="91399" bIns="45700" anchor="ctr"/>
          <a:lstStyle/>
          <a:p>
            <a:pPr defTabSz="457200"/>
            <a:endParaRPr lang="en-US" sz="1800" dirty="0">
              <a:solidFill>
                <a:prstClr val="black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0" y="6057009"/>
            <a:ext cx="9144000" cy="76200"/>
          </a:xfrm>
          <a:prstGeom prst="rect">
            <a:avLst/>
          </a:prstGeom>
          <a:solidFill>
            <a:srgbClr val="0066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99" tIns="45700" rIns="91399" bIns="45700" anchor="ctr"/>
          <a:lstStyle/>
          <a:p>
            <a:pPr defTabSz="457200"/>
            <a:endParaRPr lang="en-US" sz="1800" dirty="0">
              <a:solidFill>
                <a:prstClr val="black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5460114"/>
            <a:ext cx="9067122" cy="584200"/>
          </a:xfrm>
        </p:spPr>
        <p:txBody>
          <a:bodyPr anchor="ctr"/>
          <a:lstStyle>
            <a:lvl1pPr marL="137099" indent="0">
              <a:spcBef>
                <a:spcPts val="0"/>
              </a:spcBef>
              <a:buNone/>
              <a:defRPr b="1" baseline="0"/>
            </a:lvl1pPr>
          </a:lstStyle>
          <a:p>
            <a:pPr lvl="0"/>
            <a:r>
              <a:rPr lang="en-US" dirty="0"/>
              <a:t>Add takeaway message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89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sz="1800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sz="1800" dirty="0">
              <a:solidFill>
                <a:prstClr val="black"/>
              </a:solidFill>
              <a:ea typeface="ヒラギノ角ゴ Pro W3" pitchFamily="-107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81882"/>
            <a:ext cx="8991598" cy="4863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100"/>
            <a:ext cx="4423230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44573" y="1071569"/>
            <a:ext cx="4423227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A. Presenter, June 2013 Lehman Review - 05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4F88C639-55E7-4D97-AC8D-4B42A6736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92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sz="1800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sz="1800" dirty="0">
              <a:solidFill>
                <a:prstClr val="black"/>
              </a:solidFill>
              <a:ea typeface="ヒラギノ角ゴ Pro W3" pitchFamily="-107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099"/>
            <a:ext cx="8991604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76200" y="3581400"/>
            <a:ext cx="8991604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A. Presenter, June 2013 Lehman Review - 05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BCDB990A-6268-4898-A641-7F04AAB15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923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r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sz="1800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sz="1800" dirty="0">
              <a:solidFill>
                <a:prstClr val="black"/>
              </a:solidFill>
              <a:ea typeface="ヒラギノ角ゴ Pro W3" pitchFamily="-107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81882"/>
            <a:ext cx="8991598" cy="4863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099"/>
            <a:ext cx="4419600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625530" y="1067099"/>
            <a:ext cx="4442275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76206" y="3581400"/>
            <a:ext cx="4419599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625530" y="3581400"/>
            <a:ext cx="4442275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A. Presenter, June 2013 Lehman Review - 05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74887700-F8AD-4E75-9DA6-99EB4D276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719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sz="1800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sz="1800" dirty="0">
              <a:solidFill>
                <a:prstClr val="black"/>
              </a:solidFill>
              <a:ea typeface="ヒラギノ角ゴ Pro W3" pitchFamily="-107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A. Presenter, June 2013 Lehman Review - 05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CF988859-7953-4624-98C4-717249B46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6966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sz="1800" dirty="0">
              <a:solidFill>
                <a:prstClr val="black"/>
              </a:solidFill>
              <a:latin typeface="Helvetica" pitchFamily="-107" charset="0"/>
              <a:ea typeface="ヒラギノ角ゴ Pro W3" pitchFamily="-107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sz="1800" dirty="0">
              <a:solidFill>
                <a:prstClr val="black"/>
              </a:solidFill>
              <a:ea typeface="ヒラギノ角ゴ Pro W3" pitchFamily="-107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A. Presenter, June 2013 Lehman Review - 05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888FC917-2F4D-45AC-AA7A-EF80FFB23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306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119CF80D-CE4B-4B48-99CA-4F0072B4D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61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778AC0EA-064D-4C51-B5A1-8C89F0E88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33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D6BB7D4D-3B1E-4DFB-8832-3ED7098AB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603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CE08F509-DA07-4C1D-96A2-0A8A046E2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20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0AD1C941-FF35-4CE8-8826-1CCCCD1DF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98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A5F919BC-9759-49AE-888F-2D87D9F97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62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8201A8E7-72FB-4F91-833E-D88DB0DE7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11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D3B339D3-81D1-48A9-BEBE-F46642409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7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prstClr val="black">
                    <a:tint val="75000"/>
                  </a:prstClr>
                </a:solidFill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prstClr val="black">
                    <a:tint val="75000"/>
                  </a:prstClr>
                </a:solidFill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prstClr val="black">
                    <a:tint val="75000"/>
                  </a:prstClr>
                </a:solidFill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0FABD5C0-0E4A-4392-A82C-C05862CB9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18" descr="REVBG_Slide4_Blu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0" y="6414655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A.A.</a:t>
            </a:r>
            <a:r>
              <a:rPr lang="en-US" sz="1100" baseline="0" dirty="0">
                <a:solidFill>
                  <a:schemeClr val="accent5">
                    <a:lumMod val="75000"/>
                  </a:schemeClr>
                </a:solidFill>
              </a:rPr>
              <a:t> Sonzogni – Nuclear Data Week 2018</a:t>
            </a:r>
            <a:endParaRPr lang="en-US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0" r:id="rId1"/>
    <p:sldLayoutId id="2147484521" r:id="rId2"/>
    <p:sldLayoutId id="2147484522" r:id="rId3"/>
    <p:sldLayoutId id="2147484523" r:id="rId4"/>
    <p:sldLayoutId id="2147484524" r:id="rId5"/>
    <p:sldLayoutId id="2147484525" r:id="rId6"/>
    <p:sldLayoutId id="2147484526" r:id="rId7"/>
    <p:sldLayoutId id="2147484527" r:id="rId8"/>
    <p:sldLayoutId id="2147484528" r:id="rId9"/>
    <p:sldLayoutId id="2147484529" r:id="rId10"/>
    <p:sldLayoutId id="21474845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96" y="75904"/>
            <a:ext cx="8992810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6076" tIns="22431" rIns="56076" bIns="22431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96" y="1067100"/>
            <a:ext cx="8992810" cy="50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40680" y="6356450"/>
            <a:ext cx="4241321" cy="364628"/>
          </a:xfrm>
          <a:prstGeom prst="rect">
            <a:avLst/>
          </a:prstGeom>
        </p:spPr>
        <p:txBody>
          <a:bodyPr lIns="0" tIns="45712" rIns="0" bIns="45712" anchor="b"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 defTabSz="457200">
              <a:defRPr/>
            </a:pPr>
            <a:r>
              <a:rPr lang="en-US"/>
              <a:t>A. Presenter, June 2013 Lehman Review - 05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356450"/>
            <a:ext cx="762000" cy="364628"/>
          </a:xfrm>
          <a:prstGeom prst="rect">
            <a:avLst/>
          </a:prstGeom>
        </p:spPr>
        <p:txBody>
          <a:bodyPr vert="horz" wrap="square" lIns="0" tIns="45712" rIns="0" bIns="45712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1000">
                <a:solidFill>
                  <a:srgbClr val="064308"/>
                </a:solidFill>
                <a:ea typeface="ヒラギノ角ゴ Pro W3" charset="-128"/>
                <a:cs typeface="+mn-cs"/>
              </a:defRPr>
            </a:lvl1pPr>
          </a:lstStyle>
          <a:p>
            <a:pPr defTabSz="457200">
              <a:defRPr/>
            </a:pPr>
            <a:r>
              <a:rPr lang="en-US">
                <a:latin typeface="Arial" pitchFamily="34" charset="0"/>
              </a:rPr>
              <a:t>, Slide </a:t>
            </a:r>
            <a:fld id="{D30A2C6D-39BC-4576-856C-8743CF76CCF1}" type="slidenum">
              <a:rPr lang="en-US">
                <a:latin typeface="Arial" pitchFamily="34" charset="0"/>
              </a:rPr>
              <a:pPr defTabSz="457200">
                <a:defRPr/>
              </a:pPr>
              <a:t>‹#›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73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8" r:id="rId1"/>
    <p:sldLayoutId id="2147484759" r:id="rId2"/>
    <p:sldLayoutId id="2147484760" r:id="rId3"/>
    <p:sldLayoutId id="2147484761" r:id="rId4"/>
    <p:sldLayoutId id="2147484762" r:id="rId5"/>
    <p:sldLayoutId id="2147484763" r:id="rId6"/>
    <p:sldLayoutId id="2147484764" r:id="rId7"/>
    <p:sldLayoutId id="2147484765" r:id="rId8"/>
  </p:sldLayoutIdLst>
  <p:hf hdr="0" dt="0"/>
  <p:txStyles>
    <p:titleStyle>
      <a:lvl1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036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14074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371109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828148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80178" indent="-180178" algn="l" defTabSz="803293" rtl="0" eaLnBrk="1" fontAlgn="base" hangingPunct="1">
        <a:lnSpc>
          <a:spcPct val="90000"/>
        </a:lnSpc>
        <a:spcBef>
          <a:spcPts val="1206"/>
        </a:spcBef>
        <a:spcAft>
          <a:spcPct val="0"/>
        </a:spcAft>
        <a:buSzPct val="100000"/>
        <a:buFont typeface="Wingdings" pitchFamily="2" charset="2"/>
        <a:buChar char="§"/>
        <a:defRPr sz="2200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363359" indent="-151650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2pPr>
      <a:lvl3pPr marL="591584" indent="-160658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Lucida Grande" charset="0"/>
        <a:buChar char="»"/>
        <a:defRPr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728219" indent="-133632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Arial" pitchFamily="34" charset="0"/>
        <a:buChar char="•"/>
        <a:defRPr sz="16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4pPr>
      <a:lvl5pPr marL="1002991" indent="-180178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Lucida Grande" charset="0"/>
        <a:buChar char="»"/>
        <a:defRPr sz="14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5pPr>
      <a:lvl6pPr marL="2223294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680333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137372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594407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9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8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6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6"/>
          <p:cNvSpPr>
            <a:spLocks noGrp="1"/>
          </p:cNvSpPr>
          <p:nvPr>
            <p:ph type="ctrTitle"/>
          </p:nvPr>
        </p:nvSpPr>
        <p:spPr>
          <a:xfrm>
            <a:off x="304800" y="1752600"/>
            <a:ext cx="8534400" cy="8636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Calibri" pitchFamily="34" charset="0"/>
              </a:rPr>
              <a:t>Some of the Latest Developments on Nuclear Reactor Antineutrinos</a:t>
            </a: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-28575" y="3352800"/>
            <a:ext cx="9143999" cy="114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en-US" sz="2400" i="1" dirty="0">
                <a:solidFill>
                  <a:schemeClr val="bg1"/>
                </a:solidFill>
                <a:latin typeface="+mn-lt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+mn-lt"/>
                <a:ea typeface="Batang" pitchFamily="18" charset="-127"/>
                <a:cs typeface="Times New Roman" pitchFamily="18" charset="0"/>
              </a:rPr>
              <a:t>A.A. Sonzogni, E.A. McCutchan, M. Nino, D. </a:t>
            </a:r>
            <a:r>
              <a:rPr lang="en-US" sz="2400" b="1" dirty="0" err="1">
                <a:solidFill>
                  <a:schemeClr val="bg1"/>
                </a:solidFill>
                <a:latin typeface="+mn-lt"/>
                <a:ea typeface="Batang" pitchFamily="18" charset="-127"/>
                <a:cs typeface="Times New Roman" pitchFamily="18" charset="0"/>
              </a:rPr>
              <a:t>Sundy</a:t>
            </a:r>
            <a:endParaRPr lang="en-US" sz="2400" b="1" dirty="0">
              <a:solidFill>
                <a:schemeClr val="bg1"/>
              </a:solidFill>
              <a:latin typeface="+mn-lt"/>
              <a:ea typeface="Batang" pitchFamily="18" charset="-127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2400" b="1" i="1" dirty="0">
                <a:solidFill>
                  <a:schemeClr val="bg1"/>
                </a:solidFill>
                <a:latin typeface="+mn-lt"/>
                <a:ea typeface="Batang" pitchFamily="18" charset="-127"/>
                <a:cs typeface="Times New Roman" pitchFamily="18" charset="0"/>
              </a:rPr>
              <a:t>National Nuclear Data Center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B88C1E-70E8-4727-8CF1-7623C0B0DB49}"/>
              </a:ext>
            </a:extLst>
          </p:cNvPr>
          <p:cNvSpPr txBox="1"/>
          <p:nvPr/>
        </p:nvSpPr>
        <p:spPr>
          <a:xfrm>
            <a:off x="838200" y="914400"/>
            <a:ext cx="7467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Our latest work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Using nuclear databases to:</a:t>
            </a:r>
          </a:p>
          <a:p>
            <a:pPr algn="ctr"/>
            <a:endParaRPr lang="en-US" b="1" dirty="0"/>
          </a:p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en-US" b="1" dirty="0"/>
              <a:t>Signature of Individual </a:t>
            </a:r>
          </a:p>
          <a:p>
            <a:pPr marL="457200" indent="-457200" algn="ctr">
              <a:buFont typeface="Courier New" panose="02070309020205020404" pitchFamily="49" charset="0"/>
              <a:buChar char="o"/>
            </a:pPr>
            <a:endParaRPr lang="en-US" b="1" dirty="0"/>
          </a:p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en-US" b="1" dirty="0"/>
              <a:t>Rule out parameters in the 3+1 model</a:t>
            </a:r>
          </a:p>
        </p:txBody>
      </p:sp>
    </p:spTree>
    <p:extLst>
      <p:ext uri="{BB962C8B-B14F-4D97-AF65-F5344CB8AC3E}">
        <p14:creationId xmlns:p14="http://schemas.microsoft.com/office/powerpoint/2010/main" val="570112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" y="0"/>
            <a:ext cx="8153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Summation Method</a:t>
            </a:r>
          </a:p>
          <a:p>
            <a:pPr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Electron and antineutrino spectra from a reactor can be calculated as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" y="3261479"/>
            <a:ext cx="886072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First calculation of this type performed by P. Vogel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1981 using ENDF/B-V. </a:t>
            </a:r>
          </a:p>
          <a:p>
            <a:endParaRPr lang="en-US" sz="800" dirty="0"/>
          </a:p>
          <a:p>
            <a:r>
              <a:rPr lang="en-US" sz="2000" dirty="0"/>
              <a:t>In this work, we are using:</a:t>
            </a:r>
          </a:p>
          <a:p>
            <a:endParaRPr lang="en-US" sz="800" dirty="0"/>
          </a:p>
          <a:p>
            <a:r>
              <a:rPr lang="en-US" sz="2000" dirty="0">
                <a:solidFill>
                  <a:srgbClr val="0000FF"/>
                </a:solidFill>
              </a:rPr>
              <a:t>ENDF/B-VIII.0 Decay Data </a:t>
            </a:r>
            <a:r>
              <a:rPr lang="en-US" sz="2000" dirty="0"/>
              <a:t>together with the </a:t>
            </a:r>
            <a:r>
              <a:rPr lang="en-US" sz="2000" dirty="0">
                <a:solidFill>
                  <a:srgbClr val="0000FF"/>
                </a:solidFill>
              </a:rPr>
              <a:t>JEFF-3.1.1 Fission Yields</a:t>
            </a:r>
          </a:p>
          <a:p>
            <a:endParaRPr lang="en-US" sz="800" dirty="0">
              <a:solidFill>
                <a:srgbClr val="0000FF"/>
              </a:solidFill>
            </a:endParaRPr>
          </a:p>
          <a:p>
            <a:r>
              <a:rPr lang="en-US" sz="2000" dirty="0">
                <a:solidFill>
                  <a:srgbClr val="0000FF"/>
                </a:solidFill>
              </a:rPr>
              <a:t>JEFF-3.1.1 FY </a:t>
            </a:r>
            <a:r>
              <a:rPr lang="en-US" sz="2000" dirty="0"/>
              <a:t>implicit nuclear structure data fairly compatible with </a:t>
            </a:r>
            <a:r>
              <a:rPr lang="en-US" sz="2000" dirty="0">
                <a:solidFill>
                  <a:srgbClr val="0000FF"/>
                </a:solidFill>
              </a:rPr>
              <a:t>ENDF/B-VIII.0</a:t>
            </a:r>
          </a:p>
          <a:p>
            <a:endParaRPr lang="en-US" sz="800" dirty="0">
              <a:solidFill>
                <a:srgbClr val="0000FF"/>
              </a:solidFill>
            </a:endParaRPr>
          </a:p>
          <a:p>
            <a:r>
              <a:rPr lang="en-US" sz="2000" dirty="0">
                <a:solidFill>
                  <a:srgbClr val="0000FF"/>
                </a:solidFill>
              </a:rPr>
              <a:t>ENDF/B-VIII.0 </a:t>
            </a:r>
            <a:r>
              <a:rPr lang="en-US" sz="2000" dirty="0"/>
              <a:t>includes the latest</a:t>
            </a:r>
            <a:r>
              <a:rPr lang="en-US" sz="2000" dirty="0">
                <a:solidFill>
                  <a:srgbClr val="0000FF"/>
                </a:solidFill>
              </a:rPr>
              <a:t> TAGS data </a:t>
            </a:r>
            <a:r>
              <a:rPr lang="en-US" sz="2000" dirty="0"/>
              <a:t>relevant to antineutrino applications.   Simplified versions of the library available on request.</a:t>
            </a:r>
          </a:p>
          <a:p>
            <a:endParaRPr lang="en-US" sz="1800" b="1" dirty="0">
              <a:solidFill>
                <a:srgbClr val="008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50372" y="1660194"/>
            <a:ext cx="4257295" cy="1344605"/>
            <a:chOff x="2809875" y="691976"/>
            <a:chExt cx="4257295" cy="1344605"/>
          </a:xfrm>
        </p:grpSpPr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20671175"/>
                </p:ext>
              </p:extLst>
            </p:nvPr>
          </p:nvGraphicFramePr>
          <p:xfrm>
            <a:off x="3362324" y="691976"/>
            <a:ext cx="3129145" cy="5825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50" name="Equation" r:id="rId4" imgW="1333440" imgH="253800" progId="Equation.3">
                    <p:embed/>
                  </p:oleObj>
                </mc:Choice>
                <mc:Fallback>
                  <p:oleObj name="Equation" r:id="rId4" imgW="1333440" imgH="253800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2324" y="691976"/>
                          <a:ext cx="3129145" cy="5825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TextBox 3"/>
            <p:cNvSpPr txBox="1"/>
            <p:nvPr/>
          </p:nvSpPr>
          <p:spPr>
            <a:xfrm>
              <a:off x="2809875" y="1371080"/>
              <a:ext cx="2152650" cy="584775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FF"/>
                  </a:solidFill>
                </a:rPr>
                <a:t>Cumulative Fission Yields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85970" y="1698027"/>
              <a:ext cx="1981200" cy="338554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00FF"/>
                  </a:solidFill>
                </a:rPr>
                <a:t>Individual Spectra</a:t>
              </a:r>
            </a:p>
          </p:txBody>
        </p:sp>
        <p:cxnSp>
          <p:nvCxnSpPr>
            <p:cNvPr id="6" name="Straight Arrow Connector 5"/>
            <p:cNvCxnSpPr>
              <a:stCxn id="11" idx="0"/>
            </p:cNvCxnSpPr>
            <p:nvPr/>
          </p:nvCxnSpPr>
          <p:spPr>
            <a:xfrm flipH="1" flipV="1">
              <a:off x="5953125" y="1176234"/>
              <a:ext cx="123445" cy="521793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4" idx="3"/>
            </p:cNvCxnSpPr>
            <p:nvPr/>
          </p:nvCxnSpPr>
          <p:spPr>
            <a:xfrm flipV="1">
              <a:off x="4962525" y="1141811"/>
              <a:ext cx="304800" cy="521657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6" t="37500" r="46455" b="19643"/>
          <a:stretch/>
        </p:blipFill>
        <p:spPr bwMode="auto">
          <a:xfrm>
            <a:off x="102553" y="1404522"/>
            <a:ext cx="1925921" cy="1346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495" y="1170063"/>
            <a:ext cx="2037591" cy="1948778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34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2D908A-17E9-41F3-8202-BEF3C6B12947}"/>
              </a:ext>
            </a:extLst>
          </p:cNvPr>
          <p:cNvSpPr txBox="1"/>
          <p:nvPr/>
        </p:nvSpPr>
        <p:spPr>
          <a:xfrm>
            <a:off x="76200" y="0"/>
            <a:ext cx="9067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with Huber-Mueller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94135D-26D2-47BD-BBE0-AACFC535D8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" t="7778" r="12589" b="3333"/>
          <a:stretch/>
        </p:blipFill>
        <p:spPr>
          <a:xfrm>
            <a:off x="990600" y="838200"/>
            <a:ext cx="6818948" cy="551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14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my documents\articles\Fine Structure\f2-bi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8" t="7007" r="17575" b="9476"/>
          <a:stretch/>
        </p:blipFill>
        <p:spPr bwMode="auto">
          <a:xfrm>
            <a:off x="76200" y="678508"/>
            <a:ext cx="5299113" cy="593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0"/>
            <a:ext cx="9067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Fine Structure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56003" y="864331"/>
            <a:ext cx="40560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As the reactor spectrum is the sum of ~800 individual spectra, can we seen individual effects?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725756" y="3941296"/>
            <a:ext cx="5884844" cy="2100590"/>
            <a:chOff x="2725756" y="3941296"/>
            <a:chExt cx="5884844" cy="2100590"/>
          </a:xfrm>
        </p:grpSpPr>
        <p:sp>
          <p:nvSpPr>
            <p:cNvPr id="16" name="Oval 15"/>
            <p:cNvSpPr/>
            <p:nvPr/>
          </p:nvSpPr>
          <p:spPr>
            <a:xfrm>
              <a:off x="2725756" y="3941296"/>
              <a:ext cx="855644" cy="969496"/>
            </a:xfrm>
            <a:prstGeom prst="ellipse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638800" y="5334000"/>
              <a:ext cx="2971800" cy="707886"/>
            </a:xfrm>
            <a:prstGeom prst="rect">
              <a:avLst/>
            </a:prstGeom>
            <a:noFill/>
            <a:ln w="25400">
              <a:solidFill>
                <a:srgbClr val="FF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Shoulder spanning several 100s </a:t>
              </a:r>
              <a:r>
                <a:rPr lang="en-US" sz="2000" dirty="0" err="1"/>
                <a:t>keV</a:t>
              </a:r>
              <a:endParaRPr lang="en-US" sz="2000" dirty="0"/>
            </a:p>
          </p:txBody>
        </p:sp>
        <p:cxnSp>
          <p:nvCxnSpPr>
            <p:cNvPr id="19" name="Straight Arrow Connector 18"/>
            <p:cNvCxnSpPr>
              <a:stCxn id="16" idx="6"/>
            </p:cNvCxnSpPr>
            <p:nvPr/>
          </p:nvCxnSpPr>
          <p:spPr>
            <a:xfrm>
              <a:off x="3581400" y="4426044"/>
              <a:ext cx="2057400" cy="1212756"/>
            </a:xfrm>
            <a:prstGeom prst="straightConnector1">
              <a:avLst/>
            </a:prstGeom>
            <a:ln w="2540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1676400" y="1066800"/>
            <a:ext cx="7312345" cy="3461526"/>
            <a:chOff x="1676400" y="1066800"/>
            <a:chExt cx="7312345" cy="3461526"/>
          </a:xfrm>
        </p:grpSpPr>
        <p:sp>
          <p:nvSpPr>
            <p:cNvPr id="4" name="Oval 3"/>
            <p:cNvSpPr/>
            <p:nvPr/>
          </p:nvSpPr>
          <p:spPr>
            <a:xfrm>
              <a:off x="1676400" y="1162280"/>
              <a:ext cx="381000" cy="381000"/>
            </a:xfrm>
            <a:prstGeom prst="ellipse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725756" y="1245243"/>
              <a:ext cx="381000" cy="381000"/>
            </a:xfrm>
            <a:prstGeom prst="ellipse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981200" y="1066800"/>
              <a:ext cx="381000" cy="381000"/>
            </a:xfrm>
            <a:prstGeom prst="ellipse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>
              <a:stCxn id="6" idx="5"/>
            </p:cNvCxnSpPr>
            <p:nvPr/>
          </p:nvCxnSpPr>
          <p:spPr>
            <a:xfrm>
              <a:off x="3050960" y="1570447"/>
              <a:ext cx="2130640" cy="649555"/>
            </a:xfrm>
            <a:prstGeom prst="straightConnector1">
              <a:avLst/>
            </a:prstGeom>
            <a:ln w="254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7" idx="5"/>
            </p:cNvCxnSpPr>
            <p:nvPr/>
          </p:nvCxnSpPr>
          <p:spPr>
            <a:xfrm>
              <a:off x="2306404" y="1392004"/>
              <a:ext cx="2846621" cy="827998"/>
            </a:xfrm>
            <a:prstGeom prst="straightConnector1">
              <a:avLst/>
            </a:prstGeom>
            <a:ln w="254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4" idx="5"/>
            </p:cNvCxnSpPr>
            <p:nvPr/>
          </p:nvCxnSpPr>
          <p:spPr>
            <a:xfrm>
              <a:off x="2001604" y="1487484"/>
              <a:ext cx="3179996" cy="732518"/>
            </a:xfrm>
            <a:prstGeom prst="straightConnector1">
              <a:avLst/>
            </a:prstGeom>
            <a:ln w="254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153025" y="2220002"/>
              <a:ext cx="1143000" cy="2308324"/>
            </a:xfrm>
            <a:prstGeom prst="rect">
              <a:avLst/>
            </a:prstGeom>
            <a:noFill/>
            <a:ln w="25400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/>
                <a:t>Sharp cutoffs that can be seen with 0.1 MeV binning or less</a:t>
              </a:r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61" t="6488" r="4963"/>
            <a:stretch/>
          </p:blipFill>
          <p:spPr bwMode="auto">
            <a:xfrm>
              <a:off x="6400800" y="2220002"/>
              <a:ext cx="2587945" cy="214645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6458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0" t="8191" r="11412" b="3100"/>
          <a:stretch/>
        </p:blipFill>
        <p:spPr bwMode="auto">
          <a:xfrm>
            <a:off x="3091929" y="707886"/>
            <a:ext cx="6052071" cy="493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 t="8616" r="10838" b="2871"/>
          <a:stretch/>
        </p:blipFill>
        <p:spPr bwMode="auto">
          <a:xfrm>
            <a:off x="3240658" y="2052999"/>
            <a:ext cx="5897836" cy="477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0"/>
            <a:ext cx="9067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reveal Fine Structure?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066800"/>
            <a:ext cx="2667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Ratio of adjacent points:</a:t>
            </a:r>
          </a:p>
          <a:p>
            <a:endParaRPr lang="en-US" sz="2400" dirty="0"/>
          </a:p>
          <a:p>
            <a:r>
              <a:rPr lang="en-US" b="1" i="1" dirty="0" err="1"/>
              <a:t>R</a:t>
            </a:r>
            <a:r>
              <a:rPr lang="en-US" b="1" i="1" baseline="-25000" dirty="0" err="1"/>
              <a:t>i</a:t>
            </a:r>
            <a:r>
              <a:rPr lang="en-US" b="1" i="1" baseline="-25000" dirty="0"/>
              <a:t> </a:t>
            </a:r>
            <a:r>
              <a:rPr lang="en-US" b="1" i="1" dirty="0"/>
              <a:t>= S</a:t>
            </a:r>
            <a:r>
              <a:rPr lang="en-US" b="1" i="1" baseline="-25000" dirty="0"/>
              <a:t>i </a:t>
            </a:r>
            <a:r>
              <a:rPr lang="en-US" b="1" i="1" dirty="0"/>
              <a:t>/ S</a:t>
            </a:r>
            <a:r>
              <a:rPr lang="en-US" b="1" i="1" baseline="-25000" dirty="0"/>
              <a:t>i+1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3352800"/>
            <a:ext cx="2935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Surprisingly, even with a 0.25 MeV binning a structure can be seen.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5029200"/>
            <a:ext cx="27871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Structure observed in Daya Bay data, covariance matrix crucial for analysis.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814030"/>
            <a:ext cx="4531603" cy="8943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4" t="1567" r="12336"/>
          <a:stretch/>
        </p:blipFill>
        <p:spPr bwMode="auto">
          <a:xfrm>
            <a:off x="66675" y="1199436"/>
            <a:ext cx="4157949" cy="384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2362200"/>
            <a:ext cx="4648200" cy="325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0"/>
            <a:ext cx="9067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Nuclides behind fine structure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5293418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For more details, see:</a:t>
            </a:r>
          </a:p>
          <a:p>
            <a:r>
              <a:rPr lang="en-US" sz="1400" dirty="0"/>
              <a:t> A.A. Sonzogni, M. Nino, E.A. McCutchan PRC98, 014323 (2018)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08"/>
          <a:stretch/>
        </p:blipFill>
        <p:spPr bwMode="auto">
          <a:xfrm>
            <a:off x="7239000" y="117625"/>
            <a:ext cx="1790700" cy="117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8899" y="6858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Looking for trees in the forest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80876" y="1447800"/>
            <a:ext cx="3729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This “Fine structure” can be attributed to just 4 nuclides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00E234-32D0-44C8-9F10-EE0B6C2A0479}"/>
              </a:ext>
            </a:extLst>
          </p:cNvPr>
          <p:cNvSpPr txBox="1"/>
          <p:nvPr/>
        </p:nvSpPr>
        <p:spPr>
          <a:xfrm>
            <a:off x="228600" y="5921514"/>
            <a:ext cx="880110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We need to confirm this finding by other means.   </a:t>
            </a:r>
          </a:p>
          <a:p>
            <a:pPr algn="ctr"/>
            <a:r>
              <a:rPr lang="en-US" sz="2000" b="1" dirty="0"/>
              <a:t>Also, could this be a low value </a:t>
            </a:r>
            <a:r>
              <a:rPr lang="en-US" sz="2000" b="1" dirty="0">
                <a:latin typeface="Symbol" panose="05050102010706020507" pitchFamily="18" charset="2"/>
              </a:rPr>
              <a:t>D</a:t>
            </a:r>
            <a:r>
              <a:rPr lang="en-US" sz="2000" b="1" dirty="0"/>
              <a:t>m</a:t>
            </a:r>
            <a:r>
              <a:rPr lang="en-US" sz="2000" b="1" baseline="30000" dirty="0"/>
              <a:t>2</a:t>
            </a:r>
            <a:r>
              <a:rPr lang="en-US" sz="2000" b="1" baseline="-25000" dirty="0"/>
              <a:t>41</a:t>
            </a:r>
            <a:r>
              <a:rPr lang="en-US" sz="2000" b="1" dirty="0"/>
              <a:t> ( &lt; 0.1 eV</a:t>
            </a:r>
            <a:r>
              <a:rPr lang="en-US" sz="2000" b="1" baseline="30000" dirty="0"/>
              <a:t>2 </a:t>
            </a:r>
            <a:r>
              <a:rPr lang="en-US" sz="2000" b="1" dirty="0"/>
              <a:t>) effect?</a:t>
            </a:r>
          </a:p>
        </p:txBody>
      </p:sp>
    </p:spTree>
    <p:extLst>
      <p:ext uri="{BB962C8B-B14F-4D97-AF65-F5344CB8AC3E}">
        <p14:creationId xmlns:p14="http://schemas.microsoft.com/office/powerpoint/2010/main" val="303565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0"/>
            <a:ext cx="9067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Fine Structure in </a:t>
            </a:r>
            <a:r>
              <a:rPr lang="en-US" sz="3600" b="1" baseline="30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235</a:t>
            </a:r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electron spectrum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81700" y="811798"/>
            <a:ext cx="3048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The structure at around 7.8 MeV is basically due to </a:t>
            </a:r>
            <a:r>
              <a:rPr lang="en-US" sz="2000" b="1" baseline="30000" dirty="0">
                <a:solidFill>
                  <a:srgbClr val="0000FF"/>
                </a:solidFill>
              </a:rPr>
              <a:t>92</a:t>
            </a:r>
            <a:r>
              <a:rPr lang="en-US" sz="2000" b="1" dirty="0">
                <a:solidFill>
                  <a:srgbClr val="0000FF"/>
                </a:solidFill>
              </a:rPr>
              <a:t>Rb</a:t>
            </a:r>
          </a:p>
          <a:p>
            <a:endParaRPr lang="en-US" sz="2000" b="1" dirty="0">
              <a:solidFill>
                <a:srgbClr val="0000FF"/>
              </a:solidFill>
            </a:endParaRPr>
          </a:p>
          <a:p>
            <a:r>
              <a:rPr lang="en-US" sz="2000" b="1" dirty="0"/>
              <a:t>The shoulder at around 7 MeV due to </a:t>
            </a:r>
            <a:r>
              <a:rPr lang="en-US" sz="2000" b="1" baseline="30000" dirty="0">
                <a:solidFill>
                  <a:srgbClr val="0000FF"/>
                </a:solidFill>
              </a:rPr>
              <a:t>96</a:t>
            </a:r>
            <a:r>
              <a:rPr lang="en-US" sz="2000" b="1" dirty="0">
                <a:solidFill>
                  <a:srgbClr val="0000FF"/>
                </a:solidFill>
              </a:rPr>
              <a:t>Y</a:t>
            </a:r>
          </a:p>
          <a:p>
            <a:endParaRPr lang="en-US" sz="2000" b="1" dirty="0">
              <a:solidFill>
                <a:srgbClr val="0000FF"/>
              </a:solidFill>
            </a:endParaRPr>
          </a:p>
          <a:p>
            <a:r>
              <a:rPr lang="en-US" sz="2000" b="1" dirty="0"/>
              <a:t>And the structure at around 4 MeV due to </a:t>
            </a:r>
            <a:r>
              <a:rPr lang="en-US" sz="2000" b="1" baseline="30000" dirty="0">
                <a:solidFill>
                  <a:srgbClr val="0000FF"/>
                </a:solidFill>
              </a:rPr>
              <a:t>95</a:t>
            </a:r>
            <a:r>
              <a:rPr lang="en-US" sz="2000" b="1" dirty="0">
                <a:solidFill>
                  <a:srgbClr val="0000FF"/>
                </a:solidFill>
              </a:rPr>
              <a:t>Y, </a:t>
            </a:r>
            <a:r>
              <a:rPr lang="en-US" sz="2000" b="1" baseline="30000" dirty="0">
                <a:solidFill>
                  <a:srgbClr val="0000FF"/>
                </a:solidFill>
              </a:rPr>
              <a:t>98,101</a:t>
            </a:r>
            <a:r>
              <a:rPr lang="en-US" sz="2000" b="1" dirty="0">
                <a:solidFill>
                  <a:srgbClr val="0000FF"/>
                </a:solidFill>
              </a:rPr>
              <a:t>Nb,</a:t>
            </a:r>
            <a:r>
              <a:rPr lang="en-US" sz="2000" b="1" baseline="30000" dirty="0">
                <a:solidFill>
                  <a:srgbClr val="0000FF"/>
                </a:solidFill>
              </a:rPr>
              <a:t>102</a:t>
            </a:r>
            <a:r>
              <a:rPr lang="en-US" sz="2000" b="1" dirty="0">
                <a:solidFill>
                  <a:srgbClr val="0000FF"/>
                </a:solidFill>
              </a:rPr>
              <a:t>Tc.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EBE0C4-3F28-4219-BE44-FAE3490F6B37}"/>
              </a:ext>
            </a:extLst>
          </p:cNvPr>
          <p:cNvSpPr txBox="1"/>
          <p:nvPr/>
        </p:nvSpPr>
        <p:spPr>
          <a:xfrm>
            <a:off x="171450" y="5558880"/>
            <a:ext cx="880110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Therefore, the structure at 4.5 MeV antineutrino energy is due to the decay of individual fission products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CE7813-5F2D-43C1-B60F-83BFC2BB6D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" t="7117" r="11179" b="3207"/>
          <a:stretch/>
        </p:blipFill>
        <p:spPr>
          <a:xfrm>
            <a:off x="171450" y="792525"/>
            <a:ext cx="5720200" cy="462016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7346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61E8DB-DBFB-4582-8B2E-C604A75A0214}"/>
              </a:ext>
            </a:extLst>
          </p:cNvPr>
          <p:cNvSpPr txBox="1"/>
          <p:nvPr/>
        </p:nvSpPr>
        <p:spPr>
          <a:xfrm>
            <a:off x="76200" y="0"/>
            <a:ext cx="9067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this relevant, you may ask…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D633ED-5570-4F91-B158-9397C08816A7}"/>
              </a:ext>
            </a:extLst>
          </p:cNvPr>
          <p:cNvGrpSpPr/>
          <p:nvPr/>
        </p:nvGrpSpPr>
        <p:grpSpPr>
          <a:xfrm>
            <a:off x="3632337" y="1007262"/>
            <a:ext cx="5422924" cy="5334000"/>
            <a:chOff x="228600" y="838200"/>
            <a:chExt cx="5422924" cy="53340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75C0314-D300-49C8-B84F-18AEEC210767}"/>
                </a:ext>
              </a:extLst>
            </p:cNvPr>
            <p:cNvGrpSpPr/>
            <p:nvPr/>
          </p:nvGrpSpPr>
          <p:grpSpPr>
            <a:xfrm>
              <a:off x="228600" y="838200"/>
              <a:ext cx="5422924" cy="4258923"/>
              <a:chOff x="3276600" y="655977"/>
              <a:chExt cx="5422924" cy="4258923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BCBE796B-9187-4A50-A848-3586ECE710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76600" y="838200"/>
                <a:ext cx="5422924" cy="4076700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CFD622-ECE9-4057-9447-AEF9B9EB6B38}"/>
                  </a:ext>
                </a:extLst>
              </p:cNvPr>
              <p:cNvSpPr txBox="1"/>
              <p:nvPr/>
            </p:nvSpPr>
            <p:spPr>
              <a:xfrm>
                <a:off x="3886200" y="655977"/>
                <a:ext cx="4572000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42B7F"/>
                    </a:solidFill>
                  </a:rPr>
                  <a:t>Expected spectrum for JUNO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785C53E-A8D8-4C91-B5FB-9DCF94E2BA61}"/>
                </a:ext>
              </a:extLst>
            </p:cNvPr>
            <p:cNvSpPr txBox="1"/>
            <p:nvPr/>
          </p:nvSpPr>
          <p:spPr>
            <a:xfrm>
              <a:off x="858296" y="5094982"/>
              <a:ext cx="479322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See for a discussion on the effect of Inverted or Normal ordering using nuclear databases: </a:t>
              </a:r>
            </a:p>
            <a:p>
              <a:r>
                <a:rPr lang="en-US" sz="1600" dirty="0"/>
                <a:t>D.L. Danielson, A.C. Hayes, G.T. Harvey, arXiv:1808.03276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75DDCC2-66A3-402B-8417-C210A331F0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392" y="1066722"/>
            <a:ext cx="4051963" cy="38437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FD11A3-4A43-4924-83CA-889DD4E829A1}"/>
              </a:ext>
            </a:extLst>
          </p:cNvPr>
          <p:cNvSpPr txBox="1"/>
          <p:nvPr/>
        </p:nvSpPr>
        <p:spPr>
          <a:xfrm>
            <a:off x="88739" y="5025539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20 </a:t>
            </a:r>
            <a:r>
              <a:rPr lang="en-US" sz="2000" dirty="0" err="1"/>
              <a:t>kT</a:t>
            </a:r>
            <a:r>
              <a:rPr lang="en-US" sz="2000" dirty="0"/>
              <a:t> detector (1000 x bigger than Daya Bay) to measure neutrino mass hierarchy and oscillation parameters</a:t>
            </a:r>
          </a:p>
        </p:txBody>
      </p:sp>
    </p:spTree>
    <p:extLst>
      <p:ext uri="{BB962C8B-B14F-4D97-AF65-F5344CB8AC3E}">
        <p14:creationId xmlns:p14="http://schemas.microsoft.com/office/powerpoint/2010/main" val="344602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8901C5F-519C-40F0-9553-E4C9D8F1FC61}"/>
              </a:ext>
            </a:extLst>
          </p:cNvPr>
          <p:cNvSpPr txBox="1"/>
          <p:nvPr/>
        </p:nvSpPr>
        <p:spPr>
          <a:xfrm>
            <a:off x="0" y="1219200"/>
            <a:ext cx="1981200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42B7F"/>
                </a:solidFill>
              </a:rPr>
              <a:t>Signature of sterile neutrino in short baseline experiments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DAA269B-E9D3-460F-B13F-D4C17F03D6E6}"/>
              </a:ext>
            </a:extLst>
          </p:cNvPr>
          <p:cNvGrpSpPr/>
          <p:nvPr/>
        </p:nvGrpSpPr>
        <p:grpSpPr>
          <a:xfrm>
            <a:off x="2215796" y="5936397"/>
            <a:ext cx="5312308" cy="707886"/>
            <a:chOff x="3516047" y="5971112"/>
            <a:chExt cx="5312308" cy="70788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8971437-6C2D-48A8-B8C5-D0C77BE66EBE}"/>
                </a:ext>
              </a:extLst>
            </p:cNvPr>
            <p:cNvSpPr txBox="1"/>
            <p:nvPr/>
          </p:nvSpPr>
          <p:spPr>
            <a:xfrm>
              <a:off x="3516047" y="5971112"/>
              <a:ext cx="5312308" cy="707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/>
                <a:t>RAA,  Mention et al, PRD 83, 073006 (2011)</a:t>
              </a:r>
            </a:p>
            <a:p>
              <a:pPr algn="r"/>
              <a:endParaRPr lang="en-US" sz="800" dirty="0"/>
            </a:p>
            <a:p>
              <a:pPr algn="r"/>
              <a:r>
                <a:rPr lang="en-US" sz="1600" dirty="0"/>
                <a:t>     Neutrino-4, </a:t>
              </a:r>
              <a:r>
                <a:rPr lang="en-US" sz="1600" dirty="0" err="1"/>
                <a:t>Serebrov</a:t>
              </a:r>
              <a:r>
                <a:rPr lang="en-US" sz="1600" dirty="0"/>
                <a:t> </a:t>
              </a:r>
              <a:r>
                <a:rPr lang="en-US" sz="1600" i="1" dirty="0"/>
                <a:t>et al.</a:t>
              </a:r>
              <a:r>
                <a:rPr lang="en-US" sz="1600" dirty="0"/>
                <a:t>, arXiv:1809.10561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D3921CA-5ABD-440A-B067-61F5C098EFF5}"/>
                </a:ext>
              </a:extLst>
            </p:cNvPr>
            <p:cNvCxnSpPr/>
            <p:nvPr/>
          </p:nvCxnSpPr>
          <p:spPr>
            <a:xfrm>
              <a:off x="3962400" y="6123512"/>
              <a:ext cx="533400" cy="0"/>
            </a:xfrm>
            <a:prstGeom prst="line">
              <a:avLst/>
            </a:prstGeom>
            <a:ln w="254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5EADFAA-5754-47E4-8DC0-2709225F05AA}"/>
                </a:ext>
              </a:extLst>
            </p:cNvPr>
            <p:cNvCxnSpPr/>
            <p:nvPr/>
          </p:nvCxnSpPr>
          <p:spPr>
            <a:xfrm>
              <a:off x="3962400" y="6199712"/>
              <a:ext cx="533400" cy="0"/>
            </a:xfrm>
            <a:prstGeom prst="line">
              <a:avLst/>
            </a:prstGeom>
            <a:ln w="254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BE729D3-9CED-451F-A2B8-C36674A7BFF8}"/>
                </a:ext>
              </a:extLst>
            </p:cNvPr>
            <p:cNvCxnSpPr/>
            <p:nvPr/>
          </p:nvCxnSpPr>
          <p:spPr>
            <a:xfrm>
              <a:off x="3962400" y="6504512"/>
              <a:ext cx="5334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9E985521-1EF5-424A-B60D-9BFBD886E0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6" t="8112" r="11739" b="4444"/>
          <a:stretch/>
        </p:blipFill>
        <p:spPr>
          <a:xfrm>
            <a:off x="2215796" y="810065"/>
            <a:ext cx="6232704" cy="500519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CB9FCAC-90C9-4999-891B-E12A581CCDBB}"/>
              </a:ext>
            </a:extLst>
          </p:cNvPr>
          <p:cNvSpPr txBox="1"/>
          <p:nvPr/>
        </p:nvSpPr>
        <p:spPr>
          <a:xfrm>
            <a:off x="76200" y="0"/>
            <a:ext cx="9067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this relevant, you may ask…</a:t>
            </a:r>
          </a:p>
        </p:txBody>
      </p:sp>
    </p:spTree>
    <p:extLst>
      <p:ext uri="{BB962C8B-B14F-4D97-AF65-F5344CB8AC3E}">
        <p14:creationId xmlns:p14="http://schemas.microsoft.com/office/powerpoint/2010/main" val="2480323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11422"/>
            <a:ext cx="7534275" cy="480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" y="0"/>
            <a:ext cx="9067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Fine Structure at the top of the spectrum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7600" y="6304002"/>
            <a:ext cx="3733800" cy="369332"/>
          </a:xfrm>
          <a:prstGeom prst="rect">
            <a:avLst/>
          </a:prstGeom>
          <a:solidFill>
            <a:schemeClr val="bg1"/>
          </a:solidFill>
          <a:ln>
            <a:solidFill>
              <a:srgbClr val="042B7F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err="1"/>
              <a:t>Ko</a:t>
            </a:r>
            <a:r>
              <a:rPr lang="en-US" sz="1800" dirty="0"/>
              <a:t> et al, PRL </a:t>
            </a:r>
            <a:r>
              <a:rPr lang="en-US" sz="1800" b="1" dirty="0"/>
              <a:t>118</a:t>
            </a:r>
            <a:r>
              <a:rPr lang="en-US" sz="1800" dirty="0"/>
              <a:t>, 121802 (2017)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800" y="8382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NEOS data, 30 m from a power reactor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514600" y="1554984"/>
            <a:ext cx="3352800" cy="1205226"/>
            <a:chOff x="2514600" y="1554984"/>
            <a:chExt cx="3352800" cy="1205226"/>
          </a:xfrm>
        </p:grpSpPr>
        <p:sp>
          <p:nvSpPr>
            <p:cNvPr id="5" name="TextBox 4"/>
            <p:cNvSpPr txBox="1"/>
            <p:nvPr/>
          </p:nvSpPr>
          <p:spPr>
            <a:xfrm>
              <a:off x="3733800" y="1554984"/>
              <a:ext cx="2133600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8000"/>
                  </a:solidFill>
                </a:rPr>
                <a:t>There seems to be structure?</a:t>
              </a:r>
            </a:p>
          </p:txBody>
        </p:sp>
        <p:sp>
          <p:nvSpPr>
            <p:cNvPr id="2" name="Oval 1"/>
            <p:cNvSpPr/>
            <p:nvPr/>
          </p:nvSpPr>
          <p:spPr>
            <a:xfrm>
              <a:off x="2514600" y="1828800"/>
              <a:ext cx="1143000" cy="931410"/>
            </a:xfrm>
            <a:prstGeom prst="ellipse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073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12A203-3C62-482B-99B2-0777A1581D43}"/>
              </a:ext>
            </a:extLst>
          </p:cNvPr>
          <p:cNvSpPr txBox="1"/>
          <p:nvPr/>
        </p:nvSpPr>
        <p:spPr>
          <a:xfrm>
            <a:off x="76200" y="0"/>
            <a:ext cx="9067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there more neutrinos beyond e, </a:t>
            </a:r>
            <a:r>
              <a:rPr lang="en-US" sz="3600" b="1" dirty="0">
                <a:solidFill>
                  <a:schemeClr val="accent1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>
                <a:solidFill>
                  <a:schemeClr val="accent1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t</a:t>
            </a:r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CBBD07-5C6D-4CB1-9827-F5CA3577F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92" y="1524000"/>
            <a:ext cx="8458200" cy="4333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605A09-EE40-426E-AD1B-2EB2C5CA0A62}"/>
              </a:ext>
            </a:extLst>
          </p:cNvPr>
          <p:cNvSpPr txBox="1"/>
          <p:nvPr/>
        </p:nvSpPr>
        <p:spPr>
          <a:xfrm>
            <a:off x="228600" y="646331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 is a ~5% deficit in the number of electron antineutrinos emitted by a nuclear reactor at short distances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E365D8-A4FC-40B5-9112-05290EE2DBEE}"/>
              </a:ext>
            </a:extLst>
          </p:cNvPr>
          <p:cNvSpPr txBox="1"/>
          <p:nvPr/>
        </p:nvSpPr>
        <p:spPr>
          <a:xfrm>
            <a:off x="4572000" y="5904547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Daya Bay, PRL 116, 061801 (2016)</a:t>
            </a:r>
          </a:p>
        </p:txBody>
      </p:sp>
    </p:spTree>
    <p:extLst>
      <p:ext uri="{BB962C8B-B14F-4D97-AF65-F5344CB8AC3E}">
        <p14:creationId xmlns:p14="http://schemas.microsoft.com/office/powerpoint/2010/main" val="1177072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0"/>
            <a:ext cx="9067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Fine Structure at the top of the spectrum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762000"/>
            <a:ext cx="8610600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399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We found only one other measurement with 100 </a:t>
            </a:r>
            <a:r>
              <a:rPr lang="en-US" sz="2400" dirty="0" err="1">
                <a:latin typeface="+mj-lt"/>
              </a:rPr>
              <a:t>keV</a:t>
            </a:r>
            <a:r>
              <a:rPr lang="en-US" sz="2400" dirty="0">
                <a:latin typeface="+mj-lt"/>
              </a:rPr>
              <a:t> bins,Bugey-3, </a:t>
            </a:r>
            <a:r>
              <a:rPr lang="en-US" sz="2000" dirty="0">
                <a:latin typeface="+mj-lt"/>
              </a:rPr>
              <a:t>B. </a:t>
            </a:r>
            <a:r>
              <a:rPr lang="en-US" sz="2000" dirty="0" err="1">
                <a:latin typeface="+mj-lt"/>
              </a:rPr>
              <a:t>Achkar</a:t>
            </a:r>
            <a:r>
              <a:rPr lang="en-US" sz="2000" dirty="0">
                <a:latin typeface="+mj-lt"/>
              </a:rPr>
              <a:t> </a:t>
            </a:r>
            <a:r>
              <a:rPr lang="en-US" sz="2000" i="1" dirty="0">
                <a:latin typeface="+mj-lt"/>
              </a:rPr>
              <a:t>et al</a:t>
            </a:r>
            <a:r>
              <a:rPr lang="en-US" sz="2000" dirty="0">
                <a:latin typeface="+mj-lt"/>
              </a:rPr>
              <a:t>., NPB  </a:t>
            </a:r>
            <a:r>
              <a:rPr lang="en-US" sz="2000" b="1" dirty="0">
                <a:latin typeface="+mj-lt"/>
              </a:rPr>
              <a:t>434</a:t>
            </a:r>
            <a:r>
              <a:rPr lang="en-US" sz="2000" dirty="0">
                <a:latin typeface="+mj-lt"/>
              </a:rPr>
              <a:t>, 503 (1995).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71ACEF-2CA0-4B82-A3CE-631E33D89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5151"/>
            <a:ext cx="9144000" cy="350769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4D2A6C6-CD13-43D4-A353-A218EB1D4EA4}"/>
              </a:ext>
            </a:extLst>
          </p:cNvPr>
          <p:cNvGrpSpPr/>
          <p:nvPr/>
        </p:nvGrpSpPr>
        <p:grpSpPr>
          <a:xfrm>
            <a:off x="1219200" y="1981200"/>
            <a:ext cx="3581400" cy="990600"/>
            <a:chOff x="1219200" y="1981200"/>
            <a:chExt cx="3581400" cy="9906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337B5B1-2FE7-447B-91FC-04A22315A24F}"/>
                </a:ext>
              </a:extLst>
            </p:cNvPr>
            <p:cNvSpPr/>
            <p:nvPr/>
          </p:nvSpPr>
          <p:spPr>
            <a:xfrm>
              <a:off x="1219200" y="1981200"/>
              <a:ext cx="1371600" cy="990600"/>
            </a:xfrm>
            <a:prstGeom prst="ellipse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DB3EB45-07E9-4E74-A195-8245B8346CD2}"/>
                </a:ext>
              </a:extLst>
            </p:cNvPr>
            <p:cNvSpPr txBox="1"/>
            <p:nvPr/>
          </p:nvSpPr>
          <p:spPr>
            <a:xfrm>
              <a:off x="2667000" y="2252485"/>
              <a:ext cx="2133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Structure!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F2FDA0F-0F37-4F9B-9423-ED6C586777F2}"/>
              </a:ext>
            </a:extLst>
          </p:cNvPr>
          <p:cNvSpPr txBox="1"/>
          <p:nvPr/>
        </p:nvSpPr>
        <p:spPr>
          <a:xfrm>
            <a:off x="876300" y="5371228"/>
            <a:ext cx="74676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3399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Unfortunately, NEOS &amp; Bugey-3 data are not available and given as function of positron energy  </a:t>
            </a:r>
            <a:r>
              <a:rPr lang="en-US" sz="2000" dirty="0">
                <a:sym typeface="Wingdings" panose="05000000000000000000" pitchFamily="2" charset="2"/>
              </a:rPr>
              <a:t> Must digitize and shift!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1161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D828FF3-762D-4215-A86D-1C4F333BDBBD}"/>
              </a:ext>
            </a:extLst>
          </p:cNvPr>
          <p:cNvGrpSpPr/>
          <p:nvPr/>
        </p:nvGrpSpPr>
        <p:grpSpPr>
          <a:xfrm>
            <a:off x="152400" y="533400"/>
            <a:ext cx="8323006" cy="4497641"/>
            <a:chOff x="152400" y="533400"/>
            <a:chExt cx="8323006" cy="449764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52512A8-28B0-4B23-A83E-1472452F26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45" r="12589" b="4445"/>
            <a:stretch/>
          </p:blipFill>
          <p:spPr>
            <a:xfrm>
              <a:off x="152400" y="533400"/>
              <a:ext cx="5638800" cy="449764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C516AEF-C81D-4757-A945-9B0C6642D6F3}"/>
                </a:ext>
              </a:extLst>
            </p:cNvPr>
            <p:cNvSpPr txBox="1"/>
            <p:nvPr/>
          </p:nvSpPr>
          <p:spPr>
            <a:xfrm>
              <a:off x="5808406" y="838200"/>
              <a:ext cx="26670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NEOS data was digitized and an energy shift aligned it nicely with Daya Bay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6D22432-2576-49F6-8637-52537AA772CF}"/>
              </a:ext>
            </a:extLst>
          </p:cNvPr>
          <p:cNvGrpSpPr/>
          <p:nvPr/>
        </p:nvGrpSpPr>
        <p:grpSpPr>
          <a:xfrm>
            <a:off x="1676400" y="2198510"/>
            <a:ext cx="7307826" cy="4391562"/>
            <a:chOff x="1676400" y="2198510"/>
            <a:chExt cx="7307826" cy="43915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712A50D-2CED-4B17-A4E7-A02595440E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45" r="11738" b="4445"/>
            <a:stretch/>
          </p:blipFill>
          <p:spPr>
            <a:xfrm>
              <a:off x="1676400" y="2198510"/>
              <a:ext cx="5559362" cy="43915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DA75EDA-7FE5-422B-A58F-020151E4FC07}"/>
                </a:ext>
              </a:extLst>
            </p:cNvPr>
            <p:cNvSpPr txBox="1"/>
            <p:nvPr/>
          </p:nvSpPr>
          <p:spPr>
            <a:xfrm>
              <a:off x="7380788" y="3200400"/>
              <a:ext cx="1603438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/>
                <a:t>Bugey</a:t>
              </a:r>
              <a:r>
                <a:rPr lang="en-US" sz="2000" dirty="0"/>
                <a:t> data was digitized, alignment with Daya Bay also required a linear term. 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9835669-FCC8-4B26-B5B6-123989352E6D}"/>
              </a:ext>
            </a:extLst>
          </p:cNvPr>
          <p:cNvSpPr txBox="1"/>
          <p:nvPr/>
        </p:nvSpPr>
        <p:spPr>
          <a:xfrm>
            <a:off x="76200" y="0"/>
            <a:ext cx="9067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Digitizing and Energy matching</a:t>
            </a:r>
          </a:p>
        </p:txBody>
      </p:sp>
    </p:spTree>
    <p:extLst>
      <p:ext uri="{BB962C8B-B14F-4D97-AF65-F5344CB8AC3E}">
        <p14:creationId xmlns:p14="http://schemas.microsoft.com/office/powerpoint/2010/main" val="67323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FD17A6-362F-45F4-B85A-E5FA67F521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4" t="10052" r="10989" b="3785"/>
          <a:stretch/>
        </p:blipFill>
        <p:spPr>
          <a:xfrm>
            <a:off x="381000" y="1012686"/>
            <a:ext cx="6858000" cy="54142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3518CD-931D-4562-96CC-78543F384EEA}"/>
              </a:ext>
            </a:extLst>
          </p:cNvPr>
          <p:cNvSpPr txBox="1"/>
          <p:nvPr/>
        </p:nvSpPr>
        <p:spPr>
          <a:xfrm>
            <a:off x="381000" y="304800"/>
            <a:ext cx="63246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The agreement between NEOS and Bugey-3 ratios is </a:t>
            </a:r>
            <a:r>
              <a:rPr lang="en-US" sz="2000" b="1" dirty="0">
                <a:solidFill>
                  <a:srgbClr val="0070C0"/>
                </a:solidFill>
              </a:rPr>
              <a:t>quite good</a:t>
            </a:r>
            <a:r>
              <a:rPr lang="en-US" sz="2000" b="1" dirty="0"/>
              <a:t>, all considered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33E426-F741-4887-899B-1CDF0FDD0F50}"/>
              </a:ext>
            </a:extLst>
          </p:cNvPr>
          <p:cNvGrpSpPr/>
          <p:nvPr/>
        </p:nvGrpSpPr>
        <p:grpSpPr>
          <a:xfrm>
            <a:off x="2230308" y="739914"/>
            <a:ext cx="6913692" cy="6121435"/>
            <a:chOff x="2230308" y="739914"/>
            <a:chExt cx="6913692" cy="612143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CE7BF91-B9FE-4C9A-AC72-2A499FA277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2" t="8340" r="11703" b="4980"/>
            <a:stretch/>
          </p:blipFill>
          <p:spPr>
            <a:xfrm>
              <a:off x="2230308" y="1451149"/>
              <a:ext cx="6913692" cy="54102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2AC7C97-CA3F-402F-A251-4F756E154FBD}"/>
                </a:ext>
              </a:extLst>
            </p:cNvPr>
            <p:cNvSpPr txBox="1"/>
            <p:nvPr/>
          </p:nvSpPr>
          <p:spPr>
            <a:xfrm>
              <a:off x="2264640" y="739914"/>
              <a:ext cx="6324600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As well as the agreement between NEOS and the summation calculation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861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521660-600D-44A9-BBCC-53B9BEFEBA54}"/>
              </a:ext>
            </a:extLst>
          </p:cNvPr>
          <p:cNvSpPr txBox="1"/>
          <p:nvPr/>
        </p:nvSpPr>
        <p:spPr>
          <a:xfrm>
            <a:off x="64824" y="152400"/>
            <a:ext cx="7936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Nuclides behind fine structure at the top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3AA895-BB1B-4FD5-AF73-A630264946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6" t="8889" r="11739" b="3333"/>
          <a:stretch/>
        </p:blipFill>
        <p:spPr>
          <a:xfrm>
            <a:off x="197560" y="990600"/>
            <a:ext cx="6434298" cy="5186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633E72-4038-443A-AEC9-F0B6F1A89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873632"/>
            <a:ext cx="6889040" cy="462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5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521660-600D-44A9-BBCC-53B9BEFEBA54}"/>
              </a:ext>
            </a:extLst>
          </p:cNvPr>
          <p:cNvSpPr txBox="1"/>
          <p:nvPr/>
        </p:nvSpPr>
        <p:spPr>
          <a:xfrm>
            <a:off x="76200" y="76200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42B7F"/>
                </a:solidFill>
              </a:rPr>
              <a:t>NEOS adjacent points ratio plot more consistent with databases than with 3+1 model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7B9F6A-E84A-45F4-A7B1-7C6D09A4EE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6" t="8889" r="12589" b="3333"/>
          <a:stretch/>
        </p:blipFill>
        <p:spPr>
          <a:xfrm>
            <a:off x="152400" y="1276529"/>
            <a:ext cx="6520405" cy="5365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4E971B-96BE-4A8C-8223-CBDE1F5D10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5181" y="228600"/>
            <a:ext cx="4071938" cy="767256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BF115CE-3859-4690-A38C-E381261A61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996040"/>
              </p:ext>
            </p:extLst>
          </p:nvPr>
        </p:nvGraphicFramePr>
        <p:xfrm>
          <a:off x="6861150" y="2971800"/>
          <a:ext cx="210986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3060">
                  <a:extLst>
                    <a:ext uri="{9D8B030D-6E8A-4147-A177-3AD203B41FA5}">
                      <a16:colId xmlns:a16="http://schemas.microsoft.com/office/drawing/2014/main" val="8564352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502383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ymbol" panose="05050102010706020507" pitchFamily="18" charset="2"/>
                        </a:rPr>
                        <a:t>c</a:t>
                      </a:r>
                      <a:r>
                        <a:rPr lang="en-US" dirty="0"/>
                        <a:t>2/point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271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0.59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759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0.35, 7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30.50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381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FF"/>
                          </a:solidFill>
                        </a:rPr>
                        <a:t>0.1, 1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rgbClr val="FF00FF"/>
                          </a:solidFill>
                        </a:rPr>
                        <a:t>1.35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328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8000"/>
                          </a:solidFill>
                        </a:rPr>
                        <a:t>0.1, 2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rgbClr val="008000"/>
                          </a:solidFill>
                        </a:rPr>
                        <a:t>2.56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96835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FCB5E1D-6657-4DC5-B305-B413CAF3FEB8}"/>
              </a:ext>
            </a:extLst>
          </p:cNvPr>
          <p:cNvSpPr txBox="1"/>
          <p:nvPr/>
        </p:nvSpPr>
        <p:spPr>
          <a:xfrm>
            <a:off x="6861150" y="1447800"/>
            <a:ext cx="2130450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Assuming 2.0% uncertainty in the 2.7 – 5 MeV region</a:t>
            </a:r>
          </a:p>
        </p:txBody>
      </p:sp>
    </p:spTree>
    <p:extLst>
      <p:ext uri="{BB962C8B-B14F-4D97-AF65-F5344CB8AC3E}">
        <p14:creationId xmlns:p14="http://schemas.microsoft.com/office/powerpoint/2010/main" val="236878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0"/>
            <a:ext cx="9067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900" y="762000"/>
            <a:ext cx="87249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/>
              <a:t>With better resolution and smaller bin intervals, contributions from individual nuclides, not captured in the conversion, begin to appear.   </a:t>
            </a:r>
            <a:r>
              <a:rPr lang="en-US" sz="2000" b="1" dirty="0">
                <a:solidFill>
                  <a:srgbClr val="0000FF"/>
                </a:solidFill>
              </a:rPr>
              <a:t>Must rely on nuclear databases to understand them.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/>
              <a:t>Nuclear databases </a:t>
            </a:r>
            <a:r>
              <a:rPr lang="en-US" sz="2000" b="1" dirty="0">
                <a:solidFill>
                  <a:srgbClr val="0033CC"/>
                </a:solidFill>
              </a:rPr>
              <a:t>have not been tweaked / fine tuned</a:t>
            </a:r>
            <a:r>
              <a:rPr lang="en-US" sz="2000" dirty="0"/>
              <a:t> to match ILL electron nor Daya Bay antineutrino spectra.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/>
              <a:t>Individual fission product effects (fine structure, sharp cutoffs) were most likely </a:t>
            </a:r>
            <a:r>
              <a:rPr lang="en-US" sz="2000" b="1" dirty="0">
                <a:solidFill>
                  <a:srgbClr val="0033CC"/>
                </a:solidFill>
              </a:rPr>
              <a:t>first observed by Bugey-3</a:t>
            </a:r>
            <a:r>
              <a:rPr lang="en-US" sz="2000" dirty="0"/>
              <a:t>, but not recognized as such until now.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/>
              <a:t>While summation calculations are less precise than conversion ones, they are nevertheless more reliable as they contain contributions from </a:t>
            </a:r>
            <a:r>
              <a:rPr lang="en-US" sz="2000" b="1" dirty="0">
                <a:solidFill>
                  <a:srgbClr val="003399"/>
                </a:solidFill>
              </a:rPr>
              <a:t>more than 500 experiments</a:t>
            </a:r>
            <a:r>
              <a:rPr lang="en-US" sz="20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/>
              <a:t>The latest pieces added to the puzzle have not helped resolve it, they are instead hinting at a </a:t>
            </a:r>
            <a:r>
              <a:rPr lang="en-US" sz="2000" b="1" dirty="0">
                <a:solidFill>
                  <a:srgbClr val="0000FF"/>
                </a:solidFill>
              </a:rPr>
              <a:t>much more complex puzzle.</a:t>
            </a:r>
          </a:p>
        </p:txBody>
      </p:sp>
    </p:spTree>
    <p:extLst>
      <p:ext uri="{BB962C8B-B14F-4D97-AF65-F5344CB8AC3E}">
        <p14:creationId xmlns:p14="http://schemas.microsoft.com/office/powerpoint/2010/main" val="228325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12A203-3C62-482B-99B2-0777A1581D43}"/>
              </a:ext>
            </a:extLst>
          </p:cNvPr>
          <p:cNvSpPr txBox="1"/>
          <p:nvPr/>
        </p:nvSpPr>
        <p:spPr>
          <a:xfrm>
            <a:off x="76200" y="0"/>
            <a:ext cx="9067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3+1 Model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605A09-EE40-426E-AD1B-2EB2C5CA0A62}"/>
              </a:ext>
            </a:extLst>
          </p:cNvPr>
          <p:cNvSpPr txBox="1"/>
          <p:nvPr/>
        </p:nvSpPr>
        <p:spPr>
          <a:xfrm>
            <a:off x="228600" y="646331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fourth sterile neutrino is proposed, with the electron surviving probability given as: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DDBE52-7C25-4697-8D58-35C7DFECE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335" y="2191926"/>
            <a:ext cx="6565330" cy="1237074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15F7A2-BC9C-40DD-B10B-DD577B9AFB85}"/>
              </a:ext>
            </a:extLst>
          </p:cNvPr>
          <p:cNvSpPr txBox="1"/>
          <p:nvPr/>
        </p:nvSpPr>
        <p:spPr>
          <a:xfrm>
            <a:off x="419100" y="3840949"/>
            <a:ext cx="8382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recent analysis by Mention </a:t>
            </a:r>
            <a:r>
              <a:rPr lang="en-US" sz="2400" i="1" dirty="0"/>
              <a:t>et al</a:t>
            </a:r>
            <a:r>
              <a:rPr lang="en-US" sz="2400" dirty="0"/>
              <a:t>, obtained:</a:t>
            </a:r>
          </a:p>
          <a:p>
            <a:r>
              <a:rPr lang="en-US" sz="2400" dirty="0"/>
              <a:t> </a:t>
            </a:r>
          </a:p>
          <a:p>
            <a:pPr algn="ctr"/>
            <a:r>
              <a:rPr lang="en-US" sz="2400" b="1" dirty="0">
                <a:solidFill>
                  <a:srgbClr val="0000FF"/>
                </a:solidFill>
              </a:rPr>
              <a:t>sin</a:t>
            </a:r>
            <a:r>
              <a:rPr lang="en-US" sz="2400" b="1" baseline="30000" dirty="0">
                <a:solidFill>
                  <a:srgbClr val="0000FF"/>
                </a:solidFill>
              </a:rPr>
              <a:t>2</a:t>
            </a:r>
            <a:r>
              <a:rPr lang="en-US" sz="2400" b="1" dirty="0">
                <a:solidFill>
                  <a:srgbClr val="0000FF"/>
                </a:solidFill>
              </a:rPr>
              <a:t>2</a:t>
            </a:r>
            <a:r>
              <a:rPr lang="en-US" sz="2400" b="1" dirty="0">
                <a:solidFill>
                  <a:srgbClr val="0000FF"/>
                </a:solidFill>
                <a:latin typeface="Symbol" panose="05050102010706020507" pitchFamily="18" charset="2"/>
              </a:rPr>
              <a:t>q</a:t>
            </a:r>
            <a:r>
              <a:rPr lang="en-US" sz="2400" b="1" dirty="0">
                <a:solidFill>
                  <a:srgbClr val="0000FF"/>
                </a:solidFill>
              </a:rPr>
              <a:t>=0.1 </a:t>
            </a:r>
            <a:r>
              <a:rPr lang="en-US" sz="2400" dirty="0"/>
              <a:t>and </a:t>
            </a:r>
            <a:r>
              <a:rPr lang="en-US" sz="2400" b="1" dirty="0">
                <a:solidFill>
                  <a:srgbClr val="0000FF"/>
                </a:solidFill>
                <a:latin typeface="Symbol" panose="05050102010706020507" pitchFamily="18" charset="2"/>
              </a:rPr>
              <a:t>D</a:t>
            </a:r>
            <a:r>
              <a:rPr lang="en-US" sz="2400" b="1" dirty="0">
                <a:solidFill>
                  <a:srgbClr val="0000FF"/>
                </a:solidFill>
              </a:rPr>
              <a:t>m</a:t>
            </a:r>
            <a:r>
              <a:rPr lang="en-US" sz="2400" b="1" baseline="30000" dirty="0">
                <a:solidFill>
                  <a:srgbClr val="0000FF"/>
                </a:solidFill>
              </a:rPr>
              <a:t>2</a:t>
            </a:r>
            <a:r>
              <a:rPr lang="en-US" sz="2400" b="1" baseline="-25000" dirty="0">
                <a:solidFill>
                  <a:srgbClr val="0000FF"/>
                </a:solidFill>
              </a:rPr>
              <a:t>41</a:t>
            </a:r>
            <a:r>
              <a:rPr lang="en-US" sz="2400" b="1" dirty="0">
                <a:solidFill>
                  <a:srgbClr val="0000FF"/>
                </a:solidFill>
              </a:rPr>
              <a:t>= 1 to 2 eV</a:t>
            </a:r>
            <a:r>
              <a:rPr lang="en-US" sz="2400" b="1" baseline="30000" dirty="0">
                <a:solidFill>
                  <a:srgbClr val="0000FF"/>
                </a:solidFill>
              </a:rPr>
              <a:t>2</a:t>
            </a:r>
            <a:r>
              <a:rPr lang="en-US" sz="2400" baseline="30000" dirty="0"/>
              <a:t>     </a:t>
            </a:r>
            <a:endParaRPr lang="en-US" sz="2400" dirty="0"/>
          </a:p>
          <a:p>
            <a:pPr algn="r"/>
            <a:r>
              <a:rPr lang="en-US" sz="2000" dirty="0"/>
              <a:t>PRD 83, 073006 (2011)</a:t>
            </a:r>
          </a:p>
        </p:txBody>
      </p:sp>
    </p:spTree>
    <p:extLst>
      <p:ext uri="{BB962C8B-B14F-4D97-AF65-F5344CB8AC3E}">
        <p14:creationId xmlns:p14="http://schemas.microsoft.com/office/powerpoint/2010/main" val="49591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DD5865-1CCA-4876-B1D7-0990B5BC7670}"/>
              </a:ext>
            </a:extLst>
          </p:cNvPr>
          <p:cNvSpPr txBox="1"/>
          <p:nvPr/>
        </p:nvSpPr>
        <p:spPr>
          <a:xfrm>
            <a:off x="158187" y="147846"/>
            <a:ext cx="8827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 is also an excess of antineutrinos, “the bump”, at ~6 MeV with respect to the Huber-Mueller model.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BCE20D-4358-4A4B-845F-5F3B5F822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19" y="945084"/>
            <a:ext cx="6248360" cy="564832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90D02FD-BC3C-4CAF-A719-BA8D9304C7D1}"/>
              </a:ext>
            </a:extLst>
          </p:cNvPr>
          <p:cNvSpPr/>
          <p:nvPr/>
        </p:nvSpPr>
        <p:spPr>
          <a:xfrm>
            <a:off x="4267200" y="4114800"/>
            <a:ext cx="2057400" cy="1905000"/>
          </a:xfrm>
          <a:prstGeom prst="ellipse">
            <a:avLst/>
          </a:prstGeom>
          <a:noFill/>
          <a:ln w="444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3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4D010B-E7FE-4ECE-B7F5-8DEE39B24275}"/>
              </a:ext>
            </a:extLst>
          </p:cNvPr>
          <p:cNvSpPr txBox="1"/>
          <p:nvPr/>
        </p:nvSpPr>
        <p:spPr>
          <a:xfrm>
            <a:off x="266700" y="5856790"/>
            <a:ext cx="861060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08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Beautiful oscillation pattern reported, and authors mention observation of “the bump”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34F0A9-C80C-432C-83E2-CA1CFD622704}"/>
              </a:ext>
            </a:extLst>
          </p:cNvPr>
          <p:cNvSpPr txBox="1"/>
          <p:nvPr/>
        </p:nvSpPr>
        <p:spPr>
          <a:xfrm>
            <a:off x="152400" y="76200"/>
            <a:ext cx="8458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This has triggered a myriad of new experiments, among them, Neutrino-4</a:t>
            </a:r>
          </a:p>
          <a:p>
            <a:r>
              <a:rPr lang="en-US" sz="2400" dirty="0"/>
              <a:t>Segmented detector, at ~10 meters from a HEU reactor in </a:t>
            </a:r>
            <a:r>
              <a:rPr lang="en-US" sz="2400" dirty="0" err="1"/>
              <a:t>Gatchina</a:t>
            </a:r>
            <a:r>
              <a:rPr lang="en-US" sz="2400" dirty="0"/>
              <a:t>, </a:t>
            </a:r>
            <a:r>
              <a:rPr lang="en-US" sz="2400" dirty="0" err="1"/>
              <a:t>Serebrov</a:t>
            </a:r>
            <a:r>
              <a:rPr lang="en-US" sz="2400" dirty="0"/>
              <a:t> </a:t>
            </a:r>
            <a:r>
              <a:rPr lang="en-US" sz="2400" i="1" dirty="0"/>
              <a:t>et al</a:t>
            </a:r>
            <a:r>
              <a:rPr lang="en-US" sz="2400" dirty="0"/>
              <a:t>, arXiv:1806.02784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C8FEA7-C592-4A1E-ABFC-1F479E204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1952636"/>
            <a:ext cx="8610600" cy="379007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9F635A8-F1C9-462B-BFE9-00A068270476}"/>
              </a:ext>
            </a:extLst>
          </p:cNvPr>
          <p:cNvSpPr/>
          <p:nvPr/>
        </p:nvSpPr>
        <p:spPr>
          <a:xfrm>
            <a:off x="1905000" y="1892806"/>
            <a:ext cx="3048000" cy="469393"/>
          </a:xfrm>
          <a:prstGeom prst="roundRect">
            <a:avLst/>
          </a:prstGeom>
          <a:noFill/>
          <a:ln w="508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6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C9EE5E-62EF-4BA9-83ED-C3F76AC01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575" y="1631789"/>
            <a:ext cx="6800850" cy="51625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5B2599-814C-487E-97CC-83C0F3964A27}"/>
              </a:ext>
            </a:extLst>
          </p:cNvPr>
          <p:cNvSpPr txBox="1"/>
          <p:nvPr/>
        </p:nvSpPr>
        <p:spPr>
          <a:xfrm>
            <a:off x="152400" y="76200"/>
            <a:ext cx="8915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PROSPECT at ORNL</a:t>
            </a:r>
          </a:p>
          <a:p>
            <a:r>
              <a:rPr lang="en-US" sz="2400" dirty="0"/>
              <a:t>They have recently reported, arXiv:1806.02784, no oscillation, and at the DNP meeting two weeks ago, announced that they don’t see “the bump” and agreement with Huber.</a:t>
            </a:r>
          </a:p>
        </p:txBody>
      </p:sp>
    </p:spTree>
    <p:extLst>
      <p:ext uri="{BB962C8B-B14F-4D97-AF65-F5344CB8AC3E}">
        <p14:creationId xmlns:p14="http://schemas.microsoft.com/office/powerpoint/2010/main" val="3051592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5B2599-814C-487E-97CC-83C0F3964A27}"/>
              </a:ext>
            </a:extLst>
          </p:cNvPr>
          <p:cNvSpPr txBox="1"/>
          <p:nvPr/>
        </p:nvSpPr>
        <p:spPr>
          <a:xfrm>
            <a:off x="152400" y="7620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A few more pieces for this jigsaw puzzle…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8DC530-627B-4884-8C61-9CCF4C95F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1215"/>
            <a:ext cx="9144000" cy="39997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4C40E1-9F4D-49E4-B53E-10C82EB89E1D}"/>
              </a:ext>
            </a:extLst>
          </p:cNvPr>
          <p:cNvSpPr txBox="1"/>
          <p:nvPr/>
        </p:nvSpPr>
        <p:spPr>
          <a:xfrm>
            <a:off x="685800" y="4990314"/>
            <a:ext cx="8229600" cy="120032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Last sentence</a:t>
            </a:r>
            <a:r>
              <a:rPr lang="en-US" sz="2400" b="1" dirty="0"/>
              <a:t>:</a:t>
            </a:r>
            <a:r>
              <a:rPr lang="en-US" sz="2400" b="1" dirty="0">
                <a:solidFill>
                  <a:srgbClr val="008000"/>
                </a:solidFill>
              </a:rPr>
              <a:t> The anomaly is suggested to originate first with the plutonium isotopes </a:t>
            </a:r>
            <a:r>
              <a:rPr lang="en-US" sz="2400" b="1" baseline="30000" dirty="0">
                <a:solidFill>
                  <a:srgbClr val="008000"/>
                </a:solidFill>
              </a:rPr>
              <a:t>239</a:t>
            </a:r>
            <a:r>
              <a:rPr lang="en-US" sz="2400" b="1" dirty="0">
                <a:solidFill>
                  <a:srgbClr val="008000"/>
                </a:solidFill>
              </a:rPr>
              <a:t>Pu and </a:t>
            </a:r>
            <a:r>
              <a:rPr lang="en-US" sz="2400" b="1" baseline="30000" dirty="0">
                <a:solidFill>
                  <a:srgbClr val="008000"/>
                </a:solidFill>
              </a:rPr>
              <a:t>241</a:t>
            </a:r>
            <a:r>
              <a:rPr lang="en-US" sz="2400" b="1" dirty="0">
                <a:solidFill>
                  <a:srgbClr val="008000"/>
                </a:solidFill>
              </a:rPr>
              <a:t>Pu, which are closely followed by </a:t>
            </a:r>
            <a:r>
              <a:rPr lang="en-US" sz="2400" b="1" baseline="30000" dirty="0">
                <a:solidFill>
                  <a:srgbClr val="008000"/>
                </a:solidFill>
              </a:rPr>
              <a:t>235</a:t>
            </a:r>
            <a:r>
              <a:rPr lang="en-US" sz="2400" b="1" dirty="0">
                <a:solidFill>
                  <a:srgbClr val="008000"/>
                </a:solidFill>
              </a:rPr>
              <a:t>U.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4FB70A0-B655-4483-A394-C7D920211A8E}"/>
              </a:ext>
            </a:extLst>
          </p:cNvPr>
          <p:cNvSpPr/>
          <p:nvPr/>
        </p:nvSpPr>
        <p:spPr>
          <a:xfrm>
            <a:off x="6096000" y="2057400"/>
            <a:ext cx="2209800" cy="381000"/>
          </a:xfrm>
          <a:prstGeom prst="roundRect">
            <a:avLst/>
          </a:prstGeom>
          <a:noFill/>
          <a:ln w="508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0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DEFCA2F-0B7C-4741-898B-12F87DA1CF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704" y="337810"/>
            <a:ext cx="3048000" cy="304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C47EF4-2A5C-4263-B0EB-FBD640BBA3DF}"/>
              </a:ext>
            </a:extLst>
          </p:cNvPr>
          <p:cNvSpPr txBox="1"/>
          <p:nvPr/>
        </p:nvSpPr>
        <p:spPr>
          <a:xfrm>
            <a:off x="250784" y="770541"/>
            <a:ext cx="57410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Daya Bay 2017: </a:t>
            </a:r>
          </a:p>
          <a:p>
            <a:r>
              <a:rPr lang="en-US" sz="2400" dirty="0"/>
              <a:t>A 7.8% discrepancy between the observed and predicted </a:t>
            </a:r>
            <a:r>
              <a:rPr lang="en-US" sz="2400" baseline="30000" dirty="0"/>
              <a:t>235</a:t>
            </a:r>
            <a:r>
              <a:rPr lang="en-US" sz="2400" dirty="0"/>
              <a:t>U yield suggests that this isotope may be the primary contributor to the reactor antineutrino anomaly. </a:t>
            </a:r>
          </a:p>
          <a:p>
            <a:r>
              <a:rPr lang="en-US" sz="2400" dirty="0"/>
              <a:t>PRL </a:t>
            </a:r>
            <a:r>
              <a:rPr lang="en-US" sz="2400" b="1" dirty="0"/>
              <a:t>118</a:t>
            </a:r>
            <a:r>
              <a:rPr lang="en-US" sz="2400" dirty="0"/>
              <a:t>, 251801 (2017)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23B8B4-8C72-45AF-AF78-3C41DE96AE1A}"/>
              </a:ext>
            </a:extLst>
          </p:cNvPr>
          <p:cNvSpPr txBox="1"/>
          <p:nvPr/>
        </p:nvSpPr>
        <p:spPr>
          <a:xfrm>
            <a:off x="250784" y="3657600"/>
            <a:ext cx="88932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RENO 2018: </a:t>
            </a:r>
          </a:p>
          <a:p>
            <a:r>
              <a:rPr lang="en-US" sz="2400" dirty="0"/>
              <a:t>Reevaluation of the </a:t>
            </a:r>
            <a:r>
              <a:rPr lang="en-US" sz="2400" baseline="30000" dirty="0"/>
              <a:t>235</a:t>
            </a:r>
            <a:r>
              <a:rPr lang="en-US" sz="2400" dirty="0"/>
              <a:t>U IBD yield per fission may mostly solve the reactor antineutrino anomaly while </a:t>
            </a:r>
            <a:r>
              <a:rPr lang="en-US" sz="2400" u="sng" baseline="30000" dirty="0">
                <a:solidFill>
                  <a:srgbClr val="008000"/>
                </a:solidFill>
              </a:rPr>
              <a:t>239</a:t>
            </a:r>
            <a:r>
              <a:rPr lang="en-US" sz="2400" u="sng" dirty="0">
                <a:solidFill>
                  <a:srgbClr val="008000"/>
                </a:solidFill>
              </a:rPr>
              <a:t>Pu is not completely ruled out as a possible source of the anomaly</a:t>
            </a:r>
            <a:r>
              <a:rPr lang="en-US" sz="2400" dirty="0"/>
              <a:t>. We also report a 2.7 σ significant hint of correlation between the 5 MeV excess in observed IBD spectrum and the reactor fuel isotope fraction of </a:t>
            </a:r>
            <a:r>
              <a:rPr lang="en-US" sz="2400" baseline="30000" dirty="0"/>
              <a:t>235</a:t>
            </a:r>
            <a:r>
              <a:rPr lang="en-US" sz="2400" dirty="0"/>
              <a:t>U. arXiv:1806.00574</a:t>
            </a:r>
          </a:p>
          <a:p>
            <a:r>
              <a:rPr lang="en-US" sz="24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41A5FC-EB21-48A4-A349-43B823A631A5}"/>
              </a:ext>
            </a:extLst>
          </p:cNvPr>
          <p:cNvSpPr txBox="1"/>
          <p:nvPr/>
        </p:nvSpPr>
        <p:spPr>
          <a:xfrm>
            <a:off x="152400" y="7620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A few more pieces for this jigsaw puzzle…</a:t>
            </a:r>
          </a:p>
        </p:txBody>
      </p:sp>
    </p:spTree>
    <p:extLst>
      <p:ext uri="{BB962C8B-B14F-4D97-AF65-F5344CB8AC3E}">
        <p14:creationId xmlns:p14="http://schemas.microsoft.com/office/powerpoint/2010/main" val="330274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A6F508-B5F0-487C-B70F-6E29B55108B2}"/>
              </a:ext>
            </a:extLst>
          </p:cNvPr>
          <p:cNvSpPr txBox="1"/>
          <p:nvPr/>
        </p:nvSpPr>
        <p:spPr>
          <a:xfrm>
            <a:off x="381000" y="228600"/>
            <a:ext cx="854404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In Summary, very active field, important number (~20!) of experiments going on (by country):</a:t>
            </a:r>
          </a:p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Brazil: </a:t>
            </a:r>
            <a:r>
              <a:rPr lang="en-US" sz="2400" dirty="0" err="1"/>
              <a:t>Angra</a:t>
            </a: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China: Daya Bay, JUNO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France: Double </a:t>
            </a:r>
            <a:r>
              <a:rPr lang="en-US" sz="2400" dirty="0" err="1"/>
              <a:t>Chooz</a:t>
            </a:r>
            <a:r>
              <a:rPr lang="en-US" sz="2400" dirty="0"/>
              <a:t>, </a:t>
            </a:r>
            <a:r>
              <a:rPr lang="en-US" sz="2400" dirty="0" err="1"/>
              <a:t>Nucifer</a:t>
            </a:r>
            <a:r>
              <a:rPr lang="en-US" sz="2400" dirty="0"/>
              <a:t>, Solid, Stereo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Germany: CONUS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India: ISMRAN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Japan: PANDA, </a:t>
            </a:r>
            <a:r>
              <a:rPr lang="en-US" sz="2400" dirty="0" err="1"/>
              <a:t>SuperK-Gd</a:t>
            </a: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Korea: RENO, NEOS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Russia: DANSS, Neutrino-4, RED-100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UK: VIDAAR, Watchman, </a:t>
            </a:r>
            <a:r>
              <a:rPr lang="en-US" sz="2400" dirty="0" err="1"/>
              <a:t>NuLat</a:t>
            </a: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US: CHANDLER, PROSPECT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0000FF"/>
                </a:solidFill>
              </a:rPr>
              <a:t>Additionally, </a:t>
            </a:r>
            <a:r>
              <a:rPr lang="en-US" sz="2400" b="1" u="sng" dirty="0">
                <a:solidFill>
                  <a:srgbClr val="0000FF"/>
                </a:solidFill>
              </a:rPr>
              <a:t>neutral-current interactions</a:t>
            </a:r>
            <a:r>
              <a:rPr lang="en-US" sz="2400" dirty="0">
                <a:solidFill>
                  <a:srgbClr val="0000FF"/>
                </a:solidFill>
              </a:rPr>
              <a:t> recently observed in Germany using reactor antineutrinos.</a:t>
            </a:r>
          </a:p>
        </p:txBody>
      </p:sp>
    </p:spTree>
    <p:extLst>
      <p:ext uri="{BB962C8B-B14F-4D97-AF65-F5344CB8AC3E}">
        <p14:creationId xmlns:p14="http://schemas.microsoft.com/office/powerpoint/2010/main" val="398333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RIB3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RIB Powerpoint Template.potx" id="{14DBDF93-7CAA-490A-BF73-387AA491C278}" vid="{58CB5C52-4659-4369-A474-094E63AC0D6E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24271</TotalTime>
  <Words>1272</Words>
  <Application>Microsoft Office PowerPoint</Application>
  <PresentationFormat>On-screen Show (4:3)</PresentationFormat>
  <Paragraphs>143</Paragraphs>
  <Slides>25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Batang</vt:lpstr>
      <vt:lpstr>ＭＳ Ｐゴシック</vt:lpstr>
      <vt:lpstr>Arial</vt:lpstr>
      <vt:lpstr>Calibri</vt:lpstr>
      <vt:lpstr>Courier New</vt:lpstr>
      <vt:lpstr>Helvetica</vt:lpstr>
      <vt:lpstr>Lucida Grande</vt:lpstr>
      <vt:lpstr>Symbol</vt:lpstr>
      <vt:lpstr>Times New Roman</vt:lpstr>
      <vt:lpstr>Wingdings</vt:lpstr>
      <vt:lpstr>ヒラギノ角ゴ Pro W3</vt:lpstr>
      <vt:lpstr>Office Theme</vt:lpstr>
      <vt:lpstr>FRIB3</vt:lpstr>
      <vt:lpstr>Equation</vt:lpstr>
      <vt:lpstr>Some of the Latest Developments on Nuclear Reactor Antineutrinos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Gagnon</dc:creator>
  <cp:lastModifiedBy>Sonzogni, Alejandro A.</cp:lastModifiedBy>
  <cp:revision>1185</cp:revision>
  <cp:lastPrinted>2018-02-12T14:38:13Z</cp:lastPrinted>
  <dcterms:created xsi:type="dcterms:W3CDTF">2007-06-28T20:22:43Z</dcterms:created>
  <dcterms:modified xsi:type="dcterms:W3CDTF">2018-11-07T17:13:17Z</dcterms:modified>
</cp:coreProperties>
</file>