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0" r:id="rId4"/>
    <p:sldId id="261" r:id="rId5"/>
    <p:sldId id="266" r:id="rId6"/>
    <p:sldId id="267" r:id="rId7"/>
    <p:sldId id="262" r:id="rId8"/>
    <p:sldId id="265" r:id="rId9"/>
    <p:sldId id="259"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109" d="100"/>
          <a:sy n="109"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7079"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0"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7"/>
            <a:ext cx="1110532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825625"/>
            <a:ext cx="1110532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724400" y="63371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ds.iaea.org/exfor-master/x4compi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solidFill>
                  <a:schemeClr val="accent1"/>
                </a:solidFill>
              </a:rPr>
              <a:t>NSR &amp; EXFOR Compilation Databases</a:t>
            </a:r>
          </a:p>
        </p:txBody>
      </p:sp>
      <p:sp>
        <p:nvSpPr>
          <p:cNvPr id="3" name="Subtitle 2"/>
          <p:cNvSpPr>
            <a:spLocks noGrp="1"/>
          </p:cNvSpPr>
          <p:nvPr>
            <p:ph type="subTitle" idx="1"/>
          </p:nvPr>
        </p:nvSpPr>
        <p:spPr/>
        <p:txBody>
          <a:bodyPr/>
          <a:lstStyle/>
          <a:p>
            <a:pPr algn="r"/>
            <a:r>
              <a:rPr lang="en-US" i="1" dirty="0">
                <a:solidFill>
                  <a:schemeClr val="accent1"/>
                </a:solidFill>
              </a:rPr>
              <a:t>Boris </a:t>
            </a:r>
            <a:r>
              <a:rPr lang="en-US" i="1" dirty="0" err="1">
                <a:solidFill>
                  <a:schemeClr val="accent1"/>
                </a:solidFill>
              </a:rPr>
              <a:t>Pritychenko</a:t>
            </a:r>
            <a:endParaRPr lang="en-US" i="1" dirty="0">
              <a:solidFill>
                <a:schemeClr val="accent1"/>
              </a:solidFill>
            </a:endParaRPr>
          </a:p>
          <a:p>
            <a:pPr algn="r"/>
            <a:r>
              <a:rPr lang="en-US" i="1" dirty="0">
                <a:solidFill>
                  <a:schemeClr val="accent1"/>
                </a:solidFill>
              </a:rPr>
              <a:t>National Nuclear Data Center, BNL, Upton, NY 11973</a:t>
            </a:r>
          </a:p>
          <a:p>
            <a:endParaRPr lang="en-US" dirty="0"/>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7BBC-A67A-7A48-9609-F70F1CCB439E}"/>
              </a:ext>
            </a:extLst>
          </p:cNvPr>
          <p:cNvSpPr>
            <a:spLocks noGrp="1"/>
          </p:cNvSpPr>
          <p:nvPr>
            <p:ph type="title"/>
          </p:nvPr>
        </p:nvSpPr>
        <p:spPr/>
        <p:txBody>
          <a:bodyPr/>
          <a:lstStyle/>
          <a:p>
            <a:pPr algn="ctr"/>
            <a:r>
              <a:rPr lang="en-US" dirty="0"/>
              <a:t>FY Compilation Completeness</a:t>
            </a:r>
          </a:p>
        </p:txBody>
      </p:sp>
      <p:sp>
        <p:nvSpPr>
          <p:cNvPr id="3" name="Content Placeholder 2">
            <a:extLst>
              <a:ext uri="{FF2B5EF4-FFF2-40B4-BE49-F238E27FC236}">
                <a16:creationId xmlns:a16="http://schemas.microsoft.com/office/drawing/2014/main" id="{89952C89-4CCE-7343-8A92-C563EC33B9B1}"/>
              </a:ext>
            </a:extLst>
          </p:cNvPr>
          <p:cNvSpPr>
            <a:spLocks noGrp="1"/>
          </p:cNvSpPr>
          <p:nvPr>
            <p:ph idx="1"/>
          </p:nvPr>
        </p:nvSpPr>
        <p:spPr>
          <a:xfrm>
            <a:off x="475488" y="1825623"/>
            <a:ext cx="8108073" cy="4737409"/>
          </a:xfrm>
        </p:spPr>
        <p:txBody>
          <a:bodyPr>
            <a:normAutofit/>
          </a:bodyPr>
          <a:lstStyle/>
          <a:p>
            <a:r>
              <a:rPr lang="en-US" sz="1800" dirty="0"/>
              <a:t>Fission Yields (FY) are fundamental for many applications.</a:t>
            </a:r>
          </a:p>
          <a:p>
            <a:r>
              <a:rPr lang="en-US" sz="1800" dirty="0">
                <a:solidFill>
                  <a:schemeClr val="accent1"/>
                </a:solidFill>
              </a:rPr>
              <a:t>Do we have a complete FY record in EXFOR?</a:t>
            </a:r>
          </a:p>
          <a:p>
            <a:r>
              <a:rPr lang="en-US" sz="1800" dirty="0"/>
              <a:t>The completeness of EXFOR  (22,294 experiments) was verified using the NSR database (229,594 references) by NNDC team (B. </a:t>
            </a:r>
            <a:r>
              <a:rPr lang="en-US" sz="1800" dirty="0" err="1"/>
              <a:t>Pritychenko</a:t>
            </a:r>
            <a:r>
              <a:rPr lang="en-US" sz="1800" dirty="0"/>
              <a:t>,         O. </a:t>
            </a:r>
            <a:r>
              <a:rPr lang="en-US" sz="1800" dirty="0" err="1"/>
              <a:t>Schwerer</a:t>
            </a:r>
            <a:r>
              <a:rPr lang="en-US" sz="1800" dirty="0"/>
              <a:t>) with help of V. </a:t>
            </a:r>
            <a:r>
              <a:rPr lang="en-US" sz="1800" dirty="0" err="1"/>
              <a:t>Zerkin</a:t>
            </a:r>
            <a:r>
              <a:rPr lang="en-US" sz="1800" dirty="0"/>
              <a:t> (IAEA).</a:t>
            </a:r>
          </a:p>
          <a:p>
            <a:r>
              <a:rPr lang="en-US" sz="1800" dirty="0"/>
              <a:t>Nuclear structure-like search for FY NSR references was conducted at NNDC: </a:t>
            </a:r>
          </a:p>
          <a:p>
            <a:pPr lvl="1"/>
            <a:r>
              <a:rPr lang="en-US" sz="1800" dirty="0"/>
              <a:t>Potentially Missing Neutron FY: 384</a:t>
            </a:r>
          </a:p>
          <a:p>
            <a:pPr lvl="1"/>
            <a:r>
              <a:rPr lang="en-US" sz="1800" dirty="0"/>
              <a:t>Potentially Missing Spontaneous FY: 142</a:t>
            </a:r>
          </a:p>
          <a:p>
            <a:pPr lvl="1"/>
            <a:r>
              <a:rPr lang="en-US" sz="1800" dirty="0"/>
              <a:t>Potentially Missing Photo FY: 126</a:t>
            </a:r>
          </a:p>
          <a:p>
            <a:pPr lvl="1"/>
            <a:r>
              <a:rPr lang="en-US" sz="1800" dirty="0"/>
              <a:t>Non-uniform findings in the areas: #3 small (IAEA), #2 large (NEA)</a:t>
            </a:r>
          </a:p>
          <a:p>
            <a:r>
              <a:rPr lang="en-US" sz="1800" dirty="0"/>
              <a:t>Data were sorted by EXFOR areas, #1 is US and Canada, #2 Western Europe + Japan, … and verified by O. </a:t>
            </a:r>
            <a:r>
              <a:rPr lang="en-US" sz="1800" dirty="0" err="1"/>
              <a:t>Schwerer</a:t>
            </a:r>
            <a:r>
              <a:rPr lang="en-US" sz="1800" dirty="0"/>
              <a:t>.</a:t>
            </a:r>
          </a:p>
          <a:p>
            <a:r>
              <a:rPr lang="en-US" sz="1800" dirty="0"/>
              <a:t>This work would provide a foundation for a future BNL-LANL evaluation.</a:t>
            </a:r>
          </a:p>
          <a:p>
            <a:pPr marL="0" indent="0">
              <a:buNone/>
            </a:pPr>
            <a:endParaRPr lang="en-US" dirty="0"/>
          </a:p>
        </p:txBody>
      </p:sp>
      <p:pic>
        <p:nvPicPr>
          <p:cNvPr id="5" name="Picture 2">
            <a:extLst>
              <a:ext uri="{FF2B5EF4-FFF2-40B4-BE49-F238E27FC236}">
                <a16:creationId xmlns:a16="http://schemas.microsoft.com/office/drawing/2014/main" id="{2520AF98-E65E-F048-893A-286D6136C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597" y="1219200"/>
            <a:ext cx="3042382"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501154C4-82CF-AC46-A411-168639F3B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597" y="3124200"/>
            <a:ext cx="3042382"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47F52F25-02F5-8541-98E3-164232883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597" y="5029200"/>
            <a:ext cx="305397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8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Compilation Databases</a:t>
            </a:r>
          </a:p>
        </p:txBody>
      </p:sp>
      <p:sp>
        <p:nvSpPr>
          <p:cNvPr id="3" name="Content Placeholder 2"/>
          <p:cNvSpPr>
            <a:spLocks noGrp="1"/>
          </p:cNvSpPr>
          <p:nvPr>
            <p:ph idx="1"/>
          </p:nvPr>
        </p:nvSpPr>
        <p:spPr/>
        <p:txBody>
          <a:bodyPr/>
          <a:lstStyle/>
          <a:p>
            <a:r>
              <a:rPr lang="en-US" sz="1800" dirty="0"/>
              <a:t>There are three major and two minor compilation databases at NNDC: NSR, EXFOR, XUNDL and B(E2)↑, </a:t>
            </a:r>
            <a:r>
              <a:rPr lang="en-US" sz="1800" dirty="0">
                <a:latin typeface="Symbol" panose="05050102010706020507" pitchFamily="18" charset="2"/>
              </a:rPr>
              <a:t>bb</a:t>
            </a:r>
            <a:r>
              <a:rPr lang="en-US" sz="1800" dirty="0"/>
              <a:t>-decay.</a:t>
            </a:r>
          </a:p>
          <a:p>
            <a:r>
              <a:rPr lang="en-US" sz="1800" dirty="0"/>
              <a:t>In </a:t>
            </a:r>
            <a:r>
              <a:rPr lang="en-US" sz="1800"/>
              <a:t>this presentation, we </a:t>
            </a:r>
            <a:r>
              <a:rPr lang="en-US" sz="1800" dirty="0"/>
              <a:t>will concentrate on NSR and EXFOR databases:</a:t>
            </a:r>
          </a:p>
          <a:p>
            <a:pPr lvl="1"/>
            <a:r>
              <a:rPr lang="en-US" sz="1600" dirty="0"/>
              <a:t>Nuclear Science References (NSR): all low- and intermediate-energy references for a broad use, not just nuclear structure and decay as before 90ies. </a:t>
            </a:r>
          </a:p>
          <a:p>
            <a:pPr lvl="1"/>
            <a:r>
              <a:rPr lang="en-US" sz="1600" dirty="0"/>
              <a:t>Experimental Nuclear Reaction Data (EXFOR): all low- and intermediate-energy  reaction data sets for neutron-, charged- and photo-induced reactions, not just neutron-induced as before 80ies.</a:t>
            </a:r>
          </a:p>
          <a:p>
            <a:r>
              <a:rPr lang="en-US" sz="1800" dirty="0"/>
              <a:t>The compilation scope and quality controls for NSR and EXFOR database have evolved over the many years of operation. These facts plus lack of advanced computer tools in the past are responsible for missing references and data sets.</a:t>
            </a:r>
          </a:p>
        </p:txBody>
      </p:sp>
      <p:pic>
        <p:nvPicPr>
          <p:cNvPr id="5" name="Picture 4">
            <a:extLst>
              <a:ext uri="{FF2B5EF4-FFF2-40B4-BE49-F238E27FC236}">
                <a16:creationId xmlns:a16="http://schemas.microsoft.com/office/drawing/2014/main" id="{CEB4DE03-409B-9C4E-A82E-8704C59162A2}"/>
              </a:ext>
            </a:extLst>
          </p:cNvPr>
          <p:cNvPicPr>
            <a:picLocks noChangeAspect="1"/>
          </p:cNvPicPr>
          <p:nvPr/>
        </p:nvPicPr>
        <p:blipFill>
          <a:blip r:embed="rId2"/>
          <a:stretch>
            <a:fillRect/>
          </a:stretch>
        </p:blipFill>
        <p:spPr>
          <a:xfrm>
            <a:off x="9896926" y="-3175"/>
            <a:ext cx="2284410" cy="1828800"/>
          </a:xfrm>
          <a:prstGeom prst="rect">
            <a:avLst/>
          </a:prstGeom>
        </p:spPr>
      </p:pic>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NSR Compilations</a:t>
            </a:r>
          </a:p>
        </p:txBody>
      </p:sp>
      <p:sp>
        <p:nvSpPr>
          <p:cNvPr id="3" name="Content Placeholder 2"/>
          <p:cNvSpPr>
            <a:spLocks noGrp="1"/>
          </p:cNvSpPr>
          <p:nvPr>
            <p:ph idx="1"/>
          </p:nvPr>
        </p:nvSpPr>
        <p:spPr/>
        <p:txBody>
          <a:bodyPr>
            <a:normAutofit/>
          </a:bodyPr>
          <a:lstStyle/>
          <a:p>
            <a:r>
              <a:rPr lang="en-US" sz="1800" dirty="0"/>
              <a:t>Nuclear Science References compilation creates a foundation for nuclear structure, decay and reaction data efforts and impacts research activities.</a:t>
            </a:r>
          </a:p>
          <a:p>
            <a:r>
              <a:rPr lang="en-US" sz="1800" dirty="0"/>
              <a:t>FY 2018 NSR team: 1.5 NNDC (B. </a:t>
            </a:r>
            <a:r>
              <a:rPr lang="en-US" sz="1800" dirty="0" err="1"/>
              <a:t>Pritychenko</a:t>
            </a:r>
            <a:r>
              <a:rPr lang="en-US" sz="1800" dirty="0"/>
              <a:t>, J. </a:t>
            </a:r>
            <a:r>
              <a:rPr lang="en-US" sz="1800" dirty="0" err="1"/>
              <a:t>Totans</a:t>
            </a:r>
            <a:r>
              <a:rPr lang="en-US" sz="1800" dirty="0"/>
              <a:t>), 2 contractors (B. Singh, E. </a:t>
            </a:r>
            <a:r>
              <a:rPr lang="en-US" sz="1800" dirty="0" err="1"/>
              <a:t>Betak</a:t>
            </a:r>
            <a:r>
              <a:rPr lang="en-US" sz="1800" dirty="0"/>
              <a:t>) and 1 IAEA collaborator (V. </a:t>
            </a:r>
            <a:r>
              <a:rPr lang="en-US" sz="1800" dirty="0" err="1"/>
              <a:t>Zerkin</a:t>
            </a:r>
            <a:r>
              <a:rPr lang="en-US" sz="1800" dirty="0"/>
              <a:t>).</a:t>
            </a:r>
          </a:p>
          <a:p>
            <a:r>
              <a:rPr lang="en-US" sz="1800" dirty="0"/>
              <a:t>Our goal is provide the coverage for current publications; we are also proactively recovering previously missed references.</a:t>
            </a:r>
          </a:p>
          <a:p>
            <a:r>
              <a:rPr lang="en-US" sz="1800" dirty="0"/>
              <a:t>One of our major requirement is speed, prompt creation of entries and quality keywords for ENSDF:   NSR is always up-to-date (it is updated 2-3 times a week).</a:t>
            </a:r>
          </a:p>
          <a:p>
            <a:r>
              <a:rPr lang="en-US" sz="1800" dirty="0"/>
              <a:t>NSR Quality Assurance: Manager + Users + Evaluators + Compilers inputs. We do not have a bug database, we just fix bugs immediately.</a:t>
            </a:r>
          </a:p>
          <a:p>
            <a:r>
              <a:rPr lang="en-US" sz="1800" dirty="0"/>
              <a:t>Direct communication with Phys. Rev. C: ~10% of authors submit keywords to NSR.</a:t>
            </a:r>
          </a:p>
        </p:txBody>
      </p:sp>
    </p:spTree>
    <p:extLst>
      <p:ext uri="{BB962C8B-B14F-4D97-AF65-F5344CB8AC3E}">
        <p14:creationId xmlns:p14="http://schemas.microsoft.com/office/powerpoint/2010/main" val="21843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8241-29A5-D34B-8F81-A4419CFBC9FB}"/>
              </a:ext>
            </a:extLst>
          </p:cNvPr>
          <p:cNvSpPr>
            <a:spLocks noGrp="1"/>
          </p:cNvSpPr>
          <p:nvPr>
            <p:ph type="title"/>
          </p:nvPr>
        </p:nvSpPr>
        <p:spPr/>
        <p:txBody>
          <a:bodyPr/>
          <a:lstStyle/>
          <a:p>
            <a:pPr algn="ctr"/>
            <a:r>
              <a:rPr lang="en-US" dirty="0"/>
              <a:t>FY 2017 NSR Statistics</a:t>
            </a:r>
          </a:p>
        </p:txBody>
      </p:sp>
      <p:sp>
        <p:nvSpPr>
          <p:cNvPr id="3" name="Content Placeholder 2">
            <a:extLst>
              <a:ext uri="{FF2B5EF4-FFF2-40B4-BE49-F238E27FC236}">
                <a16:creationId xmlns:a16="http://schemas.microsoft.com/office/drawing/2014/main" id="{01306756-FF0F-1540-B167-5DCC78D9185B}"/>
              </a:ext>
            </a:extLst>
          </p:cNvPr>
          <p:cNvSpPr>
            <a:spLocks noGrp="1"/>
          </p:cNvSpPr>
          <p:nvPr>
            <p:ph idx="1"/>
          </p:nvPr>
        </p:nvSpPr>
        <p:spPr/>
        <p:txBody>
          <a:bodyPr>
            <a:normAutofit fontScale="92500" lnSpcReduction="20000"/>
          </a:bodyPr>
          <a:lstStyle/>
          <a:p>
            <a:r>
              <a:rPr lang="en-US" sz="1800" dirty="0"/>
              <a:t>NSR References:</a:t>
            </a:r>
          </a:p>
          <a:p>
            <a:pPr lvl="1"/>
            <a:r>
              <a:rPr lang="en-US" sz="1800" dirty="0"/>
              <a:t>3,714 new article entries, total NSR: 229,594 (10 times bigger than EXFOR). </a:t>
            </a:r>
          </a:p>
          <a:p>
            <a:pPr lvl="1"/>
            <a:r>
              <a:rPr lang="en-US" sz="1800" dirty="0"/>
              <a:t>320 previously missed references were added.</a:t>
            </a:r>
          </a:p>
          <a:p>
            <a:pPr lvl="1"/>
            <a:r>
              <a:rPr lang="en-US" sz="1800" dirty="0"/>
              <a:t>275 modified (corrected) article entries.</a:t>
            </a:r>
          </a:p>
          <a:p>
            <a:pPr lvl="1"/>
            <a:r>
              <a:rPr lang="en-US" sz="1800" dirty="0"/>
              <a:t>1,911 keyworded article abstracts (September 30, 2018) =&gt; 2,021 (November 2, 2018), takes time to prepare the keywords.</a:t>
            </a:r>
          </a:p>
          <a:p>
            <a:r>
              <a:rPr lang="en-US" sz="1800" dirty="0"/>
              <a:t>NSR Dictionary updates:</a:t>
            </a:r>
          </a:p>
          <a:p>
            <a:pPr lvl="1"/>
            <a:r>
              <a:rPr lang="en-US" sz="1800" dirty="0"/>
              <a:t>2,185 new authors, total NSR: </a:t>
            </a:r>
            <a:r>
              <a:rPr lang="en-US" sz="1800" dirty="0">
                <a:solidFill>
                  <a:srgbClr val="0070C0"/>
                </a:solidFill>
              </a:rPr>
              <a:t>100,653</a:t>
            </a:r>
          </a:p>
          <a:p>
            <a:pPr lvl="1"/>
            <a:r>
              <a:rPr lang="en-US" sz="1800" dirty="0"/>
              <a:t>19 new journals, total NSR: 538</a:t>
            </a:r>
          </a:p>
          <a:p>
            <a:pPr lvl="1"/>
            <a:r>
              <a:rPr lang="en-US" sz="1800" dirty="0"/>
              <a:t>233 new reactions, total NSR: 8,409</a:t>
            </a:r>
          </a:p>
          <a:p>
            <a:pPr lvl="1"/>
            <a:r>
              <a:rPr lang="en-US" sz="1800" dirty="0"/>
              <a:t>279 new nuclides, total NSR: 7,050</a:t>
            </a:r>
          </a:p>
          <a:p>
            <a:pPr lvl="1"/>
            <a:r>
              <a:rPr lang="en-US" sz="1800" dirty="0"/>
              <a:t>105 new decays, total NSR: 734</a:t>
            </a:r>
          </a:p>
          <a:p>
            <a:r>
              <a:rPr lang="en-US" sz="1800" dirty="0"/>
              <a:t>NSR Database updates: 135 in FY 2018.</a:t>
            </a:r>
          </a:p>
          <a:p>
            <a:r>
              <a:rPr lang="en-US" sz="1800" dirty="0"/>
              <a:t>NSR Web retrievals: 219,474, or 45 references/retrieval.</a:t>
            </a:r>
          </a:p>
          <a:p>
            <a:r>
              <a:rPr lang="en-US" sz="1800" dirty="0"/>
              <a:t>Total number of retrieved references was </a:t>
            </a:r>
            <a:r>
              <a:rPr lang="en-US" sz="1800" dirty="0">
                <a:solidFill>
                  <a:srgbClr val="0070C0"/>
                </a:solidFill>
              </a:rPr>
              <a:t>10,028,327.</a:t>
            </a:r>
          </a:p>
        </p:txBody>
      </p:sp>
      <p:pic>
        <p:nvPicPr>
          <p:cNvPr id="18" name="Picture 17">
            <a:extLst>
              <a:ext uri="{FF2B5EF4-FFF2-40B4-BE49-F238E27FC236}">
                <a16:creationId xmlns:a16="http://schemas.microsoft.com/office/drawing/2014/main" id="{07DB584F-BA96-C84A-BD4B-BE11359E13D3}"/>
              </a:ext>
            </a:extLst>
          </p:cNvPr>
          <p:cNvPicPr>
            <a:picLocks noChangeAspect="1"/>
          </p:cNvPicPr>
          <p:nvPr/>
        </p:nvPicPr>
        <p:blipFill>
          <a:blip r:embed="rId2"/>
          <a:stretch>
            <a:fillRect/>
          </a:stretch>
        </p:blipFill>
        <p:spPr>
          <a:xfrm>
            <a:off x="9421018" y="-3319"/>
            <a:ext cx="2766060" cy="2743200"/>
          </a:xfrm>
          <a:prstGeom prst="rect">
            <a:avLst/>
          </a:prstGeom>
        </p:spPr>
      </p:pic>
    </p:spTree>
    <p:extLst>
      <p:ext uri="{BB962C8B-B14F-4D97-AF65-F5344CB8AC3E}">
        <p14:creationId xmlns:p14="http://schemas.microsoft.com/office/powerpoint/2010/main" val="412641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EXFOR Effort in the U.S. and Canada</a:t>
            </a:r>
          </a:p>
        </p:txBody>
      </p:sp>
      <p:sp>
        <p:nvSpPr>
          <p:cNvPr id="3" name="Content Placeholder 2"/>
          <p:cNvSpPr>
            <a:spLocks noGrp="1"/>
          </p:cNvSpPr>
          <p:nvPr>
            <p:ph idx="1"/>
          </p:nvPr>
        </p:nvSpPr>
        <p:spPr/>
        <p:txBody>
          <a:bodyPr>
            <a:normAutofit/>
          </a:bodyPr>
          <a:lstStyle/>
          <a:p>
            <a:r>
              <a:rPr lang="en-US" sz="1800" dirty="0"/>
              <a:t>EXFOR Team: B. </a:t>
            </a:r>
            <a:r>
              <a:rPr lang="en-US" sz="1800" dirty="0" err="1"/>
              <a:t>Pritychenko</a:t>
            </a:r>
            <a:r>
              <a:rPr lang="en-US" sz="1800" dirty="0"/>
              <a:t>, S. </a:t>
            </a:r>
            <a:r>
              <a:rPr lang="en-US" sz="1800" dirty="0" err="1"/>
              <a:t>Hlavac</a:t>
            </a:r>
            <a:r>
              <a:rPr lang="en-US" sz="1800" dirty="0"/>
              <a:t>, O. </a:t>
            </a:r>
            <a:r>
              <a:rPr lang="en-US" sz="1800" dirty="0" err="1"/>
              <a:t>Schwerer</a:t>
            </a:r>
            <a:r>
              <a:rPr lang="en-US" sz="1800" dirty="0"/>
              <a:t> and V. </a:t>
            </a:r>
            <a:r>
              <a:rPr lang="en-US" sz="1800" dirty="0" err="1"/>
              <a:t>Zerkin</a:t>
            </a:r>
            <a:r>
              <a:rPr lang="en-US" sz="1800" dirty="0"/>
              <a:t> (IAEA).</a:t>
            </a:r>
          </a:p>
          <a:p>
            <a:pPr lvl="1"/>
            <a:r>
              <a:rPr lang="en-US" sz="1800" dirty="0"/>
              <a:t>NNDC: Overall database and contracts management, website support, compilation and correction of missing and older references.</a:t>
            </a:r>
          </a:p>
          <a:p>
            <a:pPr lvl="1"/>
            <a:r>
              <a:rPr lang="en-US" sz="1800" dirty="0"/>
              <a:t>Bratislava: Mainly new references compilation.</a:t>
            </a:r>
          </a:p>
          <a:p>
            <a:pPr lvl="1"/>
            <a:r>
              <a:rPr lang="en-US" sz="1800" dirty="0"/>
              <a:t>Vienna: Overall quality assurance and transmission handling.</a:t>
            </a:r>
          </a:p>
          <a:p>
            <a:pPr lvl="1"/>
            <a:r>
              <a:rPr lang="en-US" sz="1800" dirty="0"/>
              <a:t>IAEA: Web and database software development.</a:t>
            </a:r>
          </a:p>
          <a:p>
            <a:r>
              <a:rPr lang="en-US" sz="1800" dirty="0"/>
              <a:t>Smooth operation based on efforts of BNL stuff, contractors and collaborators.</a:t>
            </a:r>
          </a:p>
          <a:p>
            <a:r>
              <a:rPr lang="en-US" sz="1800" dirty="0"/>
              <a:t>Contractors (S. </a:t>
            </a:r>
            <a:r>
              <a:rPr lang="en-US" sz="1800" dirty="0" err="1"/>
              <a:t>Hlavac</a:t>
            </a:r>
            <a:r>
              <a:rPr lang="en-US" sz="1800" dirty="0"/>
              <a:t> and O. </a:t>
            </a:r>
            <a:r>
              <a:rPr lang="en-US" sz="1800" dirty="0" err="1"/>
              <a:t>Schwerer</a:t>
            </a:r>
            <a:r>
              <a:rPr lang="en-US" sz="1800" dirty="0"/>
              <a:t>) are essential for the overall success of the NNDC EXFOR effort.</a:t>
            </a:r>
          </a:p>
        </p:txBody>
      </p:sp>
    </p:spTree>
    <p:extLst>
      <p:ext uri="{BB962C8B-B14F-4D97-AF65-F5344CB8AC3E}">
        <p14:creationId xmlns:p14="http://schemas.microsoft.com/office/powerpoint/2010/main" val="265600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3F07-9FDF-8A40-8AC6-3D5BA799E38C}"/>
              </a:ext>
            </a:extLst>
          </p:cNvPr>
          <p:cNvSpPr>
            <a:spLocks noGrp="1"/>
          </p:cNvSpPr>
          <p:nvPr>
            <p:ph type="title"/>
          </p:nvPr>
        </p:nvSpPr>
        <p:spPr/>
        <p:txBody>
          <a:bodyPr/>
          <a:lstStyle/>
          <a:p>
            <a:pPr algn="ctr"/>
            <a:r>
              <a:rPr lang="en-US" dirty="0"/>
              <a:t>EXFOR Statistics</a:t>
            </a:r>
          </a:p>
        </p:txBody>
      </p:sp>
      <p:sp>
        <p:nvSpPr>
          <p:cNvPr id="3" name="Content Placeholder 2">
            <a:extLst>
              <a:ext uri="{FF2B5EF4-FFF2-40B4-BE49-F238E27FC236}">
                <a16:creationId xmlns:a16="http://schemas.microsoft.com/office/drawing/2014/main" id="{811F3EF3-2167-B04F-9352-67E94A5C2F36}"/>
              </a:ext>
            </a:extLst>
          </p:cNvPr>
          <p:cNvSpPr>
            <a:spLocks noGrp="1"/>
          </p:cNvSpPr>
          <p:nvPr>
            <p:ph idx="1"/>
          </p:nvPr>
        </p:nvSpPr>
        <p:spPr/>
        <p:txBody>
          <a:bodyPr/>
          <a:lstStyle/>
          <a:p>
            <a:r>
              <a:rPr lang="en-US" sz="1800" dirty="0"/>
              <a:t>New entries: 43 + 87 (BNL) = 130.</a:t>
            </a:r>
          </a:p>
          <a:p>
            <a:r>
              <a:rPr lang="en-US" sz="1800" dirty="0"/>
              <a:t>Corrected entries: 158 + 53 (BNL) = 211.</a:t>
            </a:r>
          </a:p>
          <a:p>
            <a:r>
              <a:rPr lang="en-US" sz="1800" dirty="0"/>
              <a:t>24 Preliminary and 24 final data transmissions (Preliminary transmissions go through the NRDC network quality assurance system, after implemented corrections final transmission are loaded into the database).</a:t>
            </a:r>
          </a:p>
          <a:p>
            <a:r>
              <a:rPr lang="en-US" sz="1800" dirty="0"/>
              <a:t>EXFOR database was updated 24 times, and CINDA database was updated 10 times.</a:t>
            </a:r>
          </a:p>
          <a:p>
            <a:r>
              <a:rPr lang="en-US" sz="1800" dirty="0"/>
              <a:t>More compilation details in the IAEA system based on calendar years: </a:t>
            </a:r>
            <a:r>
              <a:rPr lang="en-GB" sz="1800" u="sng" dirty="0">
                <a:hlinkClick r:id="rId2"/>
              </a:rPr>
              <a:t>http://www-nds.iaea.org/exfor-master/x4compil/</a:t>
            </a:r>
            <a:r>
              <a:rPr lang="en-GB" sz="1800" dirty="0"/>
              <a:t>.</a:t>
            </a:r>
          </a:p>
          <a:p>
            <a:r>
              <a:rPr lang="en-US" sz="1800" dirty="0"/>
              <a:t>Fission yields compilation pilot project was completed.</a:t>
            </a:r>
          </a:p>
        </p:txBody>
      </p:sp>
      <p:pic>
        <p:nvPicPr>
          <p:cNvPr id="2050" name="Picture 2" descr="Image result for image nuclear reaction">
            <a:extLst>
              <a:ext uri="{FF2B5EF4-FFF2-40B4-BE49-F238E27FC236}">
                <a16:creationId xmlns:a16="http://schemas.microsoft.com/office/drawing/2014/main" id="{23611F69-7FF1-2742-820C-E9A64BEDA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0" y="-2222"/>
            <a:ext cx="2540000" cy="1765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CFBE2A-899E-5643-8976-488D1797E005}"/>
              </a:ext>
            </a:extLst>
          </p:cNvPr>
          <p:cNvSpPr txBox="1"/>
          <p:nvPr/>
        </p:nvSpPr>
        <p:spPr>
          <a:xfrm>
            <a:off x="10476008" y="1174496"/>
            <a:ext cx="1106393" cy="246221"/>
          </a:xfrm>
          <a:prstGeom prst="rect">
            <a:avLst/>
          </a:prstGeom>
          <a:noFill/>
        </p:spPr>
        <p:txBody>
          <a:bodyPr wrap="none" rtlCol="0">
            <a:spAutoFit/>
          </a:bodyPr>
          <a:lstStyle/>
          <a:p>
            <a:r>
              <a:rPr lang="en-US" sz="1000" dirty="0" err="1">
                <a:solidFill>
                  <a:schemeClr val="bg1">
                    <a:lumMod val="65000"/>
                  </a:schemeClr>
                </a:solidFill>
              </a:rPr>
              <a:t>en.wikipedia.org</a:t>
            </a:r>
            <a:endParaRPr lang="en-US" sz="1000" dirty="0">
              <a:solidFill>
                <a:schemeClr val="bg1">
                  <a:lumMod val="65000"/>
                </a:schemeClr>
              </a:solidFill>
            </a:endParaRPr>
          </a:p>
        </p:txBody>
      </p:sp>
    </p:spTree>
    <p:extLst>
      <p:ext uri="{BB962C8B-B14F-4D97-AF65-F5344CB8AC3E}">
        <p14:creationId xmlns:p14="http://schemas.microsoft.com/office/powerpoint/2010/main" val="336168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4BF3-E9F3-0D48-9234-7325DB7AFCEB}"/>
              </a:ext>
            </a:extLst>
          </p:cNvPr>
          <p:cNvSpPr>
            <a:spLocks noGrp="1"/>
          </p:cNvSpPr>
          <p:nvPr>
            <p:ph type="title"/>
          </p:nvPr>
        </p:nvSpPr>
        <p:spPr/>
        <p:txBody>
          <a:bodyPr/>
          <a:lstStyle/>
          <a:p>
            <a:pPr algn="ctr"/>
            <a:r>
              <a:rPr lang="en-US" dirty="0"/>
              <a:t>Computer &amp; Software Upgrades</a:t>
            </a:r>
          </a:p>
        </p:txBody>
      </p:sp>
      <p:sp>
        <p:nvSpPr>
          <p:cNvPr id="3" name="Content Placeholder 2">
            <a:extLst>
              <a:ext uri="{FF2B5EF4-FFF2-40B4-BE49-F238E27FC236}">
                <a16:creationId xmlns:a16="http://schemas.microsoft.com/office/drawing/2014/main" id="{A71041E8-E364-BE4F-AD2C-F4A40BD0546B}"/>
              </a:ext>
            </a:extLst>
          </p:cNvPr>
          <p:cNvSpPr>
            <a:spLocks noGrp="1"/>
          </p:cNvSpPr>
          <p:nvPr>
            <p:ph idx="1"/>
          </p:nvPr>
        </p:nvSpPr>
        <p:spPr>
          <a:xfrm>
            <a:off x="477080" y="1825625"/>
            <a:ext cx="6317678" cy="4063546"/>
          </a:xfrm>
        </p:spPr>
        <p:txBody>
          <a:bodyPr>
            <a:noAutofit/>
          </a:bodyPr>
          <a:lstStyle/>
          <a:p>
            <a:r>
              <a:rPr lang="en-US" sz="1800" dirty="0"/>
              <a:t>NSR/EXFOR data were transferred from MySQL to MariaDB database software.</a:t>
            </a:r>
          </a:p>
          <a:p>
            <a:r>
              <a:rPr lang="en-US" sz="1800" dirty="0"/>
              <a:t>Web, database and maintenance software were migrated to new servers. In fact, we tested the whole new system.</a:t>
            </a:r>
          </a:p>
          <a:p>
            <a:r>
              <a:rPr lang="en-US" sz="1800" dirty="0"/>
              <a:t>We are moving compilation process to Macintosh from Windows OS, and Mac environment works well.</a:t>
            </a:r>
          </a:p>
          <a:p>
            <a:r>
              <a:rPr lang="en-US" sz="1800" dirty="0"/>
              <a:t>We worked with Viktor </a:t>
            </a:r>
            <a:r>
              <a:rPr lang="en-US" sz="1800" dirty="0" err="1"/>
              <a:t>Zerkin</a:t>
            </a:r>
            <a:r>
              <a:rPr lang="en-US" sz="1800" dirty="0"/>
              <a:t> (IAEA) on </a:t>
            </a:r>
            <a:r>
              <a:rPr lang="en-US" sz="1800" dirty="0" err="1"/>
              <a:t>doi</a:t>
            </a:r>
            <a:r>
              <a:rPr lang="en-US" sz="1800" dirty="0"/>
              <a:t> links in NSR:</a:t>
            </a:r>
          </a:p>
          <a:p>
            <a:pPr lvl="1"/>
            <a:r>
              <a:rPr lang="en-US" sz="1600" dirty="0"/>
              <a:t>Number of </a:t>
            </a:r>
            <a:r>
              <a:rPr lang="en-US" sz="1600" dirty="0" err="1"/>
              <a:t>doi</a:t>
            </a:r>
            <a:r>
              <a:rPr lang="en-US" sz="1600" dirty="0"/>
              <a:t> links was increased from 128,292 to 145,146</a:t>
            </a:r>
          </a:p>
          <a:p>
            <a:pPr lvl="1"/>
            <a:r>
              <a:rPr lang="en-US" sz="1600" dirty="0"/>
              <a:t>NSR Web application was modified, it takes </a:t>
            </a:r>
            <a:r>
              <a:rPr lang="en-US" sz="1600" dirty="0" err="1"/>
              <a:t>doi</a:t>
            </a:r>
            <a:r>
              <a:rPr lang="en-US" sz="1600" dirty="0"/>
              <a:t> links from </a:t>
            </a:r>
            <a:r>
              <a:rPr lang="en-US" sz="1600" dirty="0" err="1"/>
              <a:t>ref_tbl</a:t>
            </a:r>
            <a:r>
              <a:rPr lang="en-US" sz="1600" dirty="0"/>
              <a:t> presently instead of </a:t>
            </a:r>
            <a:r>
              <a:rPr lang="en-US" sz="1600" dirty="0" err="1"/>
              <a:t>exch_tbl</a:t>
            </a:r>
            <a:endParaRPr lang="en-US" sz="1600" dirty="0"/>
          </a:p>
          <a:p>
            <a:r>
              <a:rPr lang="en-US" sz="1800" dirty="0"/>
              <a:t>Finally, the latest version of EXFOR Web application was installed at NNDC.</a:t>
            </a:r>
          </a:p>
          <a:p>
            <a:pPr lvl="1"/>
            <a:r>
              <a:rPr lang="en-US" sz="1600" dirty="0"/>
              <a:t>Improved Zoom &amp; Cursor functions</a:t>
            </a:r>
          </a:p>
        </p:txBody>
      </p:sp>
      <p:pic>
        <p:nvPicPr>
          <p:cNvPr id="5" name="Picture 4">
            <a:extLst>
              <a:ext uri="{FF2B5EF4-FFF2-40B4-BE49-F238E27FC236}">
                <a16:creationId xmlns:a16="http://schemas.microsoft.com/office/drawing/2014/main" id="{72B832AF-59AF-4A46-B1D5-48106D2D49F3}"/>
              </a:ext>
            </a:extLst>
          </p:cNvPr>
          <p:cNvPicPr>
            <a:picLocks noChangeAspect="1"/>
          </p:cNvPicPr>
          <p:nvPr/>
        </p:nvPicPr>
        <p:blipFill>
          <a:blip r:embed="rId2"/>
          <a:stretch>
            <a:fillRect/>
          </a:stretch>
        </p:blipFill>
        <p:spPr>
          <a:xfrm>
            <a:off x="7235556" y="1690690"/>
            <a:ext cx="3260135" cy="2743200"/>
          </a:xfrm>
          <a:prstGeom prst="rect">
            <a:avLst/>
          </a:prstGeom>
          <a:ln>
            <a:solidFill>
              <a:schemeClr val="accent1"/>
            </a:solidFill>
          </a:ln>
        </p:spPr>
      </p:pic>
      <p:pic>
        <p:nvPicPr>
          <p:cNvPr id="7" name="Picture 6">
            <a:extLst>
              <a:ext uri="{FF2B5EF4-FFF2-40B4-BE49-F238E27FC236}">
                <a16:creationId xmlns:a16="http://schemas.microsoft.com/office/drawing/2014/main" id="{7678820B-F10B-5641-A9B5-3EE63ADDA921}"/>
              </a:ext>
            </a:extLst>
          </p:cNvPr>
          <p:cNvPicPr>
            <a:picLocks noChangeAspect="1"/>
          </p:cNvPicPr>
          <p:nvPr/>
        </p:nvPicPr>
        <p:blipFill>
          <a:blip r:embed="rId3"/>
          <a:stretch>
            <a:fillRect/>
          </a:stretch>
        </p:blipFill>
        <p:spPr>
          <a:xfrm>
            <a:off x="7704402" y="2485798"/>
            <a:ext cx="3232087" cy="2743200"/>
          </a:xfrm>
          <a:prstGeom prst="rect">
            <a:avLst/>
          </a:prstGeom>
          <a:solidFill>
            <a:schemeClr val="accent1">
              <a:alpha val="4000"/>
            </a:schemeClr>
          </a:solidFill>
          <a:ln>
            <a:solidFill>
              <a:schemeClr val="accent1"/>
            </a:solidFill>
          </a:ln>
        </p:spPr>
      </p:pic>
      <p:sp>
        <p:nvSpPr>
          <p:cNvPr id="10" name="Frame 9">
            <a:extLst>
              <a:ext uri="{FF2B5EF4-FFF2-40B4-BE49-F238E27FC236}">
                <a16:creationId xmlns:a16="http://schemas.microsoft.com/office/drawing/2014/main" id="{6A87B1AE-ECF5-AA41-B8A2-73561797BE3A}"/>
              </a:ext>
            </a:extLst>
          </p:cNvPr>
          <p:cNvSpPr/>
          <p:nvPr/>
        </p:nvSpPr>
        <p:spPr>
          <a:xfrm>
            <a:off x="7703867" y="4911214"/>
            <a:ext cx="968186" cy="17698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6200F206-7A25-1047-9397-D40B2C4603AA}"/>
              </a:ext>
            </a:extLst>
          </p:cNvPr>
          <p:cNvPicPr>
            <a:picLocks noChangeAspect="1"/>
          </p:cNvPicPr>
          <p:nvPr/>
        </p:nvPicPr>
        <p:blipFill>
          <a:blip r:embed="rId4"/>
          <a:stretch>
            <a:fillRect/>
          </a:stretch>
        </p:blipFill>
        <p:spPr>
          <a:xfrm>
            <a:off x="8187960" y="3347969"/>
            <a:ext cx="3454193" cy="2743200"/>
          </a:xfrm>
          <a:prstGeom prst="rect">
            <a:avLst/>
          </a:prstGeom>
          <a:solidFill>
            <a:schemeClr val="accent1"/>
          </a:solidFill>
          <a:ln>
            <a:solidFill>
              <a:schemeClr val="accent1"/>
            </a:solidFill>
          </a:ln>
        </p:spPr>
      </p:pic>
      <p:pic>
        <p:nvPicPr>
          <p:cNvPr id="8" name="Picture 7">
            <a:extLst>
              <a:ext uri="{FF2B5EF4-FFF2-40B4-BE49-F238E27FC236}">
                <a16:creationId xmlns:a16="http://schemas.microsoft.com/office/drawing/2014/main" id="{97AD320D-7EC4-D946-991D-C3A2A540E6D1}"/>
              </a:ext>
            </a:extLst>
          </p:cNvPr>
          <p:cNvPicPr>
            <a:picLocks noChangeAspect="1"/>
          </p:cNvPicPr>
          <p:nvPr/>
        </p:nvPicPr>
        <p:blipFill>
          <a:blip r:embed="rId5"/>
          <a:stretch>
            <a:fillRect/>
          </a:stretch>
        </p:blipFill>
        <p:spPr>
          <a:xfrm>
            <a:off x="7867124" y="3924461"/>
            <a:ext cx="4095863" cy="2743200"/>
          </a:xfrm>
          <a:prstGeom prst="rect">
            <a:avLst/>
          </a:prstGeom>
          <a:solidFill>
            <a:schemeClr val="bg1"/>
          </a:solidFill>
          <a:ln w="12700">
            <a:solidFill>
              <a:schemeClr val="bg1">
                <a:lumMod val="75000"/>
              </a:schemeClr>
            </a:solidFill>
          </a:ln>
        </p:spPr>
      </p:pic>
    </p:spTree>
    <p:extLst>
      <p:ext uri="{BB962C8B-B14F-4D97-AF65-F5344CB8AC3E}">
        <p14:creationId xmlns:p14="http://schemas.microsoft.com/office/powerpoint/2010/main" val="1951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2017-0D1B-3E46-85EA-8CF00D52F3D8}"/>
              </a:ext>
            </a:extLst>
          </p:cNvPr>
          <p:cNvSpPr>
            <a:spLocks noGrp="1"/>
          </p:cNvSpPr>
          <p:nvPr>
            <p:ph type="title"/>
          </p:nvPr>
        </p:nvSpPr>
        <p:spPr/>
        <p:txBody>
          <a:bodyPr/>
          <a:lstStyle/>
          <a:p>
            <a:pPr algn="ctr"/>
            <a:r>
              <a:rPr lang="en-US"/>
              <a:t>Compilation Developments</a:t>
            </a:r>
            <a:endParaRPr lang="en-US" dirty="0"/>
          </a:p>
        </p:txBody>
      </p:sp>
      <p:sp>
        <p:nvSpPr>
          <p:cNvPr id="3" name="Content Placeholder 2">
            <a:extLst>
              <a:ext uri="{FF2B5EF4-FFF2-40B4-BE49-F238E27FC236}">
                <a16:creationId xmlns:a16="http://schemas.microsoft.com/office/drawing/2014/main" id="{19C08679-4BC5-1347-A0E3-B180D460ADF8}"/>
              </a:ext>
            </a:extLst>
          </p:cNvPr>
          <p:cNvSpPr>
            <a:spLocks noGrp="1"/>
          </p:cNvSpPr>
          <p:nvPr>
            <p:ph idx="1"/>
          </p:nvPr>
        </p:nvSpPr>
        <p:spPr>
          <a:xfrm>
            <a:off x="477080" y="1825625"/>
            <a:ext cx="6511549" cy="3929132"/>
          </a:xfrm>
        </p:spPr>
        <p:txBody>
          <a:bodyPr>
            <a:normAutofit lnSpcReduction="10000"/>
          </a:bodyPr>
          <a:lstStyle/>
          <a:p>
            <a:r>
              <a:rPr lang="en-US" sz="1800" dirty="0"/>
              <a:t>NSR/EXFOR compilation effort relies strongly on contractors: NSR (</a:t>
            </a:r>
            <a:r>
              <a:rPr lang="en-US" sz="1800" dirty="0" err="1"/>
              <a:t>B.Singh</a:t>
            </a:r>
            <a:r>
              <a:rPr lang="en-US" sz="1800" dirty="0"/>
              <a:t>, </a:t>
            </a:r>
            <a:r>
              <a:rPr lang="en-US" sz="1800" dirty="0" err="1"/>
              <a:t>E.Betak</a:t>
            </a:r>
            <a:r>
              <a:rPr lang="en-US" sz="1800" dirty="0"/>
              <a:t>), EXFOR (S. </a:t>
            </a:r>
            <a:r>
              <a:rPr lang="en-US" sz="1800" dirty="0" err="1"/>
              <a:t>Hlavac</a:t>
            </a:r>
            <a:r>
              <a:rPr lang="en-US" sz="1800" dirty="0"/>
              <a:t>,  O. </a:t>
            </a:r>
            <a:r>
              <a:rPr lang="en-US" sz="1800" dirty="0" err="1"/>
              <a:t>Schwerer</a:t>
            </a:r>
            <a:r>
              <a:rPr lang="en-US" sz="1800" dirty="0"/>
              <a:t>)</a:t>
            </a:r>
          </a:p>
          <a:p>
            <a:r>
              <a:rPr lang="en-US" sz="1800" dirty="0"/>
              <a:t>It is an efficient and cost-effective way of doing business.</a:t>
            </a:r>
          </a:p>
          <a:p>
            <a:r>
              <a:rPr lang="en-US" sz="1800" dirty="0"/>
              <a:t>Dr. Balraj Singh is retiring from NSR keywording. I would like to acknowledge his large contributions to the NSR project, and now we are looking for USNDP volunteers to fill the void. We hope that Balraj would continue collaborate with NSR project as a user.</a:t>
            </a:r>
          </a:p>
          <a:p>
            <a:r>
              <a:rPr lang="en-US" sz="1800" dirty="0"/>
              <a:t>We also need an additional contractor for FY compilation; this person has been identified and we ready to proceed.</a:t>
            </a:r>
          </a:p>
          <a:p>
            <a:r>
              <a:rPr lang="en-US" sz="1800" dirty="0"/>
              <a:t>Related Development:  Viktor </a:t>
            </a:r>
            <a:r>
              <a:rPr lang="en-US" sz="1800" dirty="0" err="1"/>
              <a:t>Zerkin</a:t>
            </a:r>
            <a:r>
              <a:rPr lang="en-US" sz="1800" dirty="0"/>
              <a:t>(IAEA) and I are now in contact with Dr. </a:t>
            </a:r>
            <a:r>
              <a:rPr lang="en-US" sz="1800" dirty="0" err="1"/>
              <a:t>Zaven</a:t>
            </a:r>
            <a:r>
              <a:rPr lang="en-US" sz="1800" dirty="0"/>
              <a:t> </a:t>
            </a:r>
            <a:r>
              <a:rPr lang="en-US" sz="1800" dirty="0" err="1"/>
              <a:t>Hakopov</a:t>
            </a:r>
            <a:r>
              <a:rPr lang="en-US" sz="1800" dirty="0"/>
              <a:t> (INIS Coordinator), and we hope to collaborate with INIS in order to provide almost complete PDF coverage for NSR/EXFOR databases. </a:t>
            </a:r>
          </a:p>
        </p:txBody>
      </p:sp>
      <p:pic>
        <p:nvPicPr>
          <p:cNvPr id="5" name="Picture 4">
            <a:extLst>
              <a:ext uri="{FF2B5EF4-FFF2-40B4-BE49-F238E27FC236}">
                <a16:creationId xmlns:a16="http://schemas.microsoft.com/office/drawing/2014/main" id="{38245FA1-9230-5C4E-8DC0-6AA31151DD57}"/>
              </a:ext>
            </a:extLst>
          </p:cNvPr>
          <p:cNvPicPr>
            <a:picLocks noChangeAspect="1"/>
          </p:cNvPicPr>
          <p:nvPr/>
        </p:nvPicPr>
        <p:blipFill>
          <a:blip r:embed="rId2"/>
          <a:stretch>
            <a:fillRect/>
          </a:stretch>
        </p:blipFill>
        <p:spPr>
          <a:xfrm>
            <a:off x="7669360" y="1961391"/>
            <a:ext cx="3813068" cy="3657600"/>
          </a:xfrm>
          <a:prstGeom prst="rect">
            <a:avLst/>
          </a:prstGeom>
          <a:ln>
            <a:solidFill>
              <a:schemeClr val="accent1"/>
            </a:solidFill>
          </a:ln>
        </p:spPr>
      </p:pic>
    </p:spTree>
    <p:extLst>
      <p:ext uri="{BB962C8B-B14F-4D97-AF65-F5344CB8AC3E}">
        <p14:creationId xmlns:p14="http://schemas.microsoft.com/office/powerpoint/2010/main" val="40174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7337-E52B-134D-8947-7A166182F89F}"/>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id="{673E26C0-CB0B-F444-8EDC-A49A42E1ED70}"/>
              </a:ext>
            </a:extLst>
          </p:cNvPr>
          <p:cNvSpPr>
            <a:spLocks noGrp="1"/>
          </p:cNvSpPr>
          <p:nvPr>
            <p:ph idx="1"/>
          </p:nvPr>
        </p:nvSpPr>
        <p:spPr/>
        <p:txBody>
          <a:bodyPr>
            <a:normAutofit/>
          </a:bodyPr>
          <a:lstStyle/>
          <a:p>
            <a:r>
              <a:rPr lang="en-US" sz="1800" dirty="0"/>
              <a:t>NSR &amp; EXFOR projects are in a good shape, and we collaborate with the IAEA on these projects.</a:t>
            </a:r>
          </a:p>
          <a:p>
            <a:r>
              <a:rPr lang="en-US" sz="1800" dirty="0"/>
              <a:t>We will continue compilation support for nuclear structure and reaction research, evaluations, and theory.</a:t>
            </a:r>
          </a:p>
          <a:p>
            <a:r>
              <a:rPr lang="en-US" sz="1800" dirty="0"/>
              <a:t>We  add new and previously missing references &amp; experiments to NSR &amp; EXFOR databases.</a:t>
            </a:r>
          </a:p>
          <a:p>
            <a:r>
              <a:rPr lang="en-US" sz="1800" dirty="0"/>
              <a:t>Contractors are essential for the overall success of the NNDC compilation effort.</a:t>
            </a:r>
          </a:p>
          <a:p>
            <a:r>
              <a:rPr lang="en-US" sz="1800" dirty="0"/>
              <a:t>We are looking for volunteers among the USNDP community for NSR compilations.</a:t>
            </a:r>
          </a:p>
        </p:txBody>
      </p:sp>
    </p:spTree>
    <p:extLst>
      <p:ext uri="{BB962C8B-B14F-4D97-AF65-F5344CB8AC3E}">
        <p14:creationId xmlns:p14="http://schemas.microsoft.com/office/powerpoint/2010/main" val="10048567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Widescreen_Update_2018_Gray" id="{6D5D0459-A709-304C-9DB0-42D07B8396B5}" vid="{5BA428CC-F424-DA43-AB00-D1F12DEF8F49}"/>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1171</Words>
  <Application>Microsoft Macintosh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Symbol</vt:lpstr>
      <vt:lpstr>Office Theme</vt:lpstr>
      <vt:lpstr>NSR &amp; EXFOR Compilation Databases</vt:lpstr>
      <vt:lpstr>Compilation Databases</vt:lpstr>
      <vt:lpstr>NSR Compilations</vt:lpstr>
      <vt:lpstr>FY 2017 NSR Statistics</vt:lpstr>
      <vt:lpstr>EXFOR Effort in the U.S. and Canada</vt:lpstr>
      <vt:lpstr>EXFOR Statistics</vt:lpstr>
      <vt:lpstr>Computer &amp; Software Upgrades</vt:lpstr>
      <vt:lpstr>Compilation Developments</vt:lpstr>
      <vt:lpstr>Conclusions</vt:lpstr>
      <vt:lpstr>FY Compilation Completeness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Pritychenko, Boris</dc:creator>
  <cp:keywords/>
  <dc:description/>
  <cp:lastModifiedBy>Pritychenko, Boris</cp:lastModifiedBy>
  <cp:revision>96</cp:revision>
  <dcterms:created xsi:type="dcterms:W3CDTF">2018-10-19T17:14:03Z</dcterms:created>
  <dcterms:modified xsi:type="dcterms:W3CDTF">2018-11-08T12:39:36Z</dcterms:modified>
  <cp:category/>
</cp:coreProperties>
</file>