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9" r:id="rId3"/>
    <p:sldId id="398" r:id="rId4"/>
    <p:sldId id="404" r:id="rId5"/>
    <p:sldId id="397" r:id="rId6"/>
    <p:sldId id="318" r:id="rId7"/>
    <p:sldId id="399" r:id="rId8"/>
    <p:sldId id="405" r:id="rId9"/>
    <p:sldId id="382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804000"/>
    <a:srgbClr val="042B7F"/>
    <a:srgbClr val="FF00FF"/>
    <a:srgbClr val="CCFFFF"/>
    <a:srgbClr val="FF5050"/>
    <a:srgbClr val="FFCC99"/>
    <a:srgbClr val="D2C4F5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0" autoAdjust="0"/>
    <p:restoredTop sz="90962" autoAdjust="0"/>
  </p:normalViewPr>
  <p:slideViewPr>
    <p:cSldViewPr>
      <p:cViewPr varScale="1">
        <p:scale>
          <a:sx n="87" d="100"/>
          <a:sy n="87" d="100"/>
        </p:scale>
        <p:origin x="-2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50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Web</a:t>
            </a:r>
            <a:r>
              <a:rPr lang="en-US" baseline="0"/>
              <a:t> Dissemination Statistics from 1986-2018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NSR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Sheet1!$B$2:$AH$2</c:f>
              <c:numCache>
                <c:formatCode>General</c:formatCode>
                <c:ptCount val="33"/>
                <c:pt idx="0">
                  <c:v>814.0</c:v>
                </c:pt>
                <c:pt idx="1">
                  <c:v>2521.0</c:v>
                </c:pt>
                <c:pt idx="2">
                  <c:v>5022.0</c:v>
                </c:pt>
                <c:pt idx="3">
                  <c:v>3253.0</c:v>
                </c:pt>
                <c:pt idx="4">
                  <c:v>5613.0</c:v>
                </c:pt>
                <c:pt idx="5">
                  <c:v>11517.0</c:v>
                </c:pt>
                <c:pt idx="6">
                  <c:v>13050.0</c:v>
                </c:pt>
                <c:pt idx="7">
                  <c:v>17170.0</c:v>
                </c:pt>
                <c:pt idx="8">
                  <c:v>24206.0</c:v>
                </c:pt>
                <c:pt idx="9">
                  <c:v>26147.0</c:v>
                </c:pt>
                <c:pt idx="10">
                  <c:v>27505.0</c:v>
                </c:pt>
                <c:pt idx="11">
                  <c:v>26904.0</c:v>
                </c:pt>
                <c:pt idx="12">
                  <c:v>29986.0</c:v>
                </c:pt>
                <c:pt idx="13">
                  <c:v>35687.0</c:v>
                </c:pt>
                <c:pt idx="14">
                  <c:v>50840.0</c:v>
                </c:pt>
                <c:pt idx="15">
                  <c:v>64995.0</c:v>
                </c:pt>
                <c:pt idx="16">
                  <c:v>70415.0</c:v>
                </c:pt>
                <c:pt idx="17">
                  <c:v>109376.0</c:v>
                </c:pt>
                <c:pt idx="18">
                  <c:v>120498.0</c:v>
                </c:pt>
                <c:pt idx="19">
                  <c:v>140655.0</c:v>
                </c:pt>
                <c:pt idx="20">
                  <c:v>159552.0</c:v>
                </c:pt>
                <c:pt idx="21">
                  <c:v>152982.0</c:v>
                </c:pt>
                <c:pt idx="22">
                  <c:v>192175.0</c:v>
                </c:pt>
                <c:pt idx="23">
                  <c:v>227210.0</c:v>
                </c:pt>
                <c:pt idx="24">
                  <c:v>334152.0</c:v>
                </c:pt>
                <c:pt idx="25">
                  <c:v>273499.0</c:v>
                </c:pt>
                <c:pt idx="26">
                  <c:v>291044.0</c:v>
                </c:pt>
                <c:pt idx="27">
                  <c:v>190888.0</c:v>
                </c:pt>
                <c:pt idx="28">
                  <c:v>210042.0</c:v>
                </c:pt>
                <c:pt idx="29">
                  <c:v>396200.0</c:v>
                </c:pt>
                <c:pt idx="30">
                  <c:v>432074.0</c:v>
                </c:pt>
                <c:pt idx="31">
                  <c:v>317996.0</c:v>
                </c:pt>
                <c:pt idx="32">
                  <c:v>318405.0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28-4404-AE00-1FF8166F168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ENSDF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142.0</c:v>
                </c:pt>
                <c:pt idx="1">
                  <c:v>863.0</c:v>
                </c:pt>
                <c:pt idx="2">
                  <c:v>1303.0</c:v>
                </c:pt>
                <c:pt idx="3">
                  <c:v>850.0</c:v>
                </c:pt>
                <c:pt idx="4">
                  <c:v>1256.0</c:v>
                </c:pt>
                <c:pt idx="5">
                  <c:v>2807.0</c:v>
                </c:pt>
                <c:pt idx="6">
                  <c:v>3626.0</c:v>
                </c:pt>
                <c:pt idx="7">
                  <c:v>7161.0</c:v>
                </c:pt>
                <c:pt idx="8">
                  <c:v>10947.0</c:v>
                </c:pt>
                <c:pt idx="9">
                  <c:v>14689.0</c:v>
                </c:pt>
                <c:pt idx="10">
                  <c:v>20208.0</c:v>
                </c:pt>
                <c:pt idx="11">
                  <c:v>14932.0</c:v>
                </c:pt>
                <c:pt idx="12">
                  <c:v>17475.0</c:v>
                </c:pt>
                <c:pt idx="13">
                  <c:v>28584.0</c:v>
                </c:pt>
                <c:pt idx="14">
                  <c:v>37271.0</c:v>
                </c:pt>
                <c:pt idx="15">
                  <c:v>46803.0</c:v>
                </c:pt>
                <c:pt idx="16">
                  <c:v>44053.0</c:v>
                </c:pt>
                <c:pt idx="17">
                  <c:v>60228.0</c:v>
                </c:pt>
                <c:pt idx="18">
                  <c:v>99658.0</c:v>
                </c:pt>
                <c:pt idx="19">
                  <c:v>135447.0</c:v>
                </c:pt>
                <c:pt idx="20">
                  <c:v>148594.0</c:v>
                </c:pt>
                <c:pt idx="21">
                  <c:v>142359.0</c:v>
                </c:pt>
                <c:pt idx="22">
                  <c:v>193641.0</c:v>
                </c:pt>
                <c:pt idx="23">
                  <c:v>261169.0</c:v>
                </c:pt>
                <c:pt idx="24">
                  <c:v>430032.0</c:v>
                </c:pt>
                <c:pt idx="25">
                  <c:v>259140.0</c:v>
                </c:pt>
                <c:pt idx="26">
                  <c:v>206595.0</c:v>
                </c:pt>
                <c:pt idx="27">
                  <c:v>200842.0</c:v>
                </c:pt>
                <c:pt idx="28">
                  <c:v>201196.0</c:v>
                </c:pt>
                <c:pt idx="29">
                  <c:v>247998.0</c:v>
                </c:pt>
                <c:pt idx="30">
                  <c:v>205049.0</c:v>
                </c:pt>
                <c:pt idx="31">
                  <c:v>420287.0</c:v>
                </c:pt>
                <c:pt idx="32">
                  <c:v>180671.0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8-4404-AE00-1FF8166F168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NUDAT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536.0</c:v>
                </c:pt>
                <c:pt idx="1">
                  <c:v>815.0</c:v>
                </c:pt>
                <c:pt idx="2">
                  <c:v>1492.0</c:v>
                </c:pt>
                <c:pt idx="3">
                  <c:v>1841.0</c:v>
                </c:pt>
                <c:pt idx="4">
                  <c:v>2204.0</c:v>
                </c:pt>
                <c:pt idx="5">
                  <c:v>4021.0</c:v>
                </c:pt>
                <c:pt idx="6">
                  <c:v>6710.0</c:v>
                </c:pt>
                <c:pt idx="7">
                  <c:v>10984.0</c:v>
                </c:pt>
                <c:pt idx="8">
                  <c:v>15151.0</c:v>
                </c:pt>
                <c:pt idx="9">
                  <c:v>20686.0</c:v>
                </c:pt>
                <c:pt idx="10">
                  <c:v>17618.0</c:v>
                </c:pt>
                <c:pt idx="11">
                  <c:v>23418.0</c:v>
                </c:pt>
                <c:pt idx="12">
                  <c:v>33330.0</c:v>
                </c:pt>
                <c:pt idx="13">
                  <c:v>39569.0</c:v>
                </c:pt>
                <c:pt idx="14">
                  <c:v>51402.0</c:v>
                </c:pt>
                <c:pt idx="15">
                  <c:v>56783.0</c:v>
                </c:pt>
                <c:pt idx="16">
                  <c:v>67581.0</c:v>
                </c:pt>
                <c:pt idx="17">
                  <c:v>62597.0</c:v>
                </c:pt>
                <c:pt idx="18">
                  <c:v>191111.0</c:v>
                </c:pt>
                <c:pt idx="19">
                  <c:v>318215.0</c:v>
                </c:pt>
                <c:pt idx="20">
                  <c:v>542225.0</c:v>
                </c:pt>
                <c:pt idx="21">
                  <c:v>775893.0</c:v>
                </c:pt>
                <c:pt idx="22">
                  <c:v>1.144598E6</c:v>
                </c:pt>
                <c:pt idx="23">
                  <c:v>1.30926E6</c:v>
                </c:pt>
                <c:pt idx="24">
                  <c:v>1.247916E6</c:v>
                </c:pt>
                <c:pt idx="25">
                  <c:v>1.584827E6</c:v>
                </c:pt>
                <c:pt idx="26">
                  <c:v>1.619357E6</c:v>
                </c:pt>
                <c:pt idx="27">
                  <c:v>2.151292E6</c:v>
                </c:pt>
                <c:pt idx="28">
                  <c:v>2.422536E6</c:v>
                </c:pt>
                <c:pt idx="29">
                  <c:v>2.839E6</c:v>
                </c:pt>
                <c:pt idx="30" formatCode="0">
                  <c:v>3.184845E6</c:v>
                </c:pt>
                <c:pt idx="31">
                  <c:v>3.117672E6</c:v>
                </c:pt>
                <c:pt idx="32">
                  <c:v>3.25E6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28-4404-AE00-1FF8166F168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EXFOR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Sheet1!$B$5:$AH$5</c:f>
              <c:numCache>
                <c:formatCode>General</c:formatCode>
                <c:ptCount val="33"/>
                <c:pt idx="1">
                  <c:v>4.0</c:v>
                </c:pt>
                <c:pt idx="2">
                  <c:v>187.0</c:v>
                </c:pt>
                <c:pt idx="3">
                  <c:v>150.0</c:v>
                </c:pt>
                <c:pt idx="4">
                  <c:v>1019.0</c:v>
                </c:pt>
                <c:pt idx="5">
                  <c:v>1525.0</c:v>
                </c:pt>
                <c:pt idx="6">
                  <c:v>2846.0</c:v>
                </c:pt>
                <c:pt idx="7">
                  <c:v>5818.0</c:v>
                </c:pt>
                <c:pt idx="8">
                  <c:v>6460.0</c:v>
                </c:pt>
                <c:pt idx="9">
                  <c:v>7365.0</c:v>
                </c:pt>
                <c:pt idx="10">
                  <c:v>9378.0</c:v>
                </c:pt>
                <c:pt idx="11">
                  <c:v>5608.0</c:v>
                </c:pt>
                <c:pt idx="12">
                  <c:v>7408.0</c:v>
                </c:pt>
                <c:pt idx="13">
                  <c:v>20018.0</c:v>
                </c:pt>
                <c:pt idx="14">
                  <c:v>24782.0</c:v>
                </c:pt>
                <c:pt idx="15">
                  <c:v>26757.0</c:v>
                </c:pt>
                <c:pt idx="16">
                  <c:v>23759.0</c:v>
                </c:pt>
                <c:pt idx="17">
                  <c:v>23457.0</c:v>
                </c:pt>
                <c:pt idx="18">
                  <c:v>40924.0</c:v>
                </c:pt>
                <c:pt idx="19">
                  <c:v>49279.0</c:v>
                </c:pt>
                <c:pt idx="20">
                  <c:v>66642.0</c:v>
                </c:pt>
                <c:pt idx="21">
                  <c:v>105746.0</c:v>
                </c:pt>
                <c:pt idx="22">
                  <c:v>148580.0</c:v>
                </c:pt>
                <c:pt idx="23">
                  <c:v>177276.0</c:v>
                </c:pt>
                <c:pt idx="24">
                  <c:v>214207.0</c:v>
                </c:pt>
                <c:pt idx="25">
                  <c:v>183562.0</c:v>
                </c:pt>
                <c:pt idx="26">
                  <c:v>99927.0</c:v>
                </c:pt>
                <c:pt idx="27">
                  <c:v>13808.0</c:v>
                </c:pt>
                <c:pt idx="28">
                  <c:v>141777.0</c:v>
                </c:pt>
                <c:pt idx="29">
                  <c:v>82506.0</c:v>
                </c:pt>
                <c:pt idx="30" formatCode="0">
                  <c:v>61104.0</c:v>
                </c:pt>
                <c:pt idx="31">
                  <c:v>39949.0</c:v>
                </c:pt>
                <c:pt idx="32">
                  <c:v>31945.0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28-4404-AE00-1FF8166F168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ENDF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Sheet1!$B$6:$AH$6</c:f>
              <c:numCache>
                <c:formatCode>General</c:formatCode>
                <c:ptCount val="33"/>
                <c:pt idx="2">
                  <c:v>459.0</c:v>
                </c:pt>
                <c:pt idx="3">
                  <c:v>1649.0</c:v>
                </c:pt>
                <c:pt idx="4">
                  <c:v>1623.0</c:v>
                </c:pt>
                <c:pt idx="5">
                  <c:v>1384.0</c:v>
                </c:pt>
                <c:pt idx="6">
                  <c:v>1613.0</c:v>
                </c:pt>
                <c:pt idx="7">
                  <c:v>4482.0</c:v>
                </c:pt>
                <c:pt idx="8">
                  <c:v>4274.0</c:v>
                </c:pt>
                <c:pt idx="9">
                  <c:v>3846.0</c:v>
                </c:pt>
                <c:pt idx="10">
                  <c:v>4242.0</c:v>
                </c:pt>
                <c:pt idx="11">
                  <c:v>3445.0</c:v>
                </c:pt>
                <c:pt idx="12">
                  <c:v>7933.0</c:v>
                </c:pt>
                <c:pt idx="13">
                  <c:v>11326.0</c:v>
                </c:pt>
                <c:pt idx="14">
                  <c:v>12309.0</c:v>
                </c:pt>
                <c:pt idx="15">
                  <c:v>15814.0</c:v>
                </c:pt>
                <c:pt idx="16">
                  <c:v>17176.0</c:v>
                </c:pt>
                <c:pt idx="17">
                  <c:v>22397.0</c:v>
                </c:pt>
                <c:pt idx="18">
                  <c:v>34378.0</c:v>
                </c:pt>
                <c:pt idx="19">
                  <c:v>42863.0</c:v>
                </c:pt>
                <c:pt idx="20">
                  <c:v>88684.0</c:v>
                </c:pt>
                <c:pt idx="21">
                  <c:v>102362.0</c:v>
                </c:pt>
                <c:pt idx="22">
                  <c:v>71402.0</c:v>
                </c:pt>
                <c:pt idx="23">
                  <c:v>52117.0</c:v>
                </c:pt>
                <c:pt idx="24">
                  <c:v>74118.0</c:v>
                </c:pt>
                <c:pt idx="25">
                  <c:v>60887.0</c:v>
                </c:pt>
                <c:pt idx="26">
                  <c:v>89833.0</c:v>
                </c:pt>
                <c:pt idx="27">
                  <c:v>55492.0</c:v>
                </c:pt>
                <c:pt idx="28">
                  <c:v>41626.0</c:v>
                </c:pt>
                <c:pt idx="29">
                  <c:v>68799.0</c:v>
                </c:pt>
                <c:pt idx="30">
                  <c:v>68287.0</c:v>
                </c:pt>
                <c:pt idx="31">
                  <c:v>94648.0</c:v>
                </c:pt>
                <c:pt idx="32">
                  <c:v>65580.0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228-4404-AE00-1FF8166F168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MIRD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Sheet1!$B$7:$AH$7</c:f>
              <c:numCache>
                <c:formatCode>General</c:formatCode>
                <c:ptCount val="33"/>
                <c:pt idx="3">
                  <c:v>121.0</c:v>
                </c:pt>
                <c:pt idx="4">
                  <c:v>53.0</c:v>
                </c:pt>
                <c:pt idx="5">
                  <c:v>40.0</c:v>
                </c:pt>
                <c:pt idx="6">
                  <c:v>141.0</c:v>
                </c:pt>
                <c:pt idx="7">
                  <c:v>586.0</c:v>
                </c:pt>
                <c:pt idx="8">
                  <c:v>572.0</c:v>
                </c:pt>
                <c:pt idx="9">
                  <c:v>2022.0</c:v>
                </c:pt>
                <c:pt idx="10">
                  <c:v>1654.0</c:v>
                </c:pt>
                <c:pt idx="11">
                  <c:v>1215.0</c:v>
                </c:pt>
                <c:pt idx="12">
                  <c:v>2322.0</c:v>
                </c:pt>
                <c:pt idx="13">
                  <c:v>2141.0</c:v>
                </c:pt>
                <c:pt idx="14">
                  <c:v>7649.0</c:v>
                </c:pt>
                <c:pt idx="15">
                  <c:v>7641.0</c:v>
                </c:pt>
                <c:pt idx="16">
                  <c:v>6580.0</c:v>
                </c:pt>
                <c:pt idx="17">
                  <c:v>6648.0</c:v>
                </c:pt>
                <c:pt idx="18">
                  <c:v>23391.0</c:v>
                </c:pt>
                <c:pt idx="19">
                  <c:v>11279.0</c:v>
                </c:pt>
                <c:pt idx="20">
                  <c:v>11894.0</c:v>
                </c:pt>
                <c:pt idx="21">
                  <c:v>14580.0</c:v>
                </c:pt>
                <c:pt idx="22">
                  <c:v>19075.0</c:v>
                </c:pt>
                <c:pt idx="23">
                  <c:v>20832.0</c:v>
                </c:pt>
                <c:pt idx="24">
                  <c:v>18662.0</c:v>
                </c:pt>
                <c:pt idx="25">
                  <c:v>18804.0</c:v>
                </c:pt>
                <c:pt idx="26">
                  <c:v>16277.0</c:v>
                </c:pt>
                <c:pt idx="27">
                  <c:v>16656.0</c:v>
                </c:pt>
                <c:pt idx="28">
                  <c:v>9491.0</c:v>
                </c:pt>
                <c:pt idx="29">
                  <c:v>8834.0</c:v>
                </c:pt>
                <c:pt idx="30">
                  <c:v>14131.0</c:v>
                </c:pt>
                <c:pt idx="31">
                  <c:v>10796.0</c:v>
                </c:pt>
                <c:pt idx="32">
                  <c:v>10794.0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28-4404-AE00-1FF8166F1680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CAPGAM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Sheet1!$B$8:$AH$8</c:f>
              <c:numCache>
                <c:formatCode>General</c:formatCode>
                <c:ptCount val="33"/>
                <c:pt idx="9">
                  <c:v>0.0</c:v>
                </c:pt>
                <c:pt idx="10">
                  <c:v>10541.0</c:v>
                </c:pt>
                <c:pt idx="11">
                  <c:v>17022.0</c:v>
                </c:pt>
                <c:pt idx="12">
                  <c:v>8677.0</c:v>
                </c:pt>
                <c:pt idx="13">
                  <c:v>11357.0</c:v>
                </c:pt>
                <c:pt idx="14">
                  <c:v>14870.0</c:v>
                </c:pt>
                <c:pt idx="15">
                  <c:v>11874.0</c:v>
                </c:pt>
                <c:pt idx="16">
                  <c:v>13296.0</c:v>
                </c:pt>
                <c:pt idx="17">
                  <c:v>16809.0</c:v>
                </c:pt>
                <c:pt idx="18">
                  <c:v>14427.0</c:v>
                </c:pt>
                <c:pt idx="19">
                  <c:v>12163.0</c:v>
                </c:pt>
                <c:pt idx="20">
                  <c:v>13536.0</c:v>
                </c:pt>
                <c:pt idx="21">
                  <c:v>7924.0</c:v>
                </c:pt>
                <c:pt idx="22">
                  <c:v>11055.0</c:v>
                </c:pt>
                <c:pt idx="23">
                  <c:v>22404.0</c:v>
                </c:pt>
                <c:pt idx="24">
                  <c:v>24906.0</c:v>
                </c:pt>
                <c:pt idx="25">
                  <c:v>28134.0</c:v>
                </c:pt>
                <c:pt idx="26">
                  <c:v>25186.0</c:v>
                </c:pt>
                <c:pt idx="27">
                  <c:v>23515.0</c:v>
                </c:pt>
                <c:pt idx="28">
                  <c:v>13709.0</c:v>
                </c:pt>
                <c:pt idx="29">
                  <c:v>20169.0</c:v>
                </c:pt>
                <c:pt idx="30">
                  <c:v>19286.0</c:v>
                </c:pt>
                <c:pt idx="31">
                  <c:v>19902.0</c:v>
                </c:pt>
                <c:pt idx="32">
                  <c:v>19375.0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28-4404-AE00-1FF8166F1680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Wallet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Sheet1!$B$9:$AH$9</c:f>
              <c:numCache>
                <c:formatCode>General</c:formatCode>
                <c:ptCount val="33"/>
                <c:pt idx="9">
                  <c:v>4049.0</c:v>
                </c:pt>
                <c:pt idx="10">
                  <c:v>12386.0</c:v>
                </c:pt>
                <c:pt idx="11">
                  <c:v>14370.0</c:v>
                </c:pt>
                <c:pt idx="12">
                  <c:v>9191.0</c:v>
                </c:pt>
                <c:pt idx="13">
                  <c:v>8371.0</c:v>
                </c:pt>
                <c:pt idx="14">
                  <c:v>14063.0</c:v>
                </c:pt>
                <c:pt idx="15">
                  <c:v>13284.0</c:v>
                </c:pt>
                <c:pt idx="16">
                  <c:v>23099.0</c:v>
                </c:pt>
                <c:pt idx="17">
                  <c:v>20779.0</c:v>
                </c:pt>
                <c:pt idx="18">
                  <c:v>17639.0</c:v>
                </c:pt>
                <c:pt idx="19">
                  <c:v>15034.0</c:v>
                </c:pt>
                <c:pt idx="20">
                  <c:v>4203.0</c:v>
                </c:pt>
                <c:pt idx="21">
                  <c:v>11828.0</c:v>
                </c:pt>
                <c:pt idx="22">
                  <c:v>11487.0</c:v>
                </c:pt>
                <c:pt idx="23">
                  <c:v>11635.0</c:v>
                </c:pt>
                <c:pt idx="24">
                  <c:v>8933.0</c:v>
                </c:pt>
                <c:pt idx="25">
                  <c:v>8386.0</c:v>
                </c:pt>
                <c:pt idx="26">
                  <c:v>8415.0</c:v>
                </c:pt>
                <c:pt idx="27">
                  <c:v>6402.0</c:v>
                </c:pt>
                <c:pt idx="28">
                  <c:v>9405.0</c:v>
                </c:pt>
                <c:pt idx="29">
                  <c:v>9515.0</c:v>
                </c:pt>
                <c:pt idx="30">
                  <c:v>9292.0</c:v>
                </c:pt>
                <c:pt idx="31">
                  <c:v>7965.0</c:v>
                </c:pt>
                <c:pt idx="32">
                  <c:v>6384.0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28-4404-AE00-1FF8166F1680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Sigma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Sheet1!$B$10:$AH$10</c:f>
              <c:numCache>
                <c:formatCode>General</c:formatCode>
                <c:ptCount val="33"/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73908.0</c:v>
                </c:pt>
                <c:pt idx="23">
                  <c:v>144257.0</c:v>
                </c:pt>
                <c:pt idx="24">
                  <c:v>174642.0</c:v>
                </c:pt>
                <c:pt idx="25">
                  <c:v>296959.0</c:v>
                </c:pt>
                <c:pt idx="26">
                  <c:v>188464.0</c:v>
                </c:pt>
                <c:pt idx="27">
                  <c:v>169150.0</c:v>
                </c:pt>
                <c:pt idx="28">
                  <c:v>179605.0</c:v>
                </c:pt>
                <c:pt idx="29">
                  <c:v>209613.0</c:v>
                </c:pt>
                <c:pt idx="30">
                  <c:v>244217.0</c:v>
                </c:pt>
                <c:pt idx="31">
                  <c:v>198343.0</c:v>
                </c:pt>
                <c:pt idx="32">
                  <c:v>180000.0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228-4404-AE00-1FF8166F1680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Sheet1!$B$1:$AH$1</c:f>
              <c:strCache>
                <c:ptCount val="33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</c:strCache>
            </c:strRef>
          </c:cat>
          <c:val>
            <c:numRef>
              <c:f>Sheet1!$B$11:$AH$11</c:f>
              <c:numCache>
                <c:formatCode>General</c:formatCode>
                <c:ptCount val="33"/>
                <c:pt idx="0">
                  <c:v>129.0</c:v>
                </c:pt>
                <c:pt idx="1">
                  <c:v>60.0</c:v>
                </c:pt>
                <c:pt idx="2">
                  <c:v>285.0</c:v>
                </c:pt>
                <c:pt idx="3">
                  <c:v>542.0</c:v>
                </c:pt>
                <c:pt idx="4">
                  <c:v>299.0</c:v>
                </c:pt>
                <c:pt idx="5">
                  <c:v>889.0</c:v>
                </c:pt>
                <c:pt idx="6">
                  <c:v>1941.0</c:v>
                </c:pt>
                <c:pt idx="7">
                  <c:v>2483.0</c:v>
                </c:pt>
                <c:pt idx="8">
                  <c:v>5384.0</c:v>
                </c:pt>
                <c:pt idx="9">
                  <c:v>9222.0</c:v>
                </c:pt>
                <c:pt idx="10">
                  <c:v>16194.0</c:v>
                </c:pt>
                <c:pt idx="11">
                  <c:v>18335.0</c:v>
                </c:pt>
                <c:pt idx="12">
                  <c:v>8935.0</c:v>
                </c:pt>
                <c:pt idx="13">
                  <c:v>8828.0</c:v>
                </c:pt>
                <c:pt idx="14">
                  <c:v>12716.0</c:v>
                </c:pt>
                <c:pt idx="15">
                  <c:v>13601.0</c:v>
                </c:pt>
                <c:pt idx="16">
                  <c:v>12677.0</c:v>
                </c:pt>
                <c:pt idx="17">
                  <c:v>15640.0</c:v>
                </c:pt>
                <c:pt idx="18">
                  <c:v>17947.0</c:v>
                </c:pt>
                <c:pt idx="19">
                  <c:v>21333.0</c:v>
                </c:pt>
                <c:pt idx="20">
                  <c:v>118240.0</c:v>
                </c:pt>
                <c:pt idx="21">
                  <c:v>178471.0</c:v>
                </c:pt>
                <c:pt idx="22">
                  <c:v>243554.0</c:v>
                </c:pt>
                <c:pt idx="23">
                  <c:v>270986.0</c:v>
                </c:pt>
                <c:pt idx="24">
                  <c:v>301399.0</c:v>
                </c:pt>
                <c:pt idx="25">
                  <c:v>286650.0</c:v>
                </c:pt>
                <c:pt idx="26">
                  <c:v>179250.0</c:v>
                </c:pt>
                <c:pt idx="27">
                  <c:v>215933.0</c:v>
                </c:pt>
                <c:pt idx="28">
                  <c:v>174987.0</c:v>
                </c:pt>
                <c:pt idx="29">
                  <c:v>252243.0</c:v>
                </c:pt>
                <c:pt idx="30">
                  <c:v>186855.0</c:v>
                </c:pt>
                <c:pt idx="31">
                  <c:v>225771.0</c:v>
                </c:pt>
                <c:pt idx="32">
                  <c:v>35563.0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228-4404-AE00-1FF8166F16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8462408"/>
        <c:axId val="-2140890744"/>
        <c:axId val="0"/>
      </c:bar3DChart>
      <c:catAx>
        <c:axId val="210846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90744"/>
        <c:crosses val="autoZero"/>
        <c:auto val="1"/>
        <c:lblAlgn val="ctr"/>
        <c:lblOffset val="100"/>
        <c:noMultiLvlLbl val="0"/>
      </c:catAx>
      <c:valAx>
        <c:axId val="-214089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46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C4663F71-5AA7-435A-B178-417DDA555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5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AF9C8D25-C409-4B2E-B41D-7F9A3B8D4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78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F915BE0-1AB1-455B-9A37-DFEB2F3AA46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9C8D25-C409-4B2E-B41D-7F9A3B8D40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2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ppt_BG_Title_BNL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821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141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094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213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23DC9D8C-35E5-443E-BD3A-3F5A67DC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77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72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238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40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098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68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823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10" descr="barn10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0"/>
            <a:ext cx="60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2209800" y="6400800"/>
            <a:ext cx="4267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000" dirty="0">
                <a:cs typeface="+mn-cs"/>
              </a:rPr>
              <a:t>2018 Nuclear Data Week #</a:t>
            </a:r>
            <a:fld id="{2C5D5D24-C8CF-4AA2-9102-38891E5456F5}" type="slidenum">
              <a:rPr lang="en-US" altLang="en-US" sz="1000" smtClean="0">
                <a:cs typeface="+mn-cs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US" altLang="en-US" sz="1000" dirty="0">
                <a:cs typeface="+mn-cs"/>
              </a:rPr>
              <a:t>  -  Tim</a:t>
            </a:r>
            <a:r>
              <a:rPr lang="en-US" altLang="en-US" sz="1000" baseline="0" dirty="0">
                <a:cs typeface="+mn-cs"/>
              </a:rPr>
              <a:t> Johnson</a:t>
            </a:r>
            <a:endParaRPr lang="en-US" altLang="en-US" sz="10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USNDP Dissemination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Tim Johnson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National Nuclear Data Center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86106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42B7F"/>
              </a:buClr>
              <a:buSzPct val="90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sng" dirty="0">
                <a:solidFill>
                  <a:srgbClr val="042B7F"/>
                </a:solidFill>
              </a:rPr>
              <a:t>Dissemination Outline</a:t>
            </a:r>
            <a:endParaRPr lang="en-US" altLang="en-US" sz="2800" b="1" dirty="0">
              <a:solidFill>
                <a:srgbClr val="042B7F"/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r>
              <a:rPr lang="en-US" altLang="en-US" sz="2800" b="1" dirty="0">
                <a:solidFill>
                  <a:srgbClr val="042B7F"/>
                </a:solidFill>
              </a:rPr>
              <a:t>New NNDC infrastructure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r>
              <a:rPr lang="en-US" altLang="en-US" sz="2800" b="1" dirty="0">
                <a:solidFill>
                  <a:srgbClr val="042B7F"/>
                </a:solidFill>
              </a:rPr>
              <a:t>NNDC dissemination statistics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r>
              <a:rPr lang="en-US" altLang="en-US" sz="2800" b="1" smtClean="0">
                <a:solidFill>
                  <a:srgbClr val="042B7F"/>
                </a:solidFill>
              </a:rPr>
              <a:t>Other work</a:t>
            </a:r>
            <a:endParaRPr lang="en-US" altLang="en-US" sz="2800" b="1" dirty="0">
              <a:solidFill>
                <a:srgbClr val="042B7F"/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r>
              <a:rPr lang="en-US" altLang="en-US" sz="2800" b="1" dirty="0">
                <a:solidFill>
                  <a:srgbClr val="042B7F"/>
                </a:solidFill>
              </a:rPr>
              <a:t>Challenges and opportunities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endParaRPr lang="en-US" altLang="en-US" sz="2800" b="1" dirty="0">
              <a:solidFill>
                <a:srgbClr val="042B7F"/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endParaRPr lang="en-US" altLang="en-US" sz="2800" b="1" dirty="0">
              <a:solidFill>
                <a:srgbClr val="042B7F"/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ClrTx/>
              <a:buSzTx/>
            </a:pPr>
            <a:endParaRPr lang="en-US" altLang="en-US" sz="2800" b="1" dirty="0">
              <a:solidFill>
                <a:srgbClr val="042B7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DE3B17-0C8C-4EC5-AC8A-A97826CCBA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2000" y="838200"/>
            <a:ext cx="7696200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All servers and cluster moved to two new secure racks, $57K at no direct cost.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New </a:t>
            </a:r>
            <a:r>
              <a:rPr lang="en-US" dirty="0"/>
              <a:t>power distribution </a:t>
            </a:r>
            <a:r>
              <a:rPr lang="en-US" sz="2400" dirty="0"/>
              <a:t>units for clean, steady power ($30K), but shared with RHIC-ATLAS.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FF"/>
                </a:solidFill>
              </a:rPr>
              <a:t>Five </a:t>
            </a:r>
            <a:r>
              <a:rPr lang="en-US" sz="2400" dirty="0">
                <a:solidFill>
                  <a:srgbClr val="FF0000"/>
                </a:solidFill>
              </a:rPr>
              <a:t>servers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were bought to replace </a:t>
            </a:r>
            <a:r>
              <a:rPr lang="en-US" dirty="0">
                <a:solidFill>
                  <a:srgbClr val="0000FF"/>
                </a:solidFill>
              </a:rPr>
              <a:t>five</a:t>
            </a:r>
            <a:r>
              <a:rPr lang="en-US" sz="2400" dirty="0">
                <a:solidFill>
                  <a:srgbClr val="0000FF"/>
                </a:solidFill>
              </a:rPr>
              <a:t> servers</a:t>
            </a:r>
            <a:r>
              <a:rPr lang="en-US" sz="2400" dirty="0"/>
              <a:t> from 2013 ($6</a:t>
            </a:r>
            <a:r>
              <a:rPr lang="en-US" dirty="0"/>
              <a:t>0</a:t>
            </a:r>
            <a:r>
              <a:rPr lang="en-US" sz="2400" dirty="0"/>
              <a:t>K).   Each new server: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PowerEdge R640, 20 core Intel Xeon, rack mounted (1U), 6 900 GB 15K RPM disks in RAID level 5 configuration. 4.5 TB disk space after formatting.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Web servers and new development server: 192 GB RAM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Database servers: 128 GB RAM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FF"/>
                </a:solidFill>
              </a:rPr>
              <a:t>Four</a:t>
            </a:r>
            <a:r>
              <a:rPr lang="en-US" sz="2400" dirty="0">
                <a:solidFill>
                  <a:srgbClr val="0000FF"/>
                </a:solidFill>
              </a:rPr>
              <a:t> 2013 web servers </a:t>
            </a:r>
            <a:r>
              <a:rPr lang="en-US" sz="2400" dirty="0"/>
              <a:t>are not retiring, but put in cluster.  </a:t>
            </a:r>
            <a:r>
              <a:rPr lang="en-US" dirty="0"/>
              <a:t>The other will be a quarantine server.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53351-5F12-4F73-BD77-BE895CA3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090613"/>
          </a:xfrm>
        </p:spPr>
        <p:txBody>
          <a:bodyPr/>
          <a:lstStyle/>
          <a:p>
            <a:pPr algn="ctr"/>
            <a:r>
              <a:rPr lang="en-US" sz="2800" dirty="0"/>
              <a:t>BNL Server Infrastructure Modernization</a:t>
            </a:r>
          </a:p>
        </p:txBody>
      </p:sp>
    </p:spTree>
    <p:extLst>
      <p:ext uri="{BB962C8B-B14F-4D97-AF65-F5344CB8AC3E}">
        <p14:creationId xmlns:p14="http://schemas.microsoft.com/office/powerpoint/2010/main" val="24120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DE3B17-0C8C-4EC5-AC8A-A97826CCBA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2000" y="838200"/>
            <a:ext cx="769620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New ADVANCE server set up and running . PowerEdge 640. 24 cores. 2 480 GB solid state drives for OS and  6 900 GB hard disk drives for user space.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err="1"/>
              <a:t>Gforge</a:t>
            </a:r>
            <a:r>
              <a:rPr lang="en-US" dirty="0"/>
              <a:t> server from 2011 will be replaced soon.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Upgraded from Tomcat 6 to Tomcat 7 for the Java based web container, and from Java 7 to Java 8.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/>
              <a:t>Upgraded from </a:t>
            </a:r>
            <a:r>
              <a:rPr lang="en-US" dirty="0" err="1"/>
              <a:t>mysql</a:t>
            </a:r>
            <a:r>
              <a:rPr lang="en-US" dirty="0"/>
              <a:t> 5.6 to MariaDB.                                                                                     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53351-5F12-4F73-BD77-BE895CA30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090613"/>
          </a:xfrm>
        </p:spPr>
        <p:txBody>
          <a:bodyPr/>
          <a:lstStyle/>
          <a:p>
            <a:pPr algn="ctr"/>
            <a:r>
              <a:rPr lang="en-US" sz="2800" dirty="0"/>
              <a:t>BNL Server Infrastructure Modernization</a:t>
            </a:r>
          </a:p>
        </p:txBody>
      </p:sp>
    </p:spTree>
    <p:extLst>
      <p:ext uri="{BB962C8B-B14F-4D97-AF65-F5344CB8AC3E}">
        <p14:creationId xmlns:p14="http://schemas.microsoft.com/office/powerpoint/2010/main" val="156751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375D4-1F99-4B75-8620-C682B6EA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New BNL Server Layout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3656219-5A71-4E09-8A56-F97082590D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53217"/>
            <a:ext cx="5943600" cy="4351565"/>
          </a:xfrm>
        </p:spPr>
      </p:pic>
    </p:spTree>
    <p:extLst>
      <p:ext uri="{BB962C8B-B14F-4D97-AF65-F5344CB8AC3E}">
        <p14:creationId xmlns:p14="http://schemas.microsoft.com/office/powerpoint/2010/main" val="66747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/>
          <p:cNvSpPr txBox="1">
            <a:spLocks noChangeArrowheads="1"/>
          </p:cNvSpPr>
          <p:nvPr/>
        </p:nvSpPr>
        <p:spPr bwMode="auto">
          <a:xfrm>
            <a:off x="228600" y="152400"/>
            <a:ext cx="8382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42B7F"/>
                </a:solidFill>
              </a:rPr>
              <a:t>USNDP Web Retrieval Statistics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042B7F"/>
                </a:solidFill>
              </a:rPr>
              <a:t>(2018 is preliminary)</a:t>
            </a:r>
          </a:p>
        </p:txBody>
      </p:sp>
      <p:sp>
        <p:nvSpPr>
          <p:cNvPr id="1028" name="AutoShape 4" descr="https://mail.bnl.gov/OWA/attachment.ashx?id=RgAAAACPLDcCZ9LTEbLAAJAnRj%2biBwCXEUyRbh7TEbK7AJAnRj%2biAAABDNMOAADWV7oPX1J7TbTycatjHlvQAAAp5LhDAAAJ&amp;attcnt=1&amp;attid0=BAAAAAAA&amp;attcid0=862B0DFB-D5E2-4A0E-946B-CF1870467AB3%40bnl.gov"/>
          <p:cNvSpPr>
            <a:spLocks noChangeAspect="1" noChangeArrowheads="1"/>
          </p:cNvSpPr>
          <p:nvPr/>
        </p:nvSpPr>
        <p:spPr bwMode="auto">
          <a:xfrm>
            <a:off x="155575" y="-1881188"/>
            <a:ext cx="4495800" cy="3933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s://mail.bnl.gov/OWA/attachment.ashx?id=RgAAAACPLDcCZ9LTEbLAAJAnRj%2biBwCXEUyRbh7TEbK7AJAnRj%2biAAABDNMOAADWV7oPX1J7TbTycatjHlvQAAAp5LhDAAAJ&amp;attcnt=1&amp;attid0=BAAAAAAA&amp;attcid0=862B0DFB-D5E2-4A0E-946B-CF1870467AB3%40bnl.go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9CF2F321-8827-44B1-A59C-98C999CE9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236327"/>
              </p:ext>
            </p:extLst>
          </p:nvPr>
        </p:nvGraphicFramePr>
        <p:xfrm>
          <a:off x="155575" y="1044952"/>
          <a:ext cx="9082089" cy="563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DB462F60-9CED-40B5-A4DF-524230E08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3230" y="3632310"/>
            <a:ext cx="837540" cy="2791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51FCFE-EA19-43CF-B75E-D842435DF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Country Distribution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7597C14-ED0A-4316-AE66-FCF9C0FFF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230" y="3289410"/>
            <a:ext cx="837540" cy="2791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A20670A-A93C-4220-A913-A6471FCA2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305800" cy="533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5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8057D47-4B95-48BF-AD0F-87B8A1108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Continuing routine updates</a:t>
            </a:r>
          </a:p>
          <a:p>
            <a:r>
              <a:rPr lang="en-US" dirty="0"/>
              <a:t>Enhancements and fixes for vulnerability checks, ENSDF, </a:t>
            </a:r>
            <a:r>
              <a:rPr lang="en-US" dirty="0" err="1"/>
              <a:t>NuDat</a:t>
            </a:r>
            <a:r>
              <a:rPr lang="en-US" dirty="0"/>
              <a:t>, </a:t>
            </a:r>
            <a:r>
              <a:rPr lang="en-US" dirty="0" err="1"/>
              <a:t>logft</a:t>
            </a:r>
            <a:r>
              <a:rPr lang="en-US" dirty="0"/>
              <a:t>, Sigma, ENDF, EXFOR, and others.</a:t>
            </a:r>
          </a:p>
          <a:p>
            <a:r>
              <a:rPr lang="en-US" dirty="0"/>
              <a:t>Increased involvement in maintaining deployment scripts.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05E01E9-6D2C-4FA4-A8FE-284690CCD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Web work</a:t>
            </a:r>
          </a:p>
        </p:txBody>
      </p:sp>
    </p:spTree>
    <p:extLst>
      <p:ext uri="{BB962C8B-B14F-4D97-AF65-F5344CB8AC3E}">
        <p14:creationId xmlns:p14="http://schemas.microsoft.com/office/powerpoint/2010/main" val="232685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52400" y="140208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42B7F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42B7F"/>
              </a:buClr>
              <a:buSzPct val="90000"/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80000"/>
              </a:lnSpc>
              <a:spcBef>
                <a:spcPct val="20000"/>
              </a:spcBef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42B7F"/>
              </a:buClr>
              <a:buSzPct val="90000"/>
              <a:buChar char="-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sng" dirty="0">
                <a:solidFill>
                  <a:srgbClr val="042B7F"/>
                </a:solidFill>
              </a:rPr>
              <a:t>NNDC Dissemination Challenges &amp; Opportunities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458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sz="2000" dirty="0"/>
              <a:t>Maintain 99.9 % reliability.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Continue to identify and fend off hackers and cyber attacks.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Continue to pass cyber-security audits.  An evolving target.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Update services, keep up with evolving technology.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 Respond to user needs with enhancements and new applications. Includes more flexible search of nuclear properties, visualization, and mobile applications.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  <a:fontScheme name="White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Whit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38100" dist="25400" dir="5400000" rotWithShape="0">
            <a:srgbClr val="000000">
              <a:alpha val="5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21207</TotalTime>
  <Words>358</Words>
  <Application>Microsoft Macintosh PowerPoint</Application>
  <PresentationFormat>On-screen Show (4:3)</PresentationFormat>
  <Paragraphs>44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USNDP Dissemination</vt:lpstr>
      <vt:lpstr>PowerPoint Presentation</vt:lpstr>
      <vt:lpstr>BNL Server Infrastructure Modernization</vt:lpstr>
      <vt:lpstr>BNL Server Infrastructure Modernization</vt:lpstr>
      <vt:lpstr>New BNL Server Layout</vt:lpstr>
      <vt:lpstr>PowerPoint Presentation</vt:lpstr>
      <vt:lpstr>Country Distribution</vt:lpstr>
      <vt:lpstr>Web work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NNDC BNL</cp:lastModifiedBy>
  <cp:revision>492</cp:revision>
  <cp:lastPrinted>2007-07-02T19:06:14Z</cp:lastPrinted>
  <dcterms:created xsi:type="dcterms:W3CDTF">2007-06-28T20:22:43Z</dcterms:created>
  <dcterms:modified xsi:type="dcterms:W3CDTF">2018-11-08T13:57:12Z</dcterms:modified>
</cp:coreProperties>
</file>