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1"/>
  </p:notesMasterIdLst>
  <p:handoutMasterIdLst>
    <p:handoutMasterId r:id="rId22"/>
  </p:handoutMasterIdLst>
  <p:sldIdLst>
    <p:sldId id="256" r:id="rId2"/>
    <p:sldId id="488" r:id="rId3"/>
    <p:sldId id="490" r:id="rId4"/>
    <p:sldId id="491" r:id="rId5"/>
    <p:sldId id="492" r:id="rId6"/>
    <p:sldId id="493" r:id="rId7"/>
    <p:sldId id="494" r:id="rId8"/>
    <p:sldId id="495" r:id="rId9"/>
    <p:sldId id="496" r:id="rId10"/>
    <p:sldId id="498" r:id="rId11"/>
    <p:sldId id="489" r:id="rId12"/>
    <p:sldId id="486" r:id="rId13"/>
    <p:sldId id="499" r:id="rId14"/>
    <p:sldId id="500" r:id="rId15"/>
    <p:sldId id="501" r:id="rId16"/>
    <p:sldId id="502" r:id="rId17"/>
    <p:sldId id="503" r:id="rId18"/>
    <p:sldId id="504" r:id="rId19"/>
    <p:sldId id="50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 userDrawn="1">
          <p15:clr>
            <a:srgbClr val="A4A3A4"/>
          </p15:clr>
        </p15:guide>
        <p15:guide id="2" pos="575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81"/>
    <a:srgbClr val="477DC2"/>
    <a:srgbClr val="174581"/>
    <a:srgbClr val="003F7A"/>
    <a:srgbClr val="2D637F"/>
    <a:srgbClr val="E09E19"/>
    <a:srgbClr val="B88114"/>
    <a:srgbClr val="FF99FF"/>
    <a:srgbClr val="FDD9FE"/>
    <a:srgbClr val="9DAD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2" autoAdjust="0"/>
    <p:restoredTop sz="95055" autoAdjust="0"/>
  </p:normalViewPr>
  <p:slideViewPr>
    <p:cSldViewPr snapToGrid="0" snapToObjects="1">
      <p:cViewPr>
        <p:scale>
          <a:sx n="127" d="100"/>
          <a:sy n="127" d="100"/>
        </p:scale>
        <p:origin x="856" y="-72"/>
      </p:cViewPr>
      <p:guideLst>
        <p:guide orient="horz" pos="3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92" d="100"/>
          <a:sy n="92" d="100"/>
        </p:scale>
        <p:origin x="-37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B1905-1EEB-6545-B5E2-B70E8868255E}" type="datetimeFigureOut">
              <a:rPr lang="en-US" smtClean="0"/>
              <a:pPr/>
              <a:t>11/8/18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61A396-5F67-764F-9A9A-305152EBE086}" type="slidenum">
              <a:rPr lang="en-US" smtClean="0"/>
              <a:pPr/>
              <a:t>‹#›</a:t>
            </a:fld>
            <a:endParaRPr lang="en-US" dirty="0"/>
          </a:p>
        </p:txBody>
      </p:sp>
    </p:spTree>
    <p:extLst>
      <p:ext uri="{BB962C8B-B14F-4D97-AF65-F5344CB8AC3E}">
        <p14:creationId xmlns:p14="http://schemas.microsoft.com/office/powerpoint/2010/main" val="342798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3F6BF-7462-9046-A2B6-90C29244BD27}" type="datetimeFigureOut">
              <a:rPr lang="en-US" smtClean="0"/>
              <a:pPr/>
              <a:t>11/8/18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7DBC5-2A13-CA47-B9EE-6017A92B6B18}" type="slidenum">
              <a:rPr lang="en-US" smtClean="0"/>
              <a:pPr/>
              <a:t>‹#›</a:t>
            </a:fld>
            <a:endParaRPr lang="en-US" dirty="0"/>
          </a:p>
        </p:txBody>
      </p:sp>
    </p:spTree>
    <p:extLst>
      <p:ext uri="{BB962C8B-B14F-4D97-AF65-F5344CB8AC3E}">
        <p14:creationId xmlns:p14="http://schemas.microsoft.com/office/powerpoint/2010/main" val="3734368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spcBef>
                <a:spcPct val="20000"/>
              </a:spcBef>
              <a:buFont typeface="Arial"/>
              <a:buChar char="•"/>
            </a:pPr>
            <a:r>
              <a:rPr lang="en-US" sz="2200" dirty="0">
                <a:solidFill>
                  <a:srgbClr val="2D637F"/>
                </a:solidFill>
                <a:latin typeface="Lucida Grande"/>
                <a:cs typeface="Lucida Grande"/>
              </a:rPr>
              <a:t>Emerging trends for next-generation (targeted &amp; personalized) nuclear medicine:</a:t>
            </a:r>
          </a:p>
          <a:p>
            <a:pPr marL="800100" lvl="1" indent="-342900">
              <a:spcBef>
                <a:spcPct val="20000"/>
              </a:spcBef>
              <a:buFont typeface="Arial"/>
              <a:buChar char="•"/>
            </a:pPr>
            <a:r>
              <a:rPr lang="en-US" sz="2200" dirty="0">
                <a:solidFill>
                  <a:srgbClr val="2D637F"/>
                </a:solidFill>
                <a:latin typeface="Lucida Grande"/>
                <a:cs typeface="Lucida Grande"/>
              </a:rPr>
              <a:t>Targeted alpha therapy (5-10 MeV)</a:t>
            </a:r>
          </a:p>
          <a:p>
            <a:pPr marL="1257300" lvl="2" indent="-342900">
              <a:spcBef>
                <a:spcPct val="20000"/>
              </a:spcBef>
              <a:buFont typeface="Arial"/>
              <a:buChar char="•"/>
            </a:pPr>
            <a:r>
              <a:rPr lang="en-US" sz="2000" dirty="0">
                <a:solidFill>
                  <a:srgbClr val="2D637F"/>
                </a:solidFill>
                <a:latin typeface="Lucida Grande"/>
                <a:cs typeface="Lucida Grande"/>
              </a:rPr>
              <a:t>40-80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range </a:t>
            </a:r>
            <a:r>
              <a:rPr lang="en-US" sz="2000" dirty="0">
                <a:solidFill>
                  <a:srgbClr val="2D637F"/>
                </a:solidFill>
                <a:latin typeface="Lucida Grande"/>
                <a:cs typeface="Lucida Grande"/>
                <a:sym typeface="Wingdings" panose="05000000000000000000" pitchFamily="2" charset="2"/>
              </a:rPr>
              <a:t> single cell</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Targeted Auger therapy (20 eV – 1 keV)</a:t>
            </a:r>
          </a:p>
          <a:p>
            <a:pPr marL="1257300" lvl="2" indent="-342900">
              <a:spcBef>
                <a:spcPct val="20000"/>
              </a:spcBef>
              <a:buFont typeface="Arial"/>
              <a:buChar char="•"/>
            </a:pPr>
            <a:r>
              <a:rPr lang="en-US" sz="2000" dirty="0">
                <a:solidFill>
                  <a:srgbClr val="2D637F"/>
                </a:solidFill>
                <a:latin typeface="Lucida Grande"/>
                <a:cs typeface="Lucida Grande"/>
              </a:rPr>
              <a:t>1 nm – 2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a:t>
            </a:r>
            <a:r>
              <a:rPr lang="en-US" sz="2000" dirty="0">
                <a:solidFill>
                  <a:srgbClr val="2D637F"/>
                </a:solidFill>
                <a:latin typeface="Lucida Grande"/>
                <a:cs typeface="Lucida Grande"/>
                <a:sym typeface="Wingdings" panose="05000000000000000000" pitchFamily="2" charset="2"/>
              </a:rPr>
              <a:t> cellular nucleus</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Theranostic medicine</a:t>
            </a:r>
          </a:p>
          <a:p>
            <a:pPr marL="1257300" lvl="2" indent="-342900">
              <a:spcBef>
                <a:spcPct val="20000"/>
              </a:spcBef>
              <a:buFont typeface="Arial"/>
              <a:buChar char="•"/>
            </a:pPr>
            <a:r>
              <a:rPr lang="en-US" sz="2000" dirty="0">
                <a:solidFill>
                  <a:srgbClr val="2D637F"/>
                </a:solidFill>
                <a:latin typeface="Lucida Grande"/>
                <a:cs typeface="Lucida Grande"/>
              </a:rPr>
              <a:t>Simultaneous imaging and therapy</a:t>
            </a:r>
          </a:p>
        </p:txBody>
      </p:sp>
      <p:sp>
        <p:nvSpPr>
          <p:cNvPr id="4" name="Slide Number Placeholder 3"/>
          <p:cNvSpPr>
            <a:spLocks noGrp="1"/>
          </p:cNvSpPr>
          <p:nvPr>
            <p:ph type="sldNum" sz="quarter" idx="10"/>
          </p:nvPr>
        </p:nvSpPr>
        <p:spPr/>
        <p:txBody>
          <a:bodyPr/>
          <a:lstStyle/>
          <a:p>
            <a:fld id="{84B7DBC5-2A13-CA47-B9EE-6017A92B6B18}" type="slidenum">
              <a:rPr lang="en-US" smtClean="0"/>
              <a:pPr/>
              <a:t>1</a:t>
            </a:fld>
            <a:endParaRPr lang="en-US" dirty="0"/>
          </a:p>
        </p:txBody>
      </p:sp>
    </p:spTree>
    <p:extLst>
      <p:ext uri="{BB962C8B-B14F-4D97-AF65-F5344CB8AC3E}">
        <p14:creationId xmlns:p14="http://schemas.microsoft.com/office/powerpoint/2010/main" val="293956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spcBef>
                <a:spcPct val="20000"/>
              </a:spcBef>
              <a:buFont typeface="Arial"/>
              <a:buChar char="•"/>
            </a:pPr>
            <a:r>
              <a:rPr lang="en-US" sz="2200" dirty="0">
                <a:solidFill>
                  <a:srgbClr val="2D637F"/>
                </a:solidFill>
                <a:latin typeface="Lucida Grande"/>
                <a:cs typeface="Lucida Grande"/>
              </a:rPr>
              <a:t>Emerging trends for next-generation (targeted &amp; personalized) nuclear medicine:</a:t>
            </a:r>
          </a:p>
          <a:p>
            <a:pPr marL="800100" lvl="1" indent="-342900">
              <a:spcBef>
                <a:spcPct val="20000"/>
              </a:spcBef>
              <a:buFont typeface="Arial"/>
              <a:buChar char="•"/>
            </a:pPr>
            <a:r>
              <a:rPr lang="en-US" sz="2200" dirty="0">
                <a:solidFill>
                  <a:srgbClr val="2D637F"/>
                </a:solidFill>
                <a:latin typeface="Lucida Grande"/>
                <a:cs typeface="Lucida Grande"/>
              </a:rPr>
              <a:t>Targeted alpha therapy (5-10 MeV)</a:t>
            </a:r>
          </a:p>
          <a:p>
            <a:pPr marL="1257300" lvl="2" indent="-342900">
              <a:spcBef>
                <a:spcPct val="20000"/>
              </a:spcBef>
              <a:buFont typeface="Arial"/>
              <a:buChar char="•"/>
            </a:pPr>
            <a:r>
              <a:rPr lang="en-US" sz="2000" dirty="0">
                <a:solidFill>
                  <a:srgbClr val="2D637F"/>
                </a:solidFill>
                <a:latin typeface="Lucida Grande"/>
                <a:cs typeface="Lucida Grande"/>
              </a:rPr>
              <a:t>40-80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range </a:t>
            </a:r>
            <a:r>
              <a:rPr lang="en-US" sz="2000" dirty="0">
                <a:solidFill>
                  <a:srgbClr val="2D637F"/>
                </a:solidFill>
                <a:latin typeface="Lucida Grande"/>
                <a:cs typeface="Lucida Grande"/>
                <a:sym typeface="Wingdings" panose="05000000000000000000" pitchFamily="2" charset="2"/>
              </a:rPr>
              <a:t> single cell</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Targeted Auger therapy (20 eV – 1 keV)</a:t>
            </a:r>
          </a:p>
          <a:p>
            <a:pPr marL="1257300" lvl="2" indent="-342900">
              <a:spcBef>
                <a:spcPct val="20000"/>
              </a:spcBef>
              <a:buFont typeface="Arial"/>
              <a:buChar char="•"/>
            </a:pPr>
            <a:r>
              <a:rPr lang="en-US" sz="2000" dirty="0">
                <a:solidFill>
                  <a:srgbClr val="2D637F"/>
                </a:solidFill>
                <a:latin typeface="Lucida Grande"/>
                <a:cs typeface="Lucida Grande"/>
              </a:rPr>
              <a:t>1 nm – 2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a:t>
            </a:r>
            <a:r>
              <a:rPr lang="en-US" sz="2000" dirty="0">
                <a:solidFill>
                  <a:srgbClr val="2D637F"/>
                </a:solidFill>
                <a:latin typeface="Lucida Grande"/>
                <a:cs typeface="Lucida Grande"/>
                <a:sym typeface="Wingdings" panose="05000000000000000000" pitchFamily="2" charset="2"/>
              </a:rPr>
              <a:t> cellular nucleus</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Theranostic medicine</a:t>
            </a:r>
          </a:p>
          <a:p>
            <a:pPr marL="1257300" lvl="2" indent="-342900">
              <a:spcBef>
                <a:spcPct val="20000"/>
              </a:spcBef>
              <a:buFont typeface="Arial"/>
              <a:buChar char="•"/>
            </a:pPr>
            <a:r>
              <a:rPr lang="en-US" sz="2000" dirty="0">
                <a:solidFill>
                  <a:srgbClr val="2D637F"/>
                </a:solidFill>
                <a:latin typeface="Lucida Grande"/>
                <a:cs typeface="Lucida Grande"/>
              </a:rPr>
              <a:t>Simultaneous imaging and therapy</a:t>
            </a:r>
          </a:p>
        </p:txBody>
      </p:sp>
      <p:sp>
        <p:nvSpPr>
          <p:cNvPr id="4" name="Slide Number Placeholder 3"/>
          <p:cNvSpPr>
            <a:spLocks noGrp="1"/>
          </p:cNvSpPr>
          <p:nvPr>
            <p:ph type="sldNum" sz="quarter" idx="10"/>
          </p:nvPr>
        </p:nvSpPr>
        <p:spPr/>
        <p:txBody>
          <a:bodyPr/>
          <a:lstStyle/>
          <a:p>
            <a:fld id="{84B7DBC5-2A13-CA47-B9EE-6017A92B6B18}" type="slidenum">
              <a:rPr lang="en-US" smtClean="0"/>
              <a:pPr/>
              <a:t>13</a:t>
            </a:fld>
            <a:endParaRPr lang="en-US" dirty="0"/>
          </a:p>
        </p:txBody>
      </p:sp>
    </p:spTree>
    <p:extLst>
      <p:ext uri="{BB962C8B-B14F-4D97-AF65-F5344CB8AC3E}">
        <p14:creationId xmlns:p14="http://schemas.microsoft.com/office/powerpoint/2010/main" val="137388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14</a:t>
            </a:fld>
            <a:endParaRPr lang="en-US" dirty="0"/>
          </a:p>
        </p:txBody>
      </p:sp>
    </p:spTree>
    <p:extLst>
      <p:ext uri="{BB962C8B-B14F-4D97-AF65-F5344CB8AC3E}">
        <p14:creationId xmlns:p14="http://schemas.microsoft.com/office/powerpoint/2010/main" val="48824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15</a:t>
            </a:fld>
            <a:endParaRPr lang="en-US" dirty="0"/>
          </a:p>
        </p:txBody>
      </p:sp>
    </p:spTree>
    <p:extLst>
      <p:ext uri="{BB962C8B-B14F-4D97-AF65-F5344CB8AC3E}">
        <p14:creationId xmlns:p14="http://schemas.microsoft.com/office/powerpoint/2010/main" val="190033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16</a:t>
            </a:fld>
            <a:endParaRPr lang="en-US" dirty="0"/>
          </a:p>
        </p:txBody>
      </p:sp>
    </p:spTree>
    <p:extLst>
      <p:ext uri="{BB962C8B-B14F-4D97-AF65-F5344CB8AC3E}">
        <p14:creationId xmlns:p14="http://schemas.microsoft.com/office/powerpoint/2010/main" val="23351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17</a:t>
            </a:fld>
            <a:endParaRPr lang="en-US" dirty="0"/>
          </a:p>
        </p:txBody>
      </p:sp>
    </p:spTree>
    <p:extLst>
      <p:ext uri="{BB962C8B-B14F-4D97-AF65-F5344CB8AC3E}">
        <p14:creationId xmlns:p14="http://schemas.microsoft.com/office/powerpoint/2010/main" val="8953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18</a:t>
            </a:fld>
            <a:endParaRPr lang="en-US" dirty="0"/>
          </a:p>
        </p:txBody>
      </p:sp>
    </p:spTree>
    <p:extLst>
      <p:ext uri="{BB962C8B-B14F-4D97-AF65-F5344CB8AC3E}">
        <p14:creationId xmlns:p14="http://schemas.microsoft.com/office/powerpoint/2010/main" val="10830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the last sentence</a:t>
            </a:r>
            <a:endParaRPr lang="en-US" dirty="0"/>
          </a:p>
        </p:txBody>
      </p:sp>
      <p:sp>
        <p:nvSpPr>
          <p:cNvPr id="4" name="Slide Number Placeholder 3"/>
          <p:cNvSpPr>
            <a:spLocks noGrp="1"/>
          </p:cNvSpPr>
          <p:nvPr>
            <p:ph type="sldNum" sz="quarter" idx="10"/>
          </p:nvPr>
        </p:nvSpPr>
        <p:spPr/>
        <p:txBody>
          <a:bodyPr/>
          <a:lstStyle/>
          <a:p>
            <a:fld id="{A0BD29B5-A7BA-884E-BD13-B6F37FBFF9E7}" type="slidenum">
              <a:rPr lang="en-US" smtClean="0"/>
              <a:t>19</a:t>
            </a:fld>
            <a:endParaRPr lang="en-US" dirty="0"/>
          </a:p>
        </p:txBody>
      </p:sp>
    </p:spTree>
    <p:extLst>
      <p:ext uri="{BB962C8B-B14F-4D97-AF65-F5344CB8AC3E}">
        <p14:creationId xmlns:p14="http://schemas.microsoft.com/office/powerpoint/2010/main" val="137907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EF2FD4-9539-4880-9D59-CB646920C561}"/>
              </a:ext>
            </a:extLst>
          </p:cNvPr>
          <p:cNvSpPr>
            <a:spLocks noGrp="1"/>
          </p:cNvSpPr>
          <p:nvPr>
            <p:ph type="title"/>
          </p:nvPr>
        </p:nvSpPr>
        <p:spPr>
          <a:xfrm>
            <a:off x="0" y="0"/>
            <a:ext cx="9144000" cy="914400"/>
          </a:xfrm>
        </p:spPr>
        <p:txBody>
          <a:bodyPr/>
          <a:lstStyle>
            <a:lvl1pPr algn="ctr">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606810" y="6432046"/>
            <a:ext cx="319466" cy="425955"/>
          </a:xfrm>
          <a:prstGeom prst="rect">
            <a:avLst/>
          </a:prstGeom>
        </p:spPr>
      </p:pic>
    </p:spTree>
    <p:extLst>
      <p:ext uri="{BB962C8B-B14F-4D97-AF65-F5344CB8AC3E}">
        <p14:creationId xmlns:p14="http://schemas.microsoft.com/office/powerpoint/2010/main" val="126510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24333"/>
            <a:ext cx="6813884" cy="1639468"/>
          </a:xfrm>
          <a:prstGeom prst="rect">
            <a:avLst/>
          </a:prstGeom>
        </p:spPr>
        <p:txBody>
          <a:bodyPr>
            <a:noAutofit/>
          </a:bodyPr>
          <a:lstStyle>
            <a:lvl1pPr algn="l">
              <a:defRPr sz="375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rgbClr val="2D63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905394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3"/>
            <a:ext cx="7766050" cy="1150353"/>
          </a:xfrm>
          <a:prstGeom prst="rect">
            <a:avLst/>
          </a:prstGeom>
        </p:spPr>
        <p:txBody>
          <a:bodyPr>
            <a:normAutofit/>
          </a:bodyPr>
          <a:lstStyle>
            <a:lvl1pPr>
              <a:defRPr sz="3150"/>
            </a:lvl1pPr>
          </a:lstStyle>
          <a:p>
            <a:r>
              <a:rPr lang="en-US" dirty="0"/>
              <a:t>Click to edit Master title style</a:t>
            </a:r>
          </a:p>
        </p:txBody>
      </p:sp>
      <p:sp>
        <p:nvSpPr>
          <p:cNvPr id="3" name="Content Placeholder 2"/>
          <p:cNvSpPr>
            <a:spLocks noGrp="1"/>
          </p:cNvSpPr>
          <p:nvPr>
            <p:ph idx="1"/>
          </p:nvPr>
        </p:nvSpPr>
        <p:spPr>
          <a:xfrm>
            <a:off x="482602" y="2518953"/>
            <a:ext cx="7740650" cy="206466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457202" y="316792"/>
            <a:ext cx="3495675"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3797033" y="312444"/>
            <a:ext cx="2238375"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35813039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305"/>
            <a:ext cx="7772400" cy="1996573"/>
          </a:xfrm>
          <a:prstGeom prst="rect">
            <a:avLst/>
          </a:prstGeom>
        </p:spPr>
        <p:txBody>
          <a:bodyPr anchor="t">
            <a:noAutofit/>
          </a:bodyPr>
          <a:lstStyle>
            <a:lvl1pPr algn="l">
              <a:defRPr sz="3150" b="0" cap="none"/>
            </a:lvl1pPr>
          </a:lstStyle>
          <a:p>
            <a:r>
              <a:rPr lang="en-US" dirty="0"/>
              <a:t>Click to edit master title style</a:t>
            </a:r>
          </a:p>
        </p:txBody>
      </p:sp>
      <p:sp>
        <p:nvSpPr>
          <p:cNvPr id="3" name="Text Placeholder 2"/>
          <p:cNvSpPr>
            <a:spLocks noGrp="1"/>
          </p:cNvSpPr>
          <p:nvPr>
            <p:ph type="body" idx="1"/>
          </p:nvPr>
        </p:nvSpPr>
        <p:spPr>
          <a:xfrm>
            <a:off x="568325" y="1019351"/>
            <a:ext cx="7772400" cy="895685"/>
          </a:xfrm>
          <a:prstGeom prst="rect">
            <a:avLst/>
          </a:prstGeom>
        </p:spPr>
        <p:txBody>
          <a:bodyPr anchor="b">
            <a:normAutofit/>
          </a:bodyPr>
          <a:lstStyle>
            <a:lvl1pPr marL="0" indent="0">
              <a:buNone/>
              <a:defRPr sz="1650">
                <a:solidFill>
                  <a:srgbClr val="2D637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Content Placeholder 2"/>
          <p:cNvSpPr>
            <a:spLocks noGrp="1"/>
          </p:cNvSpPr>
          <p:nvPr>
            <p:ph idx="13" hasCustomPrompt="1"/>
          </p:nvPr>
        </p:nvSpPr>
        <p:spPr>
          <a:xfrm>
            <a:off x="457202" y="316792"/>
            <a:ext cx="3495675"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7" name="Content Placeholder 2"/>
          <p:cNvSpPr>
            <a:spLocks noGrp="1"/>
          </p:cNvSpPr>
          <p:nvPr>
            <p:ph idx="14" hasCustomPrompt="1"/>
          </p:nvPr>
        </p:nvSpPr>
        <p:spPr>
          <a:xfrm>
            <a:off x="3797033" y="312444"/>
            <a:ext cx="2238375"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16875367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5" y="972051"/>
            <a:ext cx="7464425" cy="1143000"/>
          </a:xfrm>
          <a:prstGeom prst="rect">
            <a:avLst/>
          </a:prstGeom>
        </p:spPr>
        <p:txBody>
          <a:bodyPr>
            <a:normAutofit/>
          </a:bodyPr>
          <a:lstStyle>
            <a:lvl1pPr>
              <a:defRPr sz="3150"/>
            </a:lvl1pPr>
          </a:lstStyle>
          <a:p>
            <a:r>
              <a:rPr lang="en-US" dirty="0"/>
              <a:t>Click to edit Master</a:t>
            </a:r>
          </a:p>
        </p:txBody>
      </p:sp>
      <p:sp>
        <p:nvSpPr>
          <p:cNvPr id="3" name="Content Placeholder 2"/>
          <p:cNvSpPr>
            <a:spLocks noGrp="1"/>
          </p:cNvSpPr>
          <p:nvPr>
            <p:ph sz="half" idx="1"/>
          </p:nvPr>
        </p:nvSpPr>
        <p:spPr>
          <a:xfrm>
            <a:off x="457205" y="2097755"/>
            <a:ext cx="3717925" cy="2823496"/>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4175127" y="2097761"/>
            <a:ext cx="3746500" cy="2823497"/>
          </a:xfrm>
          <a:prstGeom prst="rect">
            <a:avLst/>
          </a:prstGeom>
        </p:spPr>
        <p:txBody>
          <a:bodyPr/>
          <a:lstStyle>
            <a:lvl1pPr>
              <a:defRPr sz="1650">
                <a:solidFill>
                  <a:srgbClr val="2D637F"/>
                </a:solidFill>
              </a:defRPr>
            </a:lvl1pPr>
            <a:lvl2pPr>
              <a:defRPr sz="1500">
                <a:solidFill>
                  <a:srgbClr val="2D637F"/>
                </a:solidFill>
              </a:defRPr>
            </a:lvl2pPr>
            <a:lvl3pPr>
              <a:defRPr sz="1350">
                <a:solidFill>
                  <a:srgbClr val="2D637F"/>
                </a:solidFill>
              </a:defRPr>
            </a:lvl3pPr>
            <a:lvl4pPr>
              <a:defRPr sz="1200">
                <a:solidFill>
                  <a:srgbClr val="2D637F"/>
                </a:solidFill>
              </a:defRPr>
            </a:lvl4pPr>
            <a:lvl5pPr>
              <a:defRPr sz="1050">
                <a:solidFill>
                  <a:srgbClr val="2D637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hasCustomPrompt="1"/>
          </p:nvPr>
        </p:nvSpPr>
        <p:spPr>
          <a:xfrm>
            <a:off x="457202" y="316792"/>
            <a:ext cx="3495675"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7" name="Content Placeholder 2"/>
          <p:cNvSpPr>
            <a:spLocks noGrp="1"/>
          </p:cNvSpPr>
          <p:nvPr>
            <p:ph idx="14" hasCustomPrompt="1"/>
          </p:nvPr>
        </p:nvSpPr>
        <p:spPr>
          <a:xfrm>
            <a:off x="3797033" y="312444"/>
            <a:ext cx="2238375"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11331383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6264503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2" y="1041995"/>
            <a:ext cx="3008313" cy="404988"/>
          </a:xfr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5" y="1042005"/>
            <a:ext cx="4537075" cy="3657005"/>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2" y="1531661"/>
            <a:ext cx="3008313" cy="31673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2" y="316792"/>
            <a:ext cx="3495675"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3797033" y="312444"/>
            <a:ext cx="2238375"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2333699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4429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73" y="5307263"/>
            <a:ext cx="184731" cy="300082"/>
          </a:xfrm>
          <a:prstGeom prst="rect">
            <a:avLst/>
          </a:prstGeom>
          <a:noFill/>
        </p:spPr>
        <p:txBody>
          <a:bodyPr wrap="none" rtlCol="0">
            <a:spAutoFit/>
          </a:bodyPr>
          <a:lstStyle/>
          <a:p>
            <a:endParaRPr lang="en-US" sz="1350"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0"/>
          <a:stretch>
            <a:fillRect/>
          </a:stretch>
        </p:blipFill>
        <p:spPr>
          <a:xfrm>
            <a:off x="6274509" y="10"/>
            <a:ext cx="2869492" cy="2379579"/>
          </a:xfrm>
          <a:prstGeom prst="rect">
            <a:avLst/>
          </a:prstGeom>
        </p:spPr>
      </p:pic>
      <p:sp>
        <p:nvSpPr>
          <p:cNvPr id="8" name="Title Placeholder 1"/>
          <p:cNvSpPr>
            <a:spLocks noGrp="1"/>
          </p:cNvSpPr>
          <p:nvPr>
            <p:ph type="title"/>
          </p:nvPr>
        </p:nvSpPr>
        <p:spPr>
          <a:xfrm>
            <a:off x="0" y="-232259"/>
            <a:ext cx="8229600" cy="1143000"/>
          </a:xfrm>
          <a:prstGeom prst="rect">
            <a:avLst/>
          </a:prstGeom>
        </p:spPr>
        <p:txBody>
          <a:bodyPr vert="horz" lIns="91440" tIns="45720" rIns="91440" bIns="45720" rtlCol="0" anchor="ctr">
            <a:normAutofit/>
          </a:bodyPr>
          <a:lstStyle/>
          <a:p>
            <a:r>
              <a:rPr lang="en-US" dirty="0"/>
              <a:t>Project Title</a:t>
            </a:r>
          </a:p>
        </p:txBody>
      </p:sp>
      <p:sp>
        <p:nvSpPr>
          <p:cNvPr id="20" name="TextBox 11"/>
          <p:cNvSpPr txBox="1">
            <a:spLocks noChangeArrowheads="1"/>
          </p:cNvSpPr>
          <p:nvPr userDrawn="1"/>
        </p:nvSpPr>
        <p:spPr bwMode="auto">
          <a:xfrm>
            <a:off x="3289697" y="6581776"/>
            <a:ext cx="279527" cy="207733"/>
          </a:xfrm>
          <a:prstGeom prst="rect">
            <a:avLst/>
          </a:prstGeom>
          <a:noFill/>
          <a:ln>
            <a:noFill/>
          </a:ln>
          <a:extLst/>
        </p:spPr>
        <p:txBody>
          <a:bodyPr wrap="none" lIns="68562" tIns="34282" rIns="68562" bIns="342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342812" eaLnBrk="1" fontAlgn="base" hangingPunct="1">
              <a:spcBef>
                <a:spcPct val="0"/>
              </a:spcBef>
              <a:spcAft>
                <a:spcPct val="0"/>
              </a:spcAft>
              <a:defRPr/>
            </a:pPr>
            <a:fld id="{62B45342-D41F-3246-BC88-9305F376649F}" type="slidenum">
              <a:rPr lang="en-US" sz="900" smtClean="0">
                <a:solidFill>
                  <a:srgbClr val="FFFFFF"/>
                </a:solidFill>
              </a:rPr>
              <a:pPr defTabSz="342812" eaLnBrk="1" fontAlgn="base" hangingPunct="1">
                <a:spcBef>
                  <a:spcPct val="0"/>
                </a:spcBef>
                <a:spcAft>
                  <a:spcPct val="0"/>
                </a:spcAft>
                <a:defRPr/>
              </a:pPr>
              <a:t>‹#›</a:t>
            </a:fld>
            <a:endParaRPr lang="en-US" sz="900" dirty="0" smtClean="0">
              <a:solidFill>
                <a:srgbClr val="FFFFFF"/>
              </a:solidFill>
            </a:endParaRPr>
          </a:p>
        </p:txBody>
      </p:sp>
      <p:sp>
        <p:nvSpPr>
          <p:cNvPr id="21" name="Rectangle 20"/>
          <p:cNvSpPr/>
          <p:nvPr userDrawn="1"/>
        </p:nvSpPr>
        <p:spPr>
          <a:xfrm>
            <a:off x="0" y="6400800"/>
            <a:ext cx="9144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fontAlgn="base">
              <a:spcBef>
                <a:spcPct val="0"/>
              </a:spcBef>
              <a:spcAft>
                <a:spcPct val="0"/>
              </a:spcAft>
              <a:defRPr/>
            </a:pPr>
            <a:endParaRPr lang="en-US" sz="1350" dirty="0">
              <a:solidFill>
                <a:srgbClr val="FFFFFF"/>
              </a:solidFill>
              <a:latin typeface="Arial" charset="0"/>
              <a:ea typeface="ＭＳ Ｐゴシック" charset="0"/>
              <a:cs typeface="ＭＳ Ｐゴシック" charset="0"/>
            </a:endParaRPr>
          </a:p>
          <a:p>
            <a:pPr algn="ctr" defTabSz="342812" fontAlgn="base">
              <a:spcBef>
                <a:spcPct val="0"/>
              </a:spcBef>
              <a:spcAft>
                <a:spcPct val="0"/>
              </a:spcAft>
              <a:defRPr/>
            </a:pPr>
            <a:endParaRPr lang="en-US" sz="1350" dirty="0">
              <a:solidFill>
                <a:srgbClr val="FFFFFF"/>
              </a:solidFill>
              <a:latin typeface="Arial" charset="0"/>
              <a:ea typeface="ＭＳ Ｐゴシック" charset="0"/>
              <a:cs typeface="ＭＳ Ｐゴシック" charset="0"/>
            </a:endParaRPr>
          </a:p>
        </p:txBody>
      </p:sp>
      <p:cxnSp>
        <p:nvCxnSpPr>
          <p:cNvPr id="23" name="Straight Connector 22"/>
          <p:cNvCxnSpPr/>
          <p:nvPr userDrawn="1"/>
        </p:nvCxnSpPr>
        <p:spPr>
          <a:xfrm>
            <a:off x="1219735" y="6448431"/>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1289110" y="6453203"/>
            <a:ext cx="4666662" cy="230832"/>
          </a:xfrm>
          <a:prstGeom prst="rect">
            <a:avLst/>
          </a:prstGeom>
          <a:noFill/>
        </p:spPr>
        <p:txBody>
          <a:bodyPr wrap="none" rtlCol="0">
            <a:spAutoFit/>
          </a:bodyPr>
          <a:lstStyle/>
          <a:p>
            <a:r>
              <a:rPr lang="en-US" sz="900" dirty="0" smtClean="0">
                <a:solidFill>
                  <a:prstClr val="white"/>
                </a:solidFill>
                <a:latin typeface="Helvetica Light"/>
                <a:cs typeface="Calibri"/>
              </a:rPr>
              <a:t>Lee Bernstein</a:t>
            </a:r>
            <a:r>
              <a:rPr lang="en-US" sz="900" dirty="0">
                <a:solidFill>
                  <a:prstClr val="white"/>
                </a:solidFill>
                <a:latin typeface="Helvetica Light"/>
                <a:cs typeface="Calibri"/>
              </a:rPr>
              <a:t>		</a:t>
            </a:r>
            <a:r>
              <a:rPr lang="en-US" sz="900" dirty="0" smtClean="0">
                <a:solidFill>
                  <a:prstClr val="white"/>
                </a:solidFill>
                <a:latin typeface="Helvetica Light"/>
                <a:cs typeface="Calibri"/>
              </a:rPr>
              <a:t>	     </a:t>
            </a:r>
            <a:r>
              <a:rPr lang="en-US" sz="900" dirty="0" smtClean="0">
                <a:solidFill>
                  <a:prstClr val="white"/>
                </a:solidFill>
                <a:latin typeface="Helvetica Light"/>
                <a:cs typeface="Calibri"/>
              </a:rPr>
              <a:t>		USNDP Nuclear Data Week 2018</a:t>
            </a:r>
            <a:endParaRPr lang="en-US" sz="900" dirty="0">
              <a:solidFill>
                <a:prstClr val="white"/>
              </a:solidFill>
              <a:latin typeface="Helvetica Light"/>
              <a:cs typeface="Calibri"/>
            </a:endParaRPr>
          </a:p>
        </p:txBody>
      </p:sp>
      <p:pic>
        <p:nvPicPr>
          <p:cNvPr id="25" name="Picture 12"/>
          <p:cNvPicPr>
            <a:picLocks noChangeAspect="1"/>
          </p:cNvPicPr>
          <p:nvPr userDrawn="1"/>
        </p:nvPicPr>
        <p:blipFill>
          <a:blip r:embed="rId11" cstate="hqprint">
            <a:extLst>
              <a:ext uri="{28A0092B-C50C-407E-A947-70E740481C1C}">
                <a14:useLocalDpi xmlns:a14="http://schemas.microsoft.com/office/drawing/2010/main"/>
              </a:ext>
            </a:extLst>
          </a:blip>
          <a:srcRect l="6667" t="8601" r="7967" b="18398"/>
          <a:stretch>
            <a:fillRect/>
          </a:stretch>
        </p:blipFill>
        <p:spPr bwMode="auto">
          <a:xfrm>
            <a:off x="52389" y="6430441"/>
            <a:ext cx="400728" cy="390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5"/>
          <p:cNvPicPr>
            <a:picLocks noChangeAspect="1"/>
          </p:cNvPicPr>
          <p:nvPr userDrawn="1"/>
        </p:nvPicPr>
        <p:blipFill>
          <a:blip r:embed="rId12"/>
          <a:stretch>
            <a:fillRect/>
          </a:stretch>
        </p:blipFill>
        <p:spPr>
          <a:xfrm>
            <a:off x="606810" y="6432046"/>
            <a:ext cx="433320" cy="425955"/>
          </a:xfrm>
          <a:prstGeom prst="rect">
            <a:avLst/>
          </a:prstGeom>
        </p:spPr>
      </p:pic>
    </p:spTree>
    <p:extLst>
      <p:ext uri="{BB962C8B-B14F-4D97-AF65-F5344CB8AC3E}">
        <p14:creationId xmlns:p14="http://schemas.microsoft.com/office/powerpoint/2010/main" val="3604568600"/>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81" r:id="rId6"/>
    <p:sldLayoutId id="2147483649" r:id="rId7"/>
    <p:sldLayoutId id="2147483685" r:id="rId8"/>
  </p:sldLayoutIdLst>
  <p:transition>
    <p:fade/>
  </p:transition>
  <p:hf hdr="0" ftr="0" dt="0"/>
  <p:txStyles>
    <p:titleStyle>
      <a:lvl1pPr algn="l" defTabSz="342900" rtl="0" eaLnBrk="1" latinLnBrk="0" hangingPunct="1">
        <a:spcBef>
          <a:spcPct val="0"/>
        </a:spcBef>
        <a:buNone/>
        <a:defRPr sz="3750" b="1" kern="1200">
          <a:solidFill>
            <a:schemeClr val="bg1"/>
          </a:solidFill>
          <a:latin typeface="Georgia"/>
          <a:ea typeface="+mj-ea"/>
          <a:cs typeface="Georgia"/>
        </a:defRPr>
      </a:lvl1pPr>
    </p:titleStyle>
    <p:bodyStyle>
      <a:lvl1pPr marL="257175" indent="-257175" algn="l" defTabSz="342900" rtl="0" eaLnBrk="1" latinLnBrk="0" hangingPunct="1">
        <a:spcBef>
          <a:spcPct val="20000"/>
        </a:spcBef>
        <a:buFont typeface="Arial"/>
        <a:buChar char="•"/>
        <a:defRPr sz="1650" kern="1200">
          <a:solidFill>
            <a:srgbClr val="2D637F"/>
          </a:solidFill>
          <a:latin typeface="Lucida Grande"/>
          <a:ea typeface="+mn-ea"/>
          <a:cs typeface="Lucida Grande"/>
        </a:defRPr>
      </a:lvl1pPr>
      <a:lvl2pPr marL="557213" indent="-214313" algn="l" defTabSz="342900" rtl="0" eaLnBrk="1" latinLnBrk="0" hangingPunct="1">
        <a:spcBef>
          <a:spcPct val="20000"/>
        </a:spcBef>
        <a:buFont typeface="Arial"/>
        <a:buChar char="–"/>
        <a:defRPr sz="1500" kern="1200">
          <a:solidFill>
            <a:srgbClr val="2D637F"/>
          </a:solidFill>
          <a:latin typeface="Lucida Grande"/>
          <a:ea typeface="+mn-ea"/>
          <a:cs typeface="Lucida Grande"/>
        </a:defRPr>
      </a:lvl2pPr>
      <a:lvl3pPr marL="857250" indent="-171450" algn="l" defTabSz="342900" rtl="0" eaLnBrk="1" latinLnBrk="0" hangingPunct="1">
        <a:spcBef>
          <a:spcPct val="20000"/>
        </a:spcBef>
        <a:buFont typeface="Arial"/>
        <a:buChar char="•"/>
        <a:defRPr sz="1350" kern="1200">
          <a:solidFill>
            <a:srgbClr val="2D637F"/>
          </a:solidFill>
          <a:latin typeface="Lucida Grande"/>
          <a:ea typeface="+mn-ea"/>
          <a:cs typeface="Lucida Grande"/>
        </a:defRPr>
      </a:lvl3pPr>
      <a:lvl4pPr marL="1200150" indent="-171450" algn="l" defTabSz="342900" rtl="0" eaLnBrk="1" latinLnBrk="0" hangingPunct="1">
        <a:spcBef>
          <a:spcPct val="20000"/>
        </a:spcBef>
        <a:buFont typeface="Arial"/>
        <a:buChar char="–"/>
        <a:defRPr sz="1200" kern="1200">
          <a:solidFill>
            <a:srgbClr val="2D637F"/>
          </a:solidFill>
          <a:latin typeface="Lucida Grande"/>
          <a:ea typeface="+mn-ea"/>
          <a:cs typeface="Lucida Grande"/>
        </a:defRPr>
      </a:lvl4pPr>
      <a:lvl5pPr marL="1543050" indent="-171450" algn="l" defTabSz="342900" rtl="0" eaLnBrk="1" latinLnBrk="0" hangingPunct="1">
        <a:spcBef>
          <a:spcPct val="20000"/>
        </a:spcBef>
        <a:buFont typeface="Arial"/>
        <a:buChar char="»"/>
        <a:defRPr sz="1050" kern="1200">
          <a:solidFill>
            <a:srgbClr val="2D637F"/>
          </a:solidFill>
          <a:latin typeface="Lucida Grande"/>
          <a:ea typeface="+mn-ea"/>
          <a:cs typeface="Lucida Grand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emf"/><Relationship Id="rId14" Type="http://schemas.openxmlformats.org/officeDocument/2006/relationships/image" Target="../media/image19.tiff"/><Relationship Id="rId15" Type="http://schemas.openxmlformats.org/officeDocument/2006/relationships/image" Target="../media/image20.jpeg"/><Relationship Id="rId16" Type="http://schemas.openxmlformats.org/officeDocument/2006/relationships/image" Target="../media/image21.png"/><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tiff"/><Relationship Id="rId9" Type="http://schemas.openxmlformats.org/officeDocument/2006/relationships/image" Target="../media/image14.tiff"/><Relationship Id="rId10"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1016/j.nds.2018.08.002" TargetMode="External"/><Relationship Id="rId4" Type="http://schemas.openxmlformats.org/officeDocument/2006/relationships/hyperlink" Target="https://doi.org/10.1016/J.NIMB.2018.05.028" TargetMode="External"/><Relationship Id="rId5" Type="http://schemas.openxmlformats.org/officeDocument/2006/relationships/hyperlink" Target="https://doi.org/10.1103/PhysRevC.97.024327" TargetMode="External"/><Relationship Id="rId1" Type="http://schemas.openxmlformats.org/officeDocument/2006/relationships/slideLayout" Target="../slideLayouts/slideLayout2.xml"/><Relationship Id="rId2" Type="http://schemas.openxmlformats.org/officeDocument/2006/relationships/hyperlink" Target="http://dx.doi.org/10.1016/j.nds.2018.08.00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10.0.4.79/PhysRevC.98.034309" TargetMode="External"/><Relationship Id="rId4" Type="http://schemas.openxmlformats.org/officeDocument/2006/relationships/hyperlink" Target="https://doi.org/10.1016/j.measurement.2017.10.018" TargetMode="External"/><Relationship Id="rId5" Type="http://schemas.openxmlformats.org/officeDocument/2006/relationships/hyperlink" Target="https://www.inmm.org/INMM-Resources/Proceedings-Presentations/Annual-Meeting-Proceedings.aspx" TargetMode="External"/><Relationship Id="rId1" Type="http://schemas.openxmlformats.org/officeDocument/2006/relationships/slideLayout" Target="../slideLayouts/slideLayout2.xml"/><Relationship Id="rId2" Type="http://schemas.openxmlformats.org/officeDocument/2006/relationships/hyperlink" Target="http://10.0.4.79/PhysRevC.97.05431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16/j.nima.2018.02.096" TargetMode="External"/><Relationship Id="rId4" Type="http://schemas.openxmlformats.org/officeDocument/2006/relationships/hyperlink" Target="https://doi.org/10.1016/j.nima.2018.02.072" TargetMode="External"/><Relationship Id="rId1" Type="http://schemas.openxmlformats.org/officeDocument/2006/relationships/slideLayout" Target="../slideLayouts/slideLayout2.xml"/><Relationship Id="rId2" Type="http://schemas.openxmlformats.org/officeDocument/2006/relationships/hyperlink" Target="https://doi.org/10.1016/j.nima.2018.04.02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016/j.nima.2017.09.051" TargetMode="External"/><Relationship Id="rId3" Type="http://schemas.openxmlformats.org/officeDocument/2006/relationships/hyperlink" Target="https://doi.org/10.1088/1361-6471/aa869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abs/1810.11565" TargetMode="External"/><Relationship Id="rId3" Type="http://schemas.openxmlformats.org/officeDocument/2006/relationships/hyperlink" Target="https://www.inmm.org/INMM-Resources/Proceedings-Presentations/Annual-Meeting-Proceedings.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772" y="4589147"/>
            <a:ext cx="7339442" cy="835193"/>
          </a:xfrm>
        </p:spPr>
        <p:txBody>
          <a:bodyPr>
            <a:noAutofit/>
          </a:bodyPr>
          <a:lstStyle/>
          <a:p>
            <a:r>
              <a:rPr lang="en-US" b="1" dirty="0">
                <a:solidFill>
                  <a:schemeClr val="bg1"/>
                </a:solidFill>
              </a:rPr>
              <a:t>Andrew S. Voyles</a:t>
            </a:r>
            <a:r>
              <a:rPr lang="en-US" dirty="0">
                <a:solidFill>
                  <a:schemeClr val="bg1"/>
                </a:solidFill>
              </a:rPr>
              <a:t> </a:t>
            </a:r>
          </a:p>
          <a:p>
            <a:r>
              <a:rPr lang="en-US" dirty="0">
                <a:solidFill>
                  <a:schemeClr val="bg1"/>
                </a:solidFill>
              </a:rPr>
              <a:t>13 June 2018 – Program Review for NSSC2 – TA1</a:t>
            </a:r>
            <a:endParaRPr lang="en-US" sz="1050" dirty="0">
              <a:solidFill>
                <a:schemeClr val="bg1"/>
              </a:solidFill>
            </a:endParaRPr>
          </a:p>
        </p:txBody>
      </p:sp>
      <p:cxnSp>
        <p:nvCxnSpPr>
          <p:cNvPr id="10" name="Straight Connector 9"/>
          <p:cNvCxnSpPr/>
          <p:nvPr/>
        </p:nvCxnSpPr>
        <p:spPr>
          <a:xfrm flipH="1">
            <a:off x="490100" y="228600"/>
            <a:ext cx="1390" cy="2650990"/>
          </a:xfrm>
          <a:prstGeom prst="line">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8323" y="3379732"/>
            <a:ext cx="5215456" cy="2246769"/>
          </a:xfrm>
          <a:prstGeom prst="rect">
            <a:avLst/>
          </a:prstGeom>
          <a:noFill/>
        </p:spPr>
        <p:txBody>
          <a:bodyPr wrap="square" rtlCol="0">
            <a:spAutoFit/>
          </a:bodyPr>
          <a:lstStyle/>
          <a:p>
            <a:r>
              <a:rPr lang="en-US" sz="3200" dirty="0">
                <a:latin typeface="Times New Roman" charset="0"/>
                <a:ea typeface="Times New Roman" charset="0"/>
                <a:cs typeface="Times New Roman" charset="0"/>
              </a:rPr>
              <a:t>Lee Bernstein</a:t>
            </a:r>
          </a:p>
          <a:p>
            <a:endParaRPr lang="en-US" dirty="0">
              <a:solidFill>
                <a:schemeClr val="bg1">
                  <a:lumMod val="50000"/>
                </a:schemeClr>
              </a:solidFill>
              <a:latin typeface="Times New Roman" charset="0"/>
              <a:ea typeface="Times New Roman" charset="0"/>
              <a:cs typeface="Times New Roman" charset="0"/>
            </a:endParaRPr>
          </a:p>
          <a:p>
            <a:r>
              <a:rPr lang="en-US" dirty="0">
                <a:solidFill>
                  <a:schemeClr val="bg1">
                    <a:lumMod val="50000"/>
                  </a:schemeClr>
                </a:solidFill>
                <a:latin typeface="Times New Roman" charset="0"/>
                <a:ea typeface="Times New Roman" charset="0"/>
                <a:cs typeface="Times New Roman" charset="0"/>
              </a:rPr>
              <a:t>Nuclear Science Division</a:t>
            </a:r>
          </a:p>
          <a:p>
            <a:r>
              <a:rPr lang="en-US" dirty="0">
                <a:solidFill>
                  <a:schemeClr val="bg1">
                    <a:lumMod val="50000"/>
                  </a:schemeClr>
                </a:solidFill>
                <a:latin typeface="Times New Roman" charset="0"/>
                <a:ea typeface="Times New Roman" charset="0"/>
                <a:cs typeface="Times New Roman" charset="0"/>
              </a:rPr>
              <a:t>Lawrence Berkeley National Laboratory</a:t>
            </a:r>
          </a:p>
          <a:p>
            <a:endParaRPr lang="en-US" dirty="0">
              <a:solidFill>
                <a:schemeClr val="bg1">
                  <a:lumMod val="50000"/>
                </a:schemeClr>
              </a:solidFill>
              <a:latin typeface="Times New Roman" charset="0"/>
              <a:ea typeface="Times New Roman" charset="0"/>
              <a:cs typeface="Times New Roman" charset="0"/>
            </a:endParaRPr>
          </a:p>
          <a:p>
            <a:r>
              <a:rPr lang="en-US" dirty="0">
                <a:solidFill>
                  <a:schemeClr val="bg1">
                    <a:lumMod val="50000"/>
                  </a:schemeClr>
                </a:solidFill>
                <a:latin typeface="Times New Roman" charset="0"/>
                <a:ea typeface="Times New Roman" charset="0"/>
                <a:cs typeface="Times New Roman" charset="0"/>
              </a:rPr>
              <a:t>Department of Nuclear Engineering</a:t>
            </a:r>
          </a:p>
          <a:p>
            <a:r>
              <a:rPr lang="en-US" dirty="0" smtClean="0">
                <a:solidFill>
                  <a:schemeClr val="bg1">
                    <a:lumMod val="50000"/>
                  </a:schemeClr>
                </a:solidFill>
                <a:latin typeface="Times New Roman" charset="0"/>
                <a:ea typeface="Times New Roman" charset="0"/>
                <a:cs typeface="Times New Roman" charset="0"/>
              </a:rPr>
              <a:t>University of California - Berkeley</a:t>
            </a:r>
            <a:endParaRPr lang="en-US" dirty="0">
              <a:solidFill>
                <a:schemeClr val="bg1">
                  <a:lumMod val="50000"/>
                </a:schemeClr>
              </a:solidFill>
              <a:latin typeface="Times New Roman" charset="0"/>
              <a:ea typeface="Times New Roman" charset="0"/>
              <a:cs typeface="Times New Roman" charset="0"/>
            </a:endParaRPr>
          </a:p>
        </p:txBody>
      </p:sp>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8893" y="3822631"/>
            <a:ext cx="1503450" cy="9119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47257" y="4987059"/>
            <a:ext cx="2851759" cy="811503"/>
          </a:xfrm>
          <a:prstGeom prst="rect">
            <a:avLst/>
          </a:prstGeom>
          <a:effectLst/>
        </p:spPr>
      </p:pic>
      <p:pic>
        <p:nvPicPr>
          <p:cNvPr id="18" name="Picture 17"/>
          <p:cNvPicPr>
            <a:picLocks noChangeAspect="1"/>
          </p:cNvPicPr>
          <p:nvPr/>
        </p:nvPicPr>
        <p:blipFill>
          <a:blip r:embed="rId5"/>
          <a:stretch>
            <a:fillRect/>
          </a:stretch>
        </p:blipFill>
        <p:spPr>
          <a:xfrm>
            <a:off x="7740551" y="3822631"/>
            <a:ext cx="911929" cy="911929"/>
          </a:xfrm>
          <a:prstGeom prst="rect">
            <a:avLst/>
          </a:prstGeom>
        </p:spPr>
      </p:pic>
      <p:sp>
        <p:nvSpPr>
          <p:cNvPr id="11" name="Title 1"/>
          <p:cNvSpPr txBox="1">
            <a:spLocks/>
          </p:cNvSpPr>
          <p:nvPr/>
        </p:nvSpPr>
        <p:spPr>
          <a:xfrm>
            <a:off x="0" y="36376"/>
            <a:ext cx="9144000" cy="3141195"/>
          </a:xfrm>
          <a:prstGeom prst="rect">
            <a:avLst/>
          </a:prstGeom>
          <a:solidFill>
            <a:srgbClr val="003F7A"/>
          </a:solidFill>
        </p:spPr>
        <p:txBody>
          <a:bodyPr vert="horz" lIns="68580" tIns="34290" rIns="68580" bIns="34290" rtlCol="0" anchor="ctr">
            <a:normAutofit/>
          </a:bodyPr>
          <a:lstStyle>
            <a:lvl1pPr algn="l" defTabSz="457200" rtl="0" eaLnBrk="1" latinLnBrk="0" hangingPunct="1">
              <a:spcBef>
                <a:spcPct val="0"/>
              </a:spcBef>
              <a:buNone/>
              <a:defRPr sz="5000" b="1" kern="1200">
                <a:solidFill>
                  <a:srgbClr val="E09E19"/>
                </a:solidFill>
                <a:latin typeface="Georgia"/>
                <a:ea typeface="+mj-ea"/>
                <a:cs typeface="Georgia"/>
              </a:defRPr>
            </a:lvl1pPr>
          </a:lstStyle>
          <a:p>
            <a:pPr marL="1420416"/>
            <a:r>
              <a:rPr lang="en-US" sz="3600" b="0" dirty="0" smtClean="0">
                <a:ln w="3175">
                  <a:solidFill>
                    <a:schemeClr val="bg1">
                      <a:lumMod val="50000"/>
                    </a:schemeClr>
                  </a:solidFill>
                </a:ln>
                <a:solidFill>
                  <a:schemeClr val="bg1"/>
                </a:solidFill>
                <a:latin typeface="Times New Roman" charset="0"/>
                <a:ea typeface="Times New Roman" charset="0"/>
                <a:cs typeface="Times New Roman" charset="0"/>
              </a:rPr>
              <a:t>             LBNL/UCB Site </a:t>
            </a:r>
            <a:r>
              <a:rPr lang="en-US" sz="3600" b="0" dirty="0" smtClean="0">
                <a:ln w="3175">
                  <a:solidFill>
                    <a:schemeClr val="bg1">
                      <a:lumMod val="50000"/>
                    </a:schemeClr>
                  </a:solidFill>
                </a:ln>
                <a:solidFill>
                  <a:schemeClr val="bg1"/>
                </a:solidFill>
                <a:latin typeface="Times New Roman" charset="0"/>
                <a:ea typeface="Times New Roman" charset="0"/>
                <a:cs typeface="Times New Roman" charset="0"/>
              </a:rPr>
              <a:t>Report</a:t>
            </a:r>
          </a:p>
        </p:txBody>
      </p:sp>
      <p:sp>
        <p:nvSpPr>
          <p:cNvPr id="2" name="Rectangle 1"/>
          <p:cNvSpPr/>
          <p:nvPr/>
        </p:nvSpPr>
        <p:spPr>
          <a:xfrm>
            <a:off x="3058510" y="1858118"/>
            <a:ext cx="4513833" cy="954107"/>
          </a:xfrm>
          <a:prstGeom prst="rect">
            <a:avLst/>
          </a:prstGeom>
        </p:spPr>
        <p:txBody>
          <a:bodyPr wrap="square">
            <a:spAutoFit/>
          </a:bodyPr>
          <a:lstStyle/>
          <a:p>
            <a:pPr marL="1420416" algn="r"/>
            <a:r>
              <a:rPr lang="en-US" sz="2800" dirty="0">
                <a:ln w="3175">
                  <a:solidFill>
                    <a:schemeClr val="bg1">
                      <a:lumMod val="50000"/>
                    </a:schemeClr>
                  </a:solidFill>
                </a:ln>
                <a:solidFill>
                  <a:schemeClr val="bg1"/>
                </a:solidFill>
                <a:latin typeface="Times New Roman" charset="0"/>
                <a:ea typeface="Times New Roman" charset="0"/>
                <a:cs typeface="Times New Roman" charset="0"/>
              </a:rPr>
              <a:t>USNDP Meeting</a:t>
            </a:r>
          </a:p>
          <a:p>
            <a:pPr marL="1420416" algn="r"/>
            <a:r>
              <a:rPr lang="en-US" sz="2800" dirty="0">
                <a:ln w="3175">
                  <a:solidFill>
                    <a:schemeClr val="bg1">
                      <a:lumMod val="50000"/>
                    </a:schemeClr>
                  </a:solidFill>
                </a:ln>
                <a:solidFill>
                  <a:schemeClr val="bg1"/>
                </a:solidFill>
                <a:latin typeface="Times New Roman" charset="0"/>
                <a:ea typeface="Times New Roman" charset="0"/>
                <a:cs typeface="Times New Roman" charset="0"/>
              </a:rPr>
              <a:t>8 November 2018</a:t>
            </a:r>
            <a:endParaRPr lang="en-US" sz="48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763994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Coordination/Community Service (8)</a:t>
            </a:r>
            <a:endParaRPr lang="en-US" sz="3600" b="0" dirty="0">
              <a:solidFill>
                <a:schemeClr val="bg1"/>
              </a:solidFill>
              <a:latin typeface="Times New Roman" charset="0"/>
              <a:ea typeface="Times New Roman" charset="0"/>
              <a:cs typeface="Times New Roman" charset="0"/>
            </a:endParaRPr>
          </a:p>
        </p:txBody>
      </p:sp>
      <p:sp>
        <p:nvSpPr>
          <p:cNvPr id="3" name="Rectangle 2"/>
          <p:cNvSpPr/>
          <p:nvPr/>
        </p:nvSpPr>
        <p:spPr>
          <a:xfrm>
            <a:off x="0" y="1024432"/>
            <a:ext cx="8766048" cy="6063198"/>
          </a:xfrm>
          <a:prstGeom prst="rect">
            <a:avLst/>
          </a:prstGeom>
        </p:spPr>
        <p:txBody>
          <a:bodyPr wrap="square">
            <a:spAutoFit/>
          </a:bodyPr>
          <a:lstStyle/>
          <a:p>
            <a:pPr algn="ctr"/>
            <a:r>
              <a:rPr lang="en-US" b="1" u="sng" dirty="0">
                <a:latin typeface="Times New Roman" charset="0"/>
                <a:ea typeface="Times New Roman" charset="0"/>
                <a:cs typeface="Times New Roman" charset="0"/>
              </a:rPr>
              <a:t>Committee/conference/workshop leadership activities: </a:t>
            </a:r>
          </a:p>
          <a:p>
            <a:pPr marL="342900" indent="-342900">
              <a:buFont typeface="+mj-lt"/>
              <a:buAutoNum type="arabicPeriod"/>
            </a:pPr>
            <a:r>
              <a:rPr lang="en-US" sz="1600" dirty="0" smtClean="0">
                <a:latin typeface="Times New Roman" charset="0"/>
                <a:ea typeface="Times New Roman" charset="0"/>
                <a:cs typeface="Times New Roman" charset="0"/>
              </a:rPr>
              <a:t>6</a:t>
            </a:r>
            <a:r>
              <a:rPr lang="en-US" sz="1600" baseline="30000" dirty="0" smtClean="0">
                <a:latin typeface="Times New Roman" charset="0"/>
                <a:ea typeface="Times New Roman" charset="0"/>
                <a:cs typeface="Times New Roman" charset="0"/>
              </a:rPr>
              <a:t>th</a:t>
            </a:r>
            <a:r>
              <a:rPr lang="en-US" sz="1600" dirty="0" smtClean="0">
                <a:latin typeface="Times New Roman" charset="0"/>
                <a:ea typeface="Times New Roman" charset="0"/>
                <a:cs typeface="Times New Roman" charset="0"/>
              </a:rPr>
              <a:t> Compound </a:t>
            </a:r>
            <a:r>
              <a:rPr lang="en-US" sz="1600" dirty="0">
                <a:latin typeface="Times New Roman" charset="0"/>
                <a:ea typeface="Times New Roman" charset="0"/>
                <a:cs typeface="Times New Roman" charset="0"/>
              </a:rPr>
              <a:t>Nuclear Reactions Workshop – September 22-27, 2018, Berkeley CA – </a:t>
            </a:r>
            <a:r>
              <a:rPr lang="en-US" sz="1600" dirty="0" smtClean="0">
                <a:latin typeface="Times New Roman" charset="0"/>
                <a:ea typeface="Times New Roman" charset="0"/>
                <a:cs typeface="Times New Roman" charset="0"/>
              </a:rPr>
              <a:t>Co-organizer. - Lee Bernstein </a:t>
            </a:r>
            <a:r>
              <a:rPr lang="mr-IN" sz="1600" dirty="0" smtClean="0">
                <a:latin typeface="Times New Roman" charset="0"/>
                <a:ea typeface="Times New Roman" charset="0"/>
                <a:cs typeface="Times New Roman" charset="0"/>
              </a:rPr>
              <a:t>–</a:t>
            </a:r>
            <a:r>
              <a:rPr lang="en-US" sz="1600" dirty="0" smtClean="0">
                <a:latin typeface="Times New Roman" charset="0"/>
                <a:ea typeface="Times New Roman" charset="0"/>
                <a:cs typeface="Times New Roman" charset="0"/>
              </a:rPr>
              <a:t> Member of the Organizing Committee</a:t>
            </a:r>
            <a:endParaRPr lang="en-US" sz="1600" dirty="0">
              <a:latin typeface="Times New Roman" charset="0"/>
              <a:ea typeface="Times New Roman" charset="0"/>
              <a:cs typeface="Times New Roman" charset="0"/>
            </a:endParaRPr>
          </a:p>
          <a:p>
            <a:pPr marL="342900" indent="-342900">
              <a:buFont typeface="+mj-lt"/>
              <a:buAutoNum type="arabicPeriod"/>
            </a:pPr>
            <a:r>
              <a:rPr lang="en-US" sz="1600" dirty="0" smtClean="0">
                <a:latin typeface="Times New Roman" charset="0"/>
                <a:ea typeface="Times New Roman" charset="0"/>
                <a:cs typeface="Times New Roman" charset="0"/>
              </a:rPr>
              <a:t>Nuclear </a:t>
            </a:r>
            <a:r>
              <a:rPr lang="en-US" sz="1600" dirty="0">
                <a:latin typeface="Times New Roman" charset="0"/>
                <a:ea typeface="Times New Roman" charset="0"/>
                <a:cs typeface="Times New Roman" charset="0"/>
              </a:rPr>
              <a:t>Data Roadmapping Enhancement Workshop (NDREW) – January 19-22, 2018, </a:t>
            </a:r>
            <a:r>
              <a:rPr lang="en-US" sz="1600" dirty="0" smtClean="0">
                <a:latin typeface="Times New Roman" charset="0"/>
                <a:ea typeface="Times New Roman" charset="0"/>
                <a:cs typeface="Times New Roman" charset="0"/>
              </a:rPr>
              <a:t>Washington, </a:t>
            </a:r>
            <a:r>
              <a:rPr lang="en-US" sz="1600" dirty="0">
                <a:latin typeface="Times New Roman" charset="0"/>
                <a:ea typeface="Times New Roman" charset="0"/>
                <a:cs typeface="Times New Roman" charset="0"/>
              </a:rPr>
              <a:t>DC – </a:t>
            </a:r>
            <a:r>
              <a:rPr lang="en-US" sz="1600" dirty="0" smtClean="0">
                <a:latin typeface="Times New Roman" charset="0"/>
                <a:ea typeface="Times New Roman" charset="0"/>
                <a:cs typeface="Times New Roman" charset="0"/>
              </a:rPr>
              <a:t>L.A. Bernstein - Co-organizer </a:t>
            </a:r>
            <a:r>
              <a:rPr lang="en-US" sz="1600" dirty="0">
                <a:latin typeface="Times New Roman" charset="0"/>
                <a:ea typeface="Times New Roman" charset="0"/>
                <a:cs typeface="Times New Roman" charset="0"/>
              </a:rPr>
              <a:t>and Session Leader. </a:t>
            </a:r>
            <a:endParaRPr lang="en-US" sz="1600" dirty="0" smtClean="0">
              <a:latin typeface="Times New Roman" charset="0"/>
              <a:ea typeface="Times New Roman" charset="0"/>
              <a:cs typeface="Times New Roman" charset="0"/>
            </a:endParaRPr>
          </a:p>
          <a:p>
            <a:pPr marL="342900" indent="-342900">
              <a:buFont typeface="+mj-lt"/>
              <a:buAutoNum type="arabicPeriod"/>
            </a:pPr>
            <a:r>
              <a:rPr lang="en-US" sz="1600" dirty="0" smtClean="0">
                <a:latin typeface="Times New Roman" charset="0"/>
                <a:ea typeface="Times New Roman" charset="0"/>
                <a:cs typeface="Times New Roman" charset="0"/>
              </a:rPr>
              <a:t>Nuclear </a:t>
            </a:r>
            <a:r>
              <a:rPr lang="en-US" sz="1600" dirty="0">
                <a:latin typeface="Times New Roman" charset="0"/>
                <a:ea typeface="Times New Roman" charset="0"/>
                <a:cs typeface="Times New Roman" charset="0"/>
              </a:rPr>
              <a:t>Data Portal Web Tools, IAEA Headquarters, Vienna, Austria, July 30 – August </a:t>
            </a:r>
            <a:r>
              <a:rPr lang="en-US" sz="1600" dirty="0" smtClean="0">
                <a:latin typeface="Times New Roman" charset="0"/>
                <a:ea typeface="Times New Roman" charset="0"/>
                <a:cs typeface="Times New Roman" charset="0"/>
              </a:rPr>
              <a:t>1</a:t>
            </a:r>
            <a:r>
              <a:rPr lang="en-US" sz="1600" dirty="0">
                <a:latin typeface="Times New Roman" charset="0"/>
                <a:ea typeface="Times New Roman" charset="0"/>
                <a:cs typeface="Times New Roman" charset="0"/>
              </a:rPr>
              <a:t>, 2018: </a:t>
            </a:r>
            <a:r>
              <a:rPr lang="en-US" sz="1600" dirty="0" smtClean="0">
                <a:latin typeface="Times New Roman" charset="0"/>
                <a:ea typeface="Times New Roman" charset="0"/>
                <a:cs typeface="Times New Roman" charset="0"/>
              </a:rPr>
              <a:t>CRP Chairman - A.M</a:t>
            </a:r>
            <a:r>
              <a:rPr lang="en-US" sz="1600" dirty="0">
                <a:latin typeface="Times New Roman" charset="0"/>
                <a:ea typeface="Times New Roman" charset="0"/>
                <a:cs typeface="Times New Roman" charset="0"/>
              </a:rPr>
              <a:t>. Hurst</a:t>
            </a:r>
          </a:p>
          <a:p>
            <a:pPr marL="342900" indent="-342900">
              <a:buFont typeface="+mj-lt"/>
              <a:buAutoNum type="arabicPeriod"/>
            </a:pPr>
            <a:r>
              <a:rPr lang="en-US" sz="1600" dirty="0" smtClean="0">
                <a:latin typeface="Times New Roman" charset="0"/>
                <a:ea typeface="Times New Roman" charset="0"/>
                <a:cs typeface="Times New Roman" charset="0"/>
              </a:rPr>
              <a:t>Nuclear </a:t>
            </a:r>
            <a:r>
              <a:rPr lang="en-US" sz="1600" dirty="0">
                <a:latin typeface="Times New Roman" charset="0"/>
                <a:ea typeface="Times New Roman" charset="0"/>
                <a:cs typeface="Times New Roman" charset="0"/>
              </a:rPr>
              <a:t>Data Roadmapping Enhancement Workshop (NDREW), </a:t>
            </a:r>
            <a:r>
              <a:rPr lang="en-US" sz="1600" dirty="0" smtClean="0">
                <a:latin typeface="Times New Roman" charset="0"/>
                <a:ea typeface="Times New Roman" charset="0"/>
                <a:cs typeface="Times New Roman" charset="0"/>
              </a:rPr>
              <a:t>UCDC Center</a:t>
            </a:r>
            <a:r>
              <a:rPr lang="en-US" sz="1600" dirty="0">
                <a:latin typeface="Times New Roman" charset="0"/>
                <a:ea typeface="Times New Roman" charset="0"/>
                <a:cs typeface="Times New Roman" charset="0"/>
              </a:rPr>
              <a:t>, Washington DC, USA, January 19-22, </a:t>
            </a:r>
            <a:r>
              <a:rPr lang="en-US" sz="1600" dirty="0" smtClean="0">
                <a:latin typeface="Times New Roman" charset="0"/>
                <a:ea typeface="Times New Roman" charset="0"/>
                <a:cs typeface="Times New Roman" charset="0"/>
              </a:rPr>
              <a:t>2018 </a:t>
            </a:r>
            <a:r>
              <a:rPr lang="mr-IN" sz="1600" dirty="0" smtClean="0">
                <a:latin typeface="Times New Roman" charset="0"/>
                <a:ea typeface="Times New Roman" charset="0"/>
                <a:cs typeface="Times New Roman" charset="0"/>
              </a:rPr>
              <a:t>–</a:t>
            </a:r>
            <a:r>
              <a:rPr lang="en-US" sz="1600" dirty="0" smtClean="0">
                <a:latin typeface="Times New Roman" charset="0"/>
                <a:ea typeface="Times New Roman" charset="0"/>
                <a:cs typeface="Times New Roman" charset="0"/>
              </a:rPr>
              <a:t> Rapporteur-  </a:t>
            </a:r>
            <a:r>
              <a:rPr lang="en-US" sz="1600" dirty="0">
                <a:latin typeface="Times New Roman" charset="0"/>
                <a:ea typeface="Times New Roman" charset="0"/>
                <a:cs typeface="Times New Roman" charset="0"/>
              </a:rPr>
              <a:t>A.M. </a:t>
            </a:r>
            <a:r>
              <a:rPr lang="en-US" sz="1600" dirty="0" smtClean="0">
                <a:latin typeface="Times New Roman" charset="0"/>
                <a:ea typeface="Times New Roman" charset="0"/>
                <a:cs typeface="Times New Roman" charset="0"/>
              </a:rPr>
              <a:t>Hurst</a:t>
            </a:r>
          </a:p>
          <a:p>
            <a:pPr marL="342900" indent="-342900">
              <a:buFont typeface="+mj-lt"/>
              <a:buAutoNum type="arabicPeriod"/>
            </a:pPr>
            <a:endParaRPr lang="en-US" sz="800" dirty="0" smtClean="0">
              <a:latin typeface="Times New Roman" charset="0"/>
              <a:ea typeface="Times New Roman" charset="0"/>
              <a:cs typeface="Times New Roman" charset="0"/>
            </a:endParaRPr>
          </a:p>
          <a:p>
            <a:pPr algn="ctr"/>
            <a:r>
              <a:rPr lang="en-US" b="1" u="sng" dirty="0">
                <a:latin typeface="Times New Roman" charset="0"/>
                <a:ea typeface="Times New Roman" charset="0"/>
                <a:cs typeface="Times New Roman" charset="0"/>
              </a:rPr>
              <a:t>Scientific Review Panel </a:t>
            </a:r>
            <a:r>
              <a:rPr lang="en-US" b="1" u="sng" dirty="0" smtClean="0">
                <a:latin typeface="Times New Roman" charset="0"/>
                <a:ea typeface="Times New Roman" charset="0"/>
                <a:cs typeface="Times New Roman" charset="0"/>
              </a:rPr>
              <a:t>Member</a:t>
            </a:r>
            <a:r>
              <a:rPr lang="mr-IN" b="1" u="sng" dirty="0" smtClean="0">
                <a:latin typeface="Times New Roman" charset="0"/>
                <a:ea typeface="Times New Roman" charset="0"/>
                <a:cs typeface="Times New Roman" charset="0"/>
              </a:rPr>
              <a:t>–</a:t>
            </a:r>
            <a:r>
              <a:rPr lang="en-US" b="1" u="sng" dirty="0" smtClean="0">
                <a:latin typeface="Times New Roman" charset="0"/>
                <a:ea typeface="Times New Roman" charset="0"/>
                <a:cs typeface="Times New Roman" charset="0"/>
              </a:rPr>
              <a:t> </a:t>
            </a:r>
            <a:r>
              <a:rPr lang="en-US" b="1" u="sng" dirty="0">
                <a:latin typeface="Times New Roman" charset="0"/>
                <a:ea typeface="Times New Roman" charset="0"/>
                <a:cs typeface="Times New Roman" charset="0"/>
              </a:rPr>
              <a:t>R.B. </a:t>
            </a:r>
            <a:r>
              <a:rPr lang="en-US" b="1" u="sng" dirty="0" smtClean="0">
                <a:latin typeface="Times New Roman" charset="0"/>
                <a:ea typeface="Times New Roman" charset="0"/>
                <a:cs typeface="Times New Roman" charset="0"/>
              </a:rPr>
              <a:t>Firestone</a:t>
            </a:r>
            <a:endParaRPr lang="en-US" b="1" u="sng" dirty="0">
              <a:latin typeface="Times New Roman" charset="0"/>
              <a:ea typeface="Times New Roman" charset="0"/>
              <a:cs typeface="Times New Roman" charset="0"/>
            </a:endParaRPr>
          </a:p>
          <a:p>
            <a:pPr marL="342900" indent="-342900">
              <a:buFont typeface="+mj-lt"/>
              <a:buAutoNum type="arabicPeriod"/>
            </a:pPr>
            <a:r>
              <a:rPr lang="en-US" sz="1600" dirty="0">
                <a:latin typeface="Times New Roman" charset="0"/>
                <a:ea typeface="Times New Roman" charset="0"/>
                <a:cs typeface="Times New Roman" charset="0"/>
              </a:rPr>
              <a:t>Discovery Science Technical Review Committee (TRC) Meeting, November 14 - 16, 2017, National Ignition Facility (NIF) LLNL</a:t>
            </a:r>
            <a:r>
              <a:rPr lang="en-US" sz="1600" dirty="0" smtClean="0">
                <a:latin typeface="Times New Roman" charset="0"/>
                <a:ea typeface="Times New Roman" charset="0"/>
                <a:cs typeface="Times New Roman" charset="0"/>
              </a:rPr>
              <a:t>. </a:t>
            </a:r>
          </a:p>
          <a:p>
            <a:pPr algn="ctr"/>
            <a:r>
              <a:rPr lang="en-US" b="1" u="sng" dirty="0" smtClean="0">
                <a:latin typeface="Times New Roman" charset="0"/>
                <a:ea typeface="Times New Roman" charset="0"/>
                <a:cs typeface="Times New Roman" charset="0"/>
              </a:rPr>
              <a:t>Dissertations </a:t>
            </a:r>
            <a:r>
              <a:rPr lang="en-US" b="1" u="sng" dirty="0">
                <a:latin typeface="Times New Roman" charset="0"/>
                <a:ea typeface="Times New Roman" charset="0"/>
                <a:cs typeface="Times New Roman" charset="0"/>
              </a:rPr>
              <a:t>(as Principal Advisor): Lee A. Bernstein</a:t>
            </a:r>
          </a:p>
          <a:p>
            <a:pPr marL="342900" indent="-342900">
              <a:buFont typeface="+mj-lt"/>
              <a:buAutoNum type="arabicPeriod"/>
            </a:pPr>
            <a:r>
              <a:rPr lang="en-US" sz="1600" dirty="0" smtClean="0">
                <a:latin typeface="Times New Roman" charset="0"/>
                <a:ea typeface="Times New Roman" charset="0"/>
                <a:cs typeface="Times New Roman" charset="0"/>
              </a:rPr>
              <a:t>“</a:t>
            </a:r>
            <a:r>
              <a:rPr lang="en-US" sz="1600" dirty="0">
                <a:latin typeface="Times New Roman" charset="0"/>
                <a:ea typeface="Times New Roman" charset="0"/>
                <a:cs typeface="Times New Roman" charset="0"/>
              </a:rPr>
              <a:t>Nuclear Excitation Functions for Production of Novel Medical Radionuclides" - Andrew Stephen Voyles - </a:t>
            </a:r>
            <a:r>
              <a:rPr lang="en-US" sz="1600" dirty="0" smtClean="0">
                <a:latin typeface="Times New Roman" charset="0"/>
                <a:ea typeface="Times New Roman" charset="0"/>
                <a:cs typeface="Times New Roman" charset="0"/>
              </a:rPr>
              <a:t>May </a:t>
            </a:r>
            <a:r>
              <a:rPr lang="en-US" sz="1600" dirty="0">
                <a:latin typeface="Times New Roman" charset="0"/>
                <a:ea typeface="Times New Roman" charset="0"/>
                <a:cs typeface="Times New Roman" charset="0"/>
              </a:rPr>
              <a:t>2018.</a:t>
            </a:r>
          </a:p>
          <a:p>
            <a:pPr marL="342900" indent="-342900">
              <a:buFont typeface="+mj-lt"/>
              <a:buAutoNum type="arabicPeriod"/>
            </a:pPr>
            <a:r>
              <a:rPr lang="en-US" sz="1600" dirty="0" smtClean="0">
                <a:latin typeface="Times New Roman" charset="0"/>
                <a:ea typeface="Times New Roman" charset="0"/>
                <a:cs typeface="Times New Roman" charset="0"/>
              </a:rPr>
              <a:t>"</a:t>
            </a:r>
            <a:r>
              <a:rPr lang="en-US" sz="1600" dirty="0">
                <a:latin typeface="Times New Roman" charset="0"/>
                <a:ea typeface="Times New Roman" charset="0"/>
                <a:cs typeface="Times New Roman" charset="0"/>
              </a:rPr>
              <a:t>Gamma Strength from Quasi-Continuum Lifetimes using </a:t>
            </a:r>
            <a:r>
              <a:rPr lang="en-US" sz="1600" baseline="30000" dirty="0">
                <a:latin typeface="Times New Roman" charset="0"/>
                <a:ea typeface="Times New Roman" charset="0"/>
                <a:cs typeface="Times New Roman" charset="0"/>
              </a:rPr>
              <a:t>56</a:t>
            </a:r>
            <a:r>
              <a:rPr lang="en-US" sz="1600" dirty="0">
                <a:latin typeface="Times New Roman" charset="0"/>
                <a:ea typeface="Times New Roman" charset="0"/>
                <a:cs typeface="Times New Roman" charset="0"/>
              </a:rPr>
              <a:t>Fe(p,p')" - Leo Edward Kirsch - December 2017</a:t>
            </a:r>
            <a:r>
              <a:rPr lang="en-US" sz="1600" dirty="0" smtClean="0">
                <a:latin typeface="Times New Roman" charset="0"/>
                <a:ea typeface="Times New Roman" charset="0"/>
                <a:cs typeface="Times New Roman" charset="0"/>
              </a:rPr>
              <a:t>.</a:t>
            </a:r>
          </a:p>
          <a:p>
            <a:pPr marL="342900" indent="-342900">
              <a:buFont typeface="+mj-lt"/>
              <a:buAutoNum type="arabicPeriod"/>
            </a:pPr>
            <a:endParaRPr lang="en-US" sz="800" dirty="0">
              <a:latin typeface="Times New Roman" charset="0"/>
              <a:ea typeface="Times New Roman" charset="0"/>
              <a:cs typeface="Times New Roman" charset="0"/>
            </a:endParaRPr>
          </a:p>
          <a:p>
            <a:pPr algn="ctr"/>
            <a:r>
              <a:rPr lang="en-US" b="1" u="sng" dirty="0">
                <a:latin typeface="Times New Roman" charset="0"/>
                <a:ea typeface="Times New Roman" charset="0"/>
                <a:cs typeface="Times New Roman" charset="0"/>
              </a:rPr>
              <a:t>Website development: A. M. </a:t>
            </a:r>
            <a:r>
              <a:rPr lang="en-US" b="1" u="sng" dirty="0" smtClean="0">
                <a:latin typeface="Times New Roman" charset="0"/>
                <a:ea typeface="Times New Roman" charset="0"/>
                <a:cs typeface="Times New Roman" charset="0"/>
              </a:rPr>
              <a:t>Hurst</a:t>
            </a:r>
            <a:endParaRPr lang="en-US" dirty="0">
              <a:latin typeface="Times New Roman" charset="0"/>
              <a:ea typeface="Times New Roman" charset="0"/>
              <a:cs typeface="Times New Roman" charset="0"/>
            </a:endParaRPr>
          </a:p>
          <a:p>
            <a:pPr marL="342900" indent="-342900">
              <a:buFont typeface="+mj-lt"/>
              <a:buAutoNum type="arabicPeriod"/>
            </a:pPr>
            <a:r>
              <a:rPr lang="en-US" sz="1600" dirty="0">
                <a:latin typeface="Times New Roman" charset="0"/>
                <a:ea typeface="Times New Roman" charset="0"/>
                <a:cs typeface="Times New Roman" charset="0"/>
              </a:rPr>
              <a:t>“Nuclear Structure Experimental Issues”, formerly known as the “High-Priority Nuclear Structure Request List”: http://nucleardata.berkeley.edu/hpnsrl/</a:t>
            </a:r>
          </a:p>
          <a:p>
            <a:pPr marL="342900" indent="-342900">
              <a:buFont typeface="+mj-lt"/>
              <a:buAutoNum type="arabicPeriod"/>
            </a:pPr>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352758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smtClean="0">
                <a:solidFill>
                  <a:schemeClr val="bg1"/>
                </a:solidFill>
                <a:latin typeface="Times New Roman" charset="0"/>
                <a:ea typeface="Times New Roman" charset="0"/>
                <a:cs typeface="Times New Roman" charset="0"/>
              </a:rPr>
              <a:t>Recent research proposal awards</a:t>
            </a:r>
            <a:endParaRPr lang="en-US" sz="3600" b="0">
              <a:solidFill>
                <a:schemeClr val="bg1"/>
              </a:solidFill>
              <a:latin typeface="Times New Roman" charset="0"/>
              <a:ea typeface="Times New Roman" charset="0"/>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16888116"/>
              </p:ext>
            </p:extLst>
          </p:nvPr>
        </p:nvGraphicFramePr>
        <p:xfrm>
          <a:off x="59400" y="3559193"/>
          <a:ext cx="8975667" cy="1960880"/>
        </p:xfrm>
        <a:graphic>
          <a:graphicData uri="http://schemas.openxmlformats.org/drawingml/2006/table">
            <a:tbl>
              <a:tblPr firstRow="1" bandRow="1">
                <a:tableStyleId>{5C22544A-7EE6-4342-B048-85BDC9FD1C3A}</a:tableStyleId>
              </a:tblPr>
              <a:tblGrid>
                <a:gridCol w="6753607"/>
                <a:gridCol w="1024128"/>
                <a:gridCol w="1197932"/>
              </a:tblGrid>
              <a:tr h="370840">
                <a:tc>
                  <a:txBody>
                    <a:bodyPr/>
                    <a:lstStyle/>
                    <a:p>
                      <a:r>
                        <a:rPr lang="en-US" sz="1800" smtClean="0">
                          <a:latin typeface="Times New Roman" charset="0"/>
                          <a:ea typeface="Times New Roman" charset="0"/>
                          <a:cs typeface="Times New Roman" charset="0"/>
                        </a:rPr>
                        <a:t>DOE - Isotope Program</a:t>
                      </a:r>
                    </a:p>
                  </a:txBody>
                  <a:tcPr/>
                </a:tc>
                <a:tc>
                  <a:txBody>
                    <a:bodyPr/>
                    <a:lstStyle/>
                    <a:p>
                      <a:r>
                        <a:rPr lang="en-US" sz="1800" smtClean="0">
                          <a:latin typeface="Times New Roman" charset="0"/>
                          <a:ea typeface="Times New Roman" charset="0"/>
                          <a:cs typeface="Times New Roman" charset="0"/>
                        </a:rPr>
                        <a:t>Funding</a:t>
                      </a:r>
                      <a:endParaRPr lang="en-US" sz="1800">
                        <a:latin typeface="Times New Roman" charset="0"/>
                        <a:ea typeface="Times New Roman" charset="0"/>
                        <a:cs typeface="Times New Roman" charset="0"/>
                      </a:endParaRPr>
                    </a:p>
                  </a:txBody>
                  <a:tcPr/>
                </a:tc>
                <a:tc>
                  <a:txBody>
                    <a:bodyPr/>
                    <a:lstStyle/>
                    <a:p>
                      <a:r>
                        <a:rPr lang="en-US" sz="1800" dirty="0" smtClean="0">
                          <a:latin typeface="Times New Roman" charset="0"/>
                          <a:ea typeface="Times New Roman" charset="0"/>
                          <a:cs typeface="Times New Roman" charset="0"/>
                        </a:rPr>
                        <a:t>Funding Period</a:t>
                      </a:r>
                      <a:endParaRPr lang="en-US" sz="1800" dirty="0">
                        <a:latin typeface="Times New Roman" charset="0"/>
                        <a:ea typeface="Times New Roman" charset="0"/>
                        <a:cs typeface="Times New Roman" charset="0"/>
                      </a:endParaRPr>
                    </a:p>
                  </a:txBody>
                  <a:tcPr/>
                </a:tc>
              </a:tr>
              <a:tr h="370840">
                <a:tc>
                  <a:txBody>
                    <a:bodyPr/>
                    <a:lstStyle/>
                    <a:p>
                      <a:r>
                        <a:rPr lang="en-US" sz="1600" dirty="0" smtClean="0">
                          <a:latin typeface="Times New Roman" charset="0"/>
                          <a:ea typeface="Times New Roman" charset="0"/>
                          <a:cs typeface="Times New Roman" charset="0"/>
                        </a:rPr>
                        <a:t>Positron</a:t>
                      </a:r>
                      <a:r>
                        <a:rPr lang="en-US" sz="1600" baseline="0" dirty="0" smtClean="0">
                          <a:latin typeface="Times New Roman" charset="0"/>
                          <a:ea typeface="Times New Roman" charset="0"/>
                          <a:cs typeface="Times New Roman" charset="0"/>
                        </a:rPr>
                        <a:t>-emitting analogs of </a:t>
                      </a:r>
                      <a:r>
                        <a:rPr lang="en-US" sz="1600" baseline="30000" dirty="0" smtClean="0">
                          <a:latin typeface="Times New Roman" charset="0"/>
                          <a:ea typeface="Times New Roman" charset="0"/>
                          <a:cs typeface="Times New Roman" charset="0"/>
                        </a:rPr>
                        <a:t>225</a:t>
                      </a:r>
                      <a:r>
                        <a:rPr lang="en-US" sz="1600" baseline="0" dirty="0" smtClean="0">
                          <a:latin typeface="Times New Roman" charset="0"/>
                          <a:ea typeface="Times New Roman" charset="0"/>
                          <a:cs typeface="Times New Roman" charset="0"/>
                        </a:rPr>
                        <a:t>Ac (Lead PI: J. Engle)</a:t>
                      </a:r>
                      <a:endParaRPr lang="en-US" sz="1600" dirty="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$110k</a:t>
                      </a:r>
                      <a:endParaRPr lang="en-US" sz="160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10/16-918</a:t>
                      </a:r>
                      <a:endParaRPr lang="en-US" sz="1600">
                        <a:latin typeface="Times New Roman" charset="0"/>
                        <a:ea typeface="Times New Roman" charset="0"/>
                        <a:cs typeface="Times New Roman" charset="0"/>
                      </a:endParaRPr>
                    </a:p>
                  </a:txBody>
                  <a:tcPr/>
                </a:tc>
              </a:tr>
              <a:tr h="370840">
                <a:tc>
                  <a:txBody>
                    <a:bodyPr/>
                    <a:lstStyle/>
                    <a:p>
                      <a:r>
                        <a:rPr lang="en-US" sz="1600" dirty="0" smtClean="0">
                          <a:latin typeface="Times New Roman" charset="0"/>
                          <a:ea typeface="Times New Roman" charset="0"/>
                          <a:cs typeface="Times New Roman" charset="0"/>
                        </a:rPr>
                        <a:t>Simultaneous Radionuclide Prod. using (d,2n) and</a:t>
                      </a:r>
                      <a:r>
                        <a:rPr lang="en-US" sz="1600" baseline="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Secondary (n,p) Reactions</a:t>
                      </a:r>
                      <a:endParaRPr lang="en-US" sz="1600" dirty="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$382k</a:t>
                      </a:r>
                      <a:endParaRPr lang="en-US" sz="160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6/18-5/20</a:t>
                      </a:r>
                      <a:endParaRPr lang="en-US" sz="1600">
                        <a:latin typeface="Times New Roman" charset="0"/>
                        <a:ea typeface="Times New Roman" charset="0"/>
                        <a:cs typeface="Times New Roman" charset="0"/>
                      </a:endParaRPr>
                    </a:p>
                  </a:txBody>
                  <a:tcPr/>
                </a:tc>
              </a:tr>
              <a:tr h="370840">
                <a:tc>
                  <a:txBody>
                    <a:bodyPr/>
                    <a:lstStyle/>
                    <a:p>
                      <a:r>
                        <a:rPr lang="en-US" sz="1600" dirty="0" smtClean="0">
                          <a:latin typeface="Times New Roman" charset="0"/>
                          <a:ea typeface="Times New Roman" charset="0"/>
                          <a:cs typeface="Times New Roman" charset="0"/>
                        </a:rPr>
                        <a:t>Measurement of charged particle-induced nuclear reaction cross sections important to the Isotope Program at LBNL, LANL, &amp; </a:t>
                      </a:r>
                      <a:r>
                        <a:rPr lang="en-US" sz="1600" dirty="0" smtClean="0">
                          <a:latin typeface="Times New Roman" charset="0"/>
                          <a:ea typeface="Times New Roman" charset="0"/>
                          <a:cs typeface="Times New Roman" charset="0"/>
                        </a:rPr>
                        <a:t>BNL (Joint Program)</a:t>
                      </a:r>
                      <a:endParaRPr lang="en-US" sz="1600" dirty="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$380k*</a:t>
                      </a:r>
                      <a:endParaRPr lang="en-US" sz="1600">
                        <a:latin typeface="Times New Roman" charset="0"/>
                        <a:ea typeface="Times New Roman" charset="0"/>
                        <a:cs typeface="Times New Roman" charset="0"/>
                      </a:endParaRPr>
                    </a:p>
                  </a:txBody>
                  <a:tcPr/>
                </a:tc>
                <a:tc>
                  <a:txBody>
                    <a:bodyPr/>
                    <a:lstStyle/>
                    <a:p>
                      <a:r>
                        <a:rPr lang="en-US" sz="1600" dirty="0" smtClean="0">
                          <a:latin typeface="Times New Roman" charset="0"/>
                          <a:ea typeface="Times New Roman" charset="0"/>
                          <a:cs typeface="Times New Roman" charset="0"/>
                        </a:rPr>
                        <a:t>10/18-9/18*</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45976722"/>
              </p:ext>
            </p:extLst>
          </p:nvPr>
        </p:nvGraphicFramePr>
        <p:xfrm>
          <a:off x="24764" y="1159731"/>
          <a:ext cx="9044940" cy="2169160"/>
        </p:xfrm>
        <a:graphic>
          <a:graphicData uri="http://schemas.openxmlformats.org/drawingml/2006/table">
            <a:tbl>
              <a:tblPr firstRow="1" bandRow="1">
                <a:tableStyleId>{5C22544A-7EE6-4342-B048-85BDC9FD1C3A}</a:tableStyleId>
              </a:tblPr>
              <a:tblGrid>
                <a:gridCol w="6205214"/>
                <a:gridCol w="1633481"/>
                <a:gridCol w="1206245"/>
              </a:tblGrid>
              <a:tr h="370840">
                <a:tc>
                  <a:txBody>
                    <a:bodyPr/>
                    <a:lstStyle/>
                    <a:p>
                      <a:r>
                        <a:rPr lang="en-US" sz="1800" smtClean="0">
                          <a:latin typeface="Times New Roman" charset="0"/>
                          <a:ea typeface="Times New Roman" charset="0"/>
                          <a:cs typeface="Times New Roman" charset="0"/>
                        </a:rPr>
                        <a:t>Nuclear Data Interagency Working Group</a:t>
                      </a:r>
                    </a:p>
                  </a:txBody>
                  <a:tcPr/>
                </a:tc>
                <a:tc>
                  <a:txBody>
                    <a:bodyPr/>
                    <a:lstStyle/>
                    <a:p>
                      <a:r>
                        <a:rPr lang="en-US" sz="1800" smtClean="0">
                          <a:latin typeface="Times New Roman" charset="0"/>
                          <a:ea typeface="Times New Roman" charset="0"/>
                          <a:cs typeface="Times New Roman" charset="0"/>
                        </a:rPr>
                        <a:t>Funding</a:t>
                      </a:r>
                      <a:endParaRPr lang="en-US" sz="1800">
                        <a:latin typeface="Times New Roman" charset="0"/>
                        <a:ea typeface="Times New Roman" charset="0"/>
                        <a:cs typeface="Times New Roman" charset="0"/>
                      </a:endParaRPr>
                    </a:p>
                  </a:txBody>
                  <a:tcPr/>
                </a:tc>
                <a:tc>
                  <a:txBody>
                    <a:bodyPr/>
                    <a:lstStyle/>
                    <a:p>
                      <a:r>
                        <a:rPr lang="en-US" sz="1800" dirty="0" smtClean="0">
                          <a:latin typeface="Times New Roman" charset="0"/>
                          <a:ea typeface="Times New Roman" charset="0"/>
                          <a:cs typeface="Times New Roman" charset="0"/>
                        </a:rPr>
                        <a:t>Funding Period</a:t>
                      </a:r>
                      <a:endParaRPr lang="en-US" sz="1800" dirty="0">
                        <a:latin typeface="Times New Roman" charset="0"/>
                        <a:ea typeface="Times New Roman" charset="0"/>
                        <a:cs typeface="Times New Roman" charset="0"/>
                      </a:endParaRPr>
                    </a:p>
                  </a:txBody>
                  <a:tcPr/>
                </a:tc>
              </a:tr>
              <a:tr h="370840">
                <a:tc>
                  <a:txBody>
                    <a:bodyPr/>
                    <a:lstStyle/>
                    <a:p>
                      <a:r>
                        <a:rPr lang="en-US" sz="1600" baseline="30000" smtClean="0">
                          <a:latin typeface="Times New Roman" charset="0"/>
                          <a:ea typeface="Times New Roman" charset="0"/>
                          <a:cs typeface="Times New Roman" charset="0"/>
                        </a:rPr>
                        <a:t>238</a:t>
                      </a:r>
                      <a:r>
                        <a:rPr lang="en-US" sz="1600" smtClean="0">
                          <a:latin typeface="Times New Roman" charset="0"/>
                          <a:ea typeface="Times New Roman" charset="0"/>
                          <a:cs typeface="Times New Roman" charset="0"/>
                        </a:rPr>
                        <a:t>U(p,xn) &amp; </a:t>
                      </a:r>
                      <a:r>
                        <a:rPr lang="en-US" sz="1600" baseline="30000" smtClean="0">
                          <a:latin typeface="Times New Roman" charset="0"/>
                          <a:ea typeface="Times New Roman" charset="0"/>
                          <a:cs typeface="Times New Roman" charset="0"/>
                        </a:rPr>
                        <a:t>235</a:t>
                      </a:r>
                      <a:r>
                        <a:rPr lang="en-US" sz="1600" smtClean="0">
                          <a:latin typeface="Times New Roman" charset="0"/>
                          <a:ea typeface="Times New Roman" charset="0"/>
                          <a:cs typeface="Times New Roman" charset="0"/>
                        </a:rPr>
                        <a:t>U(d,xn) </a:t>
                      </a:r>
                      <a:r>
                        <a:rPr lang="en-US" sz="1600" baseline="30000" smtClean="0">
                          <a:latin typeface="Times New Roman" charset="0"/>
                          <a:ea typeface="Times New Roman" charset="0"/>
                          <a:cs typeface="Times New Roman" charset="0"/>
                        </a:rPr>
                        <a:t>235-237</a:t>
                      </a:r>
                      <a:r>
                        <a:rPr lang="en-US" sz="1600" smtClean="0">
                          <a:latin typeface="Times New Roman" charset="0"/>
                          <a:ea typeface="Times New Roman" charset="0"/>
                          <a:cs typeface="Times New Roman" charset="0"/>
                        </a:rPr>
                        <a:t>Np Nuclear Reaction Cross Sections Relevant to the Production of </a:t>
                      </a:r>
                      <a:r>
                        <a:rPr lang="en-US" sz="1600" baseline="30000" smtClean="0">
                          <a:latin typeface="Times New Roman" charset="0"/>
                          <a:ea typeface="Times New Roman" charset="0"/>
                          <a:cs typeface="Times New Roman" charset="0"/>
                        </a:rPr>
                        <a:t>236g</a:t>
                      </a:r>
                      <a:r>
                        <a:rPr lang="en-US" sz="1600" smtClean="0">
                          <a:latin typeface="Times New Roman" charset="0"/>
                          <a:ea typeface="Times New Roman" charset="0"/>
                          <a:cs typeface="Times New Roman" charset="0"/>
                        </a:rPr>
                        <a:t>Np (Lead PI: M. Fassbender)</a:t>
                      </a:r>
                      <a:r>
                        <a:rPr lang="en-US" sz="1600" baseline="0" smtClean="0">
                          <a:latin typeface="Times New Roman" charset="0"/>
                          <a:ea typeface="Times New Roman" charset="0"/>
                          <a:cs typeface="Times New Roman" charset="0"/>
                        </a:rPr>
                        <a:t> (IP)</a:t>
                      </a:r>
                      <a:endParaRPr lang="en-US" sz="1600">
                        <a:latin typeface="Times New Roman" charset="0"/>
                        <a:ea typeface="Times New Roman" charset="0"/>
                        <a:cs typeface="Times New Roman" charset="0"/>
                      </a:endParaRPr>
                    </a:p>
                  </a:txBody>
                  <a:tcPr/>
                </a:tc>
                <a:tc>
                  <a:txBody>
                    <a:bodyPr/>
                    <a:lstStyle/>
                    <a:p>
                      <a:r>
                        <a:rPr lang="en-US" sz="1600" dirty="0" smtClean="0">
                          <a:latin typeface="Times New Roman" charset="0"/>
                          <a:ea typeface="Times New Roman" charset="0"/>
                          <a:cs typeface="Times New Roman" charset="0"/>
                        </a:rPr>
                        <a:t>$225k</a:t>
                      </a:r>
                      <a:r>
                        <a:rPr lang="en-US" sz="1600" baseline="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($75k/yr)</a:t>
                      </a:r>
                      <a:endParaRPr lang="en-US" sz="1600" dirty="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6/18-5/21</a:t>
                      </a:r>
                      <a:endParaRPr lang="en-US" sz="1600">
                        <a:latin typeface="Times New Roman" charset="0"/>
                        <a:ea typeface="Times New Roman" charset="0"/>
                        <a:cs typeface="Times New Roman" charset="0"/>
                      </a:endParaRPr>
                    </a:p>
                  </a:txBody>
                  <a:tcPr/>
                </a:tc>
              </a:tr>
              <a:tr h="370840">
                <a:tc>
                  <a:txBody>
                    <a:bodyPr/>
                    <a:lstStyle/>
                    <a:p>
                      <a:r>
                        <a:rPr lang="en-US" sz="1600" dirty="0" smtClean="0">
                          <a:latin typeface="Times New Roman" charset="0"/>
                          <a:ea typeface="Times New Roman" charset="0"/>
                          <a:cs typeface="Times New Roman" charset="0"/>
                        </a:rPr>
                        <a:t>Improving the double-differential </a:t>
                      </a:r>
                      <a:r>
                        <a:rPr lang="en-US" sz="1600" baseline="30000" dirty="0" smtClean="0">
                          <a:latin typeface="Times New Roman" charset="0"/>
                          <a:ea typeface="Times New Roman" charset="0"/>
                          <a:cs typeface="Times New Roman" charset="0"/>
                        </a:rPr>
                        <a:t>238</a:t>
                      </a:r>
                      <a:r>
                        <a:rPr lang="en-US" sz="1600" dirty="0" smtClean="0">
                          <a:latin typeface="Times New Roman" charset="0"/>
                          <a:ea typeface="Times New Roman" charset="0"/>
                          <a:cs typeface="Times New Roman" charset="0"/>
                        </a:rPr>
                        <a:t>U(n,n’</a:t>
                      </a:r>
                      <a:r>
                        <a:rPr lang="en-US" sz="1600" dirty="0" smtClean="0">
                          <a:latin typeface="Symbol" charset="2"/>
                          <a:ea typeface="Symbol" charset="2"/>
                          <a:cs typeface="Symbol" charset="2"/>
                        </a:rPr>
                        <a:t>g)</a:t>
                      </a:r>
                      <a:r>
                        <a:rPr lang="en-US" sz="1600" dirty="0" smtClean="0">
                          <a:latin typeface="Times New Roman" charset="0"/>
                          <a:ea typeface="Times New Roman" charset="0"/>
                          <a:cs typeface="Times New Roman" charset="0"/>
                        </a:rPr>
                        <a:t> cross section using neutron-gamma coincidences (NE+NP)</a:t>
                      </a:r>
                      <a:endParaRPr lang="en-US" sz="1600" dirty="0">
                        <a:latin typeface="Times New Roman" charset="0"/>
                        <a:ea typeface="Times New Roman" charset="0"/>
                        <a:cs typeface="Times New Roman" charset="0"/>
                      </a:endParaRPr>
                    </a:p>
                  </a:txBody>
                  <a:tcPr/>
                </a:tc>
                <a:tc>
                  <a:txBody>
                    <a:bodyPr/>
                    <a:lstStyle/>
                    <a:p>
                      <a:r>
                        <a:rPr lang="en-US" sz="1600" dirty="0" smtClean="0">
                          <a:latin typeface="Times New Roman" charset="0"/>
                          <a:ea typeface="Times New Roman" charset="0"/>
                          <a:cs typeface="Times New Roman" charset="0"/>
                        </a:rPr>
                        <a:t>$600k</a:t>
                      </a:r>
                      <a:r>
                        <a:rPr lang="en-US" sz="1600" baseline="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($200k/yr)</a:t>
                      </a:r>
                      <a:endParaRPr lang="en-US" sz="1600" dirty="0">
                        <a:latin typeface="Times New Roman" charset="0"/>
                        <a:ea typeface="Times New Roman" charset="0"/>
                        <a:cs typeface="Times New Roman" charset="0"/>
                      </a:endParaRPr>
                    </a:p>
                  </a:txBody>
                  <a:tcPr/>
                </a:tc>
                <a:tc>
                  <a:txBody>
                    <a:bodyPr/>
                    <a:lstStyle/>
                    <a:p>
                      <a:r>
                        <a:rPr lang="en-US" sz="1600" smtClean="0">
                          <a:latin typeface="Times New Roman" charset="0"/>
                          <a:ea typeface="Times New Roman" charset="0"/>
                          <a:cs typeface="Times New Roman" charset="0"/>
                        </a:rPr>
                        <a:t>11/18-10/21</a:t>
                      </a:r>
                      <a:endParaRPr lang="en-US" sz="1600">
                        <a:latin typeface="Times New Roman" charset="0"/>
                        <a:ea typeface="Times New Roman" charset="0"/>
                        <a:cs typeface="Times New Roman" charset="0"/>
                      </a:endParaRPr>
                    </a:p>
                  </a:txBody>
                  <a:tcPr/>
                </a:tc>
              </a:tr>
              <a:tr h="370840">
                <a:tc>
                  <a:txBody>
                    <a:bodyPr/>
                    <a:lstStyle/>
                    <a:p>
                      <a:r>
                        <a:rPr lang="en-US" sz="1600" dirty="0" smtClean="0">
                          <a:latin typeface="Times New Roman" charset="0"/>
                          <a:ea typeface="Times New Roman" charset="0"/>
                          <a:cs typeface="Times New Roman" charset="0"/>
                        </a:rPr>
                        <a:t>Energy Dependent Fission Product Yields (NA-22</a:t>
                      </a:r>
                      <a:r>
                        <a:rPr lang="en-US" sz="1600" dirty="0" smtClean="0">
                          <a:latin typeface="Times New Roman" charset="0"/>
                          <a:ea typeface="Times New Roman" charset="0"/>
                          <a:cs typeface="Times New Roman" charset="0"/>
                        </a:rPr>
                        <a:t>) (Lead PI:</a:t>
                      </a:r>
                      <a:r>
                        <a:rPr lang="en-US" sz="1600" baseline="0" dirty="0" smtClean="0">
                          <a:latin typeface="Times New Roman" charset="0"/>
                          <a:ea typeface="Times New Roman" charset="0"/>
                          <a:cs typeface="Times New Roman" charset="0"/>
                        </a:rPr>
                        <a:t> A. Tonchev)</a:t>
                      </a:r>
                      <a:endParaRPr lang="en-US" sz="1600" dirty="0">
                        <a:latin typeface="Times New Roman" charset="0"/>
                        <a:ea typeface="Times New Roman" charset="0"/>
                        <a:cs typeface="Times New Roman" charset="0"/>
                      </a:endParaRPr>
                    </a:p>
                  </a:txBody>
                  <a:tcPr/>
                </a:tc>
                <a:tc>
                  <a:txBody>
                    <a:bodyPr/>
                    <a:lstStyle/>
                    <a:p>
                      <a:r>
                        <a:rPr lang="en-US" sz="1600" dirty="0" smtClean="0">
                          <a:latin typeface="Times New Roman" charset="0"/>
                          <a:ea typeface="Times New Roman" charset="0"/>
                          <a:cs typeface="Times New Roman" charset="0"/>
                        </a:rPr>
                        <a:t>$600k</a:t>
                      </a:r>
                      <a:r>
                        <a:rPr lang="en-US" sz="1600" baseline="0" dirty="0" smtClean="0">
                          <a:latin typeface="Times New Roman" charset="0"/>
                          <a:ea typeface="Times New Roman" charset="0"/>
                          <a:cs typeface="Times New Roman" charset="0"/>
                        </a:rPr>
                        <a:t> </a:t>
                      </a:r>
                      <a:r>
                        <a:rPr lang="en-US" sz="1600" dirty="0" smtClean="0">
                          <a:latin typeface="Times New Roman" charset="0"/>
                          <a:ea typeface="Times New Roman" charset="0"/>
                          <a:cs typeface="Times New Roman" charset="0"/>
                        </a:rPr>
                        <a:t>($200k/yr)</a:t>
                      </a:r>
                    </a:p>
                  </a:txBody>
                  <a:tcPr/>
                </a:tc>
                <a:tc>
                  <a:txBody>
                    <a:bodyPr/>
                    <a:lstStyle/>
                    <a:p>
                      <a:r>
                        <a:rPr lang="en-US" sz="1600" dirty="0" smtClean="0">
                          <a:latin typeface="Times New Roman" charset="0"/>
                          <a:ea typeface="Times New Roman" charset="0"/>
                          <a:cs typeface="Times New Roman" charset="0"/>
                        </a:rPr>
                        <a:t>11/18-10/21</a:t>
                      </a:r>
                      <a:endParaRPr lang="en-US" sz="1600" dirty="0">
                        <a:latin typeface="Times New Roman" charset="0"/>
                        <a:ea typeface="Times New Roman" charset="0"/>
                        <a:cs typeface="Times New Roman" charset="0"/>
                      </a:endParaRPr>
                    </a:p>
                  </a:txBody>
                  <a:tcPr/>
                </a:tc>
              </a:tr>
            </a:tbl>
          </a:graphicData>
        </a:graphic>
      </p:graphicFrame>
      <p:sp>
        <p:nvSpPr>
          <p:cNvPr id="4" name="TextBox 3"/>
          <p:cNvSpPr txBox="1"/>
          <p:nvPr/>
        </p:nvSpPr>
        <p:spPr>
          <a:xfrm>
            <a:off x="6380264" y="6565671"/>
            <a:ext cx="2714205" cy="338554"/>
          </a:xfrm>
          <a:prstGeom prst="rect">
            <a:avLst/>
          </a:prstGeom>
          <a:noFill/>
        </p:spPr>
        <p:txBody>
          <a:bodyPr wrap="none" rtlCol="0">
            <a:spAutoFit/>
          </a:bodyPr>
          <a:lstStyle/>
          <a:p>
            <a:r>
              <a:rPr lang="en-US" sz="1600" smtClean="0">
                <a:solidFill>
                  <a:schemeClr val="bg1"/>
                </a:solidFill>
                <a:latin typeface="Times New Roman" charset="0"/>
                <a:ea typeface="Times New Roman" charset="0"/>
                <a:cs typeface="Times New Roman" charset="0"/>
              </a:rPr>
              <a:t>*renewable up to 3 more years</a:t>
            </a:r>
            <a:endParaRPr lang="en-US" sz="1600">
              <a:solidFill>
                <a:schemeClr val="bg1"/>
              </a:solidFill>
              <a:latin typeface="Times New Roman" charset="0"/>
              <a:ea typeface="Times New Roman" charset="0"/>
              <a:cs typeface="Times New Roman" charset="0"/>
            </a:endParaRPr>
          </a:p>
        </p:txBody>
      </p:sp>
      <p:sp>
        <p:nvSpPr>
          <p:cNvPr id="7" name="Rectangle 6"/>
          <p:cNvSpPr/>
          <p:nvPr/>
        </p:nvSpPr>
        <p:spPr>
          <a:xfrm>
            <a:off x="807037" y="5634708"/>
            <a:ext cx="7529927" cy="584775"/>
          </a:xfrm>
          <a:prstGeom prst="rect">
            <a:avLst/>
          </a:prstGeom>
          <a:solidFill>
            <a:srgbClr val="FFFF00"/>
          </a:solidFill>
          <a:ln>
            <a:solidFill>
              <a:schemeClr val="tx1"/>
            </a:solidFill>
          </a:ln>
        </p:spPr>
        <p:txBody>
          <a:bodyPr wrap="square">
            <a:spAutoFit/>
          </a:bodyPr>
          <a:lstStyle/>
          <a:p>
            <a:pPr algn="ctr"/>
            <a:r>
              <a:rPr lang="en-US" sz="3200" dirty="0" smtClean="0">
                <a:latin typeface="Times New Roman" charset="0"/>
                <a:ea typeface="Times New Roman" charset="0"/>
                <a:cs typeface="Times New Roman" charset="0"/>
              </a:rPr>
              <a:t>Several other proposals still pending review</a:t>
            </a:r>
          </a:p>
        </p:txBody>
      </p:sp>
    </p:spTree>
    <p:extLst>
      <p:ext uri="{BB962C8B-B14F-4D97-AF65-F5344CB8AC3E}">
        <p14:creationId xmlns:p14="http://schemas.microsoft.com/office/powerpoint/2010/main" val="18398495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Planning/Future</a:t>
            </a:r>
            <a:endParaRPr lang="en-US" sz="3600" b="0" dirty="0">
              <a:solidFill>
                <a:schemeClr val="bg1"/>
              </a:solidFill>
              <a:latin typeface="Times New Roman" charset="0"/>
              <a:ea typeface="Times New Roman" charset="0"/>
              <a:cs typeface="Times New Roman" charset="0"/>
            </a:endParaRPr>
          </a:p>
        </p:txBody>
      </p:sp>
      <p:sp>
        <p:nvSpPr>
          <p:cNvPr id="14" name="Rectangle 13"/>
          <p:cNvSpPr/>
          <p:nvPr/>
        </p:nvSpPr>
        <p:spPr>
          <a:xfrm>
            <a:off x="338467" y="1024432"/>
            <a:ext cx="8467066" cy="5509200"/>
          </a:xfrm>
          <a:prstGeom prst="rect">
            <a:avLst/>
          </a:prstGeom>
        </p:spPr>
        <p:txBody>
          <a:bodyPr wrap="square">
            <a:spAutoFit/>
          </a:bodyPr>
          <a:lstStyle/>
          <a:p>
            <a:pPr marL="457200" indent="-457200">
              <a:buFont typeface="Arial" charset="0"/>
              <a:buChar char="•"/>
            </a:pPr>
            <a:r>
              <a:rPr lang="en-US" sz="2800" dirty="0">
                <a:latin typeface="Times New Roman" charset="0"/>
                <a:ea typeface="Times New Roman" charset="0"/>
                <a:cs typeface="Times New Roman" charset="0"/>
              </a:rPr>
              <a:t>DOE wants an </a:t>
            </a:r>
            <a:r>
              <a:rPr lang="en-US" sz="2800" i="1" dirty="0">
                <a:latin typeface="Times New Roman" charset="0"/>
                <a:ea typeface="Times New Roman" charset="0"/>
                <a:cs typeface="Times New Roman" charset="0"/>
              </a:rPr>
              <a:t>annual </a:t>
            </a:r>
            <a:r>
              <a:rPr lang="en-US" sz="2800" dirty="0">
                <a:latin typeface="Times New Roman" charset="0"/>
                <a:ea typeface="Times New Roman" charset="0"/>
                <a:cs typeface="Times New Roman" charset="0"/>
              </a:rPr>
              <a:t>Workshop on Applied Nuclear Data Activities (WANDA) in Washington DC</a:t>
            </a:r>
          </a:p>
          <a:p>
            <a:pPr marL="800100" lvl="1" indent="-342900">
              <a:buFont typeface="Arial" charset="0"/>
              <a:buChar char="•"/>
            </a:pPr>
            <a:r>
              <a:rPr lang="en-US" sz="2400" dirty="0">
                <a:latin typeface="Times New Roman" charset="0"/>
                <a:ea typeface="Times New Roman" charset="0"/>
                <a:cs typeface="Times New Roman" charset="0"/>
              </a:rPr>
              <a:t>Lots of outreach and planning</a:t>
            </a:r>
          </a:p>
          <a:p>
            <a:pPr marL="800100" lvl="1" indent="-342900">
              <a:buFont typeface="Arial" charset="0"/>
              <a:buChar char="•"/>
            </a:pPr>
            <a:r>
              <a:rPr lang="en-US" sz="2400" dirty="0">
                <a:latin typeface="Times New Roman" charset="0"/>
                <a:ea typeface="Times New Roman" charset="0"/>
                <a:cs typeface="Times New Roman" charset="0"/>
              </a:rPr>
              <a:t>About $</a:t>
            </a:r>
            <a:r>
              <a:rPr lang="en-US" sz="2400" dirty="0" smtClean="0">
                <a:latin typeface="Times New Roman" charset="0"/>
                <a:ea typeface="Times New Roman" charset="0"/>
                <a:cs typeface="Times New Roman" charset="0"/>
              </a:rPr>
              <a:t>12-</a:t>
            </a:r>
            <a:r>
              <a:rPr lang="en-US" sz="2400" dirty="0">
                <a:latin typeface="Times New Roman" charset="0"/>
                <a:ea typeface="Times New Roman" charset="0"/>
                <a:cs typeface="Times New Roman" charset="0"/>
              </a:rPr>
              <a:t>$15k </a:t>
            </a:r>
            <a:r>
              <a:rPr lang="en-US" sz="2400" dirty="0" smtClean="0">
                <a:latin typeface="Times New Roman" charset="0"/>
                <a:ea typeface="Times New Roman" charset="0"/>
                <a:cs typeface="Times New Roman" charset="0"/>
              </a:rPr>
              <a:t>+ personnel time since </a:t>
            </a:r>
            <a:r>
              <a:rPr lang="en-US" sz="2400" dirty="0" smtClean="0">
                <a:latin typeface="Times New Roman" charset="0"/>
                <a:ea typeface="Times New Roman" charset="0"/>
                <a:cs typeface="Times New Roman" charset="0"/>
              </a:rPr>
              <a:t>the workshop is held in DC</a:t>
            </a:r>
            <a:endParaRPr lang="en-US" sz="2400" dirty="0">
              <a:latin typeface="Times New Roman" charset="0"/>
              <a:ea typeface="Times New Roman" charset="0"/>
              <a:cs typeface="Times New Roman" charset="0"/>
            </a:endParaRPr>
          </a:p>
          <a:p>
            <a:pPr marL="457200" indent="-457200">
              <a:buFont typeface="Arial" charset="0"/>
              <a:buChar char="•"/>
            </a:pPr>
            <a:r>
              <a:rPr lang="en-US" sz="2800" dirty="0" smtClean="0">
                <a:latin typeface="Times New Roman" charset="0"/>
                <a:ea typeface="Times New Roman" charset="0"/>
                <a:cs typeface="Times New Roman" charset="0"/>
              </a:rPr>
              <a:t>Measurements activities:</a:t>
            </a:r>
          </a:p>
          <a:p>
            <a:pPr marL="914400" lvl="1" indent="-457200">
              <a:buFont typeface="Arial" charset="0"/>
              <a:buChar char="•"/>
            </a:pPr>
            <a:r>
              <a:rPr lang="en-US" sz="2400" dirty="0" smtClean="0">
                <a:latin typeface="Times New Roman" charset="0"/>
                <a:ea typeface="Times New Roman" charset="0"/>
                <a:cs typeface="Times New Roman" charset="0"/>
              </a:rPr>
              <a:t>GSs, Postdocs will lead the new experimental activities.</a:t>
            </a:r>
          </a:p>
          <a:p>
            <a:pPr marL="914400" lvl="1" indent="-457200">
              <a:buFont typeface="Arial" charset="0"/>
              <a:buChar char="•"/>
            </a:pPr>
            <a:r>
              <a:rPr lang="en-US" sz="2400" dirty="0" smtClean="0">
                <a:latin typeface="Times New Roman" charset="0"/>
                <a:ea typeface="Times New Roman" charset="0"/>
                <a:cs typeface="Times New Roman" charset="0"/>
              </a:rPr>
              <a:t>We need to two </a:t>
            </a:r>
            <a:r>
              <a:rPr lang="en-US" sz="2400" dirty="0" smtClean="0">
                <a:latin typeface="Times New Roman" charset="0"/>
                <a:ea typeface="Times New Roman" charset="0"/>
                <a:cs typeface="Times New Roman" charset="0"/>
              </a:rPr>
              <a:t>(2) new </a:t>
            </a:r>
            <a:r>
              <a:rPr lang="en-US" sz="2400" dirty="0" smtClean="0">
                <a:latin typeface="Times New Roman" charset="0"/>
                <a:ea typeface="Times New Roman" charset="0"/>
                <a:cs typeface="Times New Roman" charset="0"/>
              </a:rPr>
              <a:t>postdocs.  Suggestions </a:t>
            </a:r>
            <a:r>
              <a:rPr lang="en-US" sz="2400" dirty="0" smtClean="0">
                <a:latin typeface="Times New Roman" charset="0"/>
                <a:ea typeface="Times New Roman" charset="0"/>
                <a:cs typeface="Times New Roman" charset="0"/>
              </a:rPr>
              <a:t>appreciated</a:t>
            </a:r>
            <a:endParaRPr lang="en-US" sz="2400" dirty="0" smtClean="0">
              <a:latin typeface="Times New Roman" charset="0"/>
              <a:ea typeface="Times New Roman" charset="0"/>
              <a:cs typeface="Times New Roman" charset="0"/>
            </a:endParaRPr>
          </a:p>
          <a:p>
            <a:pPr marL="914400" lvl="1" indent="-457200">
              <a:buFont typeface="Arial" charset="0"/>
              <a:buChar char="•"/>
            </a:pPr>
            <a:r>
              <a:rPr lang="en-US" sz="2400" dirty="0">
                <a:latin typeface="Times New Roman" charset="0"/>
                <a:ea typeface="Times New Roman" charset="0"/>
                <a:cs typeface="Times New Roman" charset="0"/>
              </a:rPr>
              <a:t>Significant time </a:t>
            </a:r>
            <a:r>
              <a:rPr lang="en-US" sz="2400" dirty="0" smtClean="0">
                <a:latin typeface="Times New Roman" charset="0"/>
                <a:ea typeface="Times New Roman" charset="0"/>
                <a:cs typeface="Times New Roman" charset="0"/>
              </a:rPr>
              <a:t>will be required from Bernstein, Batchelder</a:t>
            </a:r>
          </a:p>
          <a:p>
            <a:pPr marL="342900" indent="-342900">
              <a:buFont typeface="Arial" charset="0"/>
              <a:buChar char="•"/>
            </a:pPr>
            <a:r>
              <a:rPr lang="en-US" sz="2800" dirty="0" smtClean="0">
                <a:latin typeface="Times New Roman" charset="0"/>
                <a:ea typeface="Times New Roman" charset="0"/>
                <a:cs typeface="Times New Roman" charset="0"/>
              </a:rPr>
              <a:t>We are looking for students for structure evaluation</a:t>
            </a:r>
          </a:p>
          <a:p>
            <a:pPr marL="800100" lvl="1" indent="-342900">
              <a:buFont typeface="Arial" charset="0"/>
              <a:buChar char="•"/>
            </a:pPr>
            <a:r>
              <a:rPr lang="en-US" sz="2400" dirty="0" smtClean="0">
                <a:latin typeface="Times New Roman" charset="0"/>
                <a:ea typeface="Times New Roman" charset="0"/>
                <a:cs typeface="Times New Roman" charset="0"/>
              </a:rPr>
              <a:t>One candidate identified (K. Song) through work on the Baghdad Atlas</a:t>
            </a:r>
          </a:p>
          <a:p>
            <a:pPr marL="800100" lvl="1" indent="-342900">
              <a:buFont typeface="Arial" charset="0"/>
              <a:buChar char="•"/>
            </a:pPr>
            <a:r>
              <a:rPr lang="en-US" sz="2400" dirty="0" smtClean="0">
                <a:latin typeface="Times New Roman" charset="0"/>
                <a:ea typeface="Times New Roman" charset="0"/>
                <a:cs typeface="Times New Roman" charset="0"/>
              </a:rPr>
              <a:t>More are welcome (US citizens are easier to fund)</a:t>
            </a:r>
          </a:p>
          <a:p>
            <a:pPr marL="800100" lvl="1" indent="-342900">
              <a:buFont typeface="Arial" charset="0"/>
              <a:buChar char="•"/>
            </a:pPr>
            <a:endParaRPr lang="en-US" sz="24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9605097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772" y="4589147"/>
            <a:ext cx="7339442" cy="835193"/>
          </a:xfrm>
        </p:spPr>
        <p:txBody>
          <a:bodyPr>
            <a:noAutofit/>
          </a:bodyPr>
          <a:lstStyle/>
          <a:p>
            <a:r>
              <a:rPr lang="en-US" b="1" dirty="0">
                <a:solidFill>
                  <a:schemeClr val="bg1"/>
                </a:solidFill>
              </a:rPr>
              <a:t>Andrew S. Voyles</a:t>
            </a:r>
            <a:r>
              <a:rPr lang="en-US" dirty="0">
                <a:solidFill>
                  <a:schemeClr val="bg1"/>
                </a:solidFill>
              </a:rPr>
              <a:t> </a:t>
            </a:r>
          </a:p>
          <a:p>
            <a:r>
              <a:rPr lang="en-US" dirty="0">
                <a:solidFill>
                  <a:schemeClr val="bg1"/>
                </a:solidFill>
              </a:rPr>
              <a:t>13 June 2018 – Program Review for NSSC2 – TA1</a:t>
            </a:r>
            <a:endParaRPr lang="en-US" sz="1050" dirty="0">
              <a:solidFill>
                <a:schemeClr val="bg1"/>
              </a:solidFill>
            </a:endParaRPr>
          </a:p>
        </p:txBody>
      </p:sp>
      <p:sp>
        <p:nvSpPr>
          <p:cNvPr id="9" name="Title 1"/>
          <p:cNvSpPr txBox="1">
            <a:spLocks/>
          </p:cNvSpPr>
          <p:nvPr/>
        </p:nvSpPr>
        <p:spPr>
          <a:xfrm>
            <a:off x="0" y="0"/>
            <a:ext cx="9144000" cy="3141195"/>
          </a:xfrm>
          <a:prstGeom prst="rect">
            <a:avLst/>
          </a:prstGeom>
          <a:solidFill>
            <a:srgbClr val="003F7A"/>
          </a:solidFill>
        </p:spPr>
        <p:txBody>
          <a:bodyPr vert="horz" lIns="68580" tIns="34290" rIns="68580" bIns="34290" rtlCol="0" anchor="ctr">
            <a:normAutofit/>
          </a:bodyPr>
          <a:lstStyle>
            <a:lvl1pPr algn="l" defTabSz="457200" rtl="0" eaLnBrk="1" latinLnBrk="0" hangingPunct="1">
              <a:spcBef>
                <a:spcPct val="0"/>
              </a:spcBef>
              <a:buNone/>
              <a:defRPr sz="5000" b="1" kern="1200">
                <a:solidFill>
                  <a:srgbClr val="E09E19"/>
                </a:solidFill>
                <a:latin typeface="Georgia"/>
                <a:ea typeface="+mj-ea"/>
                <a:cs typeface="Georgia"/>
              </a:defRPr>
            </a:lvl1pPr>
          </a:lstStyle>
          <a:p>
            <a:pPr marL="1420416"/>
            <a:r>
              <a:rPr lang="en-US" altLang="en-US" sz="3600" b="0" dirty="0" smtClean="0">
                <a:ln w="3175">
                  <a:solidFill>
                    <a:schemeClr val="bg1">
                      <a:lumMod val="50000"/>
                    </a:schemeClr>
                  </a:solidFill>
                </a:ln>
                <a:solidFill>
                  <a:schemeClr val="bg1"/>
                </a:solidFill>
                <a:latin typeface="Times New Roman" charset="0"/>
                <a:ea typeface="Times New Roman" charset="0"/>
                <a:cs typeface="Times New Roman" charset="0"/>
              </a:rPr>
              <a:t>Nuclear Structure Experimental Issues Website (NSEIW)</a:t>
            </a:r>
            <a:endParaRPr lang="en-US" sz="6000" dirty="0">
              <a:solidFill>
                <a:schemeClr val="bg1"/>
              </a:solidFill>
              <a:latin typeface="Times New Roman" charset="0"/>
              <a:ea typeface="Times New Roman" charset="0"/>
              <a:cs typeface="Times New Roman" charset="0"/>
            </a:endParaRPr>
          </a:p>
        </p:txBody>
      </p:sp>
      <p:cxnSp>
        <p:nvCxnSpPr>
          <p:cNvPr id="10" name="Straight Connector 9"/>
          <p:cNvCxnSpPr/>
          <p:nvPr/>
        </p:nvCxnSpPr>
        <p:spPr>
          <a:xfrm flipH="1">
            <a:off x="490100" y="228600"/>
            <a:ext cx="1390" cy="2650990"/>
          </a:xfrm>
          <a:prstGeom prst="line">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28323" y="3379732"/>
            <a:ext cx="5840570" cy="1908215"/>
          </a:xfrm>
          <a:prstGeom prst="rect">
            <a:avLst/>
          </a:prstGeom>
          <a:noFill/>
        </p:spPr>
        <p:txBody>
          <a:bodyPr wrap="square" rtlCol="0">
            <a:spAutoFit/>
          </a:bodyPr>
          <a:lstStyle/>
          <a:p>
            <a:r>
              <a:rPr lang="en-US" sz="3200" dirty="0" smtClean="0">
                <a:latin typeface="Times New Roman" charset="0"/>
                <a:ea typeface="Times New Roman" charset="0"/>
                <a:cs typeface="Times New Roman" charset="0"/>
              </a:rPr>
              <a:t>L.A. Bernstein</a:t>
            </a:r>
          </a:p>
          <a:p>
            <a:r>
              <a:rPr lang="en-US" sz="3200" dirty="0" smtClean="0">
                <a:latin typeface="Times New Roman" charset="0"/>
                <a:ea typeface="Times New Roman" charset="0"/>
                <a:cs typeface="Times New Roman" charset="0"/>
              </a:rPr>
              <a:t>(for A.M. Hurst)</a:t>
            </a:r>
            <a:endParaRPr lang="en-US" sz="3200" dirty="0">
              <a:latin typeface="Times New Roman" charset="0"/>
              <a:ea typeface="Times New Roman" charset="0"/>
              <a:cs typeface="Times New Roman" charset="0"/>
            </a:endParaRPr>
          </a:p>
          <a:p>
            <a:endParaRPr lang="en-US" dirty="0">
              <a:solidFill>
                <a:schemeClr val="bg1">
                  <a:lumMod val="50000"/>
                </a:schemeClr>
              </a:solidFill>
              <a:latin typeface="Times New Roman" charset="0"/>
              <a:ea typeface="Times New Roman" charset="0"/>
              <a:cs typeface="Times New Roman" charset="0"/>
            </a:endParaRPr>
          </a:p>
          <a:p>
            <a:r>
              <a:rPr lang="en-US" dirty="0" smtClean="0">
                <a:solidFill>
                  <a:schemeClr val="bg1">
                    <a:lumMod val="50000"/>
                  </a:schemeClr>
                </a:solidFill>
                <a:latin typeface="Times New Roman" charset="0"/>
                <a:ea typeface="Times New Roman" charset="0"/>
                <a:cs typeface="Times New Roman" charset="0"/>
              </a:rPr>
              <a:t>Department </a:t>
            </a:r>
            <a:r>
              <a:rPr lang="en-US" dirty="0">
                <a:solidFill>
                  <a:schemeClr val="bg1">
                    <a:lumMod val="50000"/>
                  </a:schemeClr>
                </a:solidFill>
                <a:latin typeface="Times New Roman" charset="0"/>
                <a:ea typeface="Times New Roman" charset="0"/>
                <a:cs typeface="Times New Roman" charset="0"/>
              </a:rPr>
              <a:t>of Nuclear Engineering</a:t>
            </a:r>
          </a:p>
          <a:p>
            <a:r>
              <a:rPr lang="en-US" dirty="0">
                <a:solidFill>
                  <a:schemeClr val="bg1">
                    <a:lumMod val="50000"/>
                  </a:schemeClr>
                </a:solidFill>
                <a:latin typeface="Times New Roman" charset="0"/>
                <a:ea typeface="Times New Roman" charset="0"/>
                <a:cs typeface="Times New Roman" charset="0"/>
              </a:rPr>
              <a:t>University of California - Berkeley</a:t>
            </a:r>
          </a:p>
        </p:txBody>
      </p:sp>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8893" y="3822631"/>
            <a:ext cx="1503450" cy="9119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47257" y="4987059"/>
            <a:ext cx="2851759" cy="811503"/>
          </a:xfrm>
          <a:prstGeom prst="rect">
            <a:avLst/>
          </a:prstGeom>
          <a:effectLst/>
        </p:spPr>
      </p:pic>
      <p:pic>
        <p:nvPicPr>
          <p:cNvPr id="18" name="Picture 17"/>
          <p:cNvPicPr>
            <a:picLocks noChangeAspect="1"/>
          </p:cNvPicPr>
          <p:nvPr/>
        </p:nvPicPr>
        <p:blipFill>
          <a:blip r:embed="rId5"/>
          <a:stretch>
            <a:fillRect/>
          </a:stretch>
        </p:blipFill>
        <p:spPr>
          <a:xfrm>
            <a:off x="7740551" y="3822631"/>
            <a:ext cx="911929" cy="911929"/>
          </a:xfrm>
          <a:prstGeom prst="rect">
            <a:avLst/>
          </a:prstGeom>
        </p:spPr>
      </p:pic>
    </p:spTree>
    <p:extLst>
      <p:ext uri="{BB962C8B-B14F-4D97-AF65-F5344CB8AC3E}">
        <p14:creationId xmlns:p14="http://schemas.microsoft.com/office/powerpoint/2010/main" val="21347880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2"/>
            <a:ext cx="9143999" cy="1103583"/>
          </a:xfrm>
          <a:solidFill>
            <a:srgbClr val="184581"/>
          </a:solidFill>
        </p:spPr>
        <p:txBody>
          <a:bodyPr>
            <a:noAutofit/>
          </a:bodyPr>
          <a:lstStyle/>
          <a:p>
            <a:pPr algn="ctr"/>
            <a:r>
              <a:rPr lang="en-US" sz="3200" b="0" dirty="0" smtClean="0">
                <a:latin typeface="Times New Roman" charset="0"/>
                <a:ea typeface="Times New Roman" charset="0"/>
                <a:cs typeface="Times New Roman" charset="0"/>
              </a:rPr>
              <a:t>The Nuclear Structure Experimental Issues Website (A.M. Hurst)</a:t>
            </a:r>
            <a:endParaRPr lang="en-US" sz="3200" b="0" dirty="0">
              <a:latin typeface="Helvetica" charset="0"/>
              <a:ea typeface="Helvetica" charset="0"/>
              <a:cs typeface="Helvetica" charset="0"/>
            </a:endParaRPr>
          </a:p>
        </p:txBody>
      </p:sp>
      <p:sp>
        <p:nvSpPr>
          <p:cNvPr id="8" name="Rectangle 7"/>
          <p:cNvSpPr/>
          <p:nvPr/>
        </p:nvSpPr>
        <p:spPr>
          <a:xfrm>
            <a:off x="1463040" y="5671706"/>
            <a:ext cx="6614159" cy="584775"/>
          </a:xfrm>
          <a:prstGeom prst="rect">
            <a:avLst/>
          </a:prstGeom>
          <a:solidFill>
            <a:srgbClr val="FFFF00"/>
          </a:solidFill>
          <a:ln>
            <a:solidFill>
              <a:schemeClr val="tx1"/>
            </a:solidFill>
          </a:ln>
        </p:spPr>
        <p:txBody>
          <a:bodyPr wrap="square">
            <a:spAutoFit/>
          </a:bodyPr>
          <a:lstStyle/>
          <a:p>
            <a:pPr marL="11113" lvl="1" indent="0" algn="ctr" eaLnBrk="1">
              <a:spcBef>
                <a:spcPct val="20000"/>
              </a:spcBef>
            </a:pPr>
            <a:r>
              <a:rPr lang="en-US" altLang="en-US" sz="3200" dirty="0" smtClean="0">
                <a:latin typeface="Times New Roman" charset="0"/>
                <a:ea typeface="Times New Roman" charset="0"/>
                <a:cs typeface="Times New Roman" charset="0"/>
              </a:rPr>
              <a:t>http://nucleardata.berkeley.edu/hpnsrl</a:t>
            </a:r>
            <a:endParaRPr lang="en-US" altLang="en-US" sz="3200" dirty="0">
              <a:solidFill>
                <a:schemeClr val="tx1"/>
              </a:solidFill>
              <a:latin typeface="Times New Roman" charset="0"/>
              <a:ea typeface="Times New Roman" charset="0"/>
              <a:cs typeface="Times New Roman" charset="0"/>
            </a:endParaRPr>
          </a:p>
        </p:txBody>
      </p:sp>
      <p:sp>
        <p:nvSpPr>
          <p:cNvPr id="14" name="Content Placeholder 2"/>
          <p:cNvSpPr txBox="1">
            <a:spLocks/>
          </p:cNvSpPr>
          <p:nvPr/>
        </p:nvSpPr>
        <p:spPr bwMode="auto">
          <a:xfrm>
            <a:off x="6" y="1103585"/>
            <a:ext cx="9143994" cy="519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3000"/>
              </a:lnSpc>
              <a:spcAft>
                <a:spcPts val="1425"/>
              </a:spcAft>
              <a:buClr>
                <a:srgbClr val="000000"/>
              </a:buClr>
              <a:buSzPct val="100000"/>
              <a:buFont typeface="Times New Roman" charset="0"/>
              <a:defRPr sz="3200">
                <a:solidFill>
                  <a:srgbClr val="000000"/>
                </a:solidFill>
                <a:latin typeface="Times New Roman" charset="0"/>
                <a:ea typeface="Times New Roman" charset="0"/>
                <a:cs typeface="Times New Roman" charset="0"/>
              </a:defRPr>
            </a:lvl1pPr>
            <a:lvl2pPr>
              <a:lnSpc>
                <a:spcPct val="93000"/>
              </a:lnSpc>
              <a:spcAft>
                <a:spcPts val="1138"/>
              </a:spcAft>
              <a:buClr>
                <a:srgbClr val="000000"/>
              </a:buClr>
              <a:buSzPct val="100000"/>
              <a:buFont typeface="Times New Roman" charset="0"/>
              <a:defRPr sz="2800">
                <a:solidFill>
                  <a:srgbClr val="000000"/>
                </a:solidFill>
                <a:latin typeface="Times New Roman" charset="0"/>
                <a:ea typeface="Times New Roman" charset="0"/>
                <a:cs typeface="Times New Roman" charset="0"/>
              </a:defRPr>
            </a:lvl2pPr>
            <a:lvl3pPr>
              <a:lnSpc>
                <a:spcPct val="93000"/>
              </a:lnSpc>
              <a:spcAft>
                <a:spcPts val="850"/>
              </a:spcAft>
              <a:buClr>
                <a:srgbClr val="000000"/>
              </a:buClr>
              <a:buSzPct val="100000"/>
              <a:buFont typeface="Times New Roman" charset="0"/>
              <a:defRPr sz="2400">
                <a:solidFill>
                  <a:srgbClr val="000000"/>
                </a:solidFill>
                <a:latin typeface="Times New Roman" charset="0"/>
                <a:ea typeface="Times New Roman" charset="0"/>
                <a:cs typeface="Times New Roman" charset="0"/>
              </a:defRPr>
            </a:lvl3pPr>
            <a:lvl4pPr>
              <a:lnSpc>
                <a:spcPct val="93000"/>
              </a:lnSpc>
              <a:spcAft>
                <a:spcPts val="575"/>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4pPr>
            <a:lvl5pPr>
              <a:lnSpc>
                <a:spcPct val="93000"/>
              </a:lnSpc>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9pPr>
          </a:lstStyle>
          <a:p>
            <a:pPr marL="514350" indent="-514350">
              <a:spcBef>
                <a:spcPct val="20000"/>
              </a:spcBef>
              <a:spcAft>
                <a:spcPct val="0"/>
              </a:spcAft>
              <a:buFont typeface="Arial" charset="0"/>
              <a:buChar char="•"/>
            </a:pPr>
            <a:r>
              <a:rPr lang="en-US" altLang="en-US" sz="2400" dirty="0" smtClean="0">
                <a:solidFill>
                  <a:schemeClr val="tx1"/>
                </a:solidFill>
                <a:ea typeface="ＭＳ Ｐゴシック" charset="-128"/>
                <a:cs typeface="ＭＳ Ｐゴシック" charset="-128"/>
              </a:rPr>
              <a:t>Formerly known as the High-Priority </a:t>
            </a:r>
            <a:r>
              <a:rPr lang="en-US" altLang="en-US" sz="2400" dirty="0">
                <a:solidFill>
                  <a:schemeClr val="tx1"/>
                </a:solidFill>
                <a:ea typeface="ＭＳ Ｐゴシック" charset="-128"/>
                <a:cs typeface="ＭＳ Ｐゴシック" charset="-128"/>
              </a:rPr>
              <a:t>Nuclear Structure Request </a:t>
            </a:r>
            <a:r>
              <a:rPr lang="en-US" altLang="en-US" sz="2400" dirty="0" smtClean="0">
                <a:solidFill>
                  <a:schemeClr val="tx1"/>
                </a:solidFill>
                <a:ea typeface="ＭＳ Ｐゴシック" charset="-128"/>
                <a:cs typeface="ＭＳ Ｐゴシック" charset="-128"/>
              </a:rPr>
              <a:t>List</a:t>
            </a:r>
          </a:p>
          <a:p>
            <a:pPr marL="514350" indent="-514350">
              <a:spcBef>
                <a:spcPct val="20000"/>
              </a:spcBef>
              <a:spcAft>
                <a:spcPct val="0"/>
              </a:spcAft>
              <a:buFont typeface="Arial" charset="0"/>
              <a:buChar char="•"/>
            </a:pPr>
            <a:r>
              <a:rPr lang="en-US" altLang="en-US" sz="2400" dirty="0" smtClean="0">
                <a:solidFill>
                  <a:schemeClr val="tx1"/>
                </a:solidFill>
                <a:ea typeface="ＭＳ Ｐゴシック" charset="-128"/>
                <a:cs typeface="ＭＳ Ｐゴシック" charset="-128"/>
              </a:rPr>
              <a:t>22nd </a:t>
            </a:r>
            <a:r>
              <a:rPr lang="en-US" altLang="en-US" sz="2400" dirty="0">
                <a:solidFill>
                  <a:schemeClr val="tx1"/>
                </a:solidFill>
                <a:ea typeface="ＭＳ Ｐゴシック" charset="-128"/>
                <a:cs typeface="ＭＳ Ｐゴシック" charset="-128"/>
              </a:rPr>
              <a:t>Technical Meeting of the NSDD Network held at LBNL in Berkeley, California, USA, from May 22-26, </a:t>
            </a:r>
            <a:r>
              <a:rPr lang="en-US" altLang="en-US" sz="2400" dirty="0" smtClean="0">
                <a:solidFill>
                  <a:schemeClr val="tx1"/>
                </a:solidFill>
                <a:ea typeface="ＭＳ Ｐゴシック" charset="-128"/>
                <a:cs typeface="ＭＳ Ｐゴシック" charset="-128"/>
              </a:rPr>
              <a:t>2017</a:t>
            </a:r>
          </a:p>
          <a:p>
            <a:pPr marL="514350" indent="-514350">
              <a:spcBef>
                <a:spcPct val="20000"/>
              </a:spcBef>
              <a:spcAft>
                <a:spcPct val="0"/>
              </a:spcAft>
              <a:buFont typeface="Arial" charset="0"/>
              <a:buChar char="•"/>
            </a:pPr>
            <a:r>
              <a:rPr lang="en-US" altLang="en-US" sz="2400" b="1" u="sng" dirty="0" smtClean="0">
                <a:solidFill>
                  <a:schemeClr val="tx1"/>
                </a:solidFill>
                <a:ea typeface="ＭＳ Ｐゴシック" charset="-128"/>
                <a:cs typeface="ＭＳ Ｐゴシック" charset="-128"/>
              </a:rPr>
              <a:t>Action </a:t>
            </a:r>
            <a:r>
              <a:rPr lang="en-US" altLang="en-US" sz="2400" b="1" u="sng" dirty="0">
                <a:solidFill>
                  <a:schemeClr val="tx1"/>
                </a:solidFill>
                <a:ea typeface="ＭＳ Ｐゴシック" charset="-128"/>
                <a:cs typeface="ＭＳ Ｐゴシック" charset="-128"/>
              </a:rPr>
              <a:t>#28</a:t>
            </a:r>
            <a:r>
              <a:rPr lang="en-US" altLang="en-US" sz="2400" dirty="0">
                <a:solidFill>
                  <a:schemeClr val="tx1"/>
                </a:solidFill>
                <a:ea typeface="ＭＳ Ｐゴシック" charset="-128"/>
                <a:cs typeface="ＭＳ Ｐゴシック" charset="-128"/>
              </a:rPr>
              <a:t>: Experimental Activities Subcommittee; Create website of high-priority nuclear structure and decay-data measurements for information and </a:t>
            </a:r>
            <a:r>
              <a:rPr lang="en-US" altLang="en-US" sz="2400" dirty="0" smtClean="0">
                <a:solidFill>
                  <a:schemeClr val="tx1"/>
                </a:solidFill>
                <a:ea typeface="ＭＳ Ｐゴシック" charset="-128"/>
                <a:cs typeface="ＭＳ Ｐゴシック" charset="-128"/>
              </a:rPr>
              <a:t>guidance</a:t>
            </a:r>
          </a:p>
          <a:p>
            <a:pPr marL="514350" indent="-514350">
              <a:spcBef>
                <a:spcPct val="20000"/>
              </a:spcBef>
              <a:spcAft>
                <a:spcPct val="0"/>
              </a:spcAft>
              <a:buFont typeface="Arial" charset="0"/>
              <a:buChar char="•"/>
            </a:pPr>
            <a:r>
              <a:rPr lang="en-US" altLang="en-US" sz="2400" b="1" u="sng" dirty="0" smtClean="0">
                <a:solidFill>
                  <a:schemeClr val="tx1"/>
                </a:solidFill>
                <a:ea typeface="ＭＳ Ｐゴシック" charset="-128"/>
                <a:cs typeface="ＭＳ Ｐゴシック" charset="-128"/>
              </a:rPr>
              <a:t>Problem</a:t>
            </a:r>
            <a:r>
              <a:rPr lang="en-US" altLang="en-US" sz="2400" dirty="0">
                <a:solidFill>
                  <a:schemeClr val="tx1"/>
                </a:solidFill>
                <a:ea typeface="ＭＳ Ｐゴシック" charset="-128"/>
                <a:cs typeface="ＭＳ Ｐゴシック" charset="-128"/>
              </a:rPr>
              <a:t>: Platform needed for users of nuclear structure data to raise issues and request improved data (A-chain &amp; nuclides) </a:t>
            </a:r>
            <a:endParaRPr lang="en-US" altLang="en-US" sz="2400" dirty="0" smtClean="0">
              <a:solidFill>
                <a:schemeClr val="tx1"/>
              </a:solidFill>
              <a:ea typeface="ＭＳ Ｐゴシック" charset="-128"/>
              <a:cs typeface="ＭＳ Ｐゴシック" charset="-128"/>
            </a:endParaRPr>
          </a:p>
          <a:p>
            <a:pPr marL="514350" indent="-514350">
              <a:spcBef>
                <a:spcPct val="20000"/>
              </a:spcBef>
              <a:spcAft>
                <a:spcPct val="0"/>
              </a:spcAft>
              <a:buFont typeface="Arial" charset="0"/>
              <a:buChar char="•"/>
            </a:pPr>
            <a:r>
              <a:rPr lang="en-US" altLang="en-US" sz="2400" b="1" u="sng" dirty="0" smtClean="0">
                <a:solidFill>
                  <a:schemeClr val="tx1"/>
                </a:solidFill>
                <a:ea typeface="ＭＳ Ｐゴシック" charset="-128"/>
                <a:cs typeface="ＭＳ Ｐゴシック" charset="-128"/>
              </a:rPr>
              <a:t>Who</a:t>
            </a:r>
            <a:r>
              <a:rPr lang="en-US" altLang="en-US" sz="2400" dirty="0">
                <a:solidFill>
                  <a:schemeClr val="tx1"/>
                </a:solidFill>
                <a:ea typeface="ＭＳ Ｐゴシック" charset="-128"/>
                <a:cs typeface="ＭＳ Ｐゴシック" charset="-128"/>
              </a:rPr>
              <a:t>: Evaluated Nuclear Structure Data File (ENSDF) nuclear data evaluators; nuclear structure; nuclear reactions </a:t>
            </a:r>
            <a:endParaRPr lang="en-US" altLang="en-US" sz="2400" dirty="0" smtClean="0">
              <a:solidFill>
                <a:schemeClr val="tx1"/>
              </a:solidFill>
              <a:ea typeface="ＭＳ Ｐゴシック" charset="-128"/>
              <a:cs typeface="ＭＳ Ｐゴシック" charset="-128"/>
            </a:endParaRPr>
          </a:p>
          <a:p>
            <a:pPr marL="514350" indent="-514350">
              <a:spcBef>
                <a:spcPct val="20000"/>
              </a:spcBef>
              <a:spcAft>
                <a:spcPct val="0"/>
              </a:spcAft>
              <a:buFont typeface="Arial" charset="0"/>
              <a:buChar char="•"/>
            </a:pPr>
            <a:r>
              <a:rPr lang="en-US" altLang="en-US" sz="2400" b="1" u="sng" dirty="0" smtClean="0">
                <a:solidFill>
                  <a:schemeClr val="tx1"/>
                </a:solidFill>
                <a:ea typeface="ＭＳ Ｐゴシック" charset="-128"/>
                <a:cs typeface="ＭＳ Ｐゴシック" charset="-128"/>
              </a:rPr>
              <a:t>Solution</a:t>
            </a:r>
            <a:r>
              <a:rPr lang="en-US" altLang="en-US" sz="2400" dirty="0">
                <a:solidFill>
                  <a:schemeClr val="tx1"/>
                </a:solidFill>
                <a:ea typeface="ＭＳ Ｐゴシック" charset="-128"/>
                <a:cs typeface="ＭＳ Ｐゴシック" charset="-128"/>
              </a:rPr>
              <a:t>: Interactive website developed and hosted </a:t>
            </a:r>
            <a:r>
              <a:rPr lang="en-US" altLang="en-US" sz="2400" dirty="0" smtClean="0">
                <a:solidFill>
                  <a:schemeClr val="tx1"/>
                </a:solidFill>
                <a:ea typeface="ＭＳ Ｐゴシック" charset="-128"/>
                <a:cs typeface="ＭＳ Ｐゴシック" charset="-128"/>
              </a:rPr>
              <a:t>at UC Berkeley</a:t>
            </a:r>
          </a:p>
        </p:txBody>
      </p:sp>
    </p:spTree>
    <p:extLst>
      <p:ext uri="{BB962C8B-B14F-4D97-AF65-F5344CB8AC3E}">
        <p14:creationId xmlns:p14="http://schemas.microsoft.com/office/powerpoint/2010/main" val="49067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926924"/>
          </a:xfrm>
          <a:solidFill>
            <a:srgbClr val="184581"/>
          </a:solidFill>
        </p:spPr>
        <p:txBody>
          <a:bodyPr>
            <a:noAutofit/>
          </a:bodyPr>
          <a:lstStyle/>
          <a:p>
            <a:pPr algn="ctr"/>
            <a:r>
              <a:rPr lang="en-US" sz="4000" b="0" dirty="0" smtClean="0">
                <a:latin typeface="Times New Roman" charset="0"/>
                <a:ea typeface="Times New Roman" charset="0"/>
                <a:cs typeface="Times New Roman" charset="0"/>
              </a:rPr>
              <a:t>Objective of the NSEIW</a:t>
            </a:r>
            <a:r>
              <a:rPr lang="en-US" sz="4000" b="0" baseline="30000" dirty="0" smtClean="0">
                <a:latin typeface="Times New Roman" charset="0"/>
                <a:ea typeface="Times New Roman" charset="0"/>
                <a:cs typeface="Times New Roman" charset="0"/>
              </a:rPr>
              <a:t>*</a:t>
            </a:r>
            <a:endParaRPr lang="en-US" sz="4000" b="0" baseline="30000" dirty="0">
              <a:latin typeface="Helvetica" charset="0"/>
              <a:ea typeface="Helvetica" charset="0"/>
              <a:cs typeface="Helvetica" charset="0"/>
            </a:endParaRPr>
          </a:p>
        </p:txBody>
      </p:sp>
      <p:sp>
        <p:nvSpPr>
          <p:cNvPr id="14" name="Content Placeholder 2"/>
          <p:cNvSpPr txBox="1">
            <a:spLocks/>
          </p:cNvSpPr>
          <p:nvPr/>
        </p:nvSpPr>
        <p:spPr bwMode="auto">
          <a:xfrm>
            <a:off x="182887" y="1081559"/>
            <a:ext cx="8564873" cy="519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3000"/>
              </a:lnSpc>
              <a:spcAft>
                <a:spcPts val="1425"/>
              </a:spcAft>
              <a:buClr>
                <a:srgbClr val="000000"/>
              </a:buClr>
              <a:buSzPct val="100000"/>
              <a:buFont typeface="Times New Roman" charset="0"/>
              <a:defRPr sz="3200">
                <a:solidFill>
                  <a:srgbClr val="000000"/>
                </a:solidFill>
                <a:latin typeface="Times New Roman" charset="0"/>
                <a:ea typeface="Times New Roman" charset="0"/>
                <a:cs typeface="Times New Roman" charset="0"/>
              </a:defRPr>
            </a:lvl1pPr>
            <a:lvl2pPr>
              <a:lnSpc>
                <a:spcPct val="93000"/>
              </a:lnSpc>
              <a:spcAft>
                <a:spcPts val="1138"/>
              </a:spcAft>
              <a:buClr>
                <a:srgbClr val="000000"/>
              </a:buClr>
              <a:buSzPct val="100000"/>
              <a:buFont typeface="Times New Roman" charset="0"/>
              <a:defRPr sz="2800">
                <a:solidFill>
                  <a:srgbClr val="000000"/>
                </a:solidFill>
                <a:latin typeface="Times New Roman" charset="0"/>
                <a:ea typeface="Times New Roman" charset="0"/>
                <a:cs typeface="Times New Roman" charset="0"/>
              </a:defRPr>
            </a:lvl2pPr>
            <a:lvl3pPr>
              <a:lnSpc>
                <a:spcPct val="93000"/>
              </a:lnSpc>
              <a:spcAft>
                <a:spcPts val="850"/>
              </a:spcAft>
              <a:buClr>
                <a:srgbClr val="000000"/>
              </a:buClr>
              <a:buSzPct val="100000"/>
              <a:buFont typeface="Times New Roman" charset="0"/>
              <a:defRPr sz="2400">
                <a:solidFill>
                  <a:srgbClr val="000000"/>
                </a:solidFill>
                <a:latin typeface="Times New Roman" charset="0"/>
                <a:ea typeface="Times New Roman" charset="0"/>
                <a:cs typeface="Times New Roman" charset="0"/>
              </a:defRPr>
            </a:lvl3pPr>
            <a:lvl4pPr>
              <a:lnSpc>
                <a:spcPct val="93000"/>
              </a:lnSpc>
              <a:spcAft>
                <a:spcPts val="575"/>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4pPr>
            <a:lvl5pPr>
              <a:lnSpc>
                <a:spcPct val="93000"/>
              </a:lnSpc>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9pPr>
          </a:lstStyle>
          <a:p>
            <a:pPr marL="514350" indent="-514350">
              <a:spcBef>
                <a:spcPct val="20000"/>
              </a:spcBef>
              <a:spcAft>
                <a:spcPct val="0"/>
              </a:spcAft>
              <a:buFont typeface="Arial" charset="0"/>
              <a:buChar char="•"/>
            </a:pPr>
            <a:r>
              <a:rPr lang="en-US" altLang="en-US" sz="2400" dirty="0">
                <a:solidFill>
                  <a:schemeClr val="tx1"/>
                </a:solidFill>
                <a:ea typeface="ＭＳ Ｐゴシック" charset="-128"/>
                <a:cs typeface="ＭＳ Ｐゴシック" charset="-128"/>
              </a:rPr>
              <a:t>Purpose of </a:t>
            </a:r>
            <a:r>
              <a:rPr lang="en-US" altLang="en-US" sz="2400" dirty="0" smtClean="0">
                <a:solidFill>
                  <a:schemeClr val="tx1"/>
                </a:solidFill>
                <a:ea typeface="ＭＳ Ｐゴシック" charset="-128"/>
                <a:cs typeface="ＭＳ Ｐゴシック" charset="-128"/>
              </a:rPr>
              <a:t>NSEIW is </a:t>
            </a:r>
            <a:r>
              <a:rPr lang="en-US" altLang="en-US" sz="2400" dirty="0">
                <a:solidFill>
                  <a:schemeClr val="tx1"/>
                </a:solidFill>
                <a:ea typeface="ＭＳ Ｐゴシック" charset="-128"/>
                <a:cs typeface="ＭＳ Ｐゴシック" charset="-128"/>
              </a:rPr>
              <a:t>to provide mechanism for nuclear data evaluators and the low-energy community, in general, to raise awareness of issues in nuclear structure data</a:t>
            </a:r>
          </a:p>
          <a:p>
            <a:pPr marL="514350" indent="-514350">
              <a:spcBef>
                <a:spcPct val="20000"/>
              </a:spcBef>
              <a:spcAft>
                <a:spcPct val="0"/>
              </a:spcAft>
              <a:buFont typeface="Arial" charset="0"/>
              <a:buChar char="•"/>
            </a:pPr>
            <a:r>
              <a:rPr lang="en-US" altLang="en-US" sz="2400" dirty="0">
                <a:solidFill>
                  <a:schemeClr val="tx1"/>
                </a:solidFill>
                <a:ea typeface="ＭＳ Ｐゴシック" charset="-128"/>
                <a:cs typeface="ＭＳ Ｐゴシック" charset="-128"/>
              </a:rPr>
              <a:t>Users can enter a brief description of the issue they </a:t>
            </a:r>
            <a:r>
              <a:rPr lang="en-US" altLang="en-US" sz="2400" dirty="0" smtClean="0">
                <a:solidFill>
                  <a:schemeClr val="tx1"/>
                </a:solidFill>
                <a:ea typeface="ＭＳ Ｐゴシック" charset="-128"/>
                <a:cs typeface="ＭＳ Ｐゴシック" charset="-128"/>
              </a:rPr>
              <a:t>want to </a:t>
            </a:r>
            <a:r>
              <a:rPr lang="en-US" altLang="en-US" sz="2400" dirty="0">
                <a:solidFill>
                  <a:schemeClr val="tx1"/>
                </a:solidFill>
                <a:ea typeface="ＭＳ Ｐゴシック" charset="-128"/>
                <a:cs typeface="ＭＳ Ｐゴシック" charset="-128"/>
              </a:rPr>
              <a:t>raise</a:t>
            </a:r>
          </a:p>
          <a:p>
            <a:pPr marL="514350" indent="-514350">
              <a:spcBef>
                <a:spcPct val="20000"/>
              </a:spcBef>
              <a:spcAft>
                <a:spcPct val="0"/>
              </a:spcAft>
              <a:buFont typeface="Arial" charset="0"/>
              <a:buChar char="•"/>
            </a:pPr>
            <a:r>
              <a:rPr lang="en-US" altLang="en-US" sz="2400" dirty="0">
                <a:solidFill>
                  <a:schemeClr val="tx1"/>
                </a:solidFill>
                <a:ea typeface="ＭＳ Ｐゴシック" charset="-128"/>
                <a:cs typeface="ＭＳ Ｐゴシック" charset="-128"/>
              </a:rPr>
              <a:t>Requests will be moderated and assigned to experts</a:t>
            </a:r>
          </a:p>
          <a:p>
            <a:pPr marL="514350" indent="-514350">
              <a:spcBef>
                <a:spcPct val="20000"/>
              </a:spcBef>
              <a:spcAft>
                <a:spcPct val="0"/>
              </a:spcAft>
              <a:buFont typeface="Arial" charset="0"/>
              <a:buChar char="•"/>
            </a:pPr>
            <a:r>
              <a:rPr lang="en-US" altLang="en-US" sz="2400" dirty="0">
                <a:solidFill>
                  <a:schemeClr val="tx1"/>
                </a:solidFill>
                <a:ea typeface="ＭＳ Ｐゴシック" charset="-128"/>
                <a:cs typeface="ＭＳ Ｐゴシック" charset="-128"/>
              </a:rPr>
              <a:t>Follow-up for requests is required!</a:t>
            </a:r>
          </a:p>
          <a:p>
            <a:pPr marL="514350" indent="-514350">
              <a:spcBef>
                <a:spcPct val="20000"/>
              </a:spcBef>
              <a:spcAft>
                <a:spcPct val="0"/>
              </a:spcAft>
              <a:buFont typeface="Arial" charset="0"/>
              <a:buChar char="•"/>
            </a:pPr>
            <a:r>
              <a:rPr lang="en-US" altLang="en-US" sz="2400" dirty="0">
                <a:solidFill>
                  <a:schemeClr val="tx1"/>
                </a:solidFill>
                <a:ea typeface="ＭＳ Ｐゴシック" charset="-128"/>
                <a:cs typeface="ＭＳ Ｐゴシック" charset="-128"/>
              </a:rPr>
              <a:t>A committee working under the auspices of the NSDD Network of the IAEA will make researchers in the ﬁeld who might be interested in helping to resolve the problem aware of the issue</a:t>
            </a:r>
          </a:p>
          <a:p>
            <a:pPr marL="514350" indent="-514350">
              <a:spcBef>
                <a:spcPct val="20000"/>
              </a:spcBef>
              <a:spcAft>
                <a:spcPct val="0"/>
              </a:spcAft>
              <a:buFont typeface="Arial" charset="0"/>
              <a:buChar char="•"/>
            </a:pPr>
            <a:r>
              <a:rPr lang="en-US" altLang="en-US" sz="2400" dirty="0">
                <a:solidFill>
                  <a:schemeClr val="tx1"/>
                </a:solidFill>
                <a:ea typeface="ＭＳ Ｐゴシック" charset="-128"/>
                <a:cs typeface="ＭＳ Ｐゴシック" charset="-128"/>
              </a:rPr>
              <a:t>Initial committee co-chairs: Dr. Alexandru Negret &lt;alnegret@tandem.nipne.ro&gt; and Dr. Lee Bernstein &lt;labernstein@lbl.gov&gt;</a:t>
            </a:r>
            <a:endParaRPr lang="en-US" altLang="en-US" sz="2400" dirty="0" smtClean="0">
              <a:solidFill>
                <a:schemeClr val="tx1"/>
              </a:solidFill>
              <a:ea typeface="ＭＳ Ｐゴシック" charset="-128"/>
              <a:cs typeface="ＭＳ Ｐゴシック" charset="-128"/>
            </a:endParaRPr>
          </a:p>
        </p:txBody>
      </p:sp>
      <p:sp>
        <p:nvSpPr>
          <p:cNvPr id="3" name="TextBox 2"/>
          <p:cNvSpPr txBox="1"/>
          <p:nvPr/>
        </p:nvSpPr>
        <p:spPr>
          <a:xfrm>
            <a:off x="2382213" y="6519446"/>
            <a:ext cx="6761787" cy="338554"/>
          </a:xfrm>
          <a:prstGeom prst="rect">
            <a:avLst/>
          </a:prstGeom>
          <a:noFill/>
        </p:spPr>
        <p:txBody>
          <a:bodyPr wrap="none" rtlCol="0">
            <a:spAutoFit/>
          </a:bodyPr>
          <a:lstStyle/>
          <a:p>
            <a:r>
              <a:rPr lang="en-US" sz="1600" dirty="0" smtClean="0">
                <a:solidFill>
                  <a:schemeClr val="bg1"/>
                </a:solidFill>
                <a:latin typeface="Times New Roman" charset="0"/>
                <a:ea typeface="Times New Roman" charset="0"/>
                <a:cs typeface="Times New Roman" charset="0"/>
              </a:rPr>
              <a:t>Thanks to Libby McCutchan for suggesting the idea at the 22</a:t>
            </a:r>
            <a:r>
              <a:rPr lang="en-US" sz="1600" baseline="30000" dirty="0" smtClean="0">
                <a:solidFill>
                  <a:schemeClr val="bg1"/>
                </a:solidFill>
                <a:latin typeface="Times New Roman" charset="0"/>
                <a:ea typeface="Times New Roman" charset="0"/>
                <a:cs typeface="Times New Roman" charset="0"/>
              </a:rPr>
              <a:t>nd</a:t>
            </a:r>
            <a:r>
              <a:rPr lang="en-US" sz="1600" dirty="0" smtClean="0">
                <a:solidFill>
                  <a:schemeClr val="bg1"/>
                </a:solidFill>
                <a:latin typeface="Times New Roman" charset="0"/>
                <a:ea typeface="Times New Roman" charset="0"/>
                <a:cs typeface="Times New Roman" charset="0"/>
              </a:rPr>
              <a:t> NSDD meeting!</a:t>
            </a:r>
            <a:endParaRPr lang="en-US" sz="16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8266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926924"/>
          </a:xfrm>
          <a:solidFill>
            <a:srgbClr val="184581"/>
          </a:solidFill>
        </p:spPr>
        <p:txBody>
          <a:bodyPr>
            <a:noAutofit/>
          </a:bodyPr>
          <a:lstStyle/>
          <a:p>
            <a:pPr algn="ctr"/>
            <a:r>
              <a:rPr lang="en-US" sz="4000" b="0" dirty="0" smtClean="0">
                <a:latin typeface="Times New Roman" charset="0"/>
                <a:ea typeface="Times New Roman" charset="0"/>
                <a:cs typeface="Times New Roman" charset="0"/>
              </a:rPr>
              <a:t>Using the website</a:t>
            </a:r>
            <a:endParaRPr lang="en-US" sz="4000" b="0" dirty="0">
              <a:latin typeface="Helvetica" charset="0"/>
              <a:ea typeface="Helvetica" charset="0"/>
              <a:cs typeface="Helvetica" charset="0"/>
            </a:endParaRPr>
          </a:p>
        </p:txBody>
      </p:sp>
      <p:sp>
        <p:nvSpPr>
          <p:cNvPr id="14" name="Content Placeholder 2"/>
          <p:cNvSpPr txBox="1">
            <a:spLocks/>
          </p:cNvSpPr>
          <p:nvPr/>
        </p:nvSpPr>
        <p:spPr bwMode="auto">
          <a:xfrm>
            <a:off x="160027" y="926927"/>
            <a:ext cx="8823953" cy="519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3000"/>
              </a:lnSpc>
              <a:spcAft>
                <a:spcPts val="1425"/>
              </a:spcAft>
              <a:buClr>
                <a:srgbClr val="000000"/>
              </a:buClr>
              <a:buSzPct val="100000"/>
              <a:buFont typeface="Times New Roman" charset="0"/>
              <a:defRPr sz="3200">
                <a:solidFill>
                  <a:srgbClr val="000000"/>
                </a:solidFill>
                <a:latin typeface="Times New Roman" charset="0"/>
                <a:ea typeface="Times New Roman" charset="0"/>
                <a:cs typeface="Times New Roman" charset="0"/>
              </a:defRPr>
            </a:lvl1pPr>
            <a:lvl2pPr>
              <a:lnSpc>
                <a:spcPct val="93000"/>
              </a:lnSpc>
              <a:spcAft>
                <a:spcPts val="1138"/>
              </a:spcAft>
              <a:buClr>
                <a:srgbClr val="000000"/>
              </a:buClr>
              <a:buSzPct val="100000"/>
              <a:buFont typeface="Times New Roman" charset="0"/>
              <a:defRPr sz="2800">
                <a:solidFill>
                  <a:srgbClr val="000000"/>
                </a:solidFill>
                <a:latin typeface="Times New Roman" charset="0"/>
                <a:ea typeface="Times New Roman" charset="0"/>
                <a:cs typeface="Times New Roman" charset="0"/>
              </a:defRPr>
            </a:lvl2pPr>
            <a:lvl3pPr>
              <a:lnSpc>
                <a:spcPct val="93000"/>
              </a:lnSpc>
              <a:spcAft>
                <a:spcPts val="850"/>
              </a:spcAft>
              <a:buClr>
                <a:srgbClr val="000000"/>
              </a:buClr>
              <a:buSzPct val="100000"/>
              <a:buFont typeface="Times New Roman" charset="0"/>
              <a:defRPr sz="2400">
                <a:solidFill>
                  <a:srgbClr val="000000"/>
                </a:solidFill>
                <a:latin typeface="Times New Roman" charset="0"/>
                <a:ea typeface="Times New Roman" charset="0"/>
                <a:cs typeface="Times New Roman" charset="0"/>
              </a:defRPr>
            </a:lvl3pPr>
            <a:lvl4pPr>
              <a:lnSpc>
                <a:spcPct val="93000"/>
              </a:lnSpc>
              <a:spcAft>
                <a:spcPts val="575"/>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4pPr>
            <a:lvl5pPr>
              <a:lnSpc>
                <a:spcPct val="93000"/>
              </a:lnSpc>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Times New Roman" charset="0"/>
                <a:ea typeface="Times New Roman" charset="0"/>
                <a:cs typeface="Times New Roman" charset="0"/>
              </a:defRPr>
            </a:lvl9pPr>
          </a:lstStyle>
          <a:p>
            <a:pPr marL="514350" indent="-514350">
              <a:spcBef>
                <a:spcPct val="20000"/>
              </a:spcBef>
              <a:spcAft>
                <a:spcPct val="0"/>
              </a:spcAft>
              <a:buFont typeface="Arial" charset="0"/>
              <a:buChar char="•"/>
            </a:pPr>
            <a:r>
              <a:rPr lang="en-US" altLang="en-US" sz="2800" dirty="0">
                <a:solidFill>
                  <a:schemeClr val="tx1"/>
                </a:solidFill>
                <a:ea typeface="ＭＳ Ｐゴシック" charset="-128"/>
                <a:cs typeface="ＭＳ Ｐゴシック" charset="-128"/>
              </a:rPr>
              <a:t>First time users: contact committee co-chairs for user credentials and password</a:t>
            </a:r>
          </a:p>
          <a:p>
            <a:pPr marL="514350" indent="-514350">
              <a:spcBef>
                <a:spcPct val="20000"/>
              </a:spcBef>
              <a:spcAft>
                <a:spcPct val="0"/>
              </a:spcAft>
              <a:buFont typeface="Arial" charset="0"/>
              <a:buChar char="•"/>
            </a:pPr>
            <a:r>
              <a:rPr lang="en-US" altLang="en-US" sz="2800" dirty="0">
                <a:solidFill>
                  <a:schemeClr val="tx1"/>
                </a:solidFill>
                <a:ea typeface="ＭＳ Ｐゴシック" charset="-128"/>
                <a:cs typeface="ＭＳ Ｐゴシック" charset="-128"/>
              </a:rPr>
              <a:t>New experimental request: “Add a request” on homepage Fill out form (mandatory ﬁelds)Nucleus of interest; subject line; concise description of problem; suggestions for reconciliation</a:t>
            </a:r>
          </a:p>
          <a:p>
            <a:pPr marL="514350" indent="-514350">
              <a:spcBef>
                <a:spcPct val="20000"/>
              </a:spcBef>
              <a:spcAft>
                <a:spcPct val="0"/>
              </a:spcAft>
              <a:buFont typeface="Arial" charset="0"/>
              <a:buChar char="•"/>
            </a:pPr>
            <a:r>
              <a:rPr lang="en-US" altLang="en-US" sz="2800" dirty="0">
                <a:solidFill>
                  <a:schemeClr val="tx1"/>
                </a:solidFill>
                <a:ea typeface="ＭＳ Ｐゴシック" charset="-128"/>
                <a:cs typeface="ＭＳ Ｐゴシック" charset="-128"/>
              </a:rPr>
              <a:t>Attachments can be uploaded: pdf, doc, txt, jpeg, jpg, gif, png; MAX FILE SIZE == 2 Mb</a:t>
            </a:r>
          </a:p>
          <a:p>
            <a:pPr marL="514350" indent="-514350">
              <a:spcBef>
                <a:spcPct val="20000"/>
              </a:spcBef>
              <a:spcAft>
                <a:spcPct val="0"/>
              </a:spcAft>
              <a:buFont typeface="Arial" charset="0"/>
              <a:buChar char="•"/>
            </a:pPr>
            <a:r>
              <a:rPr lang="en-US" altLang="en-US" sz="2800" dirty="0">
                <a:solidFill>
                  <a:schemeClr val="tx1"/>
                </a:solidFill>
                <a:ea typeface="ＭＳ Ｐゴシック" charset="-128"/>
                <a:cs typeface="ＭＳ Ｐゴシック" charset="-128"/>
              </a:rPr>
              <a:t>Send message ⇒ email sent to moderator and new experimental request will be posted</a:t>
            </a:r>
          </a:p>
          <a:p>
            <a:pPr marL="514350" indent="-514350">
              <a:spcBef>
                <a:spcPct val="20000"/>
              </a:spcBef>
              <a:spcAft>
                <a:spcPct val="0"/>
              </a:spcAft>
              <a:buFont typeface="Arial" charset="0"/>
              <a:buChar char="•"/>
            </a:pPr>
            <a:r>
              <a:rPr lang="en-US" altLang="en-US" sz="2800" dirty="0">
                <a:solidFill>
                  <a:schemeClr val="tx1"/>
                </a:solidFill>
                <a:ea typeface="ＭＳ Ｐゴシック" charset="-128"/>
                <a:cs typeface="ＭＳ Ｐゴシック" charset="-128"/>
              </a:rPr>
              <a:t>Committee co-chairs will raise issue and try to assign task</a:t>
            </a:r>
            <a:endParaRPr lang="en-US" altLang="en-US" sz="2800" dirty="0" smtClean="0">
              <a:solidFill>
                <a:schemeClr val="tx1"/>
              </a:solidFill>
              <a:ea typeface="ＭＳ Ｐゴシック" charset="-128"/>
              <a:cs typeface="ＭＳ Ｐゴシック" charset="-128"/>
            </a:endParaRPr>
          </a:p>
        </p:txBody>
      </p:sp>
    </p:spTree>
    <p:extLst>
      <p:ext uri="{BB962C8B-B14F-4D97-AF65-F5344CB8AC3E}">
        <p14:creationId xmlns:p14="http://schemas.microsoft.com/office/powerpoint/2010/main" val="147668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926924"/>
          </a:xfrm>
          <a:solidFill>
            <a:srgbClr val="184581"/>
          </a:solidFill>
        </p:spPr>
        <p:txBody>
          <a:bodyPr>
            <a:noAutofit/>
          </a:bodyPr>
          <a:lstStyle/>
          <a:p>
            <a:pPr algn="ctr"/>
            <a:r>
              <a:rPr lang="en-US" altLang="en-US" sz="4000" b="0" dirty="0" smtClean="0">
                <a:latin typeface="Times New Roman" charset="0"/>
                <a:ea typeface="Times New Roman" charset="0"/>
                <a:cs typeface="Times New Roman" charset="0"/>
              </a:rPr>
              <a:t>Request Page</a:t>
            </a:r>
            <a:endParaRPr lang="en-US" sz="4000" b="0" dirty="0">
              <a:latin typeface="Helvetica" charset="0"/>
              <a:ea typeface="Helvetica" charset="0"/>
              <a:cs typeface="Helvetic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926927"/>
            <a:ext cx="9144000" cy="5019675"/>
          </a:xfrm>
          <a:prstGeom prst="rect">
            <a:avLst/>
          </a:prstGeom>
        </p:spPr>
      </p:pic>
    </p:spTree>
    <p:extLst>
      <p:ext uri="{BB962C8B-B14F-4D97-AF65-F5344CB8AC3E}">
        <p14:creationId xmlns:p14="http://schemas.microsoft.com/office/powerpoint/2010/main" val="122483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926924"/>
          </a:xfrm>
          <a:solidFill>
            <a:srgbClr val="184581"/>
          </a:solidFill>
        </p:spPr>
        <p:txBody>
          <a:bodyPr>
            <a:noAutofit/>
          </a:bodyPr>
          <a:lstStyle/>
          <a:p>
            <a:pPr algn="ctr"/>
            <a:r>
              <a:rPr lang="en-US" altLang="en-US" sz="4000" b="0" dirty="0" smtClean="0">
                <a:latin typeface="Times New Roman" charset="0"/>
                <a:ea typeface="Times New Roman" charset="0"/>
                <a:cs typeface="Times New Roman" charset="0"/>
              </a:rPr>
              <a:t>Existing Request Page: </a:t>
            </a:r>
            <a:r>
              <a:rPr lang="en-US" altLang="en-US" sz="4000" b="0" baseline="30000" dirty="0" smtClean="0">
                <a:latin typeface="Times New Roman" charset="0"/>
                <a:ea typeface="Times New Roman" charset="0"/>
                <a:cs typeface="Times New Roman" charset="0"/>
              </a:rPr>
              <a:t>86</a:t>
            </a:r>
            <a:r>
              <a:rPr lang="en-US" altLang="en-US" sz="4000" b="0" dirty="0" smtClean="0">
                <a:latin typeface="Times New Roman" charset="0"/>
                <a:ea typeface="Times New Roman" charset="0"/>
                <a:cs typeface="Times New Roman" charset="0"/>
              </a:rPr>
              <a:t>Sr</a:t>
            </a:r>
            <a:endParaRPr lang="en-US" sz="4000" b="0" dirty="0">
              <a:latin typeface="Helvetica" charset="0"/>
              <a:ea typeface="Helvetica" charset="0"/>
              <a:cs typeface="Helvetica" charset="0"/>
            </a:endParaRPr>
          </a:p>
        </p:txBody>
      </p:sp>
      <p:sp>
        <p:nvSpPr>
          <p:cNvPr id="5" name="Rectangle 4"/>
          <p:cNvSpPr/>
          <p:nvPr/>
        </p:nvSpPr>
        <p:spPr>
          <a:xfrm>
            <a:off x="1295401" y="5555065"/>
            <a:ext cx="6808254" cy="830997"/>
          </a:xfrm>
          <a:prstGeom prst="rect">
            <a:avLst/>
          </a:prstGeom>
          <a:solidFill>
            <a:srgbClr val="FFFF00"/>
          </a:solidFill>
          <a:ln>
            <a:solidFill>
              <a:schemeClr val="tx1"/>
            </a:solidFill>
          </a:ln>
        </p:spPr>
        <p:txBody>
          <a:bodyPr wrap="square">
            <a:spAutoFit/>
          </a:bodyPr>
          <a:lstStyle/>
          <a:p>
            <a:pPr marL="11113" lvl="1" algn="ctr">
              <a:spcBef>
                <a:spcPct val="20000"/>
              </a:spcBef>
            </a:pPr>
            <a:r>
              <a:rPr lang="en-US" altLang="en-US" sz="2400" i="1" dirty="0" smtClean="0">
                <a:latin typeface="Times New Roman" charset="0"/>
                <a:ea typeface="Times New Roman" charset="0"/>
                <a:cs typeface="Times New Roman" charset="0"/>
              </a:rPr>
              <a:t>“Hopefully </a:t>
            </a:r>
            <a:r>
              <a:rPr lang="en-US" altLang="en-US" sz="2400" i="1" dirty="0" smtClean="0">
                <a:latin typeface="Times New Roman" charset="0"/>
                <a:ea typeface="Times New Roman" charset="0"/>
                <a:cs typeface="Times New Roman" charset="0"/>
              </a:rPr>
              <a:t>someone will have the time, interest and support to address this </a:t>
            </a:r>
            <a:r>
              <a:rPr lang="en-US" altLang="en-US" sz="2400" i="1" dirty="0" smtClean="0">
                <a:latin typeface="Times New Roman" charset="0"/>
                <a:ea typeface="Times New Roman" charset="0"/>
                <a:cs typeface="Times New Roman" charset="0"/>
              </a:rPr>
              <a:t>problem”</a:t>
            </a:r>
            <a:endParaRPr lang="en-US" altLang="en-US" sz="2400" i="1" dirty="0">
              <a:solidFill>
                <a:schemeClr val="tx1"/>
              </a:solidFill>
              <a:latin typeface="Times New Roman" charset="0"/>
              <a:ea typeface="Times New Roman" charset="0"/>
              <a:cs typeface="Times New Roma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5" y="942693"/>
            <a:ext cx="8205948" cy="4504724"/>
          </a:xfrm>
          <a:prstGeom prst="rect">
            <a:avLst/>
          </a:prstGeom>
        </p:spPr>
      </p:pic>
    </p:spTree>
    <p:extLst>
      <p:ext uri="{BB962C8B-B14F-4D97-AF65-F5344CB8AC3E}">
        <p14:creationId xmlns:p14="http://schemas.microsoft.com/office/powerpoint/2010/main" val="163869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2"/>
            <a:ext cx="9143999" cy="1027178"/>
          </a:xfrm>
          <a:solidFill>
            <a:srgbClr val="184581"/>
          </a:solidFill>
        </p:spPr>
        <p:txBody>
          <a:bodyPr>
            <a:noAutofit/>
          </a:bodyPr>
          <a:lstStyle/>
          <a:p>
            <a:pPr algn="ctr"/>
            <a:r>
              <a:rPr lang="en-US" sz="2800" b="0" dirty="0" smtClean="0">
                <a:latin typeface="Times New Roman" charset="0"/>
                <a:ea typeface="Times New Roman" charset="0"/>
                <a:cs typeface="Times New Roman" charset="0"/>
              </a:rPr>
              <a:t>The LBNL/UC Nuclear Data Group is working to address nuclear data needs across much of nuclear science</a:t>
            </a:r>
            <a:endParaRPr lang="en-US" sz="2800" b="0" dirty="0">
              <a:latin typeface="Times New Roman" charset="0"/>
              <a:ea typeface="Times New Roman" charset="0"/>
              <a:cs typeface="Times New Roman" charset="0"/>
            </a:endParaRPr>
          </a:p>
        </p:txBody>
      </p:sp>
      <p:sp>
        <p:nvSpPr>
          <p:cNvPr id="3" name="Oval 2"/>
          <p:cNvSpPr/>
          <p:nvPr/>
        </p:nvSpPr>
        <p:spPr bwMode="auto">
          <a:xfrm>
            <a:off x="3209252" y="3295429"/>
            <a:ext cx="2917371" cy="7315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charset="0"/>
                <a:ea typeface="Times New Roman" charset="0"/>
                <a:cs typeface="Times New Roman" charset="0"/>
              </a:rPr>
              <a:t>Nuclear Data</a:t>
            </a:r>
            <a:endParaRPr kumimoji="0" lang="en-US" sz="2400" b="1" i="0" u="none" strike="noStrike" cap="none" normalizeH="0" baseline="0" dirty="0">
              <a:ln>
                <a:noFill/>
              </a:ln>
              <a:solidFill>
                <a:schemeClr val="bg1"/>
              </a:solidFill>
              <a:effectLst/>
              <a:latin typeface="Times New Roman" charset="0"/>
              <a:ea typeface="Times New Roman" charset="0"/>
              <a:cs typeface="Times New Roman" charset="0"/>
            </a:endParaRPr>
          </a:p>
        </p:txBody>
      </p:sp>
      <p:grpSp>
        <p:nvGrpSpPr>
          <p:cNvPr id="13" name="Group 12"/>
          <p:cNvGrpSpPr/>
          <p:nvPr/>
        </p:nvGrpSpPr>
        <p:grpSpPr>
          <a:xfrm>
            <a:off x="4800000" y="1132544"/>
            <a:ext cx="2060621" cy="1902216"/>
            <a:chOff x="3746412" y="1007239"/>
            <a:chExt cx="2060621" cy="1902216"/>
          </a:xfrm>
        </p:grpSpPr>
        <p:pic>
          <p:nvPicPr>
            <p:cNvPr id="17" name="image25.png" descr="NDNCA_logo.png"/>
            <p:cNvPicPr/>
            <p:nvPr/>
          </p:nvPicPr>
          <p:blipFill rotWithShape="1">
            <a:blip r:embed="rId3" cstate="hqprint">
              <a:extLst>
                <a:ext uri="{28A0092B-C50C-407E-A947-70E740481C1C}">
                  <a14:useLocalDpi xmlns:a14="http://schemas.microsoft.com/office/drawing/2010/main"/>
                </a:ext>
              </a:extLst>
            </a:blip>
            <a:srcRect/>
            <a:stretch/>
          </p:blipFill>
          <p:spPr>
            <a:xfrm>
              <a:off x="3756609" y="1366729"/>
              <a:ext cx="2040227" cy="1542726"/>
            </a:xfrm>
            <a:prstGeom prst="rect">
              <a:avLst/>
            </a:prstGeom>
            <a:ln>
              <a:solidFill>
                <a:srgbClr val="71509D"/>
              </a:solidFill>
            </a:ln>
          </p:spPr>
        </p:pic>
        <p:sp>
          <p:nvSpPr>
            <p:cNvPr id="4" name="TextBox 3"/>
            <p:cNvSpPr txBox="1"/>
            <p:nvPr/>
          </p:nvSpPr>
          <p:spPr>
            <a:xfrm>
              <a:off x="3746412" y="1007239"/>
              <a:ext cx="2060621" cy="369332"/>
            </a:xfrm>
            <a:prstGeom prst="rect">
              <a:avLst/>
            </a:prstGeom>
            <a:solidFill>
              <a:schemeClr val="tx1"/>
            </a:solidFill>
            <a:ln>
              <a:solidFill>
                <a:srgbClr val="71509D"/>
              </a:solidFill>
            </a:ln>
          </p:spPr>
          <p:txBody>
            <a:bodyPr wrap="square" rtlCol="0">
              <a:spAutoFit/>
            </a:bodyPr>
            <a:lstStyle/>
            <a:p>
              <a:pPr algn="ctr"/>
              <a:r>
                <a:rPr lang="en-US" b="1" dirty="0" smtClean="0">
                  <a:solidFill>
                    <a:schemeClr val="bg1"/>
                  </a:solidFill>
                  <a:latin typeface="Times New Roman" charset="0"/>
                  <a:ea typeface="Times New Roman" charset="0"/>
                  <a:cs typeface="Times New Roman" charset="0"/>
                </a:rPr>
                <a:t>Nonproliferation</a:t>
              </a:r>
              <a:endParaRPr lang="en-US" b="1" dirty="0">
                <a:solidFill>
                  <a:schemeClr val="bg1"/>
                </a:solidFill>
                <a:latin typeface="Times New Roman" charset="0"/>
                <a:ea typeface="Times New Roman" charset="0"/>
                <a:cs typeface="Times New Roman" charset="0"/>
              </a:endParaRPr>
            </a:p>
          </p:txBody>
        </p:sp>
      </p:grpSp>
      <p:grpSp>
        <p:nvGrpSpPr>
          <p:cNvPr id="6" name="Group 5"/>
          <p:cNvGrpSpPr/>
          <p:nvPr/>
        </p:nvGrpSpPr>
        <p:grpSpPr>
          <a:xfrm>
            <a:off x="417495" y="2379336"/>
            <a:ext cx="1843050" cy="1832185"/>
            <a:chOff x="684511" y="848311"/>
            <a:chExt cx="2438400" cy="2357438"/>
          </a:xfrm>
        </p:grpSpPr>
        <p:pic>
          <p:nvPicPr>
            <p:cNvPr id="32" name="Picture 3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4511" y="1214366"/>
              <a:ext cx="2438400" cy="1991383"/>
            </a:xfrm>
            <a:prstGeom prst="rect">
              <a:avLst/>
            </a:prstGeom>
            <a:ln>
              <a:solidFill>
                <a:srgbClr val="71509D"/>
              </a:solidFill>
            </a:ln>
          </p:spPr>
        </p:pic>
        <p:sp>
          <p:nvSpPr>
            <p:cNvPr id="33" name="TextBox 32"/>
            <p:cNvSpPr txBox="1"/>
            <p:nvPr/>
          </p:nvSpPr>
          <p:spPr>
            <a:xfrm>
              <a:off x="684511" y="848311"/>
              <a:ext cx="2438400" cy="475213"/>
            </a:xfrm>
            <a:prstGeom prst="rect">
              <a:avLst/>
            </a:prstGeom>
            <a:solidFill>
              <a:schemeClr val="tx1"/>
            </a:solidFill>
            <a:ln>
              <a:solidFill>
                <a:srgbClr val="71509D"/>
              </a:solidFill>
            </a:ln>
          </p:spPr>
          <p:txBody>
            <a:bodyPr wrap="square" rtlCol="0">
              <a:spAutoFit/>
            </a:bodyPr>
            <a:lstStyle/>
            <a:p>
              <a:pPr algn="ctr"/>
              <a:r>
                <a:rPr lang="en-US" b="1" dirty="0" smtClean="0">
                  <a:solidFill>
                    <a:schemeClr val="bg1"/>
                  </a:solidFill>
                  <a:latin typeface="Times New Roman" charset="0"/>
                  <a:ea typeface="Times New Roman" charset="0"/>
                  <a:cs typeface="Times New Roman" charset="0"/>
                </a:rPr>
                <a:t>Astrophysics</a:t>
              </a:r>
              <a:endParaRPr lang="en-US" b="1" dirty="0">
                <a:solidFill>
                  <a:schemeClr val="bg1"/>
                </a:solidFill>
                <a:latin typeface="Times New Roman" charset="0"/>
                <a:ea typeface="Times New Roman" charset="0"/>
                <a:cs typeface="Times New Roman" charset="0"/>
              </a:endParaRPr>
            </a:p>
          </p:txBody>
        </p:sp>
      </p:grpSp>
      <p:grpSp>
        <p:nvGrpSpPr>
          <p:cNvPr id="8" name="Group 7"/>
          <p:cNvGrpSpPr/>
          <p:nvPr/>
        </p:nvGrpSpPr>
        <p:grpSpPr>
          <a:xfrm>
            <a:off x="7146736" y="2396307"/>
            <a:ext cx="1842196" cy="1829461"/>
            <a:chOff x="5983329" y="1276994"/>
            <a:chExt cx="2225292" cy="2392480"/>
          </a:xfrm>
        </p:grpSpPr>
        <p:pic>
          <p:nvPicPr>
            <p:cNvPr id="18" name="image25.png" descr="NDNCA_logo.png"/>
            <p:cNvPicPr/>
            <p:nvPr/>
          </p:nvPicPr>
          <p:blipFill rotWithShape="1">
            <a:blip r:embed="rId5" cstate="hqprint">
              <a:extLst>
                <a:ext uri="{28A0092B-C50C-407E-A947-70E740481C1C}">
                  <a14:useLocalDpi xmlns:a14="http://schemas.microsoft.com/office/drawing/2010/main"/>
                </a:ext>
              </a:extLst>
            </a:blip>
            <a:srcRect/>
            <a:stretch/>
          </p:blipFill>
          <p:spPr>
            <a:xfrm>
              <a:off x="5983329" y="1646325"/>
              <a:ext cx="2225292" cy="2023149"/>
            </a:xfrm>
            <a:prstGeom prst="rect">
              <a:avLst/>
            </a:prstGeom>
            <a:ln>
              <a:solidFill>
                <a:srgbClr val="71509D"/>
              </a:solidFill>
            </a:ln>
          </p:spPr>
        </p:pic>
        <p:sp>
          <p:nvSpPr>
            <p:cNvPr id="34" name="TextBox 33"/>
            <p:cNvSpPr txBox="1"/>
            <p:nvPr/>
          </p:nvSpPr>
          <p:spPr>
            <a:xfrm>
              <a:off x="5983329" y="1276994"/>
              <a:ext cx="2225292" cy="482994"/>
            </a:xfrm>
            <a:prstGeom prst="rect">
              <a:avLst/>
            </a:prstGeom>
            <a:solidFill>
              <a:schemeClr val="tx1"/>
            </a:solidFill>
            <a:ln>
              <a:solidFill>
                <a:srgbClr val="71509D"/>
              </a:solidFill>
            </a:ln>
          </p:spPr>
          <p:txBody>
            <a:bodyPr wrap="square" rtlCol="0">
              <a:spAutoFit/>
            </a:bodyPr>
            <a:lstStyle/>
            <a:p>
              <a:pPr algn="ctr"/>
              <a:r>
                <a:rPr lang="en-US" b="1" dirty="0" smtClean="0">
                  <a:solidFill>
                    <a:schemeClr val="bg1"/>
                  </a:solidFill>
                  <a:latin typeface="Times New Roman" charset="0"/>
                  <a:ea typeface="Times New Roman" charset="0"/>
                  <a:cs typeface="Times New Roman" charset="0"/>
                </a:rPr>
                <a:t>Criticality</a:t>
              </a:r>
              <a:endParaRPr lang="en-US" b="1" dirty="0">
                <a:solidFill>
                  <a:schemeClr val="bg1"/>
                </a:solidFill>
                <a:latin typeface="Times New Roman" charset="0"/>
                <a:ea typeface="Times New Roman" charset="0"/>
                <a:cs typeface="Times New Roman" charset="0"/>
              </a:endParaRPr>
            </a:p>
          </p:txBody>
        </p:sp>
      </p:grpSp>
      <p:grpSp>
        <p:nvGrpSpPr>
          <p:cNvPr id="7" name="Group 6"/>
          <p:cNvGrpSpPr/>
          <p:nvPr/>
        </p:nvGrpSpPr>
        <p:grpSpPr>
          <a:xfrm>
            <a:off x="1037791" y="4411448"/>
            <a:ext cx="1883699" cy="1733101"/>
            <a:chOff x="799605" y="4069896"/>
            <a:chExt cx="2002971" cy="2136941"/>
          </a:xfrm>
        </p:grpSpPr>
        <p:pic>
          <p:nvPicPr>
            <p:cNvPr id="31" name="image25.png" descr="NDNCA_logo.png"/>
            <p:cNvPicPr/>
            <p:nvPr/>
          </p:nvPicPr>
          <p:blipFill rotWithShape="1">
            <a:blip r:embed="rId6" cstate="hqprint">
              <a:extLst>
                <a:ext uri="{28A0092B-C50C-407E-A947-70E740481C1C}">
                  <a14:useLocalDpi xmlns:a14="http://schemas.microsoft.com/office/drawing/2010/main"/>
                </a:ext>
              </a:extLst>
            </a:blip>
            <a:srcRect/>
            <a:stretch/>
          </p:blipFill>
          <p:spPr>
            <a:xfrm>
              <a:off x="799605" y="4543499"/>
              <a:ext cx="2002971" cy="1663338"/>
            </a:xfrm>
            <a:prstGeom prst="rect">
              <a:avLst/>
            </a:prstGeom>
            <a:ln>
              <a:solidFill>
                <a:srgbClr val="71509D"/>
              </a:solidFill>
            </a:ln>
          </p:spPr>
        </p:pic>
        <p:sp>
          <p:nvSpPr>
            <p:cNvPr id="35" name="TextBox 34"/>
            <p:cNvSpPr txBox="1"/>
            <p:nvPr/>
          </p:nvSpPr>
          <p:spPr>
            <a:xfrm>
              <a:off x="799605" y="4069896"/>
              <a:ext cx="2002971" cy="455392"/>
            </a:xfrm>
            <a:prstGeom prst="rect">
              <a:avLst/>
            </a:prstGeom>
            <a:solidFill>
              <a:schemeClr val="tx1"/>
            </a:solidFill>
            <a:ln>
              <a:solidFill>
                <a:srgbClr val="71509D"/>
              </a:solidFill>
            </a:ln>
          </p:spPr>
          <p:txBody>
            <a:bodyPr wrap="square" rtlCol="0">
              <a:spAutoFit/>
            </a:bodyPr>
            <a:lstStyle/>
            <a:p>
              <a:pPr algn="ctr"/>
              <a:r>
                <a:rPr lang="en-US" b="1" dirty="0" smtClean="0">
                  <a:solidFill>
                    <a:schemeClr val="bg1"/>
                  </a:solidFill>
                  <a:latin typeface="Times New Roman" charset="0"/>
                  <a:ea typeface="Times New Roman" charset="0"/>
                  <a:cs typeface="Times New Roman" charset="0"/>
                </a:rPr>
                <a:t>Isotope Program</a:t>
              </a:r>
              <a:endParaRPr lang="en-US" b="1" dirty="0">
                <a:solidFill>
                  <a:schemeClr val="bg1"/>
                </a:solidFill>
                <a:latin typeface="Times New Roman" charset="0"/>
                <a:ea typeface="Times New Roman" charset="0"/>
                <a:cs typeface="Times New Roman" charset="0"/>
              </a:endParaRPr>
            </a:p>
          </p:txBody>
        </p:sp>
      </p:grpSp>
      <p:grpSp>
        <p:nvGrpSpPr>
          <p:cNvPr id="9" name="Group 8"/>
          <p:cNvGrpSpPr/>
          <p:nvPr/>
        </p:nvGrpSpPr>
        <p:grpSpPr>
          <a:xfrm>
            <a:off x="6270209" y="4411449"/>
            <a:ext cx="1841212" cy="1738460"/>
            <a:chOff x="5983329" y="3859466"/>
            <a:chExt cx="2225292" cy="2358817"/>
          </a:xfrm>
        </p:grpSpPr>
        <p:pic>
          <p:nvPicPr>
            <p:cNvPr id="19" name="image25.png" descr="NDNCA_logo.png"/>
            <p:cNvPicPr/>
            <p:nvPr/>
          </p:nvPicPr>
          <p:blipFill rotWithShape="1">
            <a:blip r:embed="rId7" cstate="hqprint">
              <a:extLst>
                <a:ext uri="{28A0092B-C50C-407E-A947-70E740481C1C}">
                  <a14:useLocalDpi xmlns:a14="http://schemas.microsoft.com/office/drawing/2010/main"/>
                </a:ext>
              </a:extLst>
            </a:blip>
            <a:srcRect/>
            <a:stretch/>
          </p:blipFill>
          <p:spPr>
            <a:xfrm>
              <a:off x="5983329" y="4174060"/>
              <a:ext cx="2225292" cy="2044223"/>
            </a:xfrm>
            <a:prstGeom prst="rect">
              <a:avLst/>
            </a:prstGeom>
            <a:ln>
              <a:solidFill>
                <a:srgbClr val="71509D"/>
              </a:solidFill>
            </a:ln>
          </p:spPr>
        </p:pic>
        <p:sp>
          <p:nvSpPr>
            <p:cNvPr id="36" name="TextBox 35"/>
            <p:cNvSpPr txBox="1"/>
            <p:nvPr/>
          </p:nvSpPr>
          <p:spPr>
            <a:xfrm>
              <a:off x="5983329" y="3859466"/>
              <a:ext cx="2225292" cy="501125"/>
            </a:xfrm>
            <a:prstGeom prst="rect">
              <a:avLst/>
            </a:prstGeom>
            <a:solidFill>
              <a:schemeClr val="tx1"/>
            </a:solidFill>
            <a:ln>
              <a:solidFill>
                <a:srgbClr val="71509D"/>
              </a:solidFill>
            </a:ln>
          </p:spPr>
          <p:txBody>
            <a:bodyPr wrap="square" rtlCol="0">
              <a:spAutoFit/>
            </a:bodyPr>
            <a:lstStyle/>
            <a:p>
              <a:pPr algn="ctr"/>
              <a:r>
                <a:rPr lang="en-US" b="1" dirty="0" smtClean="0">
                  <a:solidFill>
                    <a:schemeClr val="bg1"/>
                  </a:solidFill>
                  <a:latin typeface="Times New Roman" charset="0"/>
                  <a:ea typeface="Times New Roman" charset="0"/>
                  <a:cs typeface="Times New Roman" charset="0"/>
                </a:rPr>
                <a:t>Energy</a:t>
              </a:r>
              <a:endParaRPr lang="en-US" b="1" dirty="0">
                <a:solidFill>
                  <a:schemeClr val="bg1"/>
                </a:solidFill>
                <a:latin typeface="Times New Roman" charset="0"/>
                <a:ea typeface="Times New Roman" charset="0"/>
                <a:cs typeface="Times New Roman" charset="0"/>
              </a:endParaRPr>
            </a:p>
          </p:txBody>
        </p:sp>
      </p:grpSp>
      <p:grpSp>
        <p:nvGrpSpPr>
          <p:cNvPr id="12" name="Group 11"/>
          <p:cNvGrpSpPr/>
          <p:nvPr/>
        </p:nvGrpSpPr>
        <p:grpSpPr>
          <a:xfrm>
            <a:off x="3662023" y="4571165"/>
            <a:ext cx="2011828" cy="1750337"/>
            <a:chOff x="3665638" y="4226783"/>
            <a:chExt cx="2011828" cy="1750337"/>
          </a:xfrm>
        </p:grpSpPr>
        <p:sp>
          <p:nvSpPr>
            <p:cNvPr id="38" name="TextBox 37"/>
            <p:cNvSpPr txBox="1"/>
            <p:nvPr/>
          </p:nvSpPr>
          <p:spPr>
            <a:xfrm>
              <a:off x="3665638" y="4226783"/>
              <a:ext cx="2011828" cy="369332"/>
            </a:xfrm>
            <a:prstGeom prst="rect">
              <a:avLst/>
            </a:prstGeom>
            <a:solidFill>
              <a:schemeClr val="tx1"/>
            </a:solidFill>
            <a:ln>
              <a:solidFill>
                <a:srgbClr val="71509D"/>
              </a:solidFill>
            </a:ln>
          </p:spPr>
          <p:txBody>
            <a:bodyPr wrap="square" rtlCol="0">
              <a:spAutoFit/>
            </a:bodyPr>
            <a:lstStyle/>
            <a:p>
              <a:pPr algn="ctr"/>
              <a:r>
                <a:rPr lang="en-US" b="1" dirty="0" smtClean="0">
                  <a:solidFill>
                    <a:schemeClr val="bg1"/>
                  </a:solidFill>
                  <a:latin typeface="Times New Roman" charset="0"/>
                  <a:ea typeface="Times New Roman" charset="0"/>
                  <a:cs typeface="Times New Roman" charset="0"/>
                </a:rPr>
                <a:t>Nuclear Science</a:t>
              </a:r>
              <a:endParaRPr lang="en-US" b="1" dirty="0">
                <a:solidFill>
                  <a:schemeClr val="bg1"/>
                </a:solidFill>
                <a:latin typeface="Times New Roman" charset="0"/>
                <a:ea typeface="Times New Roman" charset="0"/>
                <a:cs typeface="Times New Roman" charset="0"/>
              </a:endParaRPr>
            </a:p>
          </p:txBody>
        </p:sp>
        <p:pic>
          <p:nvPicPr>
            <p:cNvPr id="10" name="Picture 9"/>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665638" y="4596116"/>
              <a:ext cx="2011827" cy="1381004"/>
            </a:xfrm>
            <a:prstGeom prst="rect">
              <a:avLst/>
            </a:prstGeom>
            <a:ln>
              <a:solidFill>
                <a:srgbClr val="71509D"/>
              </a:solidFill>
            </a:ln>
          </p:spPr>
        </p:pic>
      </p:grpSp>
      <p:cxnSp>
        <p:nvCxnSpPr>
          <p:cNvPr id="40" name="Straight Arrow Connector 39"/>
          <p:cNvCxnSpPr>
            <a:stCxn id="3" idx="7"/>
            <a:endCxn id="17" idx="2"/>
          </p:cNvCxnSpPr>
          <p:nvPr/>
        </p:nvCxnSpPr>
        <p:spPr bwMode="auto">
          <a:xfrm flipV="1">
            <a:off x="5699384" y="3034760"/>
            <a:ext cx="130927" cy="36779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41" name="Straight Arrow Connector 40"/>
          <p:cNvCxnSpPr>
            <a:stCxn id="3" idx="2"/>
            <a:endCxn id="32" idx="3"/>
          </p:cNvCxnSpPr>
          <p:nvPr/>
        </p:nvCxnSpPr>
        <p:spPr bwMode="auto">
          <a:xfrm flipH="1" flipV="1">
            <a:off x="2260545" y="3437676"/>
            <a:ext cx="948707" cy="223513"/>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44" name="Straight Arrow Connector 43"/>
          <p:cNvCxnSpPr>
            <a:stCxn id="3" idx="3"/>
            <a:endCxn id="31" idx="3"/>
          </p:cNvCxnSpPr>
          <p:nvPr/>
        </p:nvCxnSpPr>
        <p:spPr bwMode="auto">
          <a:xfrm flipH="1">
            <a:off x="2921490" y="3919820"/>
            <a:ext cx="715001" cy="1550232"/>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48" name="Straight Arrow Connector 47"/>
          <p:cNvCxnSpPr/>
          <p:nvPr/>
        </p:nvCxnSpPr>
        <p:spPr bwMode="auto">
          <a:xfrm>
            <a:off x="4666130" y="4026949"/>
            <a:ext cx="3614" cy="544216"/>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51" name="Straight Arrow Connector 50"/>
          <p:cNvCxnSpPr>
            <a:stCxn id="3" idx="6"/>
            <a:endCxn id="18" idx="1"/>
          </p:cNvCxnSpPr>
          <p:nvPr/>
        </p:nvCxnSpPr>
        <p:spPr bwMode="auto">
          <a:xfrm flipV="1">
            <a:off x="6126623" y="3452246"/>
            <a:ext cx="1020113" cy="208943"/>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54" name="Straight Arrow Connector 53"/>
          <p:cNvCxnSpPr>
            <a:stCxn id="3" idx="5"/>
          </p:cNvCxnSpPr>
          <p:nvPr/>
        </p:nvCxnSpPr>
        <p:spPr bwMode="auto">
          <a:xfrm>
            <a:off x="5699384" y="3919820"/>
            <a:ext cx="570824" cy="151595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rotWithShape="1">
          <a:blip r:embed="rId9" cstate="hqprint">
            <a:extLst>
              <a:ext uri="{28A0092B-C50C-407E-A947-70E740481C1C}">
                <a14:useLocalDpi xmlns:a14="http://schemas.microsoft.com/office/drawing/2010/main"/>
              </a:ext>
            </a:extLst>
          </a:blip>
          <a:srcRect b="-4385"/>
          <a:stretch/>
        </p:blipFill>
        <p:spPr>
          <a:xfrm>
            <a:off x="2481515" y="1456743"/>
            <a:ext cx="2090489" cy="1625425"/>
          </a:xfrm>
          <a:prstGeom prst="rect">
            <a:avLst/>
          </a:prstGeom>
        </p:spPr>
      </p:pic>
      <p:sp>
        <p:nvSpPr>
          <p:cNvPr id="37" name="TextBox 36"/>
          <p:cNvSpPr txBox="1"/>
          <p:nvPr/>
        </p:nvSpPr>
        <p:spPr>
          <a:xfrm>
            <a:off x="2496448" y="1146607"/>
            <a:ext cx="2060621" cy="338554"/>
          </a:xfrm>
          <a:prstGeom prst="rect">
            <a:avLst/>
          </a:prstGeom>
          <a:solidFill>
            <a:schemeClr val="tx1"/>
          </a:solidFill>
          <a:ln>
            <a:solidFill>
              <a:srgbClr val="71509D"/>
            </a:solidFill>
          </a:ln>
        </p:spPr>
        <p:txBody>
          <a:bodyPr wrap="square" rtlCol="0">
            <a:spAutoFit/>
          </a:bodyPr>
          <a:lstStyle/>
          <a:p>
            <a:pPr algn="ctr"/>
            <a:r>
              <a:rPr lang="en-US" sz="1600" b="1" dirty="0" smtClean="0">
                <a:solidFill>
                  <a:schemeClr val="bg1"/>
                </a:solidFill>
                <a:latin typeface="Times New Roman" charset="0"/>
                <a:ea typeface="Times New Roman" charset="0"/>
                <a:cs typeface="Times New Roman" charset="0"/>
              </a:rPr>
              <a:t>Stewardship Science</a:t>
            </a:r>
            <a:endParaRPr lang="en-US" sz="1600" b="1" dirty="0">
              <a:solidFill>
                <a:schemeClr val="bg1"/>
              </a:solidFill>
              <a:latin typeface="Times New Roman" charset="0"/>
              <a:ea typeface="Times New Roman" charset="0"/>
              <a:cs typeface="Times New Roman" charset="0"/>
            </a:endParaRPr>
          </a:p>
        </p:txBody>
      </p:sp>
      <p:cxnSp>
        <p:nvCxnSpPr>
          <p:cNvPr id="39" name="Straight Arrow Connector 38"/>
          <p:cNvCxnSpPr>
            <a:stCxn id="3" idx="1"/>
          </p:cNvCxnSpPr>
          <p:nvPr/>
        </p:nvCxnSpPr>
        <p:spPr bwMode="auto">
          <a:xfrm flipH="1" flipV="1">
            <a:off x="3497580" y="2948940"/>
            <a:ext cx="138911" cy="45361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grpSp>
        <p:nvGrpSpPr>
          <p:cNvPr id="14" name="Group 13"/>
          <p:cNvGrpSpPr/>
          <p:nvPr/>
        </p:nvGrpSpPr>
        <p:grpSpPr>
          <a:xfrm>
            <a:off x="2477891" y="1128942"/>
            <a:ext cx="4368909" cy="1903475"/>
            <a:chOff x="2477891" y="1128942"/>
            <a:chExt cx="4368909" cy="1903475"/>
          </a:xfrm>
        </p:grpSpPr>
        <p:sp>
          <p:nvSpPr>
            <p:cNvPr id="45" name="TextBox 44"/>
            <p:cNvSpPr txBox="1"/>
            <p:nvPr/>
          </p:nvSpPr>
          <p:spPr>
            <a:xfrm>
              <a:off x="2477891" y="1128942"/>
              <a:ext cx="4368909" cy="646331"/>
            </a:xfrm>
            <a:prstGeom prst="rect">
              <a:avLst/>
            </a:prstGeom>
            <a:solidFill>
              <a:srgbClr val="477DC2"/>
            </a:solidFill>
          </p:spPr>
          <p:txBody>
            <a:bodyPr wrap="square" rtlCol="0">
              <a:spAutoFit/>
            </a:bodyPr>
            <a:lstStyle/>
            <a:p>
              <a:pPr algn="ctr"/>
              <a:r>
                <a:rPr lang="en-US" b="1" i="1" dirty="0" smtClean="0">
                  <a:solidFill>
                    <a:srgbClr val="FFFF00"/>
                  </a:solidFill>
                  <a:latin typeface="Times New Roman" charset="0"/>
                  <a:ea typeface="Times New Roman" charset="0"/>
                  <a:cs typeface="Times New Roman" charset="0"/>
                </a:rPr>
                <a:t>FIER &amp; FREYA codes (Matthews) </a:t>
              </a:r>
            </a:p>
            <a:p>
              <a:pPr algn="ctr"/>
              <a:r>
                <a:rPr lang="en-US" b="1" i="1" dirty="0" smtClean="0">
                  <a:solidFill>
                    <a:srgbClr val="FFFF00"/>
                  </a:solidFill>
                  <a:latin typeface="Times New Roman" charset="0"/>
                  <a:ea typeface="Times New Roman" charset="0"/>
                  <a:cs typeface="Times New Roman" charset="0"/>
                </a:rPr>
                <a:t>FREYA event generator (Jackson/Vogt)</a:t>
              </a:r>
              <a:endParaRPr lang="en-US" b="1" i="1" dirty="0">
                <a:solidFill>
                  <a:srgbClr val="FFFF00"/>
                </a:solidFill>
                <a:latin typeface="Times New Roman" charset="0"/>
                <a:ea typeface="Times New Roman" charset="0"/>
                <a:cs typeface="Times New Roman" charset="0"/>
              </a:endParaRPr>
            </a:p>
          </p:txBody>
        </p:sp>
        <p:pic>
          <p:nvPicPr>
            <p:cNvPr id="46" name="Picture 45"/>
            <p:cNvPicPr>
              <a:picLocks noChangeAspect="1"/>
            </p:cNvPicPr>
            <p:nvPr/>
          </p:nvPicPr>
          <p:blipFill>
            <a:blip r:embed="rId10"/>
            <a:stretch>
              <a:fillRect/>
            </a:stretch>
          </p:blipFill>
          <p:spPr>
            <a:xfrm>
              <a:off x="2496448" y="1787034"/>
              <a:ext cx="2190114" cy="1245383"/>
            </a:xfrm>
            <a:prstGeom prst="rect">
              <a:avLst/>
            </a:prstGeom>
            <a:ln>
              <a:solidFill>
                <a:schemeClr val="tx1"/>
              </a:solidFill>
            </a:ln>
          </p:spPr>
        </p:pic>
        <p:pic>
          <p:nvPicPr>
            <p:cNvPr id="47" name="Picture 46"/>
            <p:cNvPicPr>
              <a:picLocks noChangeAspect="1"/>
            </p:cNvPicPr>
            <p:nvPr/>
          </p:nvPicPr>
          <p:blipFill rotWithShape="1">
            <a:blip r:embed="rId11">
              <a:extLst>
                <a:ext uri="{28A0092B-C50C-407E-A947-70E740481C1C}">
                  <a14:useLocalDpi xmlns:a14="http://schemas.microsoft.com/office/drawing/2010/main"/>
                </a:ext>
              </a:extLst>
            </a:blip>
            <a:srcRect b="12127"/>
            <a:stretch/>
          </p:blipFill>
          <p:spPr bwMode="auto">
            <a:xfrm>
              <a:off x="4695640" y="1775272"/>
              <a:ext cx="2145746" cy="1257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979936" y="4408755"/>
            <a:ext cx="1959514" cy="1912747"/>
            <a:chOff x="979936" y="4408755"/>
            <a:chExt cx="1959514" cy="1912747"/>
          </a:xfrm>
        </p:grpSpPr>
        <p:sp>
          <p:nvSpPr>
            <p:cNvPr id="49" name="TextBox 48"/>
            <p:cNvSpPr txBox="1"/>
            <p:nvPr/>
          </p:nvSpPr>
          <p:spPr>
            <a:xfrm>
              <a:off x="1013397" y="4408755"/>
              <a:ext cx="1908092" cy="646331"/>
            </a:xfrm>
            <a:prstGeom prst="rect">
              <a:avLst/>
            </a:prstGeom>
            <a:solidFill>
              <a:srgbClr val="477DC2"/>
            </a:solidFill>
          </p:spPr>
          <p:txBody>
            <a:bodyPr wrap="square" rtlCol="0">
              <a:spAutoFit/>
            </a:bodyPr>
            <a:lstStyle/>
            <a:p>
              <a:pPr algn="ctr"/>
              <a:r>
                <a:rPr lang="en-US" b="1" i="1" dirty="0" smtClean="0">
                  <a:solidFill>
                    <a:srgbClr val="FFFF00"/>
                  </a:solidFill>
                  <a:latin typeface="Times New Roman" charset="0"/>
                  <a:ea typeface="Times New Roman" charset="0"/>
                  <a:cs typeface="Times New Roman" charset="0"/>
                </a:rPr>
                <a:t>Nb,La(p,x)</a:t>
              </a:r>
            </a:p>
            <a:p>
              <a:pPr algn="ctr"/>
              <a:r>
                <a:rPr lang="en-US" b="1" i="1" dirty="0" smtClean="0">
                  <a:solidFill>
                    <a:srgbClr val="FFFF00"/>
                  </a:solidFill>
                  <a:latin typeface="Times New Roman" charset="0"/>
                  <a:ea typeface="Times New Roman" charset="0"/>
                  <a:cs typeface="Times New Roman" charset="0"/>
                </a:rPr>
                <a:t>(Voyles, Morrell)</a:t>
              </a:r>
              <a:endParaRPr lang="en-US" b="1" i="1" dirty="0">
                <a:solidFill>
                  <a:srgbClr val="FFFF00"/>
                </a:solidFill>
                <a:latin typeface="Times New Roman" charset="0"/>
                <a:ea typeface="Times New Roman" charset="0"/>
                <a:cs typeface="Times New Roman" charset="0"/>
              </a:endParaRPr>
            </a:p>
          </p:txBody>
        </p:sp>
        <p:pic>
          <p:nvPicPr>
            <p:cNvPr id="50" name="Picture 49">
              <a:extLst>
                <a:ext uri="{FF2B5EF4-FFF2-40B4-BE49-F238E27FC236}">
                  <a16:creationId xmlns:a16="http://schemas.microsoft.com/office/drawing/2014/main" xmlns="" id="{5A05946E-512C-4E42-86B8-1DA0C5DAA9F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633" r="8946"/>
            <a:stretch/>
          </p:blipFill>
          <p:spPr>
            <a:xfrm>
              <a:off x="979936" y="4962657"/>
              <a:ext cx="1959514" cy="1358845"/>
            </a:xfrm>
            <a:prstGeom prst="rect">
              <a:avLst/>
            </a:prstGeom>
          </p:spPr>
        </p:pic>
      </p:grpSp>
      <p:grpSp>
        <p:nvGrpSpPr>
          <p:cNvPr id="16" name="Group 15"/>
          <p:cNvGrpSpPr/>
          <p:nvPr/>
        </p:nvGrpSpPr>
        <p:grpSpPr>
          <a:xfrm>
            <a:off x="6265680" y="4408019"/>
            <a:ext cx="1845740" cy="1921195"/>
            <a:chOff x="6265680" y="4408019"/>
            <a:chExt cx="1845740" cy="1921195"/>
          </a:xfrm>
        </p:grpSpPr>
        <p:pic>
          <p:nvPicPr>
            <p:cNvPr id="42" name="Picture 41"/>
            <p:cNvPicPr/>
            <p:nvPr/>
          </p:nvPicPr>
          <p:blipFill>
            <a:blip r:embed="rId13"/>
            <a:stretch>
              <a:fillRect/>
            </a:stretch>
          </p:blipFill>
          <p:spPr>
            <a:xfrm>
              <a:off x="6265681" y="4958479"/>
              <a:ext cx="1845739" cy="1363023"/>
            </a:xfrm>
            <a:prstGeom prst="rect">
              <a:avLst/>
            </a:prstGeom>
          </p:spPr>
        </p:pic>
        <p:sp>
          <p:nvSpPr>
            <p:cNvPr id="43" name="TextBox 42"/>
            <p:cNvSpPr txBox="1"/>
            <p:nvPr/>
          </p:nvSpPr>
          <p:spPr>
            <a:xfrm>
              <a:off x="7236823" y="5990660"/>
              <a:ext cx="874597" cy="338554"/>
            </a:xfrm>
            <a:prstGeom prst="rect">
              <a:avLst/>
            </a:prstGeom>
            <a:solidFill>
              <a:schemeClr val="tx1"/>
            </a:solidFill>
          </p:spPr>
          <p:txBody>
            <a:bodyPr wrap="square" rtlCol="0">
              <a:spAutoFit/>
            </a:bodyPr>
            <a:lstStyle/>
            <a:p>
              <a:pPr algn="ctr"/>
              <a:r>
                <a:rPr lang="en-US" sz="1600" b="1" i="1" dirty="0" smtClean="0">
                  <a:solidFill>
                    <a:schemeClr val="bg1"/>
                  </a:solidFill>
                  <a:latin typeface="Times New Roman" charset="0"/>
                  <a:ea typeface="Times New Roman" charset="0"/>
                  <a:cs typeface="Times New Roman" charset="0"/>
                </a:rPr>
                <a:t>HFNG</a:t>
              </a:r>
              <a:endParaRPr lang="en-US" sz="2000" b="1" i="1" dirty="0">
                <a:solidFill>
                  <a:schemeClr val="bg1"/>
                </a:solidFill>
                <a:latin typeface="Times New Roman" charset="0"/>
                <a:ea typeface="Times New Roman" charset="0"/>
                <a:cs typeface="Times New Roman" charset="0"/>
              </a:endParaRPr>
            </a:p>
          </p:txBody>
        </p:sp>
        <p:sp>
          <p:nvSpPr>
            <p:cNvPr id="52" name="TextBox 51"/>
            <p:cNvSpPr txBox="1"/>
            <p:nvPr/>
          </p:nvSpPr>
          <p:spPr>
            <a:xfrm>
              <a:off x="6265680" y="4408019"/>
              <a:ext cx="1845740" cy="646331"/>
            </a:xfrm>
            <a:prstGeom prst="rect">
              <a:avLst/>
            </a:prstGeom>
            <a:solidFill>
              <a:srgbClr val="477DC2"/>
            </a:solidFill>
          </p:spPr>
          <p:txBody>
            <a:bodyPr wrap="square" rtlCol="0">
              <a:spAutoFit/>
            </a:bodyPr>
            <a:lstStyle/>
            <a:p>
              <a:pPr algn="ctr"/>
              <a:r>
                <a:rPr lang="en-US" b="1" i="1" baseline="30000" dirty="0" smtClean="0">
                  <a:solidFill>
                    <a:srgbClr val="FFFF00"/>
                  </a:solidFill>
                  <a:latin typeface="Times New Roman" charset="0"/>
                  <a:ea typeface="Times New Roman" charset="0"/>
                  <a:cs typeface="Times New Roman" charset="0"/>
                </a:rPr>
                <a:t>35</a:t>
              </a:r>
              <a:r>
                <a:rPr lang="en-US" b="1" i="1" dirty="0" smtClean="0">
                  <a:solidFill>
                    <a:srgbClr val="FFFF00"/>
                  </a:solidFill>
                  <a:latin typeface="Times New Roman" charset="0"/>
                  <a:ea typeface="Times New Roman" charset="0"/>
                  <a:cs typeface="Times New Roman" charset="0"/>
                </a:rPr>
                <a:t>Cl(n,p)</a:t>
              </a:r>
            </a:p>
            <a:p>
              <a:pPr algn="ctr"/>
              <a:r>
                <a:rPr lang="en-US" b="1" i="1" dirty="0">
                  <a:solidFill>
                    <a:srgbClr val="FFFF00"/>
                  </a:solidFill>
                  <a:latin typeface="Times New Roman" charset="0"/>
                  <a:ea typeface="Times New Roman" charset="0"/>
                  <a:cs typeface="Times New Roman" charset="0"/>
                </a:rPr>
                <a:t>(</a:t>
              </a:r>
              <a:r>
                <a:rPr lang="en-US" b="1" i="1" dirty="0" smtClean="0">
                  <a:solidFill>
                    <a:srgbClr val="FFFF00"/>
                  </a:solidFill>
                  <a:latin typeface="Times New Roman" charset="0"/>
                  <a:ea typeface="Times New Roman" charset="0"/>
                  <a:cs typeface="Times New Roman" charset="0"/>
                </a:rPr>
                <a:t>Batchelder)</a:t>
              </a:r>
              <a:endParaRPr lang="en-US" b="1" i="1" dirty="0">
                <a:solidFill>
                  <a:srgbClr val="FFFF00"/>
                </a:solidFill>
                <a:latin typeface="Times New Roman" charset="0"/>
                <a:ea typeface="Times New Roman" charset="0"/>
                <a:cs typeface="Times New Roman" charset="0"/>
              </a:endParaRPr>
            </a:p>
          </p:txBody>
        </p:sp>
      </p:grpSp>
      <p:grpSp>
        <p:nvGrpSpPr>
          <p:cNvPr id="20" name="Group 19"/>
          <p:cNvGrpSpPr/>
          <p:nvPr/>
        </p:nvGrpSpPr>
        <p:grpSpPr>
          <a:xfrm>
            <a:off x="7127754" y="2405440"/>
            <a:ext cx="1878953" cy="1875598"/>
            <a:chOff x="7127754" y="2405440"/>
            <a:chExt cx="1878953" cy="1875598"/>
          </a:xfrm>
        </p:grpSpPr>
        <p:sp>
          <p:nvSpPr>
            <p:cNvPr id="5" name="TextBox 4"/>
            <p:cNvSpPr txBox="1"/>
            <p:nvPr/>
          </p:nvSpPr>
          <p:spPr>
            <a:xfrm>
              <a:off x="7143192" y="2405440"/>
              <a:ext cx="1845740" cy="646331"/>
            </a:xfrm>
            <a:prstGeom prst="rect">
              <a:avLst/>
            </a:prstGeom>
            <a:solidFill>
              <a:srgbClr val="477DC2"/>
            </a:solidFill>
          </p:spPr>
          <p:txBody>
            <a:bodyPr wrap="square" rtlCol="0">
              <a:spAutoFit/>
            </a:bodyPr>
            <a:lstStyle/>
            <a:p>
              <a:pPr algn="ctr"/>
              <a:r>
                <a:rPr lang="en-US" b="1" i="1" dirty="0" smtClean="0">
                  <a:solidFill>
                    <a:srgbClr val="FFFF00"/>
                  </a:solidFill>
                  <a:latin typeface="Times New Roman" charset="0"/>
                  <a:ea typeface="Times New Roman" charset="0"/>
                  <a:cs typeface="Times New Roman" charset="0"/>
                </a:rPr>
                <a:t>Baghdad Atlas (Hurst, Song)</a:t>
              </a:r>
              <a:endParaRPr lang="en-US" b="1" i="1" dirty="0">
                <a:solidFill>
                  <a:srgbClr val="FFFF00"/>
                </a:solidFill>
                <a:latin typeface="Times New Roman" charset="0"/>
                <a:ea typeface="Times New Roman" charset="0"/>
                <a:cs typeface="Times New Roman" charset="0"/>
              </a:endParaRPr>
            </a:p>
          </p:txBody>
        </p:sp>
        <p:pic>
          <p:nvPicPr>
            <p:cNvPr id="53" name="Picture 52"/>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7127754" y="3037571"/>
              <a:ext cx="1878953" cy="1243467"/>
            </a:xfrm>
            <a:prstGeom prst="rect">
              <a:avLst/>
            </a:prstGeom>
            <a:ln>
              <a:solidFill>
                <a:srgbClr val="477DC2"/>
              </a:solidFill>
            </a:ln>
          </p:spPr>
        </p:pic>
      </p:grpSp>
      <p:sp>
        <p:nvSpPr>
          <p:cNvPr id="56" name="TextBox 55"/>
          <p:cNvSpPr txBox="1"/>
          <p:nvPr/>
        </p:nvSpPr>
        <p:spPr>
          <a:xfrm>
            <a:off x="3662022" y="4571165"/>
            <a:ext cx="2037360" cy="1754326"/>
          </a:xfrm>
          <a:prstGeom prst="rect">
            <a:avLst/>
          </a:prstGeom>
          <a:solidFill>
            <a:srgbClr val="477DC2"/>
          </a:solidFill>
        </p:spPr>
        <p:txBody>
          <a:bodyPr wrap="square" rtlCol="0">
            <a:spAutoFit/>
          </a:bodyPr>
          <a:lstStyle/>
          <a:p>
            <a:pPr algn="ctr"/>
            <a:r>
              <a:rPr lang="en-US" sz="2400" b="1" i="1" dirty="0" smtClean="0">
                <a:solidFill>
                  <a:srgbClr val="FFFF00"/>
                </a:solidFill>
                <a:latin typeface="Times New Roman" charset="0"/>
                <a:ea typeface="Times New Roman" charset="0"/>
                <a:cs typeface="Times New Roman" charset="0"/>
              </a:rPr>
              <a:t>ENSDF XUNDL</a:t>
            </a:r>
          </a:p>
          <a:p>
            <a:pPr algn="ctr"/>
            <a:r>
              <a:rPr lang="en-US" sz="2000" b="1" i="1" dirty="0" smtClean="0">
                <a:solidFill>
                  <a:srgbClr val="FFFF00"/>
                </a:solidFill>
                <a:latin typeface="Times New Roman" charset="0"/>
                <a:ea typeface="Times New Roman" charset="0"/>
                <a:cs typeface="Times New Roman" charset="0"/>
              </a:rPr>
              <a:t>(</a:t>
            </a:r>
            <a:r>
              <a:rPr lang="en-US" sz="2000" b="1" i="1" u="sng" dirty="0" smtClean="0">
                <a:solidFill>
                  <a:srgbClr val="FFFF00"/>
                </a:solidFill>
                <a:latin typeface="Times New Roman" charset="0"/>
                <a:ea typeface="Times New Roman" charset="0"/>
                <a:cs typeface="Times New Roman" charset="0"/>
              </a:rPr>
              <a:t>Basunia</a:t>
            </a:r>
            <a:r>
              <a:rPr lang="en-US" sz="2000" b="1" i="1" dirty="0" smtClean="0">
                <a:solidFill>
                  <a:srgbClr val="FFFF00"/>
                </a:solidFill>
                <a:latin typeface="Times New Roman" charset="0"/>
                <a:ea typeface="Times New Roman" charset="0"/>
                <a:cs typeface="Times New Roman" charset="0"/>
              </a:rPr>
              <a:t>, Hurst, Batchelder, Tuli, and Browne)</a:t>
            </a:r>
            <a:endParaRPr lang="en-US" sz="2000" b="1" i="1" dirty="0">
              <a:solidFill>
                <a:srgbClr val="FFFF00"/>
              </a:solidFill>
              <a:latin typeface="Times New Roman" charset="0"/>
              <a:ea typeface="Times New Roman" charset="0"/>
              <a:cs typeface="Times New Roman" charset="0"/>
            </a:endParaRPr>
          </a:p>
        </p:txBody>
      </p:sp>
      <p:grpSp>
        <p:nvGrpSpPr>
          <p:cNvPr id="21" name="Group 20"/>
          <p:cNvGrpSpPr/>
          <p:nvPr/>
        </p:nvGrpSpPr>
        <p:grpSpPr>
          <a:xfrm>
            <a:off x="403311" y="2384346"/>
            <a:ext cx="1873281" cy="1877967"/>
            <a:chOff x="403311" y="2384346"/>
            <a:chExt cx="1873281" cy="1877967"/>
          </a:xfrm>
        </p:grpSpPr>
        <p:sp>
          <p:nvSpPr>
            <p:cNvPr id="55" name="TextBox 54"/>
            <p:cNvSpPr txBox="1"/>
            <p:nvPr/>
          </p:nvSpPr>
          <p:spPr>
            <a:xfrm>
              <a:off x="417495" y="2384346"/>
              <a:ext cx="1858488" cy="861774"/>
            </a:xfrm>
            <a:prstGeom prst="rect">
              <a:avLst/>
            </a:prstGeom>
            <a:solidFill>
              <a:srgbClr val="477DC2"/>
            </a:solidFill>
          </p:spPr>
          <p:txBody>
            <a:bodyPr wrap="square" rtlCol="0">
              <a:spAutoFit/>
            </a:bodyPr>
            <a:lstStyle/>
            <a:p>
              <a:r>
                <a:rPr lang="en-US" sz="1600" b="1" i="1" dirty="0" smtClean="0">
                  <a:solidFill>
                    <a:srgbClr val="FFFF00"/>
                  </a:solidFill>
                  <a:latin typeface="Times New Roman" charset="0"/>
                  <a:ea typeface="Times New Roman" charset="0"/>
                  <a:cs typeface="Times New Roman" charset="0"/>
                </a:rPr>
                <a:t>Radiative Strength Database </a:t>
              </a:r>
            </a:p>
            <a:p>
              <a:r>
                <a:rPr lang="en-US" sz="1600" b="1" i="1" dirty="0" smtClean="0">
                  <a:solidFill>
                    <a:srgbClr val="FFFF00"/>
                  </a:solidFill>
                  <a:latin typeface="Times New Roman" charset="0"/>
                  <a:ea typeface="Times New Roman" charset="0"/>
                  <a:cs typeface="Times New Roman" charset="0"/>
                </a:rPr>
                <a:t>(Firestone)</a:t>
              </a:r>
              <a:endParaRPr lang="en-US" sz="1600" b="1" i="1" dirty="0">
                <a:solidFill>
                  <a:srgbClr val="FFFF00"/>
                </a:solidFill>
                <a:latin typeface="Times New Roman" charset="0"/>
                <a:ea typeface="Times New Roman" charset="0"/>
                <a:cs typeface="Times New Roman" charset="0"/>
              </a:endParaRPr>
            </a:p>
          </p:txBody>
        </p:sp>
        <p:pic>
          <p:nvPicPr>
            <p:cNvPr id="59" name="Picture 6" descr="cactus(1).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3311" y="3242432"/>
              <a:ext cx="1873281" cy="101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p:nvPr/>
          </p:nvPicPr>
          <p:blipFill rotWithShape="1">
            <a:blip r:embed="rId16">
              <a:extLst>
                <a:ext uri="{28A0092B-C50C-407E-A947-70E740481C1C}">
                  <a14:useLocalDpi xmlns:a14="http://schemas.microsoft.com/office/drawing/2010/main" val="0"/>
                </a:ext>
              </a:extLst>
            </a:blip>
            <a:srcRect r="72581"/>
            <a:stretch/>
          </p:blipFill>
          <p:spPr bwMode="auto">
            <a:xfrm>
              <a:off x="1637255" y="2687417"/>
              <a:ext cx="633523" cy="556635"/>
            </a:xfrm>
            <a:prstGeom prst="rect">
              <a:avLst/>
            </a:prstGeom>
            <a:solidFill>
              <a:srgbClr val="477DC2"/>
            </a:solidFill>
            <a:ln>
              <a:solidFill>
                <a:srgbClr val="477DC2"/>
              </a:solidFill>
            </a:ln>
          </p:spPr>
        </p:pic>
      </p:grpSp>
    </p:spTree>
    <p:extLst>
      <p:ext uri="{BB962C8B-B14F-4D97-AF65-F5344CB8AC3E}">
        <p14:creationId xmlns:p14="http://schemas.microsoft.com/office/powerpoint/2010/main" val="213478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dissolv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FY18 Personnel &amp; FTE Breakdown</a:t>
            </a:r>
            <a:endParaRPr lang="en-US" sz="3600" b="0" dirty="0">
              <a:solidFill>
                <a:schemeClr val="bg1"/>
              </a:solidFill>
              <a:latin typeface="Times New Roman" charset="0"/>
              <a:ea typeface="Times New Roman" charset="0"/>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61642463"/>
              </p:ext>
            </p:extLst>
          </p:nvPr>
        </p:nvGraphicFramePr>
        <p:xfrm>
          <a:off x="149629" y="1061980"/>
          <a:ext cx="8844742" cy="5232400"/>
        </p:xfrm>
        <a:graphic>
          <a:graphicData uri="http://schemas.openxmlformats.org/drawingml/2006/table">
            <a:tbl>
              <a:tblPr firstRow="1" bandRow="1">
                <a:tableStyleId>{5C22544A-7EE6-4342-B048-85BDC9FD1C3A}</a:tableStyleId>
              </a:tblPr>
              <a:tblGrid>
                <a:gridCol w="1587731"/>
                <a:gridCol w="1188720"/>
                <a:gridCol w="2354580"/>
                <a:gridCol w="1405890"/>
                <a:gridCol w="2307821"/>
              </a:tblGrid>
              <a:tr h="134535">
                <a:tc>
                  <a:txBody>
                    <a:bodyPr/>
                    <a:lstStyle/>
                    <a:p>
                      <a:pPr>
                        <a:lnSpc>
                          <a:spcPts val="1860"/>
                        </a:lnSpc>
                      </a:pPr>
                      <a:r>
                        <a:rPr lang="en-US" sz="1800" dirty="0" smtClean="0">
                          <a:latin typeface="Times New Roman" charset="0"/>
                          <a:ea typeface="Times New Roman" charset="0"/>
                          <a:cs typeface="Times New Roman" charset="0"/>
                        </a:rPr>
                        <a:t>Name</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Position</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USNDP Activity</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USNDP fraction</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Other support</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L.A. Bernstein </a:t>
                      </a:r>
                    </a:p>
                  </a:txBody>
                  <a:tcPr/>
                </a:tc>
                <a:tc>
                  <a:txBody>
                    <a:bodyPr/>
                    <a:lstStyle/>
                    <a:p>
                      <a:pPr>
                        <a:lnSpc>
                          <a:spcPts val="1860"/>
                        </a:lnSpc>
                      </a:pPr>
                      <a:r>
                        <a:rPr lang="en-US" sz="1800" dirty="0" smtClean="0">
                          <a:latin typeface="Times New Roman" charset="0"/>
                          <a:ea typeface="Times New Roman" charset="0"/>
                          <a:cs typeface="Times New Roman" charset="0"/>
                        </a:rPr>
                        <a:t>Staff</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600" dirty="0" smtClean="0">
                          <a:latin typeface="Times New Roman" charset="0"/>
                          <a:ea typeface="Times New Roman" charset="0"/>
                          <a:cs typeface="Times New Roman" charset="0"/>
                        </a:rPr>
                        <a:t>Coord, Measure., (n,n’</a:t>
                      </a:r>
                      <a:r>
                        <a:rPr lang="en-US" sz="1600" dirty="0" smtClean="0">
                          <a:latin typeface="Symbol" charset="2"/>
                          <a:ea typeface="Symbol" charset="2"/>
                          <a:cs typeface="Symbol" charset="2"/>
                        </a:rPr>
                        <a:t>g</a:t>
                      </a:r>
                      <a:r>
                        <a:rPr lang="en-US" sz="1600" dirty="0" smtClean="0">
                          <a:latin typeface="Times New Roman" charset="0"/>
                          <a:ea typeface="Times New Roman" charset="0"/>
                          <a:cs typeface="Times New Roman" charset="0"/>
                        </a:rPr>
                        <a:t>)</a:t>
                      </a:r>
                      <a:endParaRPr lang="en-US" sz="16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75%</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NA-22,</a:t>
                      </a:r>
                      <a:r>
                        <a:rPr lang="en-US" sz="1800" baseline="0" dirty="0" smtClean="0">
                          <a:latin typeface="Times New Roman" charset="0"/>
                          <a:ea typeface="Times New Roman" charset="0"/>
                          <a:cs typeface="Times New Roman" charset="0"/>
                        </a:rPr>
                        <a:t> UC, Isotopes</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M.S. Basunia</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Staff</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ENSDF, XUNDL </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95%</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Isotopes</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A.M. Hurst </a:t>
                      </a:r>
                    </a:p>
                  </a:txBody>
                  <a:tcPr/>
                </a:tc>
                <a:tc>
                  <a:txBody>
                    <a:bodyPr/>
                    <a:lstStyle/>
                    <a:p>
                      <a:pPr>
                        <a:lnSpc>
                          <a:spcPts val="1860"/>
                        </a:lnSpc>
                      </a:pPr>
                      <a:r>
                        <a:rPr lang="en-US" sz="1800" dirty="0" smtClean="0">
                          <a:latin typeface="Times New Roman" charset="0"/>
                          <a:ea typeface="Times New Roman" charset="0"/>
                          <a:cs typeface="Times New Roman" charset="0"/>
                        </a:rPr>
                        <a:t>Staff (UC)</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a:t>
                      </a:r>
                      <a:r>
                        <a:rPr lang="en-US" sz="1800" dirty="0" smtClean="0">
                          <a:latin typeface="Symbol" charset="2"/>
                          <a:ea typeface="Symbol" charset="2"/>
                          <a:cs typeface="Symbol" charset="2"/>
                        </a:rPr>
                        <a:t>g</a:t>
                      </a:r>
                      <a:r>
                        <a:rPr lang="en-US" sz="1800" dirty="0" smtClean="0">
                          <a:latin typeface="Times New Roman" charset="0"/>
                          <a:ea typeface="Times New Roman" charset="0"/>
                          <a:cs typeface="Times New Roman" charset="0"/>
                        </a:rPr>
                        <a:t>), (n,n’</a:t>
                      </a:r>
                      <a:r>
                        <a:rPr lang="en-US" sz="1800" dirty="0" smtClean="0">
                          <a:latin typeface="Symbol" charset="2"/>
                          <a:ea typeface="Symbol" charset="2"/>
                          <a:cs typeface="Symbol" charset="2"/>
                        </a:rPr>
                        <a:t>g</a:t>
                      </a:r>
                      <a:r>
                        <a:rPr lang="en-US" sz="1800" dirty="0" smtClean="0">
                          <a:latin typeface="Times New Roman" charset="0"/>
                          <a:ea typeface="Times New Roman" charset="0"/>
                          <a:cs typeface="Times New Roman" charset="0"/>
                        </a:rPr>
                        <a:t>)</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60% → 40%</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NA-22</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J.C. Batchelder </a:t>
                      </a:r>
                    </a:p>
                  </a:txBody>
                  <a:tcPr/>
                </a:tc>
                <a:tc>
                  <a:txBody>
                    <a:bodyPr/>
                    <a:lstStyle/>
                    <a:p>
                      <a:pPr>
                        <a:lnSpc>
                          <a:spcPts val="1860"/>
                        </a:lnSpc>
                      </a:pPr>
                      <a:r>
                        <a:rPr lang="en-US" sz="1800" dirty="0" smtClean="0">
                          <a:latin typeface="Times New Roman" charset="0"/>
                          <a:ea typeface="Times New Roman" charset="0"/>
                          <a:cs typeface="Times New Roman" charset="0"/>
                        </a:rPr>
                        <a:t>Staff (UC)</a:t>
                      </a:r>
                    </a:p>
                  </a:txBody>
                  <a:tcPr/>
                </a:tc>
                <a:tc>
                  <a:txBody>
                    <a:bodyPr/>
                    <a:lstStyle/>
                    <a:p>
                      <a:pPr>
                        <a:lnSpc>
                          <a:spcPts val="1860"/>
                        </a:lnSpc>
                      </a:pPr>
                      <a:r>
                        <a:rPr lang="en-US" sz="1800" dirty="0" smtClean="0">
                          <a:latin typeface="Symbol" charset="2"/>
                          <a:ea typeface="Symbol" charset="2"/>
                          <a:cs typeface="Symbol" charset="2"/>
                        </a:rPr>
                        <a:t>b</a:t>
                      </a:r>
                      <a:r>
                        <a:rPr lang="en-US" sz="1800" dirty="0" smtClean="0">
                          <a:latin typeface="Times New Roman" charset="0"/>
                          <a:ea typeface="Times New Roman" charset="0"/>
                          <a:cs typeface="Times New Roman" charset="0"/>
                        </a:rPr>
                        <a:t>-p</a:t>
                      </a:r>
                      <a:r>
                        <a:rPr lang="en-US" sz="1800" baseline="0" dirty="0" smtClean="0">
                          <a:latin typeface="Times New Roman" charset="0"/>
                          <a:ea typeface="Times New Roman" charset="0"/>
                          <a:cs typeface="Times New Roman" charset="0"/>
                        </a:rPr>
                        <a:t> evaluation, </a:t>
                      </a:r>
                      <a:r>
                        <a:rPr lang="en-US" sz="1800" dirty="0" smtClean="0">
                          <a:latin typeface="Times New Roman" charset="0"/>
                          <a:ea typeface="Times New Roman" charset="0"/>
                          <a:cs typeface="Times New Roman" charset="0"/>
                        </a:rPr>
                        <a:t>ENSDF</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75%</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DOE-NE</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A.S.</a:t>
                      </a:r>
                      <a:r>
                        <a:rPr lang="en-US" sz="1800" baseline="0" dirty="0" smtClean="0">
                          <a:latin typeface="Times New Roman" charset="0"/>
                          <a:ea typeface="Times New Roman" charset="0"/>
                          <a:cs typeface="Times New Roman" charset="0"/>
                        </a:rPr>
                        <a:t> Voyles </a:t>
                      </a:r>
                    </a:p>
                  </a:txBody>
                  <a:tcPr/>
                </a:tc>
                <a:tc>
                  <a:txBody>
                    <a:bodyPr/>
                    <a:lstStyle/>
                    <a:p>
                      <a:pPr>
                        <a:lnSpc>
                          <a:spcPts val="1860"/>
                        </a:lnSpc>
                      </a:pPr>
                      <a:r>
                        <a:rPr lang="en-US" sz="1800" baseline="0" dirty="0" smtClean="0">
                          <a:latin typeface="Times New Roman" charset="0"/>
                          <a:ea typeface="Times New Roman" charset="0"/>
                          <a:cs typeface="Times New Roman" charset="0"/>
                        </a:rPr>
                        <a:t>GS → PD</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Reac. measure.,</a:t>
                      </a:r>
                      <a:r>
                        <a:rPr lang="en-US" sz="1800" baseline="0" dirty="0" smtClean="0">
                          <a:latin typeface="Times New Roman" charset="0"/>
                          <a:ea typeface="Times New Roman" charset="0"/>
                          <a:cs typeface="Times New Roman" charset="0"/>
                        </a:rPr>
                        <a:t> comp.</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25%</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NRC fellow,</a:t>
                      </a:r>
                      <a:r>
                        <a:rPr lang="en-US" sz="1800" baseline="0" dirty="0" smtClean="0">
                          <a:latin typeface="Times New Roman" charset="0"/>
                          <a:ea typeface="Times New Roman" charset="0"/>
                          <a:cs typeface="Times New Roman" charset="0"/>
                        </a:rPr>
                        <a:t> Isotopes</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J. Morrell</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GS</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Reac. Measure.</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38%</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Isotope Program</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baseline="0" dirty="0" smtClean="0">
                          <a:latin typeface="Times New Roman" charset="0"/>
                          <a:ea typeface="Times New Roman" charset="0"/>
                          <a:cs typeface="Times New Roman" charset="0"/>
                        </a:rPr>
                        <a:t>A. Lewis</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GS</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Reaction</a:t>
                      </a:r>
                      <a:r>
                        <a:rPr lang="en-US" sz="1800" baseline="0" dirty="0" smtClean="0">
                          <a:latin typeface="Times New Roman" charset="0"/>
                          <a:ea typeface="Times New Roman" charset="0"/>
                          <a:cs typeface="Times New Roman" charset="0"/>
                        </a:rPr>
                        <a:t> eval. (n,n’</a:t>
                      </a:r>
                      <a:r>
                        <a:rPr lang="en-US" sz="1800" dirty="0" smtClean="0">
                          <a:latin typeface="Symbol" charset="2"/>
                          <a:ea typeface="Symbol" charset="2"/>
                          <a:cs typeface="Symbol" charset="2"/>
                        </a:rPr>
                        <a:t>g</a:t>
                      </a:r>
                      <a:r>
                        <a:rPr lang="en-US" sz="1800" baseline="0" dirty="0" smtClean="0">
                          <a:latin typeface="Times New Roman" charset="0"/>
                          <a:ea typeface="Times New Roman" charset="0"/>
                          <a:cs typeface="Times New Roman" charset="0"/>
                        </a:rPr>
                        <a:t>)</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0%</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Rickover fellow</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baseline="0" dirty="0" smtClean="0">
                          <a:latin typeface="Times New Roman" charset="0"/>
                          <a:ea typeface="Times New Roman" charset="0"/>
                          <a:cs typeface="Times New Roman" charset="0"/>
                        </a:rPr>
                        <a:t>L. Kirsch</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GS</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Structure exp. </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0%</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SSAA fellow</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E.F. Matthews</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GS</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Fission</a:t>
                      </a:r>
                      <a:r>
                        <a:rPr lang="en-US" sz="1800" baseline="0" dirty="0" smtClean="0">
                          <a:latin typeface="Times New Roman" charset="0"/>
                          <a:ea typeface="Times New Roman" charset="0"/>
                          <a:cs typeface="Times New Roman" charset="0"/>
                        </a:rPr>
                        <a:t> modeling</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0%</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NSSC fellow</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I.</a:t>
                      </a:r>
                      <a:r>
                        <a:rPr lang="en-US" sz="1800" baseline="0" dirty="0" smtClean="0">
                          <a:latin typeface="Times New Roman" charset="0"/>
                          <a:ea typeface="Times New Roman" charset="0"/>
                          <a:cs typeface="Times New Roman" charset="0"/>
                        </a:rPr>
                        <a:t> Kolaja</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UG</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(n,n’</a:t>
                      </a:r>
                      <a:r>
                        <a:rPr lang="en-US" sz="1800" dirty="0" smtClean="0">
                          <a:latin typeface="Symbol" charset="2"/>
                          <a:ea typeface="Symbol" charset="2"/>
                          <a:cs typeface="Symbol" charset="2"/>
                        </a:rPr>
                        <a:t>g</a:t>
                      </a:r>
                      <a:r>
                        <a:rPr lang="en-US" sz="1800" dirty="0" smtClean="0">
                          <a:latin typeface="Times New Roman" charset="0"/>
                          <a:ea typeface="Times New Roman" charset="0"/>
                          <a:cs typeface="Times New Roman" charset="0"/>
                        </a:rPr>
                        <a:t>) </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10%</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UC</a:t>
                      </a: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K. Song</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UG</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(n,n’</a:t>
                      </a:r>
                      <a:r>
                        <a:rPr lang="en-US" sz="1800" dirty="0" smtClean="0">
                          <a:latin typeface="Symbol" charset="2"/>
                          <a:ea typeface="Symbol" charset="2"/>
                          <a:cs typeface="Symbol" charset="2"/>
                        </a:rPr>
                        <a:t>g</a:t>
                      </a:r>
                      <a:r>
                        <a:rPr lang="en-US" sz="1800" dirty="0" smtClean="0">
                          <a:latin typeface="Times New Roman" charset="0"/>
                          <a:ea typeface="Times New Roman" charset="0"/>
                          <a:cs typeface="Times New Roman" charset="0"/>
                        </a:rPr>
                        <a:t>)</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10%</a:t>
                      </a:r>
                      <a:endParaRPr lang="en-US" sz="1800" dirty="0">
                        <a:latin typeface="Times New Roman" charset="0"/>
                        <a:ea typeface="Times New Roman" charset="0"/>
                        <a:cs typeface="Times New Roman" charset="0"/>
                      </a:endParaRPr>
                    </a:p>
                  </a:txBody>
                  <a:tcPr/>
                </a:tc>
                <a:tc>
                  <a:txBody>
                    <a:bodyPr/>
                    <a:lstStyle/>
                    <a:p>
                      <a:pPr>
                        <a:lnSpc>
                          <a:spcPts val="1860"/>
                        </a:lnSpc>
                      </a:pP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R.B. Firestone</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Ret.</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(n,n’</a:t>
                      </a:r>
                      <a:r>
                        <a:rPr lang="en-US" sz="1800" dirty="0" smtClean="0">
                          <a:latin typeface="Symbol" charset="2"/>
                          <a:ea typeface="Symbol" charset="2"/>
                          <a:cs typeface="Symbol" charset="2"/>
                        </a:rPr>
                        <a:t>g</a:t>
                      </a:r>
                      <a:r>
                        <a:rPr lang="en-US" sz="1800" dirty="0" smtClean="0">
                          <a:latin typeface="Times New Roman" charset="0"/>
                          <a:ea typeface="Times New Roman" charset="0"/>
                          <a:cs typeface="Times New Roman" charset="0"/>
                        </a:rPr>
                        <a:t>), (n,</a:t>
                      </a:r>
                      <a:r>
                        <a:rPr lang="en-US" sz="1800" dirty="0" smtClean="0">
                          <a:latin typeface="Symbol" charset="2"/>
                          <a:ea typeface="Symbol" charset="2"/>
                          <a:cs typeface="Symbol" charset="2"/>
                        </a:rPr>
                        <a:t>g</a:t>
                      </a:r>
                      <a:r>
                        <a:rPr lang="en-US" sz="1800" dirty="0" smtClean="0">
                          <a:latin typeface="Times New Roman" charset="0"/>
                          <a:ea typeface="Times New Roman" charset="0"/>
                          <a:cs typeface="Times New Roman" charset="0"/>
                        </a:rPr>
                        <a:t>), RSF-CRP</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47%</a:t>
                      </a:r>
                      <a:endParaRPr lang="en-US" sz="1800" dirty="0">
                        <a:latin typeface="Times New Roman" charset="0"/>
                        <a:ea typeface="Times New Roman" charset="0"/>
                        <a:cs typeface="Times New Roman" charset="0"/>
                      </a:endParaRPr>
                    </a:p>
                  </a:txBody>
                  <a:tcPr/>
                </a:tc>
                <a:tc>
                  <a:txBody>
                    <a:bodyPr/>
                    <a:lstStyle/>
                    <a:p>
                      <a:pPr>
                        <a:lnSpc>
                          <a:spcPts val="1860"/>
                        </a:lnSpc>
                      </a:pP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E.</a:t>
                      </a:r>
                      <a:r>
                        <a:rPr lang="en-US" sz="1800" baseline="0" dirty="0" smtClean="0">
                          <a:latin typeface="Times New Roman" charset="0"/>
                          <a:ea typeface="Times New Roman" charset="0"/>
                          <a:cs typeface="Times New Roman" charset="0"/>
                        </a:rPr>
                        <a:t> Browne</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Ret.</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ENSDF</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33%</a:t>
                      </a:r>
                      <a:endParaRPr lang="en-US" sz="1800" dirty="0">
                        <a:latin typeface="Times New Roman" charset="0"/>
                        <a:ea typeface="Times New Roman" charset="0"/>
                        <a:cs typeface="Times New Roman" charset="0"/>
                      </a:endParaRPr>
                    </a:p>
                  </a:txBody>
                  <a:tcPr/>
                </a:tc>
                <a:tc>
                  <a:txBody>
                    <a:bodyPr/>
                    <a:lstStyle/>
                    <a:p>
                      <a:pPr>
                        <a:lnSpc>
                          <a:spcPts val="1860"/>
                        </a:lnSpc>
                      </a:pPr>
                      <a:endParaRPr lang="en-US" sz="1800" dirty="0">
                        <a:latin typeface="Times New Roman" charset="0"/>
                        <a:ea typeface="Times New Roman" charset="0"/>
                        <a:cs typeface="Times New Roman" charset="0"/>
                      </a:endParaRPr>
                    </a:p>
                  </a:txBody>
                  <a:tcPr/>
                </a:tc>
              </a:tr>
              <a:tr h="134535">
                <a:tc>
                  <a:txBody>
                    <a:bodyPr/>
                    <a:lstStyle/>
                    <a:p>
                      <a:pPr>
                        <a:lnSpc>
                          <a:spcPts val="1860"/>
                        </a:lnSpc>
                      </a:pPr>
                      <a:r>
                        <a:rPr lang="en-US" sz="1800" dirty="0" smtClean="0">
                          <a:latin typeface="Times New Roman" charset="0"/>
                          <a:ea typeface="Times New Roman" charset="0"/>
                          <a:cs typeface="Times New Roman" charset="0"/>
                        </a:rPr>
                        <a:t>J. Tuli</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Ret.</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ENSDF</a:t>
                      </a:r>
                      <a:endParaRPr lang="en-US" sz="1800" dirty="0">
                        <a:latin typeface="Times New Roman" charset="0"/>
                        <a:ea typeface="Times New Roman" charset="0"/>
                        <a:cs typeface="Times New Roman" charset="0"/>
                      </a:endParaRPr>
                    </a:p>
                  </a:txBody>
                  <a:tcPr/>
                </a:tc>
                <a:tc>
                  <a:txBody>
                    <a:bodyPr/>
                    <a:lstStyle/>
                    <a:p>
                      <a:pPr>
                        <a:lnSpc>
                          <a:spcPts val="1860"/>
                        </a:lnSpc>
                      </a:pPr>
                      <a:r>
                        <a:rPr lang="en-US" sz="1800" dirty="0" smtClean="0">
                          <a:latin typeface="Times New Roman" charset="0"/>
                          <a:ea typeface="Times New Roman" charset="0"/>
                          <a:cs typeface="Times New Roman" charset="0"/>
                        </a:rPr>
                        <a:t>47%</a:t>
                      </a:r>
                      <a:endParaRPr lang="en-US" sz="1800" dirty="0">
                        <a:latin typeface="Times New Roman" charset="0"/>
                        <a:ea typeface="Times New Roman" charset="0"/>
                        <a:cs typeface="Times New Roman" charset="0"/>
                      </a:endParaRPr>
                    </a:p>
                  </a:txBody>
                  <a:tcPr/>
                </a:tc>
                <a:tc>
                  <a:txBody>
                    <a:bodyPr/>
                    <a:lstStyle/>
                    <a:p>
                      <a:pPr>
                        <a:lnSpc>
                          <a:spcPts val="1860"/>
                        </a:lnSpc>
                      </a:pPr>
                      <a:endParaRPr lang="en-US" sz="1800" dirty="0">
                        <a:latin typeface="Times New Roman" charset="0"/>
                        <a:ea typeface="Times New Roman" charset="0"/>
                        <a:cs typeface="Times New Roman" charset="0"/>
                      </a:endParaRPr>
                    </a:p>
                  </a:txBody>
                  <a:tcPr/>
                </a:tc>
              </a:tr>
            </a:tbl>
          </a:graphicData>
        </a:graphic>
      </p:graphicFrame>
      <p:sp>
        <p:nvSpPr>
          <p:cNvPr id="4" name="TextBox 3"/>
          <p:cNvSpPr txBox="1"/>
          <p:nvPr/>
        </p:nvSpPr>
        <p:spPr>
          <a:xfrm>
            <a:off x="6104238" y="4995655"/>
            <a:ext cx="2755557" cy="707886"/>
          </a:xfrm>
          <a:prstGeom prst="rect">
            <a:avLst/>
          </a:prstGeom>
          <a:solidFill>
            <a:srgbClr val="FFFF00"/>
          </a:solidFill>
          <a:ln>
            <a:solidFill>
              <a:schemeClr val="tx1"/>
            </a:solidFill>
          </a:ln>
        </p:spPr>
        <p:txBody>
          <a:bodyPr wrap="square" rtlCol="0">
            <a:spAutoFit/>
          </a:bodyPr>
          <a:lstStyle/>
          <a:p>
            <a:pPr algn="ctr"/>
            <a:r>
              <a:rPr lang="en-US" sz="2000" i="1" dirty="0" smtClean="0">
                <a:latin typeface="Times New Roman" charset="0"/>
                <a:ea typeface="Times New Roman" charset="0"/>
                <a:cs typeface="Times New Roman" charset="0"/>
              </a:rPr>
              <a:t>USNDP Fraction≈63%</a:t>
            </a:r>
          </a:p>
          <a:p>
            <a:pPr algn="ctr"/>
            <a:r>
              <a:rPr lang="en-US" sz="2000" i="1" dirty="0" smtClean="0">
                <a:latin typeface="Times New Roman" charset="0"/>
                <a:ea typeface="Times New Roman" charset="0"/>
                <a:cs typeface="Times New Roman" charset="0"/>
              </a:rPr>
              <a:t>(GS limited to 50%)</a:t>
            </a:r>
          </a:p>
        </p:txBody>
      </p:sp>
    </p:spTree>
    <p:extLst>
      <p:ext uri="{BB962C8B-B14F-4D97-AF65-F5344CB8AC3E}">
        <p14:creationId xmlns:p14="http://schemas.microsoft.com/office/powerpoint/2010/main" val="7864224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Structure Evaluation</a:t>
            </a:r>
            <a:endParaRPr lang="en-US" sz="3600" b="0" dirty="0">
              <a:solidFill>
                <a:schemeClr val="bg1"/>
              </a:solidFill>
              <a:latin typeface="Times New Roman" charset="0"/>
              <a:ea typeface="Times New Roman" charset="0"/>
              <a:cs typeface="Times New Roman" charset="0"/>
            </a:endParaRPr>
          </a:p>
        </p:txBody>
      </p:sp>
      <p:sp>
        <p:nvSpPr>
          <p:cNvPr id="5" name="Rectangle 4"/>
          <p:cNvSpPr/>
          <p:nvPr/>
        </p:nvSpPr>
        <p:spPr>
          <a:xfrm>
            <a:off x="124691" y="1125693"/>
            <a:ext cx="8894618" cy="5262979"/>
          </a:xfrm>
          <a:prstGeom prst="rect">
            <a:avLst/>
          </a:prstGeom>
        </p:spPr>
        <p:txBody>
          <a:bodyPr wrap="square">
            <a:spAutoFit/>
          </a:bodyPr>
          <a:lstStyle/>
          <a:p>
            <a:pPr marL="285750" indent="-285750">
              <a:buFont typeface="Arial" charset="0"/>
              <a:buChar char="•"/>
            </a:pPr>
            <a:r>
              <a:rPr lang="en-US" sz="2400" dirty="0">
                <a:latin typeface="Times New Roman" charset="0"/>
                <a:ea typeface="Times New Roman" charset="0"/>
                <a:cs typeface="Times New Roman" charset="0"/>
              </a:rPr>
              <a:t>Nuclides/Mass chain (submitted): total 20 </a:t>
            </a:r>
            <a:r>
              <a:rPr lang="en-US" sz="2400" dirty="0" smtClean="0">
                <a:latin typeface="Times New Roman" charset="0"/>
                <a:ea typeface="Times New Roman" charset="0"/>
                <a:cs typeface="Times New Roman" charset="0"/>
              </a:rPr>
              <a:t>nuclides</a:t>
            </a:r>
            <a:endParaRPr lang="en-US" sz="2400" dirty="0">
              <a:latin typeface="Times New Roman" charset="0"/>
              <a:ea typeface="Times New Roman" charset="0"/>
              <a:cs typeface="Times New Roman" charset="0"/>
            </a:endParaRPr>
          </a:p>
          <a:p>
            <a:pPr marL="742950" lvl="1" indent="-285750">
              <a:buFont typeface="Arial" charset="0"/>
              <a:buChar char="•"/>
            </a:pPr>
            <a:r>
              <a:rPr lang="en-US" sz="2400" dirty="0">
                <a:latin typeface="Times New Roman" charset="0"/>
                <a:ea typeface="Times New Roman" charset="0"/>
                <a:cs typeface="Times New Roman" charset="0"/>
              </a:rPr>
              <a:t>A = 23 (8 nuclides) – Basunia and Chakraborty</a:t>
            </a:r>
          </a:p>
          <a:p>
            <a:pPr marL="742950" lvl="1" indent="-285750">
              <a:buFont typeface="Arial" charset="0"/>
              <a:buChar char="•"/>
            </a:pPr>
            <a:r>
              <a:rPr lang="en-US" sz="2400" dirty="0">
                <a:latin typeface="Times New Roman" charset="0"/>
                <a:ea typeface="Times New Roman" charset="0"/>
                <a:cs typeface="Times New Roman" charset="0"/>
              </a:rPr>
              <a:t>A = 82 (14 nuclides) – Tuli and </a:t>
            </a:r>
            <a:r>
              <a:rPr lang="en-US" sz="2400" dirty="0" smtClean="0">
                <a:latin typeface="Times New Roman" charset="0"/>
                <a:ea typeface="Times New Roman" charset="0"/>
                <a:cs typeface="Times New Roman" charset="0"/>
              </a:rPr>
              <a:t>Browne</a:t>
            </a:r>
            <a:endParaRPr lang="en-US" sz="2400" dirty="0">
              <a:latin typeface="Times New Roman" charset="0"/>
              <a:ea typeface="Times New Roman" charset="0"/>
              <a:cs typeface="Times New Roman" charset="0"/>
            </a:endParaRPr>
          </a:p>
          <a:p>
            <a:pPr marL="742950" lvl="1" indent="-285750">
              <a:buFont typeface="Arial" charset="0"/>
              <a:buChar char="•"/>
            </a:pPr>
            <a:r>
              <a:rPr lang="en-US" sz="2400" dirty="0" smtClean="0">
                <a:latin typeface="Times New Roman" charset="0"/>
                <a:ea typeface="Times New Roman" charset="0"/>
                <a:cs typeface="Times New Roman" charset="0"/>
              </a:rPr>
              <a:t>A=229 </a:t>
            </a:r>
            <a:r>
              <a:rPr lang="en-US" sz="2400" dirty="0">
                <a:latin typeface="Times New Roman" charset="0"/>
                <a:ea typeface="Times New Roman" charset="0"/>
                <a:cs typeface="Times New Roman" charset="0"/>
              </a:rPr>
              <a:t>(nearly complete) - Tuli and Browne</a:t>
            </a:r>
          </a:p>
          <a:p>
            <a:pPr marL="742950" lvl="1" indent="-285750">
              <a:buFont typeface="Arial" charset="0"/>
              <a:buChar char="•"/>
            </a:pPr>
            <a:r>
              <a:rPr lang="en-US" sz="2400" dirty="0">
                <a:latin typeface="Times New Roman" charset="0"/>
                <a:ea typeface="Times New Roman" charset="0"/>
                <a:cs typeface="Times New Roman" charset="0"/>
              </a:rPr>
              <a:t>A=186 (nearly complete) – Batchelder, Hurst, </a:t>
            </a:r>
            <a:r>
              <a:rPr lang="en-US" sz="2400" dirty="0" smtClean="0">
                <a:latin typeface="Times New Roman" charset="0"/>
                <a:ea typeface="Times New Roman" charset="0"/>
                <a:cs typeface="Times New Roman" charset="0"/>
              </a:rPr>
              <a:t>Basunia</a:t>
            </a:r>
            <a:endParaRPr lang="en-US" sz="2400" dirty="0">
              <a:latin typeface="Times New Roman" charset="0"/>
              <a:ea typeface="Times New Roman" charset="0"/>
              <a:cs typeface="Times New Roman" charset="0"/>
            </a:endParaRPr>
          </a:p>
          <a:p>
            <a:pPr marL="285750" indent="-285750">
              <a:buFont typeface="Arial" charset="0"/>
              <a:buChar char="•"/>
            </a:pPr>
            <a:r>
              <a:rPr lang="en-US" sz="2400" dirty="0">
                <a:latin typeface="Times New Roman" charset="0"/>
                <a:ea typeface="Times New Roman" charset="0"/>
                <a:cs typeface="Times New Roman" charset="0"/>
              </a:rPr>
              <a:t>XUNDL: </a:t>
            </a:r>
            <a:endParaRPr lang="en-US" sz="2400" dirty="0" smtClean="0">
              <a:latin typeface="Times New Roman" charset="0"/>
              <a:ea typeface="Times New Roman" charset="0"/>
              <a:cs typeface="Times New Roman" charset="0"/>
            </a:endParaRPr>
          </a:p>
          <a:p>
            <a:pPr marL="742950" lvl="1" indent="-285750">
              <a:buFont typeface="Arial" charset="0"/>
              <a:buChar char="•"/>
            </a:pPr>
            <a:r>
              <a:rPr lang="en-US" sz="2400" dirty="0" smtClean="0">
                <a:latin typeface="Times New Roman" charset="0"/>
                <a:ea typeface="Times New Roman" charset="0"/>
                <a:cs typeface="Times New Roman" charset="0"/>
              </a:rPr>
              <a:t>22 </a:t>
            </a:r>
            <a:r>
              <a:rPr lang="en-US" sz="2400" dirty="0">
                <a:latin typeface="Times New Roman" charset="0"/>
                <a:ea typeface="Times New Roman" charset="0"/>
                <a:cs typeface="Times New Roman" charset="0"/>
              </a:rPr>
              <a:t>datasets from 17 </a:t>
            </a:r>
            <a:r>
              <a:rPr lang="en-US" sz="2400" dirty="0" smtClean="0">
                <a:latin typeface="Times New Roman" charset="0"/>
                <a:ea typeface="Times New Roman" charset="0"/>
                <a:cs typeface="Times New Roman" charset="0"/>
              </a:rPr>
              <a:t>papers (Basunia)</a:t>
            </a:r>
            <a:endParaRPr lang="en-US" sz="2400" dirty="0">
              <a:latin typeface="Times New Roman" charset="0"/>
              <a:ea typeface="Times New Roman" charset="0"/>
              <a:cs typeface="Times New Roman" charset="0"/>
            </a:endParaRPr>
          </a:p>
          <a:p>
            <a:pPr marL="285750" indent="-285750">
              <a:buFont typeface="Arial" charset="0"/>
              <a:buChar char="•"/>
            </a:pPr>
            <a:r>
              <a:rPr lang="en-US" sz="2400" dirty="0">
                <a:latin typeface="Times New Roman" charset="0"/>
                <a:ea typeface="Times New Roman" charset="0"/>
                <a:cs typeface="Times New Roman" charset="0"/>
              </a:rPr>
              <a:t>Mass chain </a:t>
            </a:r>
            <a:r>
              <a:rPr lang="en-US" sz="2400" dirty="0" smtClean="0">
                <a:latin typeface="Times New Roman" charset="0"/>
                <a:ea typeface="Times New Roman" charset="0"/>
                <a:cs typeface="Times New Roman" charset="0"/>
              </a:rPr>
              <a:t>review:</a:t>
            </a:r>
          </a:p>
          <a:p>
            <a:pPr marL="742950" lvl="1" indent="-285750">
              <a:buFont typeface="Arial" charset="0"/>
              <a:buChar char="•"/>
            </a:pPr>
            <a:r>
              <a:rPr lang="en-US" sz="2400" dirty="0" smtClean="0">
                <a:latin typeface="Times New Roman" charset="0"/>
                <a:ea typeface="Times New Roman" charset="0"/>
                <a:cs typeface="Times New Roman" charset="0"/>
              </a:rPr>
              <a:t>A </a:t>
            </a:r>
            <a:r>
              <a:rPr lang="en-US" sz="2400" dirty="0">
                <a:latin typeface="Times New Roman" charset="0"/>
                <a:ea typeface="Times New Roman" charset="0"/>
                <a:cs typeface="Times New Roman" charset="0"/>
              </a:rPr>
              <a:t>= 38 – </a:t>
            </a:r>
            <a:r>
              <a:rPr lang="en-US" sz="2400" dirty="0" smtClean="0">
                <a:latin typeface="Times New Roman" charset="0"/>
                <a:ea typeface="Times New Roman" charset="0"/>
                <a:cs typeface="Times New Roman" charset="0"/>
              </a:rPr>
              <a:t>Basunia</a:t>
            </a:r>
            <a:endParaRPr lang="en-US" sz="2400" dirty="0">
              <a:latin typeface="Times New Roman" charset="0"/>
              <a:ea typeface="Times New Roman" charset="0"/>
              <a:cs typeface="Times New Roman" charset="0"/>
            </a:endParaRPr>
          </a:p>
          <a:p>
            <a:pPr marL="285750" indent="-285750">
              <a:buFont typeface="Arial" charset="0"/>
              <a:buChar char="•"/>
            </a:pPr>
            <a:r>
              <a:rPr lang="en-US" sz="2400" dirty="0">
                <a:latin typeface="Times New Roman" charset="0"/>
                <a:ea typeface="Times New Roman" charset="0"/>
                <a:cs typeface="Times New Roman" charset="0"/>
              </a:rPr>
              <a:t>NSD Pipeline actions:</a:t>
            </a:r>
          </a:p>
          <a:p>
            <a:pPr marL="742950" lvl="1" indent="-285750">
              <a:buFont typeface="Arial" charset="0"/>
              <a:buChar char="•"/>
            </a:pPr>
            <a:r>
              <a:rPr lang="en-US" sz="2400" dirty="0">
                <a:latin typeface="Times New Roman" charset="0"/>
                <a:ea typeface="Times New Roman" charset="0"/>
                <a:cs typeface="Times New Roman" charset="0"/>
              </a:rPr>
              <a:t>A=59 – Basunia - Reviewer/Editor’s comments addressed (resubmitted July, 2018) and published.</a:t>
            </a:r>
          </a:p>
          <a:p>
            <a:pPr marL="742950" lvl="1" indent="-285750">
              <a:buFont typeface="Arial" charset="0"/>
              <a:buChar char="•"/>
            </a:pPr>
            <a:r>
              <a:rPr lang="en-US" sz="2400" dirty="0">
                <a:latin typeface="Times New Roman" charset="0"/>
                <a:ea typeface="Times New Roman" charset="0"/>
                <a:cs typeface="Times New Roman" charset="0"/>
              </a:rPr>
              <a:t>A = 170 – Browne, Basunia – some of the Reviewer/Editor’s comments addressed/fixed – (resubmitted Jan, 2018).</a:t>
            </a:r>
          </a:p>
        </p:txBody>
      </p:sp>
    </p:spTree>
    <p:extLst>
      <p:ext uri="{BB962C8B-B14F-4D97-AF65-F5344CB8AC3E}">
        <p14:creationId xmlns:p14="http://schemas.microsoft.com/office/powerpoint/2010/main" val="19612636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Publications (17) (#6 on hidden)</a:t>
            </a:r>
            <a:endParaRPr lang="en-US" sz="3600" b="0" dirty="0">
              <a:solidFill>
                <a:schemeClr val="bg1"/>
              </a:solidFill>
              <a:latin typeface="Times New Roman" charset="0"/>
              <a:ea typeface="Times New Roman" charset="0"/>
              <a:cs typeface="Times New Roman" charset="0"/>
            </a:endParaRPr>
          </a:p>
        </p:txBody>
      </p:sp>
      <p:sp>
        <p:nvSpPr>
          <p:cNvPr id="5" name="Rectangle 4"/>
          <p:cNvSpPr/>
          <p:nvPr/>
        </p:nvSpPr>
        <p:spPr>
          <a:xfrm>
            <a:off x="124691" y="1125693"/>
            <a:ext cx="8894618" cy="6186309"/>
          </a:xfrm>
          <a:prstGeom prst="rect">
            <a:avLst/>
          </a:prstGeom>
        </p:spPr>
        <p:txBody>
          <a:bodyPr wrap="square">
            <a:spAutoFit/>
          </a:bodyPr>
          <a:lstStyle/>
          <a:p>
            <a:pPr marL="457200" indent="-457200">
              <a:buClr>
                <a:srgbClr val="222222"/>
              </a:buClr>
              <a:buFont typeface="+mj-lt"/>
              <a:buAutoNum type="arabicPeriod"/>
            </a:pPr>
            <a:r>
              <a:rPr lang="en-US" b="1" dirty="0">
                <a:solidFill>
                  <a:srgbClr val="333333"/>
                </a:solidFill>
                <a:latin typeface="Times New Roman" charset="0"/>
              </a:rPr>
              <a:t>2018Ba32</a:t>
            </a:r>
            <a:r>
              <a:rPr lang="en-US" dirty="0">
                <a:solidFill>
                  <a:srgbClr val="333333"/>
                </a:solidFill>
                <a:latin typeface="Times New Roman" charset="0"/>
              </a:rPr>
              <a:t>: Nucl. Data Sheets 151, 1 (2018) </a:t>
            </a:r>
            <a:r>
              <a:rPr lang="en-US" b="1" dirty="0">
                <a:solidFill>
                  <a:srgbClr val="333333"/>
                </a:solidFill>
                <a:latin typeface="Times New Roman" charset="0"/>
              </a:rPr>
              <a:t>M.S</a:t>
            </a:r>
            <a:r>
              <a:rPr lang="en-US" b="1" dirty="0" smtClean="0">
                <a:solidFill>
                  <a:srgbClr val="333333"/>
                </a:solidFill>
                <a:latin typeface="Times New Roman" charset="0"/>
              </a:rPr>
              <a:t>. Basunia</a:t>
            </a:r>
            <a:r>
              <a:rPr lang="en-US" dirty="0" smtClean="0">
                <a:solidFill>
                  <a:srgbClr val="333333"/>
                </a:solidFill>
                <a:latin typeface="Times New Roman" charset="0"/>
              </a:rPr>
              <a:t> </a:t>
            </a:r>
            <a:r>
              <a:rPr lang="en-US" dirty="0">
                <a:solidFill>
                  <a:srgbClr val="333333"/>
                </a:solidFill>
                <a:latin typeface="Times New Roman" charset="0"/>
              </a:rPr>
              <a:t>Nuclear Data Sheets for </a:t>
            </a:r>
            <a:r>
              <a:rPr lang="en-US" dirty="0" smtClean="0">
                <a:solidFill>
                  <a:srgbClr val="333333"/>
                </a:solidFill>
                <a:latin typeface="Times New Roman" charset="0"/>
              </a:rPr>
              <a:t>A=59</a:t>
            </a:r>
            <a:r>
              <a:rPr lang="en-US" dirty="0" smtClean="0">
                <a:solidFill>
                  <a:srgbClr val="222222"/>
                </a:solidFill>
                <a:latin typeface="Times New Roman" charset="0"/>
              </a:rPr>
              <a:t> </a:t>
            </a:r>
            <a:r>
              <a:rPr lang="pl-PL" b="1" dirty="0" smtClean="0">
                <a:solidFill>
                  <a:srgbClr val="333333"/>
                </a:solidFill>
                <a:latin typeface="Times New Roman" charset="0"/>
              </a:rPr>
              <a:t>doi</a:t>
            </a:r>
            <a:r>
              <a:rPr lang="pl-PL" dirty="0">
                <a:solidFill>
                  <a:srgbClr val="333333"/>
                </a:solidFill>
                <a:latin typeface="Times New Roman" charset="0"/>
              </a:rPr>
              <a:t>: </a:t>
            </a:r>
            <a:r>
              <a:rPr lang="pl-PL" u="sng" dirty="0">
                <a:solidFill>
                  <a:srgbClr val="3366FF"/>
                </a:solidFill>
                <a:latin typeface="Times New Roman" charset="0"/>
                <a:hlinkClick r:id="rId2"/>
              </a:rPr>
              <a:t>10.1016/j.nds.2018.08.001</a:t>
            </a:r>
            <a:r>
              <a:rPr lang="pl-PL" dirty="0">
                <a:solidFill>
                  <a:srgbClr val="333333"/>
                </a:solidFill>
                <a:latin typeface="Times New Roman" charset="0"/>
                <a:hlinkClick r:id="rId2"/>
              </a:rPr>
              <a:t> </a:t>
            </a:r>
            <a:endParaRPr lang="pl-PL" dirty="0">
              <a:solidFill>
                <a:srgbClr val="222222"/>
              </a:solidFill>
              <a:latin typeface="Times New Roman" charset="0"/>
              <a:hlinkClick r:id="rId2"/>
            </a:endParaRPr>
          </a:p>
          <a:p>
            <a:pPr marL="457200" indent="-457200">
              <a:buFont typeface="+mj-lt"/>
              <a:buAutoNum type="arabicPeriod"/>
            </a:pPr>
            <a:endParaRPr lang="pl-PL" dirty="0">
              <a:solidFill>
                <a:srgbClr val="333333"/>
              </a:solidFill>
              <a:latin typeface="Times New Roman" charset="0"/>
            </a:endParaRPr>
          </a:p>
          <a:p>
            <a:pPr marL="457200" indent="-457200">
              <a:buClr>
                <a:srgbClr val="222222"/>
              </a:buClr>
              <a:buFont typeface="+mj-lt"/>
              <a:buAutoNum type="arabicPeriod"/>
            </a:pPr>
            <a:r>
              <a:rPr lang="en-US" b="1" dirty="0">
                <a:solidFill>
                  <a:srgbClr val="333333"/>
                </a:solidFill>
                <a:latin typeface="Times New Roman" charset="0"/>
              </a:rPr>
              <a:t>2018Ba33</a:t>
            </a:r>
            <a:r>
              <a:rPr lang="en-US" dirty="0">
                <a:solidFill>
                  <a:srgbClr val="333333"/>
                </a:solidFill>
                <a:latin typeface="Times New Roman" charset="0"/>
              </a:rPr>
              <a:t>: Nucl. Data Sheets 151, 334 (2018) </a:t>
            </a:r>
            <a:r>
              <a:rPr lang="en-US" b="1" dirty="0">
                <a:solidFill>
                  <a:srgbClr val="333333"/>
                </a:solidFill>
                <a:latin typeface="Times New Roman" charset="0"/>
              </a:rPr>
              <a:t>C.M</a:t>
            </a:r>
            <a:r>
              <a:rPr lang="en-US" b="1" dirty="0" smtClean="0">
                <a:solidFill>
                  <a:srgbClr val="333333"/>
                </a:solidFill>
                <a:latin typeface="Times New Roman" charset="0"/>
              </a:rPr>
              <a:t>. Baglin</a:t>
            </a:r>
            <a:r>
              <a:rPr lang="en-US" dirty="0">
                <a:solidFill>
                  <a:srgbClr val="333333"/>
                </a:solidFill>
                <a:latin typeface="Times New Roman" charset="0"/>
              </a:rPr>
              <a:t>, E.A.McCutchan Nuclear Data Sheets for A=171 </a:t>
            </a:r>
            <a:r>
              <a:rPr lang="en-US" b="1" dirty="0">
                <a:solidFill>
                  <a:srgbClr val="222222"/>
                </a:solidFill>
                <a:latin typeface="Times New Roman" charset="0"/>
              </a:rPr>
              <a:t> </a:t>
            </a:r>
            <a:r>
              <a:rPr lang="en-US" b="1" dirty="0">
                <a:solidFill>
                  <a:srgbClr val="333333"/>
                </a:solidFill>
                <a:latin typeface="Times New Roman" charset="0"/>
              </a:rPr>
              <a:t>doi</a:t>
            </a:r>
            <a:r>
              <a:rPr lang="en-US" dirty="0">
                <a:solidFill>
                  <a:srgbClr val="333333"/>
                </a:solidFill>
                <a:latin typeface="Times New Roman" charset="0"/>
              </a:rPr>
              <a:t>: </a:t>
            </a:r>
            <a:r>
              <a:rPr lang="en-US" u="sng" dirty="0">
                <a:solidFill>
                  <a:srgbClr val="3366FF"/>
                </a:solidFill>
                <a:latin typeface="Times New Roman" charset="0"/>
                <a:hlinkClick r:id="rId3"/>
              </a:rPr>
              <a:t>10.1016/j.nds.2018.08.002</a:t>
            </a:r>
            <a:r>
              <a:rPr lang="en-US" dirty="0">
                <a:solidFill>
                  <a:srgbClr val="333333"/>
                </a:solidFill>
                <a:latin typeface="Times New Roman" charset="0"/>
                <a:hlinkClick r:id="rId3"/>
              </a:rPr>
              <a:t> </a:t>
            </a:r>
          </a:p>
          <a:p>
            <a:pPr marL="457200" indent="-457200">
              <a:buFont typeface="+mj-lt"/>
              <a:buAutoNum type="arabicPeriod"/>
            </a:pPr>
            <a:endParaRPr lang="en-US" dirty="0">
              <a:solidFill>
                <a:srgbClr val="222222"/>
              </a:solidFill>
              <a:latin typeface="Times New Roman" charset="0"/>
            </a:endParaRPr>
          </a:p>
          <a:p>
            <a:pPr marL="457200" indent="-457200">
              <a:buClr>
                <a:srgbClr val="222222"/>
              </a:buClr>
              <a:buFont typeface="+mj-lt"/>
              <a:buAutoNum type="arabicPeriod"/>
            </a:pPr>
            <a:r>
              <a:rPr lang="en-US" b="1" dirty="0">
                <a:solidFill>
                  <a:srgbClr val="333333"/>
                </a:solidFill>
                <a:latin typeface="Times New Roman" charset="0"/>
              </a:rPr>
              <a:t>2018Vo05</a:t>
            </a:r>
            <a:r>
              <a:rPr lang="en-US" dirty="0">
                <a:solidFill>
                  <a:srgbClr val="333333"/>
                </a:solidFill>
                <a:latin typeface="Times New Roman" charset="0"/>
              </a:rPr>
              <a:t>: Nucl.Instrum.Methods Phys.Res. B429, 53 (2018) </a:t>
            </a:r>
            <a:r>
              <a:rPr lang="en-US" b="1" dirty="0">
                <a:solidFill>
                  <a:srgbClr val="333333"/>
                </a:solidFill>
                <a:latin typeface="Times New Roman" charset="0"/>
              </a:rPr>
              <a:t>A.S.Voyles, L.A.Bernstein</a:t>
            </a:r>
            <a:r>
              <a:rPr lang="en-US" dirty="0">
                <a:solidFill>
                  <a:srgbClr val="333333"/>
                </a:solidFill>
                <a:latin typeface="Times New Roman" charset="0"/>
              </a:rPr>
              <a:t>, E.R.Birnbaum, J.W.Engle, S.A.Graves, T.Kawano, A.M.Lewis, F.M.Nortier Excitation functions for (p,x) reactions of niobium in the energy range of Ep=40-90 MeV</a:t>
            </a:r>
            <a:r>
              <a:rPr lang="en-US" dirty="0">
                <a:solidFill>
                  <a:srgbClr val="222222"/>
                </a:solidFill>
                <a:latin typeface="Times New Roman" charset="0"/>
              </a:rPr>
              <a:t>   </a:t>
            </a:r>
            <a:r>
              <a:rPr lang="en-US" u="sng" dirty="0">
                <a:solidFill>
                  <a:srgbClr val="800080"/>
                </a:solidFill>
                <a:latin typeface="Times New Roman" charset="0"/>
                <a:hlinkClick r:id="rId4"/>
              </a:rPr>
              <a:t>https://doi.org/10.1016/J.NIMB.2018.05.028</a:t>
            </a:r>
            <a:endParaRPr lang="en-US" dirty="0">
              <a:solidFill>
                <a:srgbClr val="222222"/>
              </a:solidFill>
              <a:latin typeface="Times New Roman" charset="0"/>
              <a:hlinkClick r:id="rId4"/>
            </a:endParaRPr>
          </a:p>
          <a:p>
            <a:pPr marL="457200" indent="-457200">
              <a:buFont typeface="+mj-lt"/>
              <a:buAutoNum type="arabicPeriod"/>
            </a:pPr>
            <a:endParaRPr lang="en-US" dirty="0">
              <a:solidFill>
                <a:srgbClr val="222222"/>
              </a:solidFill>
              <a:latin typeface="Times New Roman" charset="0"/>
            </a:endParaRPr>
          </a:p>
          <a:p>
            <a:pPr marL="457200" indent="-457200">
              <a:buClr>
                <a:srgbClr val="222222"/>
              </a:buClr>
              <a:buFont typeface="+mj-lt"/>
              <a:buAutoNum type="arabicPeriod"/>
            </a:pPr>
            <a:r>
              <a:rPr lang="en-US" b="1" dirty="0">
                <a:solidFill>
                  <a:srgbClr val="333333"/>
                </a:solidFill>
                <a:latin typeface="Times New Roman" charset="0"/>
              </a:rPr>
              <a:t>2018Jo01</a:t>
            </a:r>
            <a:r>
              <a:rPr lang="en-US" dirty="0">
                <a:solidFill>
                  <a:srgbClr val="333333"/>
                </a:solidFill>
                <a:latin typeface="Times New Roman" charset="0"/>
              </a:rPr>
              <a:t>: Phys. Rev. C 97, 024327 (2018) M.D.Jones, A.O.Macchiavelli, M.Wiedeking, </a:t>
            </a:r>
            <a:r>
              <a:rPr lang="en-US" b="1" dirty="0">
                <a:solidFill>
                  <a:srgbClr val="333333"/>
                </a:solidFill>
                <a:latin typeface="Times New Roman" charset="0"/>
              </a:rPr>
              <a:t>L.A.Bernstein,</a:t>
            </a:r>
            <a:r>
              <a:rPr lang="en-US" dirty="0">
                <a:solidFill>
                  <a:srgbClr val="333333"/>
                </a:solidFill>
                <a:latin typeface="Times New Roman" charset="0"/>
              </a:rPr>
              <a:t> </a:t>
            </a:r>
            <a:r>
              <a:rPr lang="en-US" i="1" dirty="0" smtClean="0">
                <a:solidFill>
                  <a:srgbClr val="333333"/>
                </a:solidFill>
                <a:latin typeface="Times New Roman" charset="0"/>
              </a:rPr>
              <a:t>et al., </a:t>
            </a:r>
            <a:r>
              <a:rPr lang="en-US" dirty="0" smtClean="0">
                <a:solidFill>
                  <a:srgbClr val="333333"/>
                </a:solidFill>
                <a:latin typeface="Times New Roman" charset="0"/>
              </a:rPr>
              <a:t>Examination </a:t>
            </a:r>
            <a:r>
              <a:rPr lang="en-US" dirty="0">
                <a:solidFill>
                  <a:srgbClr val="333333"/>
                </a:solidFill>
                <a:latin typeface="Times New Roman" charset="0"/>
              </a:rPr>
              <a:t>of the low-energy enhancement of the gamma-ray strength function of 56Fe</a:t>
            </a:r>
            <a:r>
              <a:rPr lang="en-US" dirty="0">
                <a:solidFill>
                  <a:srgbClr val="222222"/>
                </a:solidFill>
                <a:latin typeface="Times New Roman" charset="0"/>
              </a:rPr>
              <a:t>  </a:t>
            </a:r>
            <a:r>
              <a:rPr lang="en-US" u="sng" dirty="0">
                <a:solidFill>
                  <a:srgbClr val="800080"/>
                </a:solidFill>
                <a:latin typeface="Times New Roman" charset="0"/>
                <a:hlinkClick r:id="rId5"/>
              </a:rPr>
              <a:t>https://doi.org/10.1103/PhysRevC.97.024327</a:t>
            </a:r>
            <a:endParaRPr lang="en-US" dirty="0">
              <a:solidFill>
                <a:srgbClr val="222222"/>
              </a:solidFill>
              <a:latin typeface="Times New Roman" charset="0"/>
              <a:hlinkClick r:id="rId5"/>
            </a:endParaRPr>
          </a:p>
          <a:p>
            <a:pPr marL="457200" indent="-457200">
              <a:buFont typeface="+mj-lt"/>
              <a:buAutoNum type="arabicPeriod"/>
            </a:pPr>
            <a:endParaRPr lang="en-US" dirty="0">
              <a:solidFill>
                <a:srgbClr val="222222"/>
              </a:solidFill>
              <a:latin typeface="Times New Roman" charset="0"/>
            </a:endParaRPr>
          </a:p>
          <a:p>
            <a:pPr marL="457200" indent="-457200">
              <a:buClr>
                <a:srgbClr val="222222"/>
              </a:buClr>
              <a:buFont typeface="+mj-lt"/>
              <a:buAutoNum type="arabicPeriod"/>
            </a:pPr>
            <a:r>
              <a:rPr lang="en-US" b="1" dirty="0">
                <a:solidFill>
                  <a:srgbClr val="333333"/>
                </a:solidFill>
                <a:latin typeface="Times New Roman" charset="0"/>
              </a:rPr>
              <a:t>2018Br05</a:t>
            </a:r>
            <a:r>
              <a:rPr lang="en-US" dirty="0">
                <a:solidFill>
                  <a:srgbClr val="333333"/>
                </a:solidFill>
                <a:latin typeface="Times New Roman" charset="0"/>
              </a:rPr>
              <a:t>: Nucl.Data Sheets 148, 1 (2018) D.A.Brown, M.B.Chadwick, R.Capote, A.C.Kahler, A.Trkov, M.W.Herman, A.A.Sonzogni, Y.Danon, A.D.Carlson, M.Dunn, D.L.Smith, G.M.Hale, G.Arbanas, R.Arcilla, C.R.Bates, B.Beck, B.Becker, F.Brown, R.J.Casperson, J.Conlin, D.E.Cullen, M.-A.Descalle, </a:t>
            </a:r>
            <a:r>
              <a:rPr lang="en-US" b="1" dirty="0">
                <a:solidFill>
                  <a:srgbClr val="333333"/>
                </a:solidFill>
                <a:latin typeface="Times New Roman" charset="0"/>
              </a:rPr>
              <a:t>R.Firestone</a:t>
            </a:r>
            <a:r>
              <a:rPr lang="en-US" dirty="0">
                <a:solidFill>
                  <a:srgbClr val="333333"/>
                </a:solidFill>
                <a:latin typeface="Times New Roman" charset="0"/>
              </a:rPr>
              <a:t>, </a:t>
            </a:r>
            <a:r>
              <a:rPr lang="en-US" i="1" dirty="0" smtClean="0">
                <a:solidFill>
                  <a:srgbClr val="333333"/>
                </a:solidFill>
                <a:latin typeface="Times New Roman" charset="0"/>
              </a:rPr>
              <a:t>et al., </a:t>
            </a:r>
            <a:r>
              <a:rPr lang="en-US" dirty="0" smtClean="0">
                <a:solidFill>
                  <a:srgbClr val="333333"/>
                </a:solidFill>
                <a:latin typeface="Times New Roman" charset="0"/>
              </a:rPr>
              <a:t>ENDF/B-VIII.0</a:t>
            </a:r>
            <a:r>
              <a:rPr lang="en-US" dirty="0">
                <a:solidFill>
                  <a:srgbClr val="333333"/>
                </a:solidFill>
                <a:latin typeface="Times New Roman" charset="0"/>
              </a:rPr>
              <a:t>: The </a:t>
            </a:r>
            <a:r>
              <a:rPr lang="en-US" dirty="0" smtClean="0">
                <a:solidFill>
                  <a:srgbClr val="333333"/>
                </a:solidFill>
                <a:latin typeface="Times New Roman" charset="0"/>
              </a:rPr>
              <a:t>8</a:t>
            </a:r>
            <a:r>
              <a:rPr lang="en-US" baseline="30000" dirty="0" smtClean="0">
                <a:solidFill>
                  <a:srgbClr val="333333"/>
                </a:solidFill>
                <a:latin typeface="Times New Roman" charset="0"/>
              </a:rPr>
              <a:t>th</a:t>
            </a:r>
            <a:r>
              <a:rPr lang="en-US" dirty="0" smtClean="0">
                <a:solidFill>
                  <a:srgbClr val="333333"/>
                </a:solidFill>
                <a:latin typeface="Times New Roman" charset="0"/>
              </a:rPr>
              <a:t> Major </a:t>
            </a:r>
            <a:r>
              <a:rPr lang="en-US" dirty="0">
                <a:solidFill>
                  <a:srgbClr val="333333"/>
                </a:solidFill>
                <a:latin typeface="Times New Roman" charset="0"/>
              </a:rPr>
              <a:t>Release of the Nuclear Reaction Data Library with CIELO-project Cross Sections, New Standards and Thermal Scattering Data.</a:t>
            </a:r>
            <a:endParaRPr lang="en-US" dirty="0">
              <a:solidFill>
                <a:srgbClr val="222222"/>
              </a:solidFill>
              <a:latin typeface="Times New Roman" charset="0"/>
            </a:endParaRPr>
          </a:p>
          <a:p>
            <a:pPr marL="457200" indent="-457200">
              <a:buFont typeface="+mj-lt"/>
              <a:buAutoNum type="arabicPeriod"/>
            </a:pPr>
            <a:endParaRPr lang="en-US" dirty="0">
              <a:solidFill>
                <a:srgbClr val="222222"/>
              </a:solidFill>
              <a:latin typeface="Times New Roman" charset="0"/>
            </a:endParaRPr>
          </a:p>
        </p:txBody>
      </p:sp>
    </p:spTree>
    <p:extLst>
      <p:ext uri="{BB962C8B-B14F-4D97-AF65-F5344CB8AC3E}">
        <p14:creationId xmlns:p14="http://schemas.microsoft.com/office/powerpoint/2010/main" val="7616258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Publications (17) (continued)</a:t>
            </a:r>
            <a:endParaRPr lang="en-US" sz="3600" b="0" dirty="0">
              <a:solidFill>
                <a:schemeClr val="bg1"/>
              </a:solidFill>
              <a:latin typeface="Times New Roman" charset="0"/>
              <a:ea typeface="Times New Roman" charset="0"/>
              <a:cs typeface="Times New Roman" charset="0"/>
            </a:endParaRPr>
          </a:p>
        </p:txBody>
      </p:sp>
      <p:sp>
        <p:nvSpPr>
          <p:cNvPr id="5" name="Rectangle 4"/>
          <p:cNvSpPr/>
          <p:nvPr/>
        </p:nvSpPr>
        <p:spPr>
          <a:xfrm>
            <a:off x="124691" y="1125693"/>
            <a:ext cx="8894618" cy="5632311"/>
          </a:xfrm>
          <a:prstGeom prst="rect">
            <a:avLst/>
          </a:prstGeom>
        </p:spPr>
        <p:txBody>
          <a:bodyPr wrap="square">
            <a:spAutoFit/>
          </a:bodyPr>
          <a:lstStyle/>
          <a:p>
            <a:pPr marL="457200" indent="-457200">
              <a:buClr>
                <a:srgbClr val="222222"/>
              </a:buClr>
              <a:buFont typeface="+mj-lt"/>
              <a:buAutoNum type="arabicPeriod" startAt="6"/>
            </a:pPr>
            <a:r>
              <a:rPr lang="en-US" b="1" dirty="0" smtClean="0">
                <a:solidFill>
                  <a:srgbClr val="333333"/>
                </a:solidFill>
                <a:latin typeface="Times New Roman" charset="0"/>
              </a:rPr>
              <a:t>2018Mi03</a:t>
            </a:r>
            <a:r>
              <a:rPr lang="en-US" dirty="0">
                <a:solidFill>
                  <a:srgbClr val="333333"/>
                </a:solidFill>
                <a:latin typeface="Times New Roman" charset="0"/>
              </a:rPr>
              <a:t>: Phys.Rev. C 97, 054317 (2018) K.Miernik, K.P.Rykaczewski, </a:t>
            </a:r>
            <a:r>
              <a:rPr lang="en-US" dirty="0" err="1">
                <a:solidFill>
                  <a:srgbClr val="333333"/>
                </a:solidFill>
                <a:latin typeface="Times New Roman" charset="0"/>
              </a:rPr>
              <a:t>R.Grzywacz</a:t>
            </a:r>
            <a:r>
              <a:rPr lang="en-US" dirty="0">
                <a:solidFill>
                  <a:srgbClr val="333333"/>
                </a:solidFill>
                <a:latin typeface="Times New Roman" charset="0"/>
              </a:rPr>
              <a:t>, C.J.Gross, </a:t>
            </a:r>
            <a:r>
              <a:rPr lang="en-US" dirty="0" err="1">
                <a:solidFill>
                  <a:srgbClr val="333333"/>
                </a:solidFill>
                <a:latin typeface="Times New Roman" charset="0"/>
              </a:rPr>
              <a:t>M.Madurga</a:t>
            </a:r>
            <a:r>
              <a:rPr lang="en-US" dirty="0">
                <a:solidFill>
                  <a:srgbClr val="333333"/>
                </a:solidFill>
                <a:latin typeface="Times New Roman" charset="0"/>
              </a:rPr>
              <a:t>, </a:t>
            </a:r>
            <a:r>
              <a:rPr lang="en-US" dirty="0" err="1">
                <a:solidFill>
                  <a:srgbClr val="333333"/>
                </a:solidFill>
                <a:latin typeface="Times New Roman" charset="0"/>
              </a:rPr>
              <a:t>D.Miller</a:t>
            </a:r>
            <a:r>
              <a:rPr lang="en-US" dirty="0">
                <a:solidFill>
                  <a:srgbClr val="333333"/>
                </a:solidFill>
                <a:latin typeface="Times New Roman" charset="0"/>
              </a:rPr>
              <a:t>, D.W.Stracener, </a:t>
            </a:r>
            <a:r>
              <a:rPr lang="en-US" b="1" dirty="0">
                <a:solidFill>
                  <a:srgbClr val="333333"/>
                </a:solidFill>
                <a:latin typeface="Times New Roman" charset="0"/>
              </a:rPr>
              <a:t>J.C.Batchelder</a:t>
            </a:r>
            <a:r>
              <a:rPr lang="en-US" dirty="0">
                <a:solidFill>
                  <a:srgbClr val="333333"/>
                </a:solidFill>
                <a:latin typeface="Times New Roman" charset="0"/>
              </a:rPr>
              <a:t>, N.T.Brewer, </a:t>
            </a:r>
            <a:r>
              <a:rPr lang="en-US" dirty="0" err="1">
                <a:solidFill>
                  <a:srgbClr val="333333"/>
                </a:solidFill>
                <a:latin typeface="Times New Roman" charset="0"/>
              </a:rPr>
              <a:t>A.Korgul</a:t>
            </a:r>
            <a:r>
              <a:rPr lang="en-US" dirty="0">
                <a:solidFill>
                  <a:srgbClr val="333333"/>
                </a:solidFill>
                <a:latin typeface="Times New Roman" charset="0"/>
              </a:rPr>
              <a:t>, </a:t>
            </a:r>
            <a:r>
              <a:rPr lang="en-US" dirty="0" err="1">
                <a:solidFill>
                  <a:srgbClr val="333333"/>
                </a:solidFill>
                <a:latin typeface="Times New Roman" charset="0"/>
              </a:rPr>
              <a:t>C.Mazzocchi</a:t>
            </a:r>
            <a:r>
              <a:rPr lang="en-US" dirty="0">
                <a:solidFill>
                  <a:srgbClr val="333333"/>
                </a:solidFill>
                <a:latin typeface="Times New Roman" charset="0"/>
              </a:rPr>
              <a:t>, </a:t>
            </a:r>
            <a:r>
              <a:rPr lang="en-US" dirty="0" err="1">
                <a:solidFill>
                  <a:srgbClr val="333333"/>
                </a:solidFill>
                <a:latin typeface="Times New Roman" charset="0"/>
              </a:rPr>
              <a:t>A.J.Mendez</a:t>
            </a:r>
            <a:r>
              <a:rPr lang="en-US" dirty="0">
                <a:solidFill>
                  <a:srgbClr val="333333"/>
                </a:solidFill>
                <a:latin typeface="Times New Roman" charset="0"/>
              </a:rPr>
              <a:t>, </a:t>
            </a:r>
            <a:r>
              <a:rPr lang="en-US" dirty="0" err="1">
                <a:solidFill>
                  <a:srgbClr val="333333"/>
                </a:solidFill>
                <a:latin typeface="Times New Roman" charset="0"/>
              </a:rPr>
              <a:t>Y.Liu</a:t>
            </a:r>
            <a:r>
              <a:rPr lang="en-US" dirty="0">
                <a:solidFill>
                  <a:srgbClr val="333333"/>
                </a:solidFill>
                <a:latin typeface="Times New Roman" charset="0"/>
              </a:rPr>
              <a:t>, S.V.Paulauskas, J.A.Winger, M.Wolinska-Cichocka, E.F.Zganjar beta-delayed neutron emission from 85Ga. </a:t>
            </a:r>
            <a:r>
              <a:rPr lang="en-US" u="sng" dirty="0">
                <a:solidFill>
                  <a:srgbClr val="1155CC"/>
                </a:solidFill>
                <a:latin typeface="Times New Roman" charset="0"/>
                <a:hlinkClick r:id="rId2"/>
              </a:rPr>
              <a:t>http://10.1103/PhysRevC.97.054317</a:t>
            </a:r>
            <a:endParaRPr lang="en-US" dirty="0">
              <a:solidFill>
                <a:srgbClr val="222222"/>
              </a:solidFill>
              <a:latin typeface="Times New Roman" charset="0"/>
              <a:hlinkClick r:id="rId2"/>
            </a:endParaRPr>
          </a:p>
          <a:p>
            <a:pPr marL="457200" indent="-457200">
              <a:buClr>
                <a:srgbClr val="222222"/>
              </a:buClr>
              <a:buFont typeface="+mj-lt"/>
              <a:buAutoNum type="arabicPeriod" startAt="6"/>
            </a:pPr>
            <a:r>
              <a:rPr lang="en-US" b="1" dirty="0">
                <a:solidFill>
                  <a:srgbClr val="333333"/>
                </a:solidFill>
                <a:latin typeface="Times New Roman" charset="0"/>
              </a:rPr>
              <a:t>2018Tr07</a:t>
            </a:r>
            <a:r>
              <a:rPr lang="en-US" dirty="0">
                <a:solidFill>
                  <a:srgbClr val="333333"/>
                </a:solidFill>
                <a:latin typeface="Times New Roman" charset="0"/>
              </a:rPr>
              <a:t>: Phys.Rev. C 98, 034309 (2018) </a:t>
            </a:r>
            <a:r>
              <a:rPr lang="en-US" dirty="0" err="1">
                <a:solidFill>
                  <a:srgbClr val="333333"/>
                </a:solidFill>
                <a:latin typeface="Times New Roman" charset="0"/>
              </a:rPr>
              <a:t>J.L.Tracy</a:t>
            </a:r>
            <a:r>
              <a:rPr lang="en-US" dirty="0">
                <a:solidFill>
                  <a:srgbClr val="333333"/>
                </a:solidFill>
                <a:latin typeface="Times New Roman" charset="0"/>
              </a:rPr>
              <a:t>, J.A.Winger, B.C.Rasco, </a:t>
            </a:r>
            <a:r>
              <a:rPr lang="en-US" dirty="0" err="1">
                <a:solidFill>
                  <a:srgbClr val="333333"/>
                </a:solidFill>
                <a:latin typeface="Times New Roman" charset="0"/>
              </a:rPr>
              <a:t>U.Silwal</a:t>
            </a:r>
            <a:r>
              <a:rPr lang="en-US" dirty="0">
                <a:solidFill>
                  <a:srgbClr val="333333"/>
                </a:solidFill>
                <a:latin typeface="Times New Roman" charset="0"/>
              </a:rPr>
              <a:t>, </a:t>
            </a:r>
            <a:r>
              <a:rPr lang="en-US" dirty="0" err="1">
                <a:solidFill>
                  <a:srgbClr val="333333"/>
                </a:solidFill>
                <a:latin typeface="Times New Roman" charset="0"/>
              </a:rPr>
              <a:t>D.P.Siwakoti</a:t>
            </a:r>
            <a:r>
              <a:rPr lang="en-US" dirty="0">
                <a:solidFill>
                  <a:srgbClr val="333333"/>
                </a:solidFill>
                <a:latin typeface="Times New Roman" charset="0"/>
              </a:rPr>
              <a:t>, K.P.Rykaczewski, </a:t>
            </a:r>
            <a:r>
              <a:rPr lang="en-US" dirty="0" err="1">
                <a:solidFill>
                  <a:srgbClr val="333333"/>
                </a:solidFill>
                <a:latin typeface="Times New Roman" charset="0"/>
              </a:rPr>
              <a:t>R.Grzywacz</a:t>
            </a:r>
            <a:r>
              <a:rPr lang="en-US" b="1" dirty="0">
                <a:solidFill>
                  <a:srgbClr val="333333"/>
                </a:solidFill>
                <a:latin typeface="Times New Roman" charset="0"/>
              </a:rPr>
              <a:t>, J.C.Batchelder</a:t>
            </a:r>
            <a:r>
              <a:rPr lang="en-US" dirty="0">
                <a:solidFill>
                  <a:srgbClr val="333333"/>
                </a:solidFill>
                <a:latin typeface="Times New Roman" charset="0"/>
              </a:rPr>
              <a:t>, </a:t>
            </a:r>
            <a:r>
              <a:rPr lang="en-US" dirty="0" err="1">
                <a:solidFill>
                  <a:srgbClr val="333333"/>
                </a:solidFill>
                <a:latin typeface="Times New Roman" charset="0"/>
              </a:rPr>
              <a:t>C.R.Bingham</a:t>
            </a:r>
            <a:r>
              <a:rPr lang="en-US" dirty="0">
                <a:solidFill>
                  <a:srgbClr val="333333"/>
                </a:solidFill>
                <a:latin typeface="Times New Roman" charset="0"/>
              </a:rPr>
              <a:t>, N.T.Brewer, </a:t>
            </a:r>
            <a:r>
              <a:rPr lang="en-US" dirty="0" err="1">
                <a:solidFill>
                  <a:srgbClr val="333333"/>
                </a:solidFill>
                <a:latin typeface="Times New Roman" charset="0"/>
              </a:rPr>
              <a:t>L.Cartegni</a:t>
            </a:r>
            <a:r>
              <a:rPr lang="en-US" dirty="0">
                <a:solidFill>
                  <a:srgbClr val="333333"/>
                </a:solidFill>
                <a:latin typeface="Times New Roman" charset="0"/>
              </a:rPr>
              <a:t>, </a:t>
            </a:r>
            <a:r>
              <a:rPr lang="en-US" dirty="0" err="1">
                <a:solidFill>
                  <a:srgbClr val="333333"/>
                </a:solidFill>
                <a:latin typeface="Times New Roman" charset="0"/>
              </a:rPr>
              <a:t>A.A.Ciemny</a:t>
            </a:r>
            <a:r>
              <a:rPr lang="en-US" dirty="0">
                <a:solidFill>
                  <a:srgbClr val="333333"/>
                </a:solidFill>
                <a:latin typeface="Times New Roman" charset="0"/>
              </a:rPr>
              <a:t>, A.Fijalkowska, C.J.Gross, </a:t>
            </a:r>
            <a:r>
              <a:rPr lang="en-US" dirty="0" err="1">
                <a:solidFill>
                  <a:srgbClr val="333333"/>
                </a:solidFill>
                <a:latin typeface="Times New Roman" charset="0"/>
              </a:rPr>
              <a:t>C.Jost</a:t>
            </a:r>
            <a:r>
              <a:rPr lang="en-US" dirty="0">
                <a:solidFill>
                  <a:srgbClr val="333333"/>
                </a:solidFill>
                <a:latin typeface="Times New Roman" charset="0"/>
              </a:rPr>
              <a:t>, M.Karny, </a:t>
            </a:r>
            <a:r>
              <a:rPr lang="en-US" dirty="0" err="1">
                <a:solidFill>
                  <a:srgbClr val="333333"/>
                </a:solidFill>
                <a:latin typeface="Times New Roman" charset="0"/>
              </a:rPr>
              <a:t>K.Kolos</a:t>
            </a:r>
            <a:r>
              <a:rPr lang="en-US" dirty="0">
                <a:solidFill>
                  <a:srgbClr val="333333"/>
                </a:solidFill>
                <a:latin typeface="Times New Roman" charset="0"/>
              </a:rPr>
              <a:t>, </a:t>
            </a:r>
            <a:r>
              <a:rPr lang="en-US" dirty="0" err="1">
                <a:solidFill>
                  <a:srgbClr val="333333"/>
                </a:solidFill>
                <a:latin typeface="Times New Roman" charset="0"/>
              </a:rPr>
              <a:t>A.Korgul</a:t>
            </a:r>
            <a:r>
              <a:rPr lang="en-US" dirty="0">
                <a:solidFill>
                  <a:srgbClr val="333333"/>
                </a:solidFill>
                <a:latin typeface="Times New Roman" charset="0"/>
              </a:rPr>
              <a:t>, </a:t>
            </a:r>
            <a:r>
              <a:rPr lang="en-US" dirty="0" err="1">
                <a:solidFill>
                  <a:srgbClr val="333333"/>
                </a:solidFill>
                <a:latin typeface="Times New Roman" charset="0"/>
              </a:rPr>
              <a:t>W.Krolas</a:t>
            </a:r>
            <a:r>
              <a:rPr lang="en-US" dirty="0">
                <a:solidFill>
                  <a:srgbClr val="333333"/>
                </a:solidFill>
                <a:latin typeface="Times New Roman" charset="0"/>
              </a:rPr>
              <a:t>, </a:t>
            </a:r>
            <a:r>
              <a:rPr lang="en-US" dirty="0" err="1">
                <a:solidFill>
                  <a:srgbClr val="333333"/>
                </a:solidFill>
                <a:latin typeface="Times New Roman" charset="0"/>
              </a:rPr>
              <a:t>Y.Liu</a:t>
            </a:r>
            <a:r>
              <a:rPr lang="en-US" dirty="0">
                <a:solidFill>
                  <a:srgbClr val="333333"/>
                </a:solidFill>
                <a:latin typeface="Times New Roman" charset="0"/>
              </a:rPr>
              <a:t>, </a:t>
            </a:r>
            <a:r>
              <a:rPr lang="en-US" dirty="0" err="1">
                <a:solidFill>
                  <a:srgbClr val="333333"/>
                </a:solidFill>
                <a:latin typeface="Times New Roman" charset="0"/>
              </a:rPr>
              <a:t>M.Madurga</a:t>
            </a:r>
            <a:r>
              <a:rPr lang="en-US" dirty="0">
                <a:solidFill>
                  <a:srgbClr val="333333"/>
                </a:solidFill>
                <a:latin typeface="Times New Roman" charset="0"/>
              </a:rPr>
              <a:t>, </a:t>
            </a:r>
            <a:r>
              <a:rPr lang="en-US" dirty="0" err="1">
                <a:solidFill>
                  <a:srgbClr val="333333"/>
                </a:solidFill>
                <a:latin typeface="Times New Roman" charset="0"/>
              </a:rPr>
              <a:t>C.Mazzocchi</a:t>
            </a:r>
            <a:r>
              <a:rPr lang="en-US" dirty="0">
                <a:solidFill>
                  <a:srgbClr val="333333"/>
                </a:solidFill>
                <a:latin typeface="Times New Roman" charset="0"/>
              </a:rPr>
              <a:t>, </a:t>
            </a:r>
            <a:r>
              <a:rPr lang="en-US" dirty="0" err="1">
                <a:solidFill>
                  <a:srgbClr val="333333"/>
                </a:solidFill>
                <a:latin typeface="Times New Roman" charset="0"/>
              </a:rPr>
              <a:t>A.J.Mendez</a:t>
            </a:r>
            <a:r>
              <a:rPr lang="en-US" dirty="0">
                <a:solidFill>
                  <a:srgbClr val="333333"/>
                </a:solidFill>
                <a:latin typeface="Times New Roman" charset="0"/>
              </a:rPr>
              <a:t>, K.Miernik, </a:t>
            </a:r>
            <a:r>
              <a:rPr lang="en-US" dirty="0" err="1">
                <a:solidFill>
                  <a:srgbClr val="333333"/>
                </a:solidFill>
                <a:latin typeface="Times New Roman" charset="0"/>
              </a:rPr>
              <a:t>D.Miller</a:t>
            </a:r>
            <a:r>
              <a:rPr lang="en-US" dirty="0">
                <a:solidFill>
                  <a:srgbClr val="333333"/>
                </a:solidFill>
                <a:latin typeface="Times New Roman" charset="0"/>
              </a:rPr>
              <a:t>, </a:t>
            </a:r>
            <a:r>
              <a:rPr lang="en-US" dirty="0" err="1">
                <a:solidFill>
                  <a:srgbClr val="333333"/>
                </a:solidFill>
                <a:latin typeface="Times New Roman" charset="0"/>
              </a:rPr>
              <a:t>S.Padgett</a:t>
            </a:r>
            <a:r>
              <a:rPr lang="en-US" dirty="0">
                <a:solidFill>
                  <a:srgbClr val="333333"/>
                </a:solidFill>
                <a:latin typeface="Times New Roman" charset="0"/>
              </a:rPr>
              <a:t>, S.V.Paulauskas, D.W.Stracener, M.Wolinska-Cichocka, M.M.Rajabali, E.F.Zganjar Updated beta-decay measurement of neutron-rich 74Cu. </a:t>
            </a:r>
            <a:r>
              <a:rPr lang="en-US" u="sng" dirty="0">
                <a:solidFill>
                  <a:srgbClr val="1155CC"/>
                </a:solidFill>
                <a:latin typeface="Times New Roman" charset="0"/>
                <a:hlinkClick r:id="rId3"/>
              </a:rPr>
              <a:t>http://</a:t>
            </a:r>
            <a:r>
              <a:rPr lang="en-US" u="sng" dirty="0" smtClean="0">
                <a:solidFill>
                  <a:srgbClr val="1155CC"/>
                </a:solidFill>
                <a:latin typeface="Times New Roman" charset="0"/>
                <a:hlinkClick r:id="rId3"/>
              </a:rPr>
              <a:t>10.1103/PhysRevC.98.034309</a:t>
            </a:r>
            <a:endParaRPr lang="en-US" dirty="0">
              <a:solidFill>
                <a:srgbClr val="222222"/>
              </a:solidFill>
              <a:latin typeface="Times New Roman" charset="0"/>
            </a:endParaRPr>
          </a:p>
          <a:p>
            <a:pPr marL="457200" indent="-457200">
              <a:buClr>
                <a:srgbClr val="222222"/>
              </a:buClr>
              <a:buFont typeface="+mj-lt"/>
              <a:buAutoNum type="arabicPeriod" startAt="6"/>
            </a:pPr>
            <a:r>
              <a:rPr lang="en-US" dirty="0">
                <a:solidFill>
                  <a:srgbClr val="222222"/>
                </a:solidFill>
                <a:latin typeface="Times New Roman" charset="0"/>
              </a:rPr>
              <a:t>“The 88-Inch Cyclotron: A one-stop facility for electronics radiation and detector testing”.  M.Kireeff-Covo, </a:t>
            </a:r>
            <a:r>
              <a:rPr lang="en-US" dirty="0" err="1">
                <a:solidFill>
                  <a:srgbClr val="222222"/>
                </a:solidFill>
                <a:latin typeface="Times New Roman" charset="0"/>
              </a:rPr>
              <a:t>R.A.Albright</a:t>
            </a:r>
            <a:r>
              <a:rPr lang="en-US" dirty="0">
                <a:solidFill>
                  <a:srgbClr val="222222"/>
                </a:solidFill>
                <a:latin typeface="Times New Roman" charset="0"/>
              </a:rPr>
              <a:t>, </a:t>
            </a:r>
            <a:r>
              <a:rPr lang="en-US" dirty="0" err="1">
                <a:solidFill>
                  <a:srgbClr val="222222"/>
                </a:solidFill>
                <a:latin typeface="Times New Roman" charset="0"/>
              </a:rPr>
              <a:t>B.F.Ninemire</a:t>
            </a:r>
            <a:r>
              <a:rPr lang="en-US" dirty="0">
                <a:solidFill>
                  <a:srgbClr val="222222"/>
                </a:solidFill>
                <a:latin typeface="Times New Roman" charset="0"/>
              </a:rPr>
              <a:t>, </a:t>
            </a:r>
            <a:r>
              <a:rPr lang="en-US" dirty="0" err="1">
                <a:solidFill>
                  <a:srgbClr val="222222"/>
                </a:solidFill>
                <a:latin typeface="Times New Roman" charset="0"/>
              </a:rPr>
              <a:t>M.B.Johnson</a:t>
            </a:r>
            <a:r>
              <a:rPr lang="en-US" dirty="0">
                <a:solidFill>
                  <a:srgbClr val="222222"/>
                </a:solidFill>
                <a:latin typeface="Times New Roman" charset="0"/>
              </a:rPr>
              <a:t>, </a:t>
            </a:r>
            <a:r>
              <a:rPr lang="en-US" dirty="0" err="1">
                <a:solidFill>
                  <a:srgbClr val="222222"/>
                </a:solidFill>
                <a:latin typeface="Times New Roman" charset="0"/>
              </a:rPr>
              <a:t>A.Hodgkinson</a:t>
            </a:r>
            <a:r>
              <a:rPr lang="en-US" dirty="0">
                <a:solidFill>
                  <a:srgbClr val="222222"/>
                </a:solidFill>
                <a:latin typeface="Times New Roman" charset="0"/>
              </a:rPr>
              <a:t>, </a:t>
            </a:r>
            <a:r>
              <a:rPr lang="en-US" dirty="0" err="1">
                <a:solidFill>
                  <a:srgbClr val="222222"/>
                </a:solidFill>
                <a:latin typeface="Times New Roman" charset="0"/>
              </a:rPr>
              <a:t>T.Loew</a:t>
            </a:r>
            <a:r>
              <a:rPr lang="en-US" dirty="0">
                <a:solidFill>
                  <a:srgbClr val="222222"/>
                </a:solidFill>
                <a:latin typeface="Times New Roman" charset="0"/>
              </a:rPr>
              <a:t>, </a:t>
            </a:r>
            <a:r>
              <a:rPr lang="en-US" dirty="0" err="1">
                <a:solidFill>
                  <a:srgbClr val="222222"/>
                </a:solidFill>
                <a:latin typeface="Times New Roman" charset="0"/>
              </a:rPr>
              <a:t>J.Y.Benitez</a:t>
            </a:r>
            <a:r>
              <a:rPr lang="en-US" dirty="0">
                <a:solidFill>
                  <a:srgbClr val="222222"/>
                </a:solidFill>
                <a:latin typeface="Times New Roman" charset="0"/>
              </a:rPr>
              <a:t>, </a:t>
            </a:r>
            <a:r>
              <a:rPr lang="en-US" dirty="0" err="1">
                <a:solidFill>
                  <a:srgbClr val="222222"/>
                </a:solidFill>
                <a:latin typeface="Times New Roman" charset="0"/>
              </a:rPr>
              <a:t>D.S.Todd</a:t>
            </a:r>
            <a:r>
              <a:rPr lang="en-US" dirty="0">
                <a:solidFill>
                  <a:srgbClr val="222222"/>
                </a:solidFill>
                <a:latin typeface="Times New Roman" charset="0"/>
              </a:rPr>
              <a:t>, </a:t>
            </a:r>
            <a:r>
              <a:rPr lang="en-US" dirty="0" err="1">
                <a:solidFill>
                  <a:srgbClr val="222222"/>
                </a:solidFill>
                <a:latin typeface="Times New Roman" charset="0"/>
              </a:rPr>
              <a:t>D.Z.Xie</a:t>
            </a:r>
            <a:r>
              <a:rPr lang="en-US" dirty="0">
                <a:solidFill>
                  <a:srgbClr val="222222"/>
                </a:solidFill>
                <a:latin typeface="Times New Roman" charset="0"/>
              </a:rPr>
              <a:t>, </a:t>
            </a:r>
            <a:r>
              <a:rPr lang="en-US" dirty="0" err="1">
                <a:solidFill>
                  <a:srgbClr val="222222"/>
                </a:solidFill>
                <a:latin typeface="Times New Roman" charset="0"/>
              </a:rPr>
              <a:t>T.Perry</a:t>
            </a:r>
            <a:r>
              <a:rPr lang="en-US" dirty="0">
                <a:solidFill>
                  <a:srgbClr val="222222"/>
                </a:solidFill>
                <a:latin typeface="Times New Roman" charset="0"/>
              </a:rPr>
              <a:t>, </a:t>
            </a:r>
            <a:r>
              <a:rPr lang="en-US" dirty="0" err="1">
                <a:solidFill>
                  <a:srgbClr val="222222"/>
                </a:solidFill>
                <a:latin typeface="Times New Roman" charset="0"/>
              </a:rPr>
              <a:t>L.Phair</a:t>
            </a:r>
            <a:r>
              <a:rPr lang="en-US" b="1" dirty="0">
                <a:solidFill>
                  <a:srgbClr val="222222"/>
                </a:solidFill>
                <a:latin typeface="Times New Roman" charset="0"/>
              </a:rPr>
              <a:t>, </a:t>
            </a:r>
            <a:r>
              <a:rPr lang="en-US" b="1" dirty="0">
                <a:solidFill>
                  <a:srgbClr val="0315BD"/>
                </a:solidFill>
                <a:latin typeface="Times New Roman" charset="0"/>
              </a:rPr>
              <a:t>L.A.Bernstein</a:t>
            </a:r>
            <a:r>
              <a:rPr lang="en-US" dirty="0">
                <a:solidFill>
                  <a:srgbClr val="222222"/>
                </a:solidFill>
                <a:latin typeface="Times New Roman" charset="0"/>
              </a:rPr>
              <a:t>, </a:t>
            </a:r>
            <a:r>
              <a:rPr lang="en-US" dirty="0" err="1">
                <a:solidFill>
                  <a:srgbClr val="222222"/>
                </a:solidFill>
                <a:latin typeface="Times New Roman" charset="0"/>
              </a:rPr>
              <a:t>J.Bevins</a:t>
            </a:r>
            <a:r>
              <a:rPr lang="en-US" dirty="0">
                <a:solidFill>
                  <a:srgbClr val="222222"/>
                </a:solidFill>
                <a:latin typeface="Times New Roman" charset="0"/>
              </a:rPr>
              <a:t>, J.A.Brown, B.L.Goldblum, </a:t>
            </a:r>
            <a:r>
              <a:rPr lang="en-US" dirty="0" err="1">
                <a:solidFill>
                  <a:srgbClr val="222222"/>
                </a:solidFill>
                <a:latin typeface="Times New Roman" charset="0"/>
              </a:rPr>
              <a:t>M.Harasty</a:t>
            </a:r>
            <a:r>
              <a:rPr lang="en-US" dirty="0">
                <a:solidFill>
                  <a:srgbClr val="222222"/>
                </a:solidFill>
                <a:latin typeface="Times New Roman" charset="0"/>
              </a:rPr>
              <a:t>, </a:t>
            </a:r>
            <a:r>
              <a:rPr lang="en-US" dirty="0" err="1">
                <a:solidFill>
                  <a:srgbClr val="222222"/>
                </a:solidFill>
                <a:latin typeface="Times New Roman" charset="0"/>
              </a:rPr>
              <a:t>K.P.Harrig</a:t>
            </a:r>
            <a:r>
              <a:rPr lang="en-US" dirty="0">
                <a:solidFill>
                  <a:srgbClr val="222222"/>
                </a:solidFill>
                <a:latin typeface="Times New Roman" charset="0"/>
              </a:rPr>
              <a:t>, T.A.Laplace, </a:t>
            </a:r>
            <a:r>
              <a:rPr lang="en-US" dirty="0" err="1">
                <a:solidFill>
                  <a:srgbClr val="222222"/>
                </a:solidFill>
                <a:latin typeface="Times New Roman" charset="0"/>
              </a:rPr>
              <a:t>S.B.Cronin</a:t>
            </a:r>
            <a:r>
              <a:rPr lang="en-US" dirty="0">
                <a:solidFill>
                  <a:srgbClr val="222222"/>
                </a:solidFill>
                <a:latin typeface="Times New Roman" charset="0"/>
              </a:rPr>
              <a:t>.  Measurement, Vol. 127, October 2018, Pages 580-587. </a:t>
            </a:r>
            <a:r>
              <a:rPr lang="en-US" u="sng" dirty="0">
                <a:solidFill>
                  <a:srgbClr val="800080"/>
                </a:solidFill>
                <a:latin typeface="Times New Roman" charset="0"/>
                <a:hlinkClick r:id="rId4" tooltip="Persistent link using digital object identifier"/>
              </a:rPr>
              <a:t>https://doi.org/10.1016/j.measurement.2017.10.018</a:t>
            </a:r>
            <a:r>
              <a:rPr lang="en-US" dirty="0">
                <a:solidFill>
                  <a:srgbClr val="222222"/>
                </a:solidFill>
                <a:latin typeface="Times New Roman" charset="0"/>
                <a:hlinkClick r:id="rId4" tooltip="Persistent link using digital object identifier"/>
              </a:rPr>
              <a:t>.</a:t>
            </a:r>
          </a:p>
          <a:p>
            <a:pPr marL="457200" indent="-457200">
              <a:buFont typeface="+mj-lt"/>
              <a:buAutoNum type="arabicPeriod" startAt="6"/>
            </a:pPr>
            <a:endParaRPr lang="en-US" dirty="0">
              <a:solidFill>
                <a:srgbClr val="222222"/>
              </a:solidFill>
              <a:latin typeface="Times New Roman" charset="0"/>
            </a:endParaRPr>
          </a:p>
          <a:p>
            <a:pPr marL="457200" indent="-457200">
              <a:buClr>
                <a:srgbClr val="222222"/>
              </a:buClr>
              <a:buFont typeface="+mj-lt"/>
              <a:buAutoNum type="arabicPeriod" startAt="6"/>
            </a:pPr>
            <a:r>
              <a:rPr lang="en-US" dirty="0">
                <a:solidFill>
                  <a:srgbClr val="222222"/>
                </a:solidFill>
                <a:latin typeface="Times New Roman" charset="0"/>
              </a:rPr>
              <a:t>“</a:t>
            </a:r>
            <a:r>
              <a:rPr lang="en-US" dirty="0" smtClean="0">
                <a:solidFill>
                  <a:srgbClr val="222222"/>
                </a:solidFill>
                <a:latin typeface="Times New Roman" charset="0"/>
              </a:rPr>
              <a:t>Proton</a:t>
            </a:r>
            <a:endParaRPr lang="sk-SK" dirty="0">
              <a:solidFill>
                <a:srgbClr val="0000FF"/>
              </a:solidFill>
              <a:latin typeface="Times New Roman" charset="0"/>
              <a:hlinkClick r:id="rId5"/>
            </a:endParaRPr>
          </a:p>
        </p:txBody>
      </p:sp>
    </p:spTree>
    <p:extLst>
      <p:ext uri="{BB962C8B-B14F-4D97-AF65-F5344CB8AC3E}">
        <p14:creationId xmlns:p14="http://schemas.microsoft.com/office/powerpoint/2010/main" val="6852975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Publications (17) </a:t>
            </a:r>
            <a:r>
              <a:rPr lang="en-US" sz="3600" b="0" dirty="0">
                <a:solidFill>
                  <a:schemeClr val="bg1"/>
                </a:solidFill>
                <a:latin typeface="Times New Roman" charset="0"/>
                <a:ea typeface="Times New Roman" charset="0"/>
                <a:cs typeface="Times New Roman" charset="0"/>
              </a:rPr>
              <a:t>(continued</a:t>
            </a:r>
            <a:r>
              <a:rPr lang="en-US" sz="3600" b="0" dirty="0" smtClean="0">
                <a:solidFill>
                  <a:schemeClr val="bg1"/>
                </a:solidFill>
                <a:latin typeface="Times New Roman" charset="0"/>
                <a:ea typeface="Times New Roman" charset="0"/>
                <a:cs typeface="Times New Roman" charset="0"/>
              </a:rPr>
              <a:t>)</a:t>
            </a:r>
            <a:endParaRPr lang="en-US" sz="3600" b="0" dirty="0">
              <a:solidFill>
                <a:schemeClr val="bg1"/>
              </a:solidFill>
              <a:latin typeface="Times New Roman" charset="0"/>
              <a:ea typeface="Times New Roman" charset="0"/>
              <a:cs typeface="Times New Roman" charset="0"/>
            </a:endParaRPr>
          </a:p>
        </p:txBody>
      </p:sp>
      <p:sp>
        <p:nvSpPr>
          <p:cNvPr id="5" name="Rectangle 4"/>
          <p:cNvSpPr/>
          <p:nvPr/>
        </p:nvSpPr>
        <p:spPr>
          <a:xfrm>
            <a:off x="124691" y="1125693"/>
            <a:ext cx="8894618" cy="5078313"/>
          </a:xfrm>
          <a:prstGeom prst="rect">
            <a:avLst/>
          </a:prstGeom>
        </p:spPr>
        <p:txBody>
          <a:bodyPr wrap="square">
            <a:spAutoFit/>
          </a:bodyPr>
          <a:lstStyle/>
          <a:p>
            <a:pPr marL="457200" indent="-457200">
              <a:buClr>
                <a:srgbClr val="222222"/>
              </a:buClr>
              <a:buFont typeface="+mj-lt"/>
              <a:buAutoNum type="arabicPeriod" startAt="9"/>
            </a:pPr>
            <a:r>
              <a:rPr lang="en-US" smtClean="0">
                <a:solidFill>
                  <a:srgbClr val="222222"/>
                </a:solidFill>
                <a:latin typeface="Times New Roman" charset="0"/>
              </a:rPr>
              <a:t>“</a:t>
            </a:r>
            <a:r>
              <a:rPr lang="en-US">
                <a:solidFill>
                  <a:srgbClr val="222222"/>
                </a:solidFill>
                <a:latin typeface="Times New Roman" charset="0"/>
              </a:rPr>
              <a:t>Proton light yield in organic scintillators using a double time-of-flight technique”.  J. A. Brown, B. L. Goldblum, T. A. Laplace, K. P. Harrig</a:t>
            </a:r>
            <a:r>
              <a:rPr lang="en-US" b="1">
                <a:solidFill>
                  <a:srgbClr val="222222"/>
                </a:solidFill>
                <a:latin typeface="Times New Roman" charset="0"/>
              </a:rPr>
              <a:t>, </a:t>
            </a:r>
            <a:r>
              <a:rPr lang="en-US" b="1">
                <a:solidFill>
                  <a:srgbClr val="0315BD"/>
                </a:solidFill>
                <a:latin typeface="Times New Roman" charset="0"/>
              </a:rPr>
              <a:t>L. A. Bernstein</a:t>
            </a:r>
            <a:r>
              <a:rPr lang="en-US">
                <a:solidFill>
                  <a:srgbClr val="222222"/>
                </a:solidFill>
                <a:latin typeface="Times New Roman" charset="0"/>
              </a:rPr>
              <a:t>, D. L. Bleuel, W. Younes, D. Reyna, E. Brubaker, and P. Marleau.  J. Applied Physics 124, 045101 (2018).  </a:t>
            </a:r>
            <a:r>
              <a:rPr lang="en-US" u="sng">
                <a:solidFill>
                  <a:srgbClr val="800080"/>
                </a:solidFill>
                <a:latin typeface="Times New Roman" charset="0"/>
              </a:rPr>
              <a:t>https://</a:t>
            </a:r>
            <a:r>
              <a:rPr lang="en-US" u="sng" err="1">
                <a:solidFill>
                  <a:srgbClr val="800080"/>
                </a:solidFill>
                <a:latin typeface="Times New Roman" charset="0"/>
              </a:rPr>
              <a:t>doi.org</a:t>
            </a:r>
            <a:r>
              <a:rPr lang="en-US" u="sng">
                <a:solidFill>
                  <a:srgbClr val="800080"/>
                </a:solidFill>
                <a:latin typeface="Times New Roman" charset="0"/>
              </a:rPr>
              <a:t>/10.1063/1.5039632</a:t>
            </a:r>
            <a:r>
              <a:rPr lang="en-US" b="1">
                <a:solidFill>
                  <a:srgbClr val="000000"/>
                </a:solidFill>
                <a:latin typeface="Times New Roman" charset="0"/>
              </a:rPr>
              <a:t> </a:t>
            </a:r>
            <a:endParaRPr lang="en-US">
              <a:solidFill>
                <a:srgbClr val="222222"/>
              </a:solidFill>
              <a:latin typeface="Times New Roman" charset="0"/>
            </a:endParaRPr>
          </a:p>
          <a:p>
            <a:pPr marL="457200" indent="-457200">
              <a:buClr>
                <a:srgbClr val="222222"/>
              </a:buClr>
              <a:buFont typeface="+mj-lt"/>
              <a:buAutoNum type="arabicPeriod" startAt="9"/>
            </a:pPr>
            <a:r>
              <a:rPr lang="en-US">
                <a:solidFill>
                  <a:srgbClr val="222222"/>
                </a:solidFill>
                <a:latin typeface="Times New Roman" charset="0"/>
              </a:rPr>
              <a:t> “Design, construction, and characterization of a compact DD neutron generator designed for </a:t>
            </a:r>
            <a:r>
              <a:rPr lang="en-US" baseline="30000">
                <a:solidFill>
                  <a:srgbClr val="222222"/>
                </a:solidFill>
                <a:latin typeface="Times New Roman" charset="0"/>
              </a:rPr>
              <a:t>40</a:t>
            </a:r>
            <a:r>
              <a:rPr lang="en-US">
                <a:solidFill>
                  <a:srgbClr val="222222"/>
                </a:solidFill>
                <a:latin typeface="Times New Roman" charset="0"/>
              </a:rPr>
              <a:t>Ar/</a:t>
            </a:r>
            <a:r>
              <a:rPr lang="en-US" baseline="30000">
                <a:solidFill>
                  <a:srgbClr val="222222"/>
                </a:solidFill>
                <a:latin typeface="Times New Roman" charset="0"/>
              </a:rPr>
              <a:t>39</a:t>
            </a:r>
            <a:r>
              <a:rPr lang="en-US">
                <a:solidFill>
                  <a:srgbClr val="222222"/>
                </a:solidFill>
                <a:latin typeface="Times New Roman" charset="0"/>
              </a:rPr>
              <a:t>Ar geochronology”.  Mauricio Ayllon, Parker A. Adams, Joseph D. Bauer, </a:t>
            </a:r>
            <a:r>
              <a:rPr lang="en-US" b="1">
                <a:solidFill>
                  <a:srgbClr val="0070C0"/>
                </a:solidFill>
                <a:latin typeface="Times New Roman" charset="0"/>
              </a:rPr>
              <a:t>Jon C. Batchelder</a:t>
            </a:r>
            <a:r>
              <a:rPr lang="en-US">
                <a:solidFill>
                  <a:srgbClr val="222222"/>
                </a:solidFill>
                <a:latin typeface="Times New Roman" charset="0"/>
              </a:rPr>
              <a:t>, Tim A. Becker, </a:t>
            </a:r>
            <a:r>
              <a:rPr lang="en-US" b="1">
                <a:solidFill>
                  <a:srgbClr val="0315BD"/>
                </a:solidFill>
                <a:latin typeface="Times New Roman" charset="0"/>
              </a:rPr>
              <a:t>Lee A. </a:t>
            </a:r>
            <a:r>
              <a:rPr lang="en-US" b="1">
                <a:solidFill>
                  <a:srgbClr val="0070C0"/>
                </a:solidFill>
                <a:latin typeface="Times New Roman" charset="0"/>
              </a:rPr>
              <a:t>Bernstein</a:t>
            </a:r>
            <a:r>
              <a:rPr lang="en-US">
                <a:solidFill>
                  <a:srgbClr val="222222"/>
                </a:solidFill>
                <a:latin typeface="Times New Roman" charset="0"/>
              </a:rPr>
              <a:t>, Su-Ann Chong, Jay James, Leo E. Kirsch, Ka-Ngo Leung, Eric F. Matthews, Jonathan T. Morrell, Paul R. Renne, Andrew M. Rogers, Daniel Rutte, Andrew S. Voyles, Karl Van Bibber, Cory S. Waltz.  Nucl. Instrum. Methods in Physics Research A 903, 21 September 2018, p. 193-203 </a:t>
            </a:r>
            <a:r>
              <a:rPr lang="en-US" u="sng">
                <a:solidFill>
                  <a:srgbClr val="800080"/>
                </a:solidFill>
                <a:latin typeface="Times New Roman" charset="0"/>
                <a:hlinkClick r:id="rId2"/>
              </a:rPr>
              <a:t>ht tps://doi.org/10.1016/j.nima.2018.04.020</a:t>
            </a:r>
            <a:r>
              <a:rPr lang="en-US">
                <a:solidFill>
                  <a:srgbClr val="222222"/>
                </a:solidFill>
                <a:latin typeface="Times New Roman" charset="0"/>
                <a:hlinkClick r:id="rId2"/>
              </a:rPr>
              <a:t>.  </a:t>
            </a:r>
          </a:p>
          <a:p>
            <a:pPr marL="457200" indent="-457200">
              <a:buClr>
                <a:srgbClr val="222222"/>
              </a:buClr>
              <a:buFont typeface="+mj-lt"/>
              <a:buAutoNum type="arabicPeriod" startAt="9"/>
            </a:pPr>
            <a:r>
              <a:rPr lang="en-US">
                <a:solidFill>
                  <a:srgbClr val="222222"/>
                </a:solidFill>
                <a:latin typeface="Times New Roman" charset="0"/>
              </a:rPr>
              <a:t>“RAINIER: A Simulation Tool for Distributions of Excited Nuclear States and Cascade Fluctuations”.  L.E. Kirsch, </a:t>
            </a:r>
            <a:r>
              <a:rPr lang="en-US" b="1">
                <a:solidFill>
                  <a:srgbClr val="0315BD"/>
                </a:solidFill>
                <a:latin typeface="Times New Roman" charset="0"/>
              </a:rPr>
              <a:t>L.A. Bernstein</a:t>
            </a:r>
            <a:r>
              <a:rPr lang="en-US" b="1">
                <a:solidFill>
                  <a:srgbClr val="222222"/>
                </a:solidFill>
                <a:latin typeface="Times New Roman" charset="0"/>
              </a:rPr>
              <a:t>.</a:t>
            </a:r>
            <a:r>
              <a:rPr lang="en-US">
                <a:solidFill>
                  <a:srgbClr val="222222"/>
                </a:solidFill>
                <a:latin typeface="Times New Roman" charset="0"/>
              </a:rPr>
              <a:t>  Nucl. Instrum. Methods A 892, Pages 30–40.  1 June 2018.  </a:t>
            </a:r>
            <a:r>
              <a:rPr lang="en-US" u="sng">
                <a:solidFill>
                  <a:srgbClr val="800080"/>
                </a:solidFill>
                <a:latin typeface="Times New Roman" charset="0"/>
                <a:hlinkClick r:id="rId3"/>
              </a:rPr>
              <a:t>https://doi.org/10.1016/j.nima.2018.02.096</a:t>
            </a:r>
            <a:r>
              <a:rPr lang="en-US">
                <a:solidFill>
                  <a:srgbClr val="222222"/>
                </a:solidFill>
                <a:latin typeface="Times New Roman" charset="0"/>
                <a:hlinkClick r:id="rId3"/>
              </a:rPr>
              <a:t>,</a:t>
            </a:r>
          </a:p>
          <a:p>
            <a:pPr marL="457200" indent="-457200">
              <a:buClr>
                <a:srgbClr val="222222"/>
              </a:buClr>
              <a:buFont typeface="+mj-lt"/>
              <a:buAutoNum type="arabicPeriod" startAt="9"/>
            </a:pPr>
            <a:r>
              <a:rPr lang="en-US">
                <a:solidFill>
                  <a:srgbClr val="222222"/>
                </a:solidFill>
                <a:latin typeface="Times New Roman" charset="0"/>
              </a:rPr>
              <a:t>“FIER: Software for analytical modeling of delayed gamma-ray spectra”, E.F.Matthews, B.L.Goldblum, </a:t>
            </a:r>
            <a:r>
              <a:rPr lang="en-US" b="1">
                <a:solidFill>
                  <a:srgbClr val="0315BD"/>
                </a:solidFill>
                <a:latin typeface="Times New Roman" charset="0"/>
              </a:rPr>
              <a:t>L.A.Bernstein</a:t>
            </a:r>
            <a:r>
              <a:rPr lang="en-US">
                <a:solidFill>
                  <a:srgbClr val="222222"/>
                </a:solidFill>
                <a:latin typeface="Times New Roman" charset="0"/>
              </a:rPr>
              <a:t>, B..J. Quiter, J.A.Brown, W.Younes, J.T.Burke, S.W.Padgett, J.J.Ressler, A.P.Tonchev.  Nucl. Instrum. Methods A891,  Pages 111-117.  21 May 2018. </a:t>
            </a:r>
            <a:r>
              <a:rPr lang="en-US" u="sng">
                <a:solidFill>
                  <a:srgbClr val="800080"/>
                </a:solidFill>
                <a:latin typeface="Times New Roman" charset="0"/>
                <a:hlinkClick r:id="rId4" tooltip="Persistent link using digital object identifier"/>
              </a:rPr>
              <a:t>https://</a:t>
            </a:r>
            <a:r>
              <a:rPr lang="en-US" u="sng" smtClean="0">
                <a:solidFill>
                  <a:srgbClr val="800080"/>
                </a:solidFill>
                <a:latin typeface="Times New Roman" charset="0"/>
                <a:hlinkClick r:id="rId4" tooltip="Persistent link using digital object identifier"/>
              </a:rPr>
              <a:t>doi.org/10.1016/j.nima.2018.02.072</a:t>
            </a:r>
            <a:endParaRPr lang="en-US">
              <a:solidFill>
                <a:srgbClr val="222222"/>
              </a:solidFill>
              <a:latin typeface="Times New Roman" charset="0"/>
              <a:hlinkClick r:id="rId4" tooltip="Persistent link using digital object identifier"/>
            </a:endParaRPr>
          </a:p>
        </p:txBody>
      </p:sp>
    </p:spTree>
    <p:extLst>
      <p:ext uri="{BB962C8B-B14F-4D97-AF65-F5344CB8AC3E}">
        <p14:creationId xmlns:p14="http://schemas.microsoft.com/office/powerpoint/2010/main" val="20335185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Publications (17) </a:t>
            </a:r>
            <a:r>
              <a:rPr lang="en-US" sz="3600" b="0" dirty="0">
                <a:solidFill>
                  <a:schemeClr val="bg1"/>
                </a:solidFill>
                <a:latin typeface="Times New Roman" charset="0"/>
                <a:ea typeface="Times New Roman" charset="0"/>
                <a:cs typeface="Times New Roman" charset="0"/>
              </a:rPr>
              <a:t>(continued</a:t>
            </a:r>
            <a:r>
              <a:rPr lang="en-US" sz="3600" b="0" dirty="0" smtClean="0">
                <a:solidFill>
                  <a:schemeClr val="bg1"/>
                </a:solidFill>
                <a:latin typeface="Times New Roman" charset="0"/>
                <a:ea typeface="Times New Roman" charset="0"/>
                <a:cs typeface="Times New Roman" charset="0"/>
              </a:rPr>
              <a:t>)</a:t>
            </a:r>
            <a:endParaRPr lang="en-US" sz="3600" b="0" dirty="0">
              <a:solidFill>
                <a:schemeClr val="bg1"/>
              </a:solidFill>
              <a:latin typeface="Times New Roman" charset="0"/>
              <a:ea typeface="Times New Roman" charset="0"/>
              <a:cs typeface="Times New Roman" charset="0"/>
            </a:endParaRPr>
          </a:p>
        </p:txBody>
      </p:sp>
      <p:sp>
        <p:nvSpPr>
          <p:cNvPr id="5" name="Rectangle 4"/>
          <p:cNvSpPr/>
          <p:nvPr/>
        </p:nvSpPr>
        <p:spPr>
          <a:xfrm>
            <a:off x="124691" y="1024432"/>
            <a:ext cx="8894618" cy="5632311"/>
          </a:xfrm>
          <a:prstGeom prst="rect">
            <a:avLst/>
          </a:prstGeom>
        </p:spPr>
        <p:txBody>
          <a:bodyPr wrap="square">
            <a:spAutoFit/>
          </a:bodyPr>
          <a:lstStyle/>
          <a:p>
            <a:pPr marL="457200" indent="-457200">
              <a:buClr>
                <a:srgbClr val="222222"/>
              </a:buClr>
              <a:buFont typeface="+mj-lt"/>
              <a:buAutoNum type="arabicPeriod" startAt="13"/>
            </a:pPr>
            <a:r>
              <a:rPr lang="en-US" dirty="0" smtClean="0">
                <a:solidFill>
                  <a:srgbClr val="222222"/>
                </a:solidFill>
                <a:latin typeface="Times New Roman" charset="0"/>
              </a:rPr>
              <a:t>“</a:t>
            </a:r>
            <a:r>
              <a:rPr lang="en-US" dirty="0">
                <a:solidFill>
                  <a:srgbClr val="222222"/>
                </a:solidFill>
                <a:latin typeface="Times New Roman" charset="0"/>
              </a:rPr>
              <a:t>Neutron Spectroscopy for pulsed beams with frame overlap using a double </a:t>
            </a:r>
            <a:r>
              <a:rPr lang="en-US" dirty="0">
                <a:solidFill>
                  <a:srgbClr val="000000"/>
                </a:solidFill>
                <a:latin typeface="Times New Roman" charset="0"/>
              </a:rPr>
              <a:t>time-of-flight technique”.  K.P. Harrig, B.L. Goldblum, J.A. Brown, D.L. Bleuel, </a:t>
            </a:r>
            <a:r>
              <a:rPr lang="en-US" b="1" dirty="0">
                <a:solidFill>
                  <a:srgbClr val="0315BD"/>
                </a:solidFill>
                <a:latin typeface="Times New Roman" charset="0"/>
              </a:rPr>
              <a:t>L.A. Bernstein</a:t>
            </a:r>
            <a:r>
              <a:rPr lang="en-US" dirty="0">
                <a:solidFill>
                  <a:srgbClr val="000000"/>
                </a:solidFill>
                <a:latin typeface="Times New Roman" charset="0"/>
              </a:rPr>
              <a:t>, J. Bevins, M. Harasty, T.A. Laplace, E.F.Matthews.  Nuclear Inst. and Methods in Physics, A 877 359–366 (2018).  </a:t>
            </a:r>
            <a:r>
              <a:rPr lang="en-US" u="sng" dirty="0">
                <a:solidFill>
                  <a:srgbClr val="800080"/>
                </a:solidFill>
                <a:latin typeface="Times New Roman" charset="0"/>
                <a:hlinkClick r:id="rId2" tooltip="Persistent link using digital object identifier"/>
              </a:rPr>
              <a:t>https://</a:t>
            </a:r>
            <a:r>
              <a:rPr lang="en-US" u="sng" dirty="0" smtClean="0">
                <a:solidFill>
                  <a:srgbClr val="800080"/>
                </a:solidFill>
                <a:latin typeface="Times New Roman" charset="0"/>
                <a:hlinkClick r:id="rId2" tooltip="Persistent link using digital object identifier"/>
              </a:rPr>
              <a:t>doi.org/10.1016/j.nima.2017.09.051</a:t>
            </a:r>
            <a:endParaRPr lang="en-US" dirty="0">
              <a:solidFill>
                <a:srgbClr val="000000"/>
              </a:solidFill>
              <a:latin typeface="Times New Roman" charset="0"/>
            </a:endParaRPr>
          </a:p>
          <a:p>
            <a:pPr marL="457200" indent="-457200">
              <a:buClr>
                <a:srgbClr val="222222"/>
              </a:buClr>
              <a:buFont typeface="+mj-lt"/>
              <a:buAutoNum type="arabicPeriod" startAt="13"/>
            </a:pPr>
            <a:r>
              <a:rPr lang="en-US" dirty="0">
                <a:solidFill>
                  <a:srgbClr val="222222"/>
                </a:solidFill>
                <a:latin typeface="Times New Roman" charset="0"/>
              </a:rPr>
              <a:t>“Dynamic high energy density plasma environments at the National Ignition Facility for nuclear science research”.  Charles Cerjan, </a:t>
            </a:r>
            <a:r>
              <a:rPr lang="en-US" b="1" dirty="0">
                <a:solidFill>
                  <a:srgbClr val="0315BD"/>
                </a:solidFill>
                <a:latin typeface="Times New Roman" charset="0"/>
              </a:rPr>
              <a:t>Lee Bernstein</a:t>
            </a:r>
            <a:r>
              <a:rPr lang="en-US" dirty="0">
                <a:solidFill>
                  <a:srgbClr val="222222"/>
                </a:solidFill>
                <a:latin typeface="Times New Roman" charset="0"/>
              </a:rPr>
              <a:t>, </a:t>
            </a:r>
            <a:r>
              <a:rPr lang="en-US" i="1" dirty="0" smtClean="0">
                <a:solidFill>
                  <a:srgbClr val="222222"/>
                </a:solidFill>
                <a:latin typeface="Times New Roman" charset="0"/>
              </a:rPr>
              <a:t>et al.,</a:t>
            </a:r>
            <a:r>
              <a:rPr lang="en-US" dirty="0" smtClean="0">
                <a:solidFill>
                  <a:srgbClr val="222222"/>
                </a:solidFill>
                <a:latin typeface="Times New Roman" charset="0"/>
              </a:rPr>
              <a:t>. </a:t>
            </a:r>
            <a:r>
              <a:rPr lang="en-US" dirty="0">
                <a:solidFill>
                  <a:srgbClr val="222222"/>
                </a:solidFill>
                <a:latin typeface="Times New Roman" charset="0"/>
              </a:rPr>
              <a:t>J. Phys. G: Nucl. Part. Phys. 45 033003 (111pp) (2018) </a:t>
            </a:r>
            <a:r>
              <a:rPr lang="en-US" u="sng" dirty="0">
                <a:solidFill>
                  <a:srgbClr val="800080"/>
                </a:solidFill>
                <a:latin typeface="Times New Roman" charset="0"/>
                <a:hlinkClick r:id="rId3"/>
              </a:rPr>
              <a:t>https://</a:t>
            </a:r>
            <a:r>
              <a:rPr lang="en-US" u="sng" dirty="0" smtClean="0">
                <a:solidFill>
                  <a:srgbClr val="800080"/>
                </a:solidFill>
                <a:latin typeface="Times New Roman" charset="0"/>
                <a:hlinkClick r:id="rId3"/>
              </a:rPr>
              <a:t>doi.org/10.1088/1361-6471/aa8693</a:t>
            </a:r>
            <a:endParaRPr lang="sk-SK" dirty="0" smtClean="0">
              <a:solidFill>
                <a:srgbClr val="000000"/>
              </a:solidFill>
              <a:latin typeface="Times New Roman" charset="0"/>
            </a:endParaRPr>
          </a:p>
          <a:p>
            <a:pPr marL="457200" indent="-457200">
              <a:buClr>
                <a:srgbClr val="222222"/>
              </a:buClr>
              <a:buFont typeface="+mj-lt"/>
              <a:buAutoNum type="arabicPeriod" startAt="13"/>
            </a:pPr>
            <a:r>
              <a:rPr lang="sk-SK" kern="1800" dirty="0" smtClean="0">
                <a:latin typeface="Times New Roman" charset="0"/>
              </a:rPr>
              <a:t>“</a:t>
            </a:r>
            <a:r>
              <a:rPr lang="sk-SK" kern="1800" dirty="0" err="1">
                <a:latin typeface="Times New Roman" charset="0"/>
              </a:rPr>
              <a:t>Extraordinary</a:t>
            </a:r>
            <a:r>
              <a:rPr lang="sk-SK" kern="1800" dirty="0">
                <a:latin typeface="Times New Roman" charset="0"/>
              </a:rPr>
              <a:t> </a:t>
            </a:r>
            <a:r>
              <a:rPr lang="sk-SK" kern="1800" dirty="0" err="1">
                <a:latin typeface="Times New Roman" charset="0"/>
              </a:rPr>
              <a:t>Biomass-Burning</a:t>
            </a:r>
            <a:r>
              <a:rPr lang="sk-SK" kern="1800" dirty="0">
                <a:latin typeface="Times New Roman" charset="0"/>
              </a:rPr>
              <a:t> </a:t>
            </a:r>
            <a:r>
              <a:rPr lang="sk-SK" kern="1800" dirty="0" err="1">
                <a:latin typeface="Times New Roman" charset="0"/>
              </a:rPr>
              <a:t>Episode</a:t>
            </a:r>
            <a:r>
              <a:rPr lang="sk-SK" kern="1800" dirty="0">
                <a:latin typeface="Times New Roman" charset="0"/>
              </a:rPr>
              <a:t> and </a:t>
            </a:r>
            <a:r>
              <a:rPr lang="sk-SK" kern="1800" dirty="0" err="1">
                <a:latin typeface="Times New Roman" charset="0"/>
              </a:rPr>
              <a:t>Impact</a:t>
            </a:r>
            <a:r>
              <a:rPr lang="sk-SK" kern="1800" dirty="0">
                <a:latin typeface="Times New Roman" charset="0"/>
              </a:rPr>
              <a:t> </a:t>
            </a:r>
            <a:r>
              <a:rPr lang="sk-SK" kern="1800" dirty="0" err="1">
                <a:latin typeface="Times New Roman" charset="0"/>
              </a:rPr>
              <a:t>Winter</a:t>
            </a:r>
            <a:r>
              <a:rPr lang="sk-SK" kern="1800" dirty="0">
                <a:latin typeface="Times New Roman" charset="0"/>
              </a:rPr>
              <a:t> </a:t>
            </a:r>
            <a:r>
              <a:rPr lang="sk-SK" kern="1800" dirty="0" err="1">
                <a:latin typeface="Times New Roman" charset="0"/>
              </a:rPr>
              <a:t>Triggered</a:t>
            </a:r>
            <a:r>
              <a:rPr lang="sk-SK" kern="1800" dirty="0">
                <a:latin typeface="Times New Roman" charset="0"/>
              </a:rPr>
              <a:t> by </a:t>
            </a:r>
            <a:r>
              <a:rPr lang="sk-SK" kern="1800" dirty="0" err="1">
                <a:latin typeface="Times New Roman" charset="0"/>
              </a:rPr>
              <a:t>the</a:t>
            </a:r>
            <a:r>
              <a:rPr lang="sk-SK" kern="1800" dirty="0">
                <a:latin typeface="Times New Roman" charset="0"/>
              </a:rPr>
              <a:t> </a:t>
            </a:r>
            <a:r>
              <a:rPr lang="sk-SK" kern="1800" dirty="0" err="1">
                <a:latin typeface="Times New Roman" charset="0"/>
              </a:rPr>
              <a:t>Younger</a:t>
            </a:r>
            <a:r>
              <a:rPr lang="sk-SK" kern="1800" dirty="0">
                <a:latin typeface="Times New Roman" charset="0"/>
              </a:rPr>
              <a:t> </a:t>
            </a:r>
            <a:r>
              <a:rPr lang="sk-SK" kern="1800" dirty="0" err="1">
                <a:latin typeface="Times New Roman" charset="0"/>
              </a:rPr>
              <a:t>Dryas</a:t>
            </a:r>
            <a:r>
              <a:rPr lang="sk-SK" kern="1800" dirty="0">
                <a:latin typeface="Times New Roman" charset="0"/>
              </a:rPr>
              <a:t> </a:t>
            </a:r>
            <a:r>
              <a:rPr lang="sk-SK" kern="1800" dirty="0" err="1">
                <a:latin typeface="Times New Roman" charset="0"/>
              </a:rPr>
              <a:t>Cosmic</a:t>
            </a:r>
            <a:r>
              <a:rPr lang="sk-SK" kern="1800" dirty="0">
                <a:latin typeface="Times New Roman" charset="0"/>
              </a:rPr>
              <a:t> </a:t>
            </a:r>
            <a:r>
              <a:rPr lang="sk-SK" kern="1800" dirty="0" err="1">
                <a:latin typeface="Times New Roman" charset="0"/>
              </a:rPr>
              <a:t>Impact</a:t>
            </a:r>
            <a:r>
              <a:rPr lang="sk-SK" kern="1800" dirty="0">
                <a:latin typeface="Times New Roman" charset="0"/>
              </a:rPr>
              <a:t> </a:t>
            </a:r>
            <a:r>
              <a:rPr lang="sk-SK" kern="1800" dirty="0">
                <a:latin typeface="Cambria Math" charset="0"/>
              </a:rPr>
              <a:t>∼</a:t>
            </a:r>
            <a:r>
              <a:rPr lang="sk-SK" kern="1800" dirty="0">
                <a:latin typeface="Times New Roman" charset="0"/>
              </a:rPr>
              <a:t>12,800 </a:t>
            </a:r>
            <a:r>
              <a:rPr lang="sk-SK" kern="1800" dirty="0" err="1">
                <a:latin typeface="Times New Roman" charset="0"/>
              </a:rPr>
              <a:t>Years</a:t>
            </a:r>
            <a:r>
              <a:rPr lang="sk-SK" kern="1800" dirty="0">
                <a:latin typeface="Times New Roman" charset="0"/>
              </a:rPr>
              <a:t> </a:t>
            </a:r>
            <a:r>
              <a:rPr lang="sk-SK" kern="1800" dirty="0" err="1">
                <a:latin typeface="Times New Roman" charset="0"/>
              </a:rPr>
              <a:t>Ago</a:t>
            </a:r>
            <a:r>
              <a:rPr lang="sk-SK" kern="1800" dirty="0">
                <a:latin typeface="Times New Roman" charset="0"/>
              </a:rPr>
              <a:t>. </a:t>
            </a:r>
            <a:r>
              <a:rPr lang="sk-SK" kern="1800" dirty="0" smtClean="0">
                <a:latin typeface="Times New Roman" charset="0"/>
              </a:rPr>
              <a:t>1. </a:t>
            </a:r>
            <a:r>
              <a:rPr lang="sk-SK" kern="1800" dirty="0" err="1" smtClean="0">
                <a:latin typeface="Times New Roman" charset="0"/>
              </a:rPr>
              <a:t>Ice</a:t>
            </a:r>
            <a:r>
              <a:rPr lang="sk-SK" kern="1800" dirty="0" smtClean="0">
                <a:latin typeface="Times New Roman" charset="0"/>
              </a:rPr>
              <a:t> </a:t>
            </a:r>
            <a:r>
              <a:rPr lang="sk-SK" kern="1800" dirty="0" err="1">
                <a:latin typeface="Times New Roman" charset="0"/>
              </a:rPr>
              <a:t>Cores</a:t>
            </a:r>
            <a:r>
              <a:rPr lang="sk-SK" kern="1800" dirty="0">
                <a:latin typeface="Times New Roman" charset="0"/>
              </a:rPr>
              <a:t> and </a:t>
            </a:r>
            <a:r>
              <a:rPr lang="sk-SK" kern="1800" dirty="0" err="1">
                <a:latin typeface="Times New Roman" charset="0"/>
              </a:rPr>
              <a:t>Glaciers</a:t>
            </a:r>
            <a:r>
              <a:rPr lang="sk-SK" kern="1800" dirty="0">
                <a:latin typeface="Times New Roman" charset="0"/>
              </a:rPr>
              <a:t>”,</a:t>
            </a:r>
            <a:r>
              <a:rPr lang="sk-SK" b="1" kern="1800" dirty="0">
                <a:latin typeface="Times New Roman" charset="0"/>
              </a:rPr>
              <a:t> </a:t>
            </a:r>
            <a:r>
              <a:rPr lang="sk-SK" kern="1800" dirty="0" err="1">
                <a:latin typeface="Times New Roman" charset="0"/>
              </a:rPr>
              <a:t>Wendy</a:t>
            </a:r>
            <a:r>
              <a:rPr lang="sk-SK" kern="1800" dirty="0">
                <a:latin typeface="Times New Roman" charset="0"/>
              </a:rPr>
              <a:t> S. Wolbach, </a:t>
            </a:r>
            <a:r>
              <a:rPr lang="sk-SK" kern="1800" dirty="0" err="1">
                <a:latin typeface="Times New Roman" charset="0"/>
              </a:rPr>
              <a:t>Joanne</a:t>
            </a:r>
            <a:r>
              <a:rPr lang="sk-SK" kern="1800" dirty="0">
                <a:latin typeface="Times New Roman" charset="0"/>
              </a:rPr>
              <a:t> P. </a:t>
            </a:r>
            <a:r>
              <a:rPr lang="sk-SK" kern="1800" dirty="0" err="1">
                <a:latin typeface="Times New Roman" charset="0"/>
              </a:rPr>
              <a:t>Ballard</a:t>
            </a:r>
            <a:r>
              <a:rPr lang="sk-SK" kern="1800" dirty="0">
                <a:latin typeface="Times New Roman" charset="0"/>
              </a:rPr>
              <a:t>, Paul A. </a:t>
            </a:r>
            <a:r>
              <a:rPr lang="sk-SK" kern="1800" dirty="0" err="1">
                <a:latin typeface="Times New Roman" charset="0"/>
              </a:rPr>
              <a:t>Mayewski</a:t>
            </a:r>
            <a:r>
              <a:rPr lang="sk-SK" kern="1800" dirty="0">
                <a:latin typeface="Times New Roman" charset="0"/>
              </a:rPr>
              <a:t>, </a:t>
            </a:r>
            <a:r>
              <a:rPr lang="sk-SK" kern="1800" dirty="0" err="1">
                <a:latin typeface="Times New Roman" charset="0"/>
              </a:rPr>
              <a:t>Victor</a:t>
            </a:r>
            <a:r>
              <a:rPr lang="sk-SK" kern="1800" dirty="0">
                <a:latin typeface="Times New Roman" charset="0"/>
              </a:rPr>
              <a:t> </a:t>
            </a:r>
            <a:r>
              <a:rPr lang="sk-SK" kern="1800" dirty="0" err="1">
                <a:latin typeface="Times New Roman" charset="0"/>
              </a:rPr>
              <a:t>Adedeji</a:t>
            </a:r>
            <a:r>
              <a:rPr lang="sk-SK" kern="1800" dirty="0">
                <a:latin typeface="Times New Roman" charset="0"/>
              </a:rPr>
              <a:t>, </a:t>
            </a:r>
            <a:r>
              <a:rPr lang="sk-SK" kern="1800" dirty="0" err="1">
                <a:latin typeface="Times New Roman" charset="0"/>
              </a:rPr>
              <a:t>Ted</a:t>
            </a:r>
            <a:r>
              <a:rPr lang="sk-SK" kern="1800" dirty="0">
                <a:latin typeface="Times New Roman" charset="0"/>
              </a:rPr>
              <a:t> E. </a:t>
            </a:r>
            <a:r>
              <a:rPr lang="sk-SK" kern="1800" dirty="0" err="1">
                <a:latin typeface="Times New Roman" charset="0"/>
              </a:rPr>
              <a:t>Bunch</a:t>
            </a:r>
            <a:r>
              <a:rPr lang="sk-SK" kern="1800" dirty="0">
                <a:latin typeface="Times New Roman" charset="0"/>
              </a:rPr>
              <a:t>, </a:t>
            </a:r>
            <a:r>
              <a:rPr lang="sk-SK" b="1" kern="1800" dirty="0">
                <a:solidFill>
                  <a:srgbClr val="0315BD"/>
                </a:solidFill>
                <a:latin typeface="Times New Roman" charset="0"/>
              </a:rPr>
              <a:t>Richard B. </a:t>
            </a:r>
            <a:r>
              <a:rPr lang="sk-SK" b="1" kern="1800" dirty="0" err="1">
                <a:solidFill>
                  <a:srgbClr val="0315BD"/>
                </a:solidFill>
                <a:latin typeface="Times New Roman" charset="0"/>
              </a:rPr>
              <a:t>Firestone</a:t>
            </a:r>
            <a:r>
              <a:rPr lang="sk-SK" kern="1800" dirty="0">
                <a:solidFill>
                  <a:srgbClr val="0315BD"/>
                </a:solidFill>
                <a:latin typeface="Times New Roman" charset="0"/>
              </a:rPr>
              <a:t>, </a:t>
            </a:r>
            <a:r>
              <a:rPr lang="sk-SK" i="1" kern="1800" dirty="0" smtClean="0">
                <a:solidFill>
                  <a:srgbClr val="0315BD"/>
                </a:solidFill>
                <a:latin typeface="Times New Roman" charset="0"/>
              </a:rPr>
              <a:t>et al.</a:t>
            </a:r>
            <a:r>
              <a:rPr lang="sk-SK" kern="1800" dirty="0" smtClean="0">
                <a:solidFill>
                  <a:srgbClr val="0315BD"/>
                </a:solidFill>
                <a:latin typeface="Times New Roman" charset="0"/>
              </a:rPr>
              <a:t>, </a:t>
            </a:r>
            <a:r>
              <a:rPr lang="sk-SK" kern="1800" dirty="0" err="1" smtClean="0">
                <a:solidFill>
                  <a:srgbClr val="0315BD"/>
                </a:solidFill>
                <a:latin typeface="Times New Roman" charset="0"/>
              </a:rPr>
              <a:t>J.of</a:t>
            </a:r>
            <a:r>
              <a:rPr lang="sk-SK" kern="1800" dirty="0" smtClean="0">
                <a:solidFill>
                  <a:srgbClr val="0315BD"/>
                </a:solidFill>
                <a:latin typeface="Times New Roman" charset="0"/>
              </a:rPr>
              <a:t> </a:t>
            </a:r>
            <a:r>
              <a:rPr lang="sk-SK" kern="1800" dirty="0" err="1">
                <a:solidFill>
                  <a:srgbClr val="0315BD"/>
                </a:solidFill>
                <a:latin typeface="Times New Roman" charset="0"/>
              </a:rPr>
              <a:t>Geology</a:t>
            </a:r>
            <a:r>
              <a:rPr lang="sk-SK" kern="1800" dirty="0">
                <a:solidFill>
                  <a:srgbClr val="0315BD"/>
                </a:solidFill>
                <a:latin typeface="Times New Roman" charset="0"/>
              </a:rPr>
              <a:t> 126, p. 165–184 (2018)</a:t>
            </a:r>
          </a:p>
          <a:p>
            <a:pPr marL="457200" indent="-457200">
              <a:buClr>
                <a:srgbClr val="222222"/>
              </a:buClr>
              <a:buFont typeface="+mj-lt"/>
              <a:buAutoNum type="arabicPeriod" startAt="13"/>
            </a:pPr>
            <a:r>
              <a:rPr lang="sk-SK" kern="1800" dirty="0">
                <a:latin typeface="Times New Roman" charset="0"/>
              </a:rPr>
              <a:t>“</a:t>
            </a:r>
            <a:r>
              <a:rPr lang="sk-SK" i="1" kern="1800" dirty="0" err="1">
                <a:latin typeface="Times New Roman" charset="0"/>
              </a:rPr>
              <a:t>Extraordinary</a:t>
            </a:r>
            <a:r>
              <a:rPr lang="sk-SK" i="1" kern="1800" dirty="0">
                <a:latin typeface="Times New Roman" charset="0"/>
              </a:rPr>
              <a:t> </a:t>
            </a:r>
            <a:r>
              <a:rPr lang="sk-SK" i="1" kern="1800" dirty="0" err="1">
                <a:latin typeface="Times New Roman" charset="0"/>
              </a:rPr>
              <a:t>Biomass-Burning</a:t>
            </a:r>
            <a:r>
              <a:rPr lang="sk-SK" i="1" kern="1800" dirty="0">
                <a:latin typeface="Times New Roman" charset="0"/>
              </a:rPr>
              <a:t> </a:t>
            </a:r>
            <a:r>
              <a:rPr lang="sk-SK" i="1" kern="1800" dirty="0" err="1">
                <a:latin typeface="Times New Roman" charset="0"/>
              </a:rPr>
              <a:t>Episode</a:t>
            </a:r>
            <a:r>
              <a:rPr lang="sk-SK" i="1" kern="1800" dirty="0">
                <a:latin typeface="Times New Roman" charset="0"/>
              </a:rPr>
              <a:t> and </a:t>
            </a:r>
            <a:r>
              <a:rPr lang="sk-SK" i="1" kern="1800" dirty="0" err="1">
                <a:latin typeface="Times New Roman" charset="0"/>
              </a:rPr>
              <a:t>Impact</a:t>
            </a:r>
            <a:r>
              <a:rPr lang="sk-SK" i="1" kern="1800" dirty="0">
                <a:latin typeface="Times New Roman" charset="0"/>
              </a:rPr>
              <a:t> </a:t>
            </a:r>
            <a:r>
              <a:rPr lang="sk-SK" i="1" kern="1800" dirty="0" err="1">
                <a:latin typeface="Times New Roman" charset="0"/>
              </a:rPr>
              <a:t>Winter</a:t>
            </a:r>
            <a:r>
              <a:rPr lang="sk-SK" i="1" kern="1800" dirty="0">
                <a:latin typeface="Times New Roman" charset="0"/>
              </a:rPr>
              <a:t> </a:t>
            </a:r>
            <a:r>
              <a:rPr lang="sk-SK" i="1" kern="1800" dirty="0" err="1">
                <a:latin typeface="Times New Roman" charset="0"/>
              </a:rPr>
              <a:t>Triggered</a:t>
            </a:r>
            <a:r>
              <a:rPr lang="sk-SK" i="1" kern="1800" dirty="0">
                <a:latin typeface="Times New Roman" charset="0"/>
              </a:rPr>
              <a:t> by </a:t>
            </a:r>
            <a:r>
              <a:rPr lang="sk-SK" i="1" kern="1800" dirty="0" err="1">
                <a:latin typeface="Times New Roman" charset="0"/>
              </a:rPr>
              <a:t>the</a:t>
            </a:r>
            <a:r>
              <a:rPr lang="sk-SK" i="1" kern="1800" dirty="0">
                <a:latin typeface="Times New Roman" charset="0"/>
              </a:rPr>
              <a:t> </a:t>
            </a:r>
            <a:r>
              <a:rPr lang="sk-SK" i="1" kern="1800" dirty="0" err="1">
                <a:latin typeface="Times New Roman" charset="0"/>
              </a:rPr>
              <a:t>Younger</a:t>
            </a:r>
            <a:r>
              <a:rPr lang="sk-SK" i="1" kern="1800" dirty="0">
                <a:latin typeface="Times New Roman" charset="0"/>
              </a:rPr>
              <a:t> </a:t>
            </a:r>
            <a:r>
              <a:rPr lang="sk-SK" i="1" kern="1800" dirty="0" err="1">
                <a:latin typeface="Times New Roman" charset="0"/>
              </a:rPr>
              <a:t>Dryas</a:t>
            </a:r>
            <a:r>
              <a:rPr lang="sk-SK" i="1" kern="1800" dirty="0">
                <a:latin typeface="Times New Roman" charset="0"/>
              </a:rPr>
              <a:t> </a:t>
            </a:r>
            <a:r>
              <a:rPr lang="sk-SK" i="1" kern="1800" dirty="0" err="1">
                <a:latin typeface="Times New Roman" charset="0"/>
              </a:rPr>
              <a:t>Cosmic</a:t>
            </a:r>
            <a:r>
              <a:rPr lang="sk-SK" i="1" kern="1800" dirty="0">
                <a:latin typeface="Times New Roman" charset="0"/>
              </a:rPr>
              <a:t> </a:t>
            </a:r>
            <a:r>
              <a:rPr lang="sk-SK" i="1" kern="1800" dirty="0" err="1">
                <a:latin typeface="Times New Roman" charset="0"/>
              </a:rPr>
              <a:t>Impact</a:t>
            </a:r>
            <a:r>
              <a:rPr lang="sk-SK" i="1" kern="1800" dirty="0">
                <a:latin typeface="Times New Roman" charset="0"/>
              </a:rPr>
              <a:t> </a:t>
            </a:r>
            <a:r>
              <a:rPr lang="sk-SK" i="1" kern="1800" dirty="0">
                <a:latin typeface="Cambria Math" charset="0"/>
              </a:rPr>
              <a:t>∼</a:t>
            </a:r>
            <a:r>
              <a:rPr lang="sk-SK" i="1" kern="1800" dirty="0">
                <a:latin typeface="Times New Roman" charset="0"/>
              </a:rPr>
              <a:t>12,800 </a:t>
            </a:r>
            <a:r>
              <a:rPr lang="sk-SK" i="1" kern="1800" dirty="0" err="1">
                <a:latin typeface="Times New Roman" charset="0"/>
              </a:rPr>
              <a:t>Years</a:t>
            </a:r>
            <a:r>
              <a:rPr lang="sk-SK" i="1" kern="1800" dirty="0">
                <a:latin typeface="Times New Roman" charset="0"/>
              </a:rPr>
              <a:t> </a:t>
            </a:r>
            <a:r>
              <a:rPr lang="sk-SK" i="1" kern="1800" dirty="0" err="1">
                <a:latin typeface="Times New Roman" charset="0"/>
              </a:rPr>
              <a:t>Ago</a:t>
            </a:r>
            <a:r>
              <a:rPr lang="sk-SK" i="1" kern="1800" dirty="0">
                <a:latin typeface="Times New Roman" charset="0"/>
              </a:rPr>
              <a:t>. 2. </a:t>
            </a:r>
            <a:r>
              <a:rPr lang="sk-SK" i="1" kern="1800" dirty="0" err="1">
                <a:latin typeface="Times New Roman" charset="0"/>
              </a:rPr>
              <a:t>Lake</a:t>
            </a:r>
            <a:r>
              <a:rPr lang="sk-SK" i="1" kern="1800" dirty="0">
                <a:latin typeface="Times New Roman" charset="0"/>
              </a:rPr>
              <a:t>, Marine, and </a:t>
            </a:r>
            <a:r>
              <a:rPr lang="sk-SK" i="1" kern="1800" dirty="0" err="1">
                <a:latin typeface="Times New Roman" charset="0"/>
              </a:rPr>
              <a:t>Terrestrial</a:t>
            </a:r>
            <a:r>
              <a:rPr lang="sk-SK" i="1" kern="1800" dirty="0">
                <a:latin typeface="Times New Roman" charset="0"/>
              </a:rPr>
              <a:t> </a:t>
            </a:r>
            <a:r>
              <a:rPr lang="sk-SK" i="1" kern="1800" dirty="0" err="1">
                <a:latin typeface="Times New Roman" charset="0"/>
              </a:rPr>
              <a:t>Sediments</a:t>
            </a:r>
            <a:r>
              <a:rPr lang="sk-SK" i="1" kern="1800" dirty="0">
                <a:latin typeface="Times New Roman" charset="0"/>
              </a:rPr>
              <a:t>”</a:t>
            </a:r>
            <a:r>
              <a:rPr lang="sk-SK" b="1" kern="1800" dirty="0">
                <a:latin typeface="Times New Roman" charset="0"/>
              </a:rPr>
              <a:t>, </a:t>
            </a:r>
            <a:r>
              <a:rPr lang="sk-SK" kern="1800" dirty="0" err="1">
                <a:latin typeface="Times New Roman" charset="0"/>
              </a:rPr>
              <a:t>Wendy</a:t>
            </a:r>
            <a:r>
              <a:rPr lang="sk-SK" kern="1800" dirty="0">
                <a:latin typeface="Times New Roman" charset="0"/>
              </a:rPr>
              <a:t> S. Wolbach, </a:t>
            </a:r>
            <a:r>
              <a:rPr lang="sk-SK" kern="1800" dirty="0" err="1">
                <a:latin typeface="Times New Roman" charset="0"/>
              </a:rPr>
              <a:t>Joanne</a:t>
            </a:r>
            <a:r>
              <a:rPr lang="sk-SK" kern="1800" dirty="0">
                <a:latin typeface="Times New Roman" charset="0"/>
              </a:rPr>
              <a:t> P. </a:t>
            </a:r>
            <a:r>
              <a:rPr lang="sk-SK" kern="1800" dirty="0" err="1">
                <a:latin typeface="Times New Roman" charset="0"/>
              </a:rPr>
              <a:t>Ballard</a:t>
            </a:r>
            <a:r>
              <a:rPr lang="sk-SK" kern="1800" dirty="0">
                <a:latin typeface="Times New Roman" charset="0"/>
              </a:rPr>
              <a:t>, Paul A. </a:t>
            </a:r>
            <a:r>
              <a:rPr lang="sk-SK" kern="1800" dirty="0" err="1">
                <a:latin typeface="Times New Roman" charset="0"/>
              </a:rPr>
              <a:t>Mayewski</a:t>
            </a:r>
            <a:r>
              <a:rPr lang="sk-SK" kern="1800" dirty="0">
                <a:latin typeface="Times New Roman" charset="0"/>
              </a:rPr>
              <a:t>, </a:t>
            </a:r>
            <a:r>
              <a:rPr lang="sk-SK" kern="1800" dirty="0" err="1">
                <a:latin typeface="Times New Roman" charset="0"/>
              </a:rPr>
              <a:t>Andrew</a:t>
            </a:r>
            <a:r>
              <a:rPr lang="sk-SK" kern="1800" dirty="0">
                <a:latin typeface="Times New Roman" charset="0"/>
              </a:rPr>
              <a:t> C. </a:t>
            </a:r>
            <a:r>
              <a:rPr lang="sk-SK" kern="1800" dirty="0" err="1">
                <a:latin typeface="Times New Roman" charset="0"/>
              </a:rPr>
              <a:t>Parnell</a:t>
            </a:r>
            <a:r>
              <a:rPr lang="sk-SK" kern="1800" dirty="0">
                <a:latin typeface="Times New Roman" charset="0"/>
              </a:rPr>
              <a:t>, </a:t>
            </a:r>
            <a:r>
              <a:rPr lang="sk-SK" kern="1800" dirty="0" err="1">
                <a:latin typeface="Times New Roman" charset="0"/>
              </a:rPr>
              <a:t>Niamh</a:t>
            </a:r>
            <a:r>
              <a:rPr lang="sk-SK" kern="1800" dirty="0">
                <a:latin typeface="Times New Roman" charset="0"/>
              </a:rPr>
              <a:t> </a:t>
            </a:r>
            <a:r>
              <a:rPr lang="sk-SK" kern="1800" dirty="0" err="1">
                <a:latin typeface="Times New Roman" charset="0"/>
              </a:rPr>
              <a:t>Cahill</a:t>
            </a:r>
            <a:r>
              <a:rPr lang="sk-SK" kern="1800" dirty="0">
                <a:latin typeface="Times New Roman" charset="0"/>
              </a:rPr>
              <a:t>, </a:t>
            </a:r>
            <a:r>
              <a:rPr lang="sk-SK" kern="1800" dirty="0" err="1">
                <a:latin typeface="Times New Roman" charset="0"/>
              </a:rPr>
              <a:t>Victor</a:t>
            </a:r>
            <a:r>
              <a:rPr lang="sk-SK" kern="1800" dirty="0">
                <a:latin typeface="Times New Roman" charset="0"/>
              </a:rPr>
              <a:t> </a:t>
            </a:r>
            <a:r>
              <a:rPr lang="sk-SK" kern="1800" dirty="0" err="1">
                <a:latin typeface="Times New Roman" charset="0"/>
              </a:rPr>
              <a:t>Adedeji</a:t>
            </a:r>
            <a:r>
              <a:rPr lang="sk-SK" kern="1800" dirty="0">
                <a:latin typeface="Times New Roman" charset="0"/>
              </a:rPr>
              <a:t>,  </a:t>
            </a:r>
            <a:r>
              <a:rPr lang="sk-SK" kern="1800" dirty="0" err="1">
                <a:latin typeface="Times New Roman" charset="0"/>
              </a:rPr>
              <a:t>Ted</a:t>
            </a:r>
            <a:r>
              <a:rPr lang="sk-SK" kern="1800" dirty="0">
                <a:latin typeface="Times New Roman" charset="0"/>
              </a:rPr>
              <a:t> E. </a:t>
            </a:r>
            <a:r>
              <a:rPr lang="sk-SK" kern="1800" dirty="0" err="1">
                <a:latin typeface="Times New Roman" charset="0"/>
              </a:rPr>
              <a:t>Bunch</a:t>
            </a:r>
            <a:r>
              <a:rPr lang="sk-SK" kern="1800" dirty="0">
                <a:latin typeface="Times New Roman" charset="0"/>
              </a:rPr>
              <a:t>, Gabriela Domínguez-</a:t>
            </a:r>
            <a:r>
              <a:rPr lang="sk-SK" kern="1800" dirty="0" err="1">
                <a:latin typeface="Times New Roman" charset="0"/>
              </a:rPr>
              <a:t>Vázquez</a:t>
            </a:r>
            <a:r>
              <a:rPr lang="sk-SK" kern="1800" dirty="0">
                <a:latin typeface="Times New Roman" charset="0"/>
              </a:rPr>
              <a:t>, </a:t>
            </a:r>
            <a:r>
              <a:rPr lang="sk-SK" kern="1800" dirty="0" err="1">
                <a:latin typeface="Times New Roman" charset="0"/>
              </a:rPr>
              <a:t>Jon</a:t>
            </a:r>
            <a:r>
              <a:rPr lang="sk-SK" kern="1800" dirty="0">
                <a:latin typeface="Times New Roman" charset="0"/>
              </a:rPr>
              <a:t> M. </a:t>
            </a:r>
            <a:r>
              <a:rPr lang="sk-SK" kern="1800" dirty="0" err="1">
                <a:latin typeface="Times New Roman" charset="0"/>
              </a:rPr>
              <a:t>Erlandson</a:t>
            </a:r>
            <a:r>
              <a:rPr lang="sk-SK" kern="1800" dirty="0">
                <a:latin typeface="Times New Roman" charset="0"/>
              </a:rPr>
              <a:t>, </a:t>
            </a:r>
            <a:r>
              <a:rPr lang="sk-SK" b="1" kern="1800" dirty="0">
                <a:solidFill>
                  <a:srgbClr val="0315BD"/>
                </a:solidFill>
                <a:latin typeface="Times New Roman" charset="0"/>
              </a:rPr>
              <a:t>Richard B. </a:t>
            </a:r>
            <a:r>
              <a:rPr lang="sk-SK" b="1" kern="1800" dirty="0" err="1">
                <a:solidFill>
                  <a:srgbClr val="0315BD"/>
                </a:solidFill>
                <a:latin typeface="Times New Roman" charset="0"/>
              </a:rPr>
              <a:t>Firestone</a:t>
            </a:r>
            <a:r>
              <a:rPr lang="sk-SK" kern="1800" dirty="0">
                <a:solidFill>
                  <a:srgbClr val="0315BD"/>
                </a:solidFill>
                <a:latin typeface="Times New Roman" charset="0"/>
              </a:rPr>
              <a:t>, </a:t>
            </a:r>
            <a:r>
              <a:rPr lang="sk-SK" i="1" kern="1800" dirty="0" smtClean="0">
                <a:solidFill>
                  <a:srgbClr val="0315BD"/>
                </a:solidFill>
                <a:latin typeface="Times New Roman" charset="0"/>
              </a:rPr>
              <a:t>et al., </a:t>
            </a:r>
            <a:r>
              <a:rPr lang="sk-SK" kern="1800" dirty="0" smtClean="0">
                <a:solidFill>
                  <a:srgbClr val="0315BD"/>
                </a:solidFill>
                <a:latin typeface="Times New Roman" charset="0"/>
              </a:rPr>
              <a:t>J. of </a:t>
            </a:r>
            <a:r>
              <a:rPr lang="sk-SK" kern="1800" dirty="0" err="1">
                <a:solidFill>
                  <a:srgbClr val="0315BD"/>
                </a:solidFill>
                <a:latin typeface="Times New Roman" charset="0"/>
              </a:rPr>
              <a:t>Geology</a:t>
            </a:r>
            <a:r>
              <a:rPr lang="sk-SK" kern="1800" dirty="0">
                <a:solidFill>
                  <a:srgbClr val="0315BD"/>
                </a:solidFill>
                <a:latin typeface="Times New Roman" charset="0"/>
              </a:rPr>
              <a:t> </a:t>
            </a:r>
            <a:r>
              <a:rPr lang="sk-SK" b="1" kern="1800" dirty="0">
                <a:solidFill>
                  <a:srgbClr val="0315BD"/>
                </a:solidFill>
                <a:latin typeface="Times New Roman" charset="0"/>
              </a:rPr>
              <a:t>126</a:t>
            </a:r>
            <a:r>
              <a:rPr lang="sk-SK" kern="1800" dirty="0">
                <a:solidFill>
                  <a:srgbClr val="0315BD"/>
                </a:solidFill>
                <a:latin typeface="Times New Roman" charset="0"/>
              </a:rPr>
              <a:t>, p. 185–205 (2018</a:t>
            </a:r>
            <a:r>
              <a:rPr lang="sk-SK" kern="1800" dirty="0" smtClean="0">
                <a:solidFill>
                  <a:srgbClr val="0315BD"/>
                </a:solidFill>
                <a:latin typeface="Times New Roman" charset="0"/>
              </a:rPr>
              <a:t>).</a:t>
            </a:r>
          </a:p>
          <a:p>
            <a:pPr marL="457200" indent="-457200">
              <a:buClr>
                <a:srgbClr val="222222"/>
              </a:buClr>
              <a:buFont typeface="+mj-lt"/>
              <a:buAutoNum type="arabicPeriod" startAt="13"/>
            </a:pPr>
            <a:r>
              <a:rPr lang="sk-SK" dirty="0">
                <a:latin typeface="Times New Roman" charset="0"/>
              </a:rPr>
              <a:t>“</a:t>
            </a:r>
            <a:r>
              <a:rPr lang="sk-SK" i="1" dirty="0" err="1">
                <a:latin typeface="Times New Roman" charset="0"/>
              </a:rPr>
              <a:t>Impact-related</a:t>
            </a:r>
            <a:r>
              <a:rPr lang="sk-SK" i="1" dirty="0">
                <a:latin typeface="Times New Roman" charset="0"/>
              </a:rPr>
              <a:t> </a:t>
            </a:r>
            <a:r>
              <a:rPr lang="sk-SK" i="1" dirty="0" err="1">
                <a:latin typeface="Times New Roman" charset="0"/>
              </a:rPr>
              <a:t>microspherules</a:t>
            </a:r>
            <a:r>
              <a:rPr lang="sk-SK" i="1" dirty="0">
                <a:latin typeface="Times New Roman" charset="0"/>
              </a:rPr>
              <a:t> in Late </a:t>
            </a:r>
            <a:r>
              <a:rPr lang="sk-SK" i="1" dirty="0" err="1">
                <a:latin typeface="Times New Roman" charset="0"/>
              </a:rPr>
              <a:t>Pleistocene</a:t>
            </a:r>
            <a:r>
              <a:rPr lang="sk-SK" i="1" dirty="0">
                <a:latin typeface="Times New Roman" charset="0"/>
              </a:rPr>
              <a:t> </a:t>
            </a:r>
            <a:r>
              <a:rPr lang="sk-SK" i="1" dirty="0" err="1">
                <a:latin typeface="Times New Roman" charset="0"/>
              </a:rPr>
              <a:t>Alaskan</a:t>
            </a:r>
            <a:r>
              <a:rPr lang="sk-SK" i="1" dirty="0">
                <a:latin typeface="Times New Roman" charset="0"/>
              </a:rPr>
              <a:t> </a:t>
            </a:r>
            <a:r>
              <a:rPr lang="sk-SK" i="1" dirty="0" smtClean="0">
                <a:latin typeface="Times New Roman" charset="0"/>
              </a:rPr>
              <a:t>and Yukon </a:t>
            </a:r>
            <a:r>
              <a:rPr lang="sk-SK" i="1" dirty="0">
                <a:latin typeface="Times New Roman" charset="0"/>
              </a:rPr>
              <a:t>“</a:t>
            </a:r>
            <a:r>
              <a:rPr lang="sk-SK" i="1" dirty="0" err="1">
                <a:latin typeface="Times New Roman" charset="0"/>
              </a:rPr>
              <a:t>muck</a:t>
            </a:r>
            <a:r>
              <a:rPr lang="sk-SK" i="1" dirty="0">
                <a:latin typeface="Times New Roman" charset="0"/>
              </a:rPr>
              <a:t>” </a:t>
            </a:r>
            <a:r>
              <a:rPr lang="sk-SK" i="1" dirty="0" err="1">
                <a:latin typeface="Times New Roman" charset="0"/>
              </a:rPr>
              <a:t>deposits</a:t>
            </a:r>
            <a:r>
              <a:rPr lang="sk-SK" i="1" dirty="0">
                <a:latin typeface="Times New Roman" charset="0"/>
              </a:rPr>
              <a:t> </a:t>
            </a:r>
            <a:r>
              <a:rPr lang="sk-SK" i="1" dirty="0" err="1">
                <a:latin typeface="Times New Roman" charset="0"/>
              </a:rPr>
              <a:t>signify</a:t>
            </a:r>
            <a:r>
              <a:rPr lang="sk-SK" i="1" dirty="0">
                <a:latin typeface="Times New Roman" charset="0"/>
              </a:rPr>
              <a:t> </a:t>
            </a:r>
            <a:r>
              <a:rPr lang="sk-SK" i="1" dirty="0" err="1">
                <a:latin typeface="Times New Roman" charset="0"/>
              </a:rPr>
              <a:t>recurrent</a:t>
            </a:r>
            <a:r>
              <a:rPr lang="sk-SK" i="1" dirty="0">
                <a:latin typeface="Times New Roman" charset="0"/>
              </a:rPr>
              <a:t> </a:t>
            </a:r>
            <a:r>
              <a:rPr lang="sk-SK" i="1" dirty="0" err="1">
                <a:latin typeface="Times New Roman" charset="0"/>
              </a:rPr>
              <a:t>episodes</a:t>
            </a:r>
            <a:r>
              <a:rPr lang="sk-SK" i="1" dirty="0">
                <a:latin typeface="Times New Roman" charset="0"/>
              </a:rPr>
              <a:t> of </a:t>
            </a:r>
            <a:r>
              <a:rPr lang="sk-SK" i="1" dirty="0" err="1">
                <a:latin typeface="Times New Roman" charset="0"/>
              </a:rPr>
              <a:t>catastrophic</a:t>
            </a:r>
            <a:r>
              <a:rPr lang="sk-SK" i="1" dirty="0">
                <a:latin typeface="Times New Roman" charset="0"/>
              </a:rPr>
              <a:t> </a:t>
            </a:r>
            <a:r>
              <a:rPr lang="sk-SK" i="1" dirty="0" err="1">
                <a:latin typeface="Times New Roman" charset="0"/>
              </a:rPr>
              <a:t>emplacement</a:t>
            </a:r>
            <a:r>
              <a:rPr lang="sk-SK" i="1" dirty="0">
                <a:latin typeface="Times New Roman" charset="0"/>
              </a:rPr>
              <a:t>”</a:t>
            </a:r>
            <a:r>
              <a:rPr lang="sk-SK" dirty="0">
                <a:latin typeface="Times New Roman" charset="0"/>
              </a:rPr>
              <a:t>, </a:t>
            </a:r>
            <a:r>
              <a:rPr lang="sk-SK" dirty="0" smtClean="0">
                <a:latin typeface="Times New Roman" charset="0"/>
              </a:rPr>
              <a:t>J.T</a:t>
            </a:r>
            <a:r>
              <a:rPr lang="sk-SK" dirty="0">
                <a:latin typeface="Times New Roman" charset="0"/>
              </a:rPr>
              <a:t>. </a:t>
            </a:r>
            <a:r>
              <a:rPr lang="sk-SK" dirty="0" err="1">
                <a:latin typeface="Times New Roman" charset="0"/>
              </a:rPr>
              <a:t>Hagstrum</a:t>
            </a:r>
            <a:r>
              <a:rPr lang="sk-SK" dirty="0">
                <a:latin typeface="Times New Roman" charset="0"/>
              </a:rPr>
              <a:t>,  </a:t>
            </a:r>
            <a:r>
              <a:rPr lang="sk-SK" b="1" dirty="0" smtClean="0">
                <a:solidFill>
                  <a:srgbClr val="0315BD"/>
                </a:solidFill>
                <a:latin typeface="Times New Roman" charset="0"/>
              </a:rPr>
              <a:t>R.B</a:t>
            </a:r>
            <a:r>
              <a:rPr lang="sk-SK" b="1" dirty="0">
                <a:solidFill>
                  <a:srgbClr val="0315BD"/>
                </a:solidFill>
                <a:latin typeface="Times New Roman" charset="0"/>
              </a:rPr>
              <a:t>. </a:t>
            </a:r>
            <a:r>
              <a:rPr lang="sk-SK" b="1" dirty="0" err="1">
                <a:solidFill>
                  <a:srgbClr val="0315BD"/>
                </a:solidFill>
                <a:latin typeface="Times New Roman" charset="0"/>
              </a:rPr>
              <a:t>Firestone</a:t>
            </a:r>
            <a:r>
              <a:rPr lang="sk-SK" dirty="0">
                <a:solidFill>
                  <a:srgbClr val="0315BD"/>
                </a:solidFill>
                <a:latin typeface="Times New Roman" charset="0"/>
              </a:rPr>
              <a:t>, </a:t>
            </a:r>
            <a:r>
              <a:rPr lang="sk-SK" dirty="0" smtClean="0">
                <a:solidFill>
                  <a:srgbClr val="0315BD"/>
                </a:solidFill>
                <a:latin typeface="Times New Roman" charset="0"/>
              </a:rPr>
              <a:t>A. West</a:t>
            </a:r>
            <a:r>
              <a:rPr lang="sk-SK" dirty="0">
                <a:solidFill>
                  <a:srgbClr val="0315BD"/>
                </a:solidFill>
                <a:latin typeface="Times New Roman" charset="0"/>
              </a:rPr>
              <a:t>, </a:t>
            </a:r>
            <a:r>
              <a:rPr lang="sk-SK" dirty="0" smtClean="0">
                <a:solidFill>
                  <a:srgbClr val="0315BD"/>
                </a:solidFill>
                <a:latin typeface="Times New Roman" charset="0"/>
              </a:rPr>
              <a:t>J.C</a:t>
            </a:r>
            <a:r>
              <a:rPr lang="sk-SK" dirty="0">
                <a:solidFill>
                  <a:srgbClr val="0315BD"/>
                </a:solidFill>
                <a:latin typeface="Times New Roman" charset="0"/>
              </a:rPr>
              <a:t>. </a:t>
            </a:r>
            <a:r>
              <a:rPr lang="sk-SK" dirty="0" err="1">
                <a:solidFill>
                  <a:srgbClr val="0315BD"/>
                </a:solidFill>
                <a:latin typeface="Times New Roman" charset="0"/>
              </a:rPr>
              <a:t>Weaver</a:t>
            </a:r>
            <a:r>
              <a:rPr lang="sk-SK" dirty="0">
                <a:solidFill>
                  <a:srgbClr val="0315BD"/>
                </a:solidFill>
                <a:latin typeface="Times New Roman" charset="0"/>
              </a:rPr>
              <a:t> and </a:t>
            </a:r>
            <a:r>
              <a:rPr lang="sk-SK" dirty="0" smtClean="0">
                <a:solidFill>
                  <a:srgbClr val="0315BD"/>
                </a:solidFill>
                <a:latin typeface="Times New Roman" charset="0"/>
              </a:rPr>
              <a:t>T. E</a:t>
            </a:r>
            <a:r>
              <a:rPr lang="sk-SK" dirty="0">
                <a:solidFill>
                  <a:srgbClr val="0315BD"/>
                </a:solidFill>
                <a:latin typeface="Times New Roman" charset="0"/>
              </a:rPr>
              <a:t>. </a:t>
            </a:r>
            <a:r>
              <a:rPr lang="sk-SK" dirty="0" err="1">
                <a:solidFill>
                  <a:srgbClr val="0315BD"/>
                </a:solidFill>
                <a:latin typeface="Times New Roman" charset="0"/>
              </a:rPr>
              <a:t>Bunch</a:t>
            </a:r>
            <a:r>
              <a:rPr lang="sk-SK" dirty="0">
                <a:solidFill>
                  <a:srgbClr val="0315BD"/>
                </a:solidFill>
                <a:latin typeface="Times New Roman" charset="0"/>
              </a:rPr>
              <a:t>, </a:t>
            </a:r>
            <a:r>
              <a:rPr lang="sk-SK" dirty="0" err="1">
                <a:solidFill>
                  <a:srgbClr val="0315BD"/>
                </a:solidFill>
                <a:latin typeface="Times New Roman" charset="0"/>
              </a:rPr>
              <a:t>Scientific</a:t>
            </a:r>
            <a:r>
              <a:rPr lang="sk-SK" dirty="0">
                <a:solidFill>
                  <a:srgbClr val="0315BD"/>
                </a:solidFill>
                <a:latin typeface="Times New Roman" charset="0"/>
              </a:rPr>
              <a:t> </a:t>
            </a:r>
            <a:r>
              <a:rPr lang="sk-SK" dirty="0" err="1">
                <a:solidFill>
                  <a:srgbClr val="0315BD"/>
                </a:solidFill>
                <a:latin typeface="Times New Roman" charset="0"/>
              </a:rPr>
              <a:t>Reports</a:t>
            </a:r>
            <a:r>
              <a:rPr lang="sk-SK" dirty="0">
                <a:solidFill>
                  <a:srgbClr val="0315BD"/>
                </a:solidFill>
                <a:latin typeface="Times New Roman" charset="0"/>
              </a:rPr>
              <a:t> 7, 16620 (2018).</a:t>
            </a:r>
          </a:p>
          <a:p>
            <a:pPr marL="457200" indent="-457200">
              <a:buClr>
                <a:srgbClr val="222222"/>
              </a:buClr>
              <a:buFont typeface="+mj-lt"/>
              <a:buAutoNum type="arabicPeriod" startAt="13"/>
            </a:pPr>
            <a:endParaRPr lang="sk-SK" kern="1800" dirty="0">
              <a:solidFill>
                <a:srgbClr val="0315BD"/>
              </a:solidFill>
              <a:latin typeface="Times New Roman" charset="0"/>
            </a:endParaRPr>
          </a:p>
        </p:txBody>
      </p:sp>
    </p:spTree>
    <p:extLst>
      <p:ext uri="{BB962C8B-B14F-4D97-AF65-F5344CB8AC3E}">
        <p14:creationId xmlns:p14="http://schemas.microsoft.com/office/powerpoint/2010/main" val="1443471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dirty="0" smtClean="0">
                <a:solidFill>
                  <a:schemeClr val="bg1"/>
                </a:solidFill>
                <a:latin typeface="Times New Roman" charset="0"/>
                <a:ea typeface="Times New Roman" charset="0"/>
                <a:cs typeface="Times New Roman" charset="0"/>
              </a:rPr>
              <a:t>Submitted Publications (14)</a:t>
            </a:r>
            <a:endParaRPr lang="en-US" sz="3600" b="0" dirty="0">
              <a:solidFill>
                <a:schemeClr val="bg1"/>
              </a:solidFill>
              <a:latin typeface="Times New Roman" charset="0"/>
              <a:ea typeface="Times New Roman" charset="0"/>
              <a:cs typeface="Times New Roman" charset="0"/>
            </a:endParaRPr>
          </a:p>
        </p:txBody>
      </p:sp>
      <p:sp>
        <p:nvSpPr>
          <p:cNvPr id="5" name="Rectangle 4"/>
          <p:cNvSpPr/>
          <p:nvPr/>
        </p:nvSpPr>
        <p:spPr>
          <a:xfrm>
            <a:off x="124691" y="1125693"/>
            <a:ext cx="8894618" cy="4401205"/>
          </a:xfrm>
          <a:prstGeom prst="rect">
            <a:avLst/>
          </a:prstGeom>
        </p:spPr>
        <p:txBody>
          <a:bodyPr wrap="square">
            <a:spAutoFit/>
          </a:bodyPr>
          <a:lstStyle/>
          <a:p>
            <a:pPr marL="457200" indent="-457200">
              <a:buClr>
                <a:srgbClr val="222222"/>
              </a:buClr>
              <a:buFont typeface="+mj-lt"/>
              <a:buAutoNum type="arabicPeriod"/>
            </a:pPr>
            <a:r>
              <a:rPr lang="sk-SK" sz="2000" dirty="0" smtClean="0">
                <a:solidFill>
                  <a:srgbClr val="222222"/>
                </a:solidFill>
                <a:latin typeface="Times New Roman" charset="0"/>
              </a:rPr>
              <a:t>"</a:t>
            </a:r>
            <a:r>
              <a:rPr lang="sk-SK" sz="2000" dirty="0" err="1">
                <a:solidFill>
                  <a:srgbClr val="222222"/>
                </a:solidFill>
                <a:latin typeface="Times New Roman" charset="0"/>
              </a:rPr>
              <a:t>Possible</a:t>
            </a:r>
            <a:r>
              <a:rPr lang="sk-SK" sz="2000" dirty="0">
                <a:solidFill>
                  <a:srgbClr val="222222"/>
                </a:solidFill>
                <a:latin typeface="Times New Roman" charset="0"/>
              </a:rPr>
              <a:t> </a:t>
            </a:r>
            <a:r>
              <a:rPr lang="sk-SK" sz="2000" dirty="0" err="1">
                <a:solidFill>
                  <a:srgbClr val="222222"/>
                </a:solidFill>
                <a:latin typeface="Times New Roman" charset="0"/>
              </a:rPr>
              <a:t>Evidence</a:t>
            </a:r>
            <a:r>
              <a:rPr lang="sk-SK" sz="2000" dirty="0">
                <a:solidFill>
                  <a:srgbClr val="222222"/>
                </a:solidFill>
                <a:latin typeface="Times New Roman" charset="0"/>
              </a:rPr>
              <a:t> of </a:t>
            </a:r>
            <a:r>
              <a:rPr lang="sk-SK" sz="2000" dirty="0" err="1">
                <a:solidFill>
                  <a:srgbClr val="222222"/>
                </a:solidFill>
                <a:latin typeface="Times New Roman" charset="0"/>
              </a:rPr>
              <a:t>non-statistical</a:t>
            </a:r>
            <a:r>
              <a:rPr lang="sk-SK" sz="2000" dirty="0">
                <a:solidFill>
                  <a:srgbClr val="222222"/>
                </a:solidFill>
                <a:latin typeface="Times New Roman" charset="0"/>
              </a:rPr>
              <a:t> </a:t>
            </a:r>
            <a:r>
              <a:rPr lang="sk-SK" sz="2000" dirty="0" err="1">
                <a:solidFill>
                  <a:srgbClr val="222222"/>
                </a:solidFill>
                <a:latin typeface="Times New Roman" charset="0"/>
              </a:rPr>
              <a:t>properties</a:t>
            </a:r>
            <a:r>
              <a:rPr lang="sk-SK" sz="2000" dirty="0">
                <a:solidFill>
                  <a:srgbClr val="222222"/>
                </a:solidFill>
                <a:latin typeface="Times New Roman" charset="0"/>
              </a:rPr>
              <a:t> in </a:t>
            </a:r>
            <a:r>
              <a:rPr lang="sk-SK" sz="2000" dirty="0" err="1">
                <a:solidFill>
                  <a:srgbClr val="222222"/>
                </a:solidFill>
                <a:latin typeface="Times New Roman" charset="0"/>
              </a:rPr>
              <a:t>the</a:t>
            </a:r>
            <a:r>
              <a:rPr lang="sk-SK" sz="2000" dirty="0">
                <a:solidFill>
                  <a:srgbClr val="222222"/>
                </a:solidFill>
                <a:latin typeface="Times New Roman" charset="0"/>
              </a:rPr>
              <a:t> </a:t>
            </a:r>
            <a:r>
              <a:rPr lang="sk-SK" sz="2000" baseline="30000" dirty="0">
                <a:solidFill>
                  <a:srgbClr val="222222"/>
                </a:solidFill>
                <a:latin typeface="Times New Roman" charset="0"/>
              </a:rPr>
              <a:t>35</a:t>
            </a:r>
            <a:r>
              <a:rPr lang="sk-SK" sz="2000" dirty="0">
                <a:solidFill>
                  <a:srgbClr val="222222"/>
                </a:solidFill>
                <a:latin typeface="Times New Roman" charset="0"/>
              </a:rPr>
              <a:t>Cl(n,p)</a:t>
            </a:r>
            <a:r>
              <a:rPr lang="sk-SK" sz="2000" baseline="30000" dirty="0">
                <a:solidFill>
                  <a:srgbClr val="222222"/>
                </a:solidFill>
                <a:latin typeface="Times New Roman" charset="0"/>
              </a:rPr>
              <a:t>35</a:t>
            </a:r>
            <a:r>
              <a:rPr lang="sk-SK" sz="2000" dirty="0">
                <a:solidFill>
                  <a:srgbClr val="222222"/>
                </a:solidFill>
                <a:latin typeface="Times New Roman" charset="0"/>
              </a:rPr>
              <a:t>S </a:t>
            </a:r>
            <a:r>
              <a:rPr lang="sk-SK" sz="2000" dirty="0" err="1">
                <a:solidFill>
                  <a:srgbClr val="222222"/>
                </a:solidFill>
                <a:latin typeface="Times New Roman" charset="0"/>
              </a:rPr>
              <a:t>cross</a:t>
            </a:r>
            <a:r>
              <a:rPr lang="sk-SK" sz="2000" dirty="0">
                <a:solidFill>
                  <a:srgbClr val="222222"/>
                </a:solidFill>
                <a:latin typeface="Times New Roman" charset="0"/>
              </a:rPr>
              <a:t> </a:t>
            </a:r>
            <a:r>
              <a:rPr lang="sk-SK" sz="2000" dirty="0" err="1">
                <a:solidFill>
                  <a:srgbClr val="222222"/>
                </a:solidFill>
                <a:latin typeface="Times New Roman" charset="0"/>
              </a:rPr>
              <a:t>section</a:t>
            </a:r>
            <a:r>
              <a:rPr lang="sk-SK" sz="2000" dirty="0">
                <a:solidFill>
                  <a:srgbClr val="222222"/>
                </a:solidFill>
                <a:latin typeface="Times New Roman" charset="0"/>
              </a:rPr>
              <a:t>", </a:t>
            </a:r>
            <a:r>
              <a:rPr lang="sk-SK" sz="2000" b="1" dirty="0">
                <a:solidFill>
                  <a:srgbClr val="0070C0"/>
                </a:solidFill>
                <a:latin typeface="Times New Roman" charset="0"/>
              </a:rPr>
              <a:t>J. C. Batchelder</a:t>
            </a:r>
            <a:r>
              <a:rPr lang="sk-SK" sz="2000" dirty="0">
                <a:solidFill>
                  <a:srgbClr val="222222"/>
                </a:solidFill>
                <a:latin typeface="Times New Roman" charset="0"/>
              </a:rPr>
              <a:t>, S.-A. </a:t>
            </a:r>
            <a:r>
              <a:rPr lang="sk-SK" sz="2000" dirty="0" err="1">
                <a:solidFill>
                  <a:srgbClr val="222222"/>
                </a:solidFill>
                <a:latin typeface="Times New Roman" charset="0"/>
              </a:rPr>
              <a:t>Chong</a:t>
            </a:r>
            <a:r>
              <a:rPr lang="sk-SK" sz="2000" dirty="0">
                <a:solidFill>
                  <a:srgbClr val="222222"/>
                </a:solidFill>
                <a:latin typeface="Times New Roman" charset="0"/>
              </a:rPr>
              <a:t>, </a:t>
            </a:r>
            <a:r>
              <a:rPr lang="sk-SK" sz="2000" b="1" dirty="0">
                <a:solidFill>
                  <a:srgbClr val="0070C0"/>
                </a:solidFill>
                <a:latin typeface="Times New Roman" charset="0"/>
              </a:rPr>
              <a:t>J. </a:t>
            </a:r>
            <a:r>
              <a:rPr lang="sk-SK" sz="2000" b="1" dirty="0" err="1">
                <a:solidFill>
                  <a:srgbClr val="0070C0"/>
                </a:solidFill>
                <a:latin typeface="Times New Roman" charset="0"/>
              </a:rPr>
              <a:t>Morrell</a:t>
            </a:r>
            <a:r>
              <a:rPr lang="sk-SK" sz="2000" dirty="0">
                <a:solidFill>
                  <a:srgbClr val="222222"/>
                </a:solidFill>
                <a:latin typeface="Times New Roman" charset="0"/>
              </a:rPr>
              <a:t>, M. Unzueta, P. </a:t>
            </a:r>
            <a:r>
              <a:rPr lang="sk-SK" sz="2000" dirty="0" err="1">
                <a:solidFill>
                  <a:srgbClr val="222222"/>
                </a:solidFill>
                <a:latin typeface="Times New Roman" charset="0"/>
              </a:rPr>
              <a:t>Adams</a:t>
            </a:r>
            <a:r>
              <a:rPr lang="sk-SK" sz="2000" dirty="0">
                <a:solidFill>
                  <a:srgbClr val="222222"/>
                </a:solidFill>
                <a:latin typeface="Times New Roman" charset="0"/>
              </a:rPr>
              <a:t>, J. </a:t>
            </a:r>
            <a:r>
              <a:rPr lang="sk-SK" sz="2000" dirty="0" err="1">
                <a:solidFill>
                  <a:srgbClr val="222222"/>
                </a:solidFill>
                <a:latin typeface="Times New Roman" charset="0"/>
              </a:rPr>
              <a:t>D.Bauer</a:t>
            </a:r>
            <a:r>
              <a:rPr lang="sk-SK" sz="2000" dirty="0">
                <a:solidFill>
                  <a:srgbClr val="222222"/>
                </a:solidFill>
                <a:latin typeface="Times New Roman" charset="0"/>
              </a:rPr>
              <a:t>, T. </a:t>
            </a:r>
            <a:r>
              <a:rPr lang="sk-SK" sz="2000" dirty="0" err="1">
                <a:solidFill>
                  <a:srgbClr val="222222"/>
                </a:solidFill>
                <a:latin typeface="Times New Roman" charset="0"/>
              </a:rPr>
              <a:t>Bailey</a:t>
            </a:r>
            <a:r>
              <a:rPr lang="sk-SK" sz="2000" dirty="0">
                <a:solidFill>
                  <a:srgbClr val="222222"/>
                </a:solidFill>
                <a:latin typeface="Times New Roman" charset="0"/>
              </a:rPr>
              <a:t>, T. A. </a:t>
            </a:r>
            <a:r>
              <a:rPr lang="sk-SK" sz="2000" dirty="0" err="1">
                <a:solidFill>
                  <a:srgbClr val="222222"/>
                </a:solidFill>
                <a:latin typeface="Times New Roman" charset="0"/>
              </a:rPr>
              <a:t>Becker</a:t>
            </a:r>
            <a:r>
              <a:rPr lang="sk-SK" sz="2000" dirty="0">
                <a:solidFill>
                  <a:srgbClr val="222222"/>
                </a:solidFill>
                <a:latin typeface="Times New Roman" charset="0"/>
              </a:rPr>
              <a:t>, </a:t>
            </a:r>
            <a:r>
              <a:rPr lang="sk-SK" sz="2000" b="1" dirty="0">
                <a:solidFill>
                  <a:srgbClr val="0070C0"/>
                </a:solidFill>
                <a:latin typeface="Times New Roman" charset="0"/>
              </a:rPr>
              <a:t>L. A. </a:t>
            </a:r>
            <a:r>
              <a:rPr lang="sk-SK" sz="2000" b="1" dirty="0" err="1">
                <a:solidFill>
                  <a:srgbClr val="0070C0"/>
                </a:solidFill>
                <a:latin typeface="Times New Roman" charset="0"/>
              </a:rPr>
              <a:t>Bernstein</a:t>
            </a:r>
            <a:r>
              <a:rPr lang="sk-SK" sz="2000" dirty="0">
                <a:solidFill>
                  <a:srgbClr val="222222"/>
                </a:solidFill>
                <a:latin typeface="Times New Roman" charset="0"/>
              </a:rPr>
              <a:t>, M. Fratoni, </a:t>
            </a:r>
            <a:r>
              <a:rPr lang="sk-SK" sz="2000" b="1" dirty="0">
                <a:solidFill>
                  <a:srgbClr val="0070C0"/>
                </a:solidFill>
                <a:latin typeface="Times New Roman" charset="0"/>
              </a:rPr>
              <a:t>A. M. </a:t>
            </a:r>
            <a:r>
              <a:rPr lang="sk-SK" sz="2000" b="1" dirty="0" err="1">
                <a:solidFill>
                  <a:srgbClr val="0070C0"/>
                </a:solidFill>
                <a:latin typeface="Times New Roman" charset="0"/>
              </a:rPr>
              <a:t>Hurst</a:t>
            </a:r>
            <a:r>
              <a:rPr lang="sk-SK" sz="2000" dirty="0">
                <a:solidFill>
                  <a:srgbClr val="222222"/>
                </a:solidFill>
                <a:latin typeface="Times New Roman" charset="0"/>
              </a:rPr>
              <a:t>, </a:t>
            </a:r>
            <a:r>
              <a:rPr lang="sk-SK" sz="2000" i="1" dirty="0" smtClean="0">
                <a:solidFill>
                  <a:srgbClr val="222222"/>
                </a:solidFill>
                <a:latin typeface="Times New Roman" charset="0"/>
              </a:rPr>
              <a:t>et </a:t>
            </a:r>
            <a:r>
              <a:rPr lang="sk-SK" sz="2000" dirty="0" smtClean="0">
                <a:solidFill>
                  <a:srgbClr val="222222"/>
                </a:solidFill>
                <a:latin typeface="Times New Roman" charset="0"/>
              </a:rPr>
              <a:t>al., </a:t>
            </a:r>
            <a:r>
              <a:rPr lang="sk-SK" sz="2000" dirty="0" err="1" smtClean="0">
                <a:solidFill>
                  <a:srgbClr val="222222"/>
                </a:solidFill>
                <a:latin typeface="Times New Roman" charset="0"/>
              </a:rPr>
              <a:t>submitted</a:t>
            </a:r>
            <a:r>
              <a:rPr lang="sk-SK" sz="2000" dirty="0" smtClean="0">
                <a:solidFill>
                  <a:srgbClr val="222222"/>
                </a:solidFill>
                <a:latin typeface="Times New Roman" charset="0"/>
              </a:rPr>
              <a:t> </a:t>
            </a:r>
            <a:r>
              <a:rPr lang="sk-SK" sz="2000" dirty="0">
                <a:solidFill>
                  <a:srgbClr val="222222"/>
                </a:solidFill>
                <a:latin typeface="Times New Roman" charset="0"/>
              </a:rPr>
              <a:t>to Phys Rev C</a:t>
            </a:r>
          </a:p>
          <a:p>
            <a:pPr marL="457200" indent="-457200">
              <a:buClr>
                <a:srgbClr val="222222"/>
              </a:buClr>
              <a:buFont typeface="+mj-lt"/>
              <a:buAutoNum type="arabicPeriod"/>
            </a:pPr>
            <a:r>
              <a:rPr lang="sk-SK" sz="2000" dirty="0">
                <a:solidFill>
                  <a:srgbClr val="222222"/>
                </a:solidFill>
                <a:latin typeface="Times New Roman" charset="0"/>
              </a:rPr>
              <a:t>"</a:t>
            </a:r>
            <a:r>
              <a:rPr lang="sk-SK" sz="2000" dirty="0" err="1">
                <a:solidFill>
                  <a:srgbClr val="222222"/>
                </a:solidFill>
                <a:latin typeface="Times New Roman" charset="0"/>
              </a:rPr>
              <a:t>Recommended</a:t>
            </a:r>
            <a:r>
              <a:rPr lang="sk-SK" sz="2000" dirty="0">
                <a:solidFill>
                  <a:srgbClr val="222222"/>
                </a:solidFill>
                <a:latin typeface="Times New Roman" charset="0"/>
              </a:rPr>
              <a:t> </a:t>
            </a:r>
            <a:r>
              <a:rPr lang="sk-SK" sz="2000" dirty="0" err="1">
                <a:solidFill>
                  <a:srgbClr val="222222"/>
                </a:solidFill>
                <a:latin typeface="Times New Roman" charset="0"/>
              </a:rPr>
              <a:t>Values</a:t>
            </a:r>
            <a:r>
              <a:rPr lang="sk-SK" sz="2000" dirty="0">
                <a:solidFill>
                  <a:srgbClr val="222222"/>
                </a:solidFill>
                <a:latin typeface="Times New Roman" charset="0"/>
              </a:rPr>
              <a:t> </a:t>
            </a:r>
            <a:r>
              <a:rPr lang="sk-SK" sz="2000" dirty="0" err="1">
                <a:solidFill>
                  <a:srgbClr val="222222"/>
                </a:solidFill>
                <a:latin typeface="Times New Roman" charset="0"/>
              </a:rPr>
              <a:t>for</a:t>
            </a:r>
            <a:r>
              <a:rPr lang="sk-SK" sz="2000" dirty="0">
                <a:solidFill>
                  <a:srgbClr val="222222"/>
                </a:solidFill>
                <a:latin typeface="Times New Roman" charset="0"/>
              </a:rPr>
              <a:t> Beta-</a:t>
            </a:r>
            <a:r>
              <a:rPr lang="sk-SK" sz="2000" dirty="0" err="1">
                <a:solidFill>
                  <a:srgbClr val="222222"/>
                </a:solidFill>
                <a:latin typeface="Times New Roman" charset="0"/>
              </a:rPr>
              <a:t>Delayed</a:t>
            </a:r>
            <a:r>
              <a:rPr lang="sk-SK" sz="2000" dirty="0">
                <a:solidFill>
                  <a:srgbClr val="222222"/>
                </a:solidFill>
                <a:latin typeface="Times New Roman" charset="0"/>
              </a:rPr>
              <a:t> </a:t>
            </a:r>
            <a:r>
              <a:rPr lang="sk-SK" sz="2000" dirty="0" err="1">
                <a:solidFill>
                  <a:srgbClr val="222222"/>
                </a:solidFill>
                <a:latin typeface="Times New Roman" charset="0"/>
              </a:rPr>
              <a:t>Proton</a:t>
            </a:r>
            <a:r>
              <a:rPr lang="sk-SK" sz="2000" dirty="0">
                <a:solidFill>
                  <a:srgbClr val="222222"/>
                </a:solidFill>
                <a:latin typeface="Times New Roman" charset="0"/>
              </a:rPr>
              <a:t> and </a:t>
            </a:r>
            <a:r>
              <a:rPr lang="sk-SK" sz="2000" dirty="0" err="1">
                <a:solidFill>
                  <a:srgbClr val="222222"/>
                </a:solidFill>
                <a:latin typeface="Times New Roman" charset="0"/>
              </a:rPr>
              <a:t>Alpha</a:t>
            </a:r>
            <a:r>
              <a:rPr lang="sk-SK" sz="2000" dirty="0">
                <a:solidFill>
                  <a:srgbClr val="222222"/>
                </a:solidFill>
                <a:latin typeface="Times New Roman" charset="0"/>
              </a:rPr>
              <a:t> </a:t>
            </a:r>
            <a:r>
              <a:rPr lang="sk-SK" sz="2000" dirty="0" err="1">
                <a:solidFill>
                  <a:srgbClr val="222222"/>
                </a:solidFill>
                <a:latin typeface="Times New Roman" charset="0"/>
              </a:rPr>
              <a:t>Emission</a:t>
            </a:r>
            <a:r>
              <a:rPr lang="sk-SK" sz="2000" dirty="0">
                <a:solidFill>
                  <a:srgbClr val="222222"/>
                </a:solidFill>
                <a:latin typeface="Times New Roman" charset="0"/>
              </a:rPr>
              <a:t>"</a:t>
            </a:r>
            <a:br>
              <a:rPr lang="sk-SK" sz="2000" dirty="0">
                <a:solidFill>
                  <a:srgbClr val="222222"/>
                </a:solidFill>
                <a:latin typeface="Times New Roman" charset="0"/>
              </a:rPr>
            </a:br>
            <a:r>
              <a:rPr lang="sk-SK" sz="2000" b="1" dirty="0">
                <a:solidFill>
                  <a:srgbClr val="0070C0"/>
                </a:solidFill>
                <a:latin typeface="Times New Roman" charset="0"/>
              </a:rPr>
              <a:t>J. C. Batchelder</a:t>
            </a:r>
            <a:r>
              <a:rPr lang="sk-SK" sz="2000" dirty="0">
                <a:solidFill>
                  <a:srgbClr val="222222"/>
                </a:solidFill>
                <a:latin typeface="Times New Roman" charset="0"/>
              </a:rPr>
              <a:t>, </a:t>
            </a:r>
            <a:r>
              <a:rPr lang="sk-SK" sz="2000" dirty="0" err="1">
                <a:solidFill>
                  <a:srgbClr val="222222"/>
                </a:solidFill>
                <a:latin typeface="Times New Roman" charset="0"/>
              </a:rPr>
              <a:t>submitted</a:t>
            </a:r>
            <a:r>
              <a:rPr lang="sk-SK" sz="2000" dirty="0">
                <a:solidFill>
                  <a:srgbClr val="222222"/>
                </a:solidFill>
                <a:latin typeface="Times New Roman" charset="0"/>
              </a:rPr>
              <a:t> to </a:t>
            </a:r>
            <a:r>
              <a:rPr lang="sk-SK" sz="2000" dirty="0" err="1">
                <a:solidFill>
                  <a:srgbClr val="222222"/>
                </a:solidFill>
                <a:latin typeface="Times New Roman" charset="0"/>
              </a:rPr>
              <a:t>Atomic</a:t>
            </a:r>
            <a:r>
              <a:rPr lang="sk-SK" sz="2000" dirty="0">
                <a:solidFill>
                  <a:srgbClr val="222222"/>
                </a:solidFill>
                <a:latin typeface="Times New Roman" charset="0"/>
              </a:rPr>
              <a:t> </a:t>
            </a:r>
            <a:r>
              <a:rPr lang="sk-SK" sz="2000" dirty="0" err="1">
                <a:solidFill>
                  <a:srgbClr val="222222"/>
                </a:solidFill>
                <a:latin typeface="Times New Roman" charset="0"/>
              </a:rPr>
              <a:t>Data</a:t>
            </a:r>
            <a:r>
              <a:rPr lang="sk-SK" sz="2000" dirty="0">
                <a:solidFill>
                  <a:srgbClr val="222222"/>
                </a:solidFill>
                <a:latin typeface="Times New Roman" charset="0"/>
              </a:rPr>
              <a:t> and </a:t>
            </a:r>
            <a:r>
              <a:rPr lang="sk-SK" sz="2000" dirty="0" err="1">
                <a:solidFill>
                  <a:srgbClr val="222222"/>
                </a:solidFill>
                <a:latin typeface="Times New Roman" charset="0"/>
              </a:rPr>
              <a:t>Nuclear</a:t>
            </a:r>
            <a:r>
              <a:rPr lang="sk-SK" sz="2000" dirty="0">
                <a:solidFill>
                  <a:srgbClr val="222222"/>
                </a:solidFill>
                <a:latin typeface="Times New Roman" charset="0"/>
              </a:rPr>
              <a:t> </a:t>
            </a:r>
            <a:r>
              <a:rPr lang="sk-SK" sz="2000" dirty="0" err="1">
                <a:solidFill>
                  <a:srgbClr val="222222"/>
                </a:solidFill>
                <a:latin typeface="Times New Roman" charset="0"/>
              </a:rPr>
              <a:t>Data</a:t>
            </a:r>
            <a:r>
              <a:rPr lang="sk-SK" sz="2000" dirty="0">
                <a:solidFill>
                  <a:srgbClr val="222222"/>
                </a:solidFill>
                <a:latin typeface="Times New Roman" charset="0"/>
              </a:rPr>
              <a:t> </a:t>
            </a:r>
            <a:r>
              <a:rPr lang="sk-SK" sz="2000" dirty="0" err="1">
                <a:solidFill>
                  <a:srgbClr val="222222"/>
                </a:solidFill>
                <a:latin typeface="Times New Roman" charset="0"/>
              </a:rPr>
              <a:t>Tables</a:t>
            </a:r>
            <a:endParaRPr lang="sk-SK" sz="2000" dirty="0">
              <a:solidFill>
                <a:srgbClr val="222222"/>
              </a:solidFill>
              <a:latin typeface="Times New Roman" charset="0"/>
            </a:endParaRPr>
          </a:p>
          <a:p>
            <a:pPr marL="457200" indent="-457200">
              <a:buClr>
                <a:srgbClr val="222222"/>
              </a:buClr>
              <a:buFont typeface="+mj-lt"/>
              <a:buAutoNum type="arabicPeriod"/>
            </a:pPr>
            <a:r>
              <a:rPr lang="sk-SK" sz="2000" dirty="0" smtClean="0">
                <a:solidFill>
                  <a:srgbClr val="0070C0"/>
                </a:solidFill>
                <a:latin typeface="Times New Roman" charset="0"/>
              </a:rPr>
              <a:t> </a:t>
            </a:r>
            <a:r>
              <a:rPr lang="sk-SK" sz="2000" b="1" dirty="0" smtClean="0">
                <a:solidFill>
                  <a:srgbClr val="0070C0"/>
                </a:solidFill>
                <a:latin typeface="Times New Roman" charset="0"/>
              </a:rPr>
              <a:t>A.M</a:t>
            </a:r>
            <a:r>
              <a:rPr lang="sk-SK" sz="2000" b="1" dirty="0">
                <a:solidFill>
                  <a:srgbClr val="0070C0"/>
                </a:solidFill>
                <a:latin typeface="Times New Roman" charset="0"/>
              </a:rPr>
              <a:t>. </a:t>
            </a:r>
            <a:r>
              <a:rPr lang="sk-SK" sz="2000" b="1" dirty="0" err="1">
                <a:solidFill>
                  <a:srgbClr val="0070C0"/>
                </a:solidFill>
                <a:latin typeface="Times New Roman" charset="0"/>
              </a:rPr>
              <a:t>Hurst</a:t>
            </a:r>
            <a:r>
              <a:rPr lang="sk-SK" sz="2000" dirty="0">
                <a:latin typeface="Times New Roman" charset="0"/>
              </a:rPr>
              <a:t>, A. </a:t>
            </a:r>
            <a:r>
              <a:rPr lang="sk-SK" sz="2000" dirty="0" err="1">
                <a:latin typeface="Times New Roman" charset="0"/>
              </a:rPr>
              <a:t>Sweet</a:t>
            </a:r>
            <a:r>
              <a:rPr lang="sk-SK" sz="2000" dirty="0">
                <a:latin typeface="Times New Roman" charset="0"/>
              </a:rPr>
              <a:t>, B.L. Goldblum, </a:t>
            </a:r>
            <a:r>
              <a:rPr lang="sk-SK" sz="2000" b="1" dirty="0">
                <a:solidFill>
                  <a:srgbClr val="0070C0"/>
                </a:solidFill>
                <a:latin typeface="Times New Roman" charset="0"/>
              </a:rPr>
              <a:t>R.B. </a:t>
            </a:r>
            <a:r>
              <a:rPr lang="sk-SK" sz="2000" b="1" dirty="0" err="1">
                <a:solidFill>
                  <a:srgbClr val="0070C0"/>
                </a:solidFill>
                <a:latin typeface="Times New Roman" charset="0"/>
              </a:rPr>
              <a:t>Firestone</a:t>
            </a:r>
            <a:r>
              <a:rPr lang="sk-SK" sz="2000" b="1" dirty="0">
                <a:solidFill>
                  <a:srgbClr val="0070C0"/>
                </a:solidFill>
                <a:latin typeface="Times New Roman" charset="0"/>
              </a:rPr>
              <a:t>, M.S. Basunia, L.A. </a:t>
            </a:r>
            <a:r>
              <a:rPr lang="sk-SK" sz="2000" b="1" dirty="0" err="1">
                <a:solidFill>
                  <a:srgbClr val="0070C0"/>
                </a:solidFill>
                <a:latin typeface="Times New Roman" charset="0"/>
              </a:rPr>
              <a:t>Bernstein</a:t>
            </a:r>
            <a:r>
              <a:rPr lang="sk-SK" sz="2000" b="1" dirty="0">
                <a:solidFill>
                  <a:srgbClr val="0070C0"/>
                </a:solidFill>
                <a:latin typeface="Times New Roman" charset="0"/>
              </a:rPr>
              <a:t>,</a:t>
            </a:r>
            <a:r>
              <a:rPr lang="sk-SK" sz="2000" dirty="0">
                <a:latin typeface="Times New Roman" charset="0"/>
              </a:rPr>
              <a:t> </a:t>
            </a:r>
            <a:r>
              <a:rPr lang="sk-SK" sz="2000" i="1" dirty="0" smtClean="0">
                <a:latin typeface="Times New Roman" charset="0"/>
              </a:rPr>
              <a:t>et al.,</a:t>
            </a:r>
            <a:r>
              <a:rPr lang="sk-SK" sz="2000" dirty="0" smtClean="0">
                <a:latin typeface="Times New Roman" charset="0"/>
              </a:rPr>
              <a:t>, </a:t>
            </a:r>
            <a:r>
              <a:rPr lang="sk-SK" sz="2000" dirty="0">
                <a:latin typeface="Times New Roman" charset="0"/>
              </a:rPr>
              <a:t>“</a:t>
            </a:r>
            <a:r>
              <a:rPr lang="sk-SK" sz="2000" dirty="0" err="1">
                <a:latin typeface="Times New Roman" charset="0"/>
              </a:rPr>
              <a:t>Radiative-capture</a:t>
            </a:r>
            <a:r>
              <a:rPr lang="sk-SK" sz="2000" dirty="0">
                <a:latin typeface="Times New Roman" charset="0"/>
              </a:rPr>
              <a:t> </a:t>
            </a:r>
            <a:r>
              <a:rPr lang="sk-SK" sz="2000" dirty="0" err="1">
                <a:latin typeface="Times New Roman" charset="0"/>
              </a:rPr>
              <a:t>cross</a:t>
            </a:r>
            <a:r>
              <a:rPr lang="sk-SK" sz="2000" dirty="0">
                <a:latin typeface="Times New Roman" charset="0"/>
              </a:rPr>
              <a:t> </a:t>
            </a:r>
            <a:r>
              <a:rPr lang="sk-SK" sz="2000" dirty="0" err="1">
                <a:latin typeface="Times New Roman" charset="0"/>
              </a:rPr>
              <a:t>sections</a:t>
            </a:r>
            <a:r>
              <a:rPr lang="sk-SK" sz="2000" dirty="0">
                <a:latin typeface="Times New Roman" charset="0"/>
              </a:rPr>
              <a:t> </a:t>
            </a:r>
            <a:r>
              <a:rPr lang="sk-SK" sz="2000" dirty="0" err="1">
                <a:latin typeface="Times New Roman" charset="0"/>
              </a:rPr>
              <a:t>for</a:t>
            </a:r>
            <a:r>
              <a:rPr lang="sk-SK" sz="2000" dirty="0">
                <a:latin typeface="Times New Roman" charset="0"/>
              </a:rPr>
              <a:t> </a:t>
            </a:r>
            <a:r>
              <a:rPr lang="sk-SK" sz="2000" dirty="0" err="1">
                <a:latin typeface="Times New Roman" charset="0"/>
              </a:rPr>
              <a:t>the</a:t>
            </a:r>
            <a:r>
              <a:rPr lang="sk-SK" sz="2000" dirty="0">
                <a:latin typeface="Times New Roman" charset="0"/>
              </a:rPr>
              <a:t> </a:t>
            </a:r>
            <a:r>
              <a:rPr lang="sk-SK" sz="2000" baseline="30000" dirty="0">
                <a:latin typeface="Times New Roman" charset="0"/>
              </a:rPr>
              <a:t>139</a:t>
            </a:r>
            <a:r>
              <a:rPr lang="sk-SK" sz="2000" dirty="0">
                <a:latin typeface="Times New Roman" charset="0"/>
              </a:rPr>
              <a:t>La(n,</a:t>
            </a:r>
            <a:r>
              <a:rPr lang="sk-SK" sz="2000" dirty="0">
                <a:latin typeface="Symbol" charset="2"/>
                <a:ea typeface="Symbol" charset="2"/>
                <a:cs typeface="Symbol" charset="2"/>
              </a:rPr>
              <a:t>g</a:t>
            </a:r>
            <a:r>
              <a:rPr lang="sk-SK" sz="2000" dirty="0">
                <a:latin typeface="Times New Roman" charset="0"/>
              </a:rPr>
              <a:t>) </a:t>
            </a:r>
            <a:r>
              <a:rPr lang="sk-SK" sz="2000" dirty="0" err="1">
                <a:latin typeface="Times New Roman" charset="0"/>
              </a:rPr>
              <a:t>reaction</a:t>
            </a:r>
            <a:r>
              <a:rPr lang="sk-SK" sz="2000" dirty="0">
                <a:latin typeface="Times New Roman" charset="0"/>
              </a:rPr>
              <a:t> </a:t>
            </a:r>
            <a:r>
              <a:rPr lang="sk-SK" sz="2000" dirty="0" err="1">
                <a:latin typeface="Times New Roman" charset="0"/>
              </a:rPr>
              <a:t>using</a:t>
            </a:r>
            <a:r>
              <a:rPr lang="sk-SK" sz="2000" dirty="0">
                <a:latin typeface="Times New Roman" charset="0"/>
              </a:rPr>
              <a:t> </a:t>
            </a:r>
            <a:r>
              <a:rPr lang="sk-SK" sz="2000" dirty="0" err="1">
                <a:latin typeface="Times New Roman" charset="0"/>
              </a:rPr>
              <a:t>thermal</a:t>
            </a:r>
            <a:r>
              <a:rPr lang="sk-SK" sz="2000" dirty="0">
                <a:latin typeface="Times New Roman" charset="0"/>
              </a:rPr>
              <a:t> </a:t>
            </a:r>
            <a:r>
              <a:rPr lang="sk-SK" sz="2000" dirty="0" err="1">
                <a:latin typeface="Times New Roman" charset="0"/>
              </a:rPr>
              <a:t>neutrons</a:t>
            </a:r>
            <a:r>
              <a:rPr lang="sk-SK" sz="2000" dirty="0">
                <a:latin typeface="Times New Roman" charset="0"/>
              </a:rPr>
              <a:t> and </a:t>
            </a:r>
            <a:r>
              <a:rPr lang="sk-SK" sz="2000" dirty="0" err="1">
                <a:latin typeface="Times New Roman" charset="0"/>
              </a:rPr>
              <a:t>structural</a:t>
            </a:r>
            <a:r>
              <a:rPr lang="sk-SK" sz="2000" dirty="0">
                <a:latin typeface="Times New Roman" charset="0"/>
              </a:rPr>
              <a:t> </a:t>
            </a:r>
            <a:r>
              <a:rPr lang="sk-SK" sz="2000" dirty="0" err="1">
                <a:latin typeface="Times New Roman" charset="0"/>
              </a:rPr>
              <a:t>properties</a:t>
            </a:r>
            <a:r>
              <a:rPr lang="sk-SK" sz="2000" dirty="0">
                <a:latin typeface="Times New Roman" charset="0"/>
              </a:rPr>
              <a:t> of </a:t>
            </a:r>
            <a:r>
              <a:rPr lang="sk-SK" sz="2000" baseline="30000" dirty="0">
                <a:latin typeface="Times New Roman" charset="0"/>
              </a:rPr>
              <a:t>140</a:t>
            </a:r>
            <a:r>
              <a:rPr lang="sk-SK" sz="2000" dirty="0">
                <a:latin typeface="Times New Roman" charset="0"/>
              </a:rPr>
              <a:t>La”, arXiv:1810.11565v1 [</a:t>
            </a:r>
            <a:r>
              <a:rPr lang="sk-SK" sz="2000" dirty="0" err="1">
                <a:latin typeface="Times New Roman" charset="0"/>
              </a:rPr>
              <a:t>nucl</a:t>
            </a:r>
            <a:r>
              <a:rPr lang="sk-SK" sz="2000" dirty="0">
                <a:latin typeface="Times New Roman" charset="0"/>
              </a:rPr>
              <a:t>-ex]; </a:t>
            </a:r>
            <a:r>
              <a:rPr lang="sk-SK" sz="2000" u="sng" dirty="0">
                <a:solidFill>
                  <a:srgbClr val="0000FF"/>
                </a:solidFill>
                <a:latin typeface="Times New Roman" charset="0"/>
                <a:hlinkClick r:id="rId2"/>
              </a:rPr>
              <a:t>https://arxiv.org/abs/1810.11565</a:t>
            </a:r>
            <a:endParaRPr lang="sk-SK" sz="2000" dirty="0">
              <a:solidFill>
                <a:srgbClr val="0000FF"/>
              </a:solidFill>
              <a:latin typeface="Times New Roman" charset="0"/>
              <a:hlinkClick r:id="rId2"/>
            </a:endParaRPr>
          </a:p>
          <a:p>
            <a:pPr marL="457200" indent="-457200">
              <a:buClr>
                <a:srgbClr val="222222"/>
              </a:buClr>
              <a:buFont typeface="+mj-lt"/>
              <a:buAutoNum type="arabicPeriod"/>
            </a:pPr>
            <a:r>
              <a:rPr lang="sk-SK" sz="2000" dirty="0" smtClean="0">
                <a:solidFill>
                  <a:srgbClr val="0070C0"/>
                </a:solidFill>
                <a:latin typeface="Times New Roman" charset="0"/>
              </a:rPr>
              <a:t> </a:t>
            </a:r>
            <a:r>
              <a:rPr lang="sk-SK" sz="2000" b="1" dirty="0" smtClean="0">
                <a:solidFill>
                  <a:srgbClr val="0070C0"/>
                </a:solidFill>
                <a:latin typeface="Times New Roman" charset="0"/>
              </a:rPr>
              <a:t>A.M. </a:t>
            </a:r>
            <a:r>
              <a:rPr lang="sk-SK" sz="2000" b="1" dirty="0" err="1" smtClean="0">
                <a:solidFill>
                  <a:srgbClr val="0070C0"/>
                </a:solidFill>
                <a:latin typeface="Times New Roman" charset="0"/>
              </a:rPr>
              <a:t>Hurst</a:t>
            </a:r>
            <a:r>
              <a:rPr lang="sk-SK" sz="2000" b="1" dirty="0" smtClean="0">
                <a:solidFill>
                  <a:srgbClr val="0070C0"/>
                </a:solidFill>
                <a:latin typeface="Times New Roman" charset="0"/>
              </a:rPr>
              <a:t> </a:t>
            </a:r>
            <a:r>
              <a:rPr lang="sk-SK" sz="2000" b="1" dirty="0">
                <a:solidFill>
                  <a:srgbClr val="0070C0"/>
                </a:solidFill>
                <a:latin typeface="Times New Roman" charset="0"/>
              </a:rPr>
              <a:t>and L. A. </a:t>
            </a:r>
            <a:r>
              <a:rPr lang="sk-SK" sz="2000" b="1" dirty="0" err="1">
                <a:solidFill>
                  <a:srgbClr val="0070C0"/>
                </a:solidFill>
                <a:latin typeface="Times New Roman" charset="0"/>
              </a:rPr>
              <a:t>Bernstein</a:t>
            </a:r>
            <a:r>
              <a:rPr lang="sk-SK" sz="2000" dirty="0">
                <a:latin typeface="Times New Roman" charset="0"/>
              </a:rPr>
              <a:t>, </a:t>
            </a:r>
            <a:r>
              <a:rPr lang="sk-SK" sz="2000" i="1" dirty="0">
                <a:latin typeface="Times New Roman" charset="0"/>
              </a:rPr>
              <a:t>“</a:t>
            </a:r>
            <a:r>
              <a:rPr lang="sk-SK" sz="2000" i="1" dirty="0" err="1">
                <a:latin typeface="Times New Roman" charset="0"/>
              </a:rPr>
              <a:t>Capture</a:t>
            </a:r>
            <a:r>
              <a:rPr lang="sk-SK" sz="2000" i="1" dirty="0">
                <a:latin typeface="Times New Roman" charset="0"/>
              </a:rPr>
              <a:t> and </a:t>
            </a:r>
            <a:r>
              <a:rPr lang="sk-SK" sz="2000" i="1" dirty="0" err="1">
                <a:latin typeface="Times New Roman" charset="0"/>
              </a:rPr>
              <a:t>inelastic</a:t>
            </a:r>
            <a:r>
              <a:rPr lang="sk-SK" sz="2000" i="1" dirty="0">
                <a:latin typeface="Times New Roman" charset="0"/>
              </a:rPr>
              <a:t> </a:t>
            </a:r>
            <a:r>
              <a:rPr lang="sk-SK" sz="2000" i="1" dirty="0" err="1">
                <a:latin typeface="Times New Roman" charset="0"/>
              </a:rPr>
              <a:t>gamma</a:t>
            </a:r>
            <a:r>
              <a:rPr lang="sk-SK" sz="2000" i="1" dirty="0">
                <a:latin typeface="Times New Roman" charset="0"/>
              </a:rPr>
              <a:t> </a:t>
            </a:r>
            <a:r>
              <a:rPr lang="sk-SK" sz="2000" i="1" dirty="0" err="1">
                <a:latin typeface="Times New Roman" charset="0"/>
              </a:rPr>
              <a:t>data</a:t>
            </a:r>
            <a:r>
              <a:rPr lang="sk-SK" sz="2000" i="1" dirty="0">
                <a:latin typeface="Times New Roman" charset="0"/>
              </a:rPr>
              <a:t> </a:t>
            </a:r>
            <a:r>
              <a:rPr lang="sk-SK" sz="2000" i="1" dirty="0" err="1">
                <a:latin typeface="Times New Roman" charset="0"/>
              </a:rPr>
              <a:t>for</a:t>
            </a:r>
            <a:r>
              <a:rPr lang="sk-SK" sz="2000" i="1" dirty="0">
                <a:latin typeface="Times New Roman" charset="0"/>
              </a:rPr>
              <a:t> </a:t>
            </a:r>
            <a:r>
              <a:rPr lang="sk-SK" sz="2000" i="1" dirty="0" err="1">
                <a:latin typeface="Times New Roman" charset="0"/>
              </a:rPr>
              <a:t>reaction</a:t>
            </a:r>
            <a:r>
              <a:rPr lang="sk-SK" sz="2000" i="1" dirty="0">
                <a:latin typeface="Times New Roman" charset="0"/>
              </a:rPr>
              <a:t> </a:t>
            </a:r>
            <a:r>
              <a:rPr lang="sk-SK" sz="2000" i="1" dirty="0" err="1">
                <a:latin typeface="Times New Roman" charset="0"/>
              </a:rPr>
              <a:t>libraries</a:t>
            </a:r>
            <a:r>
              <a:rPr lang="sk-SK" sz="2000" i="1" dirty="0">
                <a:latin typeface="Times New Roman" charset="0"/>
              </a:rPr>
              <a:t>”</a:t>
            </a:r>
            <a:r>
              <a:rPr lang="sk-SK" sz="2000" dirty="0">
                <a:latin typeface="Times New Roman" charset="0"/>
              </a:rPr>
              <a:t>, </a:t>
            </a:r>
            <a:r>
              <a:rPr lang="sk-SK" sz="2000" dirty="0" err="1">
                <a:latin typeface="Times New Roman" charset="0"/>
              </a:rPr>
              <a:t>Proceedings</a:t>
            </a:r>
            <a:r>
              <a:rPr lang="sk-SK" sz="2000" dirty="0">
                <a:latin typeface="Times New Roman" charset="0"/>
              </a:rPr>
              <a:t> to INMM 2018 (in press); </a:t>
            </a:r>
            <a:r>
              <a:rPr lang="sk-SK" sz="2000" u="sng" dirty="0">
                <a:solidFill>
                  <a:srgbClr val="0000FF"/>
                </a:solidFill>
                <a:latin typeface="Times New Roman" charset="0"/>
                <a:hlinkClick r:id="rId3"/>
              </a:rPr>
              <a:t>https://www.inmm.org/INMM-Resources/Proceedings-Presentations/Annual-Meeting-Proceedings.aspx</a:t>
            </a:r>
            <a:endParaRPr lang="sk-SK" sz="2000" dirty="0">
              <a:solidFill>
                <a:srgbClr val="0000FF"/>
              </a:solidFill>
              <a:latin typeface="Times New Roman" charset="0"/>
              <a:hlinkClick r:id="rId3"/>
            </a:endParaRPr>
          </a:p>
        </p:txBody>
      </p:sp>
    </p:spTree>
    <p:extLst>
      <p:ext uri="{BB962C8B-B14F-4D97-AF65-F5344CB8AC3E}">
        <p14:creationId xmlns:p14="http://schemas.microsoft.com/office/powerpoint/2010/main" val="17389519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024432"/>
          </a:xfrm>
          <a:prstGeom prst="rect">
            <a:avLst/>
          </a:prstGeom>
          <a:solidFill>
            <a:srgbClr val="184581"/>
          </a:solidFill>
        </p:spPr>
        <p:txBody>
          <a:bodyPr vert="horz" lIns="91440" tIns="45720" rIns="91440" bIns="45720" rtlCol="0" anchor="ctr">
            <a:noAutofit/>
          </a:bodyPr>
          <a:lstStyle>
            <a:lvl1pPr algn="l" defTabSz="342900" rtl="0" eaLnBrk="1" latinLnBrk="0" hangingPunct="1">
              <a:spcBef>
                <a:spcPct val="0"/>
              </a:spcBef>
              <a:buNone/>
              <a:defRPr sz="3750" b="1" kern="1200">
                <a:solidFill>
                  <a:srgbClr val="E09E19"/>
                </a:solidFill>
                <a:latin typeface="Georgia"/>
                <a:ea typeface="+mj-ea"/>
                <a:cs typeface="Georgia"/>
              </a:defRPr>
            </a:lvl1pPr>
          </a:lstStyle>
          <a:p>
            <a:pPr algn="ctr"/>
            <a:r>
              <a:rPr lang="en-US" sz="3600" b="0" smtClean="0">
                <a:solidFill>
                  <a:schemeClr val="bg1"/>
                </a:solidFill>
                <a:latin typeface="Times New Roman" charset="0"/>
                <a:ea typeface="Times New Roman" charset="0"/>
                <a:cs typeface="Times New Roman" charset="0"/>
              </a:rPr>
              <a:t>Invited Talks </a:t>
            </a:r>
            <a:r>
              <a:rPr lang="en-US" sz="3600" b="0" smtClean="0">
                <a:solidFill>
                  <a:schemeClr val="bg1"/>
                </a:solidFill>
                <a:latin typeface="Times New Roman" charset="0"/>
                <a:ea typeface="Times New Roman" charset="0"/>
                <a:cs typeface="Times New Roman" charset="0"/>
              </a:rPr>
              <a:t>(9)</a:t>
            </a:r>
            <a:endParaRPr lang="en-US" sz="3600" b="0">
              <a:solidFill>
                <a:schemeClr val="bg1"/>
              </a:solidFill>
              <a:latin typeface="Times New Roman" charset="0"/>
              <a:ea typeface="Times New Roman" charset="0"/>
              <a:cs typeface="Times New Roman" charset="0"/>
            </a:endParaRPr>
          </a:p>
        </p:txBody>
      </p:sp>
      <p:sp>
        <p:nvSpPr>
          <p:cNvPr id="2" name="Rectangle 1"/>
          <p:cNvSpPr/>
          <p:nvPr/>
        </p:nvSpPr>
        <p:spPr>
          <a:xfrm>
            <a:off x="243840" y="1024432"/>
            <a:ext cx="8656320" cy="5509200"/>
          </a:xfrm>
          <a:prstGeom prst="rect">
            <a:avLst/>
          </a:prstGeom>
        </p:spPr>
        <p:txBody>
          <a:bodyPr wrap="square">
            <a:spAutoFit/>
          </a:bodyPr>
          <a:lstStyle/>
          <a:p>
            <a:pPr marL="342900" indent="-342900">
              <a:buFont typeface="+mj-lt"/>
              <a:buAutoNum type="arabicPeriod"/>
            </a:pPr>
            <a:r>
              <a:rPr lang="en-US" sz="1600" dirty="0" smtClean="0">
                <a:latin typeface="Times New Roman" charset="0"/>
                <a:ea typeface="Times New Roman" charset="0"/>
                <a:cs typeface="Times New Roman" charset="0"/>
              </a:rPr>
              <a:t>“Reaction </a:t>
            </a:r>
            <a:r>
              <a:rPr lang="en-US" sz="1600" dirty="0">
                <a:latin typeface="Times New Roman" charset="0"/>
                <a:ea typeface="Times New Roman" charset="0"/>
                <a:cs typeface="Times New Roman" charset="0"/>
              </a:rPr>
              <a:t>Cross Sections </a:t>
            </a:r>
            <a:r>
              <a:rPr lang="en-US" sz="1600" dirty="0" smtClean="0">
                <a:latin typeface="Times New Roman" charset="0"/>
                <a:ea typeface="Times New Roman" charset="0"/>
                <a:cs typeface="Times New Roman" charset="0"/>
              </a:rPr>
              <a:t>from </a:t>
            </a:r>
            <a:r>
              <a:rPr lang="en-US" sz="1600" dirty="0">
                <a:latin typeface="Times New Roman" charset="0"/>
                <a:ea typeface="Times New Roman" charset="0"/>
                <a:cs typeface="Times New Roman" charset="0"/>
              </a:rPr>
              <a:t>Berkeley to Baghdad and the New Nuclear Data </a:t>
            </a:r>
            <a:r>
              <a:rPr lang="en-US" sz="1600" dirty="0" smtClean="0">
                <a:latin typeface="Times New Roman" charset="0"/>
                <a:ea typeface="Times New Roman" charset="0"/>
                <a:cs typeface="Times New Roman" charset="0"/>
              </a:rPr>
              <a:t>FOAs/NDREW” </a:t>
            </a:r>
            <a:r>
              <a:rPr lang="mr-IN" sz="1600" dirty="0" smtClean="0">
                <a:latin typeface="Times New Roman" charset="0"/>
                <a:ea typeface="Times New Roman" charset="0"/>
                <a:cs typeface="Times New Roman" charset="0"/>
              </a:rPr>
              <a:t>–</a:t>
            </a:r>
            <a:r>
              <a:rPr lang="en-US" sz="1600" dirty="0" smtClean="0">
                <a:latin typeface="Times New Roman" charset="0"/>
                <a:ea typeface="Times New Roman" charset="0"/>
                <a:cs typeface="Times New Roman" charset="0"/>
              </a:rPr>
              <a:t> Nuclear Structure 2018, Lee Bernstein, MSU, East Lansing MI  August 10, 2018.</a:t>
            </a:r>
          </a:p>
          <a:p>
            <a:pPr marL="342900" indent="-342900">
              <a:buFont typeface="+mj-lt"/>
              <a:buAutoNum type="arabicPeriod"/>
            </a:pPr>
            <a:r>
              <a:rPr lang="en-US" sz="1600" dirty="0" smtClean="0">
                <a:latin typeface="Times New Roman" charset="0"/>
                <a:ea typeface="Times New Roman" charset="0"/>
                <a:cs typeface="Times New Roman" charset="0"/>
              </a:rPr>
              <a:t>“Workshop </a:t>
            </a:r>
            <a:r>
              <a:rPr lang="en-US" sz="1600" dirty="0">
                <a:latin typeface="Times New Roman" charset="0"/>
                <a:ea typeface="Times New Roman" charset="0"/>
                <a:cs typeface="Times New Roman" charset="0"/>
              </a:rPr>
              <a:t>Summary”, Lee Bernstein, </a:t>
            </a:r>
            <a:r>
              <a:rPr lang="en-US" sz="1600" dirty="0" smtClean="0">
                <a:latin typeface="Times New Roman" charset="0"/>
                <a:ea typeface="Times New Roman" charset="0"/>
                <a:cs typeface="Times New Roman" charset="0"/>
              </a:rPr>
              <a:t>14</a:t>
            </a:r>
            <a:r>
              <a:rPr lang="en-US" sz="1600" baseline="30000" dirty="0" smtClean="0">
                <a:latin typeface="Times New Roman" charset="0"/>
                <a:ea typeface="Times New Roman" charset="0"/>
                <a:cs typeface="Times New Roman" charset="0"/>
              </a:rPr>
              <a:t>th</a:t>
            </a:r>
            <a:r>
              <a:rPr lang="en-US" sz="1600" dirty="0" smtClean="0">
                <a:latin typeface="Times New Roman" charset="0"/>
                <a:ea typeface="Times New Roman" charset="0"/>
                <a:cs typeface="Times New Roman" charset="0"/>
              </a:rPr>
              <a:t> Nordic </a:t>
            </a:r>
            <a:r>
              <a:rPr lang="en-US" sz="1600" dirty="0">
                <a:latin typeface="Times New Roman" charset="0"/>
                <a:ea typeface="Times New Roman" charset="0"/>
                <a:cs typeface="Times New Roman" charset="0"/>
              </a:rPr>
              <a:t>Meeting on Nuclear Physics, Longyearbyen, Svalbard, Norway, 22-25 May 2018.</a:t>
            </a:r>
          </a:p>
          <a:p>
            <a:pPr marL="342900" indent="-342900">
              <a:buFont typeface="+mj-lt"/>
              <a:buAutoNum type="arabicPeriod"/>
            </a:pPr>
            <a:r>
              <a:rPr lang="en-US" sz="1600" dirty="0" smtClean="0">
                <a:latin typeface="Times New Roman" charset="0"/>
                <a:ea typeface="Times New Roman" charset="0"/>
                <a:cs typeface="Times New Roman" charset="0"/>
              </a:rPr>
              <a:t>“Deconvolution </a:t>
            </a:r>
            <a:r>
              <a:rPr lang="en-US" sz="1600" dirty="0">
                <a:latin typeface="Times New Roman" charset="0"/>
                <a:ea typeface="Times New Roman" charset="0"/>
                <a:cs typeface="Times New Roman" charset="0"/>
              </a:rPr>
              <a:t>of the Photon Strength Function, R.B. Firestone, 6th International Workshop on Compound-Nuclear Reactions and Related Topics (CNR*18), 24-28 September 2018, LBNL, Berkeley CA.</a:t>
            </a:r>
          </a:p>
          <a:p>
            <a:pPr marL="342900" indent="-342900">
              <a:buFont typeface="+mj-lt"/>
              <a:buAutoNum type="arabicPeriod"/>
            </a:pPr>
            <a:r>
              <a:rPr lang="en-US" sz="1600" dirty="0" smtClean="0">
                <a:latin typeface="Times New Roman" charset="0"/>
                <a:ea typeface="Times New Roman" charset="0"/>
                <a:cs typeface="Times New Roman" charset="0"/>
              </a:rPr>
              <a:t>“Deconvolution </a:t>
            </a:r>
            <a:r>
              <a:rPr lang="en-US" sz="1600" dirty="0">
                <a:latin typeface="Times New Roman" charset="0"/>
                <a:ea typeface="Times New Roman" charset="0"/>
                <a:cs typeface="Times New Roman" charset="0"/>
              </a:rPr>
              <a:t>of the Photon Strength Function, R.B. Firestone, </a:t>
            </a:r>
            <a:r>
              <a:rPr lang="en-US" sz="1600" dirty="0" smtClean="0">
                <a:latin typeface="Times New Roman" charset="0"/>
                <a:ea typeface="Times New Roman" charset="0"/>
                <a:cs typeface="Times New Roman" charset="0"/>
              </a:rPr>
              <a:t>14</a:t>
            </a:r>
            <a:r>
              <a:rPr lang="en-US" sz="1600" baseline="30000" dirty="0" smtClean="0">
                <a:latin typeface="Times New Roman" charset="0"/>
                <a:ea typeface="Times New Roman" charset="0"/>
                <a:cs typeface="Times New Roman" charset="0"/>
              </a:rPr>
              <a:t>th</a:t>
            </a:r>
            <a:r>
              <a:rPr lang="en-US" sz="1600" dirty="0" smtClean="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Nordic Meeting on Nuclear Physics, May 22, 2018 - May 25, 2018, Longyearbyen.</a:t>
            </a:r>
          </a:p>
          <a:p>
            <a:pPr marL="342900" indent="-342900">
              <a:buFont typeface="+mj-lt"/>
              <a:buAutoNum type="arabicPeriod"/>
            </a:pPr>
            <a:r>
              <a:rPr lang="en-US" sz="1600" dirty="0" smtClean="0">
                <a:latin typeface="Times New Roman" charset="0"/>
                <a:ea typeface="Times New Roman" charset="0"/>
                <a:cs typeface="Times New Roman" charset="0"/>
              </a:rPr>
              <a:t>“Database </a:t>
            </a:r>
            <a:r>
              <a:rPr lang="en-US" sz="1600" dirty="0">
                <a:latin typeface="Times New Roman" charset="0"/>
                <a:ea typeface="Times New Roman" charset="0"/>
                <a:cs typeface="Times New Roman" charset="0"/>
              </a:rPr>
              <a:t>of Experimental Photon </a:t>
            </a:r>
            <a:r>
              <a:rPr lang="en-US" sz="1600" dirty="0" smtClean="0">
                <a:latin typeface="Times New Roman" charset="0"/>
                <a:ea typeface="Times New Roman" charset="0"/>
                <a:cs typeface="Times New Roman" charset="0"/>
              </a:rPr>
              <a:t>Strengths”, </a:t>
            </a:r>
            <a:r>
              <a:rPr lang="en-US" sz="1600" dirty="0">
                <a:latin typeface="Times New Roman" charset="0"/>
                <a:ea typeface="Times New Roman" charset="0"/>
                <a:cs typeface="Times New Roman" charset="0"/>
              </a:rPr>
              <a:t>Richard B. Firestone, Database of Experimental, 2nd Research Coordination Meeting (RCM) of the CRP on Updating the Photonuclear Data Library and Generating a Reference Database for Photon Strength Functions, 16-20 October 2017, IAEA, Vienna.</a:t>
            </a:r>
          </a:p>
          <a:p>
            <a:pPr marL="342900" indent="-342900">
              <a:buFont typeface="+mj-lt"/>
              <a:buAutoNum type="arabicPeriod"/>
            </a:pPr>
            <a:r>
              <a:rPr lang="en-US" sz="1600" dirty="0" smtClean="0">
                <a:latin typeface="Times New Roman" charset="0"/>
                <a:ea typeface="Times New Roman" charset="0"/>
                <a:cs typeface="Times New Roman" charset="0"/>
              </a:rPr>
              <a:t>“Capture </a:t>
            </a:r>
            <a:r>
              <a:rPr lang="en-US" sz="1600" dirty="0">
                <a:latin typeface="Times New Roman" charset="0"/>
                <a:ea typeface="Times New Roman" charset="0"/>
                <a:cs typeface="Times New Roman" charset="0"/>
              </a:rPr>
              <a:t>and inelastic gamma data for reaction libraries”, A.M. Hurst, Institute for Nuclear Materials Management (INMM) Annual Meeting, Baltimore, MD, USA, July 22 – 26, 2018. </a:t>
            </a:r>
          </a:p>
          <a:p>
            <a:pPr marL="342900" indent="-342900">
              <a:buFont typeface="+mj-lt"/>
              <a:buAutoNum type="arabicPeriod"/>
            </a:pPr>
            <a:r>
              <a:rPr lang="en-US" sz="1600" dirty="0" smtClean="0">
                <a:latin typeface="Times New Roman" charset="0"/>
                <a:ea typeface="Times New Roman" charset="0"/>
                <a:cs typeface="Times New Roman" charset="0"/>
              </a:rPr>
              <a:t>“Nuclear Data Needs &amp; Capabilities for Active Interrogation”, L.A. Bernstein, </a:t>
            </a:r>
            <a:r>
              <a:rPr lang="en-US" sz="1600" dirty="0">
                <a:latin typeface="Times New Roman" charset="0"/>
                <a:ea typeface="Times New Roman" charset="0"/>
                <a:cs typeface="Times New Roman" charset="0"/>
              </a:rPr>
              <a:t>Institute for Nuclear Materials Management (INMM) Annual Meeting, Baltimore, MD, USA, July 22 – 26, 2018. </a:t>
            </a:r>
          </a:p>
          <a:p>
            <a:pPr marL="342900" indent="-342900">
              <a:buFont typeface="+mj-lt"/>
              <a:buAutoNum type="arabicPeriod"/>
            </a:pPr>
            <a:r>
              <a:rPr lang="en-US" sz="1600" dirty="0" smtClean="0">
                <a:latin typeface="Times New Roman" charset="0"/>
                <a:ea typeface="Times New Roman" charset="0"/>
                <a:cs typeface="Times New Roman" charset="0"/>
              </a:rPr>
              <a:t>“Gamma-ray data for nonproliferation”, A.M. Hurst, Nuclear Science and Security Consortium NPP/ND Review (NA-22), Lawrence Berkeley National Laboratory, Berkeley, CA, USA, June 13 – 14, 2018.</a:t>
            </a:r>
          </a:p>
          <a:p>
            <a:pPr marL="342900" indent="-342900">
              <a:buFont typeface="+mj-lt"/>
              <a:buAutoNum type="arabicPeriod"/>
            </a:pPr>
            <a:r>
              <a:rPr lang="en-US" sz="1600" dirty="0" smtClean="0">
                <a:latin typeface="Times New Roman" charset="0"/>
                <a:ea typeface="Times New Roman" charset="0"/>
                <a:cs typeface="Times New Roman" charset="0"/>
              </a:rPr>
              <a:t>“</a:t>
            </a:r>
            <a:r>
              <a:rPr lang="en-US" sz="1600" dirty="0" smtClean="0">
                <a:latin typeface="Times New Roman" charset="0"/>
                <a:ea typeface="Times New Roman" charset="0"/>
                <a:cs typeface="Times New Roman" charset="0"/>
              </a:rPr>
              <a:t>The </a:t>
            </a:r>
            <a:r>
              <a:rPr lang="en-US" sz="1600" dirty="0">
                <a:latin typeface="Times New Roman" charset="0"/>
                <a:ea typeface="Times New Roman" charset="0"/>
                <a:cs typeface="Times New Roman" charset="0"/>
              </a:rPr>
              <a:t>HPNSRL Website and the Baghdad Atlas”, A.M. Hurst, CRP: Nuclear Data Portal Web Tools, IAEA Headquarters, Vienna, Austria, July 30 – August 1, 2018.</a:t>
            </a:r>
          </a:p>
        </p:txBody>
      </p:sp>
    </p:spTree>
    <p:extLst>
      <p:ext uri="{BB962C8B-B14F-4D97-AF65-F5344CB8AC3E}">
        <p14:creationId xmlns:p14="http://schemas.microsoft.com/office/powerpoint/2010/main" val="15135691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65691</TotalTime>
  <Words>2112</Words>
  <Application>Microsoft Macintosh PowerPoint</Application>
  <PresentationFormat>On-screen Show (4:3)</PresentationFormat>
  <Paragraphs>276</Paragraphs>
  <Slides>19</Slides>
  <Notes>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Calibri</vt:lpstr>
      <vt:lpstr>Cambria Math</vt:lpstr>
      <vt:lpstr>Georgia</vt:lpstr>
      <vt:lpstr>Helvetica</vt:lpstr>
      <vt:lpstr>Helvetica Light</vt:lpstr>
      <vt:lpstr>Lucida Grande</vt:lpstr>
      <vt:lpstr>ＭＳ Ｐゴシック</vt:lpstr>
      <vt:lpstr>Symbol</vt:lpstr>
      <vt:lpstr>Times New Roman</vt:lpstr>
      <vt:lpstr>Wingdings</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Nuclear Structure Experimental Issues Website (A.M. Hurst)</vt:lpstr>
      <vt:lpstr>Objective of the NSEIW*</vt:lpstr>
      <vt:lpstr>Using the website</vt:lpstr>
      <vt:lpstr>Request Page</vt:lpstr>
      <vt:lpstr>Existing Request Page: 86Sr</vt:lpstr>
      <vt:lpstr>The LBNL/UC Nuclear Data Group is working to address nuclear data needs across much of nuclear science</vt:lpstr>
    </vt:vector>
  </TitlesOfParts>
  <Company>UC Berkeley</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Steven Voyles</dc:creator>
  <cp:lastModifiedBy>Lee Bernstein</cp:lastModifiedBy>
  <cp:revision>1085</cp:revision>
  <dcterms:created xsi:type="dcterms:W3CDTF">2013-01-15T19:08:57Z</dcterms:created>
  <dcterms:modified xsi:type="dcterms:W3CDTF">2018-11-08T19:16:53Z</dcterms:modified>
</cp:coreProperties>
</file>