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434" r:id="rId2"/>
    <p:sldId id="435" r:id="rId3"/>
    <p:sldId id="436" r:id="rId4"/>
    <p:sldId id="437" r:id="rId5"/>
  </p:sldIdLst>
  <p:sldSz cx="9601200" cy="7315200"/>
  <p:notesSz cx="69977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1pPr>
    <a:lvl2pPr marL="482600" indent="-25400"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2pPr>
    <a:lvl3pPr marL="965200" indent="-50800"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3pPr>
    <a:lvl4pPr marL="1449388" indent="-77788"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4pPr>
    <a:lvl5pPr marL="1931988" indent="-103188"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5pPr>
    <a:lvl6pPr marL="2286000" algn="l" defTabSz="914400" rtl="0" eaLnBrk="1" latinLnBrk="0" hangingPunct="1"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6pPr>
    <a:lvl7pPr marL="2743200" algn="l" defTabSz="914400" rtl="0" eaLnBrk="1" latinLnBrk="0" hangingPunct="1"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7pPr>
    <a:lvl8pPr marL="3200400" algn="l" defTabSz="914400" rtl="0" eaLnBrk="1" latinLnBrk="0" hangingPunct="1"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8pPr>
    <a:lvl9pPr marL="3657600" algn="l" defTabSz="914400" rtl="0" eaLnBrk="1" latinLnBrk="0" hangingPunct="1"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4DC"/>
    <a:srgbClr val="E3E8E0"/>
    <a:srgbClr val="E2F4E7"/>
    <a:srgbClr val="064308"/>
    <a:srgbClr val="2AC4B5"/>
    <a:srgbClr val="E1E9FB"/>
    <a:srgbClr val="F0EAD5"/>
    <a:srgbClr val="FFAE1A"/>
    <a:srgbClr val="0F0C8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2263" autoAdjust="0"/>
  </p:normalViewPr>
  <p:slideViewPr>
    <p:cSldViewPr>
      <p:cViewPr varScale="1">
        <p:scale>
          <a:sx n="105" d="100"/>
          <a:sy n="105" d="100"/>
        </p:scale>
        <p:origin x="174" y="102"/>
      </p:cViewPr>
      <p:guideLst>
        <p:guide orient="horz" pos="10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800"/>
    </p:cViewPr>
  </p:sorterViewPr>
  <p:notesViewPr>
    <p:cSldViewPr>
      <p:cViewPr varScale="1">
        <p:scale>
          <a:sx n="85" d="100"/>
          <a:sy n="85" d="100"/>
        </p:scale>
        <p:origin x="-2454" y="-96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200">
                <a:solidFill>
                  <a:schemeClr val="tx1"/>
                </a:solidFill>
                <a:latin typeface="Helvetica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2719C7E-E30A-42B1-AAC1-6B2FBAE48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5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388938"/>
            <a:ext cx="5078412" cy="3870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43076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 pitchFamily="-111" charset="-128"/>
      </a:defRPr>
    </a:lvl1pPr>
    <a:lvl2pPr marL="482600" indent="-25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2pPr>
    <a:lvl3pPr marL="965200" indent="-50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3pPr>
    <a:lvl4pPr marL="1449388" indent="-77788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4pPr>
    <a:lvl5pPr marL="1931988" indent="-103188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321175" y="3209925"/>
            <a:ext cx="96012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247814"/>
            <a:ext cx="8161020" cy="518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632960"/>
            <a:ext cx="6720840" cy="1300480"/>
          </a:xfrm>
        </p:spPr>
        <p:txBody>
          <a:bodyPr/>
          <a:lstStyle>
            <a:lvl1pPr marL="0" indent="0" algn="ctr">
              <a:buNone/>
              <a:defRPr/>
            </a:lvl1pPr>
            <a:lvl2pPr marL="483263" indent="0" algn="ctr">
              <a:buNone/>
              <a:defRPr/>
            </a:lvl2pPr>
            <a:lvl3pPr marL="966526" indent="0" algn="ctr">
              <a:buNone/>
              <a:defRPr/>
            </a:lvl3pPr>
            <a:lvl4pPr marL="1449788" indent="0" algn="ctr">
              <a:buNone/>
              <a:defRPr/>
            </a:lvl4pPr>
            <a:lvl5pPr marL="1933052" indent="0" algn="ctr">
              <a:buNone/>
              <a:defRPr/>
            </a:lvl5pPr>
            <a:lvl6pPr marL="2416316" indent="0" algn="ctr">
              <a:buNone/>
              <a:defRPr/>
            </a:lvl6pPr>
            <a:lvl7pPr marL="2899579" indent="0" algn="ctr">
              <a:buNone/>
              <a:defRPr/>
            </a:lvl7pPr>
            <a:lvl8pPr marL="3382842" indent="0" algn="ctr">
              <a:buNone/>
              <a:defRPr/>
            </a:lvl8pPr>
            <a:lvl9pPr marL="386610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CL_ppt.pn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703263" y="1408113"/>
            <a:ext cx="8258175" cy="52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>
              <a:latin typeface="Helvetica" pitchFamily="-111" charset="0"/>
              <a:ea typeface="ヒラギノ角ゴ Pro W3" pitchFamily="-111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4321175" y="3209925"/>
            <a:ext cx="96012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1281"/>
            <a:ext cx="8686800" cy="985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1013" y="1138238"/>
            <a:ext cx="8639175" cy="5362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257800" y="6780213"/>
            <a:ext cx="4208463" cy="230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64308"/>
                </a:solidFill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NSF Site Visit, July 2012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257800" y="70104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64308"/>
                </a:solidFill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Speaker - Slide </a:t>
            </a:r>
            <a:fld id="{EBE01311-EF90-4B83-B1FF-12E2D8AE8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80963"/>
            <a:ext cx="66484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9299" tIns="23720" rIns="59299" bIns="23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013" y="1138238"/>
            <a:ext cx="863917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dt="0"/>
  <p:txStyles>
    <p:titleStyle>
      <a:lvl1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1pPr>
      <a:lvl2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2pPr>
      <a:lvl3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3pPr>
      <a:lvl4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4pPr>
      <a:lvl5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5pPr>
      <a:lvl6pPr marL="483306" algn="ctr" defTabSz="854177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66612" algn="ctr" defTabSz="854177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449918" algn="ctr" defTabSz="854177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933224" algn="ctr" defTabSz="854177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975" indent="-180975" algn="l" defTabSz="854075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100000"/>
        <a:buChar char="•"/>
        <a:defRPr sz="2100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1pPr>
      <a:lvl2pPr marL="482600" indent="-180975" algn="l" defTabSz="854075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sz="17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784225" indent="-180975" algn="l" defTabSz="854075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SzPct val="100000"/>
        <a:buChar char="»"/>
        <a:defRPr sz="1700"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1328738" indent="-241300" algn="l" defTabSz="854075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4pPr>
      <a:lvl5pPr marL="1866900" indent="-158750" algn="l" defTabSz="854075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5pPr>
      <a:lvl6pPr marL="2351083" indent="-159424" algn="l" defTabSz="854177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834390" indent="-159424" algn="l" defTabSz="854177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317696" indent="-159424" algn="l" defTabSz="854177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801002" indent="-159424" algn="l" defTabSz="854177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79425" y="244475"/>
            <a:ext cx="8686800" cy="508000"/>
          </a:xfrm>
        </p:spPr>
        <p:txBody>
          <a:bodyPr/>
          <a:lstStyle/>
          <a:p>
            <a:r>
              <a:rPr lang="en-US" dirty="0" smtClean="0"/>
              <a:t>MSU Status Report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48381" y="1245482"/>
            <a:ext cx="8639175" cy="5362575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 Independently funded by DOE in FY18</a:t>
            </a:r>
          </a:p>
          <a:p>
            <a:pPr marL="457200" indent="234950"/>
            <a:r>
              <a:rPr lang="en-US" sz="2000" dirty="0">
                <a:latin typeface="Calibri" panose="020F0502020204030204" pitchFamily="34" charset="0"/>
              </a:rPr>
              <a:t>d</a:t>
            </a:r>
            <a:r>
              <a:rPr lang="en-US" sz="2000" dirty="0" smtClean="0">
                <a:latin typeface="Calibri" panose="020F0502020204030204" pitchFamily="34" charset="0"/>
              </a:rPr>
              <a:t>ifferent budget cycle: 12/2017-12/2018</a:t>
            </a:r>
          </a:p>
          <a:p>
            <a:pPr marL="457200" indent="234950"/>
            <a:r>
              <a:rPr lang="en-US" sz="2000" dirty="0">
                <a:latin typeface="Calibri" panose="020F0502020204030204" pitchFamily="34" charset="0"/>
              </a:rPr>
              <a:t>a</a:t>
            </a:r>
            <a:r>
              <a:rPr lang="en-US" sz="2000" dirty="0" smtClean="0">
                <a:latin typeface="Calibri" panose="020F0502020204030204" pitchFamily="34" charset="0"/>
              </a:rPr>
              <a:t>warded in 01/2018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FY19 </a:t>
            </a:r>
            <a:r>
              <a:rPr lang="en-US" sz="2800" dirty="0">
                <a:latin typeface="Calibri" panose="020F0502020204030204" pitchFamily="34" charset="0"/>
              </a:rPr>
              <a:t>renewal </a:t>
            </a:r>
            <a:r>
              <a:rPr lang="en-US" sz="2800" dirty="0" smtClean="0">
                <a:latin typeface="Calibri" panose="020F0502020204030204" pitchFamily="34" charset="0"/>
              </a:rPr>
              <a:t>under </a:t>
            </a:r>
            <a:r>
              <a:rPr lang="en-US" sz="2800" dirty="0">
                <a:latin typeface="Calibri" panose="020F0502020204030204" pitchFamily="34" charset="0"/>
              </a:rPr>
              <a:t>review</a:t>
            </a:r>
          </a:p>
          <a:p>
            <a:pPr marL="457200" indent="234950"/>
            <a:r>
              <a:rPr lang="en-US" sz="2000" dirty="0">
                <a:latin typeface="Calibri" panose="020F0502020204030204" pitchFamily="34" charset="0"/>
              </a:rPr>
              <a:t>e</a:t>
            </a:r>
            <a:r>
              <a:rPr lang="en-US" sz="2000" dirty="0" smtClean="0">
                <a:latin typeface="Calibri" panose="020F0502020204030204" pitchFamily="34" charset="0"/>
              </a:rPr>
              <a:t>xpected starting 12/2018</a:t>
            </a:r>
          </a:p>
          <a:p>
            <a:pPr marL="457200" indent="234950"/>
            <a:r>
              <a:rPr lang="en-US" sz="2000" dirty="0">
                <a:latin typeface="Calibri" panose="020F0502020204030204" pitchFamily="34" charset="0"/>
              </a:rPr>
              <a:t>similar amount as </a:t>
            </a:r>
            <a:r>
              <a:rPr lang="en-US" sz="2000" dirty="0" smtClean="0">
                <a:latin typeface="Calibri" panose="020F0502020204030204" pitchFamily="34" charset="0"/>
              </a:rPr>
              <a:t>FY18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Data </a:t>
            </a:r>
            <a:r>
              <a:rPr lang="en-US" sz="2800" dirty="0">
                <a:latin typeface="Calibri" panose="020F0502020204030204" pitchFamily="34" charset="0"/>
              </a:rPr>
              <a:t>personnel (1 FTE): Jun Chen (since 12/2014)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Primary </a:t>
            </a:r>
            <a:r>
              <a:rPr lang="en-US" sz="2800" dirty="0">
                <a:latin typeface="Calibri" panose="020F0502020204030204" pitchFamily="34" charset="0"/>
              </a:rPr>
              <a:t>responsibilities:</a:t>
            </a:r>
          </a:p>
          <a:p>
            <a:pPr marL="457200" indent="234950"/>
            <a:r>
              <a:rPr lang="en-US" sz="2000" dirty="0" smtClean="0">
                <a:latin typeface="Calibri" panose="020F0502020204030204" pitchFamily="34" charset="0"/>
              </a:rPr>
              <a:t>ENSDF evaluation (A=31-44)</a:t>
            </a:r>
          </a:p>
          <a:p>
            <a:pPr marL="457200" indent="234950"/>
            <a:r>
              <a:rPr lang="en-US" sz="2000" dirty="0" smtClean="0">
                <a:latin typeface="Calibri" panose="020F0502020204030204" pitchFamily="34" charset="0"/>
              </a:rPr>
              <a:t>XUNDL compilation</a:t>
            </a:r>
          </a:p>
          <a:p>
            <a:pPr marL="457200" indent="234950"/>
            <a:r>
              <a:rPr lang="en-US" sz="2000" dirty="0" smtClean="0">
                <a:latin typeface="Calibri" panose="020F0502020204030204" pitchFamily="34" charset="0"/>
              </a:rPr>
              <a:t>Code development</a:t>
            </a:r>
            <a:endParaRPr lang="en-US" sz="2000" dirty="0">
              <a:latin typeface="Calibri" panose="020F0502020204030204" pitchFamily="34" charset="0"/>
            </a:endParaRPr>
          </a:p>
          <a:p>
            <a:pPr marL="45720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2018 USNDP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57626"/>
            <a:ext cx="8686800" cy="508350"/>
          </a:xfrm>
        </p:spPr>
        <p:txBody>
          <a:bodyPr/>
          <a:lstStyle/>
          <a:p>
            <a:r>
              <a:rPr lang="en-US" dirty="0" smtClean="0"/>
              <a:t>ENSDF evaluation at MSU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5257800" y="7010400"/>
            <a:ext cx="4191000" cy="1524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5257800" y="6780213"/>
            <a:ext cx="4208463" cy="2301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2018 USNDP meeting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038225"/>
            <a:ext cx="8639175" cy="5589588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 Current Mass </a:t>
            </a:r>
            <a:r>
              <a:rPr lang="en-US" sz="2800" dirty="0">
                <a:latin typeface="Calibri" panose="020F0502020204030204" pitchFamily="34" charset="0"/>
              </a:rPr>
              <a:t>region: </a:t>
            </a:r>
            <a:r>
              <a:rPr lang="en-US" sz="2800" b="1" i="1" dirty="0">
                <a:latin typeface="Calibri" panose="020F0502020204030204" pitchFamily="34" charset="0"/>
              </a:rPr>
              <a:t>A=31-44 </a:t>
            </a:r>
            <a:endParaRPr lang="en-US" sz="2800" b="1" i="1" dirty="0" smtClean="0">
              <a:latin typeface="Calibri" panose="020F0502020204030204" pitchFamily="34" charset="0"/>
            </a:endParaRPr>
          </a:p>
          <a:p>
            <a:pPr marL="457200" indent="234950"/>
            <a:r>
              <a:rPr lang="en-US" sz="2000" dirty="0" smtClean="0">
                <a:latin typeface="Calibri" panose="020F0502020204030204" pitchFamily="34" charset="0"/>
              </a:rPr>
              <a:t>currently </a:t>
            </a:r>
            <a:r>
              <a:rPr lang="en-US" sz="2000" dirty="0">
                <a:latin typeface="Calibri" panose="020F0502020204030204" pitchFamily="34" charset="0"/>
              </a:rPr>
              <a:t>all are </a:t>
            </a:r>
            <a:r>
              <a:rPr lang="en-US" sz="2000" dirty="0" smtClean="0">
                <a:latin typeface="Calibri" panose="020F0502020204030204" pitchFamily="34" charset="0"/>
              </a:rPr>
              <a:t>up-to-date</a:t>
            </a:r>
          </a:p>
          <a:p>
            <a:pPr marL="457200" indent="234950"/>
            <a:r>
              <a:rPr lang="en-US" sz="2000" dirty="0">
                <a:latin typeface="Calibri" panose="020F0502020204030204" pitchFamily="34" charset="0"/>
              </a:rPr>
              <a:t>t</a:t>
            </a:r>
            <a:r>
              <a:rPr lang="en-US" sz="2000" dirty="0" smtClean="0">
                <a:latin typeface="Calibri" panose="020F0502020204030204" pitchFamily="34" charset="0"/>
              </a:rPr>
              <a:t>he oldest </a:t>
            </a:r>
            <a:r>
              <a:rPr lang="en-US" sz="2000" dirty="0">
                <a:latin typeface="Calibri" panose="020F0502020204030204" pitchFamily="34" charset="0"/>
              </a:rPr>
              <a:t>one </a:t>
            </a:r>
            <a:r>
              <a:rPr lang="en-US" sz="2000" dirty="0" smtClean="0">
                <a:latin typeface="Calibri" panose="020F0502020204030204" pitchFamily="34" charset="0"/>
              </a:rPr>
              <a:t>was updated </a:t>
            </a:r>
            <a:r>
              <a:rPr lang="en-US" sz="2000" dirty="0">
                <a:latin typeface="Calibri" panose="020F0502020204030204" pitchFamily="34" charset="0"/>
              </a:rPr>
              <a:t>in </a:t>
            </a:r>
            <a:r>
              <a:rPr lang="en-US" sz="2000" dirty="0" smtClean="0">
                <a:latin typeface="Calibri" panose="020F0502020204030204" pitchFamily="34" charset="0"/>
              </a:rPr>
              <a:t>2011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Collaborations </a:t>
            </a:r>
            <a:r>
              <a:rPr lang="en-US" sz="2800" dirty="0">
                <a:latin typeface="Calibri" panose="020F0502020204030204" pitchFamily="34" charset="0"/>
              </a:rPr>
              <a:t>with Balraj in FY18</a:t>
            </a:r>
          </a:p>
          <a:p>
            <a:pPr marL="457200" indent="0">
              <a:buNone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457200" indent="0">
              <a:buNone/>
            </a:pPr>
            <a:endParaRPr lang="en-US" sz="2200" dirty="0">
              <a:latin typeface="Calibri" panose="020F0502020204030204" pitchFamily="34" charset="0"/>
            </a:endParaRPr>
          </a:p>
          <a:p>
            <a:pPr marL="457200" indent="0">
              <a:buNone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457200" indent="0">
              <a:buNone/>
            </a:pPr>
            <a:endParaRPr lang="en-US" sz="800" dirty="0" smtClean="0">
              <a:latin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Plan for FY19</a:t>
            </a:r>
          </a:p>
          <a:p>
            <a:pPr marL="457200" indent="234950"/>
            <a:r>
              <a:rPr lang="en-US" sz="2000" b="1" dirty="0" smtClean="0">
                <a:latin typeface="Calibri" panose="020F0502020204030204" pitchFamily="34" charset="0"/>
              </a:rPr>
              <a:t>A=123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(15 nuclides) and one another</a:t>
            </a:r>
            <a:endParaRPr lang="en-US" sz="2000" dirty="0">
              <a:latin typeface="Calibri" panose="020F0502020204030204" pitchFamily="34" charset="0"/>
            </a:endParaRPr>
          </a:p>
          <a:p>
            <a:pPr marL="457200" indent="234950"/>
            <a:r>
              <a:rPr lang="en-US" sz="2000" b="1" dirty="0" smtClean="0">
                <a:latin typeface="Calibri" panose="020F0502020204030204" pitchFamily="34" charset="0"/>
              </a:rPr>
              <a:t>A=190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(13 nuclides), A=149 (17 nuclides), or A=80 (12 nuclides), in collaboration with Balraj</a:t>
            </a:r>
            <a:endParaRPr lang="en-US" sz="2000" dirty="0">
              <a:latin typeface="Calibri" panose="020F0502020204030204" pitchFamily="34" charset="0"/>
            </a:endParaRPr>
          </a:p>
          <a:p>
            <a:pPr marL="45720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88753"/>
              </p:ext>
            </p:extLst>
          </p:nvPr>
        </p:nvGraphicFramePr>
        <p:xfrm>
          <a:off x="1447800" y="2926080"/>
          <a:ext cx="6553200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3805">
                  <a:extLst>
                    <a:ext uri="{9D8B030D-6E8A-4147-A177-3AD203B41FA5}">
                      <a16:colId xmlns:a16="http://schemas.microsoft.com/office/drawing/2014/main" val="1324476857"/>
                    </a:ext>
                  </a:extLst>
                </a:gridCol>
                <a:gridCol w="1261015">
                  <a:extLst>
                    <a:ext uri="{9D8B030D-6E8A-4147-A177-3AD203B41FA5}">
                      <a16:colId xmlns:a16="http://schemas.microsoft.com/office/drawing/2014/main" val="3852632230"/>
                    </a:ext>
                  </a:extLst>
                </a:gridCol>
              </a:tblGrid>
              <a:tr h="3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#of nuclides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#of datasets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#of lines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#of Adopted Levels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#of Adopted Gammas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   A=73</a:t>
                      </a:r>
                      <a:endParaRPr lang="en-US" sz="1800" b="1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11,592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   A=98</a:t>
                      </a:r>
                      <a:endParaRPr lang="en-US" sz="1800" b="1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22,481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1158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1938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   A=100</a:t>
                      </a:r>
                      <a:endParaRPr lang="en-US" sz="1800" b="1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27,318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1064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1906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   A=50</a:t>
                      </a:r>
                      <a:endParaRPr lang="en-US" sz="1800" b="1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11,340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  <a:endParaRPr lang="en-US" sz="1800" b="0" i="1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2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57626"/>
            <a:ext cx="8686800" cy="508350"/>
          </a:xfrm>
        </p:spPr>
        <p:txBody>
          <a:bodyPr/>
          <a:lstStyle/>
          <a:p>
            <a:r>
              <a:rPr lang="en-US" dirty="0" smtClean="0"/>
              <a:t>XUNDL compilation at MSU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5257800" y="7010400"/>
            <a:ext cx="4191000" cy="1524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5257800" y="6780213"/>
            <a:ext cx="4208463" cy="2301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2018 USNDP meeting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" y="1595394"/>
            <a:ext cx="7924800" cy="390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defTabSz="854075">
              <a:lnSpc>
                <a:spcPct val="90000"/>
              </a:lnSpc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Commitment</a:t>
            </a:r>
            <a:r>
              <a:rPr lang="en-US" sz="2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: </a:t>
            </a:r>
            <a:r>
              <a:rPr lang="en-US" sz="2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one paper/a week</a:t>
            </a:r>
            <a:endParaRPr lang="en-US" sz="2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180975" indent="-180975" defTabSz="854075">
              <a:lnSpc>
                <a:spcPct val="90000"/>
              </a:lnSpc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Completed in </a:t>
            </a:r>
            <a:r>
              <a:rPr lang="en-US" sz="2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FY18: </a:t>
            </a:r>
            <a:endParaRPr lang="en-US" sz="2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630238" indent="-111125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101 data sets from 54 papers</a:t>
            </a:r>
          </a:p>
          <a:p>
            <a:pPr marL="630238" indent="-111125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 including </a:t>
            </a:r>
            <a:r>
              <a:rPr lang="en-US" sz="2400" b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7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papers from NSCL</a:t>
            </a:r>
          </a:p>
          <a:p>
            <a:pPr marL="519113"/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   (exp. structure total=</a:t>
            </a:r>
            <a:r>
              <a:rPr lang="en-US" sz="2400" b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21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from NSCL in FY18*) </a:t>
            </a:r>
          </a:p>
          <a:p>
            <a:pPr marL="519113"/>
            <a:endParaRPr lang="en-US" sz="24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180975" indent="-180975" defTabSz="854075">
              <a:lnSpc>
                <a:spcPct val="90000"/>
              </a:lnSpc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Goal in </a:t>
            </a:r>
            <a:r>
              <a:rPr lang="en-US" sz="2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FY18: </a:t>
            </a:r>
          </a:p>
          <a:p>
            <a:pPr marL="630238" indent="-111125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</a:rPr>
              <a:t>  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~80 </a:t>
            </a:r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</a:rPr>
              <a:t>data sets from 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~50 </a:t>
            </a:r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</a:rPr>
              <a:t>papers</a:t>
            </a:r>
          </a:p>
          <a:p>
            <a:pPr marL="519113"/>
            <a:endParaRPr lang="en-US" sz="24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733800"/>
            <a:ext cx="4686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9113"/>
            <a:r>
              <a:rPr lang="en-US" sz="16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* source: NSCL publications webpage</a:t>
            </a:r>
            <a:endParaRPr lang="en-US" sz="1600" dirty="0">
              <a:solidFill>
                <a:srgbClr val="064308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6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57626"/>
            <a:ext cx="8686800" cy="508350"/>
          </a:xfrm>
        </p:spPr>
        <p:txBody>
          <a:bodyPr/>
          <a:lstStyle/>
          <a:p>
            <a:r>
              <a:rPr lang="en-US" dirty="0" smtClean="0"/>
              <a:t>Code developments at MSU in FY18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5257800" y="7010400"/>
            <a:ext cx="4191000" cy="1524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5257800" y="6780213"/>
            <a:ext cx="4208463" cy="2301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2018 USNDP meeting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1000" y="1066800"/>
            <a:ext cx="8877300" cy="565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ConsistencyCheck</a:t>
            </a:r>
            <a:endParaRPr lang="en-US" sz="24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635000" lvl="1" indent="-292100" defTabSz="854075">
              <a:lnSpc>
                <a:spcPct val="8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Check data consistency among datasets, e.g., JPI, MULT, XREF, T1/2, etc.</a:t>
            </a:r>
          </a:p>
          <a:p>
            <a:pPr marL="635000" lvl="1" indent="-292100" defTabSz="854075">
              <a:lnSpc>
                <a:spcPct val="80000"/>
              </a:lnSpc>
              <a:spcBef>
                <a:spcPct val="500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Group levels and gammas to assist in preparing Adopted dataset</a:t>
            </a:r>
          </a:p>
          <a:p>
            <a:pPr marL="635000" lvl="1" indent="-292100" defTabSz="854075">
              <a:lnSpc>
                <a:spcPct val="80000"/>
              </a:lnSpc>
              <a:spcBef>
                <a:spcPct val="500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Average EG, RI, T1/2 and generate averaging comments in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ENSDF</a:t>
            </a:r>
            <a:endParaRPr lang="en-US" sz="1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635000" lvl="1" indent="-292100" defTabSz="854075">
              <a:lnSpc>
                <a:spcPct val="80000"/>
              </a:lnSpc>
              <a:spcBef>
                <a:spcPct val="500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Other functions: setting up evaluation folders, sorting, merging/splitting datasets, etc.</a:t>
            </a:r>
            <a:endParaRPr lang="en-US" sz="24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Java-RULER</a:t>
            </a:r>
            <a:endParaRPr lang="en-US" sz="24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635000" lvl="1" indent="-292100" defTabSz="854075">
              <a:lnSpc>
                <a:spcPct val="8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written in Java with all functions as in the old Fortran version</a:t>
            </a:r>
            <a:endParaRPr lang="en-US" sz="1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635000" lvl="1" indent="-292100" defTabSz="854075">
              <a:lnSpc>
                <a:spcPct val="80000"/>
              </a:lnSpc>
              <a:spcBef>
                <a:spcPct val="500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Solve issues with error propagations of large and asymmetric uncertainties</a:t>
            </a:r>
            <a:endParaRPr lang="en-US" sz="1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KeynumberCheck</a:t>
            </a:r>
            <a:endParaRPr lang="en-US" sz="2400" dirty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635000" lvl="1" indent="-292100" defTabSz="854075">
              <a:lnSpc>
                <a:spcPct val="8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Check all NSR keynumbers in datasets for format errors, irrelevant or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nonexistent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keynumbers (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mostly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due to mistyping)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Excel2ENSDF</a:t>
            </a:r>
            <a:endParaRPr lang="en-US" sz="2400" dirty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635000" lvl="1" indent="-292100" defTabSz="854075">
              <a:lnSpc>
                <a:spcPct val="80000"/>
              </a:lnSpc>
              <a:spcBef>
                <a:spcPts val="108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Java version of the Python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codes </a:t>
            </a:r>
            <a:r>
              <a:rPr lang="en-US" sz="1800" b="1" i="1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xls2ens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and </a:t>
            </a:r>
            <a:r>
              <a:rPr lang="en-US" sz="1800" b="1" i="1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ens2xls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 combined, with easier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usage</a:t>
            </a:r>
            <a:endParaRPr lang="en-US" sz="1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635000" lvl="1" indent="-292100" defTabSz="854075">
              <a:lnSpc>
                <a:spcPct val="80000"/>
              </a:lnSpc>
              <a:spcBef>
                <a:spcPts val="108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Convert a tabulated Excel table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to an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ENSDF file, and vice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versa</a:t>
            </a:r>
            <a:endParaRPr lang="en-US" sz="1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635000" lvl="1" indent="-292100" defTabSz="854075">
              <a:lnSpc>
                <a:spcPct val="80000"/>
              </a:lnSpc>
              <a:spcBef>
                <a:spcPts val="108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Also useful for multiplying a factor or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adding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 constant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(or both) to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all values of a record in an ENSDF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file, e.g., adding S(n) to E(n)</a:t>
            </a:r>
            <a:endParaRPr lang="en-US" sz="1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342900" lvl="1" indent="0" defTabSz="854075">
              <a:lnSpc>
                <a:spcPct val="80000"/>
              </a:lnSpc>
              <a:spcBef>
                <a:spcPts val="0"/>
              </a:spcBef>
              <a:buSzPct val="100000"/>
            </a:pPr>
            <a:endParaRPr lang="en-US" sz="1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2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CKG FRIB no-line h">
  <a:themeElements>
    <a:clrScheme name="CKG FRIB no-line h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.potx" id="{E9CBB5BD-46A4-4E36-9011-7FF427D97581}" vid="{1C89C330-5508-4835-AB19-825A3BA729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1672</TotalTime>
  <Pages>23</Pages>
  <Words>405</Words>
  <Application>Microsoft Office PowerPoint</Application>
  <PresentationFormat>Custom</PresentationFormat>
  <Paragraphs>91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ＭＳ Ｐゴシック</vt:lpstr>
      <vt:lpstr>ヒラギノ角ゴ Pro W3</vt:lpstr>
      <vt:lpstr>Arial</vt:lpstr>
      <vt:lpstr>Calibri</vt:lpstr>
      <vt:lpstr>Courier New</vt:lpstr>
      <vt:lpstr>Helvetica</vt:lpstr>
      <vt:lpstr>10_CKG FRIB no-line h</vt:lpstr>
      <vt:lpstr>MSU Status Report</vt:lpstr>
      <vt:lpstr>ENSDF evaluation at MSU</vt:lpstr>
      <vt:lpstr>XUNDL compilation at MSU</vt:lpstr>
      <vt:lpstr>Code developments at MSU in FY18</vt:lpstr>
    </vt:vector>
  </TitlesOfParts>
  <Company>NSCL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 decay spectroscopy studies of novae and x-ray bursts</dc:title>
  <dc:creator>Chen, Jun</dc:creator>
  <cp:lastModifiedBy>Chen, Jun</cp:lastModifiedBy>
  <cp:revision>152</cp:revision>
  <cp:lastPrinted>2003-05-09T03:33:16Z</cp:lastPrinted>
  <dcterms:created xsi:type="dcterms:W3CDTF">2017-10-11T15:47:58Z</dcterms:created>
  <dcterms:modified xsi:type="dcterms:W3CDTF">2018-11-01T19:38:23Z</dcterms:modified>
</cp:coreProperties>
</file>