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452" r:id="rId2"/>
    <p:sldId id="463" r:id="rId3"/>
    <p:sldId id="435" r:id="rId4"/>
    <p:sldId id="457" r:id="rId5"/>
    <p:sldId id="458" r:id="rId6"/>
    <p:sldId id="453" r:id="rId7"/>
    <p:sldId id="462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FF0000"/>
    <a:srgbClr val="000000"/>
    <a:srgbClr val="FFC979"/>
    <a:srgbClr val="FF9700"/>
    <a:srgbClr val="FFAE1A"/>
    <a:srgbClr val="E2E4DC"/>
    <a:srgbClr val="E3E8E0"/>
    <a:srgbClr val="E2F4E7"/>
    <a:srgbClr val="2AC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73953" autoAdjust="0"/>
  </p:normalViewPr>
  <p:slideViewPr>
    <p:cSldViewPr>
      <p:cViewPr varScale="1">
        <p:scale>
          <a:sx n="76" d="100"/>
          <a:sy n="76" d="100"/>
        </p:scale>
        <p:origin x="2424" y="102"/>
      </p:cViewPr>
      <p:guideLst>
        <p:guide orient="horz" pos="10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00"/>
    </p:cViewPr>
  </p:sorterViewPr>
  <p:notesViewPr>
    <p:cSldViewPr>
      <p:cViewPr varScale="1">
        <p:scale>
          <a:sx n="85" d="100"/>
          <a:sy n="85" d="100"/>
        </p:scale>
        <p:origin x="-2454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719C7E-E30A-42B1-AAC1-6B2FBAE4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30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0906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780213"/>
            <a:ext cx="4208463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57800" y="7010400"/>
            <a:ext cx="4191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 - Slide </a:t>
            </a:r>
            <a:fld id="{EBE01311-EF90-4B83-B1FF-12E2D8AE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4616" y="0"/>
            <a:ext cx="9451975" cy="70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1"/>
            <a:ext cx="7864475" cy="469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69" tIns="45384" rIns="90769" bIns="45384">
            <a:spAutoFit/>
          </a:bodyPr>
          <a:lstStyle/>
          <a:p>
            <a:pPr defTabSz="479846" eaLnBrk="0" hangingPunct="0">
              <a:lnSpc>
                <a:spcPct val="90000"/>
              </a:lnSpc>
              <a:defRPr/>
            </a:pPr>
            <a:endParaRPr lang="en-US" sz="273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1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3847" indent="0" algn="ctr">
              <a:buNone/>
              <a:defRPr/>
            </a:lvl2pPr>
            <a:lvl3pPr marL="907692" indent="0" algn="ctr">
              <a:buNone/>
              <a:defRPr/>
            </a:lvl3pPr>
            <a:lvl4pPr marL="1361537" indent="0" algn="ctr">
              <a:buNone/>
              <a:defRPr/>
            </a:lvl4pPr>
            <a:lvl5pPr marL="1815385" indent="0" algn="ctr">
              <a:buNone/>
              <a:defRPr/>
            </a:lvl5pPr>
            <a:lvl6pPr marL="2269231" indent="0" algn="ctr">
              <a:buNone/>
              <a:defRPr/>
            </a:lvl6pPr>
            <a:lvl7pPr marL="2723076" indent="0" algn="ctr">
              <a:buNone/>
              <a:defRPr/>
            </a:lvl7pPr>
            <a:lvl8pPr marL="3176922" indent="0" algn="ctr">
              <a:buNone/>
              <a:defRPr/>
            </a:lvl8pPr>
            <a:lvl9pPr marL="36307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10" y="3352804"/>
            <a:ext cx="945118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0020" y="6812959"/>
            <a:ext cx="9921240" cy="366516"/>
          </a:xfrm>
          <a:prstGeom prst="rect">
            <a:avLst/>
          </a:prstGeom>
          <a:noFill/>
        </p:spPr>
        <p:txBody>
          <a:bodyPr wrap="square" lIns="90810" tIns="45405" rIns="90810" bIns="45405" rtlCol="0">
            <a:spAutoFit/>
          </a:bodyPr>
          <a:lstStyle/>
          <a:p>
            <a:pPr algn="ctr"/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161983" y="442921"/>
            <a:ext cx="2880360" cy="2239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t="8897" r="10389" b="17117"/>
          <a:stretch/>
        </p:blipFill>
        <p:spPr>
          <a:xfrm>
            <a:off x="3147395" y="1039967"/>
            <a:ext cx="1694798" cy="1936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55" y="1039968"/>
            <a:ext cx="1253308" cy="1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ftr="0" dt="0"/>
  <p:txStyles>
    <p:titleStyle>
      <a:lvl1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83306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482600" indent="-180975" algn="l" defTabSz="854075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784225" indent="-180975" algn="l" defTabSz="854075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240" y="937260"/>
            <a:ext cx="4000500" cy="1831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6" name="Rectangle 5"/>
          <p:cNvSpPr/>
          <p:nvPr/>
        </p:nvSpPr>
        <p:spPr>
          <a:xfrm>
            <a:off x="160020" y="6777990"/>
            <a:ext cx="928116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/>
          <a:stretch/>
        </p:blipFill>
        <p:spPr>
          <a:xfrm>
            <a:off x="4327704" y="489204"/>
            <a:ext cx="930096" cy="1248156"/>
          </a:xfrm>
          <a:prstGeom prst="rect">
            <a:avLst/>
          </a:prstGeom>
        </p:spPr>
      </p:pic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600200" y="4119325"/>
            <a:ext cx="6400800" cy="909875"/>
          </a:xfrm>
        </p:spPr>
        <p:txBody>
          <a:bodyPr/>
          <a:lstStyle/>
          <a:p>
            <a:r>
              <a:rPr lang="en-US" dirty="0" smtClean="0"/>
              <a:t>Jun Chen</a:t>
            </a:r>
          </a:p>
          <a:p>
            <a:r>
              <a:rPr lang="en-US" sz="2000" dirty="0" smtClean="0"/>
              <a:t>2018 USNDP Data </a:t>
            </a:r>
            <a:r>
              <a:rPr lang="en-US" sz="2000" dirty="0"/>
              <a:t>W</a:t>
            </a:r>
            <a:r>
              <a:rPr lang="en-US" sz="2000" dirty="0" smtClean="0"/>
              <a:t>eek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524000" y="2895600"/>
            <a:ext cx="7010400" cy="505735"/>
          </a:xfrm>
        </p:spPr>
        <p:txBody>
          <a:bodyPr/>
          <a:lstStyle/>
          <a:p>
            <a:r>
              <a:rPr lang="en-US" dirty="0" smtClean="0"/>
              <a:t>New/Updated ENSDF codes</a:t>
            </a:r>
          </a:p>
        </p:txBody>
      </p:sp>
    </p:spTree>
    <p:extLst>
      <p:ext uri="{BB962C8B-B14F-4D97-AF65-F5344CB8AC3E}">
        <p14:creationId xmlns:p14="http://schemas.microsoft.com/office/powerpoint/2010/main" val="42738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 bwMode="auto">
          <a:xfrm>
            <a:off x="0" y="137161"/>
            <a:ext cx="9601200" cy="571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</a:pPr>
            <a:r>
              <a:rPr lang="en-US" kern="0" smtClean="0">
                <a:latin typeface="Arial" pitchFamily="34" charset="0"/>
                <a:ea typeface="ＭＳ Ｐゴシック"/>
                <a:cs typeface="ＭＳ Ｐゴシック"/>
              </a:rPr>
              <a:t>Obtain tabulated data in Excel from ENSDF</a:t>
            </a:r>
            <a:endParaRPr lang="en-US" sz="2520" kern="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879"/>
            <a:ext cx="9601200" cy="52540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10" y="694933"/>
            <a:ext cx="32804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rgbClr val="0070C0"/>
                </a:solidFill>
                <a:ea typeface="ＭＳ Ｐゴシック"/>
                <a:cs typeface="ＭＳ Ｐゴシック"/>
              </a:rPr>
              <a:t>Branching matrix sheet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146455"/>
            <a:ext cx="40005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" b="1" dirty="0">
                <a:solidFill>
                  <a:srgbClr val="FF0000"/>
                </a:solidFill>
              </a:rPr>
              <a:t>ELI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498" y="1017271"/>
            <a:ext cx="40005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" b="1" dirty="0">
                <a:solidFill>
                  <a:srgbClr val="FF0000"/>
                </a:solidFill>
              </a:rPr>
              <a:t>ELF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40480" y="1657350"/>
            <a:ext cx="320040" cy="16002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18" name="Rounded Rectangle 17"/>
          <p:cNvSpPr/>
          <p:nvPr/>
        </p:nvSpPr>
        <p:spPr>
          <a:xfrm>
            <a:off x="3840480" y="1817370"/>
            <a:ext cx="320040" cy="16002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19" name="Line Callout 1 18"/>
          <p:cNvSpPr/>
          <p:nvPr/>
        </p:nvSpPr>
        <p:spPr>
          <a:xfrm>
            <a:off x="4466843" y="1428750"/>
            <a:ext cx="893826" cy="228600"/>
          </a:xfrm>
          <a:prstGeom prst="borderCallout1">
            <a:avLst>
              <a:gd name="adj1" fmla="val 58750"/>
              <a:gd name="adj2" fmla="val -333"/>
              <a:gd name="adj3" fmla="val 112500"/>
              <a:gd name="adj4" fmla="val -3833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64308"/>
                </a:solidFill>
              </a:rPr>
              <a:t>Branching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4489704" y="1927922"/>
            <a:ext cx="870965" cy="228600"/>
          </a:xfrm>
          <a:prstGeom prst="borderCallout1">
            <a:avLst>
              <a:gd name="adj1" fmla="val 58750"/>
              <a:gd name="adj2" fmla="val -333"/>
              <a:gd name="adj3" fmla="val 12500"/>
              <a:gd name="adj4" fmla="val -4176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64308"/>
                </a:solidFill>
              </a:rPr>
              <a:t>E(gamma)</a:t>
            </a:r>
          </a:p>
        </p:txBody>
      </p:sp>
    </p:spTree>
    <p:extLst>
      <p:ext uri="{BB962C8B-B14F-4D97-AF65-F5344CB8AC3E}">
        <p14:creationId xmlns:p14="http://schemas.microsoft.com/office/powerpoint/2010/main" val="26892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137161"/>
            <a:ext cx="9601200" cy="57112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</a:pP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Convert tabulated data in Excel to ENSDF</a:t>
            </a:r>
            <a:endParaRPr lang="en-US" sz="252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521" y="1177290"/>
            <a:ext cx="9225649" cy="4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458">
              <a:lnSpc>
                <a:spcPct val="90000"/>
              </a:lnSpc>
              <a:spcBef>
                <a:spcPts val="1266"/>
              </a:spcBef>
              <a:buSzPct val="100000"/>
            </a:pPr>
            <a:r>
              <a:rPr lang="en-US" sz="2310" b="1" i="1" dirty="0">
                <a:solidFill>
                  <a:srgbClr val="064308"/>
                </a:solidFill>
                <a:ea typeface="ＭＳ Ｐゴシック"/>
                <a:cs typeface="ＭＳ Ｐゴシック"/>
              </a:rPr>
              <a:t>Excel2ENSDF</a:t>
            </a:r>
            <a:r>
              <a:rPr lang="en-US" sz="2310" dirty="0">
                <a:solidFill>
                  <a:srgbClr val="064308"/>
                </a:solidFill>
                <a:ea typeface="ＭＳ Ｐゴシック"/>
                <a:cs typeface="ＭＳ Ｐゴシック"/>
              </a:rPr>
              <a:t>: conversion between an ENSDF file and an Excel file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04" y="1657350"/>
            <a:ext cx="6340793" cy="480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6623" y="2133600"/>
            <a:ext cx="1312279" cy="1200329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Excel to ENSDF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909" y="1111335"/>
            <a:ext cx="949729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458">
              <a:lnSpc>
                <a:spcPct val="90000"/>
              </a:lnSpc>
              <a:spcBef>
                <a:spcPts val="1266"/>
              </a:spcBef>
              <a:buSzPct val="100000"/>
            </a:pPr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check 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data consistency among ENSDF datasets, group levels and gammas, and average values from different datasets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65376"/>
            <a:ext cx="6688056" cy="45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ConsistencyCheck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4048" y="3276600"/>
            <a:ext cx="8877300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Output files:   (e.g</a:t>
            </a:r>
            <a:r>
              <a:rPr lang="en-US" sz="20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., for </a:t>
            </a:r>
            <a:r>
              <a:rPr lang="en-US" sz="20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A=73)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endParaRPr lang="en-US" sz="1800" dirty="0" smtClean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err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error reports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wrn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warning reports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lev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tabulated level information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gam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gammas grouped by gamma energy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gle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gammas grouped by level energy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mrg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grouped lines of all datasets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4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avg</a:t>
            </a:r>
            <a:r>
              <a:rPr lang="en-US" sz="24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average results of records</a:t>
            </a:r>
            <a:endParaRPr lang="en-US" sz="2400" dirty="0">
              <a:solidFill>
                <a:srgbClr val="064308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output files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190500" y="1219200"/>
            <a:ext cx="8877300" cy="145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The usage is simple: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      load an ENSDF file containing all datasets to be checked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or   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      load multiple single-dataset files at one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time 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     (drag and release files </a:t>
            </a: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into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the message </a:t>
            </a: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window to load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files)</a:t>
            </a:r>
            <a:endParaRPr lang="en-US" sz="22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grouped entries</a:t>
            </a:r>
            <a:endParaRPr lang="en-US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9" t="12062" r="25028" b="5351"/>
          <a:stretch/>
        </p:blipFill>
        <p:spPr>
          <a:xfrm>
            <a:off x="76200" y="1499616"/>
            <a:ext cx="9448800" cy="573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200" y="4319016"/>
            <a:ext cx="93726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3480816"/>
            <a:ext cx="2819400" cy="76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r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ecord lines of the same gamma from different datasets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692" y="4319016"/>
            <a:ext cx="1245108" cy="8382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03692" y="4041333"/>
            <a:ext cx="1219200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final levels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0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averaging reports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" t="14913" r="55609" b="7894"/>
          <a:stretch/>
        </p:blipFill>
        <p:spPr>
          <a:xfrm>
            <a:off x="1600201" y="1097280"/>
            <a:ext cx="6103621" cy="603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0" y="1524000"/>
            <a:ext cx="22098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5181600"/>
            <a:ext cx="53340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3352800"/>
            <a:ext cx="1295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veraging results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117990"/>
            <a:ext cx="2133600" cy="34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or copy and paste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5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error reports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4" t="12062" r="30268" b="4605"/>
          <a:stretch/>
        </p:blipFill>
        <p:spPr>
          <a:xfrm>
            <a:off x="786384" y="1371600"/>
            <a:ext cx="8305801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181600" y="3124200"/>
            <a:ext cx="3200400" cy="381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5038344"/>
            <a:ext cx="1295400" cy="8371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error and warning messages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5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ConsistencyCheck: checklist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5750" y="1627704"/>
            <a:ext cx="8877300" cy="480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buAutoNum type="arabicPeriod"/>
              <a:tabLst>
                <a:tab pos="2841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MS flag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column 78-79 for level record with T1/2&gt;0.1 sec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2.   check consistency of gamma-ray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multipolarity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with change of spin and parity</a:t>
            </a:r>
            <a:r>
              <a:rPr lang="en-US" sz="1800" b="1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between parent and daughter levels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3.   check consistency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log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value with change of spin and parity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between parent and daughter levels for beta/EC decay dataset following the rule used in PANDORA: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3.6&lt;log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&lt;5.9, then, Ji-1&lt;=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&lt;=Ji+1, no parity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log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&gt;=8.5 and 1U, then,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=Ji+/-2, with parity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4.   check consistency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HF value with change of spin and parity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between parent and daughter levels for alpha decay dataset following the rule used in PANDORA: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mass=odd and HF&lt;4, then,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=Ji, no parity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=0 or Ji=0, then, parity change=(-1)^(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-Ji), with +1 for no change and -1 for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5.   check consistency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spin-parity values in Adopted Levels with those in individual datasets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there is any comment stating that they are from Adopted Levels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6.   check consistency of information in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parent record in decay dataset with the Adopted data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for the parent nuclide, like, JPI, T1/2, Q-value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84582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This program performs the following checks (PANDORA checks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1-4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plus some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others):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5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1219200"/>
            <a:ext cx="8877300" cy="451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7.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check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BXLW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values in continuation records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with RUL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values for Adopted Level, Gammas dataset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8.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ch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eck if any level from individual datasets is missing in Adopted Levels dataset or if its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XREF tag is missing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the “XREF=” field of the corresponding Adopted Level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9.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the “XREF=” field of an Adopted level has any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wrong XREF tag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10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check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0 to 0 transition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, parity-change=yes should not happen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11. check if Ig is normalized to strongest=100 (PN=6) in Adopted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Gammas, and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that should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not normalized to gamma flagged by ?, *, &amp;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12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check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decay branch with DJ&gt;2 or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(DJ==2 and parity change=no),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less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likely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13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any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 is missing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Adopted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Gammas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14.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T1/2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as quoted from Adopted is consistent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15.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MULT and MR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as quoted from Adopted is consistent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16. check if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BXLW is missing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Adopted Levels when T1/2, Ig, MUL are available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checklist (cont.)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867400"/>
            <a:ext cx="617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Needs 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more </a:t>
            </a:r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inputs for 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items to be </a:t>
            </a:r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checked!</a:t>
            </a:r>
            <a:endParaRPr lang="en-US" sz="2100" dirty="0">
              <a:solidFill>
                <a:srgbClr val="064308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66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Code developments at MSU in FY18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1066800"/>
            <a:ext cx="8877300" cy="535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Java-RULER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written in Java with all functions as in the old Fortran version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Solve issues with error propagations of large and asymmetric uncertainties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KeynumberCheck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all NSR keynumbers in datasets for format errors, irrelevant or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nonexistent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keynumbers (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mostly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due to mistyping)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Excel2ENSDF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Java version of the Python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codes </a:t>
            </a:r>
            <a:r>
              <a:rPr lang="en-US" sz="1800" b="1" i="1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xls2ens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and </a:t>
            </a:r>
            <a:r>
              <a:rPr lang="en-US" sz="1800" b="1" i="1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ens2xls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combined, with easier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usage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Convert a tabulated Excel table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to an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ENSDF file, and vice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versa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Also useful for multiplying a factor or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adding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 constant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(or both) to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all values of a record in an ENSDF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file, e.g., adding S(n) to E(n)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64308"/>
                </a:solidFill>
                <a:latin typeface="Calibri" panose="020F0502020204030204" pitchFamily="34" charset="0"/>
              </a:rPr>
              <a:t>ConsistencyCheck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data consistency among datasets, e.g., JPI, MULT, XREF, T1/2, etc.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Group levels and gammas to assist in preparing Adopted dataset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Average EG, RI, T1/2 and generate averaging comments in ENSDF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Other functions: setting up evaluation folders, sorting, merging/splitting datasets, etc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3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38428"/>
            <a:ext cx="5787390" cy="44805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0110" y="5715000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Questions on 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proper error propagation of large/asymmetric uncertainties (e.g., in T</a:t>
            </a:r>
            <a:r>
              <a:rPr lang="en-US" sz="2100" baseline="-25000" dirty="0">
                <a:solidFill>
                  <a:srgbClr val="064308"/>
                </a:solidFill>
                <a:ea typeface="ＭＳ Ｐゴシック"/>
                <a:cs typeface="ＭＳ Ｐゴシック"/>
              </a:rPr>
              <a:t>1/2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 and mixing ratio)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304813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Java-RULER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98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1950" y="1066800"/>
                <a:ext cx="8877300" cy="4567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SzPct val="100000"/>
                </a:pPr>
                <a:r>
                  <a:rPr lang="en-US" sz="2000" b="1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Assumptions </a:t>
                </a:r>
                <a:r>
                  <a:rPr lang="en-US" sz="2000" b="1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for non-numerical uncertainties in RI:</a:t>
                </a: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</a:t>
                </a:r>
                <a:r>
                  <a:rPr lang="en-US" sz="2000" b="1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∆RI                   </a:t>
                </a:r>
                <a:r>
                  <a:rPr lang="en-US" sz="2000" b="1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assumed </a:t>
                </a:r>
                <a:r>
                  <a:rPr lang="en-US" sz="2000" b="1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%∆RI        </a:t>
                </a:r>
                <a:endParaRPr lang="en-US" sz="2000" b="1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228600" lvl="1" indent="-228600" defTabSz="854075">
                  <a:lnSpc>
                    <a:spcPct val="50000"/>
                  </a:lnSpc>
                  <a:spcBef>
                    <a:spcPts val="0"/>
                  </a:spcBef>
                  <a:spcAft>
                    <a:spcPts val="600"/>
                  </a:spcAft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-----------       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------------        </a:t>
                </a:r>
                <a:endParaRPr lang="en-US" sz="2000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228600" lvl="1" indent="-228600" defTabSz="854075">
                  <a:spcBef>
                    <a:spcPts val="0"/>
                  </a:spcBef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Empty              20</a:t>
                </a:r>
              </a:p>
              <a:p>
                <a:pPr marL="228600" lvl="1" indent="-228600" defTabSz="854075">
                  <a:spcBef>
                    <a:spcPts val="0"/>
                  </a:spcBef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LT or LE          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50 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for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∆RI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(+); assumed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RI=∆RI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(-)=%(100-this value)</a:t>
                </a:r>
              </a:p>
              <a:p>
                <a:pPr marL="228600" lvl="1" indent="-228600" defTabSz="854075">
                  <a:spcBef>
                    <a:spcPts val="0"/>
                  </a:spcBef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GT or GE         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1000000 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for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∆RI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(+); assumed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∆RI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(-)=0</a:t>
                </a:r>
              </a:p>
              <a:p>
                <a:pPr marL="228600" lvl="1" indent="-228600" defTabSz="854075">
                  <a:spcBef>
                    <a:spcPts val="0"/>
                  </a:spcBef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AP, CA, SY        50</a:t>
                </a:r>
                <a:endParaRPr lang="en-US" sz="2000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endParaRPr lang="en-US" sz="2000" dirty="0" smtClean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</a:t>
                </a: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(same for MR and CC except for empty DCC where theory DCC assumed</a:t>
                </a: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)</a:t>
                </a:r>
              </a:p>
              <a:p>
                <a:pPr marL="342900" lvl="1" indent="-3429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endParaRPr lang="en-US" sz="1800" dirty="0" smtClean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342900" lvl="1" indent="-3429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r>
                  <a:rPr lang="en-US" sz="2000" b="1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Proposed </a:t>
                </a:r>
                <a:r>
                  <a:rPr lang="en-US" sz="2000" b="1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r</a:t>
                </a:r>
                <a:r>
                  <a:rPr lang="en-US" sz="2000" b="1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ule for choosing methods of error propagations</a:t>
                </a:r>
                <a:endParaRPr lang="en-US" sz="2000" b="1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182880" lvl="1" indent="-228600" defTabSz="854075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all relative uncertainties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&lt;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10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%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          normal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error propagation</a:t>
                </a: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r>
                  <a:rPr lang="en-US" sz="20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any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relative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uncertainty    &gt;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10%         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use minimum and maximum</a:t>
                </a:r>
                <a:endParaRPr lang="en-US" sz="2000" dirty="0">
                  <a:solidFill>
                    <a:srgbClr val="FF0000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</a:t>
                </a:r>
                <a:r>
                  <a:rPr lang="en-US" sz="16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(</a:t>
                </a:r>
                <a:r>
                  <a:rPr lang="en-US" sz="1600" b="1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ANY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</a:t>
                </a:r>
                <a:r>
                  <a:rPr lang="en-US" sz="16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of the </a:t>
                </a:r>
                <a:r>
                  <a:rPr lang="en-US" sz="16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variables: </a:t>
                </a:r>
                <a:r>
                  <a:rPr lang="en-US" sz="1600" dirty="0" err="1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Eg</a:t>
                </a:r>
                <a:r>
                  <a:rPr lang="en-US" sz="16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, </a:t>
                </a:r>
                <a:r>
                  <a:rPr lang="en-US" sz="16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T1/2, </a:t>
                </a:r>
                <a:r>
                  <a:rPr lang="en-US" sz="16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MR, RI, ICC)</a:t>
                </a: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endParaRPr lang="en-US" sz="2000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  <a:p>
                <a:pPr marL="228600" lvl="1" indent="-228600" defTabSz="854075">
                  <a:lnSpc>
                    <a:spcPct val="80000"/>
                  </a:lnSpc>
                  <a:spcBef>
                    <a:spcPts val="0"/>
                  </a:spcBef>
                  <a:buSzPct val="100000"/>
                </a:pPr>
                <a:r>
                  <a:rPr lang="en-US" sz="20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    </a:t>
                </a:r>
                <a:r>
                  <a:rPr lang="en-US" sz="18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normal </a:t>
                </a:r>
                <a:r>
                  <a:rPr lang="en-US" sz="18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error </a:t>
                </a:r>
                <a:r>
                  <a:rPr lang="en-US" sz="18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propagation for </a:t>
                </a:r>
                <a14:m>
                  <m:oMath xmlns:m="http://schemas.openxmlformats.org/officeDocument/2006/math">
                    <m:r>
                      <a:rPr lang="pt-BR" sz="1800" i="1" smtClean="0">
                        <a:solidFill>
                          <a:srgbClr val="064308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ＭＳ Ｐゴシック" pitchFamily="-65" charset="-128"/>
                      </a:rPr>
                      <m:t>𝑓</m:t>
                    </m:r>
                    <m:d>
                      <m:dPr>
                        <m:ctrlPr>
                          <a:rPr lang="pt-BR" sz="180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</m:ctrlPr>
                      </m:dPr>
                      <m:e>
                        <m:r>
                          <a:rPr lang="pt-BR" sz="180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, with </a:t>
                </a: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064308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ＭＳ Ｐゴシック" pitchFamily="-65" charset="-128"/>
                      </a:rPr>
                      <m:t>𝑥</m:t>
                    </m:r>
                  </m:oMath>
                </a14:m>
                <a:r>
                  <a:rPr lang="en-US" sz="18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64308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ＭＳ Ｐゴシック" pitchFamily="-65" charset="-128"/>
                      </a:rPr>
                      <m:t>𝑦</m:t>
                    </m:r>
                    <m:r>
                      <a:rPr lang="en-US" sz="1800" i="1">
                        <a:solidFill>
                          <a:srgbClr val="064308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ＭＳ Ｐゴシック" pitchFamily="-65" charset="-128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 independent:</a:t>
                </a:r>
                <a:endParaRPr lang="en-US" sz="1600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1066800"/>
                <a:ext cx="8877300" cy="4567404"/>
              </a:xfrm>
              <a:prstGeom prst="rect">
                <a:avLst/>
              </a:prstGeom>
              <a:blipFill>
                <a:blip r:embed="rId2"/>
                <a:stretch>
                  <a:fillRect l="-686" t="-1869" b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13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Java-RULER: some assumptions</a:t>
            </a:r>
            <a:endParaRPr lang="en-US" kern="0" dirty="0"/>
          </a:p>
        </p:txBody>
      </p:sp>
      <p:sp>
        <p:nvSpPr>
          <p:cNvPr id="4" name="Right Arrow 3"/>
          <p:cNvSpPr/>
          <p:nvPr/>
        </p:nvSpPr>
        <p:spPr>
          <a:xfrm>
            <a:off x="4311520" y="4162998"/>
            <a:ext cx="342900" cy="182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11520" y="4599515"/>
            <a:ext cx="342900" cy="182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0" y="5706636"/>
                <a:ext cx="2461635" cy="694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64308"/>
                                  </a:solidFill>
                                  <a:latin typeface="Cambria Math" panose="02040503050406030204" pitchFamily="18" charset="0"/>
                                  <a:ea typeface="MS PGothic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600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64308"/>
                                  </a:solidFill>
                                  <a:latin typeface="Cambria Math" panose="02040503050406030204" pitchFamily="18" charset="0"/>
                                  <a:ea typeface="MS PGothic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600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064308"/>
                          </a:solidFill>
                          <a:latin typeface="Cambria Math" panose="02040503050406030204" pitchFamily="18" charset="0"/>
                          <a:ea typeface="MS PGothic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64308"/>
                                  </a:solidFill>
                                  <a:latin typeface="Cambria Math" panose="02040503050406030204" pitchFamily="18" charset="0"/>
                                  <a:ea typeface="MS PGothic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600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64308"/>
                                      </a:solidFill>
                                      <a:latin typeface="Cambria Math" panose="02040503050406030204" pitchFamily="18" charset="0"/>
                                      <a:ea typeface="MS PGothic" pitchFamily="34" charset="-128"/>
                                      <a:cs typeface="ＭＳ Ｐゴシック" pitchFamily="-65" charset="-128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064308"/>
                              </a:solidFill>
                              <a:latin typeface="Cambria Math" panose="02040503050406030204" pitchFamily="18" charset="0"/>
                              <a:ea typeface="MS PGothic" pitchFamily="34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706636"/>
                <a:ext cx="2461635" cy="694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67200" y="5791200"/>
                <a:ext cx="3528915" cy="476412"/>
              </a:xfrm>
              <a:prstGeom prst="rect">
                <a:avLst/>
              </a:prstGeom>
              <a:ln w="19050">
                <a:solidFill>
                  <a:srgbClr val="064308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v</a:t>
                </a:r>
                <a:r>
                  <a:rPr lang="en-US" sz="16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alid only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Δ</m:t>
                        </m:r>
                        <m:r>
                          <a:rPr lang="en-US" sz="1600" i="1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𝑥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064308"/>
                    </a:solidFill>
                  </a:rPr>
                  <a:t> </a:t>
                </a:r>
                <a:r>
                  <a:rPr lang="en-US" sz="16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and</a:t>
                </a:r>
                <a:r>
                  <a:rPr lang="en-US" sz="1600" dirty="0" smtClean="0">
                    <a:solidFill>
                      <a:srgbClr val="06430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Δ</m:t>
                        </m:r>
                        <m:r>
                          <a:rPr lang="en-US" sz="1600" i="1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𝑦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64308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ＭＳ Ｐゴシック" pitchFamily="-65" charset="-128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064308"/>
                    </a:solidFill>
                  </a:rPr>
                  <a:t> </a:t>
                </a:r>
                <a:r>
                  <a:rPr lang="en-US" sz="1600" dirty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are </a:t>
                </a:r>
                <a:r>
                  <a:rPr lang="en-US" sz="1600" dirty="0" smtClean="0">
                    <a:solidFill>
                      <a:srgbClr val="064308"/>
                    </a:solidFill>
                    <a:latin typeface="Calibri" panose="020F0502020204030204" pitchFamily="34" charset="0"/>
                    <a:ea typeface="MS PGothic" pitchFamily="34" charset="-128"/>
                    <a:cs typeface="ＭＳ Ｐゴシック" pitchFamily="-65" charset="-128"/>
                  </a:rPr>
                  <a:t>small enough</a:t>
                </a:r>
                <a:endParaRPr lang="en-US" sz="1600" dirty="0">
                  <a:solidFill>
                    <a:srgbClr val="064308"/>
                  </a:solidFill>
                  <a:latin typeface="Calibri" panose="020F0502020204030204" pitchFamily="34" charset="0"/>
                  <a:ea typeface="MS PGothic" pitchFamily="34" charset="-128"/>
                  <a:cs typeface="ＭＳ Ｐゴシック" pitchFamily="-65" charset="-12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791200"/>
                <a:ext cx="3528915" cy="476412"/>
              </a:xfrm>
              <a:prstGeom prst="rect">
                <a:avLst/>
              </a:prstGeom>
              <a:blipFill>
                <a:blip r:embed="rId4"/>
                <a:stretch>
                  <a:fillRect l="-687"/>
                </a:stretch>
              </a:blipFill>
              <a:ln w="19050">
                <a:solidFill>
                  <a:srgbClr val="06430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1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3" t="17495" r="47288" b="35493"/>
          <a:stretch/>
        </p:blipFill>
        <p:spPr>
          <a:xfrm>
            <a:off x="457200" y="1524000"/>
            <a:ext cx="879043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533400" y="3886200"/>
            <a:ext cx="4876800" cy="228600"/>
          </a:xfrm>
          <a:prstGeom prst="roundRect">
            <a:avLst/>
          </a:prstGeom>
          <a:solidFill>
            <a:srgbClr val="FF0000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4648200"/>
            <a:ext cx="4876800" cy="228600"/>
          </a:xfrm>
          <a:prstGeom prst="roundRect">
            <a:avLst/>
          </a:prstGeom>
          <a:solidFill>
            <a:srgbClr val="FF0000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304813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Java-RULER: calculation reports</a:t>
            </a:r>
            <a:endParaRPr lang="en-US" kern="0" dirty="0"/>
          </a:p>
        </p:txBody>
      </p:sp>
      <p:sp>
        <p:nvSpPr>
          <p:cNvPr id="14" name="Rectangle 13"/>
          <p:cNvSpPr/>
          <p:nvPr/>
        </p:nvSpPr>
        <p:spPr>
          <a:xfrm>
            <a:off x="5391912" y="4221454"/>
            <a:ext cx="2438400" cy="5410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two approaches for uncertainties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905500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1211554"/>
            <a:ext cx="887730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By default, the program will search in the online NSR database for all keynumbers (this could take a while for a large mass-chain file)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209800"/>
            <a:ext cx="2438400" cy="44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2262195"/>
            <a:ext cx="2057400" cy="7817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Alternatively, a list of known keynumbers  can be loaded to be checked against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kern="0" dirty="0" smtClean="0"/>
              <a:t>KeynumberCheck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84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4" t="18229" r="51821" b="25347"/>
          <a:stretch/>
        </p:blipFill>
        <p:spPr>
          <a:xfrm>
            <a:off x="1219200" y="1524000"/>
            <a:ext cx="71628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zh-CN" kern="0" dirty="0" smtClean="0"/>
              <a:t>KeynumberCheck: error reports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1219200" y="5334000"/>
            <a:ext cx="5181600" cy="443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2819400"/>
            <a:ext cx="5943600" cy="443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137161"/>
            <a:ext cx="9601200" cy="57112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</a:pP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Obtain tabulated data in Excel from ENSDF</a:t>
            </a:r>
            <a:endParaRPr lang="en-US" sz="252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521" y="1177290"/>
            <a:ext cx="9225649" cy="4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458">
              <a:lnSpc>
                <a:spcPct val="90000"/>
              </a:lnSpc>
              <a:spcBef>
                <a:spcPts val="1266"/>
              </a:spcBef>
              <a:buSzPct val="100000"/>
            </a:pPr>
            <a:r>
              <a:rPr lang="en-US" sz="2310" b="1" i="1" dirty="0">
                <a:solidFill>
                  <a:srgbClr val="064308"/>
                </a:solidFill>
                <a:ea typeface="ＭＳ Ｐゴシック"/>
                <a:cs typeface="ＭＳ Ｐゴシック"/>
              </a:rPr>
              <a:t>Excel2ENSDF</a:t>
            </a:r>
            <a:r>
              <a:rPr lang="en-US" sz="2310" dirty="0">
                <a:solidFill>
                  <a:srgbClr val="064308"/>
                </a:solidFill>
                <a:ea typeface="ＭＳ Ｐゴシック"/>
                <a:cs typeface="ＭＳ Ｐゴシック"/>
              </a:rPr>
              <a:t>: conversion between an ENSDF file and an Excel 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623" y="2133600"/>
            <a:ext cx="1312279" cy="1200329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ENSDF to </a:t>
            </a:r>
            <a:r>
              <a:rPr lang="en-US" sz="2400" b="1" dirty="0">
                <a:solidFill>
                  <a:srgbClr val="FF0000"/>
                </a:solidFill>
              </a:rPr>
              <a:t>Excel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04" y="1657350"/>
            <a:ext cx="634079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137161"/>
            <a:ext cx="9601200" cy="571123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</a:pP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Obtain tabulated data in Excel from ENSDF</a:t>
            </a:r>
            <a:endParaRPr lang="en-US" sz="252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6" y="1097280"/>
            <a:ext cx="9418929" cy="53766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0010" y="694933"/>
            <a:ext cx="280035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rgbClr val="0070C0"/>
                </a:solidFill>
                <a:ea typeface="ＭＳ Ｐゴシック"/>
                <a:cs typeface="ＭＳ Ｐゴシック"/>
              </a:rPr>
              <a:t>Level&amp;Gamma data sheet</a:t>
            </a:r>
          </a:p>
        </p:txBody>
      </p:sp>
    </p:spTree>
    <p:extLst>
      <p:ext uri="{BB962C8B-B14F-4D97-AF65-F5344CB8AC3E}">
        <p14:creationId xmlns:p14="http://schemas.microsoft.com/office/powerpoint/2010/main" val="9990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.potx" id="{E9CBB5BD-46A4-4E36-9011-7FF427D97581}" vid="{1C89C330-5508-4835-AB19-825A3BA729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3097</TotalTime>
  <Pages>23</Pages>
  <Words>1032</Words>
  <Application>Microsoft Office PowerPoint</Application>
  <PresentationFormat>Custom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ヒラギノ角ゴ Pro W3</vt:lpstr>
      <vt:lpstr>Arial</vt:lpstr>
      <vt:lpstr>Calibri</vt:lpstr>
      <vt:lpstr>Cambria Math</vt:lpstr>
      <vt:lpstr>Courier New</vt:lpstr>
      <vt:lpstr>Helvetica</vt:lpstr>
      <vt:lpstr>10_CKG FRIB no-line h</vt:lpstr>
      <vt:lpstr>New/Updated ENSDF codes</vt:lpstr>
      <vt:lpstr>Code developments at MSU in FY18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Obtain tabulated data in Excel from ENSDF</vt:lpstr>
      <vt:lpstr>Obtain tabulated data in Excel from ENSDF</vt:lpstr>
      <vt:lpstr>PowerPoint Presentation</vt:lpstr>
      <vt:lpstr>Convert tabulated data in Excel to ENSDF</vt:lpstr>
      <vt:lpstr>ConsistencyCheck</vt:lpstr>
      <vt:lpstr>PowerPoint Presentation</vt:lpstr>
      <vt:lpstr>PowerPoint Presentation</vt:lpstr>
      <vt:lpstr>PowerPoint Presentation</vt:lpstr>
      <vt:lpstr>PowerPoint Presentation</vt:lpstr>
      <vt:lpstr>ConsistencyCheck: checklist</vt:lpstr>
      <vt:lpstr>PowerPoint Presentation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decay spectroscopy studies of novae and x-ray bursts</dc:title>
  <dc:creator>Chen, Jun</dc:creator>
  <cp:lastModifiedBy>Chen, Jun</cp:lastModifiedBy>
  <cp:revision>247</cp:revision>
  <cp:lastPrinted>2003-05-09T03:33:16Z</cp:lastPrinted>
  <dcterms:created xsi:type="dcterms:W3CDTF">2017-10-11T15:47:58Z</dcterms:created>
  <dcterms:modified xsi:type="dcterms:W3CDTF">2018-11-01T19:19:24Z</dcterms:modified>
</cp:coreProperties>
</file>