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6" r:id="rId4"/>
    <p:sldId id="269" r:id="rId5"/>
    <p:sldId id="273" r:id="rId6"/>
    <p:sldId id="275" r:id="rId7"/>
    <p:sldId id="274" r:id="rId8"/>
    <p:sldId id="276" r:id="rId9"/>
    <p:sldId id="277" r:id="rId10"/>
    <p:sldId id="278" r:id="rId11"/>
    <p:sldId id="280" r:id="rId12"/>
    <p:sldId id="264" r:id="rId13"/>
    <p:sldId id="281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8241"/>
    <a:srgbClr val="A31D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16" autoAdjust="0"/>
    <p:restoredTop sz="94660"/>
  </p:normalViewPr>
  <p:slideViewPr>
    <p:cSldViewPr>
      <p:cViewPr>
        <p:scale>
          <a:sx n="100" d="100"/>
          <a:sy n="100" d="100"/>
        </p:scale>
        <p:origin x="-2472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291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517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25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2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017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788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15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467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77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2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56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D4E9C-7BCC-4935-A49C-94D7947F8ED0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331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ndc.bnl.gov/nsr/fastsrch_act2.jsp?aname=D.Abriola" TargetMode="External"/><Relationship Id="rId2" Type="http://schemas.openxmlformats.org/officeDocument/2006/relationships/hyperlink" Target="http://www.nndc.bnl.gov/nsr/fastsrch_act2.jsp?aname=N.Nic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ndc.bnl.gov/nsr/fastsrch_act2.jsp?aname=B.Singh" TargetMode="External"/><Relationship Id="rId5" Type="http://schemas.openxmlformats.org/officeDocument/2006/relationships/hyperlink" Target="http://www.nndc.bnl.gov/nsr/fastsrch_act2.jsp?aname=J.Chen" TargetMode="External"/><Relationship Id="rId4" Type="http://schemas.openxmlformats.org/officeDocument/2006/relationships/hyperlink" Target="http://www.nndc.bnl.gov/nsr/fastsrch_act2.jsp?aname=J.Cameron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ndc.bnl.gov/nsr/fastsrch_act2.jsp?aname=N.Nic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>
            <a:noAutofit/>
          </a:bodyPr>
          <a:lstStyle/>
          <a:p>
            <a:r>
              <a:rPr lang="en-US" altLang="ro-RO" sz="4000" b="1" dirty="0" smtClean="0">
                <a:solidFill>
                  <a:srgbClr val="CC0000"/>
                </a:solidFill>
                <a:latin typeface="Times New Roman" pitchFamily="18" charset="0"/>
              </a:rPr>
              <a:t/>
            </a:r>
            <a:br>
              <a:rPr lang="en-US" altLang="ro-RO" sz="4000" b="1" dirty="0" smtClean="0">
                <a:solidFill>
                  <a:srgbClr val="CC0000"/>
                </a:solidFill>
                <a:latin typeface="Times New Roman" pitchFamily="18" charset="0"/>
              </a:rPr>
            </a:br>
            <a:r>
              <a:rPr lang="en-US" altLang="ro-RO" sz="4000" b="1" i="1" dirty="0" smtClean="0">
                <a:solidFill>
                  <a:srgbClr val="C00000"/>
                </a:solidFill>
                <a:latin typeface="Times New Roman" pitchFamily="18" charset="0"/>
              </a:rPr>
              <a:t>Texas A&amp;M University</a:t>
            </a:r>
            <a:br>
              <a:rPr lang="en-US" altLang="ro-RO" sz="4000" b="1" i="1" dirty="0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en-US" altLang="ro-RO" sz="4000" b="1" i="1" dirty="0" smtClean="0">
                <a:solidFill>
                  <a:srgbClr val="C00000"/>
                </a:solidFill>
                <a:latin typeface="Times New Roman" pitchFamily="18" charset="0"/>
              </a:rPr>
              <a:t>US Nuclear Data Program</a:t>
            </a:r>
            <a:r>
              <a:rPr lang="en-US" altLang="ro-RO" sz="3200" b="1" i="1" dirty="0" smtClean="0">
                <a:solidFill>
                  <a:srgbClr val="CC0000"/>
                </a:solidFill>
                <a:latin typeface="Times New Roman" pitchFamily="18" charset="0"/>
              </a:rPr>
              <a:t/>
            </a:r>
            <a:br>
              <a:rPr lang="en-US" altLang="ro-RO" sz="3200" b="1" i="1" dirty="0" smtClean="0">
                <a:solidFill>
                  <a:srgbClr val="CC0000"/>
                </a:solidFill>
                <a:latin typeface="Times New Roman" pitchFamily="18" charset="0"/>
              </a:rPr>
            </a:br>
            <a:endParaRPr lang="en-US" altLang="ro-RO" sz="2400" b="1" i="1" dirty="0" smtClean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76400"/>
            <a:ext cx="8610600" cy="3962400"/>
          </a:xfrm>
        </p:spPr>
        <p:txBody>
          <a:bodyPr>
            <a:normAutofit/>
          </a:bodyPr>
          <a:lstStyle/>
          <a:p>
            <a:endParaRPr lang="en-US" sz="40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TAMU ENSDF Report </a:t>
            </a:r>
          </a:p>
          <a:p>
            <a:r>
              <a:rPr lang="en-US" sz="4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FY2018</a:t>
            </a:r>
            <a:endParaRPr lang="en-US" sz="40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/>
          </a:p>
          <a:p>
            <a:r>
              <a:rPr lang="en-US" b="1" i="1" dirty="0" smtClean="0">
                <a:solidFill>
                  <a:srgbClr val="3E824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N. Nica</a:t>
            </a:r>
          </a:p>
          <a:p>
            <a:r>
              <a:rPr lang="en-US" b="1" i="1" dirty="0" smtClean="0">
                <a:solidFill>
                  <a:srgbClr val="3E824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J.C. Hardy</a:t>
            </a:r>
          </a:p>
        </p:txBody>
      </p:sp>
    </p:spTree>
    <p:extLst>
      <p:ext uri="{BB962C8B-B14F-4D97-AF65-F5344CB8AC3E}">
        <p14:creationId xmlns:p14="http://schemas.microsoft.com/office/powerpoint/2010/main" val="341541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Texas A&amp;M - Cyclotron Institute </a:t>
            </a:r>
            <a:b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FY2019 Perspectives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A-chain evaluation FTE: 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66% -&gt; 100% ?</a:t>
            </a:r>
          </a:p>
          <a:p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Funding ?</a:t>
            </a:r>
          </a:p>
          <a:p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A-chain for FY19 ? </a:t>
            </a:r>
          </a:p>
          <a:p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 ?</a:t>
            </a:r>
          </a:p>
          <a:p>
            <a:r>
              <a:rPr lang="en-US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Xundl</a:t>
            </a:r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0" indent="0">
              <a:buNone/>
            </a:pPr>
            <a:endParaRPr lang="en-US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depends critically of the 4 big A-chains backlog!</a:t>
            </a:r>
            <a:endParaRPr lang="en-US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6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A-Chain Evaluation </a:t>
            </a:r>
            <a:r>
              <a:rPr lang="en-US" b="1" i="1" dirty="0" smtClean="0">
                <a:solidFill>
                  <a:srgbClr val="C00000"/>
                </a:solidFill>
              </a:rPr>
              <a:t>Responsibility</a:t>
            </a:r>
            <a:br>
              <a:rPr lang="en-US" b="1" i="1" dirty="0" smtClean="0">
                <a:solidFill>
                  <a:srgbClr val="C00000"/>
                </a:solidFill>
              </a:rPr>
            </a:br>
            <a:r>
              <a:rPr lang="en-US" b="1" i="1" dirty="0" smtClean="0">
                <a:solidFill>
                  <a:srgbClr val="C00000"/>
                </a:solidFill>
                <a:latin typeface="+mn-lt"/>
              </a:rPr>
              <a:t>@</a:t>
            </a:r>
            <a:r>
              <a:rPr lang="en-US" b="1" i="1" dirty="0" smtClean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>Texas A&amp;M University</a:t>
            </a:r>
            <a:endParaRPr lang="en-US" i="1" dirty="0">
              <a:solidFill>
                <a:srgbClr val="C000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181600"/>
          </a:xfrm>
        </p:spPr>
        <p:txBody>
          <a:bodyPr>
            <a:normAutofit lnSpcReduction="10000"/>
          </a:bodyPr>
          <a:lstStyle/>
          <a:p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Responsibility: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140</a:t>
            </a:r>
            <a:r>
              <a:rPr lang="en-US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141, 147, 148, 153, </a:t>
            </a:r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155</a:t>
            </a:r>
            <a:r>
              <a:rPr lang="en-US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157, 158, </a:t>
            </a:r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160</a:t>
            </a:r>
            <a:endParaRPr lang="en-US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Review: </a:t>
            </a:r>
          </a:p>
          <a:p>
            <a:pPr marL="0" indent="0">
              <a:buNone/>
            </a:pPr>
            <a:r>
              <a:rPr lang="en-US" sz="25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140 (Feb 2006), 155 (Jan 2004), 160 (Jun 2005), 153 (Dec 2005)</a:t>
            </a:r>
            <a:endParaRPr lang="en-US" sz="2500" b="1" i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158 (Feb 2017)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157 (Dec 2015)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148 (Oct 2013)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141 (Jun 2012)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147 (Nov 2008)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depends critically of the 4 big A-chains </a:t>
            </a:r>
            <a:endParaRPr lang="en-US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backlog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endParaRPr lang="en-US" sz="24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24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24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2400" b="1" i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24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29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ro-RO" sz="2800" b="1" i="1" dirty="0" smtClean="0">
                <a:solidFill>
                  <a:srgbClr val="CC0000"/>
                </a:solidFill>
                <a:latin typeface="Times New Roman" pitchFamily="18" charset="0"/>
              </a:rPr>
              <a:t>II. </a:t>
            </a:r>
            <a:r>
              <a:rPr lang="en-US" altLang="ro-RO" sz="2800" b="1" i="1" dirty="0">
                <a:solidFill>
                  <a:srgbClr val="CC0000"/>
                </a:solidFill>
                <a:latin typeface="Times New Roman" pitchFamily="18" charset="0"/>
              </a:rPr>
              <a:t>New Project:</a:t>
            </a:r>
            <a:br>
              <a:rPr lang="en-US" altLang="ro-RO" sz="2800" b="1" i="1" dirty="0">
                <a:solidFill>
                  <a:srgbClr val="CC0000"/>
                </a:solidFill>
                <a:latin typeface="Times New Roman" pitchFamily="18" charset="0"/>
              </a:rPr>
            </a:br>
            <a:r>
              <a:rPr lang="en-US" altLang="ro-RO" sz="2800" b="1" i="1" dirty="0">
                <a:solidFill>
                  <a:srgbClr val="CC0000"/>
                </a:solidFill>
                <a:latin typeface="Times New Roman" pitchFamily="18" charset="0"/>
              </a:rPr>
              <a:t> Texas A&amp;M Nuclear Data Program </a:t>
            </a:r>
            <a:br>
              <a:rPr lang="en-US" altLang="ro-RO" sz="2800" b="1" i="1" dirty="0">
                <a:solidFill>
                  <a:srgbClr val="CC0000"/>
                </a:solidFill>
                <a:latin typeface="Times New Roman" pitchFamily="18" charset="0"/>
              </a:rPr>
            </a:br>
            <a:r>
              <a:rPr lang="en-US" altLang="ro-RO" sz="2800" b="1" i="1" dirty="0">
                <a:solidFill>
                  <a:srgbClr val="CC0000"/>
                </a:solidFill>
                <a:latin typeface="Times New Roman" pitchFamily="18" charset="0"/>
              </a:rPr>
              <a:t>under DOE </a:t>
            </a:r>
            <a:r>
              <a:rPr lang="en-US" altLang="ro-RO" sz="2800" b="1" i="1" dirty="0" smtClean="0">
                <a:solidFill>
                  <a:srgbClr val="CC0000"/>
                </a:solidFill>
                <a:latin typeface="Times New Roman" pitchFamily="18" charset="0"/>
              </a:rPr>
              <a:t>Grant and NSDD Data Center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Promoting Scientific Research Programs related to data evaluation:</a:t>
            </a:r>
          </a:p>
          <a:p>
            <a:pPr lvl="1">
              <a:buFont typeface="Aparajita" panose="020B0604020202020204" pitchFamily="34" charset="0"/>
              <a:buChar char="−"/>
            </a:pP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Continuing the Internal Conversion Coefficients precision measurements program </a:t>
            </a:r>
          </a:p>
          <a:p>
            <a:pPr lvl="1">
              <a:buFont typeface="Aparajita" panose="020B0604020202020204" pitchFamily="34" charset="0"/>
              <a:buChar char="−"/>
            </a:pP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Promoting original research ideas from reevaluating existing data</a:t>
            </a:r>
          </a:p>
        </p:txBody>
      </p:sp>
    </p:spTree>
    <p:extLst>
      <p:ext uri="{BB962C8B-B14F-4D97-AF65-F5344CB8AC3E}">
        <p14:creationId xmlns:p14="http://schemas.microsoft.com/office/powerpoint/2010/main" val="327793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"/>
            <a:ext cx="8625284" cy="6221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916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ro-RO" sz="3200" b="1" i="1" dirty="0" smtClean="0">
                <a:solidFill>
                  <a:srgbClr val="CC0000"/>
                </a:solidFill>
                <a:latin typeface="Times New Roman" pitchFamily="18" charset="0"/>
              </a:rPr>
              <a:t>III. </a:t>
            </a:r>
            <a:r>
              <a:rPr lang="en-US" altLang="ro-RO" sz="3200" b="1" i="1" dirty="0">
                <a:solidFill>
                  <a:srgbClr val="CC0000"/>
                </a:solidFill>
                <a:latin typeface="Times New Roman" pitchFamily="18" charset="0"/>
              </a:rPr>
              <a:t>Texas A&amp;M </a:t>
            </a:r>
            <a:r>
              <a:rPr lang="en-US" altLang="ro-RO" sz="3200" b="1" i="1" dirty="0" smtClean="0">
                <a:solidFill>
                  <a:srgbClr val="CC0000"/>
                </a:solidFill>
                <a:latin typeface="Times New Roman" pitchFamily="18" charset="0"/>
              </a:rPr>
              <a:t>University</a:t>
            </a:r>
            <a:br>
              <a:rPr lang="en-US" altLang="ro-RO" sz="3200" b="1" i="1" dirty="0" smtClean="0">
                <a:solidFill>
                  <a:srgbClr val="CC0000"/>
                </a:solidFill>
                <a:latin typeface="Times New Roman" pitchFamily="18" charset="0"/>
              </a:rPr>
            </a:br>
            <a:r>
              <a:rPr lang="en-US" altLang="ro-RO" sz="3200" b="1" i="1" dirty="0" smtClean="0">
                <a:solidFill>
                  <a:srgbClr val="CC0000"/>
                </a:solidFill>
                <a:latin typeface="Times New Roman" pitchFamily="18" charset="0"/>
              </a:rPr>
              <a:t>Nuclear </a:t>
            </a:r>
            <a:r>
              <a:rPr lang="en-US" altLang="ro-RO" sz="3200" b="1" i="1" dirty="0">
                <a:solidFill>
                  <a:srgbClr val="CC0000"/>
                </a:solidFill>
                <a:latin typeface="Times New Roman" pitchFamily="18" charset="0"/>
              </a:rPr>
              <a:t>Data </a:t>
            </a:r>
            <a:r>
              <a:rPr lang="en-US" altLang="ro-RO" sz="3200" b="1" i="1" dirty="0" smtClean="0">
                <a:solidFill>
                  <a:srgbClr val="CC0000"/>
                </a:solidFill>
                <a:latin typeface="Times New Roman" pitchFamily="18" charset="0"/>
              </a:rPr>
              <a:t>Center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Texas A&amp;M University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Cyclotron </a:t>
            </a:r>
            <a:r>
              <a:rPr lang="en-US" dirty="0" smtClean="0"/>
              <a:t>Institute,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College Station, Texas 77843, USA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Contact: </a:t>
            </a:r>
            <a:r>
              <a:rPr lang="en-US" b="1" dirty="0" smtClean="0"/>
              <a:t>N. Nica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e-mail: </a:t>
            </a:r>
            <a:r>
              <a:rPr lang="en-US" dirty="0" smtClean="0"/>
              <a:t>nica@comp.tamu.edu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5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 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Nuclear Structure and Decay Data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OVERVIEW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r>
              <a:rPr lang="en-US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Scope: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Promote 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accomplish mass-chain nuclear structure data evaluation at 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Texas A&amp;M University - Cyclotron 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Institute as regular activity and foresee future developments.</a:t>
            </a:r>
          </a:p>
          <a:p>
            <a:pPr algn="just"/>
            <a:r>
              <a:rPr lang="en-US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2005-2017: under </a:t>
            </a: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 with 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BN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L/NNDC</a:t>
            </a:r>
          </a:p>
          <a:p>
            <a:pPr lvl="1" algn="just">
              <a:buFontTx/>
              <a:buChar char="-"/>
            </a:pPr>
            <a:r>
              <a:rPr lang="en-US" sz="2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67% FTE Mass Chain </a:t>
            </a:r>
            <a:r>
              <a:rPr lang="en-US" sz="20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</a:p>
          <a:p>
            <a:pPr lvl="1" algn="just">
              <a:buFontTx/>
              <a:buChar char="-"/>
            </a:pPr>
            <a:r>
              <a:rPr lang="en-US" sz="20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 Nica (PI, evaluator), J.C. Hardy (scientific adviser)</a:t>
            </a:r>
          </a:p>
          <a:p>
            <a:pPr algn="just"/>
            <a:r>
              <a:rPr lang="en-US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2018: NSDD Data Center</a:t>
            </a:r>
          </a:p>
          <a:p>
            <a:pPr lvl="1" algn="just">
              <a:buFontTx/>
              <a:buChar char="-"/>
            </a:pPr>
            <a:r>
              <a:rPr lang="en-US" sz="2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67% FTE Mass Chain Evaluation</a:t>
            </a:r>
          </a:p>
          <a:p>
            <a:pPr lvl="1" algn="just">
              <a:buFontTx/>
              <a:buChar char="-"/>
            </a:pPr>
            <a:r>
              <a:rPr lang="en-US" sz="2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 Nica (PI, evaluator), J.C. Hardy (scientific adviser)</a:t>
            </a:r>
          </a:p>
        </p:txBody>
      </p:sp>
    </p:spTree>
    <p:extLst>
      <p:ext uri="{BB962C8B-B14F-4D97-AF65-F5344CB8AC3E}">
        <p14:creationId xmlns:p14="http://schemas.microsoft.com/office/powerpoint/2010/main" val="320093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Texas A&amp;M - Cyclotron Institute </a:t>
            </a:r>
            <a:br>
              <a:rPr lang="en-US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Contributions</a:t>
            </a:r>
            <a:endParaRPr lang="en-US" sz="32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20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sz="2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 Direct Contribution </a:t>
            </a:r>
            <a:r>
              <a:rPr lang="en-US" sz="2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USNDP/NSDD: </a:t>
            </a:r>
            <a:r>
              <a:rPr lang="en-US" sz="2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Nuclear </a:t>
            </a:r>
            <a:r>
              <a:rPr lang="en-US" sz="2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Evaluation </a:t>
            </a:r>
            <a:endParaRPr lang="en-US" sz="26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26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en-US" sz="26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 </a:t>
            </a:r>
            <a:r>
              <a:rPr lang="en-US" sz="26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publications</a:t>
            </a:r>
            <a:endParaRPr lang="en-US" sz="26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 </a:t>
            </a:r>
            <a:r>
              <a:rPr lang="en-US" sz="2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Contribution to </a:t>
            </a:r>
            <a:r>
              <a:rPr lang="en-US" sz="2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USNDP/NSDD: </a:t>
            </a:r>
            <a:r>
              <a:rPr lang="en-US" sz="2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Precision </a:t>
            </a:r>
            <a:r>
              <a:rPr lang="en-US" sz="2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ICC </a:t>
            </a:r>
            <a:r>
              <a:rPr lang="en-US" sz="2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Measurements </a:t>
            </a:r>
            <a:r>
              <a:rPr lang="en-US" sz="26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algn="just"/>
            <a:r>
              <a:rPr lang="en-US" sz="26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BrIcc</a:t>
            </a:r>
            <a:r>
              <a:rPr lang="en-US" sz="26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adopted the “Frozen Orbitals” calculations </a:t>
            </a:r>
            <a:endParaRPr lang="en-US" sz="2600" b="1" i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2600" b="1" i="1" baseline="30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103</a:t>
            </a:r>
            <a:r>
              <a:rPr lang="en-US" sz="26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Rh, </a:t>
            </a:r>
            <a:r>
              <a:rPr lang="en-US" sz="2600" b="1" i="1" baseline="30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125</a:t>
            </a:r>
            <a:r>
              <a:rPr lang="en-US" sz="26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26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i="1" baseline="30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127</a:t>
            </a:r>
            <a:r>
              <a:rPr lang="en-US" sz="26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Te, </a:t>
            </a:r>
            <a:r>
              <a:rPr lang="en-US" sz="2600" b="1" i="1" baseline="30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111</a:t>
            </a:r>
            <a:r>
              <a:rPr lang="en-US" sz="26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Cd, </a:t>
            </a:r>
            <a:r>
              <a:rPr lang="en-US" sz="2600" b="1" i="1" baseline="30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119</a:t>
            </a:r>
            <a:r>
              <a:rPr lang="en-US" sz="26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Sn, </a:t>
            </a:r>
            <a:r>
              <a:rPr lang="en-US" sz="2600" b="1" i="1" baseline="30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134</a:t>
            </a:r>
            <a:r>
              <a:rPr lang="en-US" sz="26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</a:t>
            </a:r>
            <a:r>
              <a:rPr lang="en-US" sz="26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i="1" baseline="30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137</a:t>
            </a:r>
            <a:r>
              <a:rPr lang="en-US" sz="26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Ba, </a:t>
            </a:r>
            <a:r>
              <a:rPr lang="en-US" sz="2600" b="1" i="1" baseline="30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197</a:t>
            </a:r>
            <a:r>
              <a:rPr lang="en-US" sz="26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sz="26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600" b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baseline="30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191</a:t>
            </a:r>
            <a:r>
              <a:rPr lang="en-US" sz="26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Os,</a:t>
            </a:r>
            <a:r>
              <a:rPr lang="en-US" sz="26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baseline="30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193</a:t>
            </a:r>
            <a:r>
              <a:rPr lang="en-US" sz="26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</a:p>
          <a:p>
            <a:pPr lvl="1" algn="just"/>
            <a:r>
              <a:rPr lang="en-US" sz="26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en-US" sz="26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 publications</a:t>
            </a:r>
          </a:p>
          <a:p>
            <a:pPr algn="just"/>
            <a:r>
              <a:rPr lang="en-US" sz="2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Texas </a:t>
            </a:r>
            <a:r>
              <a:rPr lang="en-US" sz="2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A&amp;M Contribution </a:t>
            </a:r>
            <a:r>
              <a:rPr lang="en-US" sz="2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Precision Nuclear Data Production: </a:t>
            </a:r>
            <a:r>
              <a:rPr lang="en-US" sz="2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Precision </a:t>
            </a:r>
            <a:r>
              <a:rPr lang="el-GR" sz="2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sz="2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l-GR" sz="2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sz="2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Measurements (Standard Model, CKM matrix)</a:t>
            </a:r>
          </a:p>
          <a:p>
            <a:pPr lvl="1" algn="just"/>
            <a:r>
              <a:rPr lang="en-US" sz="26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600" b="1" i="1" baseline="-25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en-US" sz="26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Branching Ratios</a:t>
            </a:r>
          </a:p>
          <a:p>
            <a:pPr lvl="1" algn="just"/>
            <a:r>
              <a:rPr lang="en-US" sz="26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en-US" sz="26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 publications</a:t>
            </a:r>
            <a:endParaRPr lang="en-US" sz="2600" b="1" i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en-US" sz="20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0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41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 Chain Evaluation: 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220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nuclei,  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A-chains</a:t>
            </a:r>
            <a:endParaRPr lang="en-US" sz="2800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610600" cy="6248400"/>
          </a:xfrm>
        </p:spPr>
        <p:txBody>
          <a:bodyPr>
            <a:normAutofit fontScale="25000" lnSpcReduction="20000"/>
          </a:bodyPr>
          <a:lstStyle/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1. 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Nuclear Data Sheets for A = 252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Nucl.Data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Sheets 106, 813 (2005)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	8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nuclei: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252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Cm,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252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Bk,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252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Cf,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252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Es,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252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Fm,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252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Md,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252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No, </a:t>
            </a:r>
            <a:r>
              <a:rPr lang="en-US" sz="3600" b="1" baseline="30000" dirty="0" smtClean="0">
                <a:solidFill>
                  <a:schemeClr val="accent5">
                    <a:lumMod val="75000"/>
                  </a:schemeClr>
                </a:solidFill>
              </a:rPr>
              <a:t>252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Lr</a:t>
            </a:r>
          </a:p>
          <a:p>
            <a:endParaRPr lang="en-US" sz="1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Nuclear Data Sheets for A = 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Nucl.Data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Sheets 108, 1287 (2007)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	16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nuclei: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Te,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I,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Xe,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Cs,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Ba,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La,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Ce,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Pr,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Nd,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Pm,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Sm,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Eu,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Gd,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Tb,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Dy,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Ho</a:t>
            </a:r>
          </a:p>
          <a:p>
            <a:pPr marL="0" indent="0">
              <a:buNone/>
            </a:pPr>
            <a:endParaRPr lang="en-US" sz="16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3. 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hlinkClick r:id="rId3"/>
              </a:rPr>
              <a:t>D.Abriola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et al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.,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Nuclear Data Sheets for A = 84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Nucl.Data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Sheets 110, 2815 (2009)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	1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nucleus: 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84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Y</a:t>
            </a:r>
          </a:p>
          <a:p>
            <a:pPr marL="0" indent="0">
              <a:buNone/>
            </a:pPr>
            <a:endParaRPr lang="en-US" sz="16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4.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Nuclear Data Sheets for A = 147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Nucl.Data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Sheets 110, 749 (2009)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	16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nuclei: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 147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Xe,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Cs,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Ba,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La,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Ce,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Pr,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Nd,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Pm,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Sm,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Eu,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Gd,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Tb,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Dy,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Ho,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Er,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Tm</a:t>
            </a:r>
          </a:p>
          <a:p>
            <a:pPr marL="0" indent="0">
              <a:buNone/>
            </a:pPr>
            <a:endParaRPr lang="en-US" sz="16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5.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Nuclear Data Sheets for A = 97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Nucl.Data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Sheets 111, 525 (2010)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	14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nuclei: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 97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Br,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97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Kr,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97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Rb,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97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Sr,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97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Y,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97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Zr,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97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Nb,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97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Mo,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97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Tc,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97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Ru,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97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Rh,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97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Pd,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97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Ag,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97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Cd</a:t>
            </a:r>
          </a:p>
          <a:p>
            <a:pPr marL="0" indent="0">
              <a:buNone/>
            </a:pPr>
            <a:endParaRPr lang="en-US" sz="16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6.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hlinkClick r:id="rId4"/>
              </a:rPr>
              <a:t>J.Cameron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hlinkClick r:id="rId5"/>
              </a:rPr>
              <a:t>J.Chen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hlinkClick r:id="rId6"/>
              </a:rPr>
              <a:t>B.Singh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Nuclear Data Sheets for A = 37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Nucl.Data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Sheets 113, 365 (2012)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	10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nuclei: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Na,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Mg,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Al,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Si,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P,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S,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Cl,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Ar,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K,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Ca</a:t>
            </a:r>
          </a:p>
          <a:p>
            <a:pPr marL="0" indent="0">
              <a:buNone/>
            </a:pPr>
            <a:endParaRPr lang="en-US" sz="16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7.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hlinkClick r:id="rId4"/>
              </a:rPr>
              <a:t>J.Cameron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hlinkClick r:id="rId6"/>
              </a:rPr>
              <a:t>B.Singh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Nuclear Data Sheets for A = 36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Nucl.Data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Sheets 113, 1 (2012)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	10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nuclei: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36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Na,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36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Mg,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36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Al,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36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Si,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36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P,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36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S,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36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Cl,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36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Ar,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36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K,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36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Ca</a:t>
            </a:r>
          </a:p>
          <a:p>
            <a:pPr marL="0" indent="0">
              <a:buNone/>
            </a:pPr>
            <a:endParaRPr lang="en-US" sz="16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8.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hlinkClick r:id="rId6"/>
              </a:rPr>
              <a:t>B.Singh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Nuclear Data Sheets for A = 34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Nucl.Data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Sheets 113, 1563 (2012)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	11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nuclei: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34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Ne,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34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Na,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34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Mg,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34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Al,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34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Si,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34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P,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34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S,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34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Cl,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34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Ar,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34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K,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34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Ca </a:t>
            </a:r>
          </a:p>
          <a:p>
            <a:pPr marL="0" indent="0">
              <a:buNone/>
            </a:pPr>
            <a:endParaRPr lang="en-US" sz="16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9.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hlinkClick r:id="rId6"/>
              </a:rPr>
              <a:t>B.Singh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Nuclear Data Sheets for A = 77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Nucl.Data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Sheets 113, 1115 (2012)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	12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nuclei: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77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Ni,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77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Cu,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77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Zn,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77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Ga,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77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Ge,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77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As,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77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Se,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77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Br,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77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Kr,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77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Rb,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77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Sr,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77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Y</a:t>
            </a:r>
          </a:p>
          <a:p>
            <a:pPr marL="0" indent="0">
              <a:buNone/>
            </a:pPr>
            <a:endParaRPr lang="en-US" sz="16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10.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Nuclear Data Sheets for A = 148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Nucl.Data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Sheets 117, 1 (2014)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	16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nuclei: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Xe,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Cs,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Ba,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La,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Ce,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Pr,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Nd,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Pm,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Sm,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Eu,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Gd,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Tb,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Dy,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Ho,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Er, </a:t>
            </a:r>
            <a:r>
              <a:rPr lang="en-US" sz="3600" b="1" baseline="30000" dirty="0" smtClean="0">
                <a:solidFill>
                  <a:schemeClr val="accent5">
                    <a:lumMod val="75000"/>
                  </a:schemeClr>
                </a:solidFill>
              </a:rPr>
              <a:t>148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Tm</a:t>
            </a:r>
          </a:p>
          <a:p>
            <a:pPr marL="0" indent="0">
              <a:buNone/>
            </a:pPr>
            <a:endParaRPr lang="en-US" sz="16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11.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Nuclear Data Sheets for A = 141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Nucl.Data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Sheets 122, 1 (2014)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	16 nuclei: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Te,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I,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Xe,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Cs,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Ba,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La,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Ce,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Pr,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Nd,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Pm,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Sm,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Eu,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Gd,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Tb,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Dy,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Ho</a:t>
            </a:r>
          </a:p>
          <a:p>
            <a:pPr marL="0" indent="0">
              <a:buNone/>
            </a:pPr>
            <a:endParaRPr lang="en-US" sz="16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12.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Nuclear Data Sheets for A = 157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Nucl.Data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Sheets 132, 1 (2016)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	15 nuclei: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Nd,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Pm,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Sm,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Eu,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Gd,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Tb,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Dy,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Ho,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Er,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Tm,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Yb,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Lu,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Hf,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Ta,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W</a:t>
            </a:r>
          </a:p>
          <a:p>
            <a:pPr marL="0" indent="0">
              <a:buNone/>
            </a:pPr>
            <a:endParaRPr lang="en-US" sz="16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13.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Nuclear Data Sheets for A = 158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Nucl.Data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Sheets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141, 1 (2017)</a:t>
            </a:r>
            <a:endParaRPr lang="en-US" sz="36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	15 nuclei: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Nd,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Pm,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Sm,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Eu,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Gd,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Tb,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Dy,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Ho,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Er,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Tm,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Yb,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Lu,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Hf,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Ta,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W</a:t>
            </a:r>
          </a:p>
          <a:p>
            <a:pPr marL="0" indent="0">
              <a:buNone/>
            </a:pPr>
            <a:endParaRPr lang="en-US" sz="16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14.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Nuclear Data Sheets for A = 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Nucl.Data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Sheets –  </a:t>
            </a:r>
            <a:r>
              <a:rPr lang="en-US" sz="3600" b="1" i="1" dirty="0">
                <a:solidFill>
                  <a:srgbClr val="0070C0"/>
                </a:solidFill>
              </a:rPr>
              <a:t>to be published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	17 nuclei: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Sb,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Te,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I,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Xe,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Cs,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Ba,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La,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Ce,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Pr,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Nd,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Pm,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Sm,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Eu,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Gd,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Tb,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Dy,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Ho</a:t>
            </a:r>
          </a:p>
          <a:p>
            <a:pPr marL="0" indent="0">
              <a:buNone/>
            </a:pPr>
            <a:endParaRPr lang="en-US" sz="16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15.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A =155,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Nuclear Data Sheets for A = </a:t>
            </a:r>
            <a:r>
              <a:rPr lang="en-US" sz="3600" b="1" i="1" dirty="0" smtClean="0">
                <a:solidFill>
                  <a:schemeClr val="accent5">
                    <a:lumMod val="75000"/>
                  </a:schemeClr>
                </a:solidFill>
              </a:rPr>
              <a:t>155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,  </a:t>
            </a:r>
            <a:r>
              <a:rPr lang="en-US" sz="3600" b="1" i="1" dirty="0" err="1">
                <a:solidFill>
                  <a:schemeClr val="accent5">
                    <a:lumMod val="75000"/>
                  </a:schemeClr>
                </a:solidFill>
              </a:rPr>
              <a:t>Nucl.Data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 Sheets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–  </a:t>
            </a:r>
            <a:r>
              <a:rPr lang="en-US" sz="3600" b="1" i="1" dirty="0">
                <a:solidFill>
                  <a:srgbClr val="0070C0"/>
                </a:solidFill>
              </a:rPr>
              <a:t>to be published</a:t>
            </a:r>
            <a:r>
              <a:rPr lang="en-US" sz="3600" b="1" dirty="0">
                <a:solidFill>
                  <a:srgbClr val="0070C0"/>
                </a:solidFill>
              </a:rPr>
              <a:t>  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	16 nuclei: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 155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Ce,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 155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Pr,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  155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Nd,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 155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Pm,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 155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Sm,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 155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Eu,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 155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Gd,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 155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Tb,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 155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Dy,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 155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Ho,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 155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Er,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 155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Tm,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 155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Yb,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 155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Lu,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 155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Hf,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b="1" baseline="30000" dirty="0" smtClean="0">
                <a:solidFill>
                  <a:schemeClr val="accent5">
                    <a:lumMod val="75000"/>
                  </a:schemeClr>
                </a:solidFill>
              </a:rPr>
              <a:t>155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Ta</a:t>
            </a:r>
          </a:p>
          <a:p>
            <a:pPr marL="0" indent="0">
              <a:buNone/>
            </a:pPr>
            <a:endParaRPr lang="en-US" sz="16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16.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A =160,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Nuclear Data Sheets for A = </a:t>
            </a:r>
            <a:r>
              <a:rPr lang="en-US" sz="3600" b="1" i="1" dirty="0" smtClean="0">
                <a:solidFill>
                  <a:schemeClr val="accent5">
                    <a:lumMod val="75000"/>
                  </a:schemeClr>
                </a:solidFill>
              </a:rPr>
              <a:t>160,  </a:t>
            </a:r>
            <a:r>
              <a:rPr lang="en-US" sz="3600" b="1" i="1" dirty="0" err="1">
                <a:solidFill>
                  <a:schemeClr val="accent5">
                    <a:lumMod val="75000"/>
                  </a:schemeClr>
                </a:solidFill>
              </a:rPr>
              <a:t>Nucl.Data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b="1" i="1" dirty="0" smtClean="0">
                <a:solidFill>
                  <a:schemeClr val="accent5">
                    <a:lumMod val="75000"/>
                  </a:schemeClr>
                </a:solidFill>
              </a:rPr>
              <a:t>Sheets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–  </a:t>
            </a:r>
            <a:r>
              <a:rPr lang="en-US" sz="3600" b="1" i="1" dirty="0">
                <a:solidFill>
                  <a:srgbClr val="0070C0"/>
                </a:solidFill>
              </a:rPr>
              <a:t>to be published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endParaRPr lang="en-US" sz="36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	17 nuclei: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Pr,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Nd,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Pm,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Sm,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Eu,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Gd,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Tb,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Dy,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Ho,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Er,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Tm,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Yb,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Lu,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Hf,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Ta,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W, </a:t>
            </a:r>
            <a:r>
              <a:rPr lang="en-US" sz="3600" b="1" baseline="30000" dirty="0" smtClean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Re</a:t>
            </a:r>
          </a:p>
          <a:p>
            <a:pPr marL="0" indent="0">
              <a:buNone/>
            </a:pPr>
            <a:endParaRPr lang="en-US" sz="16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17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A =153,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submitted to NNDC</a:t>
            </a:r>
            <a:endParaRPr lang="en-US" sz="36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	16 nuclei: </a:t>
            </a:r>
            <a:r>
              <a:rPr lang="en-US" sz="3600" b="1" baseline="30000" dirty="0" smtClean="0">
                <a:solidFill>
                  <a:schemeClr val="accent5">
                    <a:lumMod val="75000"/>
                  </a:schemeClr>
                </a:solidFill>
              </a:rPr>
              <a:t>153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La, </a:t>
            </a:r>
            <a:r>
              <a:rPr lang="en-US" sz="3600" b="1" baseline="30000" dirty="0" smtClean="0">
                <a:solidFill>
                  <a:schemeClr val="accent5">
                    <a:lumMod val="75000"/>
                  </a:schemeClr>
                </a:solidFill>
              </a:rPr>
              <a:t>153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Ce, </a:t>
            </a:r>
            <a:r>
              <a:rPr lang="en-US" sz="3600" b="1" baseline="30000" dirty="0" smtClean="0">
                <a:solidFill>
                  <a:schemeClr val="accent5">
                    <a:lumMod val="75000"/>
                  </a:schemeClr>
                </a:solidFill>
              </a:rPr>
              <a:t>153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Pr,  </a:t>
            </a:r>
            <a:r>
              <a:rPr lang="en-US" sz="3600" b="1" baseline="30000" dirty="0" smtClean="0">
                <a:solidFill>
                  <a:schemeClr val="accent5">
                    <a:lumMod val="75000"/>
                  </a:schemeClr>
                </a:solidFill>
              </a:rPr>
              <a:t>153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Nd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153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Pm,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153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Sm,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153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Eu,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153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Gd,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153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Tb,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153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Dy,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153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Ho,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153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Er,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153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Tm,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153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Yb,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153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Lu, </a:t>
            </a:r>
            <a:r>
              <a:rPr lang="en-US" sz="3600" b="1" baseline="30000" dirty="0" smtClean="0">
                <a:solidFill>
                  <a:schemeClr val="accent5">
                    <a:lumMod val="75000"/>
                  </a:schemeClr>
                </a:solidFill>
              </a:rPr>
              <a:t>153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Hf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84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447800"/>
          </a:xfrm>
        </p:spPr>
        <p:txBody>
          <a:bodyPr>
            <a:normAutofit/>
          </a:bodyPr>
          <a:lstStyle/>
          <a:p>
            <a: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Texas A&amp;M - Cyclotron Institute </a:t>
            </a:r>
            <a:b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FY2018 Highlights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>
            <a:normAutofit/>
          </a:bodyPr>
          <a:lstStyle/>
          <a:p>
            <a:pPr marL="0" lvl="1" indent="0" algn="ctr">
              <a:buNone/>
            </a:pPr>
            <a:endParaRPr lang="en-US" sz="2400" b="1" i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ctr">
              <a:buNone/>
            </a:pPr>
            <a:endParaRPr lang="en-US" sz="24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ctr">
              <a:buNone/>
            </a:pPr>
            <a:r>
              <a:rPr lang="en-US" sz="48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 </a:t>
            </a:r>
            <a:r>
              <a:rPr lang="en-US" sz="4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YEAR: </a:t>
            </a:r>
            <a:endParaRPr lang="en-US" sz="4800" b="1" i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ctr">
              <a:buNone/>
            </a:pPr>
            <a:r>
              <a:rPr lang="en-US" sz="4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John </a:t>
            </a:r>
            <a:r>
              <a:rPr lang="en-US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Hardy’s retirement!</a:t>
            </a:r>
          </a:p>
          <a:p>
            <a:endParaRPr lang="en-US" sz="28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4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70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Texas A&amp;M - Cyclotron Institute </a:t>
            </a:r>
            <a:b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FY2018 Highlights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305800" cy="5029200"/>
          </a:xfrm>
        </p:spPr>
        <p:txBody>
          <a:bodyPr>
            <a:normAutofit/>
          </a:bodyPr>
          <a:lstStyle/>
          <a:p>
            <a:r>
              <a:rPr 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ICC and </a:t>
            </a:r>
            <a:r>
              <a:rPr lang="el-GR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l-GR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recision Measurements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(33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FTE)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b="1" i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ICC: </a:t>
            </a:r>
            <a:r>
              <a:rPr lang="en-US" sz="2400" b="1" i="1" u="sng" baseline="30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103m</a:t>
            </a:r>
            <a:r>
              <a:rPr lang="en-US" sz="2400" b="1" i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Rh case</a:t>
            </a:r>
          </a:p>
          <a:p>
            <a:pPr lvl="1"/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Prepare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RuCu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source, activate and run </a:t>
            </a:r>
            <a:r>
              <a:rPr lang="en-US" sz="2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HPGe</a:t>
            </a:r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RuCu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source for </a:t>
            </a:r>
            <a:r>
              <a:rPr lang="en-US" sz="2400" b="1" i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103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Ru(</a:t>
            </a:r>
            <a:r>
              <a:rPr lang="el-GR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sz="2400" b="1" i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-&gt; </a:t>
            </a:r>
            <a:r>
              <a:rPr lang="en-US" sz="2400" b="1" i="1" baseline="30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103m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Rh ICC 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measurement for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 months)</a:t>
            </a:r>
          </a:p>
          <a:p>
            <a:pPr lvl="1"/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Prepare and test </a:t>
            </a:r>
            <a:r>
              <a:rPr lang="en-US" sz="2400" b="1" i="1" baseline="30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93m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Nb ICC 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 on </a:t>
            </a:r>
            <a:r>
              <a:rPr lang="en-US" sz="2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HPGe</a:t>
            </a:r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Si(Li) for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 months)</a:t>
            </a:r>
          </a:p>
          <a:p>
            <a:pPr lvl="1"/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Mentor REU Summer Program Student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 months)</a:t>
            </a:r>
          </a:p>
          <a:p>
            <a:pPr lvl="1"/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Analyze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RuCu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source and reanalyze RuO</a:t>
            </a:r>
            <a:r>
              <a:rPr lang="en-US" sz="2400" b="1" i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ources</a:t>
            </a:r>
          </a:p>
          <a:p>
            <a:pPr lvl="1"/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paper data draft and submit PRC paper for </a:t>
            </a:r>
            <a:r>
              <a:rPr lang="en-US" sz="2400" b="1" i="1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103m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Rh ICC</a:t>
            </a:r>
            <a:endParaRPr lang="en-US" sz="24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2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24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35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Texas A&amp;M - Cyclotron Institute </a:t>
            </a:r>
            <a:b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FY2018 Highlights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153400" cy="4525963"/>
          </a:xfrm>
        </p:spPr>
        <p:txBody>
          <a:bodyPr/>
          <a:lstStyle/>
          <a:p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ICC and </a:t>
            </a:r>
            <a:r>
              <a:rPr lang="el-GR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l-GR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Precision Measurements 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(33%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FTE)</a:t>
            </a:r>
          </a:p>
          <a:p>
            <a:pPr marL="742950" lvl="2" indent="-342900">
              <a:buFont typeface="Wingdings" panose="05000000000000000000" pitchFamily="2" charset="2"/>
              <a:buChar char="§"/>
            </a:pPr>
            <a:r>
              <a:rPr lang="el-GR" b="1" i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b="1" i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l-GR" b="1" i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b="1" i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Precision Measurements</a:t>
            </a:r>
          </a:p>
          <a:p>
            <a:pPr marL="400050" lvl="2" indent="0">
              <a:buNone/>
            </a:pPr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K500 Cyclotron - MARS one week runs </a:t>
            </a:r>
          </a:p>
          <a:p>
            <a:pPr marL="400050" lvl="2" indent="0">
              <a:buNone/>
            </a:pPr>
            <a:r>
              <a:rPr lang="en-US" b="1" i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i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 (T</a:t>
            </a:r>
            <a:r>
              <a:rPr lang="en-US" b="1" i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BR) </a:t>
            </a:r>
          </a:p>
          <a:p>
            <a:pPr marL="400050" lvl="2" indent="0">
              <a:buNone/>
            </a:pPr>
            <a:r>
              <a:rPr lang="en-US" b="1" i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i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- 10</a:t>
            </a:r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(BR)</a:t>
            </a:r>
            <a:endParaRPr lang="en-US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b="1" i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Medical Isotopes</a:t>
            </a:r>
          </a:p>
          <a:p>
            <a:pPr lvl="2">
              <a:buFontTx/>
              <a:buChar char="-"/>
            </a:pPr>
            <a:r>
              <a:rPr lang="en-US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K500 </a:t>
            </a:r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Cyclotron</a:t>
            </a:r>
            <a:r>
              <a:rPr lang="en-US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MARS </a:t>
            </a:r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i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</a:t>
            </a:r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 (in house group)</a:t>
            </a:r>
          </a:p>
          <a:p>
            <a:pPr lvl="2">
              <a:buFontTx/>
              <a:buChar char="-"/>
            </a:pPr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K150 Cyclotron: Terbium isotopes production (external group)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1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Texas A&amp;M - Cyclotron Institute </a:t>
            </a:r>
            <a:b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FY2018 Highlights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A-chain ENSDF evaluation </a:t>
            </a:r>
            <a:r>
              <a:rPr lang="en-US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(67% </a:t>
            </a:r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FTE</a:t>
            </a:r>
            <a:r>
              <a:rPr lang="en-US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3" indent="-342900"/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A=153 </a:t>
            </a:r>
            <a:r>
              <a:rPr lang="en-US" sz="2400" b="1" i="1" dirty="0">
                <a:solidFill>
                  <a:srgbClr val="3E82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b="1" i="1" dirty="0" smtClean="0">
                <a:solidFill>
                  <a:srgbClr val="3E82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ompleted full evaluation </a:t>
            </a:r>
          </a:p>
          <a:p>
            <a:pPr marL="1257300" lvl="4" indent="-342900">
              <a:buFont typeface="Wingdings" panose="05000000000000000000" pitchFamily="2" charset="2"/>
              <a:buChar char="§"/>
            </a:pP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CUT=31-Dec-2005</a:t>
            </a:r>
          </a:p>
          <a:p>
            <a:pPr marL="1257300" lvl="4" indent="-342900">
              <a:buFont typeface="Wingdings" panose="05000000000000000000" pitchFamily="2" charset="2"/>
              <a:buChar char="§"/>
            </a:pP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nuclei</a:t>
            </a:r>
          </a:p>
          <a:p>
            <a:pPr marL="1257300" lvl="4" indent="-342900">
              <a:buFont typeface="Wingdings" panose="05000000000000000000" pitchFamily="2" charset="2"/>
              <a:buChar char="§"/>
            </a:pP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20,000 -&gt;24,000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lines</a:t>
            </a:r>
          </a:p>
          <a:p>
            <a:pPr marL="1257300" lvl="4" indent="-342900">
              <a:buFont typeface="Wingdings" panose="05000000000000000000" pitchFamily="2" charset="2"/>
              <a:buChar char="§"/>
            </a:pPr>
            <a:r>
              <a:rPr lang="en-US" sz="2400" b="1" i="1" dirty="0" smtClean="0">
                <a:solidFill>
                  <a:srgbClr val="3E82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Submitted + Resubmitted after </a:t>
            </a:r>
            <a:r>
              <a:rPr lang="en-US" sz="2400" b="1" i="1" dirty="0" err="1" smtClean="0">
                <a:solidFill>
                  <a:srgbClr val="3E82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Prereview</a:t>
            </a:r>
            <a:endParaRPr lang="en-US" sz="2400" b="1" i="1" dirty="0" smtClean="0">
              <a:solidFill>
                <a:srgbClr val="3E824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4" indent="0">
              <a:buNone/>
            </a:pPr>
            <a:endParaRPr lang="en-US" sz="1000" b="1" i="1" dirty="0" smtClean="0">
              <a:solidFill>
                <a:srgbClr val="3E824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3" indent="-342900"/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A=160 </a:t>
            </a:r>
            <a:r>
              <a:rPr lang="en-US" sz="2400" b="1" i="1" dirty="0">
                <a:solidFill>
                  <a:srgbClr val="3E82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Resubmitted after </a:t>
            </a:r>
            <a:r>
              <a:rPr lang="en-US" sz="2400" b="1" i="1" dirty="0" err="1">
                <a:solidFill>
                  <a:srgbClr val="3E82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Prereview</a:t>
            </a:r>
            <a:endParaRPr lang="en-US" sz="2400" b="1" i="1" dirty="0">
              <a:solidFill>
                <a:srgbClr val="3E824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4" indent="-342900">
              <a:buFont typeface="Wingdings" panose="05000000000000000000" pitchFamily="2" charset="2"/>
              <a:buChar char="§"/>
            </a:pP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CUT=1-Jun-2005</a:t>
            </a:r>
          </a:p>
          <a:p>
            <a:pPr marL="1257300" lvl="4" indent="-342900">
              <a:buFont typeface="Wingdings" panose="05000000000000000000" pitchFamily="2" charset="2"/>
              <a:buChar char="§"/>
            </a:pPr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nuclei</a:t>
            </a:r>
          </a:p>
          <a:p>
            <a:pPr marL="1257300" lvl="4" indent="-342900">
              <a:buFont typeface="Wingdings" panose="05000000000000000000" pitchFamily="2" charset="2"/>
              <a:buChar char="§"/>
            </a:pP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15,000 -&gt; 21,000 </a:t>
            </a:r>
            <a:r>
              <a:rPr lang="en-US" sz="2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</a:t>
            </a:r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lines</a:t>
            </a:r>
          </a:p>
          <a:p>
            <a:pPr marL="1257300" lvl="4" indent="-342900">
              <a:buFont typeface="Wingdings" panose="05000000000000000000" pitchFamily="2" charset="2"/>
              <a:buChar char="§"/>
            </a:pPr>
            <a:endParaRPr lang="en-US" sz="24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1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Texas A&amp;M - Cyclotron Institute </a:t>
            </a:r>
            <a:b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FY2018 Highlights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14.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</a:rPr>
              <a:t>A </a:t>
            </a:r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= </a:t>
            </a: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–  </a:t>
            </a:r>
            <a:r>
              <a:rPr lang="en-US" b="1" dirty="0">
                <a:solidFill>
                  <a:srgbClr val="C00000"/>
                </a:solidFill>
              </a:rPr>
              <a:t>2018</a:t>
            </a:r>
            <a:r>
              <a:rPr lang="en-US" b="1" dirty="0" smtClean="0">
                <a:solidFill>
                  <a:srgbClr val="C00000"/>
                </a:solidFill>
              </a:rPr>
              <a:t>: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After Review with Evaluator, </a:t>
            </a:r>
            <a:r>
              <a:rPr lang="en-US" b="1" i="1" dirty="0" smtClean="0">
                <a:solidFill>
                  <a:srgbClr val="C00000"/>
                </a:solidFill>
              </a:rPr>
              <a:t>FY2015!!!</a:t>
            </a:r>
            <a:endParaRPr lang="en-US" b="1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	17 nuclei: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Sb,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Te,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I,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Xe,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Cs,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Ba,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La,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Ce,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Pr,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b="1" baseline="30000" dirty="0" smtClean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Nd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Pm,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Sm,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Eu,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Gd,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Tb,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Dy,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Ho</a:t>
            </a:r>
          </a:p>
          <a:p>
            <a:pPr marL="0" indent="0">
              <a:buNone/>
            </a:pPr>
            <a:endParaRPr lang="en-US" sz="14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15.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, A =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155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–  </a:t>
            </a:r>
            <a:r>
              <a:rPr lang="en-US" b="1" dirty="0">
                <a:solidFill>
                  <a:srgbClr val="C00000"/>
                </a:solidFill>
              </a:rPr>
              <a:t>2018: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In Review with NNDC 2+ years, </a:t>
            </a:r>
            <a:r>
              <a:rPr lang="en-US" b="1" i="1" dirty="0" smtClean="0">
                <a:solidFill>
                  <a:srgbClr val="C00000"/>
                </a:solidFill>
              </a:rPr>
              <a:t>FY2016!!!</a:t>
            </a:r>
            <a:endParaRPr lang="en-US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	16 nuclei: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 155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Ce,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 155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Pr,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  155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Nd,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 155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Pm,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 155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Sm,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 155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Eu,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 155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Gd,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baseline="30000" dirty="0" smtClean="0">
                <a:solidFill>
                  <a:schemeClr val="accent5">
                    <a:lumMod val="75000"/>
                  </a:schemeClr>
                </a:solidFill>
              </a:rPr>
              <a:t>	155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Tb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 155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Dy,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 155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Ho,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 155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Er,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 155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Tm,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 155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Yb,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 155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Lu,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 155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Hf,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 155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Ta</a:t>
            </a:r>
          </a:p>
          <a:p>
            <a:pPr marL="0" indent="0">
              <a:buNone/>
            </a:pPr>
            <a:endParaRPr lang="en-US" sz="14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16.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, A =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–  </a:t>
            </a:r>
            <a:r>
              <a:rPr lang="en-US" b="1" dirty="0" smtClean="0">
                <a:solidFill>
                  <a:srgbClr val="C00000"/>
                </a:solidFill>
              </a:rPr>
              <a:t>2018: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Submitted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to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NNDC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b="1" i="1" dirty="0" smtClean="0">
                <a:solidFill>
                  <a:srgbClr val="C00000"/>
                </a:solidFill>
              </a:rPr>
              <a:t>FY2017!!!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	17 nuclei: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Pr,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Nd,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Pm,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Sm,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Eu,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Gd,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Tb,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Dy,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b="1" baseline="30000" dirty="0" smtClean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Ho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Er,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Tm,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Yb,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Lu,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Hf,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Ta,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W,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Re</a:t>
            </a:r>
          </a:p>
          <a:p>
            <a:pPr marL="0" indent="0">
              <a:buNone/>
            </a:pPr>
            <a:endParaRPr lang="en-US" sz="14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17.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, A =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153 – </a:t>
            </a:r>
            <a:r>
              <a:rPr lang="en-US" b="1" dirty="0" smtClean="0">
                <a:solidFill>
                  <a:srgbClr val="C00000"/>
                </a:solidFill>
              </a:rPr>
              <a:t>2018: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Submitted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to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NNDC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b="1" i="1" dirty="0" smtClean="0">
                <a:solidFill>
                  <a:srgbClr val="00B050"/>
                </a:solidFill>
              </a:rPr>
              <a:t>FY2018</a:t>
            </a:r>
            <a:endParaRPr lang="en-US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17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nuclei: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153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La,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153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Ce,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153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Pr, 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153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Nd,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153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Pm,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153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Sm,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153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Eu,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153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Gd,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b="1" baseline="30000" dirty="0" smtClean="0">
                <a:solidFill>
                  <a:schemeClr val="accent5">
                    <a:lumMod val="75000"/>
                  </a:schemeClr>
                </a:solidFill>
              </a:rPr>
              <a:t>153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Tb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153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Dy,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153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Ho,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153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Er,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153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Tm,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153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Yb,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153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Lu,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153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Hf</a:t>
            </a:r>
          </a:p>
          <a:p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30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15289</TotalTime>
  <Words>472</Words>
  <Application>Microsoft Office PowerPoint</Application>
  <PresentationFormat>On-screen Show (4:3)</PresentationFormat>
  <Paragraphs>159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Texas A&amp;M University US Nuclear Data Program </vt:lpstr>
      <vt:lpstr>  Evaluation of Nuclear Structure and Decay Data  OVERVIEW </vt:lpstr>
      <vt:lpstr>Texas A&amp;M - Cyclotron Institute  Contributions</vt:lpstr>
      <vt:lpstr>Mass Chain Evaluation: 220+ nuclei,  17 A-chains</vt:lpstr>
      <vt:lpstr>Texas A&amp;M - Cyclotron Institute  FY2018 Highlights</vt:lpstr>
      <vt:lpstr>Texas A&amp;M - Cyclotron Institute  FY2018 Highlights</vt:lpstr>
      <vt:lpstr>Texas A&amp;M - Cyclotron Institute  FY2018 Highlights</vt:lpstr>
      <vt:lpstr>Texas A&amp;M - Cyclotron Institute  FY2018 Highlights</vt:lpstr>
      <vt:lpstr>Texas A&amp;M - Cyclotron Institute  FY2018 Highlights</vt:lpstr>
      <vt:lpstr>Texas A&amp;M - Cyclotron Institute  FY2019 Perspectives</vt:lpstr>
      <vt:lpstr>A-Chain Evaluation Responsibility @Texas A&amp;M University</vt:lpstr>
      <vt:lpstr>II. New Project:  Texas A&amp;M Nuclear Data Program  under DOE Grant and NSDD Data Center</vt:lpstr>
      <vt:lpstr>PowerPoint Presentation</vt:lpstr>
      <vt:lpstr>III. Texas A&amp;M University Nuclear Data Center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Nica</dc:creator>
  <cp:lastModifiedBy>Nica</cp:lastModifiedBy>
  <cp:revision>174</cp:revision>
  <dcterms:created xsi:type="dcterms:W3CDTF">2016-10-14T17:48:17Z</dcterms:created>
  <dcterms:modified xsi:type="dcterms:W3CDTF">2018-11-02T21:27:40Z</dcterms:modified>
</cp:coreProperties>
</file>