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3" r:id="rId6"/>
    <p:sldId id="264" r:id="rId7"/>
    <p:sldId id="270" r:id="rId8"/>
    <p:sldId id="265" r:id="rId9"/>
    <p:sldId id="271" r:id="rId10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47" d="100"/>
          <a:sy n="47" d="100"/>
        </p:scale>
        <p:origin x="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43048897411319E-2"/>
          <c:y val="6.5462753950338598E-2"/>
          <c:w val="0.7698945349952061"/>
          <c:h val="0.665914221218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strRef>
              <c:f>Sheet1!$A$6:$A$201</c:f>
              <c:strCache>
                <c:ptCount val="196"/>
                <c:pt idx="0">
                  <c:v>May-02</c:v>
                </c:pt>
                <c:pt idx="1">
                  <c:v>June</c:v>
                </c:pt>
                <c:pt idx="2">
                  <c:v>July</c:v>
                </c:pt>
                <c:pt idx="3">
                  <c:v>Aug</c:v>
                </c:pt>
                <c:pt idx="4">
                  <c:v>Sept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Jan-03</c:v>
                </c:pt>
                <c:pt idx="9">
                  <c:v>Feb</c:v>
                </c:pt>
                <c:pt idx="10">
                  <c:v>Mar</c:v>
                </c:pt>
                <c:pt idx="11">
                  <c:v>Apr-03</c:v>
                </c:pt>
                <c:pt idx="12">
                  <c:v>May-03</c:v>
                </c:pt>
                <c:pt idx="13">
                  <c:v>June</c:v>
                </c:pt>
                <c:pt idx="14">
                  <c:v>July</c:v>
                </c:pt>
                <c:pt idx="15">
                  <c:v>Aug</c:v>
                </c:pt>
                <c:pt idx="16">
                  <c:v>Sept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Jan-04</c:v>
                </c:pt>
                <c:pt idx="21">
                  <c:v>Feb</c:v>
                </c:pt>
                <c:pt idx="22">
                  <c:v>Mar</c:v>
                </c:pt>
                <c:pt idx="23">
                  <c:v>Apr-04</c:v>
                </c:pt>
                <c:pt idx="24">
                  <c:v>May-04</c:v>
                </c:pt>
                <c:pt idx="25">
                  <c:v>June</c:v>
                </c:pt>
                <c:pt idx="26">
                  <c:v>July</c:v>
                </c:pt>
                <c:pt idx="27">
                  <c:v>Aug</c:v>
                </c:pt>
                <c:pt idx="28">
                  <c:v>Sept</c:v>
                </c:pt>
                <c:pt idx="29">
                  <c:v>Oct</c:v>
                </c:pt>
                <c:pt idx="30">
                  <c:v>Nov</c:v>
                </c:pt>
                <c:pt idx="31">
                  <c:v>Dec</c:v>
                </c:pt>
                <c:pt idx="32">
                  <c:v>Jan-05</c:v>
                </c:pt>
                <c:pt idx="33">
                  <c:v>Feb</c:v>
                </c:pt>
                <c:pt idx="34">
                  <c:v>Mar</c:v>
                </c:pt>
                <c:pt idx="35">
                  <c:v>Apr-05</c:v>
                </c:pt>
                <c:pt idx="36">
                  <c:v>May-05</c:v>
                </c:pt>
                <c:pt idx="37">
                  <c:v>June</c:v>
                </c:pt>
                <c:pt idx="38">
                  <c:v>July</c:v>
                </c:pt>
                <c:pt idx="39">
                  <c:v>Aug</c:v>
                </c:pt>
                <c:pt idx="40">
                  <c:v>Sept</c:v>
                </c:pt>
                <c:pt idx="41">
                  <c:v>Oct</c:v>
                </c:pt>
                <c:pt idx="42">
                  <c:v>Nov</c:v>
                </c:pt>
                <c:pt idx="43">
                  <c:v>Dec</c:v>
                </c:pt>
                <c:pt idx="44">
                  <c:v>Jan-06</c:v>
                </c:pt>
                <c:pt idx="45">
                  <c:v>Feb</c:v>
                </c:pt>
                <c:pt idx="46">
                  <c:v>Mar</c:v>
                </c:pt>
                <c:pt idx="47">
                  <c:v>Apr-06</c:v>
                </c:pt>
                <c:pt idx="48">
                  <c:v>May-06</c:v>
                </c:pt>
                <c:pt idx="49">
                  <c:v>June</c:v>
                </c:pt>
                <c:pt idx="50">
                  <c:v>July</c:v>
                </c:pt>
                <c:pt idx="51">
                  <c:v>Aug</c:v>
                </c:pt>
                <c:pt idx="52">
                  <c:v>Sept</c:v>
                </c:pt>
                <c:pt idx="53">
                  <c:v>Oct</c:v>
                </c:pt>
                <c:pt idx="54">
                  <c:v>Nov</c:v>
                </c:pt>
                <c:pt idx="55">
                  <c:v>Dec</c:v>
                </c:pt>
                <c:pt idx="56">
                  <c:v>Jan-07</c:v>
                </c:pt>
                <c:pt idx="57">
                  <c:v>Feb</c:v>
                </c:pt>
                <c:pt idx="58">
                  <c:v>Mar</c:v>
                </c:pt>
                <c:pt idx="59">
                  <c:v>Apr-07</c:v>
                </c:pt>
                <c:pt idx="60">
                  <c:v>May-07</c:v>
                </c:pt>
                <c:pt idx="61">
                  <c:v>June</c:v>
                </c:pt>
                <c:pt idx="62">
                  <c:v>July</c:v>
                </c:pt>
                <c:pt idx="63">
                  <c:v>Aug</c:v>
                </c:pt>
                <c:pt idx="64">
                  <c:v>Sept</c:v>
                </c:pt>
                <c:pt idx="65">
                  <c:v>Oct</c:v>
                </c:pt>
                <c:pt idx="66">
                  <c:v>Nov</c:v>
                </c:pt>
                <c:pt idx="67">
                  <c:v>Dec</c:v>
                </c:pt>
                <c:pt idx="68">
                  <c:v>Jan-08</c:v>
                </c:pt>
                <c:pt idx="69">
                  <c:v>Feb</c:v>
                </c:pt>
                <c:pt idx="70">
                  <c:v>Mar</c:v>
                </c:pt>
                <c:pt idx="71">
                  <c:v>Apr-08</c:v>
                </c:pt>
                <c:pt idx="72">
                  <c:v>May-08</c:v>
                </c:pt>
                <c:pt idx="73">
                  <c:v>June</c:v>
                </c:pt>
                <c:pt idx="74">
                  <c:v>July</c:v>
                </c:pt>
                <c:pt idx="75">
                  <c:v>Aug</c:v>
                </c:pt>
                <c:pt idx="76">
                  <c:v>Sept</c:v>
                </c:pt>
                <c:pt idx="77">
                  <c:v>Oct</c:v>
                </c:pt>
                <c:pt idx="78">
                  <c:v>Nov</c:v>
                </c:pt>
                <c:pt idx="79">
                  <c:v>Dec</c:v>
                </c:pt>
                <c:pt idx="80">
                  <c:v>Jan-09</c:v>
                </c:pt>
                <c:pt idx="81">
                  <c:v>Feb</c:v>
                </c:pt>
                <c:pt idx="82">
                  <c:v>Mar</c:v>
                </c:pt>
                <c:pt idx="83">
                  <c:v>Apr-09</c:v>
                </c:pt>
                <c:pt idx="84">
                  <c:v>May-09</c:v>
                </c:pt>
                <c:pt idx="85">
                  <c:v>June</c:v>
                </c:pt>
                <c:pt idx="86">
                  <c:v>July</c:v>
                </c:pt>
                <c:pt idx="87">
                  <c:v>Aug</c:v>
                </c:pt>
                <c:pt idx="88">
                  <c:v>Sept</c:v>
                </c:pt>
                <c:pt idx="89">
                  <c:v>Oct</c:v>
                </c:pt>
                <c:pt idx="90">
                  <c:v>Nov</c:v>
                </c:pt>
                <c:pt idx="91">
                  <c:v>Dec</c:v>
                </c:pt>
                <c:pt idx="92">
                  <c:v>Jan-10</c:v>
                </c:pt>
                <c:pt idx="93">
                  <c:v>Feb</c:v>
                </c:pt>
                <c:pt idx="94">
                  <c:v>Mar</c:v>
                </c:pt>
                <c:pt idx="95">
                  <c:v>Apr-10</c:v>
                </c:pt>
                <c:pt idx="96">
                  <c:v>May-10</c:v>
                </c:pt>
                <c:pt idx="97">
                  <c:v>June</c:v>
                </c:pt>
                <c:pt idx="98">
                  <c:v>July</c:v>
                </c:pt>
                <c:pt idx="99">
                  <c:v>Aug</c:v>
                </c:pt>
                <c:pt idx="100">
                  <c:v>Sept</c:v>
                </c:pt>
                <c:pt idx="101">
                  <c:v>Oct</c:v>
                </c:pt>
                <c:pt idx="102">
                  <c:v>Nov</c:v>
                </c:pt>
                <c:pt idx="103">
                  <c:v>Dec</c:v>
                </c:pt>
                <c:pt idx="104">
                  <c:v>Jan-11</c:v>
                </c:pt>
                <c:pt idx="105">
                  <c:v>Feb</c:v>
                </c:pt>
                <c:pt idx="106">
                  <c:v>Mar</c:v>
                </c:pt>
                <c:pt idx="107">
                  <c:v>Apr-11</c:v>
                </c:pt>
                <c:pt idx="108">
                  <c:v>May-11</c:v>
                </c:pt>
                <c:pt idx="109">
                  <c:v>June</c:v>
                </c:pt>
                <c:pt idx="110">
                  <c:v>July</c:v>
                </c:pt>
                <c:pt idx="111">
                  <c:v>Aug</c:v>
                </c:pt>
                <c:pt idx="112">
                  <c:v>Sept</c:v>
                </c:pt>
                <c:pt idx="113">
                  <c:v>Oct</c:v>
                </c:pt>
                <c:pt idx="114">
                  <c:v>Nov</c:v>
                </c:pt>
                <c:pt idx="115">
                  <c:v>Dec</c:v>
                </c:pt>
                <c:pt idx="116">
                  <c:v>Jan-12</c:v>
                </c:pt>
                <c:pt idx="117">
                  <c:v>Feb</c:v>
                </c:pt>
                <c:pt idx="118">
                  <c:v>Mar</c:v>
                </c:pt>
                <c:pt idx="119">
                  <c:v>Apr-12</c:v>
                </c:pt>
                <c:pt idx="120">
                  <c:v>May-12</c:v>
                </c:pt>
                <c:pt idx="121">
                  <c:v>June</c:v>
                </c:pt>
                <c:pt idx="122">
                  <c:v>July</c:v>
                </c:pt>
                <c:pt idx="123">
                  <c:v>Aug</c:v>
                </c:pt>
                <c:pt idx="124">
                  <c:v>Sept</c:v>
                </c:pt>
                <c:pt idx="125">
                  <c:v>Oct</c:v>
                </c:pt>
                <c:pt idx="126">
                  <c:v>Nov</c:v>
                </c:pt>
                <c:pt idx="127">
                  <c:v>Dec</c:v>
                </c:pt>
                <c:pt idx="128">
                  <c:v>Jan-13</c:v>
                </c:pt>
                <c:pt idx="129">
                  <c:v>Feb</c:v>
                </c:pt>
                <c:pt idx="130">
                  <c:v>Mar</c:v>
                </c:pt>
                <c:pt idx="131">
                  <c:v>Apr-13</c:v>
                </c:pt>
                <c:pt idx="132">
                  <c:v>May-13</c:v>
                </c:pt>
                <c:pt idx="133">
                  <c:v>June</c:v>
                </c:pt>
                <c:pt idx="134">
                  <c:v>July</c:v>
                </c:pt>
                <c:pt idx="135">
                  <c:v>Aug</c:v>
                </c:pt>
                <c:pt idx="136">
                  <c:v>Sept</c:v>
                </c:pt>
                <c:pt idx="137">
                  <c:v>Oct</c:v>
                </c:pt>
                <c:pt idx="138">
                  <c:v>Nov</c:v>
                </c:pt>
                <c:pt idx="139">
                  <c:v>Dec</c:v>
                </c:pt>
                <c:pt idx="140">
                  <c:v>Jan-14</c:v>
                </c:pt>
                <c:pt idx="141">
                  <c:v>Feb</c:v>
                </c:pt>
                <c:pt idx="142">
                  <c:v>Mar</c:v>
                </c:pt>
                <c:pt idx="143">
                  <c:v>Apr-14</c:v>
                </c:pt>
                <c:pt idx="144">
                  <c:v>May-14</c:v>
                </c:pt>
                <c:pt idx="145">
                  <c:v>June</c:v>
                </c:pt>
                <c:pt idx="146">
                  <c:v>July</c:v>
                </c:pt>
                <c:pt idx="147">
                  <c:v>Aug</c:v>
                </c:pt>
                <c:pt idx="148">
                  <c:v>Sept</c:v>
                </c:pt>
                <c:pt idx="149">
                  <c:v>Oct</c:v>
                </c:pt>
                <c:pt idx="150">
                  <c:v>Nov</c:v>
                </c:pt>
                <c:pt idx="151">
                  <c:v>Dec</c:v>
                </c:pt>
                <c:pt idx="152">
                  <c:v>Jan</c:v>
                </c:pt>
                <c:pt idx="153">
                  <c:v>Feb</c:v>
                </c:pt>
                <c:pt idx="154">
                  <c:v>March</c:v>
                </c:pt>
                <c:pt idx="155">
                  <c:v>Apr-15</c:v>
                </c:pt>
                <c:pt idx="156">
                  <c:v>May-15</c:v>
                </c:pt>
                <c:pt idx="157">
                  <c:v>June</c:v>
                </c:pt>
                <c:pt idx="158">
                  <c:v>July</c:v>
                </c:pt>
                <c:pt idx="159">
                  <c:v>Aug</c:v>
                </c:pt>
                <c:pt idx="160">
                  <c:v>Sept</c:v>
                </c:pt>
                <c:pt idx="161">
                  <c:v>Oct</c:v>
                </c:pt>
                <c:pt idx="162">
                  <c:v>Nov</c:v>
                </c:pt>
                <c:pt idx="163">
                  <c:v>Dec</c:v>
                </c:pt>
                <c:pt idx="164">
                  <c:v>Jan</c:v>
                </c:pt>
                <c:pt idx="165">
                  <c:v>Feb</c:v>
                </c:pt>
                <c:pt idx="166">
                  <c:v>March</c:v>
                </c:pt>
                <c:pt idx="167">
                  <c:v>Apr-16</c:v>
                </c:pt>
                <c:pt idx="168">
                  <c:v>May-16</c:v>
                </c:pt>
                <c:pt idx="169">
                  <c:v>June</c:v>
                </c:pt>
                <c:pt idx="170">
                  <c:v>July</c:v>
                </c:pt>
                <c:pt idx="171">
                  <c:v>Aug</c:v>
                </c:pt>
                <c:pt idx="172">
                  <c:v>Sept</c:v>
                </c:pt>
                <c:pt idx="173">
                  <c:v>Oct</c:v>
                </c:pt>
                <c:pt idx="174">
                  <c:v>Nov</c:v>
                </c:pt>
                <c:pt idx="175">
                  <c:v>Dec</c:v>
                </c:pt>
                <c:pt idx="176">
                  <c:v>Jan</c:v>
                </c:pt>
                <c:pt idx="177">
                  <c:v>Feb</c:v>
                </c:pt>
                <c:pt idx="178">
                  <c:v>March</c:v>
                </c:pt>
                <c:pt idx="179">
                  <c:v>April</c:v>
                </c:pt>
                <c:pt idx="180">
                  <c:v>May-17</c:v>
                </c:pt>
                <c:pt idx="181">
                  <c:v>June</c:v>
                </c:pt>
                <c:pt idx="182">
                  <c:v>July</c:v>
                </c:pt>
                <c:pt idx="183">
                  <c:v>Aug</c:v>
                </c:pt>
                <c:pt idx="184">
                  <c:v>Sept</c:v>
                </c:pt>
                <c:pt idx="185">
                  <c:v>Oct</c:v>
                </c:pt>
                <c:pt idx="186">
                  <c:v>Nov</c:v>
                </c:pt>
                <c:pt idx="187">
                  <c:v>Dec</c:v>
                </c:pt>
                <c:pt idx="188">
                  <c:v>Jan</c:v>
                </c:pt>
                <c:pt idx="189">
                  <c:v>Feb</c:v>
                </c:pt>
                <c:pt idx="190">
                  <c:v>March</c:v>
                </c:pt>
                <c:pt idx="191">
                  <c:v>April</c:v>
                </c:pt>
                <c:pt idx="192">
                  <c:v>June</c:v>
                </c:pt>
                <c:pt idx="193">
                  <c:v>July</c:v>
                </c:pt>
                <c:pt idx="194">
                  <c:v>Aug</c:v>
                </c:pt>
                <c:pt idx="195">
                  <c:v>Sept</c:v>
                </c:pt>
              </c:strCache>
            </c:strRef>
          </c:cat>
          <c:val>
            <c:numRef>
              <c:f>Sheet1!$B$6:$B$201</c:f>
              <c:numCache>
                <c:formatCode>General</c:formatCode>
                <c:ptCount val="196"/>
                <c:pt idx="0">
                  <c:v>2371</c:v>
                </c:pt>
                <c:pt idx="1">
                  <c:v>1377</c:v>
                </c:pt>
                <c:pt idx="2">
                  <c:v>1880</c:v>
                </c:pt>
                <c:pt idx="3">
                  <c:v>1681</c:v>
                </c:pt>
                <c:pt idx="4">
                  <c:v>2318</c:v>
                </c:pt>
                <c:pt idx="5">
                  <c:v>3167</c:v>
                </c:pt>
                <c:pt idx="6">
                  <c:v>3973</c:v>
                </c:pt>
                <c:pt idx="7">
                  <c:v>2665</c:v>
                </c:pt>
                <c:pt idx="8">
                  <c:v>2751</c:v>
                </c:pt>
                <c:pt idx="9">
                  <c:v>2925</c:v>
                </c:pt>
                <c:pt idx="10">
                  <c:v>3696</c:v>
                </c:pt>
                <c:pt idx="11">
                  <c:v>4085</c:v>
                </c:pt>
                <c:pt idx="12">
                  <c:v>3589</c:v>
                </c:pt>
                <c:pt idx="13">
                  <c:v>3359</c:v>
                </c:pt>
                <c:pt idx="14">
                  <c:v>3687</c:v>
                </c:pt>
                <c:pt idx="15">
                  <c:v>3368</c:v>
                </c:pt>
                <c:pt idx="16">
                  <c:v>3356</c:v>
                </c:pt>
                <c:pt idx="17">
                  <c:v>4047</c:v>
                </c:pt>
                <c:pt idx="18">
                  <c:v>3499</c:v>
                </c:pt>
                <c:pt idx="19">
                  <c:v>2833</c:v>
                </c:pt>
                <c:pt idx="20">
                  <c:v>2970</c:v>
                </c:pt>
                <c:pt idx="21">
                  <c:v>4457</c:v>
                </c:pt>
                <c:pt idx="22">
                  <c:v>4384</c:v>
                </c:pt>
                <c:pt idx="23">
                  <c:v>3540</c:v>
                </c:pt>
                <c:pt idx="24">
                  <c:v>4626</c:v>
                </c:pt>
                <c:pt idx="25">
                  <c:v>4002</c:v>
                </c:pt>
                <c:pt idx="26">
                  <c:v>3222</c:v>
                </c:pt>
                <c:pt idx="27">
                  <c:v>3146</c:v>
                </c:pt>
                <c:pt idx="28">
                  <c:v>3931</c:v>
                </c:pt>
                <c:pt idx="29">
                  <c:v>5063</c:v>
                </c:pt>
                <c:pt idx="30">
                  <c:v>4693</c:v>
                </c:pt>
                <c:pt idx="31">
                  <c:v>4868</c:v>
                </c:pt>
                <c:pt idx="32">
                  <c:v>5334</c:v>
                </c:pt>
                <c:pt idx="33">
                  <c:v>6219</c:v>
                </c:pt>
                <c:pt idx="34">
                  <c:v>5134</c:v>
                </c:pt>
                <c:pt idx="35">
                  <c:v>1840</c:v>
                </c:pt>
                <c:pt idx="36">
                  <c:v>5139</c:v>
                </c:pt>
                <c:pt idx="37">
                  <c:v>3561</c:v>
                </c:pt>
                <c:pt idx="38">
                  <c:v>3952</c:v>
                </c:pt>
                <c:pt idx="39">
                  <c:v>3623</c:v>
                </c:pt>
                <c:pt idx="40">
                  <c:v>4918</c:v>
                </c:pt>
                <c:pt idx="41">
                  <c:v>4874</c:v>
                </c:pt>
                <c:pt idx="42">
                  <c:v>5080</c:v>
                </c:pt>
                <c:pt idx="43">
                  <c:v>4290</c:v>
                </c:pt>
                <c:pt idx="44">
                  <c:v>4905</c:v>
                </c:pt>
                <c:pt idx="45">
                  <c:v>4065</c:v>
                </c:pt>
                <c:pt idx="46">
                  <c:v>4456</c:v>
                </c:pt>
                <c:pt idx="47">
                  <c:v>3853</c:v>
                </c:pt>
                <c:pt idx="48">
                  <c:v>4523</c:v>
                </c:pt>
                <c:pt idx="49">
                  <c:v>4063</c:v>
                </c:pt>
                <c:pt idx="50">
                  <c:v>3030</c:v>
                </c:pt>
                <c:pt idx="51">
                  <c:v>3447</c:v>
                </c:pt>
                <c:pt idx="52">
                  <c:v>3470</c:v>
                </c:pt>
                <c:pt idx="53">
                  <c:v>4777</c:v>
                </c:pt>
                <c:pt idx="54">
                  <c:v>5190</c:v>
                </c:pt>
                <c:pt idx="55">
                  <c:v>4298</c:v>
                </c:pt>
                <c:pt idx="56">
                  <c:v>5193</c:v>
                </c:pt>
                <c:pt idx="57">
                  <c:v>4819</c:v>
                </c:pt>
                <c:pt idx="58">
                  <c:v>4899</c:v>
                </c:pt>
                <c:pt idx="59">
                  <c:v>4163</c:v>
                </c:pt>
                <c:pt idx="60">
                  <c:v>3852</c:v>
                </c:pt>
                <c:pt idx="61">
                  <c:v>3702</c:v>
                </c:pt>
                <c:pt idx="62">
                  <c:v>2517</c:v>
                </c:pt>
                <c:pt idx="63">
                  <c:v>3763</c:v>
                </c:pt>
                <c:pt idx="64">
                  <c:v>4450</c:v>
                </c:pt>
                <c:pt idx="65">
                  <c:v>5105</c:v>
                </c:pt>
                <c:pt idx="66">
                  <c:v>4400</c:v>
                </c:pt>
                <c:pt idx="67">
                  <c:v>3342</c:v>
                </c:pt>
                <c:pt idx="68">
                  <c:v>5403</c:v>
                </c:pt>
                <c:pt idx="69">
                  <c:v>4349</c:v>
                </c:pt>
                <c:pt idx="70">
                  <c:v>4111</c:v>
                </c:pt>
                <c:pt idx="71">
                  <c:v>3554</c:v>
                </c:pt>
                <c:pt idx="72">
                  <c:v>4481</c:v>
                </c:pt>
                <c:pt idx="73">
                  <c:v>3425</c:v>
                </c:pt>
                <c:pt idx="74">
                  <c:v>2951</c:v>
                </c:pt>
                <c:pt idx="75">
                  <c:v>5035</c:v>
                </c:pt>
                <c:pt idx="76">
                  <c:v>3411</c:v>
                </c:pt>
                <c:pt idx="77">
                  <c:v>4404</c:v>
                </c:pt>
                <c:pt idx="78">
                  <c:v>3721</c:v>
                </c:pt>
                <c:pt idx="79">
                  <c:v>4326</c:v>
                </c:pt>
                <c:pt idx="80">
                  <c:v>5858</c:v>
                </c:pt>
                <c:pt idx="81">
                  <c:v>6670</c:v>
                </c:pt>
                <c:pt idx="82">
                  <c:v>4013</c:v>
                </c:pt>
                <c:pt idx="83">
                  <c:v>5239</c:v>
                </c:pt>
                <c:pt idx="84">
                  <c:v>4430</c:v>
                </c:pt>
                <c:pt idx="85">
                  <c:v>2747</c:v>
                </c:pt>
                <c:pt idx="86">
                  <c:v>2342</c:v>
                </c:pt>
                <c:pt idx="87">
                  <c:v>4786</c:v>
                </c:pt>
                <c:pt idx="88">
                  <c:v>4738</c:v>
                </c:pt>
                <c:pt idx="89">
                  <c:v>5931</c:v>
                </c:pt>
                <c:pt idx="90">
                  <c:v>5556</c:v>
                </c:pt>
                <c:pt idx="91">
                  <c:v>3860</c:v>
                </c:pt>
                <c:pt idx="92">
                  <c:v>4173</c:v>
                </c:pt>
                <c:pt idx="93">
                  <c:v>5733</c:v>
                </c:pt>
                <c:pt idx="94">
                  <c:v>5158</c:v>
                </c:pt>
                <c:pt idx="95">
                  <c:v>3812</c:v>
                </c:pt>
                <c:pt idx="96">
                  <c:v>7097</c:v>
                </c:pt>
                <c:pt idx="97">
                  <c:v>4471</c:v>
                </c:pt>
                <c:pt idx="98">
                  <c:v>4887</c:v>
                </c:pt>
                <c:pt idx="99">
                  <c:v>3513</c:v>
                </c:pt>
                <c:pt idx="100">
                  <c:v>3920</c:v>
                </c:pt>
                <c:pt idx="101">
                  <c:v>3452</c:v>
                </c:pt>
                <c:pt idx="102">
                  <c:v>3964</c:v>
                </c:pt>
                <c:pt idx="103">
                  <c:v>3307</c:v>
                </c:pt>
                <c:pt idx="104">
                  <c:v>6066</c:v>
                </c:pt>
                <c:pt idx="105">
                  <c:v>4018</c:v>
                </c:pt>
                <c:pt idx="106">
                  <c:v>4985</c:v>
                </c:pt>
                <c:pt idx="107">
                  <c:v>3288</c:v>
                </c:pt>
                <c:pt idx="108">
                  <c:v>5038</c:v>
                </c:pt>
                <c:pt idx="109">
                  <c:v>2869</c:v>
                </c:pt>
                <c:pt idx="110">
                  <c:v>2270</c:v>
                </c:pt>
                <c:pt idx="111">
                  <c:v>2713</c:v>
                </c:pt>
                <c:pt idx="112">
                  <c:v>3376</c:v>
                </c:pt>
                <c:pt idx="113">
                  <c:v>3688</c:v>
                </c:pt>
                <c:pt idx="114">
                  <c:v>4343</c:v>
                </c:pt>
                <c:pt idx="115">
                  <c:v>3028</c:v>
                </c:pt>
                <c:pt idx="116">
                  <c:v>3576</c:v>
                </c:pt>
                <c:pt idx="117">
                  <c:v>4194</c:v>
                </c:pt>
                <c:pt idx="118">
                  <c:v>3794</c:v>
                </c:pt>
                <c:pt idx="119">
                  <c:v>3214</c:v>
                </c:pt>
                <c:pt idx="120">
                  <c:v>5193</c:v>
                </c:pt>
                <c:pt idx="121">
                  <c:v>6473</c:v>
                </c:pt>
                <c:pt idx="122">
                  <c:v>3907</c:v>
                </c:pt>
                <c:pt idx="123">
                  <c:v>4997</c:v>
                </c:pt>
                <c:pt idx="124">
                  <c:v>4636</c:v>
                </c:pt>
                <c:pt idx="125">
                  <c:v>5100</c:v>
                </c:pt>
                <c:pt idx="126">
                  <c:v>4867</c:v>
                </c:pt>
                <c:pt idx="127">
                  <c:v>4279</c:v>
                </c:pt>
                <c:pt idx="128">
                  <c:v>4162</c:v>
                </c:pt>
                <c:pt idx="129">
                  <c:v>4365</c:v>
                </c:pt>
                <c:pt idx="130">
                  <c:v>7540</c:v>
                </c:pt>
                <c:pt idx="131">
                  <c:v>5624</c:v>
                </c:pt>
                <c:pt idx="132">
                  <c:v>4904</c:v>
                </c:pt>
                <c:pt idx="133">
                  <c:v>5568</c:v>
                </c:pt>
                <c:pt idx="134">
                  <c:v>5156</c:v>
                </c:pt>
                <c:pt idx="135">
                  <c:v>4691</c:v>
                </c:pt>
                <c:pt idx="136">
                  <c:v>11109</c:v>
                </c:pt>
                <c:pt idx="137">
                  <c:v>8960</c:v>
                </c:pt>
                <c:pt idx="138">
                  <c:v>14177</c:v>
                </c:pt>
                <c:pt idx="139">
                  <c:v>9525</c:v>
                </c:pt>
                <c:pt idx="140">
                  <c:v>10195</c:v>
                </c:pt>
                <c:pt idx="141">
                  <c:v>10165</c:v>
                </c:pt>
                <c:pt idx="142">
                  <c:v>9987</c:v>
                </c:pt>
                <c:pt idx="143">
                  <c:v>7276</c:v>
                </c:pt>
                <c:pt idx="144">
                  <c:v>6408</c:v>
                </c:pt>
                <c:pt idx="145">
                  <c:v>8284</c:v>
                </c:pt>
                <c:pt idx="146">
                  <c:v>7134</c:v>
                </c:pt>
                <c:pt idx="147">
                  <c:v>7118</c:v>
                </c:pt>
                <c:pt idx="148">
                  <c:v>7686</c:v>
                </c:pt>
                <c:pt idx="149">
                  <c:v>9509</c:v>
                </c:pt>
                <c:pt idx="150">
                  <c:v>9617</c:v>
                </c:pt>
                <c:pt idx="151">
                  <c:v>7177</c:v>
                </c:pt>
                <c:pt idx="152">
                  <c:v>7020</c:v>
                </c:pt>
                <c:pt idx="153">
                  <c:v>6114</c:v>
                </c:pt>
                <c:pt idx="154">
                  <c:v>7382</c:v>
                </c:pt>
                <c:pt idx="155">
                  <c:v>9992</c:v>
                </c:pt>
                <c:pt idx="156">
                  <c:v>8261</c:v>
                </c:pt>
                <c:pt idx="157">
                  <c:v>7731</c:v>
                </c:pt>
                <c:pt idx="158">
                  <c:v>6621</c:v>
                </c:pt>
                <c:pt idx="159">
                  <c:v>6778</c:v>
                </c:pt>
                <c:pt idx="160">
                  <c:v>7352</c:v>
                </c:pt>
                <c:pt idx="161">
                  <c:v>8053</c:v>
                </c:pt>
                <c:pt idx="162">
                  <c:v>7830</c:v>
                </c:pt>
                <c:pt idx="163">
                  <c:v>9588</c:v>
                </c:pt>
                <c:pt idx="164">
                  <c:v>7944</c:v>
                </c:pt>
                <c:pt idx="165">
                  <c:v>11442</c:v>
                </c:pt>
                <c:pt idx="166">
                  <c:v>7440</c:v>
                </c:pt>
                <c:pt idx="167">
                  <c:v>10901</c:v>
                </c:pt>
                <c:pt idx="168">
                  <c:v>6317</c:v>
                </c:pt>
                <c:pt idx="169">
                  <c:v>9949</c:v>
                </c:pt>
                <c:pt idx="170">
                  <c:v>5603</c:v>
                </c:pt>
                <c:pt idx="171">
                  <c:v>8068</c:v>
                </c:pt>
                <c:pt idx="172">
                  <c:v>9578</c:v>
                </c:pt>
                <c:pt idx="173">
                  <c:v>8634</c:v>
                </c:pt>
                <c:pt idx="174">
                  <c:v>11811</c:v>
                </c:pt>
                <c:pt idx="175">
                  <c:v>8183</c:v>
                </c:pt>
                <c:pt idx="176">
                  <c:v>5699</c:v>
                </c:pt>
                <c:pt idx="177">
                  <c:v>4371</c:v>
                </c:pt>
                <c:pt idx="178">
                  <c:v>5630</c:v>
                </c:pt>
                <c:pt idx="179">
                  <c:v>8984</c:v>
                </c:pt>
                <c:pt idx="180">
                  <c:v>23497</c:v>
                </c:pt>
                <c:pt idx="181">
                  <c:v>6283</c:v>
                </c:pt>
                <c:pt idx="182">
                  <c:v>14797</c:v>
                </c:pt>
                <c:pt idx="183">
                  <c:v>8956</c:v>
                </c:pt>
                <c:pt idx="184">
                  <c:v>10398</c:v>
                </c:pt>
                <c:pt idx="185">
                  <c:v>8137</c:v>
                </c:pt>
                <c:pt idx="186">
                  <c:v>6095</c:v>
                </c:pt>
                <c:pt idx="187">
                  <c:v>8432</c:v>
                </c:pt>
                <c:pt idx="188">
                  <c:v>8082</c:v>
                </c:pt>
                <c:pt idx="189">
                  <c:v>4924</c:v>
                </c:pt>
                <c:pt idx="190">
                  <c:v>5579</c:v>
                </c:pt>
                <c:pt idx="191">
                  <c:v>5348</c:v>
                </c:pt>
                <c:pt idx="192">
                  <c:v>7445</c:v>
                </c:pt>
                <c:pt idx="193">
                  <c:v>7546</c:v>
                </c:pt>
                <c:pt idx="194">
                  <c:v>5312</c:v>
                </c:pt>
                <c:pt idx="195">
                  <c:v>6394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F-4AB5-B544-1210B9D3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316224"/>
        <c:axId val="376322888"/>
      </c:barChart>
      <c:catAx>
        <c:axId val="3763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6322888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376322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6316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453775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1892410" y="6606545"/>
            <a:ext cx="264495" cy="2616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0"/>
            <a:ext cx="1200550" cy="546437"/>
          </a:xfrm>
          <a:prstGeom prst="rect">
            <a:avLst/>
          </a:prstGeom>
        </p:spPr>
      </p:pic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</a:t>
            </a:r>
            <a:r>
              <a:rPr sz="2400" dirty="0" smtClean="0">
                <a:uFill>
                  <a:solidFill/>
                </a:uFill>
              </a:rPr>
              <a:t>Five</a:t>
            </a:r>
            <a:endParaRPr sz="2400" dirty="0">
              <a:uFill>
                <a:solidFill/>
              </a:u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332411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0092" y="177126"/>
            <a:ext cx="2149058" cy="978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DOE Site Visit: Nov. 30 – Dec. 1, 2017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863526" y="1818042"/>
            <a:ext cx="8464948" cy="41974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SzTx/>
              <a:buNone/>
            </a:pP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TUNL Contributions in the </a:t>
            </a:r>
            <a:b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</a:b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US Nuclear Data </a:t>
            </a:r>
            <a:r>
              <a:rPr lang="en-US" sz="5400" dirty="0" smtClean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J.H. Kelley - USNDP Structure Group Leader: (6 months FTE),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 Purcell (emeritus 0.1 FTE), and G. </a:t>
            </a:r>
            <a:r>
              <a:rPr lang="en-US" dirty="0" err="1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Sheu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 (Adm. Assist. 0.75 FTE)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(Kent Leung (post doc 0.5 FTE))</a:t>
            </a:r>
          </a:p>
          <a:p>
            <a:pPr marL="0" indent="0">
              <a:buSzTx/>
              <a:buNone/>
            </a:pP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TUNL Primary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200" y="2016249"/>
            <a:ext cx="6697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are responsible for nuclear structure evaluation in the A=2-20 mass region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ENSDF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files for A=2-20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XUNDL from A=2-20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Web interface for A=3-20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6" y="545656"/>
            <a:ext cx="4831551" cy="57741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6" name="Rectangle 5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19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Activities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933694"/>
            <a:ext cx="10950784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Submitted ENSDF for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=12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Times New Roman"/>
              </a:rPr>
              <a:t>Prepared/updated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ENSDF datasets for 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5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Be, 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17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Ne, 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Maintain up-to-date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-decay lifetimes for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=1-20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lvl="0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Work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progress: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=13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ENSDF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file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evaluations of </a:t>
            </a:r>
            <a:r>
              <a:rPr lang="en-US" baseline="30000" dirty="0" smtClean="0">
                <a:solidFill>
                  <a:srgbClr val="92D050"/>
                </a:solidFill>
                <a:latin typeface="Times New Roman"/>
              </a:rPr>
              <a:t>5</a:t>
            </a:r>
            <a:r>
              <a:rPr lang="en-US" dirty="0" smtClean="0">
                <a:solidFill>
                  <a:srgbClr val="92D050"/>
                </a:solidFill>
                <a:latin typeface="Times New Roman"/>
              </a:rPr>
              <a:t>H, </a:t>
            </a:r>
            <a:r>
              <a:rPr lang="en-US" baseline="30000" dirty="0" smtClean="0">
                <a:solidFill>
                  <a:srgbClr val="92D050"/>
                </a:solidFill>
                <a:latin typeface="Times New Roman"/>
              </a:rPr>
              <a:t>8</a:t>
            </a:r>
            <a:r>
              <a:rPr lang="en-US" dirty="0" smtClean="0">
                <a:solidFill>
                  <a:srgbClr val="92D050"/>
                </a:solidFill>
                <a:latin typeface="Times New Roman"/>
              </a:rPr>
              <a:t>C, </a:t>
            </a:r>
            <a:r>
              <a:rPr lang="en-US" baseline="30000" dirty="0" smtClean="0">
                <a:solidFill>
                  <a:srgbClr val="92D050"/>
                </a:solidFill>
                <a:latin typeface="Times New Roman"/>
              </a:rPr>
              <a:t>20</a:t>
            </a:r>
            <a:r>
              <a:rPr lang="en-US" dirty="0" smtClean="0">
                <a:solidFill>
                  <a:srgbClr val="92D050"/>
                </a:solidFill>
                <a:latin typeface="Times New Roman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19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B,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19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Update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-decay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datasets in ENSDF 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457200" lvl="1" indent="0" defTabSz="91440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</a:rPr>
              <a:t>17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Ne (</a:t>
            </a:r>
            <a:r>
              <a:rPr lang="en-US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-n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b-a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3" name="Rectangle 2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260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-decay lifetimes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1419827"/>
            <a:ext cx="48280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Research Experience for Undergraduate Project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Olmstead</a:t>
            </a:r>
            <a:r>
              <a:rPr lang="en-US" sz="2000" dirty="0" smtClean="0"/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 2015: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Compiled relevant articles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Use McMaster data group’s Java averaging program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Evaluated lifetimes using a variety of averaging methods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Produced a table of recommended values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93115" y="6400799"/>
            <a:ext cx="2835797" cy="422476"/>
            <a:chOff x="8893115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893115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13033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76" y="-8837"/>
            <a:ext cx="4056339" cy="3947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3" y="3668594"/>
            <a:ext cx="4083481" cy="32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8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" y="466666"/>
            <a:ext cx="8410575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-decay </a:t>
            </a:r>
            <a:r>
              <a:rPr lang="en-US" dirty="0" smtClean="0"/>
              <a:t>lifetimes -continued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14" name="Rectangle 13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78" y="1574489"/>
            <a:ext cx="6853600" cy="467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774"/>
            <a:ext cx="6979939" cy="349829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6620889" y="2781509"/>
            <a:ext cx="389680" cy="609599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507277" y="2438341"/>
            <a:ext cx="516262" cy="906256"/>
          </a:xfrm>
          <a:prstGeom prst="up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1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Activities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8618" y="936587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eXperimental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Unevaluated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Nuclear Data Library</a:t>
            </a:r>
          </a:p>
          <a:p>
            <a:pPr lvl="1"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41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 sets/year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(~4/month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ground state decay &amp;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-decay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and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excitation 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thermal neutron capture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Maintain TUNL Dissertations online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6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metrics (April 2002-present)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2018: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=80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57150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Using Analog - finding issues with excluding new search engine "robots"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7" name="Rectangle 6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2017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7856"/>
              </p:ext>
            </p:extLst>
          </p:nvPr>
        </p:nvGraphicFramePr>
        <p:xfrm>
          <a:off x="135467" y="1752600"/>
          <a:ext cx="1192871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13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5" y="750424"/>
            <a:ext cx="6813629" cy="68136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5" name="Rectangle 4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638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5980" y="6400799"/>
            <a:ext cx="2835797" cy="422476"/>
            <a:chOff x="8055980" y="6400799"/>
            <a:chExt cx="2835797" cy="422476"/>
          </a:xfrm>
        </p:grpSpPr>
        <p:sp>
          <p:nvSpPr>
            <p:cNvPr id="4" name="Rectangle 3"/>
            <p:cNvSpPr/>
            <p:nvPr/>
          </p:nvSpPr>
          <p:spPr>
            <a:xfrm>
              <a:off x="8055980" y="6400799"/>
              <a:ext cx="2835797" cy="4224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98" y="6435524"/>
              <a:ext cx="23959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2018 USNDP Meeting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5913"/>
              </p:ext>
            </p:extLst>
          </p:nvPr>
        </p:nvGraphicFramePr>
        <p:xfrm>
          <a:off x="158876" y="289870"/>
          <a:ext cx="3958083" cy="59944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1442">
                  <a:extLst>
                    <a:ext uri="{9D8B030D-6E8A-4147-A177-3AD203B41FA5}">
                      <a16:colId xmlns:a16="http://schemas.microsoft.com/office/drawing/2014/main" xmlns="" val="260088003"/>
                    </a:ext>
                  </a:extLst>
                </a:gridCol>
                <a:gridCol w="607237">
                  <a:extLst>
                    <a:ext uri="{9D8B030D-6E8A-4147-A177-3AD203B41FA5}">
                      <a16:colId xmlns:a16="http://schemas.microsoft.com/office/drawing/2014/main" xmlns="" val="1780838855"/>
                    </a:ext>
                  </a:extLst>
                </a:gridCol>
                <a:gridCol w="585156">
                  <a:extLst>
                    <a:ext uri="{9D8B030D-6E8A-4147-A177-3AD203B41FA5}">
                      <a16:colId xmlns:a16="http://schemas.microsoft.com/office/drawing/2014/main" xmlns="" val="974543873"/>
                    </a:ext>
                  </a:extLst>
                </a:gridCol>
                <a:gridCol w="728685">
                  <a:extLst>
                    <a:ext uri="{9D8B030D-6E8A-4147-A177-3AD203B41FA5}">
                      <a16:colId xmlns:a16="http://schemas.microsoft.com/office/drawing/2014/main" xmlns="" val="1335091822"/>
                    </a:ext>
                  </a:extLst>
                </a:gridCol>
                <a:gridCol w="695563">
                  <a:extLst>
                    <a:ext uri="{9D8B030D-6E8A-4147-A177-3AD203B41FA5}">
                      <a16:colId xmlns:a16="http://schemas.microsoft.com/office/drawing/2014/main" xmlns="" val="13770427"/>
                    </a:ext>
                  </a:extLst>
                </a:gridCol>
              </a:tblGrid>
              <a:tr h="2478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FY 2018 FTE Distribution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529076"/>
                  </a:ext>
                </a:extLst>
              </a:tr>
              <a:tr h="1542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FTE Distribution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32228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Permanent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Temporary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Technical &amp; Admin.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Graduate Students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19303329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I. NNDC Facility Operation 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3829404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Management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04696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Secretarial/Administrative Support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6463133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Library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86392415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Computer Operations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2381078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II. Coordination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540103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6786543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International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9444016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III. Nuclear Physics Databases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5612967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Science References, NSR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11780674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Exper. Nucl. Structure Data, XUNDL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07901572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Eval. Nucl. Structure Data, ENSDF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5071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Numerical Nuclear Data, NuDat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5112464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Reaction Data Bibliography, CINDA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1326722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Reaction Data, CSISRS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3584954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Evaluated Nuclear Data File, ENDF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2274008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Database Software Maintenance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5327240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Future Database System Develop.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272045631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IV. Information Dissemination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602811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Data Sheets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7597258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Customer Services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74460450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Web Maintenance &amp; Development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36808880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V. Nuclear Structure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0.45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0.25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79334338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NSR Abstract Preparation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22111779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Compilation of Exper. Structure Data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7745255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</a:t>
                      </a:r>
                      <a:r>
                        <a:rPr lang="en-US" sz="400" u="none" strike="noStrike" dirty="0" err="1">
                          <a:effectLst/>
                        </a:rPr>
                        <a:t>Eval</a:t>
                      </a:r>
                      <a:r>
                        <a:rPr lang="en-US" sz="400" u="none" strike="noStrike" dirty="0">
                          <a:effectLst/>
                        </a:rPr>
                        <a:t>. of Masses &amp; Nuclides for ENSDF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0.35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05776585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Ground &amp; Metastable State Properties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79375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Radioactive Decay Data Evaluation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74989464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Thermal Capture Gamma Data Eval.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56141984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Light Mass Eval. for Nucl. Physics 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4999191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Structure Data Measurement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7543475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ENSDF Evaluation Support Codes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9664663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VI. Nuclear Reaction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35541528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Data Compilation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58211478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Manuals and Documentation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15124575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Evaluations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69905558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Reaction Standards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5860716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Model Development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88021754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Nucl. Reaction Data Measurements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4243437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Astrophysics Nuclear Data Needs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470634876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Covariances development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563336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 Reactor anti-neutrino &amp; decay heat calculations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1805279210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Verification and Validation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332584771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DOE-SC Nucl. Data Funded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0.6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0.75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2798488679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Staff Supported by Other Funds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4287509157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TOTAL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0.6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xmlns="" val="5972798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76508"/>
              </p:ext>
            </p:extLst>
          </p:nvPr>
        </p:nvGraphicFramePr>
        <p:xfrm>
          <a:off x="4477766" y="2215261"/>
          <a:ext cx="6692900" cy="2724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8924">
                  <a:extLst>
                    <a:ext uri="{9D8B030D-6E8A-4147-A177-3AD203B41FA5}">
                      <a16:colId xmlns:a16="http://schemas.microsoft.com/office/drawing/2014/main" xmlns="" val="1652471800"/>
                    </a:ext>
                  </a:extLst>
                </a:gridCol>
                <a:gridCol w="1010609">
                  <a:extLst>
                    <a:ext uri="{9D8B030D-6E8A-4147-A177-3AD203B41FA5}">
                      <a16:colId xmlns:a16="http://schemas.microsoft.com/office/drawing/2014/main" xmlns="" val="1604161507"/>
                    </a:ext>
                  </a:extLst>
                </a:gridCol>
                <a:gridCol w="829462">
                  <a:extLst>
                    <a:ext uri="{9D8B030D-6E8A-4147-A177-3AD203B41FA5}">
                      <a16:colId xmlns:a16="http://schemas.microsoft.com/office/drawing/2014/main" xmlns="" val="1189989160"/>
                    </a:ext>
                  </a:extLst>
                </a:gridCol>
                <a:gridCol w="3193905">
                  <a:extLst>
                    <a:ext uri="{9D8B030D-6E8A-4147-A177-3AD203B41FA5}">
                      <a16:colId xmlns:a16="http://schemas.microsoft.com/office/drawing/2014/main" xmlns="" val="861717710"/>
                    </a:ext>
                  </a:extLst>
                </a:gridCol>
              </a:tblGrid>
              <a:tr h="4286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FY 2018 Metrics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8317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NSR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81980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EXFOR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1158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XUNDL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31 articles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2878357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Compilations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80908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ENSDF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12He,12Li,12Be,12B, 12C, 12N, 12O, 5Be, 17Ne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23311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96023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Evaluations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6986515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Diseminations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83777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Articles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08498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Reports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62520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Invited Talks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849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912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693</Words>
  <Application>Microsoft Office PowerPoint</Application>
  <PresentationFormat>Widescreen</PresentationFormat>
  <Paragraphs>307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Helvetica Neue</vt:lpstr>
      <vt:lpstr>Symbol</vt:lpstr>
      <vt:lpstr>Times New Roman</vt:lpstr>
      <vt:lpstr>Default</vt:lpstr>
      <vt:lpstr>PowerPoint Presentation</vt:lpstr>
      <vt:lpstr>TUNL Primary Responsibilities</vt:lpstr>
      <vt:lpstr>Evaluation Activities</vt:lpstr>
      <vt:lpstr>Comments on b-decay lifetimes</vt:lpstr>
      <vt:lpstr>b-decay lifetimes -continued</vt:lpstr>
      <vt:lpstr>Compilation Activities</vt:lpstr>
      <vt:lpstr>Website metrics (April 2002-present)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ned</cp:lastModifiedBy>
  <cp:revision>47</cp:revision>
  <dcterms:modified xsi:type="dcterms:W3CDTF">2018-11-08T14:02:40Z</dcterms:modified>
</cp:coreProperties>
</file>