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handoutMasterIdLst>
    <p:handoutMasterId r:id="rId32"/>
  </p:handoutMasterIdLst>
  <p:sldIdLst>
    <p:sldId id="256" r:id="rId5"/>
    <p:sldId id="257" r:id="rId6"/>
    <p:sldId id="263" r:id="rId7"/>
    <p:sldId id="265" r:id="rId8"/>
    <p:sldId id="268" r:id="rId9"/>
    <p:sldId id="271" r:id="rId10"/>
    <p:sldId id="264" r:id="rId11"/>
    <p:sldId id="266" r:id="rId12"/>
    <p:sldId id="269" r:id="rId13"/>
    <p:sldId id="277" r:id="rId14"/>
    <p:sldId id="278" r:id="rId15"/>
    <p:sldId id="279" r:id="rId16"/>
    <p:sldId id="280" r:id="rId17"/>
    <p:sldId id="262" r:id="rId18"/>
    <p:sldId id="276" r:id="rId19"/>
    <p:sldId id="282" r:id="rId20"/>
    <p:sldId id="258" r:id="rId21"/>
    <p:sldId id="259" r:id="rId22"/>
    <p:sldId id="260" r:id="rId23"/>
    <p:sldId id="261" r:id="rId24"/>
    <p:sldId id="270" r:id="rId25"/>
    <p:sldId id="272" r:id="rId26"/>
    <p:sldId id="273" r:id="rId27"/>
    <p:sldId id="275" r:id="rId28"/>
    <p:sldId id="281" r:id="rId29"/>
    <p:sldId id="267" r:id="rId30"/>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Celik, Cihangir" initials="CC" lastIdx="12" clrIdx="2">
    <p:extLst>
      <p:ext uri="{19B8F6BF-5375-455C-9EA6-DF929625EA0E}">
        <p15:presenceInfo xmlns:p15="http://schemas.microsoft.com/office/powerpoint/2012/main" userId="S::c31@ornl.gov::0c314d75-52b5-4f57-bd82-2d43da05fb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5" autoAdjust="0"/>
    <p:restoredTop sz="95161" autoAdjust="0"/>
  </p:normalViewPr>
  <p:slideViewPr>
    <p:cSldViewPr snapToGrid="0" showGuides="1">
      <p:cViewPr varScale="1">
        <p:scale>
          <a:sx n="179" d="100"/>
          <a:sy n="179" d="100"/>
        </p:scale>
        <p:origin x="232" y="408"/>
      </p:cViewPr>
      <p:guideLst/>
    </p:cSldViewPr>
  </p:slideViewPr>
  <p:outlineViewPr>
    <p:cViewPr>
      <p:scale>
        <a:sx n="33" d="100"/>
        <a:sy n="33" d="100"/>
      </p:scale>
      <p:origin x="0" y="-17912"/>
    </p:cViewPr>
  </p:outlineViewPr>
  <p:notesTextViewPr>
    <p:cViewPr>
      <p:scale>
        <a:sx n="3" d="2"/>
        <a:sy n="3" d="2"/>
      </p:scale>
      <p:origin x="0" y="0"/>
    </p:cViewPr>
  </p:notesTextViewPr>
  <p:sorterViewPr>
    <p:cViewPr>
      <p:scale>
        <a:sx n="80" d="100"/>
        <a:sy n="80" d="100"/>
      </p:scale>
      <p:origin x="0" y="0"/>
    </p:cViewPr>
  </p:sorterViewPr>
  <p:notesViewPr>
    <p:cSldViewPr snapToGrid="0" showGuides="1">
      <p:cViewPr>
        <p:scale>
          <a:sx n="50" d="100"/>
          <a:sy n="50" d="100"/>
        </p:scale>
        <p:origin x="6368" y="28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var\folders\v4\v0wljj791sg7xljtd6hjc0t5clc3kf\T\com.microsoft.Outlook\Outlook%20Temp\VALID_623_E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ar\folders\v4\v0wljj791sg7xljtd6hjc0t5clc3kf\T\com.microsoft.Outlook\Outlook%20Temp\VALID_623_E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ar\folders\v4\v0wljj791sg7xljtd6hjc0t5clc3kf\T\com.microsoft.Outlook\Outlook%20Temp\VALID_623_E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ar\folders\v4\v0wljj791sg7xljtd6hjc0t5clc3kf\T\com.microsoft.Outlook\Outlook%20Temp\VALID_623_E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C/E</c:v>
          </c:tx>
          <c:spPr>
            <a:ln w="28575">
              <a:noFill/>
            </a:ln>
          </c:spPr>
          <c:marker>
            <c:spPr>
              <a:noFill/>
            </c:spPr>
          </c:marker>
          <c:errBars>
            <c:errDir val="y"/>
            <c:errBarType val="both"/>
            <c:errValType val="cust"/>
            <c:noEndCap val="0"/>
            <c:plus>
              <c:numRef>
                <c:f>HMF!$D$3:$D$52</c:f>
                <c:numCache>
                  <c:formatCode>General</c:formatCode>
                  <c:ptCount val="50"/>
                  <c:pt idx="0">
                    <c:v>1.6950115406413977E-3</c:v>
                  </c:pt>
                  <c:pt idx="1">
                    <c:v>1.8065246894480352E-3</c:v>
                  </c:pt>
                  <c:pt idx="2">
                    <c:v>1.808481862218554E-3</c:v>
                  </c:pt>
                  <c:pt idx="3">
                    <c:v>1.4061307253347786E-3</c:v>
                  </c:pt>
                  <c:pt idx="4">
                    <c:v>1.4036398330033385E-3</c:v>
                  </c:pt>
                  <c:pt idx="5">
                    <c:v>1.6024306903589184E-3</c:v>
                  </c:pt>
                  <c:pt idx="6">
                    <c:v>2.8223392600617236E-3</c:v>
                  </c:pt>
                  <c:pt idx="7">
                    <c:v>3.0235062350233381E-3</c:v>
                  </c:pt>
                  <c:pt idx="8">
                    <c:v>2.8040441992978641E-3</c:v>
                  </c:pt>
                  <c:pt idx="9">
                    <c:v>3.0032881550620481E-3</c:v>
                  </c:pt>
                  <c:pt idx="10">
                    <c:v>2.3931158256373301E-3</c:v>
                  </c:pt>
                  <c:pt idx="11">
                    <c:v>2.5924373956863378E-3</c:v>
                  </c:pt>
                  <c:pt idx="12">
                    <c:v>1.4057891625258901E-3</c:v>
                  </c:pt>
                  <c:pt idx="13">
                    <c:v>1.6081896845834397E-3</c:v>
                  </c:pt>
                  <c:pt idx="14">
                    <c:v>1.6119495884591472E-3</c:v>
                  </c:pt>
                  <c:pt idx="15">
                    <c:v>1.6130455534348743E-3</c:v>
                  </c:pt>
                  <c:pt idx="16">
                    <c:v>1.614953451410559E-3</c:v>
                  </c:pt>
                  <c:pt idx="17">
                    <c:v>9.0631904324409401E-4</c:v>
                  </c:pt>
                  <c:pt idx="18">
                    <c:v>7.0819716150270393E-4</c:v>
                  </c:pt>
                  <c:pt idx="19">
                    <c:v>9.0605717062100521E-4</c:v>
                  </c:pt>
                  <c:pt idx="20">
                    <c:v>1.111391938390201E-3</c:v>
                  </c:pt>
                  <c:pt idx="21">
                    <c:v>1.1116331779018696E-3</c:v>
                  </c:pt>
                  <c:pt idx="22">
                    <c:v>1.3024856369216751E-3</c:v>
                  </c:pt>
                  <c:pt idx="23">
                    <c:v>3.585678147637549E-3</c:v>
                  </c:pt>
                  <c:pt idx="24">
                    <c:v>3.5891103264763771E-3</c:v>
                  </c:pt>
                  <c:pt idx="25">
                    <c:v>3.6058417975665803E-3</c:v>
                  </c:pt>
                  <c:pt idx="26">
                    <c:v>3.5894579725137118E-3</c:v>
                  </c:pt>
                  <c:pt idx="27">
                    <c:v>3.6122779417027801E-3</c:v>
                  </c:pt>
                  <c:pt idx="28">
                    <c:v>3.6028088605443184E-3</c:v>
                  </c:pt>
                  <c:pt idx="29">
                    <c:v>1.5998173692014037E-3</c:v>
                  </c:pt>
                  <c:pt idx="30">
                    <c:v>1.5017760754496387E-3</c:v>
                  </c:pt>
                  <c:pt idx="31">
                    <c:v>1.5004108325501221E-3</c:v>
                  </c:pt>
                  <c:pt idx="32">
                    <c:v>1.5032152428673972E-3</c:v>
                  </c:pt>
                  <c:pt idx="33">
                    <c:v>1.5019901785444123E-3</c:v>
                  </c:pt>
                  <c:pt idx="34">
                    <c:v>1.4995592526827152E-3</c:v>
                  </c:pt>
                  <c:pt idx="35">
                    <c:v>1.501143790851125E-3</c:v>
                  </c:pt>
                  <c:pt idx="36">
                    <c:v>1.5015977789817625E-3</c:v>
                  </c:pt>
                  <c:pt idx="37">
                    <c:v>1.2153907470044357E-3</c:v>
                  </c:pt>
                  <c:pt idx="38">
                    <c:v>2.5784181562090876E-3</c:v>
                  </c:pt>
                  <c:pt idx="39">
                    <c:v>2.5785208109627578E-3</c:v>
                  </c:pt>
                  <c:pt idx="40">
                    <c:v>2.5807476524857182E-3</c:v>
                  </c:pt>
                  <c:pt idx="41">
                    <c:v>2.5832866995079808E-3</c:v>
                  </c:pt>
                  <c:pt idx="42">
                    <c:v>2.5598879848028888E-3</c:v>
                  </c:pt>
                  <c:pt idx="43">
                    <c:v>1.1086783273483022E-3</c:v>
                  </c:pt>
                  <c:pt idx="44">
                    <c:v>1.3102690430497265E-3</c:v>
                  </c:pt>
                  <c:pt idx="45">
                    <c:v>1.2107000434563341E-3</c:v>
                  </c:pt>
                  <c:pt idx="46">
                    <c:v>1.3102215366097619E-3</c:v>
                  </c:pt>
                  <c:pt idx="47">
                    <c:v>1.2134585737881868E-3</c:v>
                  </c:pt>
                  <c:pt idx="48">
                    <c:v>1.209281529760714E-3</c:v>
                  </c:pt>
                  <c:pt idx="49">
                    <c:v>1.0109770248414153E-3</c:v>
                  </c:pt>
                </c:numCache>
              </c:numRef>
            </c:plus>
            <c:minus>
              <c:numRef>
                <c:f>HMF!$D$3:$D$52</c:f>
                <c:numCache>
                  <c:formatCode>General</c:formatCode>
                  <c:ptCount val="50"/>
                  <c:pt idx="0">
                    <c:v>1.6950115406413977E-3</c:v>
                  </c:pt>
                  <c:pt idx="1">
                    <c:v>1.8065246894480352E-3</c:v>
                  </c:pt>
                  <c:pt idx="2">
                    <c:v>1.808481862218554E-3</c:v>
                  </c:pt>
                  <c:pt idx="3">
                    <c:v>1.4061307253347786E-3</c:v>
                  </c:pt>
                  <c:pt idx="4">
                    <c:v>1.4036398330033385E-3</c:v>
                  </c:pt>
                  <c:pt idx="5">
                    <c:v>1.6024306903589184E-3</c:v>
                  </c:pt>
                  <c:pt idx="6">
                    <c:v>2.8223392600617236E-3</c:v>
                  </c:pt>
                  <c:pt idx="7">
                    <c:v>3.0235062350233381E-3</c:v>
                  </c:pt>
                  <c:pt idx="8">
                    <c:v>2.8040441992978641E-3</c:v>
                  </c:pt>
                  <c:pt idx="9">
                    <c:v>3.0032881550620481E-3</c:v>
                  </c:pt>
                  <c:pt idx="10">
                    <c:v>2.3931158256373301E-3</c:v>
                  </c:pt>
                  <c:pt idx="11">
                    <c:v>2.5924373956863378E-3</c:v>
                  </c:pt>
                  <c:pt idx="12">
                    <c:v>1.4057891625258901E-3</c:v>
                  </c:pt>
                  <c:pt idx="13">
                    <c:v>1.6081896845834397E-3</c:v>
                  </c:pt>
                  <c:pt idx="14">
                    <c:v>1.6119495884591472E-3</c:v>
                  </c:pt>
                  <c:pt idx="15">
                    <c:v>1.6130455534348743E-3</c:v>
                  </c:pt>
                  <c:pt idx="16">
                    <c:v>1.614953451410559E-3</c:v>
                  </c:pt>
                  <c:pt idx="17">
                    <c:v>9.0631904324409401E-4</c:v>
                  </c:pt>
                  <c:pt idx="18">
                    <c:v>7.0819716150270393E-4</c:v>
                  </c:pt>
                  <c:pt idx="19">
                    <c:v>9.0605717062100521E-4</c:v>
                  </c:pt>
                  <c:pt idx="20">
                    <c:v>1.111391938390201E-3</c:v>
                  </c:pt>
                  <c:pt idx="21">
                    <c:v>1.1116331779018696E-3</c:v>
                  </c:pt>
                  <c:pt idx="22">
                    <c:v>1.3024856369216751E-3</c:v>
                  </c:pt>
                  <c:pt idx="23">
                    <c:v>3.585678147637549E-3</c:v>
                  </c:pt>
                  <c:pt idx="24">
                    <c:v>3.5891103264763771E-3</c:v>
                  </c:pt>
                  <c:pt idx="25">
                    <c:v>3.6058417975665803E-3</c:v>
                  </c:pt>
                  <c:pt idx="26">
                    <c:v>3.5894579725137118E-3</c:v>
                  </c:pt>
                  <c:pt idx="27">
                    <c:v>3.6122779417027801E-3</c:v>
                  </c:pt>
                  <c:pt idx="28">
                    <c:v>3.6028088605443184E-3</c:v>
                  </c:pt>
                  <c:pt idx="29">
                    <c:v>1.5998173692014037E-3</c:v>
                  </c:pt>
                  <c:pt idx="30">
                    <c:v>1.5017760754496387E-3</c:v>
                  </c:pt>
                  <c:pt idx="31">
                    <c:v>1.5004108325501221E-3</c:v>
                  </c:pt>
                  <c:pt idx="32">
                    <c:v>1.5032152428673972E-3</c:v>
                  </c:pt>
                  <c:pt idx="33">
                    <c:v>1.5019901785444123E-3</c:v>
                  </c:pt>
                  <c:pt idx="34">
                    <c:v>1.4995592526827152E-3</c:v>
                  </c:pt>
                  <c:pt idx="35">
                    <c:v>1.501143790851125E-3</c:v>
                  </c:pt>
                  <c:pt idx="36">
                    <c:v>1.5015977789817625E-3</c:v>
                  </c:pt>
                  <c:pt idx="37">
                    <c:v>1.2153907470044357E-3</c:v>
                  </c:pt>
                  <c:pt idx="38">
                    <c:v>2.5784181562090876E-3</c:v>
                  </c:pt>
                  <c:pt idx="39">
                    <c:v>2.5785208109627578E-3</c:v>
                  </c:pt>
                  <c:pt idx="40">
                    <c:v>2.5807476524857182E-3</c:v>
                  </c:pt>
                  <c:pt idx="41">
                    <c:v>2.5832866995079808E-3</c:v>
                  </c:pt>
                  <c:pt idx="42">
                    <c:v>2.5598879848028888E-3</c:v>
                  </c:pt>
                  <c:pt idx="43">
                    <c:v>1.1086783273483022E-3</c:v>
                  </c:pt>
                  <c:pt idx="44">
                    <c:v>1.3102690430497265E-3</c:v>
                  </c:pt>
                  <c:pt idx="45">
                    <c:v>1.2107000434563341E-3</c:v>
                  </c:pt>
                  <c:pt idx="46">
                    <c:v>1.3102215366097619E-3</c:v>
                  </c:pt>
                  <c:pt idx="47">
                    <c:v>1.2134585737881868E-3</c:v>
                  </c:pt>
                  <c:pt idx="48">
                    <c:v>1.209281529760714E-3</c:v>
                  </c:pt>
                  <c:pt idx="49">
                    <c:v>1.0109770248414153E-3</c:v>
                  </c:pt>
                </c:numCache>
              </c:numRef>
            </c:minus>
          </c:errBars>
          <c:yVal>
            <c:numRef>
              <c:f>HMF!$C$3:$C$52</c:f>
              <c:numCache>
                <c:formatCode>0.00000</c:formatCode>
                <c:ptCount val="50"/>
                <c:pt idx="0">
                  <c:v>0.9949639855942376</c:v>
                </c:pt>
                <c:pt idx="1">
                  <c:v>1.0018047218887554</c:v>
                </c:pt>
                <c:pt idx="2">
                  <c:v>1.0028031212484994</c:v>
                </c:pt>
                <c:pt idx="3">
                  <c:v>1.0011818272790953</c:v>
                </c:pt>
                <c:pt idx="4">
                  <c:v>1.000103</c:v>
                </c:pt>
                <c:pt idx="5">
                  <c:v>0.99960599999999999</c:v>
                </c:pt>
                <c:pt idx="6">
                  <c:v>1.007358</c:v>
                </c:pt>
                <c:pt idx="7">
                  <c:v>1.0072950000000001</c:v>
                </c:pt>
                <c:pt idx="8">
                  <c:v>1.00082</c:v>
                </c:pt>
                <c:pt idx="9">
                  <c:v>1.0005520000000001</c:v>
                </c:pt>
                <c:pt idx="10">
                  <c:v>0.996278</c:v>
                </c:pt>
                <c:pt idx="11">
                  <c:v>0.99636400000000003</c:v>
                </c:pt>
                <c:pt idx="12">
                  <c:v>1.0003334334635026</c:v>
                </c:pt>
                <c:pt idx="13">
                  <c:v>1.0022052052052053</c:v>
                </c:pt>
                <c:pt idx="14">
                  <c:v>1.0046581923731357</c:v>
                </c:pt>
                <c:pt idx="15">
                  <c:v>1.0057478739369683</c:v>
                </c:pt>
                <c:pt idx="16">
                  <c:v>1.0064988489640676</c:v>
                </c:pt>
                <c:pt idx="17">
                  <c:v>1.0022629999999999</c:v>
                </c:pt>
                <c:pt idx="18">
                  <c:v>1.0034053405340533</c:v>
                </c:pt>
                <c:pt idx="19">
                  <c:v>1.0021892189218922</c:v>
                </c:pt>
                <c:pt idx="20">
                  <c:v>1.0054268841957761</c:v>
                </c:pt>
                <c:pt idx="21">
                  <c:v>1.0057680376263385</c:v>
                </c:pt>
                <c:pt idx="22">
                  <c:v>0.99851125562781384</c:v>
                </c:pt>
                <c:pt idx="23">
                  <c:v>0.99564200000000003</c:v>
                </c:pt>
                <c:pt idx="24">
                  <c:v>0.99729389427400827</c:v>
                </c:pt>
                <c:pt idx="25">
                  <c:v>1.0008443377350942</c:v>
                </c:pt>
                <c:pt idx="26">
                  <c:v>0.99559515467013715</c:v>
                </c:pt>
                <c:pt idx="27">
                  <c:v>1.0010260521042085</c:v>
                </c:pt>
                <c:pt idx="28">
                  <c:v>0.99910083108040448</c:v>
                </c:pt>
                <c:pt idx="29">
                  <c:v>0.99686755430974061</c:v>
                </c:pt>
                <c:pt idx="30">
                  <c:v>0.99820356285028011</c:v>
                </c:pt>
                <c:pt idx="31">
                  <c:v>0.99724779823859078</c:v>
                </c:pt>
                <c:pt idx="32">
                  <c:v>0.99916433146517203</c:v>
                </c:pt>
                <c:pt idx="33">
                  <c:v>0.99843374699759802</c:v>
                </c:pt>
                <c:pt idx="34">
                  <c:v>0.99642306537190906</c:v>
                </c:pt>
                <c:pt idx="35">
                  <c:v>0.99753653653653651</c:v>
                </c:pt>
                <c:pt idx="36">
                  <c:v>0.99788388388388394</c:v>
                </c:pt>
                <c:pt idx="37">
                  <c:v>1.00946</c:v>
                </c:pt>
                <c:pt idx="38">
                  <c:v>0.99012417384338069</c:v>
                </c:pt>
                <c:pt idx="39">
                  <c:v>0.99017824954936906</c:v>
                </c:pt>
                <c:pt idx="40">
                  <c:v>0.99102643701181659</c:v>
                </c:pt>
                <c:pt idx="41">
                  <c:v>0.99200180252353287</c:v>
                </c:pt>
                <c:pt idx="42">
                  <c:v>0.98990652346857588</c:v>
                </c:pt>
                <c:pt idx="43">
                  <c:v>1.0025275385539754</c:v>
                </c:pt>
                <c:pt idx="44">
                  <c:v>1.0039062969266193</c:v>
                </c:pt>
                <c:pt idx="45">
                  <c:v>1.0048293805663966</c:v>
                </c:pt>
                <c:pt idx="46">
                  <c:v>1.004273991794256</c:v>
                </c:pt>
                <c:pt idx="47">
                  <c:v>1.0056123471637604</c:v>
                </c:pt>
                <c:pt idx="48">
                  <c:v>1.0037452471482888</c:v>
                </c:pt>
                <c:pt idx="49">
                  <c:v>1.0042629840888622</c:v>
                </c:pt>
              </c:numCache>
            </c:numRef>
          </c:yVal>
          <c:smooth val="0"/>
          <c:extLst>
            <c:ext xmlns:c16="http://schemas.microsoft.com/office/drawing/2014/chart" uri="{C3380CC4-5D6E-409C-BE32-E72D297353CC}">
              <c16:uniqueId val="{00000000-990F-E848-BF9F-3799D49AC4C9}"/>
            </c:ext>
          </c:extLst>
        </c:ser>
        <c:ser>
          <c:idx val="2"/>
          <c:order val="1"/>
          <c:tx>
            <c:v>SCALE 6.2 Covariance Library</c:v>
          </c:tx>
          <c:spPr>
            <a:ln w="28575">
              <a:solidFill>
                <a:schemeClr val="tx1"/>
              </a:solidFill>
              <a:prstDash val="dash"/>
            </a:ln>
          </c:spPr>
          <c:marker>
            <c:symbol val="none"/>
          </c:marker>
          <c:yVal>
            <c:numRef>
              <c:f>HMF!$I$3:$I$52</c:f>
              <c:numCache>
                <c:formatCode>General</c:formatCode>
                <c:ptCount val="50"/>
                <c:pt idx="0">
                  <c:v>0.98925920000000001</c:v>
                </c:pt>
                <c:pt idx="1">
                  <c:v>0.98608640000000003</c:v>
                </c:pt>
                <c:pt idx="2">
                  <c:v>0.98634630000000001</c:v>
                </c:pt>
                <c:pt idx="3">
                  <c:v>0.98317739999999998</c:v>
                </c:pt>
                <c:pt idx="4">
                  <c:v>0.98881600000000003</c:v>
                </c:pt>
                <c:pt idx="5">
                  <c:v>0.98882320000000001</c:v>
                </c:pt>
                <c:pt idx="6">
                  <c:v>0.9882398</c:v>
                </c:pt>
                <c:pt idx="7">
                  <c:v>0.98824270000000003</c:v>
                </c:pt>
                <c:pt idx="8">
                  <c:v>0.98800690000000002</c:v>
                </c:pt>
                <c:pt idx="9">
                  <c:v>0.9880196</c:v>
                </c:pt>
                <c:pt idx="10">
                  <c:v>0.98735340000000005</c:v>
                </c:pt>
                <c:pt idx="11">
                  <c:v>0.98737600000000003</c:v>
                </c:pt>
                <c:pt idx="12">
                  <c:v>0.98906530000000004</c:v>
                </c:pt>
                <c:pt idx="13">
                  <c:v>0.98892690000000005</c:v>
                </c:pt>
                <c:pt idx="14">
                  <c:v>0.98876410000000003</c:v>
                </c:pt>
                <c:pt idx="15">
                  <c:v>0.98867269999999996</c:v>
                </c:pt>
                <c:pt idx="16">
                  <c:v>0.98866739999999997</c:v>
                </c:pt>
                <c:pt idx="17">
                  <c:v>0.97528899999999996</c:v>
                </c:pt>
                <c:pt idx="18">
                  <c:v>0.97687440000000003</c:v>
                </c:pt>
                <c:pt idx="19">
                  <c:v>0.97755599999999998</c:v>
                </c:pt>
                <c:pt idx="20">
                  <c:v>0.98801660000000002</c:v>
                </c:pt>
                <c:pt idx="21">
                  <c:v>0.97572729999999996</c:v>
                </c:pt>
                <c:pt idx="22">
                  <c:v>0.98919840000000003</c:v>
                </c:pt>
                <c:pt idx="23">
                  <c:v>0.98508430000000002</c:v>
                </c:pt>
                <c:pt idx="24">
                  <c:v>0.98278889999999997</c:v>
                </c:pt>
                <c:pt idx="25">
                  <c:v>0.98281819999999998</c:v>
                </c:pt>
                <c:pt idx="26">
                  <c:v>0.98300750000000003</c:v>
                </c:pt>
                <c:pt idx="27">
                  <c:v>0.98419509999999999</c:v>
                </c:pt>
                <c:pt idx="28">
                  <c:v>0.98456399999999999</c:v>
                </c:pt>
                <c:pt idx="29">
                  <c:v>0.98899170000000003</c:v>
                </c:pt>
                <c:pt idx="30">
                  <c:v>0.98732310000000001</c:v>
                </c:pt>
                <c:pt idx="31">
                  <c:v>0.98771529999999996</c:v>
                </c:pt>
                <c:pt idx="32">
                  <c:v>0.98764629999999998</c:v>
                </c:pt>
                <c:pt idx="33">
                  <c:v>0.98785460000000003</c:v>
                </c:pt>
                <c:pt idx="34">
                  <c:v>0.98940450000000002</c:v>
                </c:pt>
                <c:pt idx="35">
                  <c:v>0.98807659999999997</c:v>
                </c:pt>
                <c:pt idx="36">
                  <c:v>0.98899709999999996</c:v>
                </c:pt>
                <c:pt idx="37">
                  <c:v>0.9880234</c:v>
                </c:pt>
                <c:pt idx="38">
                  <c:v>0.98901919999999999</c:v>
                </c:pt>
                <c:pt idx="39">
                  <c:v>0.98902409999999996</c:v>
                </c:pt>
                <c:pt idx="40">
                  <c:v>0.98900860000000002</c:v>
                </c:pt>
                <c:pt idx="41">
                  <c:v>0.98899870000000001</c:v>
                </c:pt>
                <c:pt idx="42">
                  <c:v>0.9889483</c:v>
                </c:pt>
                <c:pt idx="43">
                  <c:v>0.98891649999999998</c:v>
                </c:pt>
                <c:pt idx="44">
                  <c:v>0.98842090000000005</c:v>
                </c:pt>
                <c:pt idx="45">
                  <c:v>0.98788860000000001</c:v>
                </c:pt>
                <c:pt idx="46">
                  <c:v>0.98786759999999996</c:v>
                </c:pt>
                <c:pt idx="47">
                  <c:v>0.98683120000000002</c:v>
                </c:pt>
                <c:pt idx="48">
                  <c:v>0.97643939999999996</c:v>
                </c:pt>
                <c:pt idx="49">
                  <c:v>0.97571640000000004</c:v>
                </c:pt>
              </c:numCache>
            </c:numRef>
          </c:yVal>
          <c:smooth val="0"/>
          <c:extLst>
            <c:ext xmlns:c16="http://schemas.microsoft.com/office/drawing/2014/chart" uri="{C3380CC4-5D6E-409C-BE32-E72D297353CC}">
              <c16:uniqueId val="{00000001-990F-E848-BF9F-3799D49AC4C9}"/>
            </c:ext>
          </c:extLst>
        </c:ser>
        <c:ser>
          <c:idx val="3"/>
          <c:order val="2"/>
          <c:spPr>
            <a:ln w="28575">
              <a:solidFill>
                <a:schemeClr val="tx1"/>
              </a:solidFill>
              <a:prstDash val="dash"/>
            </a:ln>
          </c:spPr>
          <c:marker>
            <c:symbol val="none"/>
          </c:marker>
          <c:yVal>
            <c:numRef>
              <c:f>HMF!$J$3:$J$52</c:f>
              <c:numCache>
                <c:formatCode>General</c:formatCode>
                <c:ptCount val="50"/>
                <c:pt idx="0">
                  <c:v>1.0107408</c:v>
                </c:pt>
                <c:pt idx="1">
                  <c:v>1.0139136</c:v>
                </c:pt>
                <c:pt idx="2">
                  <c:v>1.0136537000000001</c:v>
                </c:pt>
                <c:pt idx="3">
                  <c:v>1.0168226</c:v>
                </c:pt>
                <c:pt idx="4">
                  <c:v>1.0111840000000001</c:v>
                </c:pt>
                <c:pt idx="5">
                  <c:v>1.0111768000000001</c:v>
                </c:pt>
                <c:pt idx="6">
                  <c:v>1.0117602000000001</c:v>
                </c:pt>
                <c:pt idx="7">
                  <c:v>1.0117573</c:v>
                </c:pt>
                <c:pt idx="8">
                  <c:v>1.0119931</c:v>
                </c:pt>
                <c:pt idx="9">
                  <c:v>1.0119803999999999</c:v>
                </c:pt>
                <c:pt idx="10">
                  <c:v>1.0126466000000001</c:v>
                </c:pt>
                <c:pt idx="11">
                  <c:v>1.012624</c:v>
                </c:pt>
                <c:pt idx="12">
                  <c:v>1.0109347</c:v>
                </c:pt>
                <c:pt idx="13">
                  <c:v>1.0110730999999999</c:v>
                </c:pt>
                <c:pt idx="14">
                  <c:v>1.0112359</c:v>
                </c:pt>
                <c:pt idx="15">
                  <c:v>1.0113273</c:v>
                </c:pt>
                <c:pt idx="16">
                  <c:v>1.0113326</c:v>
                </c:pt>
                <c:pt idx="17">
                  <c:v>1.0247109999999999</c:v>
                </c:pt>
                <c:pt idx="18">
                  <c:v>1.0231256</c:v>
                </c:pt>
                <c:pt idx="19">
                  <c:v>1.0224439999999999</c:v>
                </c:pt>
                <c:pt idx="20">
                  <c:v>1.0119834000000001</c:v>
                </c:pt>
                <c:pt idx="21">
                  <c:v>1.0242727</c:v>
                </c:pt>
                <c:pt idx="22">
                  <c:v>1.0108016</c:v>
                </c:pt>
                <c:pt idx="23">
                  <c:v>1.0149157</c:v>
                </c:pt>
                <c:pt idx="24">
                  <c:v>1.0172110999999999</c:v>
                </c:pt>
                <c:pt idx="25">
                  <c:v>1.0171817999999999</c:v>
                </c:pt>
                <c:pt idx="26">
                  <c:v>1.0169925</c:v>
                </c:pt>
                <c:pt idx="27">
                  <c:v>1.0158049</c:v>
                </c:pt>
                <c:pt idx="28">
                  <c:v>1.015436</c:v>
                </c:pt>
                <c:pt idx="29">
                  <c:v>1.0110083000000001</c:v>
                </c:pt>
                <c:pt idx="30">
                  <c:v>1.0126769</c:v>
                </c:pt>
                <c:pt idx="31">
                  <c:v>1.0122846999999999</c:v>
                </c:pt>
                <c:pt idx="32">
                  <c:v>1.0123537</c:v>
                </c:pt>
                <c:pt idx="33">
                  <c:v>1.0121454000000001</c:v>
                </c:pt>
                <c:pt idx="34">
                  <c:v>1.0105955</c:v>
                </c:pt>
                <c:pt idx="35">
                  <c:v>1.0119233999999999</c:v>
                </c:pt>
                <c:pt idx="36">
                  <c:v>1.0110029</c:v>
                </c:pt>
                <c:pt idx="37">
                  <c:v>1.0119765999999999</c:v>
                </c:pt>
                <c:pt idx="38">
                  <c:v>1.0109808</c:v>
                </c:pt>
                <c:pt idx="39">
                  <c:v>1.0109759</c:v>
                </c:pt>
                <c:pt idx="40">
                  <c:v>1.0109914</c:v>
                </c:pt>
                <c:pt idx="41">
                  <c:v>1.0110013</c:v>
                </c:pt>
                <c:pt idx="42">
                  <c:v>1.0110517000000001</c:v>
                </c:pt>
                <c:pt idx="43">
                  <c:v>1.0110835</c:v>
                </c:pt>
                <c:pt idx="44">
                  <c:v>1.0115791000000001</c:v>
                </c:pt>
                <c:pt idx="45">
                  <c:v>1.0121114</c:v>
                </c:pt>
                <c:pt idx="46">
                  <c:v>1.0121324</c:v>
                </c:pt>
                <c:pt idx="47">
                  <c:v>1.0131688000000001</c:v>
                </c:pt>
                <c:pt idx="48">
                  <c:v>1.0235605999999999</c:v>
                </c:pt>
                <c:pt idx="49">
                  <c:v>1.0242836</c:v>
                </c:pt>
              </c:numCache>
            </c:numRef>
          </c:yVal>
          <c:smooth val="0"/>
          <c:extLst>
            <c:ext xmlns:c16="http://schemas.microsoft.com/office/drawing/2014/chart" uri="{C3380CC4-5D6E-409C-BE32-E72D297353CC}">
              <c16:uniqueId val="{00000002-990F-E848-BF9F-3799D49AC4C9}"/>
            </c:ext>
          </c:extLst>
        </c:ser>
        <c:ser>
          <c:idx val="4"/>
          <c:order val="3"/>
          <c:tx>
            <c:v>ENDF/B-VIII Covariance</c:v>
          </c:tx>
          <c:spPr>
            <a:ln w="28575">
              <a:solidFill>
                <a:srgbClr val="FF0000"/>
              </a:solidFill>
              <a:prstDash val="sysDash"/>
            </a:ln>
          </c:spPr>
          <c:marker>
            <c:symbol val="none"/>
          </c:marker>
          <c:yVal>
            <c:numRef>
              <c:f>HMF!$K$3:$K$52</c:f>
              <c:numCache>
                <c:formatCode>General</c:formatCode>
                <c:ptCount val="50"/>
                <c:pt idx="0">
                  <c:v>0.99003534999999998</c:v>
                </c:pt>
                <c:pt idx="1">
                  <c:v>0.99026455000000002</c:v>
                </c:pt>
                <c:pt idx="2">
                  <c:v>0.99036862999999997</c:v>
                </c:pt>
                <c:pt idx="3">
                  <c:v>0.99007413</c:v>
                </c:pt>
                <c:pt idx="4">
                  <c:v>0.98992029999999998</c:v>
                </c:pt>
                <c:pt idx="5">
                  <c:v>0.98991370000000001</c:v>
                </c:pt>
                <c:pt idx="6">
                  <c:v>0.94806460000000004</c:v>
                </c:pt>
                <c:pt idx="7">
                  <c:v>0.94808219999999999</c:v>
                </c:pt>
                <c:pt idx="8">
                  <c:v>0.98309210000000002</c:v>
                </c:pt>
                <c:pt idx="9">
                  <c:v>0.98305279999999995</c:v>
                </c:pt>
                <c:pt idx="10">
                  <c:v>0.98998830000000004</c:v>
                </c:pt>
                <c:pt idx="11">
                  <c:v>0.98998870000000005</c:v>
                </c:pt>
                <c:pt idx="12">
                  <c:v>0.98505350000000003</c:v>
                </c:pt>
                <c:pt idx="13">
                  <c:v>0.97889219999999999</c:v>
                </c:pt>
                <c:pt idx="14">
                  <c:v>0.97159150000000005</c:v>
                </c:pt>
                <c:pt idx="15">
                  <c:v>0.96940280000000001</c:v>
                </c:pt>
                <c:pt idx="16">
                  <c:v>0.96910929999999995</c:v>
                </c:pt>
                <c:pt idx="17">
                  <c:v>0.99009842999999997</c:v>
                </c:pt>
                <c:pt idx="18">
                  <c:v>0.99013008000000002</c:v>
                </c:pt>
                <c:pt idx="19">
                  <c:v>0.99050992000000004</c:v>
                </c:pt>
                <c:pt idx="20">
                  <c:v>0.97173639999999994</c:v>
                </c:pt>
                <c:pt idx="21">
                  <c:v>0.99011841</c:v>
                </c:pt>
                <c:pt idx="22">
                  <c:v>0.99000684000000005</c:v>
                </c:pt>
                <c:pt idx="23">
                  <c:v>0.98902060000000003</c:v>
                </c:pt>
                <c:pt idx="24">
                  <c:v>0.99013366000000003</c:v>
                </c:pt>
                <c:pt idx="25">
                  <c:v>0.9904345</c:v>
                </c:pt>
                <c:pt idx="26">
                  <c:v>0.99041420999999996</c:v>
                </c:pt>
                <c:pt idx="27">
                  <c:v>0.99027622999999998</c:v>
                </c:pt>
                <c:pt idx="28">
                  <c:v>0.98995999999999995</c:v>
                </c:pt>
                <c:pt idx="29">
                  <c:v>0.99001030000000001</c:v>
                </c:pt>
                <c:pt idx="30">
                  <c:v>0.99021453999999998</c:v>
                </c:pt>
                <c:pt idx="31">
                  <c:v>0.99032564999999995</c:v>
                </c:pt>
                <c:pt idx="32">
                  <c:v>0.98972669999999996</c:v>
                </c:pt>
                <c:pt idx="33">
                  <c:v>0.98985160000000005</c:v>
                </c:pt>
                <c:pt idx="34">
                  <c:v>0.97134540000000003</c:v>
                </c:pt>
                <c:pt idx="35">
                  <c:v>0.99014824999999995</c:v>
                </c:pt>
                <c:pt idx="36">
                  <c:v>0.97743139999999995</c:v>
                </c:pt>
                <c:pt idx="37">
                  <c:v>0.99009126000000003</c:v>
                </c:pt>
                <c:pt idx="38">
                  <c:v>0.99010949000000004</c:v>
                </c:pt>
                <c:pt idx="39">
                  <c:v>0.99011265000000004</c:v>
                </c:pt>
                <c:pt idx="40">
                  <c:v>0.99011097000000003</c:v>
                </c:pt>
                <c:pt idx="41">
                  <c:v>0.99011247999999996</c:v>
                </c:pt>
                <c:pt idx="42">
                  <c:v>0.99012259000000002</c:v>
                </c:pt>
                <c:pt idx="43">
                  <c:v>0.99008660999999998</c:v>
                </c:pt>
                <c:pt idx="44">
                  <c:v>0.99002805999999999</c:v>
                </c:pt>
                <c:pt idx="45">
                  <c:v>0.98993120000000001</c:v>
                </c:pt>
                <c:pt idx="46">
                  <c:v>0.98992709999999995</c:v>
                </c:pt>
                <c:pt idx="47">
                  <c:v>0.98983779999999999</c:v>
                </c:pt>
                <c:pt idx="48">
                  <c:v>0.98987020000000003</c:v>
                </c:pt>
                <c:pt idx="49">
                  <c:v>0.99009024999999995</c:v>
                </c:pt>
              </c:numCache>
            </c:numRef>
          </c:yVal>
          <c:smooth val="0"/>
          <c:extLst>
            <c:ext xmlns:c16="http://schemas.microsoft.com/office/drawing/2014/chart" uri="{C3380CC4-5D6E-409C-BE32-E72D297353CC}">
              <c16:uniqueId val="{00000003-990F-E848-BF9F-3799D49AC4C9}"/>
            </c:ext>
          </c:extLst>
        </c:ser>
        <c:ser>
          <c:idx val="5"/>
          <c:order val="4"/>
          <c:spPr>
            <a:ln w="28575">
              <a:solidFill>
                <a:srgbClr val="FF0000"/>
              </a:solidFill>
              <a:prstDash val="sysDash"/>
            </a:ln>
          </c:spPr>
          <c:marker>
            <c:symbol val="none"/>
          </c:marker>
          <c:yVal>
            <c:numRef>
              <c:f>HMF!$L$3:$L$52</c:f>
              <c:numCache>
                <c:formatCode>General</c:formatCode>
                <c:ptCount val="50"/>
                <c:pt idx="0">
                  <c:v>1.0099646499999999</c:v>
                </c:pt>
                <c:pt idx="1">
                  <c:v>1.00973545</c:v>
                </c:pt>
                <c:pt idx="2">
                  <c:v>1.0096313699999999</c:v>
                </c:pt>
                <c:pt idx="3">
                  <c:v>1.00992587</c:v>
                </c:pt>
                <c:pt idx="4">
                  <c:v>1.0100796999999999</c:v>
                </c:pt>
                <c:pt idx="5">
                  <c:v>1.0100863</c:v>
                </c:pt>
                <c:pt idx="6">
                  <c:v>1.0519354000000001</c:v>
                </c:pt>
                <c:pt idx="7">
                  <c:v>1.0519178</c:v>
                </c:pt>
                <c:pt idx="8">
                  <c:v>1.0169079000000001</c:v>
                </c:pt>
                <c:pt idx="9">
                  <c:v>1.0169471999999999</c:v>
                </c:pt>
                <c:pt idx="10">
                  <c:v>1.0100117</c:v>
                </c:pt>
                <c:pt idx="11">
                  <c:v>1.0100112999999999</c:v>
                </c:pt>
                <c:pt idx="12">
                  <c:v>1.0149465</c:v>
                </c:pt>
                <c:pt idx="13">
                  <c:v>1.0211078</c:v>
                </c:pt>
                <c:pt idx="14">
                  <c:v>1.0284085000000001</c:v>
                </c:pt>
                <c:pt idx="15">
                  <c:v>1.0305972000000001</c:v>
                </c:pt>
                <c:pt idx="16">
                  <c:v>1.0308907</c:v>
                </c:pt>
                <c:pt idx="17">
                  <c:v>1.00990157</c:v>
                </c:pt>
                <c:pt idx="18">
                  <c:v>1.0098699200000001</c:v>
                </c:pt>
                <c:pt idx="19">
                  <c:v>1.00949008</c:v>
                </c:pt>
                <c:pt idx="20">
                  <c:v>1.0282636000000001</c:v>
                </c:pt>
                <c:pt idx="21">
                  <c:v>1.00988159</c:v>
                </c:pt>
                <c:pt idx="22">
                  <c:v>1.0099931600000001</c:v>
                </c:pt>
                <c:pt idx="23">
                  <c:v>1.0109794000000001</c:v>
                </c:pt>
                <c:pt idx="24">
                  <c:v>1.0098663400000001</c:v>
                </c:pt>
                <c:pt idx="25">
                  <c:v>1.0095654999999999</c:v>
                </c:pt>
                <c:pt idx="26">
                  <c:v>1.00958579</c:v>
                </c:pt>
                <c:pt idx="27">
                  <c:v>1.0097237699999999</c:v>
                </c:pt>
                <c:pt idx="28">
                  <c:v>1.01004</c:v>
                </c:pt>
                <c:pt idx="29">
                  <c:v>1.0099897</c:v>
                </c:pt>
                <c:pt idx="30">
                  <c:v>1.00978546</c:v>
                </c:pt>
                <c:pt idx="31">
                  <c:v>1.0096743500000001</c:v>
                </c:pt>
                <c:pt idx="32">
                  <c:v>1.0102732999999999</c:v>
                </c:pt>
                <c:pt idx="33">
                  <c:v>1.0101484000000001</c:v>
                </c:pt>
                <c:pt idx="34">
                  <c:v>1.0286546000000001</c:v>
                </c:pt>
                <c:pt idx="35">
                  <c:v>1.0098517499999999</c:v>
                </c:pt>
                <c:pt idx="36">
                  <c:v>1.0225686</c:v>
                </c:pt>
                <c:pt idx="37">
                  <c:v>1.00990874</c:v>
                </c:pt>
                <c:pt idx="38">
                  <c:v>1.00989051</c:v>
                </c:pt>
                <c:pt idx="39">
                  <c:v>1.0098873500000001</c:v>
                </c:pt>
                <c:pt idx="40">
                  <c:v>1.0098890300000001</c:v>
                </c:pt>
                <c:pt idx="41">
                  <c:v>1.0098875199999999</c:v>
                </c:pt>
                <c:pt idx="42">
                  <c:v>1.0098774100000001</c:v>
                </c:pt>
                <c:pt idx="43">
                  <c:v>1.0099133899999999</c:v>
                </c:pt>
                <c:pt idx="44">
                  <c:v>1.00997194</c:v>
                </c:pt>
                <c:pt idx="45">
                  <c:v>1.0100688</c:v>
                </c:pt>
                <c:pt idx="46">
                  <c:v>1.0100728999999999</c:v>
                </c:pt>
                <c:pt idx="47">
                  <c:v>1.0101621999999999</c:v>
                </c:pt>
                <c:pt idx="48">
                  <c:v>1.0101298000000001</c:v>
                </c:pt>
                <c:pt idx="49">
                  <c:v>1.0099097500000001</c:v>
                </c:pt>
              </c:numCache>
            </c:numRef>
          </c:yVal>
          <c:smooth val="0"/>
          <c:extLst>
            <c:ext xmlns:c16="http://schemas.microsoft.com/office/drawing/2014/chart" uri="{C3380CC4-5D6E-409C-BE32-E72D297353CC}">
              <c16:uniqueId val="{00000004-990F-E848-BF9F-3799D49AC4C9}"/>
            </c:ext>
          </c:extLst>
        </c:ser>
        <c:dLbls>
          <c:showLegendKey val="0"/>
          <c:showVal val="0"/>
          <c:showCatName val="0"/>
          <c:showSerName val="0"/>
          <c:showPercent val="0"/>
          <c:showBubbleSize val="0"/>
        </c:dLbls>
        <c:axId val="153549056"/>
        <c:axId val="155849472"/>
      </c:scatterChart>
      <c:valAx>
        <c:axId val="153549056"/>
        <c:scaling>
          <c:orientation val="minMax"/>
          <c:max val="50"/>
          <c:min val="0"/>
        </c:scaling>
        <c:delete val="0"/>
        <c:axPos val="b"/>
        <c:majorTickMark val="none"/>
        <c:minorTickMark val="none"/>
        <c:tickLblPos val="none"/>
        <c:crossAx val="155849472"/>
        <c:crosses val="autoZero"/>
        <c:crossBetween val="midCat"/>
      </c:valAx>
      <c:valAx>
        <c:axId val="155849472"/>
        <c:scaling>
          <c:orientation val="minMax"/>
        </c:scaling>
        <c:delete val="0"/>
        <c:axPos val="l"/>
        <c:numFmt formatCode="0.00" sourceLinked="0"/>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en-US"/>
          </a:p>
        </c:txPr>
        <c:crossAx val="153549056"/>
        <c:crosses val="autoZero"/>
        <c:crossBetween val="midCat"/>
      </c:valAx>
    </c:plotArea>
    <c:legend>
      <c:legendPos val="b"/>
      <c:legendEntry>
        <c:idx val="2"/>
        <c:delete val="1"/>
      </c:legendEntry>
      <c:legendEntry>
        <c:idx val="4"/>
        <c:delete val="1"/>
      </c:legendEntry>
      <c:layout>
        <c:manualLayout>
          <c:xMode val="edge"/>
          <c:yMode val="edge"/>
          <c:x val="2.1989972094436178E-2"/>
          <c:y val="0.92353455962984554"/>
          <c:w val="0.93216771223082684"/>
          <c:h val="5.8263130919582178E-2"/>
        </c:manualLayout>
      </c:layout>
      <c:overlay val="0"/>
      <c:txPr>
        <a:bodyPr/>
        <a:lstStyle/>
        <a:p>
          <a:pPr>
            <a:defRPr sz="1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1"/>
          <c:order val="0"/>
          <c:tx>
            <c:v>C/E</c:v>
          </c:tx>
          <c:spPr>
            <a:ln w="28575">
              <a:noFill/>
            </a:ln>
          </c:spPr>
          <c:marker>
            <c:spPr>
              <a:noFill/>
            </c:spPr>
          </c:marker>
          <c:errBars>
            <c:errDir val="y"/>
            <c:errBarType val="both"/>
            <c:errValType val="cust"/>
            <c:noEndCap val="0"/>
            <c:plus>
              <c:numRef>
                <c:f>LCT!$C$3:$C$142</c:f>
                <c:numCache>
                  <c:formatCode>General</c:formatCode>
                  <c:ptCount val="140"/>
                  <c:pt idx="0">
                    <c:v>3.1330329927349906E-3</c:v>
                  </c:pt>
                  <c:pt idx="1">
                    <c:v>3.1191802192005107E-3</c:v>
                  </c:pt>
                  <c:pt idx="2">
                    <c:v>3.1283578720378326E-3</c:v>
                  </c:pt>
                  <c:pt idx="3">
                    <c:v>3.1287416990232178E-3</c:v>
                  </c:pt>
                  <c:pt idx="4">
                    <c:v>3.1238815475531649E-3</c:v>
                  </c:pt>
                  <c:pt idx="5">
                    <c:v>3.1227018071524476E-3</c:v>
                  </c:pt>
                  <c:pt idx="6">
                    <c:v>3.1231322212323933E-3</c:v>
                  </c:pt>
                  <c:pt idx="7">
                    <c:v>3.1247093498037513E-3</c:v>
                  </c:pt>
                  <c:pt idx="8">
                    <c:v>2.000662270179727E-3</c:v>
                  </c:pt>
                  <c:pt idx="9">
                    <c:v>2.00251974539174E-3</c:v>
                  </c:pt>
                  <c:pt idx="10">
                    <c:v>2.0021804447293181E-3</c:v>
                  </c:pt>
                  <c:pt idx="11">
                    <c:v>2.0009807461215312E-3</c:v>
                  </c:pt>
                  <c:pt idx="12">
                    <c:v>1.9986883153536045E-3</c:v>
                  </c:pt>
                  <c:pt idx="13">
                    <c:v>1.2019531195221714E-3</c:v>
                  </c:pt>
                  <c:pt idx="14">
                    <c:v>1.2027964731100833E-3</c:v>
                  </c:pt>
                  <c:pt idx="15">
                    <c:v>1.2034638595170497E-3</c:v>
                  </c:pt>
                  <c:pt idx="16">
                    <c:v>1.2027162505994988E-3</c:v>
                  </c:pt>
                  <c:pt idx="17">
                    <c:v>1.2018241399480893E-3</c:v>
                  </c:pt>
                  <c:pt idx="18">
                    <c:v>1.2028726988492773E-3</c:v>
                  </c:pt>
                  <c:pt idx="19">
                    <c:v>1.2018444422821923E-3</c:v>
                  </c:pt>
                  <c:pt idx="20">
                    <c:v>1.201195963002652E-3</c:v>
                  </c:pt>
                  <c:pt idx="21">
                    <c:v>1.2017608444509049E-3</c:v>
                  </c:pt>
                  <c:pt idx="22">
                    <c:v>1.2024988952459427E-3</c:v>
                  </c:pt>
                  <c:pt idx="23">
                    <c:v>1.2032512803018065E-3</c:v>
                  </c:pt>
                  <c:pt idx="24">
                    <c:v>1.2026213266386921E-3</c:v>
                  </c:pt>
                  <c:pt idx="25">
                    <c:v>1.2029574914700443E-3</c:v>
                  </c:pt>
                  <c:pt idx="26">
                    <c:v>1.2025454713705998E-3</c:v>
                  </c:pt>
                  <c:pt idx="27">
                    <c:v>1.2025000895053955E-3</c:v>
                  </c:pt>
                  <c:pt idx="28">
                    <c:v>1.2026362351360163E-3</c:v>
                  </c:pt>
                  <c:pt idx="29">
                    <c:v>1.201646196061091E-3</c:v>
                  </c:pt>
                  <c:pt idx="30">
                    <c:v>2.1114971914631595E-3</c:v>
                  </c:pt>
                  <c:pt idx="31">
                    <c:v>2.1121447433592234E-3</c:v>
                  </c:pt>
                  <c:pt idx="32">
                    <c:v>2.1107056535185952E-3</c:v>
                  </c:pt>
                  <c:pt idx="33">
                    <c:v>2.0948078122879818E-3</c:v>
                  </c:pt>
                  <c:pt idx="34">
                    <c:v>2.1013286155787156E-3</c:v>
                  </c:pt>
                  <c:pt idx="35">
                    <c:v>2.1026210936653713E-3</c:v>
                  </c:pt>
                  <c:pt idx="36">
                    <c:v>2.1042513040792662E-3</c:v>
                  </c:pt>
                  <c:pt idx="37">
                    <c:v>2.0968562498741208E-3</c:v>
                  </c:pt>
                  <c:pt idx="38">
                    <c:v>2.1050082636383262E-3</c:v>
                  </c:pt>
                  <c:pt idx="39">
                    <c:v>2.1043265039139935E-3</c:v>
                  </c:pt>
                  <c:pt idx="40">
                    <c:v>2.1042443366252033E-3</c:v>
                  </c:pt>
                  <c:pt idx="41">
                    <c:v>2.1023858878923729E-3</c:v>
                  </c:pt>
                  <c:pt idx="42">
                    <c:v>2.097975425124634E-3</c:v>
                  </c:pt>
                  <c:pt idx="43">
                    <c:v>2.8079393726861269E-3</c:v>
                  </c:pt>
                  <c:pt idx="44">
                    <c:v>2.8087956401525835E-3</c:v>
                  </c:pt>
                  <c:pt idx="45">
                    <c:v>2.8099009532118668E-3</c:v>
                  </c:pt>
                  <c:pt idx="46">
                    <c:v>2.8089396624199955E-3</c:v>
                  </c:pt>
                  <c:pt idx="47">
                    <c:v>2.8079507212761122E-3</c:v>
                  </c:pt>
                  <c:pt idx="48">
                    <c:v>2.8071635948171175E-3</c:v>
                  </c:pt>
                  <c:pt idx="49">
                    <c:v>2.8109782841821028E-3</c:v>
                  </c:pt>
                  <c:pt idx="50">
                    <c:v>2.8121003878936895E-3</c:v>
                  </c:pt>
                  <c:pt idx="51">
                    <c:v>2.809674476208915E-3</c:v>
                  </c:pt>
                  <c:pt idx="52">
                    <c:v>2.8057149751621172E-3</c:v>
                  </c:pt>
                  <c:pt idx="53">
                    <c:v>2.8021398147015002E-3</c:v>
                  </c:pt>
                  <c:pt idx="54">
                    <c:v>2.8052067394100134E-3</c:v>
                  </c:pt>
                  <c:pt idx="55">
                    <c:v>2.8064227167296091E-3</c:v>
                  </c:pt>
                  <c:pt idx="56">
                    <c:v>2.8068249930153894E-3</c:v>
                  </c:pt>
                  <c:pt idx="57">
                    <c:v>2.8078834075035523E-3</c:v>
                  </c:pt>
                  <c:pt idx="58">
                    <c:v>2.8071349364156757E-3</c:v>
                  </c:pt>
                  <c:pt idx="59">
                    <c:v>2.8023049136460219E-3</c:v>
                  </c:pt>
                  <c:pt idx="60">
                    <c:v>3.1036718380905307E-3</c:v>
                  </c:pt>
                  <c:pt idx="61">
                    <c:v>3.1026837065785749E-3</c:v>
                  </c:pt>
                  <c:pt idx="62">
                    <c:v>3.0988649206428092E-3</c:v>
                  </c:pt>
                  <c:pt idx="63">
                    <c:v>3.0940427922089399E-3</c:v>
                  </c:pt>
                  <c:pt idx="64">
                    <c:v>3.0994443245622614E-3</c:v>
                  </c:pt>
                  <c:pt idx="65">
                    <c:v>3.0996593835587814E-3</c:v>
                  </c:pt>
                  <c:pt idx="66">
                    <c:v>3.0997151550912613E-3</c:v>
                  </c:pt>
                  <c:pt idx="67">
                    <c:v>3.0939675290093146E-3</c:v>
                  </c:pt>
                  <c:pt idx="68">
                    <c:v>3.0929737652730005E-3</c:v>
                  </c:pt>
                  <c:pt idx="69">
                    <c:v>3.0952444296321159E-3</c:v>
                  </c:pt>
                  <c:pt idx="70">
                    <c:v>3.0959003028713252E-3</c:v>
                  </c:pt>
                  <c:pt idx="71">
                    <c:v>3.0960241102170531E-3</c:v>
                  </c:pt>
                  <c:pt idx="72">
                    <c:v>3.0967974747174477E-3</c:v>
                  </c:pt>
                  <c:pt idx="73">
                    <c:v>3.0975918607597168E-3</c:v>
                  </c:pt>
                  <c:pt idx="74">
                    <c:v>2.794423518140369E-3</c:v>
                  </c:pt>
                  <c:pt idx="75">
                    <c:v>2.7973394001669229E-3</c:v>
                  </c:pt>
                  <c:pt idx="76">
                    <c:v>2.800703084307824E-3</c:v>
                  </c:pt>
                  <c:pt idx="77">
                    <c:v>2.7970715799442531E-3</c:v>
                  </c:pt>
                  <c:pt idx="78">
                    <c:v>2.7976922662075326E-3</c:v>
                  </c:pt>
                  <c:pt idx="79">
                    <c:v>2.7953689283218702E-3</c:v>
                  </c:pt>
                  <c:pt idx="80">
                    <c:v>2.7945860807916147E-3</c:v>
                  </c:pt>
                  <c:pt idx="81">
                    <c:v>2.7923107906930706E-3</c:v>
                  </c:pt>
                  <c:pt idx="82">
                    <c:v>2.7986391062640712E-3</c:v>
                  </c:pt>
                  <c:pt idx="83">
                    <c:v>2.8002065703808354E-3</c:v>
                  </c:pt>
                  <c:pt idx="84">
                    <c:v>2.7951555862575951E-3</c:v>
                  </c:pt>
                  <c:pt idx="85">
                    <c:v>2.7898124727607338E-3</c:v>
                  </c:pt>
                  <c:pt idx="86">
                    <c:v>2.7956784243605985E-3</c:v>
                  </c:pt>
                  <c:pt idx="87">
                    <c:v>2.7969851951431136E-3</c:v>
                  </c:pt>
                  <c:pt idx="88">
                    <c:v>2.7973785275511071E-3</c:v>
                  </c:pt>
                  <c:pt idx="89">
                    <c:v>1.5993805910807346E-3</c:v>
                  </c:pt>
                  <c:pt idx="90">
                    <c:v>1.5989260510177949E-3</c:v>
                  </c:pt>
                  <c:pt idx="91">
                    <c:v>1.6005500059866919E-3</c:v>
                  </c:pt>
                  <c:pt idx="92">
                    <c:v>1.7015821296628647E-3</c:v>
                  </c:pt>
                  <c:pt idx="93">
                    <c:v>3.2987975064405648E-3</c:v>
                  </c:pt>
                  <c:pt idx="94">
                    <c:v>1.6014097765428561E-3</c:v>
                  </c:pt>
                  <c:pt idx="95">
                    <c:v>1.7981613896050155E-3</c:v>
                  </c:pt>
                  <c:pt idx="96">
                    <c:v>1.0024434088655779E-3</c:v>
                  </c:pt>
                  <c:pt idx="97">
                    <c:v>1.0023887212959638E-3</c:v>
                  </c:pt>
                  <c:pt idx="98">
                    <c:v>1.0028948310157972E-3</c:v>
                  </c:pt>
                  <c:pt idx="99">
                    <c:v>1.0022336076219347E-3</c:v>
                  </c:pt>
                  <c:pt idx="100">
                    <c:v>1.0037340440209579E-3</c:v>
                  </c:pt>
                  <c:pt idx="101">
                    <c:v>1.0039518030240202E-3</c:v>
                  </c:pt>
                  <c:pt idx="102">
                    <c:v>1.0038145849680675E-3</c:v>
                  </c:pt>
                  <c:pt idx="103">
                    <c:v>1.0007283130759438E-3</c:v>
                  </c:pt>
                  <c:pt idx="104">
                    <c:v>1.0013755150961351E-3</c:v>
                  </c:pt>
                  <c:pt idx="105">
                    <c:v>1.0011616181769256E-3</c:v>
                  </c:pt>
                  <c:pt idx="106">
                    <c:v>1.0016837514386034E-3</c:v>
                  </c:pt>
                  <c:pt idx="107">
                    <c:v>1.0027735235455333E-3</c:v>
                  </c:pt>
                  <c:pt idx="108">
                    <c:v>1.0027337506358777E-3</c:v>
                  </c:pt>
                  <c:pt idx="109">
                    <c:v>1.0024908825778933E-3</c:v>
                  </c:pt>
                  <c:pt idx="110">
                    <c:v>1.0032176606554707E-3</c:v>
                  </c:pt>
                  <c:pt idx="111">
                    <c:v>1.0039875990688824E-3</c:v>
                  </c:pt>
                  <c:pt idx="112">
                    <c:v>1.0039975424168996E-3</c:v>
                  </c:pt>
                  <c:pt idx="113">
                    <c:v>1.0038255226324435E-3</c:v>
                  </c:pt>
                  <c:pt idx="114">
                    <c:v>1.0026163409138115E-3</c:v>
                  </c:pt>
                  <c:pt idx="115">
                    <c:v>1.0022419642055588E-3</c:v>
                  </c:pt>
                  <c:pt idx="116">
                    <c:v>1.0030905585736228E-3</c:v>
                  </c:pt>
                  <c:pt idx="117">
                    <c:v>1.00383113125716E-3</c:v>
                  </c:pt>
                  <c:pt idx="118">
                    <c:v>1.0044765022912121E-3</c:v>
                  </c:pt>
                  <c:pt idx="119">
                    <c:v>1.0050933033853707E-3</c:v>
                  </c:pt>
                  <c:pt idx="120">
                    <c:v>1.002844630332175E-3</c:v>
                  </c:pt>
                  <c:pt idx="121">
                    <c:v>1.0035719911339893E-3</c:v>
                  </c:pt>
                  <c:pt idx="122">
                    <c:v>1.0043775032569564E-3</c:v>
                  </c:pt>
                  <c:pt idx="123">
                    <c:v>1.0051155732517286E-3</c:v>
                  </c:pt>
                  <c:pt idx="124">
                    <c:v>1.0027489851300163E-3</c:v>
                  </c:pt>
                  <c:pt idx="125">
                    <c:v>1.0028656164017423E-3</c:v>
                  </c:pt>
                  <c:pt idx="126">
                    <c:v>1.0029706292224113E-3</c:v>
                  </c:pt>
                  <c:pt idx="127">
                    <c:v>1.0031399751095566E-3</c:v>
                  </c:pt>
                  <c:pt idx="128">
                    <c:v>1.0035149362705607E-3</c:v>
                  </c:pt>
                  <c:pt idx="129">
                    <c:v>1.0047402995999554E-3</c:v>
                  </c:pt>
                  <c:pt idx="130">
                    <c:v>1.0039671316780319E-3</c:v>
                  </c:pt>
                  <c:pt idx="131">
                    <c:v>1.0038294568829669E-3</c:v>
                  </c:pt>
                  <c:pt idx="132">
                    <c:v>1.0040474676007952E-3</c:v>
                  </c:pt>
                  <c:pt idx="133">
                    <c:v>1.0043151008133958E-3</c:v>
                  </c:pt>
                  <c:pt idx="134">
                    <c:v>1.0045527384934551E-3</c:v>
                  </c:pt>
                  <c:pt idx="135">
                    <c:v>1.0031729198001005E-3</c:v>
                  </c:pt>
                  <c:pt idx="136">
                    <c:v>1.0037422260487994E-3</c:v>
                  </c:pt>
                  <c:pt idx="137">
                    <c:v>1.0040560160813994E-3</c:v>
                  </c:pt>
                  <c:pt idx="138">
                    <c:v>1.0053674537791272E-3</c:v>
                  </c:pt>
                  <c:pt idx="139">
                    <c:v>1.0049650915873395E-3</c:v>
                  </c:pt>
                </c:numCache>
              </c:numRef>
            </c:plus>
            <c:minus>
              <c:numRef>
                <c:f>LCT!$C$3:$C$142</c:f>
                <c:numCache>
                  <c:formatCode>General</c:formatCode>
                  <c:ptCount val="140"/>
                  <c:pt idx="0">
                    <c:v>3.1330329927349906E-3</c:v>
                  </c:pt>
                  <c:pt idx="1">
                    <c:v>3.1191802192005107E-3</c:v>
                  </c:pt>
                  <c:pt idx="2">
                    <c:v>3.1283578720378326E-3</c:v>
                  </c:pt>
                  <c:pt idx="3">
                    <c:v>3.1287416990232178E-3</c:v>
                  </c:pt>
                  <c:pt idx="4">
                    <c:v>3.1238815475531649E-3</c:v>
                  </c:pt>
                  <c:pt idx="5">
                    <c:v>3.1227018071524476E-3</c:v>
                  </c:pt>
                  <c:pt idx="6">
                    <c:v>3.1231322212323933E-3</c:v>
                  </c:pt>
                  <c:pt idx="7">
                    <c:v>3.1247093498037513E-3</c:v>
                  </c:pt>
                  <c:pt idx="8">
                    <c:v>2.000662270179727E-3</c:v>
                  </c:pt>
                  <c:pt idx="9">
                    <c:v>2.00251974539174E-3</c:v>
                  </c:pt>
                  <c:pt idx="10">
                    <c:v>2.0021804447293181E-3</c:v>
                  </c:pt>
                  <c:pt idx="11">
                    <c:v>2.0009807461215312E-3</c:v>
                  </c:pt>
                  <c:pt idx="12">
                    <c:v>1.9986883153536045E-3</c:v>
                  </c:pt>
                  <c:pt idx="13">
                    <c:v>1.2019531195221714E-3</c:v>
                  </c:pt>
                  <c:pt idx="14">
                    <c:v>1.2027964731100833E-3</c:v>
                  </c:pt>
                  <c:pt idx="15">
                    <c:v>1.2034638595170497E-3</c:v>
                  </c:pt>
                  <c:pt idx="16">
                    <c:v>1.2027162505994988E-3</c:v>
                  </c:pt>
                  <c:pt idx="17">
                    <c:v>1.2018241399480893E-3</c:v>
                  </c:pt>
                  <c:pt idx="18">
                    <c:v>1.2028726988492773E-3</c:v>
                  </c:pt>
                  <c:pt idx="19">
                    <c:v>1.2018444422821923E-3</c:v>
                  </c:pt>
                  <c:pt idx="20">
                    <c:v>1.201195963002652E-3</c:v>
                  </c:pt>
                  <c:pt idx="21">
                    <c:v>1.2017608444509049E-3</c:v>
                  </c:pt>
                  <c:pt idx="22">
                    <c:v>1.2024988952459427E-3</c:v>
                  </c:pt>
                  <c:pt idx="23">
                    <c:v>1.2032512803018065E-3</c:v>
                  </c:pt>
                  <c:pt idx="24">
                    <c:v>1.2026213266386921E-3</c:v>
                  </c:pt>
                  <c:pt idx="25">
                    <c:v>1.2029574914700443E-3</c:v>
                  </c:pt>
                  <c:pt idx="26">
                    <c:v>1.2025454713705998E-3</c:v>
                  </c:pt>
                  <c:pt idx="27">
                    <c:v>1.2025000895053955E-3</c:v>
                  </c:pt>
                  <c:pt idx="28">
                    <c:v>1.2026362351360163E-3</c:v>
                  </c:pt>
                  <c:pt idx="29">
                    <c:v>1.201646196061091E-3</c:v>
                  </c:pt>
                  <c:pt idx="30">
                    <c:v>2.1114971914631595E-3</c:v>
                  </c:pt>
                  <c:pt idx="31">
                    <c:v>2.1121447433592234E-3</c:v>
                  </c:pt>
                  <c:pt idx="32">
                    <c:v>2.1107056535185952E-3</c:v>
                  </c:pt>
                  <c:pt idx="33">
                    <c:v>2.0948078122879818E-3</c:v>
                  </c:pt>
                  <c:pt idx="34">
                    <c:v>2.1013286155787156E-3</c:v>
                  </c:pt>
                  <c:pt idx="35">
                    <c:v>2.1026210936653713E-3</c:v>
                  </c:pt>
                  <c:pt idx="36">
                    <c:v>2.1042513040792662E-3</c:v>
                  </c:pt>
                  <c:pt idx="37">
                    <c:v>2.0968562498741208E-3</c:v>
                  </c:pt>
                  <c:pt idx="38">
                    <c:v>2.1050082636383262E-3</c:v>
                  </c:pt>
                  <c:pt idx="39">
                    <c:v>2.1043265039139935E-3</c:v>
                  </c:pt>
                  <c:pt idx="40">
                    <c:v>2.1042443366252033E-3</c:v>
                  </c:pt>
                  <c:pt idx="41">
                    <c:v>2.1023858878923729E-3</c:v>
                  </c:pt>
                  <c:pt idx="42">
                    <c:v>2.097975425124634E-3</c:v>
                  </c:pt>
                  <c:pt idx="43">
                    <c:v>2.8079393726861269E-3</c:v>
                  </c:pt>
                  <c:pt idx="44">
                    <c:v>2.8087956401525835E-3</c:v>
                  </c:pt>
                  <c:pt idx="45">
                    <c:v>2.8099009532118668E-3</c:v>
                  </c:pt>
                  <c:pt idx="46">
                    <c:v>2.8089396624199955E-3</c:v>
                  </c:pt>
                  <c:pt idx="47">
                    <c:v>2.8079507212761122E-3</c:v>
                  </c:pt>
                  <c:pt idx="48">
                    <c:v>2.8071635948171175E-3</c:v>
                  </c:pt>
                  <c:pt idx="49">
                    <c:v>2.8109782841821028E-3</c:v>
                  </c:pt>
                  <c:pt idx="50">
                    <c:v>2.8121003878936895E-3</c:v>
                  </c:pt>
                  <c:pt idx="51">
                    <c:v>2.809674476208915E-3</c:v>
                  </c:pt>
                  <c:pt idx="52">
                    <c:v>2.8057149751621172E-3</c:v>
                  </c:pt>
                  <c:pt idx="53">
                    <c:v>2.8021398147015002E-3</c:v>
                  </c:pt>
                  <c:pt idx="54">
                    <c:v>2.8052067394100134E-3</c:v>
                  </c:pt>
                  <c:pt idx="55">
                    <c:v>2.8064227167296091E-3</c:v>
                  </c:pt>
                  <c:pt idx="56">
                    <c:v>2.8068249930153894E-3</c:v>
                  </c:pt>
                  <c:pt idx="57">
                    <c:v>2.8078834075035523E-3</c:v>
                  </c:pt>
                  <c:pt idx="58">
                    <c:v>2.8071349364156757E-3</c:v>
                  </c:pt>
                  <c:pt idx="59">
                    <c:v>2.8023049136460219E-3</c:v>
                  </c:pt>
                  <c:pt idx="60">
                    <c:v>3.1036718380905307E-3</c:v>
                  </c:pt>
                  <c:pt idx="61">
                    <c:v>3.1026837065785749E-3</c:v>
                  </c:pt>
                  <c:pt idx="62">
                    <c:v>3.0988649206428092E-3</c:v>
                  </c:pt>
                  <c:pt idx="63">
                    <c:v>3.0940427922089399E-3</c:v>
                  </c:pt>
                  <c:pt idx="64">
                    <c:v>3.0994443245622614E-3</c:v>
                  </c:pt>
                  <c:pt idx="65">
                    <c:v>3.0996593835587814E-3</c:v>
                  </c:pt>
                  <c:pt idx="66">
                    <c:v>3.0997151550912613E-3</c:v>
                  </c:pt>
                  <c:pt idx="67">
                    <c:v>3.0939675290093146E-3</c:v>
                  </c:pt>
                  <c:pt idx="68">
                    <c:v>3.0929737652730005E-3</c:v>
                  </c:pt>
                  <c:pt idx="69">
                    <c:v>3.0952444296321159E-3</c:v>
                  </c:pt>
                  <c:pt idx="70">
                    <c:v>3.0959003028713252E-3</c:v>
                  </c:pt>
                  <c:pt idx="71">
                    <c:v>3.0960241102170531E-3</c:v>
                  </c:pt>
                  <c:pt idx="72">
                    <c:v>3.0967974747174477E-3</c:v>
                  </c:pt>
                  <c:pt idx="73">
                    <c:v>3.0975918607597168E-3</c:v>
                  </c:pt>
                  <c:pt idx="74">
                    <c:v>2.794423518140369E-3</c:v>
                  </c:pt>
                  <c:pt idx="75">
                    <c:v>2.7973394001669229E-3</c:v>
                  </c:pt>
                  <c:pt idx="76">
                    <c:v>2.800703084307824E-3</c:v>
                  </c:pt>
                  <c:pt idx="77">
                    <c:v>2.7970715799442531E-3</c:v>
                  </c:pt>
                  <c:pt idx="78">
                    <c:v>2.7976922662075326E-3</c:v>
                  </c:pt>
                  <c:pt idx="79">
                    <c:v>2.7953689283218702E-3</c:v>
                  </c:pt>
                  <c:pt idx="80">
                    <c:v>2.7945860807916147E-3</c:v>
                  </c:pt>
                  <c:pt idx="81">
                    <c:v>2.7923107906930706E-3</c:v>
                  </c:pt>
                  <c:pt idx="82">
                    <c:v>2.7986391062640712E-3</c:v>
                  </c:pt>
                  <c:pt idx="83">
                    <c:v>2.8002065703808354E-3</c:v>
                  </c:pt>
                  <c:pt idx="84">
                    <c:v>2.7951555862575951E-3</c:v>
                  </c:pt>
                  <c:pt idx="85">
                    <c:v>2.7898124727607338E-3</c:v>
                  </c:pt>
                  <c:pt idx="86">
                    <c:v>2.7956784243605985E-3</c:v>
                  </c:pt>
                  <c:pt idx="87">
                    <c:v>2.7969851951431136E-3</c:v>
                  </c:pt>
                  <c:pt idx="88">
                    <c:v>2.7973785275511071E-3</c:v>
                  </c:pt>
                  <c:pt idx="89">
                    <c:v>1.5993805910807346E-3</c:v>
                  </c:pt>
                  <c:pt idx="90">
                    <c:v>1.5989260510177949E-3</c:v>
                  </c:pt>
                  <c:pt idx="91">
                    <c:v>1.6005500059866919E-3</c:v>
                  </c:pt>
                  <c:pt idx="92">
                    <c:v>1.7015821296628647E-3</c:v>
                  </c:pt>
                  <c:pt idx="93">
                    <c:v>3.2987975064405648E-3</c:v>
                  </c:pt>
                  <c:pt idx="94">
                    <c:v>1.6014097765428561E-3</c:v>
                  </c:pt>
                  <c:pt idx="95">
                    <c:v>1.7981613896050155E-3</c:v>
                  </c:pt>
                  <c:pt idx="96">
                    <c:v>1.0024434088655779E-3</c:v>
                  </c:pt>
                  <c:pt idx="97">
                    <c:v>1.0023887212959638E-3</c:v>
                  </c:pt>
                  <c:pt idx="98">
                    <c:v>1.0028948310157972E-3</c:v>
                  </c:pt>
                  <c:pt idx="99">
                    <c:v>1.0022336076219347E-3</c:v>
                  </c:pt>
                  <c:pt idx="100">
                    <c:v>1.0037340440209579E-3</c:v>
                  </c:pt>
                  <c:pt idx="101">
                    <c:v>1.0039518030240202E-3</c:v>
                  </c:pt>
                  <c:pt idx="102">
                    <c:v>1.0038145849680675E-3</c:v>
                  </c:pt>
                  <c:pt idx="103">
                    <c:v>1.0007283130759438E-3</c:v>
                  </c:pt>
                  <c:pt idx="104">
                    <c:v>1.0013755150961351E-3</c:v>
                  </c:pt>
                  <c:pt idx="105">
                    <c:v>1.0011616181769256E-3</c:v>
                  </c:pt>
                  <c:pt idx="106">
                    <c:v>1.0016837514386034E-3</c:v>
                  </c:pt>
                  <c:pt idx="107">
                    <c:v>1.0027735235455333E-3</c:v>
                  </c:pt>
                  <c:pt idx="108">
                    <c:v>1.0027337506358777E-3</c:v>
                  </c:pt>
                  <c:pt idx="109">
                    <c:v>1.0024908825778933E-3</c:v>
                  </c:pt>
                  <c:pt idx="110">
                    <c:v>1.0032176606554707E-3</c:v>
                  </c:pt>
                  <c:pt idx="111">
                    <c:v>1.0039875990688824E-3</c:v>
                  </c:pt>
                  <c:pt idx="112">
                    <c:v>1.0039975424168996E-3</c:v>
                  </c:pt>
                  <c:pt idx="113">
                    <c:v>1.0038255226324435E-3</c:v>
                  </c:pt>
                  <c:pt idx="114">
                    <c:v>1.0026163409138115E-3</c:v>
                  </c:pt>
                  <c:pt idx="115">
                    <c:v>1.0022419642055588E-3</c:v>
                  </c:pt>
                  <c:pt idx="116">
                    <c:v>1.0030905585736228E-3</c:v>
                  </c:pt>
                  <c:pt idx="117">
                    <c:v>1.00383113125716E-3</c:v>
                  </c:pt>
                  <c:pt idx="118">
                    <c:v>1.0044765022912121E-3</c:v>
                  </c:pt>
                  <c:pt idx="119">
                    <c:v>1.0050933033853707E-3</c:v>
                  </c:pt>
                  <c:pt idx="120">
                    <c:v>1.002844630332175E-3</c:v>
                  </c:pt>
                  <c:pt idx="121">
                    <c:v>1.0035719911339893E-3</c:v>
                  </c:pt>
                  <c:pt idx="122">
                    <c:v>1.0043775032569564E-3</c:v>
                  </c:pt>
                  <c:pt idx="123">
                    <c:v>1.0051155732517286E-3</c:v>
                  </c:pt>
                  <c:pt idx="124">
                    <c:v>1.0027489851300163E-3</c:v>
                  </c:pt>
                  <c:pt idx="125">
                    <c:v>1.0028656164017423E-3</c:v>
                  </c:pt>
                  <c:pt idx="126">
                    <c:v>1.0029706292224113E-3</c:v>
                  </c:pt>
                  <c:pt idx="127">
                    <c:v>1.0031399751095566E-3</c:v>
                  </c:pt>
                  <c:pt idx="128">
                    <c:v>1.0035149362705607E-3</c:v>
                  </c:pt>
                  <c:pt idx="129">
                    <c:v>1.0047402995999554E-3</c:v>
                  </c:pt>
                  <c:pt idx="130">
                    <c:v>1.0039671316780319E-3</c:v>
                  </c:pt>
                  <c:pt idx="131">
                    <c:v>1.0038294568829669E-3</c:v>
                  </c:pt>
                  <c:pt idx="132">
                    <c:v>1.0040474676007952E-3</c:v>
                  </c:pt>
                  <c:pt idx="133">
                    <c:v>1.0043151008133958E-3</c:v>
                  </c:pt>
                  <c:pt idx="134">
                    <c:v>1.0045527384934551E-3</c:v>
                  </c:pt>
                  <c:pt idx="135">
                    <c:v>1.0031729198001005E-3</c:v>
                  </c:pt>
                  <c:pt idx="136">
                    <c:v>1.0037422260487994E-3</c:v>
                  </c:pt>
                  <c:pt idx="137">
                    <c:v>1.0040560160813994E-3</c:v>
                  </c:pt>
                  <c:pt idx="138">
                    <c:v>1.0053674537791272E-3</c:v>
                  </c:pt>
                  <c:pt idx="139">
                    <c:v>1.0049650915873395E-3</c:v>
                  </c:pt>
                </c:numCache>
              </c:numRef>
            </c:minus>
          </c:errBars>
          <c:yVal>
            <c:numRef>
              <c:f>LCT!$B$3:$B$142</c:f>
              <c:numCache>
                <c:formatCode>0.00000</c:formatCode>
                <c:ptCount val="140"/>
                <c:pt idx="0">
                  <c:v>0.99851970394078815</c:v>
                </c:pt>
                <c:pt idx="1">
                  <c:v>0.99848969793958786</c:v>
                </c:pt>
                <c:pt idx="2">
                  <c:v>0.99748949789957986</c:v>
                </c:pt>
                <c:pt idx="3">
                  <c:v>0.99809961992398477</c:v>
                </c:pt>
                <c:pt idx="4">
                  <c:v>0.99602920584116816</c:v>
                </c:pt>
                <c:pt idx="5">
                  <c:v>0.99839967993598711</c:v>
                </c:pt>
                <c:pt idx="6">
                  <c:v>0.99853970794158831</c:v>
                </c:pt>
                <c:pt idx="7">
                  <c:v>0.99629925985197032</c:v>
                </c:pt>
                <c:pt idx="8">
                  <c:v>0.99822946884065211</c:v>
                </c:pt>
                <c:pt idx="9">
                  <c:v>0.99970991297389211</c:v>
                </c:pt>
                <c:pt idx="10">
                  <c:v>0.99898969690907269</c:v>
                </c:pt>
                <c:pt idx="11">
                  <c:v>0.99893968190457127</c:v>
                </c:pt>
                <c:pt idx="12">
                  <c:v>0.99752925877763321</c:v>
                </c:pt>
                <c:pt idx="13" formatCode="General">
                  <c:v>0.99892775057459793</c:v>
                </c:pt>
                <c:pt idx="14" formatCode="General">
                  <c:v>0.99956430498650961</c:v>
                </c:pt>
                <c:pt idx="15" formatCode="General">
                  <c:v>1.0001918656940141</c:v>
                </c:pt>
                <c:pt idx="16" formatCode="General">
                  <c:v>0.99956630358748888</c:v>
                </c:pt>
                <c:pt idx="17" formatCode="General">
                  <c:v>0.99881982612171494</c:v>
                </c:pt>
                <c:pt idx="18" formatCode="General">
                  <c:v>0.99969721195163397</c:v>
                </c:pt>
                <c:pt idx="19" formatCode="General">
                  <c:v>0.99883681423003901</c:v>
                </c:pt>
                <c:pt idx="20" formatCode="General">
                  <c:v>0.9982941940641552</c:v>
                </c:pt>
                <c:pt idx="21" formatCode="General">
                  <c:v>0.99876686319576302</c:v>
                </c:pt>
                <c:pt idx="22" formatCode="General">
                  <c:v>0.99938443089837115</c:v>
                </c:pt>
                <c:pt idx="23" formatCode="General">
                  <c:v>1.0000139902068554</c:v>
                </c:pt>
                <c:pt idx="24" formatCode="General">
                  <c:v>0.99955531128210251</c:v>
                </c:pt>
                <c:pt idx="25" formatCode="General">
                  <c:v>0.99976816228639953</c:v>
                </c:pt>
                <c:pt idx="26" formatCode="General">
                  <c:v>0.99942340361746795</c:v>
                </c:pt>
                <c:pt idx="27" formatCode="General">
                  <c:v>0.99938543019886072</c:v>
                </c:pt>
                <c:pt idx="28" formatCode="General">
                  <c:v>0.99949935045468186</c:v>
                </c:pt>
                <c:pt idx="29" formatCode="General">
                  <c:v>0.99867093034875598</c:v>
                </c:pt>
                <c:pt idx="30">
                  <c:v>1.004621</c:v>
                </c:pt>
                <c:pt idx="31">
                  <c:v>1.0046999999999999</c:v>
                </c:pt>
                <c:pt idx="32">
                  <c:v>1.0040359999999999</c:v>
                </c:pt>
                <c:pt idx="33">
                  <c:v>0.99670599999999998</c:v>
                </c:pt>
                <c:pt idx="34">
                  <c:v>0.99956599999999995</c:v>
                </c:pt>
                <c:pt idx="35">
                  <c:v>1.0002040000000001</c:v>
                </c:pt>
                <c:pt idx="36">
                  <c:v>1.0010870000000001</c:v>
                </c:pt>
                <c:pt idx="37">
                  <c:v>0.997776</c:v>
                </c:pt>
                <c:pt idx="38">
                  <c:v>1.001298</c:v>
                </c:pt>
                <c:pt idx="39">
                  <c:v>1.0009729999999999</c:v>
                </c:pt>
                <c:pt idx="40">
                  <c:v>1.001042</c:v>
                </c:pt>
                <c:pt idx="41">
                  <c:v>1.00007</c:v>
                </c:pt>
                <c:pt idx="42">
                  <c:v>0.997923</c:v>
                </c:pt>
                <c:pt idx="43">
                  <c:v>1.0022120000000001</c:v>
                </c:pt>
                <c:pt idx="44">
                  <c:v>1.002518</c:v>
                </c:pt>
                <c:pt idx="45">
                  <c:v>1.0029129999999999</c:v>
                </c:pt>
                <c:pt idx="46">
                  <c:v>1.0025820000000001</c:v>
                </c:pt>
                <c:pt idx="47">
                  <c:v>1.0022409999999999</c:v>
                </c:pt>
                <c:pt idx="48">
                  <c:v>1.0019720000000001</c:v>
                </c:pt>
                <c:pt idx="49">
                  <c:v>1.003298</c:v>
                </c:pt>
                <c:pt idx="50">
                  <c:v>1.0036989999999999</c:v>
                </c:pt>
                <c:pt idx="51">
                  <c:v>1.002974</c:v>
                </c:pt>
                <c:pt idx="52">
                  <c:v>1.001738</c:v>
                </c:pt>
                <c:pt idx="53">
                  <c:v>1.0001519999999999</c:v>
                </c:pt>
                <c:pt idx="54">
                  <c:v>1.0012479999999999</c:v>
                </c:pt>
                <c:pt idx="55">
                  <c:v>1.0016700000000001</c:v>
                </c:pt>
                <c:pt idx="56">
                  <c:v>1.001851</c:v>
                </c:pt>
                <c:pt idx="57">
                  <c:v>1.002192</c:v>
                </c:pt>
                <c:pt idx="58">
                  <c:v>1.002254</c:v>
                </c:pt>
                <c:pt idx="59">
                  <c:v>1.000211</c:v>
                </c:pt>
                <c:pt idx="60">
                  <c:v>1.000675</c:v>
                </c:pt>
                <c:pt idx="61">
                  <c:v>1.000416</c:v>
                </c:pt>
                <c:pt idx="62">
                  <c:v>0.99916400000000005</c:v>
                </c:pt>
                <c:pt idx="63">
                  <c:v>0.997637</c:v>
                </c:pt>
                <c:pt idx="64">
                  <c:v>0.99933099999999997</c:v>
                </c:pt>
                <c:pt idx="65">
                  <c:v>0.99938000000000005</c:v>
                </c:pt>
                <c:pt idx="66">
                  <c:v>0.99939800000000001</c:v>
                </c:pt>
                <c:pt idx="67">
                  <c:v>0.99782000000000004</c:v>
                </c:pt>
                <c:pt idx="68">
                  <c:v>0.99729199999999996</c:v>
                </c:pt>
                <c:pt idx="69">
                  <c:v>0.99823200000000001</c:v>
                </c:pt>
                <c:pt idx="70">
                  <c:v>0.99824599999999997</c:v>
                </c:pt>
                <c:pt idx="71">
                  <c:v>0.99821700000000002</c:v>
                </c:pt>
                <c:pt idx="72">
                  <c:v>0.99852600000000002</c:v>
                </c:pt>
                <c:pt idx="73">
                  <c:v>0.998838</c:v>
                </c:pt>
                <c:pt idx="74">
                  <c:v>0.99773000000000001</c:v>
                </c:pt>
                <c:pt idx="75">
                  <c:v>0.99868100000000004</c:v>
                </c:pt>
                <c:pt idx="76">
                  <c:v>0.99987300000000001</c:v>
                </c:pt>
                <c:pt idx="77">
                  <c:v>0.99867600000000001</c:v>
                </c:pt>
                <c:pt idx="78">
                  <c:v>0.99885400000000002</c:v>
                </c:pt>
                <c:pt idx="79">
                  <c:v>0.997977</c:v>
                </c:pt>
                <c:pt idx="80">
                  <c:v>0.99784399999999995</c:v>
                </c:pt>
                <c:pt idx="81">
                  <c:v>0.99691300000000005</c:v>
                </c:pt>
                <c:pt idx="82">
                  <c:v>0.99899700000000002</c:v>
                </c:pt>
                <c:pt idx="83">
                  <c:v>0.99971500000000002</c:v>
                </c:pt>
                <c:pt idx="84">
                  <c:v>0.99789099999999997</c:v>
                </c:pt>
                <c:pt idx="85">
                  <c:v>0.99587700000000001</c:v>
                </c:pt>
                <c:pt idx="86">
                  <c:v>0.997973</c:v>
                </c:pt>
                <c:pt idx="87">
                  <c:v>0.998583</c:v>
                </c:pt>
                <c:pt idx="88">
                  <c:v>0.99853499999999995</c:v>
                </c:pt>
                <c:pt idx="89">
                  <c:v>0.99806399999999995</c:v>
                </c:pt>
                <c:pt idx="90">
                  <c:v>0.99770899999999996</c:v>
                </c:pt>
                <c:pt idx="91">
                  <c:v>0.99850499999999998</c:v>
                </c:pt>
                <c:pt idx="92">
                  <c:v>0.99930300000000005</c:v>
                </c:pt>
                <c:pt idx="93">
                  <c:v>0.99922100000000003</c:v>
                </c:pt>
                <c:pt idx="94">
                  <c:v>0.99940300000000004</c:v>
                </c:pt>
                <c:pt idx="95">
                  <c:v>0.99752399999999997</c:v>
                </c:pt>
                <c:pt idx="96">
                  <c:v>0.9979458216713315</c:v>
                </c:pt>
                <c:pt idx="97">
                  <c:v>0.997890843662535</c:v>
                </c:pt>
                <c:pt idx="98">
                  <c:v>0.99839964014394245</c:v>
                </c:pt>
                <c:pt idx="99">
                  <c:v>0.99773490603758497</c:v>
                </c:pt>
                <c:pt idx="100">
                  <c:v>0.99924330267892847</c:v>
                </c:pt>
                <c:pt idx="101">
                  <c:v>0.9994622151139545</c:v>
                </c:pt>
                <c:pt idx="102">
                  <c:v>0.9993242702918832</c:v>
                </c:pt>
                <c:pt idx="103">
                  <c:v>0.99632047181127559</c:v>
                </c:pt>
                <c:pt idx="104">
                  <c:v>0.99687225109956024</c:v>
                </c:pt>
                <c:pt idx="105">
                  <c:v>0.99655737704918035</c:v>
                </c:pt>
                <c:pt idx="106">
                  <c:v>0.99718212714914045</c:v>
                </c:pt>
                <c:pt idx="107">
                  <c:v>0.99827768892443036</c:v>
                </c:pt>
                <c:pt idx="108">
                  <c:v>0.99823770491803288</c:v>
                </c:pt>
                <c:pt idx="109">
                  <c:v>0.99789384246301482</c:v>
                </c:pt>
                <c:pt idx="110">
                  <c:v>0.99862455017992813</c:v>
                </c:pt>
                <c:pt idx="111">
                  <c:v>0.99949820071971207</c:v>
                </c:pt>
                <c:pt idx="112">
                  <c:v>0.99950819672131153</c:v>
                </c:pt>
                <c:pt idx="113">
                  <c:v>0.99933526589364263</c:v>
                </c:pt>
                <c:pt idx="114">
                  <c:v>0.99731165582791381</c:v>
                </c:pt>
                <c:pt idx="115">
                  <c:v>0.99723972397239724</c:v>
                </c:pt>
                <c:pt idx="116">
                  <c:v>0.99718518518518517</c:v>
                </c:pt>
                <c:pt idx="117">
                  <c:v>0.9974253955537753</c:v>
                </c:pt>
                <c:pt idx="118">
                  <c:v>0.99756713426853705</c:v>
                </c:pt>
                <c:pt idx="119">
                  <c:v>0.99757970723882106</c:v>
                </c:pt>
                <c:pt idx="120">
                  <c:v>0.99734140484290579</c:v>
                </c:pt>
                <c:pt idx="121">
                  <c:v>0.99746470411534993</c:v>
                </c:pt>
                <c:pt idx="122">
                  <c:v>0.9972659851673682</c:v>
                </c:pt>
                <c:pt idx="123">
                  <c:v>0.99709700070217666</c:v>
                </c:pt>
                <c:pt idx="124">
                  <c:v>0.99724534720832503</c:v>
                </c:pt>
                <c:pt idx="125">
                  <c:v>0.99745822075452817</c:v>
                </c:pt>
                <c:pt idx="126">
                  <c:v>0.99736715700990697</c:v>
                </c:pt>
                <c:pt idx="127">
                  <c:v>0.99733560204183769</c:v>
                </c:pt>
                <c:pt idx="128">
                  <c:v>0.9982162865146057</c:v>
                </c:pt>
                <c:pt idx="129">
                  <c:v>0.99742782678428221</c:v>
                </c:pt>
                <c:pt idx="130">
                  <c:v>0.99725806451612908</c:v>
                </c:pt>
                <c:pt idx="131">
                  <c:v>0.99732171474358977</c:v>
                </c:pt>
                <c:pt idx="132">
                  <c:v>0.99723775172828377</c:v>
                </c:pt>
                <c:pt idx="133">
                  <c:v>0.99730433911213556</c:v>
                </c:pt>
                <c:pt idx="134">
                  <c:v>0.99713884711779444</c:v>
                </c:pt>
                <c:pt idx="135">
                  <c:v>0.99757029920944662</c:v>
                </c:pt>
                <c:pt idx="136">
                  <c:v>0.99753679783718829</c:v>
                </c:pt>
                <c:pt idx="137">
                  <c:v>0.99734722500500905</c:v>
                </c:pt>
                <c:pt idx="138">
                  <c:v>0.99765242679502619</c:v>
                </c:pt>
                <c:pt idx="139">
                  <c:v>0.99875400641025647</c:v>
                </c:pt>
              </c:numCache>
            </c:numRef>
          </c:yVal>
          <c:smooth val="0"/>
          <c:extLst>
            <c:ext xmlns:c16="http://schemas.microsoft.com/office/drawing/2014/chart" uri="{C3380CC4-5D6E-409C-BE32-E72D297353CC}">
              <c16:uniqueId val="{00000000-3188-9F40-9AAD-F9BECC7F0C1E}"/>
            </c:ext>
          </c:extLst>
        </c:ser>
        <c:ser>
          <c:idx val="2"/>
          <c:order val="1"/>
          <c:tx>
            <c:v>SCALE 6.2 Covariance Library</c:v>
          </c:tx>
          <c:spPr>
            <a:ln w="28575">
              <a:solidFill>
                <a:schemeClr val="tx1"/>
              </a:solidFill>
              <a:prstDash val="dash"/>
            </a:ln>
          </c:spPr>
          <c:marker>
            <c:symbol val="none"/>
          </c:marker>
          <c:yVal>
            <c:numRef>
              <c:f>LCT!$H$3:$H$142</c:f>
              <c:numCache>
                <c:formatCode>General</c:formatCode>
                <c:ptCount val="140"/>
                <c:pt idx="0">
                  <c:v>0.99308490000000005</c:v>
                </c:pt>
                <c:pt idx="1">
                  <c:v>0.99325945999999998</c:v>
                </c:pt>
                <c:pt idx="2">
                  <c:v>0.99335300000000004</c:v>
                </c:pt>
                <c:pt idx="3">
                  <c:v>0.99328055000000004</c:v>
                </c:pt>
                <c:pt idx="4">
                  <c:v>0.99340393000000005</c:v>
                </c:pt>
                <c:pt idx="5">
                  <c:v>0.99331670999999999</c:v>
                </c:pt>
                <c:pt idx="6">
                  <c:v>0.99339516999999999</c:v>
                </c:pt>
                <c:pt idx="7">
                  <c:v>0.99338404000000002</c:v>
                </c:pt>
                <c:pt idx="8">
                  <c:v>0.99219597000000004</c:v>
                </c:pt>
                <c:pt idx="9">
                  <c:v>0.99222993999999998</c:v>
                </c:pt>
                <c:pt idx="10">
                  <c:v>0.99230881999999998</c:v>
                </c:pt>
                <c:pt idx="11">
                  <c:v>0.99255738000000004</c:v>
                </c:pt>
                <c:pt idx="12">
                  <c:v>0.99273065000000005</c:v>
                </c:pt>
                <c:pt idx="13">
                  <c:v>0.99476348000000003</c:v>
                </c:pt>
                <c:pt idx="14">
                  <c:v>0.99480933999999999</c:v>
                </c:pt>
                <c:pt idx="15">
                  <c:v>0.99480787000000004</c:v>
                </c:pt>
                <c:pt idx="16">
                  <c:v>0.99480243000000002</c:v>
                </c:pt>
                <c:pt idx="17">
                  <c:v>0.99480234999999995</c:v>
                </c:pt>
                <c:pt idx="18">
                  <c:v>0.99479759000000001</c:v>
                </c:pt>
                <c:pt idx="19">
                  <c:v>0.99479468999999998</c:v>
                </c:pt>
                <c:pt idx="20">
                  <c:v>0.99479375999999997</c:v>
                </c:pt>
                <c:pt idx="21">
                  <c:v>0.99479065</c:v>
                </c:pt>
                <c:pt idx="22">
                  <c:v>0.99480075999999995</c:v>
                </c:pt>
                <c:pt idx="23">
                  <c:v>0.99480268999999999</c:v>
                </c:pt>
                <c:pt idx="24">
                  <c:v>0.99480672999999997</c:v>
                </c:pt>
                <c:pt idx="25">
                  <c:v>0.99480528999999995</c:v>
                </c:pt>
                <c:pt idx="26">
                  <c:v>0.99480358000000002</c:v>
                </c:pt>
                <c:pt idx="27">
                  <c:v>0.99480057</c:v>
                </c:pt>
                <c:pt idx="28">
                  <c:v>0.99481938999999997</c:v>
                </c:pt>
                <c:pt idx="29">
                  <c:v>0.99482725000000005</c:v>
                </c:pt>
                <c:pt idx="30">
                  <c:v>0.99287130000000001</c:v>
                </c:pt>
                <c:pt idx="31">
                  <c:v>0.99286509999999994</c:v>
                </c:pt>
                <c:pt idx="32">
                  <c:v>0.99290922000000004</c:v>
                </c:pt>
                <c:pt idx="33">
                  <c:v>0.99293211999999997</c:v>
                </c:pt>
                <c:pt idx="34">
                  <c:v>0.99406331000000003</c:v>
                </c:pt>
                <c:pt idx="35">
                  <c:v>0.99378854999999999</c:v>
                </c:pt>
                <c:pt idx="36">
                  <c:v>0.99340574999999998</c:v>
                </c:pt>
                <c:pt idx="37">
                  <c:v>0.99328687000000004</c:v>
                </c:pt>
                <c:pt idx="38">
                  <c:v>0.99321954999999995</c:v>
                </c:pt>
                <c:pt idx="39">
                  <c:v>0.99322785000000002</c:v>
                </c:pt>
                <c:pt idx="40">
                  <c:v>0.99325304999999997</c:v>
                </c:pt>
                <c:pt idx="41">
                  <c:v>0.99327045999999997</c:v>
                </c:pt>
                <c:pt idx="42">
                  <c:v>0.99306296999999999</c:v>
                </c:pt>
                <c:pt idx="43">
                  <c:v>0.99329241999999995</c:v>
                </c:pt>
                <c:pt idx="44">
                  <c:v>0.99321866000000003</c:v>
                </c:pt>
                <c:pt idx="45">
                  <c:v>0.99325467999999995</c:v>
                </c:pt>
                <c:pt idx="46">
                  <c:v>0.99324403000000006</c:v>
                </c:pt>
                <c:pt idx="47">
                  <c:v>0.99324288999999999</c:v>
                </c:pt>
                <c:pt idx="48">
                  <c:v>0.99315553999999995</c:v>
                </c:pt>
                <c:pt idx="49">
                  <c:v>0.99309210999999997</c:v>
                </c:pt>
                <c:pt idx="50">
                  <c:v>0.99303876000000002</c:v>
                </c:pt>
                <c:pt idx="51">
                  <c:v>0.99305564000000002</c:v>
                </c:pt>
                <c:pt idx="52">
                  <c:v>0.99310138000000003</c:v>
                </c:pt>
                <c:pt idx="53">
                  <c:v>0.99381629000000005</c:v>
                </c:pt>
                <c:pt idx="54">
                  <c:v>0.99369498000000001</c:v>
                </c:pt>
                <c:pt idx="55">
                  <c:v>0.99355930999999997</c:v>
                </c:pt>
                <c:pt idx="56">
                  <c:v>0.99346338999999995</c:v>
                </c:pt>
                <c:pt idx="57">
                  <c:v>0.99340419999999996</c:v>
                </c:pt>
                <c:pt idx="58">
                  <c:v>0.99337569999999997</c:v>
                </c:pt>
                <c:pt idx="59">
                  <c:v>0.99327432999999998</c:v>
                </c:pt>
                <c:pt idx="60">
                  <c:v>0.99352134000000003</c:v>
                </c:pt>
                <c:pt idx="61">
                  <c:v>0.99349474000000004</c:v>
                </c:pt>
                <c:pt idx="62">
                  <c:v>0.99353272999999998</c:v>
                </c:pt>
                <c:pt idx="63">
                  <c:v>0.99397988000000004</c:v>
                </c:pt>
                <c:pt idx="64">
                  <c:v>0.99384465</c:v>
                </c:pt>
                <c:pt idx="65">
                  <c:v>0.99380657000000006</c:v>
                </c:pt>
                <c:pt idx="66">
                  <c:v>0.99376266000000002</c:v>
                </c:pt>
                <c:pt idx="67">
                  <c:v>0.99363113999999997</c:v>
                </c:pt>
                <c:pt idx="68">
                  <c:v>0.99344860000000001</c:v>
                </c:pt>
                <c:pt idx="69">
                  <c:v>0.99368528</c:v>
                </c:pt>
                <c:pt idx="70">
                  <c:v>0.99366960999999998</c:v>
                </c:pt>
                <c:pt idx="71">
                  <c:v>0.99366131999999996</c:v>
                </c:pt>
                <c:pt idx="72">
                  <c:v>0.99365141000000001</c:v>
                </c:pt>
                <c:pt idx="73">
                  <c:v>0.99359759999999997</c:v>
                </c:pt>
                <c:pt idx="74">
                  <c:v>0.99370265000000002</c:v>
                </c:pt>
                <c:pt idx="75">
                  <c:v>0.99372170999999998</c:v>
                </c:pt>
                <c:pt idx="76">
                  <c:v>0.99374472999999997</c:v>
                </c:pt>
                <c:pt idx="77">
                  <c:v>0.99372912000000002</c:v>
                </c:pt>
                <c:pt idx="78">
                  <c:v>0.99374777999999997</c:v>
                </c:pt>
                <c:pt idx="79">
                  <c:v>0.99374083999999996</c:v>
                </c:pt>
                <c:pt idx="80">
                  <c:v>0.99370409000000004</c:v>
                </c:pt>
                <c:pt idx="81">
                  <c:v>0.99357344000000003</c:v>
                </c:pt>
                <c:pt idx="82">
                  <c:v>0.99364691000000005</c:v>
                </c:pt>
                <c:pt idx="83">
                  <c:v>0.99365407000000006</c:v>
                </c:pt>
                <c:pt idx="84">
                  <c:v>0.99369772999999995</c:v>
                </c:pt>
                <c:pt idx="85">
                  <c:v>0.99412792999999999</c:v>
                </c:pt>
                <c:pt idx="86">
                  <c:v>0.99403129999999995</c:v>
                </c:pt>
                <c:pt idx="87">
                  <c:v>0.99396428000000003</c:v>
                </c:pt>
                <c:pt idx="88">
                  <c:v>0.99392347000000003</c:v>
                </c:pt>
                <c:pt idx="89">
                  <c:v>0.99379485999999995</c:v>
                </c:pt>
                <c:pt idx="90">
                  <c:v>0.99394908000000004</c:v>
                </c:pt>
                <c:pt idx="91">
                  <c:v>0.99400295000000005</c:v>
                </c:pt>
                <c:pt idx="92">
                  <c:v>0.99400235999999997</c:v>
                </c:pt>
                <c:pt idx="93">
                  <c:v>0.99399397</c:v>
                </c:pt>
                <c:pt idx="94">
                  <c:v>0.99383991000000005</c:v>
                </c:pt>
                <c:pt idx="95">
                  <c:v>0.99393045000000002</c:v>
                </c:pt>
                <c:pt idx="96">
                  <c:v>0.99231977999999998</c:v>
                </c:pt>
                <c:pt idx="97">
                  <c:v>0.99239674</c:v>
                </c:pt>
                <c:pt idx="98">
                  <c:v>0.99261350000000004</c:v>
                </c:pt>
                <c:pt idx="99">
                  <c:v>0.99270459</c:v>
                </c:pt>
                <c:pt idx="100">
                  <c:v>0.99284267999999998</c:v>
                </c:pt>
                <c:pt idx="101">
                  <c:v>0.99297192000000001</c:v>
                </c:pt>
                <c:pt idx="102">
                  <c:v>0.99300029999999995</c:v>
                </c:pt>
                <c:pt idx="103">
                  <c:v>0.99251955000000003</c:v>
                </c:pt>
                <c:pt idx="104">
                  <c:v>0.99271436999999996</c:v>
                </c:pt>
                <c:pt idx="105">
                  <c:v>0.99265817000000001</c:v>
                </c:pt>
                <c:pt idx="106">
                  <c:v>0.99263144000000003</c:v>
                </c:pt>
                <c:pt idx="107">
                  <c:v>0.99276865000000003</c:v>
                </c:pt>
                <c:pt idx="108">
                  <c:v>0.99285118999999999</c:v>
                </c:pt>
                <c:pt idx="109">
                  <c:v>0.99296324999999996</c:v>
                </c:pt>
                <c:pt idx="110">
                  <c:v>0.99300469999999996</c:v>
                </c:pt>
                <c:pt idx="111">
                  <c:v>0.99292714999999998</c:v>
                </c:pt>
                <c:pt idx="112">
                  <c:v>0.99293876999999997</c:v>
                </c:pt>
                <c:pt idx="113">
                  <c:v>0.99294484999999999</c:v>
                </c:pt>
                <c:pt idx="114">
                  <c:v>0.99174618999999997</c:v>
                </c:pt>
                <c:pt idx="115">
                  <c:v>0.99173330999999998</c:v>
                </c:pt>
                <c:pt idx="116">
                  <c:v>0.99169035999999999</c:v>
                </c:pt>
                <c:pt idx="117">
                  <c:v>0.99170795</c:v>
                </c:pt>
                <c:pt idx="118">
                  <c:v>0.99170325000000004</c:v>
                </c:pt>
                <c:pt idx="119">
                  <c:v>0.99170835999999996</c:v>
                </c:pt>
                <c:pt idx="120">
                  <c:v>0.99170058000000005</c:v>
                </c:pt>
                <c:pt idx="121">
                  <c:v>0.99169675999999995</c:v>
                </c:pt>
                <c:pt idx="122">
                  <c:v>0.99170276000000002</c:v>
                </c:pt>
                <c:pt idx="123">
                  <c:v>0.99170378999999997</c:v>
                </c:pt>
                <c:pt idx="124">
                  <c:v>0.99174633999999995</c:v>
                </c:pt>
                <c:pt idx="125">
                  <c:v>0.99174415000000005</c:v>
                </c:pt>
                <c:pt idx="126">
                  <c:v>0.99173270000000002</c:v>
                </c:pt>
                <c:pt idx="127">
                  <c:v>0.99172187000000001</c:v>
                </c:pt>
                <c:pt idx="128">
                  <c:v>0.99157262999999995</c:v>
                </c:pt>
                <c:pt idx="129">
                  <c:v>0.99206253</c:v>
                </c:pt>
                <c:pt idx="130">
                  <c:v>0.99202794999999999</c:v>
                </c:pt>
                <c:pt idx="131">
                  <c:v>0.99202667</c:v>
                </c:pt>
                <c:pt idx="132">
                  <c:v>0.99204466999999996</c:v>
                </c:pt>
                <c:pt idx="133">
                  <c:v>0.99202071999999997</c:v>
                </c:pt>
                <c:pt idx="134">
                  <c:v>0.99203275999999996</c:v>
                </c:pt>
                <c:pt idx="135">
                  <c:v>0.99201786000000003</c:v>
                </c:pt>
                <c:pt idx="136">
                  <c:v>0.99204815000000002</c:v>
                </c:pt>
                <c:pt idx="137">
                  <c:v>0.99204049999999999</c:v>
                </c:pt>
                <c:pt idx="138">
                  <c:v>0.99201921000000004</c:v>
                </c:pt>
                <c:pt idx="139">
                  <c:v>0.99181363</c:v>
                </c:pt>
              </c:numCache>
            </c:numRef>
          </c:yVal>
          <c:smooth val="0"/>
          <c:extLst>
            <c:ext xmlns:c16="http://schemas.microsoft.com/office/drawing/2014/chart" uri="{C3380CC4-5D6E-409C-BE32-E72D297353CC}">
              <c16:uniqueId val="{00000001-3188-9F40-9AAD-F9BECC7F0C1E}"/>
            </c:ext>
          </c:extLst>
        </c:ser>
        <c:ser>
          <c:idx val="3"/>
          <c:order val="2"/>
          <c:spPr>
            <a:ln w="28575">
              <a:solidFill>
                <a:prstClr val="black"/>
              </a:solidFill>
              <a:prstDash val="dash"/>
            </a:ln>
          </c:spPr>
          <c:marker>
            <c:symbol val="none"/>
          </c:marker>
          <c:yVal>
            <c:numRef>
              <c:f>LCT!$I$3:$I$142</c:f>
              <c:numCache>
                <c:formatCode>General</c:formatCode>
                <c:ptCount val="140"/>
                <c:pt idx="0">
                  <c:v>1.0069151000000001</c:v>
                </c:pt>
                <c:pt idx="1">
                  <c:v>1.00674054</c:v>
                </c:pt>
                <c:pt idx="2">
                  <c:v>1.0066470000000001</c:v>
                </c:pt>
                <c:pt idx="3">
                  <c:v>1.0067194500000001</c:v>
                </c:pt>
                <c:pt idx="4">
                  <c:v>1.0065960700000001</c:v>
                </c:pt>
                <c:pt idx="5">
                  <c:v>1.00668329</c:v>
                </c:pt>
                <c:pt idx="6">
                  <c:v>1.0066048299999999</c:v>
                </c:pt>
                <c:pt idx="7">
                  <c:v>1.00661596</c:v>
                </c:pt>
                <c:pt idx="8">
                  <c:v>1.00780403</c:v>
                </c:pt>
                <c:pt idx="9">
                  <c:v>1.0077700599999999</c:v>
                </c:pt>
                <c:pt idx="10">
                  <c:v>1.0076911799999999</c:v>
                </c:pt>
                <c:pt idx="11">
                  <c:v>1.00744262</c:v>
                </c:pt>
                <c:pt idx="12">
                  <c:v>1.0072693500000001</c:v>
                </c:pt>
                <c:pt idx="13">
                  <c:v>1.00523652</c:v>
                </c:pt>
                <c:pt idx="14">
                  <c:v>1.00519066</c:v>
                </c:pt>
                <c:pt idx="15">
                  <c:v>1.00519213</c:v>
                </c:pt>
                <c:pt idx="16">
                  <c:v>1.00519757</c:v>
                </c:pt>
                <c:pt idx="17">
                  <c:v>1.0051976499999999</c:v>
                </c:pt>
                <c:pt idx="18">
                  <c:v>1.0052024100000001</c:v>
                </c:pt>
                <c:pt idx="19">
                  <c:v>1.00520531</c:v>
                </c:pt>
                <c:pt idx="20">
                  <c:v>1.0052062399999999</c:v>
                </c:pt>
                <c:pt idx="21">
                  <c:v>1.0052093499999999</c:v>
                </c:pt>
                <c:pt idx="22">
                  <c:v>1.00519924</c:v>
                </c:pt>
                <c:pt idx="23">
                  <c:v>1.00519731</c:v>
                </c:pt>
                <c:pt idx="24">
                  <c:v>1.0051932699999999</c:v>
                </c:pt>
                <c:pt idx="25">
                  <c:v>1.00519471</c:v>
                </c:pt>
                <c:pt idx="26">
                  <c:v>1.0051964200000001</c:v>
                </c:pt>
                <c:pt idx="27">
                  <c:v>1.00519943</c:v>
                </c:pt>
                <c:pt idx="28">
                  <c:v>1.00518061</c:v>
                </c:pt>
                <c:pt idx="29">
                  <c:v>1.0051727500000001</c:v>
                </c:pt>
                <c:pt idx="30">
                  <c:v>1.0071287</c:v>
                </c:pt>
                <c:pt idx="31">
                  <c:v>1.0071349000000001</c:v>
                </c:pt>
                <c:pt idx="32">
                  <c:v>1.00709078</c:v>
                </c:pt>
                <c:pt idx="33">
                  <c:v>1.0070678799999999</c:v>
                </c:pt>
                <c:pt idx="34">
                  <c:v>1.00593669</c:v>
                </c:pt>
                <c:pt idx="35">
                  <c:v>1.0062114499999999</c:v>
                </c:pt>
                <c:pt idx="36">
                  <c:v>1.00659425</c:v>
                </c:pt>
                <c:pt idx="37">
                  <c:v>1.0067131300000001</c:v>
                </c:pt>
                <c:pt idx="38">
                  <c:v>1.0067804499999999</c:v>
                </c:pt>
                <c:pt idx="39">
                  <c:v>1.00677215</c:v>
                </c:pt>
                <c:pt idx="40">
                  <c:v>1.0067469499999999</c:v>
                </c:pt>
                <c:pt idx="41">
                  <c:v>1.00672954</c:v>
                </c:pt>
                <c:pt idx="42">
                  <c:v>1.00693703</c:v>
                </c:pt>
                <c:pt idx="43">
                  <c:v>1.00670758</c:v>
                </c:pt>
                <c:pt idx="44">
                  <c:v>1.0067813400000001</c:v>
                </c:pt>
                <c:pt idx="45">
                  <c:v>1.0067453200000001</c:v>
                </c:pt>
                <c:pt idx="46">
                  <c:v>1.0067559699999999</c:v>
                </c:pt>
                <c:pt idx="47">
                  <c:v>1.0067571099999999</c:v>
                </c:pt>
                <c:pt idx="48">
                  <c:v>1.0068444599999999</c:v>
                </c:pt>
                <c:pt idx="49">
                  <c:v>1.0069078899999999</c:v>
                </c:pt>
                <c:pt idx="50">
                  <c:v>1.0069612400000001</c:v>
                </c:pt>
                <c:pt idx="51">
                  <c:v>1.0069443600000001</c:v>
                </c:pt>
                <c:pt idx="52">
                  <c:v>1.0068986200000001</c:v>
                </c:pt>
                <c:pt idx="53">
                  <c:v>1.00618371</c:v>
                </c:pt>
                <c:pt idx="54">
                  <c:v>1.0063050200000001</c:v>
                </c:pt>
                <c:pt idx="55">
                  <c:v>1.00644069</c:v>
                </c:pt>
                <c:pt idx="56">
                  <c:v>1.0065366099999999</c:v>
                </c:pt>
                <c:pt idx="57">
                  <c:v>1.0065957999999999</c:v>
                </c:pt>
                <c:pt idx="58">
                  <c:v>1.0066242999999999</c:v>
                </c:pt>
                <c:pt idx="59">
                  <c:v>1.00672567</c:v>
                </c:pt>
                <c:pt idx="60">
                  <c:v>1.00647866</c:v>
                </c:pt>
                <c:pt idx="61">
                  <c:v>1.00650526</c:v>
                </c:pt>
                <c:pt idx="62">
                  <c:v>1.0064672699999999</c:v>
                </c:pt>
                <c:pt idx="63">
                  <c:v>1.0060201200000001</c:v>
                </c:pt>
                <c:pt idx="64">
                  <c:v>1.00615535</c:v>
                </c:pt>
                <c:pt idx="65">
                  <c:v>1.0061934299999999</c:v>
                </c:pt>
                <c:pt idx="66">
                  <c:v>1.00623734</c:v>
                </c:pt>
                <c:pt idx="67">
                  <c:v>1.00636886</c:v>
                </c:pt>
                <c:pt idx="68">
                  <c:v>1.0065514</c:v>
                </c:pt>
                <c:pt idx="69">
                  <c:v>1.00631472</c:v>
                </c:pt>
                <c:pt idx="70">
                  <c:v>1.00633039</c:v>
                </c:pt>
                <c:pt idx="71">
                  <c:v>1.00633868</c:v>
                </c:pt>
                <c:pt idx="72">
                  <c:v>1.00634859</c:v>
                </c:pt>
                <c:pt idx="73">
                  <c:v>1.0064024</c:v>
                </c:pt>
                <c:pt idx="74">
                  <c:v>1.0062973500000001</c:v>
                </c:pt>
                <c:pt idx="75">
                  <c:v>1.00627829</c:v>
                </c:pt>
                <c:pt idx="76">
                  <c:v>1.00625527</c:v>
                </c:pt>
                <c:pt idx="77">
                  <c:v>1.00627088</c:v>
                </c:pt>
                <c:pt idx="78">
                  <c:v>1.0062522199999999</c:v>
                </c:pt>
                <c:pt idx="79">
                  <c:v>1.0062591599999999</c:v>
                </c:pt>
                <c:pt idx="80">
                  <c:v>1.00629591</c:v>
                </c:pt>
                <c:pt idx="81">
                  <c:v>1.00642656</c:v>
                </c:pt>
                <c:pt idx="82">
                  <c:v>1.00635309</c:v>
                </c:pt>
                <c:pt idx="83">
                  <c:v>1.0063459299999999</c:v>
                </c:pt>
                <c:pt idx="84">
                  <c:v>1.0063022699999999</c:v>
                </c:pt>
                <c:pt idx="85">
                  <c:v>1.0058720699999999</c:v>
                </c:pt>
                <c:pt idx="86">
                  <c:v>1.0059686999999999</c:v>
                </c:pt>
                <c:pt idx="87">
                  <c:v>1.0060357200000001</c:v>
                </c:pt>
                <c:pt idx="88">
                  <c:v>1.0060765300000001</c:v>
                </c:pt>
                <c:pt idx="89">
                  <c:v>1.0062051400000001</c:v>
                </c:pt>
                <c:pt idx="90">
                  <c:v>1.0060509200000001</c:v>
                </c:pt>
                <c:pt idx="91">
                  <c:v>1.0059970499999999</c:v>
                </c:pt>
                <c:pt idx="92">
                  <c:v>1.0059976399999999</c:v>
                </c:pt>
                <c:pt idx="93">
                  <c:v>1.00600603</c:v>
                </c:pt>
                <c:pt idx="94">
                  <c:v>1.0061600900000001</c:v>
                </c:pt>
                <c:pt idx="95">
                  <c:v>1.0060695500000001</c:v>
                </c:pt>
                <c:pt idx="96">
                  <c:v>1.0076802199999999</c:v>
                </c:pt>
                <c:pt idx="97">
                  <c:v>1.00760326</c:v>
                </c:pt>
                <c:pt idx="98">
                  <c:v>1.0073865</c:v>
                </c:pt>
                <c:pt idx="99">
                  <c:v>1.00729541</c:v>
                </c:pt>
                <c:pt idx="100">
                  <c:v>1.0071573199999999</c:v>
                </c:pt>
                <c:pt idx="101">
                  <c:v>1.00702808</c:v>
                </c:pt>
                <c:pt idx="102">
                  <c:v>1.0069996999999999</c:v>
                </c:pt>
                <c:pt idx="103">
                  <c:v>1.0074804500000001</c:v>
                </c:pt>
                <c:pt idx="104">
                  <c:v>1.0072856299999999</c:v>
                </c:pt>
                <c:pt idx="105">
                  <c:v>1.0073418300000001</c:v>
                </c:pt>
                <c:pt idx="106">
                  <c:v>1.00736856</c:v>
                </c:pt>
                <c:pt idx="107">
                  <c:v>1.0072313500000001</c:v>
                </c:pt>
                <c:pt idx="108">
                  <c:v>1.0071488099999999</c:v>
                </c:pt>
                <c:pt idx="109">
                  <c:v>1.0070367499999999</c:v>
                </c:pt>
                <c:pt idx="110">
                  <c:v>1.0069953</c:v>
                </c:pt>
                <c:pt idx="111">
                  <c:v>1.0070728499999999</c:v>
                </c:pt>
                <c:pt idx="112">
                  <c:v>1.0070612299999999</c:v>
                </c:pt>
                <c:pt idx="113">
                  <c:v>1.00705515</c:v>
                </c:pt>
                <c:pt idx="114">
                  <c:v>1.00825381</c:v>
                </c:pt>
                <c:pt idx="115">
                  <c:v>1.0082666899999999</c:v>
                </c:pt>
                <c:pt idx="116">
                  <c:v>1.00830964</c:v>
                </c:pt>
                <c:pt idx="117">
                  <c:v>1.0082920500000001</c:v>
                </c:pt>
                <c:pt idx="118">
                  <c:v>1.00829675</c:v>
                </c:pt>
                <c:pt idx="119">
                  <c:v>1.0082916399999999</c:v>
                </c:pt>
                <c:pt idx="120">
                  <c:v>1.0082994199999999</c:v>
                </c:pt>
                <c:pt idx="121">
                  <c:v>1.00830324</c:v>
                </c:pt>
                <c:pt idx="122">
                  <c:v>1.0082972400000001</c:v>
                </c:pt>
                <c:pt idx="123">
                  <c:v>1.0082962099999999</c:v>
                </c:pt>
                <c:pt idx="124">
                  <c:v>1.0082536600000001</c:v>
                </c:pt>
                <c:pt idx="125">
                  <c:v>1.0082558500000001</c:v>
                </c:pt>
                <c:pt idx="126">
                  <c:v>1.0082673</c:v>
                </c:pt>
                <c:pt idx="127">
                  <c:v>1.0082781300000001</c:v>
                </c:pt>
                <c:pt idx="128">
                  <c:v>1.0084273699999999</c:v>
                </c:pt>
                <c:pt idx="129">
                  <c:v>1.0079374699999999</c:v>
                </c:pt>
                <c:pt idx="130">
                  <c:v>1.00797205</c:v>
                </c:pt>
                <c:pt idx="131">
                  <c:v>1.00797333</c:v>
                </c:pt>
                <c:pt idx="132">
                  <c:v>1.0079553299999999</c:v>
                </c:pt>
                <c:pt idx="133">
                  <c:v>1.00797928</c:v>
                </c:pt>
                <c:pt idx="134">
                  <c:v>1.0079672399999999</c:v>
                </c:pt>
                <c:pt idx="135">
                  <c:v>1.00798214</c:v>
                </c:pt>
                <c:pt idx="136">
                  <c:v>1.00795185</c:v>
                </c:pt>
                <c:pt idx="137">
                  <c:v>1.0079594999999999</c:v>
                </c:pt>
                <c:pt idx="138">
                  <c:v>1.00798079</c:v>
                </c:pt>
                <c:pt idx="139">
                  <c:v>1.00818637</c:v>
                </c:pt>
              </c:numCache>
            </c:numRef>
          </c:yVal>
          <c:smooth val="0"/>
          <c:extLst>
            <c:ext xmlns:c16="http://schemas.microsoft.com/office/drawing/2014/chart" uri="{C3380CC4-5D6E-409C-BE32-E72D297353CC}">
              <c16:uniqueId val="{00000002-3188-9F40-9AAD-F9BECC7F0C1E}"/>
            </c:ext>
          </c:extLst>
        </c:ser>
        <c:ser>
          <c:idx val="4"/>
          <c:order val="3"/>
          <c:tx>
            <c:v>ENDF/B-VIII Covariance</c:v>
          </c:tx>
          <c:spPr>
            <a:ln w="28575">
              <a:solidFill>
                <a:srgbClr val="FF0000"/>
              </a:solidFill>
              <a:prstDash val="sysDash"/>
            </a:ln>
          </c:spPr>
          <c:marker>
            <c:symbol val="none"/>
          </c:marker>
          <c:yVal>
            <c:numRef>
              <c:f>LCT!$J$3:$J$142</c:f>
              <c:numCache>
                <c:formatCode>General</c:formatCode>
                <c:ptCount val="140"/>
                <c:pt idx="0">
                  <c:v>0.99335666</c:v>
                </c:pt>
                <c:pt idx="1">
                  <c:v>0.99328799000000001</c:v>
                </c:pt>
                <c:pt idx="2">
                  <c:v>0.99322524000000001</c:v>
                </c:pt>
                <c:pt idx="3">
                  <c:v>0.99326762000000002</c:v>
                </c:pt>
                <c:pt idx="4">
                  <c:v>0.99315922999999995</c:v>
                </c:pt>
                <c:pt idx="5">
                  <c:v>0.99325459000000005</c:v>
                </c:pt>
                <c:pt idx="6">
                  <c:v>0.99314117999999996</c:v>
                </c:pt>
                <c:pt idx="7">
                  <c:v>0.99318724000000003</c:v>
                </c:pt>
                <c:pt idx="8">
                  <c:v>0.99344558999999999</c:v>
                </c:pt>
                <c:pt idx="9">
                  <c:v>0.99343722000000001</c:v>
                </c:pt>
                <c:pt idx="10">
                  <c:v>0.99341610000000002</c:v>
                </c:pt>
                <c:pt idx="11">
                  <c:v>0.99334573999999998</c:v>
                </c:pt>
                <c:pt idx="12">
                  <c:v>0.99324966000000003</c:v>
                </c:pt>
                <c:pt idx="13">
                  <c:v>0.99425220999999997</c:v>
                </c:pt>
                <c:pt idx="14">
                  <c:v>0.99424093999999996</c:v>
                </c:pt>
                <c:pt idx="15">
                  <c:v>0.99423786999999997</c:v>
                </c:pt>
                <c:pt idx="16">
                  <c:v>0.99426075999999997</c:v>
                </c:pt>
                <c:pt idx="17">
                  <c:v>0.99426391999999997</c:v>
                </c:pt>
                <c:pt idx="18">
                  <c:v>0.99428274999999999</c:v>
                </c:pt>
                <c:pt idx="19">
                  <c:v>0.99427736</c:v>
                </c:pt>
                <c:pt idx="20">
                  <c:v>0.99430114000000003</c:v>
                </c:pt>
                <c:pt idx="21">
                  <c:v>0.99428709999999998</c:v>
                </c:pt>
                <c:pt idx="22">
                  <c:v>0.99424626999999999</c:v>
                </c:pt>
                <c:pt idx="23">
                  <c:v>0.99423740999999999</c:v>
                </c:pt>
                <c:pt idx="24">
                  <c:v>0.99423943000000004</c:v>
                </c:pt>
                <c:pt idx="25">
                  <c:v>0.99424643000000001</c:v>
                </c:pt>
                <c:pt idx="26">
                  <c:v>0.99424517999999995</c:v>
                </c:pt>
                <c:pt idx="27">
                  <c:v>0.99424961000000001</c:v>
                </c:pt>
                <c:pt idx="28">
                  <c:v>0.99423868000000004</c:v>
                </c:pt>
                <c:pt idx="29">
                  <c:v>0.99420187000000004</c:v>
                </c:pt>
                <c:pt idx="30">
                  <c:v>0.99362806999999997</c:v>
                </c:pt>
                <c:pt idx="31">
                  <c:v>0.99364293999999997</c:v>
                </c:pt>
                <c:pt idx="32">
                  <c:v>0.99362918</c:v>
                </c:pt>
                <c:pt idx="33">
                  <c:v>0.99334838000000003</c:v>
                </c:pt>
                <c:pt idx="34">
                  <c:v>0.99385486000000001</c:v>
                </c:pt>
                <c:pt idx="35">
                  <c:v>0.99373164999999997</c:v>
                </c:pt>
                <c:pt idx="36">
                  <c:v>0.99358376000000004</c:v>
                </c:pt>
                <c:pt idx="37">
                  <c:v>0.99343537999999998</c:v>
                </c:pt>
                <c:pt idx="38">
                  <c:v>0.99380363000000005</c:v>
                </c:pt>
                <c:pt idx="39">
                  <c:v>0.99380802999999995</c:v>
                </c:pt>
                <c:pt idx="40">
                  <c:v>0.99378869000000003</c:v>
                </c:pt>
                <c:pt idx="41">
                  <c:v>0.99368604999999999</c:v>
                </c:pt>
                <c:pt idx="42">
                  <c:v>0.99342489</c:v>
                </c:pt>
                <c:pt idx="43">
                  <c:v>0.99420140999999995</c:v>
                </c:pt>
                <c:pt idx="44">
                  <c:v>0.99420310999999995</c:v>
                </c:pt>
                <c:pt idx="45">
                  <c:v>0.99423108000000004</c:v>
                </c:pt>
                <c:pt idx="46">
                  <c:v>0.99422801999999999</c:v>
                </c:pt>
                <c:pt idx="47">
                  <c:v>0.99421236000000002</c:v>
                </c:pt>
                <c:pt idx="48">
                  <c:v>0.99411592999999998</c:v>
                </c:pt>
                <c:pt idx="49">
                  <c:v>0.99413952000000005</c:v>
                </c:pt>
                <c:pt idx="50">
                  <c:v>0.99415869999999995</c:v>
                </c:pt>
                <c:pt idx="51">
                  <c:v>0.99416112999999995</c:v>
                </c:pt>
                <c:pt idx="52">
                  <c:v>0.99407473000000002</c:v>
                </c:pt>
                <c:pt idx="53">
                  <c:v>0.99414979999999997</c:v>
                </c:pt>
                <c:pt idx="54">
                  <c:v>0.99415622999999997</c:v>
                </c:pt>
                <c:pt idx="55">
                  <c:v>0.99415891000000001</c:v>
                </c:pt>
                <c:pt idx="56">
                  <c:v>0.99416214000000003</c:v>
                </c:pt>
                <c:pt idx="57">
                  <c:v>0.99415191999999997</c:v>
                </c:pt>
                <c:pt idx="58">
                  <c:v>0.99414444999999996</c:v>
                </c:pt>
                <c:pt idx="59">
                  <c:v>0.99408399000000003</c:v>
                </c:pt>
                <c:pt idx="60">
                  <c:v>0.99341307000000001</c:v>
                </c:pt>
                <c:pt idx="61">
                  <c:v>0.99341153999999998</c:v>
                </c:pt>
                <c:pt idx="62">
                  <c:v>0.99332480999999995</c:v>
                </c:pt>
                <c:pt idx="63">
                  <c:v>0.99352211000000001</c:v>
                </c:pt>
                <c:pt idx="64">
                  <c:v>0.99350318999999998</c:v>
                </c:pt>
                <c:pt idx="65">
                  <c:v>0.99347191999999995</c:v>
                </c:pt>
                <c:pt idx="66">
                  <c:v>0.99344001999999998</c:v>
                </c:pt>
                <c:pt idx="67">
                  <c:v>0.99326594999999995</c:v>
                </c:pt>
                <c:pt idx="68">
                  <c:v>0.99318744999999997</c:v>
                </c:pt>
                <c:pt idx="69">
                  <c:v>0.99348491999999999</c:v>
                </c:pt>
                <c:pt idx="70">
                  <c:v>0.99348882999999999</c:v>
                </c:pt>
                <c:pt idx="71">
                  <c:v>0.99346783000000005</c:v>
                </c:pt>
                <c:pt idx="72">
                  <c:v>0.99340046999999998</c:v>
                </c:pt>
                <c:pt idx="73">
                  <c:v>0.99332180000000003</c:v>
                </c:pt>
                <c:pt idx="74">
                  <c:v>0.99398001999999996</c:v>
                </c:pt>
                <c:pt idx="75">
                  <c:v>0.99399101999999995</c:v>
                </c:pt>
                <c:pt idx="76">
                  <c:v>0.99399280999999995</c:v>
                </c:pt>
                <c:pt idx="77">
                  <c:v>0.99399101999999995</c:v>
                </c:pt>
                <c:pt idx="78">
                  <c:v>0.99397164000000005</c:v>
                </c:pt>
                <c:pt idx="79">
                  <c:v>0.99393613999999997</c:v>
                </c:pt>
                <c:pt idx="80">
                  <c:v>0.9938977</c:v>
                </c:pt>
                <c:pt idx="81">
                  <c:v>0.99379213</c:v>
                </c:pt>
                <c:pt idx="82">
                  <c:v>0.99387256999999996</c:v>
                </c:pt>
                <c:pt idx="83">
                  <c:v>0.9938823</c:v>
                </c:pt>
                <c:pt idx="84">
                  <c:v>0.99382239999999999</c:v>
                </c:pt>
                <c:pt idx="85">
                  <c:v>0.99390659999999997</c:v>
                </c:pt>
                <c:pt idx="86">
                  <c:v>0.99391145000000003</c:v>
                </c:pt>
                <c:pt idx="87">
                  <c:v>0.99388246999999996</c:v>
                </c:pt>
                <c:pt idx="88">
                  <c:v>0.99383774000000003</c:v>
                </c:pt>
                <c:pt idx="89">
                  <c:v>0.99402416000000005</c:v>
                </c:pt>
                <c:pt idx="90">
                  <c:v>0.99410935</c:v>
                </c:pt>
                <c:pt idx="91">
                  <c:v>0.99410478000000002</c:v>
                </c:pt>
                <c:pt idx="92">
                  <c:v>0.99410938000000004</c:v>
                </c:pt>
                <c:pt idx="93">
                  <c:v>0.99412078000000004</c:v>
                </c:pt>
                <c:pt idx="94">
                  <c:v>0.99404051999999998</c:v>
                </c:pt>
                <c:pt idx="95">
                  <c:v>0.99410169999999998</c:v>
                </c:pt>
                <c:pt idx="96">
                  <c:v>0.99402595000000005</c:v>
                </c:pt>
                <c:pt idx="97">
                  <c:v>0.99399842000000005</c:v>
                </c:pt>
                <c:pt idx="98">
                  <c:v>0.99416174999999996</c:v>
                </c:pt>
                <c:pt idx="99">
                  <c:v>0.99415555</c:v>
                </c:pt>
                <c:pt idx="100">
                  <c:v>0.99423181000000005</c:v>
                </c:pt>
                <c:pt idx="101">
                  <c:v>0.99423247999999997</c:v>
                </c:pt>
                <c:pt idx="102">
                  <c:v>0.99421603000000003</c:v>
                </c:pt>
                <c:pt idx="103">
                  <c:v>0.99414638</c:v>
                </c:pt>
                <c:pt idx="104">
                  <c:v>0.99413704999999997</c:v>
                </c:pt>
                <c:pt idx="105">
                  <c:v>0.99410832000000005</c:v>
                </c:pt>
                <c:pt idx="106">
                  <c:v>0.99417299999999997</c:v>
                </c:pt>
                <c:pt idx="107">
                  <c:v>0.99416965999999996</c:v>
                </c:pt>
                <c:pt idx="108">
                  <c:v>0.99415507999999997</c:v>
                </c:pt>
                <c:pt idx="109">
                  <c:v>0.99421702000000001</c:v>
                </c:pt>
                <c:pt idx="110">
                  <c:v>0.99421340999999996</c:v>
                </c:pt>
                <c:pt idx="111">
                  <c:v>0.99423479999999997</c:v>
                </c:pt>
                <c:pt idx="112">
                  <c:v>0.99422078000000003</c:v>
                </c:pt>
                <c:pt idx="113">
                  <c:v>0.99422862000000001</c:v>
                </c:pt>
                <c:pt idx="114">
                  <c:v>0.99416621999999999</c:v>
                </c:pt>
                <c:pt idx="115">
                  <c:v>0.99416769999999999</c:v>
                </c:pt>
                <c:pt idx="116">
                  <c:v>0.99416656000000003</c:v>
                </c:pt>
                <c:pt idx="117">
                  <c:v>0.99416585999999996</c:v>
                </c:pt>
                <c:pt idx="118">
                  <c:v>0.99416674000000005</c:v>
                </c:pt>
                <c:pt idx="119">
                  <c:v>0.99416227999999995</c:v>
                </c:pt>
                <c:pt idx="120">
                  <c:v>0.99416300999999996</c:v>
                </c:pt>
                <c:pt idx="121">
                  <c:v>0.99416391000000004</c:v>
                </c:pt>
                <c:pt idx="122">
                  <c:v>0.99416081000000001</c:v>
                </c:pt>
                <c:pt idx="123">
                  <c:v>0.99416108999999997</c:v>
                </c:pt>
                <c:pt idx="124">
                  <c:v>0.99416848999999996</c:v>
                </c:pt>
                <c:pt idx="125">
                  <c:v>0.99416378999999999</c:v>
                </c:pt>
                <c:pt idx="126">
                  <c:v>0.99416607999999995</c:v>
                </c:pt>
                <c:pt idx="127">
                  <c:v>0.99416262</c:v>
                </c:pt>
                <c:pt idx="128">
                  <c:v>0.99413052000000002</c:v>
                </c:pt>
                <c:pt idx="129">
                  <c:v>0.99420686000000003</c:v>
                </c:pt>
                <c:pt idx="130">
                  <c:v>0.99420443999999997</c:v>
                </c:pt>
                <c:pt idx="131">
                  <c:v>0.99420271999999998</c:v>
                </c:pt>
                <c:pt idx="132">
                  <c:v>0.99420461999999998</c:v>
                </c:pt>
                <c:pt idx="133">
                  <c:v>0.99420600999999997</c:v>
                </c:pt>
                <c:pt idx="134">
                  <c:v>0.99420231999999997</c:v>
                </c:pt>
                <c:pt idx="135">
                  <c:v>0.99420847999999995</c:v>
                </c:pt>
                <c:pt idx="136">
                  <c:v>0.99420180999999996</c:v>
                </c:pt>
                <c:pt idx="137">
                  <c:v>0.99420441000000004</c:v>
                </c:pt>
                <c:pt idx="138">
                  <c:v>0.99420450000000005</c:v>
                </c:pt>
                <c:pt idx="139">
                  <c:v>0.99417664000000006</c:v>
                </c:pt>
              </c:numCache>
            </c:numRef>
          </c:yVal>
          <c:smooth val="0"/>
          <c:extLst>
            <c:ext xmlns:c16="http://schemas.microsoft.com/office/drawing/2014/chart" uri="{C3380CC4-5D6E-409C-BE32-E72D297353CC}">
              <c16:uniqueId val="{00000003-3188-9F40-9AAD-F9BECC7F0C1E}"/>
            </c:ext>
          </c:extLst>
        </c:ser>
        <c:ser>
          <c:idx val="5"/>
          <c:order val="4"/>
          <c:spPr>
            <a:ln w="28575">
              <a:solidFill>
                <a:srgbClr val="FF0000"/>
              </a:solidFill>
              <a:prstDash val="sysDash"/>
            </a:ln>
          </c:spPr>
          <c:marker>
            <c:symbol val="none"/>
          </c:marker>
          <c:yVal>
            <c:numRef>
              <c:f>LCT!$K$3:$K$142</c:f>
              <c:numCache>
                <c:formatCode>General</c:formatCode>
                <c:ptCount val="140"/>
                <c:pt idx="0">
                  <c:v>1.0066433400000001</c:v>
                </c:pt>
                <c:pt idx="1">
                  <c:v>1.00671201</c:v>
                </c:pt>
                <c:pt idx="2">
                  <c:v>1.0067747600000001</c:v>
                </c:pt>
                <c:pt idx="3">
                  <c:v>1.0067323800000001</c:v>
                </c:pt>
                <c:pt idx="4">
                  <c:v>1.0068407699999999</c:v>
                </c:pt>
                <c:pt idx="5">
                  <c:v>1.00674541</c:v>
                </c:pt>
                <c:pt idx="6">
                  <c:v>1.0068588199999999</c:v>
                </c:pt>
                <c:pt idx="7">
                  <c:v>1.0068127600000001</c:v>
                </c:pt>
                <c:pt idx="8">
                  <c:v>1.0065544099999999</c:v>
                </c:pt>
                <c:pt idx="9">
                  <c:v>1.0065627800000001</c:v>
                </c:pt>
                <c:pt idx="10">
                  <c:v>1.0065839000000001</c:v>
                </c:pt>
                <c:pt idx="11">
                  <c:v>1.0066542599999999</c:v>
                </c:pt>
                <c:pt idx="12">
                  <c:v>1.00675034</c:v>
                </c:pt>
                <c:pt idx="13">
                  <c:v>1.00574779</c:v>
                </c:pt>
                <c:pt idx="14">
                  <c:v>1.0057590599999999</c:v>
                </c:pt>
                <c:pt idx="15">
                  <c:v>1.0057621299999999</c:v>
                </c:pt>
                <c:pt idx="16">
                  <c:v>1.00573924</c:v>
                </c:pt>
                <c:pt idx="17">
                  <c:v>1.0057360799999999</c:v>
                </c:pt>
                <c:pt idx="18">
                  <c:v>1.00571725</c:v>
                </c:pt>
                <c:pt idx="19">
                  <c:v>1.0057226399999999</c:v>
                </c:pt>
                <c:pt idx="20">
                  <c:v>1.0056988600000001</c:v>
                </c:pt>
                <c:pt idx="21">
                  <c:v>1.0057129</c:v>
                </c:pt>
                <c:pt idx="22">
                  <c:v>1.0057537299999999</c:v>
                </c:pt>
                <c:pt idx="23">
                  <c:v>1.00576259</c:v>
                </c:pt>
                <c:pt idx="24">
                  <c:v>1.0057605700000001</c:v>
                </c:pt>
                <c:pt idx="25">
                  <c:v>1.00575357</c:v>
                </c:pt>
                <c:pt idx="26">
                  <c:v>1.0057548199999999</c:v>
                </c:pt>
                <c:pt idx="27">
                  <c:v>1.00575039</c:v>
                </c:pt>
                <c:pt idx="28">
                  <c:v>1.00576132</c:v>
                </c:pt>
                <c:pt idx="29">
                  <c:v>1.0057981300000001</c:v>
                </c:pt>
                <c:pt idx="30">
                  <c:v>1.00637193</c:v>
                </c:pt>
                <c:pt idx="31">
                  <c:v>1.00635706</c:v>
                </c:pt>
                <c:pt idx="32">
                  <c:v>1.0063708200000001</c:v>
                </c:pt>
                <c:pt idx="33">
                  <c:v>1.00665162</c:v>
                </c:pt>
                <c:pt idx="34">
                  <c:v>1.0061451400000001</c:v>
                </c:pt>
                <c:pt idx="35">
                  <c:v>1.00626835</c:v>
                </c:pt>
                <c:pt idx="36">
                  <c:v>1.0064162400000001</c:v>
                </c:pt>
                <c:pt idx="37">
                  <c:v>1.00656462</c:v>
                </c:pt>
                <c:pt idx="38">
                  <c:v>1.0061963700000001</c:v>
                </c:pt>
                <c:pt idx="39">
                  <c:v>1.0061919699999999</c:v>
                </c:pt>
                <c:pt idx="40">
                  <c:v>1.0062113100000001</c:v>
                </c:pt>
                <c:pt idx="41">
                  <c:v>1.00631395</c:v>
                </c:pt>
                <c:pt idx="42">
                  <c:v>1.00657511</c:v>
                </c:pt>
                <c:pt idx="43">
                  <c:v>1.0057985899999999</c:v>
                </c:pt>
                <c:pt idx="44">
                  <c:v>1.0057968900000001</c:v>
                </c:pt>
                <c:pt idx="45">
                  <c:v>1.00576892</c:v>
                </c:pt>
                <c:pt idx="46">
                  <c:v>1.00577198</c:v>
                </c:pt>
                <c:pt idx="47">
                  <c:v>1.0057876400000001</c:v>
                </c:pt>
                <c:pt idx="48">
                  <c:v>1.00588407</c:v>
                </c:pt>
                <c:pt idx="49">
                  <c:v>1.0058604799999999</c:v>
                </c:pt>
                <c:pt idx="50">
                  <c:v>1.0058412999999999</c:v>
                </c:pt>
                <c:pt idx="51">
                  <c:v>1.0058388700000001</c:v>
                </c:pt>
                <c:pt idx="52">
                  <c:v>1.0059252700000001</c:v>
                </c:pt>
                <c:pt idx="53">
                  <c:v>1.0058502</c:v>
                </c:pt>
                <c:pt idx="54">
                  <c:v>1.00584377</c:v>
                </c:pt>
                <c:pt idx="55">
                  <c:v>1.0058410900000001</c:v>
                </c:pt>
                <c:pt idx="56">
                  <c:v>1.00583786</c:v>
                </c:pt>
                <c:pt idx="57">
                  <c:v>1.00584808</c:v>
                </c:pt>
                <c:pt idx="58">
                  <c:v>1.0058555499999999</c:v>
                </c:pt>
                <c:pt idx="59">
                  <c:v>1.00591601</c:v>
                </c:pt>
                <c:pt idx="60">
                  <c:v>1.0065869300000001</c:v>
                </c:pt>
                <c:pt idx="61">
                  <c:v>1.0065884599999999</c:v>
                </c:pt>
                <c:pt idx="62">
                  <c:v>1.0066751899999999</c:v>
                </c:pt>
                <c:pt idx="63">
                  <c:v>1.00647789</c:v>
                </c:pt>
                <c:pt idx="64">
                  <c:v>1.00649681</c:v>
                </c:pt>
                <c:pt idx="65">
                  <c:v>1.00652808</c:v>
                </c:pt>
                <c:pt idx="66">
                  <c:v>1.00655998</c:v>
                </c:pt>
                <c:pt idx="67">
                  <c:v>1.0067340499999999</c:v>
                </c:pt>
                <c:pt idx="68">
                  <c:v>1.00681255</c:v>
                </c:pt>
                <c:pt idx="69">
                  <c:v>1.00651508</c:v>
                </c:pt>
                <c:pt idx="70">
                  <c:v>1.00651117</c:v>
                </c:pt>
                <c:pt idx="71">
                  <c:v>1.0065321700000001</c:v>
                </c:pt>
                <c:pt idx="72">
                  <c:v>1.0065995299999999</c:v>
                </c:pt>
                <c:pt idx="73">
                  <c:v>1.0066782000000001</c:v>
                </c:pt>
                <c:pt idx="74">
                  <c:v>1.00601998</c:v>
                </c:pt>
                <c:pt idx="75">
                  <c:v>1.0060089800000001</c:v>
                </c:pt>
                <c:pt idx="76">
                  <c:v>1.0060071900000001</c:v>
                </c:pt>
                <c:pt idx="77">
                  <c:v>1.0060089800000001</c:v>
                </c:pt>
                <c:pt idx="78">
                  <c:v>1.00602836</c:v>
                </c:pt>
                <c:pt idx="79">
                  <c:v>1.00606386</c:v>
                </c:pt>
                <c:pt idx="80">
                  <c:v>1.0061023</c:v>
                </c:pt>
                <c:pt idx="81">
                  <c:v>1.0062078699999999</c:v>
                </c:pt>
                <c:pt idx="82">
                  <c:v>1.00612743</c:v>
                </c:pt>
                <c:pt idx="83">
                  <c:v>1.0061176999999999</c:v>
                </c:pt>
                <c:pt idx="84">
                  <c:v>1.0061776</c:v>
                </c:pt>
                <c:pt idx="85">
                  <c:v>1.0060933999999999</c:v>
                </c:pt>
                <c:pt idx="86">
                  <c:v>1.0060885500000001</c:v>
                </c:pt>
                <c:pt idx="87">
                  <c:v>1.00611753</c:v>
                </c:pt>
                <c:pt idx="88">
                  <c:v>1.00616226</c:v>
                </c:pt>
                <c:pt idx="89">
                  <c:v>1.0059758400000001</c:v>
                </c:pt>
                <c:pt idx="90">
                  <c:v>1.00589065</c:v>
                </c:pt>
                <c:pt idx="91">
                  <c:v>1.00589522</c:v>
                </c:pt>
                <c:pt idx="92">
                  <c:v>1.00589062</c:v>
                </c:pt>
                <c:pt idx="93">
                  <c:v>1.00587922</c:v>
                </c:pt>
                <c:pt idx="94">
                  <c:v>1.00595948</c:v>
                </c:pt>
                <c:pt idx="95">
                  <c:v>1.0058982999999999</c:v>
                </c:pt>
                <c:pt idx="96">
                  <c:v>1.0059740500000001</c:v>
                </c:pt>
                <c:pt idx="97">
                  <c:v>1.00600158</c:v>
                </c:pt>
                <c:pt idx="98">
                  <c:v>1.00583825</c:v>
                </c:pt>
                <c:pt idx="99">
                  <c:v>1.0058444499999999</c:v>
                </c:pt>
                <c:pt idx="100">
                  <c:v>1.00576819</c:v>
                </c:pt>
                <c:pt idx="101">
                  <c:v>1.00576752</c:v>
                </c:pt>
                <c:pt idx="102">
                  <c:v>1.00578397</c:v>
                </c:pt>
                <c:pt idx="103">
                  <c:v>1.0058536199999999</c:v>
                </c:pt>
                <c:pt idx="104">
                  <c:v>1.00586295</c:v>
                </c:pt>
                <c:pt idx="105">
                  <c:v>1.00589168</c:v>
                </c:pt>
                <c:pt idx="106">
                  <c:v>1.005827</c:v>
                </c:pt>
                <c:pt idx="107">
                  <c:v>1.0058303399999999</c:v>
                </c:pt>
                <c:pt idx="108">
                  <c:v>1.0058449199999999</c:v>
                </c:pt>
                <c:pt idx="109">
                  <c:v>1.00578298</c:v>
                </c:pt>
                <c:pt idx="110">
                  <c:v>1.00578659</c:v>
                </c:pt>
                <c:pt idx="111">
                  <c:v>1.0057651999999999</c:v>
                </c:pt>
                <c:pt idx="112">
                  <c:v>1.00577922</c:v>
                </c:pt>
                <c:pt idx="113">
                  <c:v>1.0057713800000001</c:v>
                </c:pt>
                <c:pt idx="114">
                  <c:v>1.0058337799999999</c:v>
                </c:pt>
                <c:pt idx="115">
                  <c:v>1.0058323</c:v>
                </c:pt>
                <c:pt idx="116">
                  <c:v>1.00583344</c:v>
                </c:pt>
                <c:pt idx="117">
                  <c:v>1.0058341399999999</c:v>
                </c:pt>
                <c:pt idx="118">
                  <c:v>1.00583326</c:v>
                </c:pt>
                <c:pt idx="119">
                  <c:v>1.0058377199999999</c:v>
                </c:pt>
                <c:pt idx="120">
                  <c:v>1.0058369899999999</c:v>
                </c:pt>
                <c:pt idx="121">
                  <c:v>1.0058360900000001</c:v>
                </c:pt>
                <c:pt idx="122">
                  <c:v>1.0058391900000001</c:v>
                </c:pt>
                <c:pt idx="123">
                  <c:v>1.00583891</c:v>
                </c:pt>
                <c:pt idx="124">
                  <c:v>1.0058315099999999</c:v>
                </c:pt>
                <c:pt idx="125">
                  <c:v>1.00583621</c:v>
                </c:pt>
                <c:pt idx="126">
                  <c:v>1.0058339199999999</c:v>
                </c:pt>
                <c:pt idx="127">
                  <c:v>1.00583738</c:v>
                </c:pt>
                <c:pt idx="128">
                  <c:v>1.0058694800000001</c:v>
                </c:pt>
                <c:pt idx="129">
                  <c:v>1.00579314</c:v>
                </c:pt>
                <c:pt idx="130">
                  <c:v>1.0057955599999999</c:v>
                </c:pt>
                <c:pt idx="131">
                  <c:v>1.0057972799999999</c:v>
                </c:pt>
                <c:pt idx="132">
                  <c:v>1.0057953799999999</c:v>
                </c:pt>
                <c:pt idx="133">
                  <c:v>1.0057939899999999</c:v>
                </c:pt>
                <c:pt idx="134">
                  <c:v>1.0057976799999999</c:v>
                </c:pt>
                <c:pt idx="135">
                  <c:v>1.00579152</c:v>
                </c:pt>
                <c:pt idx="136">
                  <c:v>1.0057981899999999</c:v>
                </c:pt>
                <c:pt idx="137">
                  <c:v>1.00579559</c:v>
                </c:pt>
                <c:pt idx="138">
                  <c:v>1.0057955000000001</c:v>
                </c:pt>
                <c:pt idx="139">
                  <c:v>1.0058233599999999</c:v>
                </c:pt>
              </c:numCache>
            </c:numRef>
          </c:yVal>
          <c:smooth val="0"/>
          <c:extLst>
            <c:ext xmlns:c16="http://schemas.microsoft.com/office/drawing/2014/chart" uri="{C3380CC4-5D6E-409C-BE32-E72D297353CC}">
              <c16:uniqueId val="{00000004-3188-9F40-9AAD-F9BECC7F0C1E}"/>
            </c:ext>
          </c:extLst>
        </c:ser>
        <c:dLbls>
          <c:showLegendKey val="0"/>
          <c:showVal val="0"/>
          <c:showCatName val="0"/>
          <c:showSerName val="0"/>
          <c:showPercent val="0"/>
          <c:showBubbleSize val="0"/>
        </c:dLbls>
        <c:axId val="164894208"/>
        <c:axId val="164903168"/>
      </c:scatterChart>
      <c:valAx>
        <c:axId val="164894208"/>
        <c:scaling>
          <c:orientation val="minMax"/>
          <c:max val="140"/>
          <c:min val="0"/>
        </c:scaling>
        <c:delete val="0"/>
        <c:axPos val="b"/>
        <c:majorTickMark val="none"/>
        <c:minorTickMark val="none"/>
        <c:tickLblPos val="none"/>
        <c:crossAx val="164903168"/>
        <c:crosses val="autoZero"/>
        <c:crossBetween val="midCat"/>
      </c:valAx>
      <c:valAx>
        <c:axId val="164903168"/>
        <c:scaling>
          <c:orientation val="minMax"/>
        </c:scaling>
        <c:delete val="0"/>
        <c:axPos val="l"/>
        <c:numFmt formatCode="0.0000" sourceLinked="0"/>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en-US"/>
          </a:p>
        </c:txPr>
        <c:crossAx val="164894208"/>
        <c:crosses val="autoZero"/>
        <c:crossBetween val="midCat"/>
        <c:majorUnit val="2.5000000000000005E-3"/>
      </c:valAx>
    </c:plotArea>
    <c:legend>
      <c:legendPos val="b"/>
      <c:legendEntry>
        <c:idx val="2"/>
        <c:delete val="1"/>
      </c:legendEntry>
      <c:legendEntry>
        <c:idx val="4"/>
        <c:delete val="1"/>
      </c:legendEntry>
      <c:layout>
        <c:manualLayout>
          <c:xMode val="edge"/>
          <c:yMode val="edge"/>
          <c:x val="8.0625593176489041E-2"/>
          <c:y val="0.92525917235511834"/>
          <c:w val="0.90674644097859081"/>
          <c:h val="7.46788541514216E-2"/>
        </c:manualLayout>
      </c:layout>
      <c:overlay val="0"/>
      <c:txPr>
        <a:bodyPr/>
        <a:lstStyle/>
        <a:p>
          <a:pPr>
            <a:defRPr sz="1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71392768294718E-2"/>
          <c:y val="2.7971021194458046E-2"/>
          <c:w val="0.90160078715768355"/>
          <c:h val="0.82955922703480833"/>
        </c:manualLayout>
      </c:layout>
      <c:scatterChart>
        <c:scatterStyle val="lineMarker"/>
        <c:varyColors val="0"/>
        <c:ser>
          <c:idx val="1"/>
          <c:order val="0"/>
          <c:tx>
            <c:v>C/E</c:v>
          </c:tx>
          <c:spPr>
            <a:ln w="28575">
              <a:noFill/>
            </a:ln>
          </c:spPr>
          <c:marker>
            <c:spPr>
              <a:noFill/>
            </c:spPr>
          </c:marker>
          <c:errBars>
            <c:errDir val="y"/>
            <c:errBarType val="both"/>
            <c:errValType val="cust"/>
            <c:noEndCap val="0"/>
            <c:plus>
              <c:numRef>
                <c:f>MCT!$D$3:$D$51</c:f>
                <c:numCache>
                  <c:formatCode>General</c:formatCode>
                  <c:ptCount val="49"/>
                  <c:pt idx="0">
                    <c:v>2.5029377975303844E-3</c:v>
                  </c:pt>
                  <c:pt idx="1">
                    <c:v>2.600372021418136E-3</c:v>
                  </c:pt>
                  <c:pt idx="2">
                    <c:v>3.1964902555562781E-3</c:v>
                  </c:pt>
                  <c:pt idx="3">
                    <c:v>3.9047535105436412E-3</c:v>
                  </c:pt>
                  <c:pt idx="4">
                    <c:v>5.9792070123079822E-3</c:v>
                  </c:pt>
                  <c:pt idx="5">
                    <c:v>4.7031288397212934E-3</c:v>
                  </c:pt>
                  <c:pt idx="6">
                    <c:v>3.0825491731660639E-3</c:v>
                  </c:pt>
                  <c:pt idx="7">
                    <c:v>2.4057667021345963E-3</c:v>
                  </c:pt>
                  <c:pt idx="8">
                    <c:v>2.4941638939971343E-3</c:v>
                  </c:pt>
                  <c:pt idx="9">
                    <c:v>2.7044720203689625E-3</c:v>
                  </c:pt>
                  <c:pt idx="10">
                    <c:v>4.5806919414957386E-3</c:v>
                  </c:pt>
                  <c:pt idx="11">
                    <c:v>4.5849860455775835E-3</c:v>
                  </c:pt>
                  <c:pt idx="12">
                    <c:v>4.5843112965701675E-3</c:v>
                  </c:pt>
                  <c:pt idx="13">
                    <c:v>3.8852715066131482E-3</c:v>
                  </c:pt>
                  <c:pt idx="14">
                    <c:v>3.8896146975428247E-3</c:v>
                  </c:pt>
                  <c:pt idx="15">
                    <c:v>3.8887725705097284E-3</c:v>
                  </c:pt>
                  <c:pt idx="16">
                    <c:v>3.9904282527067191E-3</c:v>
                  </c:pt>
                  <c:pt idx="17">
                    <c:v>3.9927915254989203E-3</c:v>
                  </c:pt>
                  <c:pt idx="18">
                    <c:v>3.9947709170784747E-3</c:v>
                  </c:pt>
                  <c:pt idx="19">
                    <c:v>5.0928227274359512E-3</c:v>
                  </c:pt>
                  <c:pt idx="20">
                    <c:v>5.093276541675751E-3</c:v>
                  </c:pt>
                  <c:pt idx="21">
                    <c:v>3.1928754912421424E-3</c:v>
                  </c:pt>
                  <c:pt idx="22">
                    <c:v>2.991130506632285E-3</c:v>
                  </c:pt>
                  <c:pt idx="23">
                    <c:v>3.7770896561670946E-3</c:v>
                  </c:pt>
                  <c:pt idx="24">
                    <c:v>4.6932847531111349E-3</c:v>
                  </c:pt>
                  <c:pt idx="25">
                    <c:v>5.5895485393871805E-3</c:v>
                  </c:pt>
                  <c:pt idx="26">
                    <c:v>6.4792676828951236E-3</c:v>
                  </c:pt>
                  <c:pt idx="27">
                    <c:v>3.8699114498409429E-3</c:v>
                  </c:pt>
                  <c:pt idx="28">
                    <c:v>3.8697833815607443E-3</c:v>
                  </c:pt>
                  <c:pt idx="29">
                    <c:v>3.8704954122307646E-3</c:v>
                  </c:pt>
                  <c:pt idx="30">
                    <c:v>3.867637276159804E-3</c:v>
                  </c:pt>
                  <c:pt idx="31">
                    <c:v>3.8655183213243518E-3</c:v>
                  </c:pt>
                  <c:pt idx="32">
                    <c:v>3.8632033457473322E-3</c:v>
                  </c:pt>
                  <c:pt idx="33">
                    <c:v>3.8677731066111606E-3</c:v>
                  </c:pt>
                  <c:pt idx="34">
                    <c:v>3.866670935116424E-3</c:v>
                  </c:pt>
                  <c:pt idx="35">
                    <c:v>3.8654872744913063E-3</c:v>
                  </c:pt>
                  <c:pt idx="36">
                    <c:v>3.8618819621129021E-3</c:v>
                  </c:pt>
                  <c:pt idx="37">
                    <c:v>4.0628194125177895E-3</c:v>
                  </c:pt>
                  <c:pt idx="38">
                    <c:v>4.061126796682751E-3</c:v>
                  </c:pt>
                  <c:pt idx="39">
                    <c:v>4.0622324761208362E-3</c:v>
                  </c:pt>
                  <c:pt idx="40">
                    <c:v>4.0609350367983308E-3</c:v>
                  </c:pt>
                  <c:pt idx="41">
                    <c:v>4.0596287255538098E-3</c:v>
                  </c:pt>
                  <c:pt idx="42">
                    <c:v>4.0616697765055729E-3</c:v>
                  </c:pt>
                  <c:pt idx="43">
                    <c:v>4.0598130375820544E-3</c:v>
                  </c:pt>
                  <c:pt idx="44">
                    <c:v>4.061282174408834E-3</c:v>
                  </c:pt>
                  <c:pt idx="45">
                    <c:v>4.0610577732047379E-3</c:v>
                  </c:pt>
                  <c:pt idx="46">
                    <c:v>4.0592353910500738E-3</c:v>
                  </c:pt>
                  <c:pt idx="47">
                    <c:v>3.9611854192087431E-3</c:v>
                  </c:pt>
                  <c:pt idx="48">
                    <c:v>3.962532290994302E-3</c:v>
                  </c:pt>
                </c:numCache>
              </c:numRef>
            </c:plus>
            <c:minus>
              <c:numRef>
                <c:f>MCT!$D$3:$D$51</c:f>
                <c:numCache>
                  <c:formatCode>General</c:formatCode>
                  <c:ptCount val="49"/>
                  <c:pt idx="0">
                    <c:v>2.5029377975303844E-3</c:v>
                  </c:pt>
                  <c:pt idx="1">
                    <c:v>2.600372021418136E-3</c:v>
                  </c:pt>
                  <c:pt idx="2">
                    <c:v>3.1964902555562781E-3</c:v>
                  </c:pt>
                  <c:pt idx="3">
                    <c:v>3.9047535105436412E-3</c:v>
                  </c:pt>
                  <c:pt idx="4">
                    <c:v>5.9792070123079822E-3</c:v>
                  </c:pt>
                  <c:pt idx="5">
                    <c:v>4.7031288397212934E-3</c:v>
                  </c:pt>
                  <c:pt idx="6">
                    <c:v>3.0825491731660639E-3</c:v>
                  </c:pt>
                  <c:pt idx="7">
                    <c:v>2.4057667021345963E-3</c:v>
                  </c:pt>
                  <c:pt idx="8">
                    <c:v>2.4941638939971343E-3</c:v>
                  </c:pt>
                  <c:pt idx="9">
                    <c:v>2.7044720203689625E-3</c:v>
                  </c:pt>
                  <c:pt idx="10">
                    <c:v>4.5806919414957386E-3</c:v>
                  </c:pt>
                  <c:pt idx="11">
                    <c:v>4.5849860455775835E-3</c:v>
                  </c:pt>
                  <c:pt idx="12">
                    <c:v>4.5843112965701675E-3</c:v>
                  </c:pt>
                  <c:pt idx="13">
                    <c:v>3.8852715066131482E-3</c:v>
                  </c:pt>
                  <c:pt idx="14">
                    <c:v>3.8896146975428247E-3</c:v>
                  </c:pt>
                  <c:pt idx="15">
                    <c:v>3.8887725705097284E-3</c:v>
                  </c:pt>
                  <c:pt idx="16">
                    <c:v>3.9904282527067191E-3</c:v>
                  </c:pt>
                  <c:pt idx="17">
                    <c:v>3.9927915254989203E-3</c:v>
                  </c:pt>
                  <c:pt idx="18">
                    <c:v>3.9947709170784747E-3</c:v>
                  </c:pt>
                  <c:pt idx="19">
                    <c:v>5.0928227274359512E-3</c:v>
                  </c:pt>
                  <c:pt idx="20">
                    <c:v>5.093276541675751E-3</c:v>
                  </c:pt>
                  <c:pt idx="21">
                    <c:v>3.1928754912421424E-3</c:v>
                  </c:pt>
                  <c:pt idx="22">
                    <c:v>2.991130506632285E-3</c:v>
                  </c:pt>
                  <c:pt idx="23">
                    <c:v>3.7770896561670946E-3</c:v>
                  </c:pt>
                  <c:pt idx="24">
                    <c:v>4.6932847531111349E-3</c:v>
                  </c:pt>
                  <c:pt idx="25">
                    <c:v>5.5895485393871805E-3</c:v>
                  </c:pt>
                  <c:pt idx="26">
                    <c:v>6.4792676828951236E-3</c:v>
                  </c:pt>
                  <c:pt idx="27">
                    <c:v>3.8699114498409429E-3</c:v>
                  </c:pt>
                  <c:pt idx="28">
                    <c:v>3.8697833815607443E-3</c:v>
                  </c:pt>
                  <c:pt idx="29">
                    <c:v>3.8704954122307646E-3</c:v>
                  </c:pt>
                  <c:pt idx="30">
                    <c:v>3.867637276159804E-3</c:v>
                  </c:pt>
                  <c:pt idx="31">
                    <c:v>3.8655183213243518E-3</c:v>
                  </c:pt>
                  <c:pt idx="32">
                    <c:v>3.8632033457473322E-3</c:v>
                  </c:pt>
                  <c:pt idx="33">
                    <c:v>3.8677731066111606E-3</c:v>
                  </c:pt>
                  <c:pt idx="34">
                    <c:v>3.866670935116424E-3</c:v>
                  </c:pt>
                  <c:pt idx="35">
                    <c:v>3.8654872744913063E-3</c:v>
                  </c:pt>
                  <c:pt idx="36">
                    <c:v>3.8618819621129021E-3</c:v>
                  </c:pt>
                  <c:pt idx="37">
                    <c:v>4.0628194125177895E-3</c:v>
                  </c:pt>
                  <c:pt idx="38">
                    <c:v>4.061126796682751E-3</c:v>
                  </c:pt>
                  <c:pt idx="39">
                    <c:v>4.0622324761208362E-3</c:v>
                  </c:pt>
                  <c:pt idx="40">
                    <c:v>4.0609350367983308E-3</c:v>
                  </c:pt>
                  <c:pt idx="41">
                    <c:v>4.0596287255538098E-3</c:v>
                  </c:pt>
                  <c:pt idx="42">
                    <c:v>4.0616697765055729E-3</c:v>
                  </c:pt>
                  <c:pt idx="43">
                    <c:v>4.0598130375820544E-3</c:v>
                  </c:pt>
                  <c:pt idx="44">
                    <c:v>4.061282174408834E-3</c:v>
                  </c:pt>
                  <c:pt idx="45">
                    <c:v>4.0610577732047379E-3</c:v>
                  </c:pt>
                  <c:pt idx="46">
                    <c:v>4.0592353910500738E-3</c:v>
                  </c:pt>
                  <c:pt idx="47">
                    <c:v>3.9611854192087431E-3</c:v>
                  </c:pt>
                  <c:pt idx="48">
                    <c:v>3.962532290994302E-3</c:v>
                  </c:pt>
                </c:numCache>
              </c:numRef>
            </c:minus>
          </c:errBars>
          <c:yVal>
            <c:numRef>
              <c:f>MCT!$C$3:$C$51</c:f>
              <c:numCache>
                <c:formatCode>0.00000</c:formatCode>
                <c:ptCount val="49"/>
                <c:pt idx="0">
                  <c:v>1.0004230000000001</c:v>
                </c:pt>
                <c:pt idx="1">
                  <c:v>0.99941800000000003</c:v>
                </c:pt>
                <c:pt idx="2">
                  <c:v>0.99842399999999998</c:v>
                </c:pt>
                <c:pt idx="3">
                  <c:v>1.0008969999999999</c:v>
                </c:pt>
                <c:pt idx="4">
                  <c:v>0.99878990422984848</c:v>
                </c:pt>
                <c:pt idx="5">
                  <c:v>1.0013447896892798</c:v>
                </c:pt>
                <c:pt idx="6">
                  <c:v>0.99803624775941036</c:v>
                </c:pt>
                <c:pt idx="7">
                  <c:v>1.0039614924181963</c:v>
                </c:pt>
                <c:pt idx="8">
                  <c:v>1.0006734409244868</c:v>
                </c:pt>
                <c:pt idx="9">
                  <c:v>1.0038917140293149</c:v>
                </c:pt>
                <c:pt idx="10">
                  <c:v>0.99556999999999995</c:v>
                </c:pt>
                <c:pt idx="11">
                  <c:v>0.99649900000000002</c:v>
                </c:pt>
                <c:pt idx="12">
                  <c:v>0.99635700000000005</c:v>
                </c:pt>
                <c:pt idx="13">
                  <c:v>0.99590000000000001</c:v>
                </c:pt>
                <c:pt idx="14">
                  <c:v>0.99701399999999996</c:v>
                </c:pt>
                <c:pt idx="15">
                  <c:v>0.99679799999999996</c:v>
                </c:pt>
                <c:pt idx="16">
                  <c:v>0.99729999999999996</c:v>
                </c:pt>
                <c:pt idx="17">
                  <c:v>0.99789099999999997</c:v>
                </c:pt>
                <c:pt idx="18">
                  <c:v>0.998386</c:v>
                </c:pt>
                <c:pt idx="19">
                  <c:v>0.99840399999999996</c:v>
                </c:pt>
                <c:pt idx="20">
                  <c:v>0.99849299999999996</c:v>
                </c:pt>
                <c:pt idx="21">
                  <c:v>0.99724117235170551</c:v>
                </c:pt>
                <c:pt idx="22">
                  <c:v>0.99731714628297363</c:v>
                </c:pt>
                <c:pt idx="23">
                  <c:v>0.99591639229771523</c:v>
                </c:pt>
                <c:pt idx="24">
                  <c:v>0.99984722915626556</c:v>
                </c:pt>
                <c:pt idx="25">
                  <c:v>1.0001975653562163</c:v>
                </c:pt>
                <c:pt idx="26">
                  <c:v>0.99948544076585566</c:v>
                </c:pt>
                <c:pt idx="27">
                  <c:v>0.99424324054674251</c:v>
                </c:pt>
                <c:pt idx="28">
                  <c:v>0.99421031627257306</c:v>
                </c:pt>
                <c:pt idx="29">
                  <c:v>0.99439988027536663</c:v>
                </c:pt>
                <c:pt idx="30">
                  <c:v>0.99369051182280754</c:v>
                </c:pt>
                <c:pt idx="31">
                  <c:v>0.993113838172204</c:v>
                </c:pt>
                <c:pt idx="32">
                  <c:v>0.99260401077521698</c:v>
                </c:pt>
                <c:pt idx="33">
                  <c:v>0.9937064751072533</c:v>
                </c:pt>
                <c:pt idx="34">
                  <c:v>0.99341015663972865</c:v>
                </c:pt>
                <c:pt idx="35">
                  <c:v>0.99310585652998107</c:v>
                </c:pt>
                <c:pt idx="36">
                  <c:v>0.99217898832684837</c:v>
                </c:pt>
                <c:pt idx="37">
                  <c:v>0.99295719844357988</c:v>
                </c:pt>
                <c:pt idx="38">
                  <c:v>0.99250324254215305</c:v>
                </c:pt>
                <c:pt idx="39">
                  <c:v>0.99277362067245334</c:v>
                </c:pt>
                <c:pt idx="40">
                  <c:v>0.99245635039409363</c:v>
                </c:pt>
                <c:pt idx="41">
                  <c:v>0.99217699291629258</c:v>
                </c:pt>
                <c:pt idx="42">
                  <c:v>0.99264192357577574</c:v>
                </c:pt>
                <c:pt idx="43">
                  <c:v>0.99218198144268188</c:v>
                </c:pt>
                <c:pt idx="44">
                  <c:v>0.99254714157437895</c:v>
                </c:pt>
                <c:pt idx="45">
                  <c:v>0.9924922677840966</c:v>
                </c:pt>
                <c:pt idx="46">
                  <c:v>0.99205826598822711</c:v>
                </c:pt>
                <c:pt idx="47">
                  <c:v>0.99227776114935651</c:v>
                </c:pt>
                <c:pt idx="48">
                  <c:v>0.99260301306993926</c:v>
                </c:pt>
              </c:numCache>
            </c:numRef>
          </c:yVal>
          <c:smooth val="0"/>
          <c:extLst>
            <c:ext xmlns:c16="http://schemas.microsoft.com/office/drawing/2014/chart" uri="{C3380CC4-5D6E-409C-BE32-E72D297353CC}">
              <c16:uniqueId val="{00000000-8CC5-4C47-9ADB-91DEB3E2D11A}"/>
            </c:ext>
          </c:extLst>
        </c:ser>
        <c:ser>
          <c:idx val="2"/>
          <c:order val="1"/>
          <c:tx>
            <c:v>SCALE 6.2 Covariance Library</c:v>
          </c:tx>
          <c:spPr>
            <a:ln w="28575">
              <a:solidFill>
                <a:prstClr val="black"/>
              </a:solidFill>
              <a:prstDash val="dash"/>
            </a:ln>
          </c:spPr>
          <c:marker>
            <c:symbol val="none"/>
          </c:marker>
          <c:yVal>
            <c:numRef>
              <c:f>MCT!$I$3:$I$51</c:f>
              <c:numCache>
                <c:formatCode>General</c:formatCode>
                <c:ptCount val="49"/>
                <c:pt idx="0">
                  <c:v>0.99375853000000003</c:v>
                </c:pt>
                <c:pt idx="1">
                  <c:v>0.99302526999999996</c:v>
                </c:pt>
                <c:pt idx="2">
                  <c:v>0.99274209000000002</c:v>
                </c:pt>
                <c:pt idx="3">
                  <c:v>0.99258820000000003</c:v>
                </c:pt>
                <c:pt idx="4">
                  <c:v>0.99356489999999997</c:v>
                </c:pt>
                <c:pt idx="5">
                  <c:v>0.99403196000000005</c:v>
                </c:pt>
                <c:pt idx="6">
                  <c:v>0.99309921000000001</c:v>
                </c:pt>
                <c:pt idx="7">
                  <c:v>0.99426073000000004</c:v>
                </c:pt>
                <c:pt idx="8">
                  <c:v>0.99314608999999998</c:v>
                </c:pt>
                <c:pt idx="9">
                  <c:v>0.99414703999999998</c:v>
                </c:pt>
                <c:pt idx="10">
                  <c:v>0.99362930000000005</c:v>
                </c:pt>
                <c:pt idx="11">
                  <c:v>0.99363623999999995</c:v>
                </c:pt>
                <c:pt idx="12">
                  <c:v>0.99363727999999996</c:v>
                </c:pt>
                <c:pt idx="13">
                  <c:v>0.99358922000000005</c:v>
                </c:pt>
                <c:pt idx="14">
                  <c:v>0.99359927000000003</c:v>
                </c:pt>
                <c:pt idx="15">
                  <c:v>0.99359374</c:v>
                </c:pt>
                <c:pt idx="16">
                  <c:v>0.99354496999999997</c:v>
                </c:pt>
                <c:pt idx="17">
                  <c:v>0.99354536999999998</c:v>
                </c:pt>
                <c:pt idx="18">
                  <c:v>0.99354175</c:v>
                </c:pt>
                <c:pt idx="19">
                  <c:v>0.99350205000000003</c:v>
                </c:pt>
                <c:pt idx="20">
                  <c:v>0.99348921999999995</c:v>
                </c:pt>
                <c:pt idx="21">
                  <c:v>0.99404793000000002</c:v>
                </c:pt>
                <c:pt idx="22">
                  <c:v>0.99375827999999999</c:v>
                </c:pt>
                <c:pt idx="23">
                  <c:v>0.99373312000000003</c:v>
                </c:pt>
                <c:pt idx="24">
                  <c:v>0.99375621000000003</c:v>
                </c:pt>
                <c:pt idx="25">
                  <c:v>0.99371967999999999</c:v>
                </c:pt>
                <c:pt idx="26">
                  <c:v>0.99367751999999998</c:v>
                </c:pt>
                <c:pt idx="27">
                  <c:v>0.99373423000000005</c:v>
                </c:pt>
                <c:pt idx="28">
                  <c:v>0.99374976999999998</c:v>
                </c:pt>
                <c:pt idx="29">
                  <c:v>0.99375623000000002</c:v>
                </c:pt>
                <c:pt idx="30">
                  <c:v>0.99376878000000002</c:v>
                </c:pt>
                <c:pt idx="31">
                  <c:v>0.99378049000000002</c:v>
                </c:pt>
                <c:pt idx="32">
                  <c:v>0.99378511000000003</c:v>
                </c:pt>
                <c:pt idx="33">
                  <c:v>0.99374664000000001</c:v>
                </c:pt>
                <c:pt idx="34">
                  <c:v>0.99376511000000001</c:v>
                </c:pt>
                <c:pt idx="35">
                  <c:v>0.99377477999999997</c:v>
                </c:pt>
                <c:pt idx="36">
                  <c:v>0.99378045000000004</c:v>
                </c:pt>
                <c:pt idx="37">
                  <c:v>0.99380020999999996</c:v>
                </c:pt>
                <c:pt idx="38">
                  <c:v>0.99380237000000005</c:v>
                </c:pt>
                <c:pt idx="39">
                  <c:v>0.99380906999999996</c:v>
                </c:pt>
                <c:pt idx="40">
                  <c:v>0.99380334000000004</c:v>
                </c:pt>
                <c:pt idx="41">
                  <c:v>0.99380270999999998</c:v>
                </c:pt>
                <c:pt idx="42">
                  <c:v>0.99380497000000001</c:v>
                </c:pt>
                <c:pt idx="43">
                  <c:v>0.99380091999999998</c:v>
                </c:pt>
                <c:pt idx="44">
                  <c:v>0.99380341000000005</c:v>
                </c:pt>
                <c:pt idx="45">
                  <c:v>0.99379793999999999</c:v>
                </c:pt>
                <c:pt idx="46">
                  <c:v>0.99380097000000001</c:v>
                </c:pt>
                <c:pt idx="47">
                  <c:v>0.99379452999999995</c:v>
                </c:pt>
                <c:pt idx="48">
                  <c:v>0.99380475000000001</c:v>
                </c:pt>
              </c:numCache>
            </c:numRef>
          </c:yVal>
          <c:smooth val="0"/>
          <c:extLst>
            <c:ext xmlns:c16="http://schemas.microsoft.com/office/drawing/2014/chart" uri="{C3380CC4-5D6E-409C-BE32-E72D297353CC}">
              <c16:uniqueId val="{00000001-8CC5-4C47-9ADB-91DEB3E2D11A}"/>
            </c:ext>
          </c:extLst>
        </c:ser>
        <c:ser>
          <c:idx val="3"/>
          <c:order val="2"/>
          <c:spPr>
            <a:ln w="28575">
              <a:solidFill>
                <a:schemeClr val="tx1"/>
              </a:solidFill>
              <a:prstDash val="dash"/>
            </a:ln>
          </c:spPr>
          <c:marker>
            <c:symbol val="none"/>
          </c:marker>
          <c:yVal>
            <c:numRef>
              <c:f>MCT!$J$3:$J$51</c:f>
              <c:numCache>
                <c:formatCode>General</c:formatCode>
                <c:ptCount val="49"/>
                <c:pt idx="0">
                  <c:v>1.00624147</c:v>
                </c:pt>
                <c:pt idx="1">
                  <c:v>1.00697473</c:v>
                </c:pt>
                <c:pt idx="2">
                  <c:v>1.0072579100000001</c:v>
                </c:pt>
                <c:pt idx="3">
                  <c:v>1.0074118000000001</c:v>
                </c:pt>
                <c:pt idx="4">
                  <c:v>1.0064351</c:v>
                </c:pt>
                <c:pt idx="5">
                  <c:v>1.00596804</c:v>
                </c:pt>
                <c:pt idx="6">
                  <c:v>1.00690079</c:v>
                </c:pt>
                <c:pt idx="7">
                  <c:v>1.0057392700000001</c:v>
                </c:pt>
                <c:pt idx="8">
                  <c:v>1.00685391</c:v>
                </c:pt>
                <c:pt idx="9">
                  <c:v>1.0058529599999999</c:v>
                </c:pt>
                <c:pt idx="10">
                  <c:v>1.0063707</c:v>
                </c:pt>
                <c:pt idx="11">
                  <c:v>1.0063637599999999</c:v>
                </c:pt>
                <c:pt idx="12">
                  <c:v>1.00636272</c:v>
                </c:pt>
                <c:pt idx="13">
                  <c:v>1.0064107799999999</c:v>
                </c:pt>
                <c:pt idx="14">
                  <c:v>1.00640073</c:v>
                </c:pt>
                <c:pt idx="15">
                  <c:v>1.0064062600000001</c:v>
                </c:pt>
                <c:pt idx="16">
                  <c:v>1.0064550299999999</c:v>
                </c:pt>
                <c:pt idx="17">
                  <c:v>1.0064546299999999</c:v>
                </c:pt>
                <c:pt idx="18">
                  <c:v>1.0064582500000001</c:v>
                </c:pt>
                <c:pt idx="19">
                  <c:v>1.00649795</c:v>
                </c:pt>
                <c:pt idx="20">
                  <c:v>1.0065107799999999</c:v>
                </c:pt>
                <c:pt idx="21">
                  <c:v>1.00595207</c:v>
                </c:pt>
                <c:pt idx="22">
                  <c:v>1.00624172</c:v>
                </c:pt>
                <c:pt idx="23">
                  <c:v>1.0062668800000001</c:v>
                </c:pt>
                <c:pt idx="24">
                  <c:v>1.0062437900000001</c:v>
                </c:pt>
                <c:pt idx="25">
                  <c:v>1.0062803199999999</c:v>
                </c:pt>
                <c:pt idx="26">
                  <c:v>1.0063224799999999</c:v>
                </c:pt>
                <c:pt idx="27">
                  <c:v>1.0062657699999999</c:v>
                </c:pt>
                <c:pt idx="28">
                  <c:v>1.00625023</c:v>
                </c:pt>
                <c:pt idx="29">
                  <c:v>1.00624377</c:v>
                </c:pt>
                <c:pt idx="30">
                  <c:v>1.0062312200000001</c:v>
                </c:pt>
                <c:pt idx="31">
                  <c:v>1.00621951</c:v>
                </c:pt>
                <c:pt idx="32">
                  <c:v>1.0062148900000001</c:v>
                </c:pt>
                <c:pt idx="33">
                  <c:v>1.0062533600000001</c:v>
                </c:pt>
                <c:pt idx="34">
                  <c:v>1.00623489</c:v>
                </c:pt>
                <c:pt idx="35">
                  <c:v>1.0062252199999999</c:v>
                </c:pt>
                <c:pt idx="36">
                  <c:v>1.00621955</c:v>
                </c:pt>
                <c:pt idx="37">
                  <c:v>1.0061997899999999</c:v>
                </c:pt>
                <c:pt idx="38">
                  <c:v>1.00619763</c:v>
                </c:pt>
                <c:pt idx="39">
                  <c:v>1.00619093</c:v>
                </c:pt>
                <c:pt idx="40">
                  <c:v>1.0061966600000001</c:v>
                </c:pt>
                <c:pt idx="41">
                  <c:v>1.00619729</c:v>
                </c:pt>
                <c:pt idx="42">
                  <c:v>1.00619503</c:v>
                </c:pt>
                <c:pt idx="43">
                  <c:v>1.00619908</c:v>
                </c:pt>
                <c:pt idx="44">
                  <c:v>1.0061965900000001</c:v>
                </c:pt>
                <c:pt idx="45">
                  <c:v>1.0062020599999999</c:v>
                </c:pt>
                <c:pt idx="46">
                  <c:v>1.0061990300000001</c:v>
                </c:pt>
                <c:pt idx="47">
                  <c:v>1.00620547</c:v>
                </c:pt>
                <c:pt idx="48">
                  <c:v>1.00619525</c:v>
                </c:pt>
              </c:numCache>
            </c:numRef>
          </c:yVal>
          <c:smooth val="0"/>
          <c:extLst>
            <c:ext xmlns:c16="http://schemas.microsoft.com/office/drawing/2014/chart" uri="{C3380CC4-5D6E-409C-BE32-E72D297353CC}">
              <c16:uniqueId val="{00000002-8CC5-4C47-9ADB-91DEB3E2D11A}"/>
            </c:ext>
          </c:extLst>
        </c:ser>
        <c:ser>
          <c:idx val="4"/>
          <c:order val="3"/>
          <c:tx>
            <c:v>ENDF/B-VIII Covariance</c:v>
          </c:tx>
          <c:spPr>
            <a:ln w="28575">
              <a:solidFill>
                <a:srgbClr val="FF0000"/>
              </a:solidFill>
              <a:prstDash val="sysDash"/>
            </a:ln>
          </c:spPr>
          <c:marker>
            <c:symbol val="none"/>
          </c:marker>
          <c:yVal>
            <c:numRef>
              <c:f>MCT!$K$3:$K$51</c:f>
              <c:numCache>
                <c:formatCode>General</c:formatCode>
                <c:ptCount val="49"/>
                <c:pt idx="0">
                  <c:v>0.98833669999999996</c:v>
                </c:pt>
                <c:pt idx="1">
                  <c:v>0.98763959999999995</c:v>
                </c:pt>
                <c:pt idx="2">
                  <c:v>0.98749540000000002</c:v>
                </c:pt>
                <c:pt idx="3">
                  <c:v>0.98748429999999998</c:v>
                </c:pt>
                <c:pt idx="4">
                  <c:v>0.9894712</c:v>
                </c:pt>
                <c:pt idx="5">
                  <c:v>0.98968999999999996</c:v>
                </c:pt>
                <c:pt idx="6">
                  <c:v>0.98960190000000003</c:v>
                </c:pt>
                <c:pt idx="7">
                  <c:v>0.99029509999999998</c:v>
                </c:pt>
                <c:pt idx="8">
                  <c:v>0.98967680000000002</c:v>
                </c:pt>
                <c:pt idx="9">
                  <c:v>0.99041115000000002</c:v>
                </c:pt>
                <c:pt idx="10">
                  <c:v>0.99034500999999997</c:v>
                </c:pt>
                <c:pt idx="11">
                  <c:v>0.99032724999999999</c:v>
                </c:pt>
                <c:pt idx="12">
                  <c:v>0.99030099999999999</c:v>
                </c:pt>
                <c:pt idx="13">
                  <c:v>0.99040037999999997</c:v>
                </c:pt>
                <c:pt idx="14">
                  <c:v>0.99038082999999999</c:v>
                </c:pt>
                <c:pt idx="15">
                  <c:v>0.99032724000000005</c:v>
                </c:pt>
                <c:pt idx="16">
                  <c:v>0.99040563999999998</c:v>
                </c:pt>
                <c:pt idx="17">
                  <c:v>0.99038267000000002</c:v>
                </c:pt>
                <c:pt idx="18">
                  <c:v>0.99036504000000003</c:v>
                </c:pt>
                <c:pt idx="19">
                  <c:v>0.99025116000000002</c:v>
                </c:pt>
                <c:pt idx="20">
                  <c:v>0.99022434999999998</c:v>
                </c:pt>
                <c:pt idx="21">
                  <c:v>0.99052963999999999</c:v>
                </c:pt>
                <c:pt idx="22">
                  <c:v>0.99067348</c:v>
                </c:pt>
                <c:pt idx="23">
                  <c:v>0.99071308999999996</c:v>
                </c:pt>
                <c:pt idx="24">
                  <c:v>0.99067384000000003</c:v>
                </c:pt>
                <c:pt idx="25">
                  <c:v>0.99038862000000005</c:v>
                </c:pt>
                <c:pt idx="26">
                  <c:v>0.99022180999999998</c:v>
                </c:pt>
                <c:pt idx="27">
                  <c:v>0.99071127000000003</c:v>
                </c:pt>
                <c:pt idx="28">
                  <c:v>0.99071898999999997</c:v>
                </c:pt>
                <c:pt idx="29">
                  <c:v>0.99072676000000004</c:v>
                </c:pt>
                <c:pt idx="30">
                  <c:v>0.99072839000000001</c:v>
                </c:pt>
                <c:pt idx="31">
                  <c:v>0.99073628999999996</c:v>
                </c:pt>
                <c:pt idx="32">
                  <c:v>0.99074130999999999</c:v>
                </c:pt>
                <c:pt idx="33">
                  <c:v>0.99072020999999999</c:v>
                </c:pt>
                <c:pt idx="34">
                  <c:v>0.99073292999999996</c:v>
                </c:pt>
                <c:pt idx="35">
                  <c:v>0.99074097000000005</c:v>
                </c:pt>
                <c:pt idx="36">
                  <c:v>0.99073624000000005</c:v>
                </c:pt>
                <c:pt idx="37">
                  <c:v>0.99074618000000003</c:v>
                </c:pt>
                <c:pt idx="38">
                  <c:v>0.99074839999999997</c:v>
                </c:pt>
                <c:pt idx="39">
                  <c:v>0.99075089000000005</c:v>
                </c:pt>
                <c:pt idx="40">
                  <c:v>0.99074757000000002</c:v>
                </c:pt>
                <c:pt idx="41">
                  <c:v>0.99074954999999998</c:v>
                </c:pt>
                <c:pt idx="42">
                  <c:v>0.99074967999999997</c:v>
                </c:pt>
                <c:pt idx="43">
                  <c:v>0.99075088</c:v>
                </c:pt>
                <c:pt idx="44">
                  <c:v>0.99074949000000001</c:v>
                </c:pt>
                <c:pt idx="45">
                  <c:v>0.99074664999999995</c:v>
                </c:pt>
                <c:pt idx="46">
                  <c:v>0.99075181999999995</c:v>
                </c:pt>
                <c:pt idx="47">
                  <c:v>0.99074804999999999</c:v>
                </c:pt>
                <c:pt idx="48">
                  <c:v>0.99074982</c:v>
                </c:pt>
              </c:numCache>
            </c:numRef>
          </c:yVal>
          <c:smooth val="0"/>
          <c:extLst>
            <c:ext xmlns:c16="http://schemas.microsoft.com/office/drawing/2014/chart" uri="{C3380CC4-5D6E-409C-BE32-E72D297353CC}">
              <c16:uniqueId val="{00000003-8CC5-4C47-9ADB-91DEB3E2D11A}"/>
            </c:ext>
          </c:extLst>
        </c:ser>
        <c:ser>
          <c:idx val="5"/>
          <c:order val="4"/>
          <c:spPr>
            <a:ln w="28575">
              <a:solidFill>
                <a:srgbClr val="FF0000"/>
              </a:solidFill>
              <a:prstDash val="sysDash"/>
            </a:ln>
          </c:spPr>
          <c:marker>
            <c:symbol val="none"/>
          </c:marker>
          <c:yVal>
            <c:numRef>
              <c:f>MCT!$L$3:$L$51</c:f>
              <c:numCache>
                <c:formatCode>General</c:formatCode>
                <c:ptCount val="49"/>
                <c:pt idx="0">
                  <c:v>1.0116632999999999</c:v>
                </c:pt>
                <c:pt idx="1">
                  <c:v>1.0123603999999999</c:v>
                </c:pt>
                <c:pt idx="2">
                  <c:v>1.0125046</c:v>
                </c:pt>
                <c:pt idx="3">
                  <c:v>1.0125157</c:v>
                </c:pt>
                <c:pt idx="4">
                  <c:v>1.0105287999999999</c:v>
                </c:pt>
                <c:pt idx="5">
                  <c:v>1.01031</c:v>
                </c:pt>
                <c:pt idx="6">
                  <c:v>1.0103981</c:v>
                </c:pt>
                <c:pt idx="7">
                  <c:v>1.0097049</c:v>
                </c:pt>
                <c:pt idx="8">
                  <c:v>1.0103232</c:v>
                </c:pt>
                <c:pt idx="9">
                  <c:v>1.0095888500000001</c:v>
                </c:pt>
                <c:pt idx="10">
                  <c:v>1.00965499</c:v>
                </c:pt>
                <c:pt idx="11">
                  <c:v>1.00967275</c:v>
                </c:pt>
                <c:pt idx="12">
                  <c:v>1.0096989999999999</c:v>
                </c:pt>
                <c:pt idx="13">
                  <c:v>1.0095996199999999</c:v>
                </c:pt>
                <c:pt idx="14">
                  <c:v>1.0096191699999999</c:v>
                </c:pt>
                <c:pt idx="15">
                  <c:v>1.0096727599999999</c:v>
                </c:pt>
                <c:pt idx="16">
                  <c:v>1.0095943599999999</c:v>
                </c:pt>
                <c:pt idx="17">
                  <c:v>1.00961733</c:v>
                </c:pt>
                <c:pt idx="18">
                  <c:v>1.0096349600000001</c:v>
                </c:pt>
                <c:pt idx="19">
                  <c:v>1.0097488400000001</c:v>
                </c:pt>
                <c:pt idx="20">
                  <c:v>1.0097756499999999</c:v>
                </c:pt>
                <c:pt idx="21">
                  <c:v>1.0094703599999999</c:v>
                </c:pt>
                <c:pt idx="22">
                  <c:v>1.0093265199999999</c:v>
                </c:pt>
                <c:pt idx="23">
                  <c:v>1.0092869099999999</c:v>
                </c:pt>
                <c:pt idx="24">
                  <c:v>1.0093261600000001</c:v>
                </c:pt>
                <c:pt idx="25">
                  <c:v>1.0096113799999999</c:v>
                </c:pt>
                <c:pt idx="26">
                  <c:v>1.00977819</c:v>
                </c:pt>
                <c:pt idx="27">
                  <c:v>1.00928873</c:v>
                </c:pt>
                <c:pt idx="28">
                  <c:v>1.00928101</c:v>
                </c:pt>
                <c:pt idx="29">
                  <c:v>1.00927324</c:v>
                </c:pt>
                <c:pt idx="30">
                  <c:v>1.0092716100000001</c:v>
                </c:pt>
                <c:pt idx="31">
                  <c:v>1.0092637099999999</c:v>
                </c:pt>
                <c:pt idx="32">
                  <c:v>1.00925869</c:v>
                </c:pt>
                <c:pt idx="33">
                  <c:v>1.0092797899999999</c:v>
                </c:pt>
                <c:pt idx="34">
                  <c:v>1.0092670699999999</c:v>
                </c:pt>
                <c:pt idx="35">
                  <c:v>1.0092590299999999</c:v>
                </c:pt>
                <c:pt idx="36">
                  <c:v>1.0092637600000001</c:v>
                </c:pt>
                <c:pt idx="37">
                  <c:v>1.0092538200000001</c:v>
                </c:pt>
                <c:pt idx="38">
                  <c:v>1.0092516</c:v>
                </c:pt>
                <c:pt idx="39">
                  <c:v>1.0092491100000001</c:v>
                </c:pt>
                <c:pt idx="40">
                  <c:v>1.0092524300000001</c:v>
                </c:pt>
                <c:pt idx="41">
                  <c:v>1.0092504499999999</c:v>
                </c:pt>
                <c:pt idx="42">
                  <c:v>1.00925032</c:v>
                </c:pt>
                <c:pt idx="43">
                  <c:v>1.00924912</c:v>
                </c:pt>
                <c:pt idx="44">
                  <c:v>1.00925051</c:v>
                </c:pt>
                <c:pt idx="45">
                  <c:v>1.00925335</c:v>
                </c:pt>
                <c:pt idx="46">
                  <c:v>1.0092481799999999</c:v>
                </c:pt>
                <c:pt idx="47">
                  <c:v>1.0092519499999999</c:v>
                </c:pt>
                <c:pt idx="48">
                  <c:v>1.00925018</c:v>
                </c:pt>
              </c:numCache>
            </c:numRef>
          </c:yVal>
          <c:smooth val="0"/>
          <c:extLst>
            <c:ext xmlns:c16="http://schemas.microsoft.com/office/drawing/2014/chart" uri="{C3380CC4-5D6E-409C-BE32-E72D297353CC}">
              <c16:uniqueId val="{00000004-8CC5-4C47-9ADB-91DEB3E2D11A}"/>
            </c:ext>
          </c:extLst>
        </c:ser>
        <c:dLbls>
          <c:showLegendKey val="0"/>
          <c:showVal val="0"/>
          <c:showCatName val="0"/>
          <c:showSerName val="0"/>
          <c:showPercent val="0"/>
          <c:showBubbleSize val="0"/>
        </c:dLbls>
        <c:axId val="168084992"/>
        <c:axId val="168086528"/>
      </c:scatterChart>
      <c:valAx>
        <c:axId val="168084992"/>
        <c:scaling>
          <c:orientation val="minMax"/>
          <c:max val="50"/>
          <c:min val="0"/>
        </c:scaling>
        <c:delete val="0"/>
        <c:axPos val="b"/>
        <c:majorTickMark val="none"/>
        <c:minorTickMark val="none"/>
        <c:tickLblPos val="none"/>
        <c:crossAx val="168086528"/>
        <c:crosses val="autoZero"/>
        <c:crossBetween val="midCat"/>
      </c:valAx>
      <c:valAx>
        <c:axId val="168086528"/>
        <c:scaling>
          <c:orientation val="minMax"/>
        </c:scaling>
        <c:delete val="0"/>
        <c:axPos val="l"/>
        <c:numFmt formatCode="0.000" sourceLinked="0"/>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en-US"/>
          </a:p>
        </c:txPr>
        <c:crossAx val="168084992"/>
        <c:crosses val="autoZero"/>
        <c:crossBetween val="midCat"/>
      </c:valAx>
    </c:plotArea>
    <c:legend>
      <c:legendPos val="b"/>
      <c:legendEntry>
        <c:idx val="2"/>
        <c:delete val="1"/>
      </c:legendEntry>
      <c:legendEntry>
        <c:idx val="4"/>
        <c:delete val="1"/>
      </c:legendEntry>
      <c:layout>
        <c:manualLayout>
          <c:xMode val="edge"/>
          <c:yMode val="edge"/>
          <c:x val="8.0626747637482163E-2"/>
          <c:y val="0.89691249644645588"/>
          <c:w val="0.90438223002843077"/>
          <c:h val="7.6784046052344096E-2"/>
        </c:manualLayout>
      </c:layout>
      <c:overlay val="0"/>
      <c:txPr>
        <a:bodyPr/>
        <a:lstStyle/>
        <a:p>
          <a:pPr>
            <a:defRPr sz="1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987142000167358E-2"/>
          <c:y val="2.1874206625373767E-2"/>
          <c:w val="0.88839298049326587"/>
          <c:h val="0.86808764849046305"/>
        </c:manualLayout>
      </c:layout>
      <c:scatterChart>
        <c:scatterStyle val="lineMarker"/>
        <c:varyColors val="0"/>
        <c:ser>
          <c:idx val="1"/>
          <c:order val="0"/>
          <c:tx>
            <c:v>C/E</c:v>
          </c:tx>
          <c:spPr>
            <a:ln w="28575">
              <a:noFill/>
            </a:ln>
          </c:spPr>
          <c:marker>
            <c:spPr>
              <a:noFill/>
            </c:spPr>
          </c:marker>
          <c:errBars>
            <c:errDir val="y"/>
            <c:errBarType val="both"/>
            <c:errValType val="cust"/>
            <c:noEndCap val="0"/>
            <c:plus>
              <c:numRef>
                <c:f>PMF!$C$3:$C$14</c:f>
                <c:numCache>
                  <c:formatCode>General</c:formatCode>
                  <c:ptCount val="12"/>
                  <c:pt idx="0">
                    <c:v>2.0024604868621003E-3</c:v>
                  </c:pt>
                  <c:pt idx="1">
                    <c:v>2.0030659953990532E-3</c:v>
                  </c:pt>
                  <c:pt idx="2">
                    <c:v>1.3051809678955675E-3</c:v>
                  </c:pt>
                  <c:pt idx="3">
                    <c:v>3.0069432782146056E-3</c:v>
                  </c:pt>
                  <c:pt idx="4">
                    <c:v>6.0697427561177584E-4</c:v>
                  </c:pt>
                  <c:pt idx="5">
                    <c:v>1.8025964316578575E-3</c:v>
                  </c:pt>
                  <c:pt idx="6">
                    <c:v>3.0000141220349282E-3</c:v>
                  </c:pt>
                  <c:pt idx="7">
                    <c:v>2.2988869953786332E-3</c:v>
                  </c:pt>
                  <c:pt idx="8">
                    <c:v>2.2023252733874257E-3</c:v>
                  </c:pt>
                  <c:pt idx="9">
                    <c:v>2.2065581983329694E-3</c:v>
                  </c:pt>
                  <c:pt idx="10">
                    <c:v>1.9990089697487601E-3</c:v>
                  </c:pt>
                  <c:pt idx="11">
                    <c:v>2.394698470551447E-3</c:v>
                  </c:pt>
                </c:numCache>
              </c:numRef>
            </c:plus>
            <c:minus>
              <c:numRef>
                <c:f>PMF!$C$3:$C$14</c:f>
                <c:numCache>
                  <c:formatCode>General</c:formatCode>
                  <c:ptCount val="12"/>
                  <c:pt idx="0">
                    <c:v>2.0024604868621003E-3</c:v>
                  </c:pt>
                  <c:pt idx="1">
                    <c:v>2.0030659953990532E-3</c:v>
                  </c:pt>
                  <c:pt idx="2">
                    <c:v>1.3051809678955675E-3</c:v>
                  </c:pt>
                  <c:pt idx="3">
                    <c:v>3.0069432782146056E-3</c:v>
                  </c:pt>
                  <c:pt idx="4">
                    <c:v>6.0697427561177584E-4</c:v>
                  </c:pt>
                  <c:pt idx="5">
                    <c:v>1.8025964316578575E-3</c:v>
                  </c:pt>
                  <c:pt idx="6">
                    <c:v>3.0000141220349282E-3</c:v>
                  </c:pt>
                  <c:pt idx="7">
                    <c:v>2.2988869953786332E-3</c:v>
                  </c:pt>
                  <c:pt idx="8">
                    <c:v>2.2023252733874257E-3</c:v>
                  </c:pt>
                  <c:pt idx="9">
                    <c:v>2.2065581983329694E-3</c:v>
                  </c:pt>
                  <c:pt idx="10">
                    <c:v>1.9990089697487601E-3</c:v>
                  </c:pt>
                  <c:pt idx="11">
                    <c:v>2.394698470551447E-3</c:v>
                  </c:pt>
                </c:numCache>
              </c:numRef>
            </c:minus>
          </c:errBars>
          <c:yVal>
            <c:numRef>
              <c:f>PMF!$B$3:$B$14</c:f>
              <c:numCache>
                <c:formatCode>0.00000</c:formatCode>
                <c:ptCount val="12"/>
                <c:pt idx="0">
                  <c:v>0.99998100000000001</c:v>
                </c:pt>
                <c:pt idx="1">
                  <c:v>1.0003089999999999</c:v>
                </c:pt>
                <c:pt idx="2">
                  <c:v>1.001093</c:v>
                </c:pt>
                <c:pt idx="3">
                  <c:v>1.00176</c:v>
                </c:pt>
                <c:pt idx="4">
                  <c:v>0.99807699999999999</c:v>
                </c:pt>
                <c:pt idx="5">
                  <c:v>0.99993100000000001</c:v>
                </c:pt>
                <c:pt idx="6">
                  <c:v>0.99944900000000003</c:v>
                </c:pt>
                <c:pt idx="7">
                  <c:v>0.99856999999999996</c:v>
                </c:pt>
                <c:pt idx="8">
                  <c:v>1.0000450000000001</c:v>
                </c:pt>
                <c:pt idx="9">
                  <c:v>1.0019709999999999</c:v>
                </c:pt>
                <c:pt idx="10">
                  <c:v>0.998278</c:v>
                </c:pt>
                <c:pt idx="11">
                  <c:v>0.99693799999999999</c:v>
                </c:pt>
              </c:numCache>
            </c:numRef>
          </c:yVal>
          <c:smooth val="0"/>
          <c:extLst>
            <c:ext xmlns:c16="http://schemas.microsoft.com/office/drawing/2014/chart" uri="{C3380CC4-5D6E-409C-BE32-E72D297353CC}">
              <c16:uniqueId val="{00000000-911A-9145-B149-A77220BBCB98}"/>
            </c:ext>
          </c:extLst>
        </c:ser>
        <c:ser>
          <c:idx val="2"/>
          <c:order val="1"/>
          <c:tx>
            <c:v>SCALE 6.2 Covariance Library</c:v>
          </c:tx>
          <c:spPr>
            <a:ln w="28575">
              <a:solidFill>
                <a:prstClr val="black"/>
              </a:solidFill>
              <a:prstDash val="dash"/>
            </a:ln>
          </c:spPr>
          <c:marker>
            <c:symbol val="none"/>
          </c:marker>
          <c:yVal>
            <c:numRef>
              <c:f>PMF!$H$3:$H$14</c:f>
              <c:numCache>
                <c:formatCode>General</c:formatCode>
                <c:ptCount val="12"/>
                <c:pt idx="0">
                  <c:v>0.99411632999999999</c:v>
                </c:pt>
                <c:pt idx="1">
                  <c:v>0.99508982999999995</c:v>
                </c:pt>
                <c:pt idx="2">
                  <c:v>0.99507316000000001</c:v>
                </c:pt>
                <c:pt idx="3">
                  <c:v>0.99031659000000005</c:v>
                </c:pt>
                <c:pt idx="4">
                  <c:v>0.99437231999999998</c:v>
                </c:pt>
                <c:pt idx="5">
                  <c:v>0.99269532999999999</c:v>
                </c:pt>
                <c:pt idx="6">
                  <c:v>0.99427372999999997</c:v>
                </c:pt>
                <c:pt idx="7">
                  <c:v>0.99393882</c:v>
                </c:pt>
                <c:pt idx="8">
                  <c:v>0.99472143000000002</c:v>
                </c:pt>
                <c:pt idx="9">
                  <c:v>0.99400588000000001</c:v>
                </c:pt>
                <c:pt idx="10">
                  <c:v>0.99406349999999999</c:v>
                </c:pt>
                <c:pt idx="11">
                  <c:v>0.99280919999999995</c:v>
                </c:pt>
              </c:numCache>
            </c:numRef>
          </c:yVal>
          <c:smooth val="0"/>
          <c:extLst>
            <c:ext xmlns:c16="http://schemas.microsoft.com/office/drawing/2014/chart" uri="{C3380CC4-5D6E-409C-BE32-E72D297353CC}">
              <c16:uniqueId val="{00000001-911A-9145-B149-A77220BBCB98}"/>
            </c:ext>
          </c:extLst>
        </c:ser>
        <c:ser>
          <c:idx val="3"/>
          <c:order val="2"/>
          <c:spPr>
            <a:ln w="28575">
              <a:solidFill>
                <a:prstClr val="black"/>
              </a:solidFill>
              <a:prstDash val="dash"/>
            </a:ln>
          </c:spPr>
          <c:marker>
            <c:symbol val="none"/>
          </c:marker>
          <c:yVal>
            <c:numRef>
              <c:f>PMF!$I$3:$I$14</c:f>
              <c:numCache>
                <c:formatCode>General</c:formatCode>
                <c:ptCount val="12"/>
                <c:pt idx="0">
                  <c:v>1.00588367</c:v>
                </c:pt>
                <c:pt idx="1">
                  <c:v>1.00491017</c:v>
                </c:pt>
                <c:pt idx="2">
                  <c:v>1.00492684</c:v>
                </c:pt>
                <c:pt idx="3">
                  <c:v>1.0096834100000001</c:v>
                </c:pt>
                <c:pt idx="4">
                  <c:v>1.0056276799999999</c:v>
                </c:pt>
                <c:pt idx="5">
                  <c:v>1.0073046699999999</c:v>
                </c:pt>
                <c:pt idx="6">
                  <c:v>1.00572627</c:v>
                </c:pt>
                <c:pt idx="7">
                  <c:v>1.0060611800000001</c:v>
                </c:pt>
                <c:pt idx="8">
                  <c:v>1.00527857</c:v>
                </c:pt>
                <c:pt idx="9">
                  <c:v>1.00599412</c:v>
                </c:pt>
                <c:pt idx="10">
                  <c:v>1.0059365</c:v>
                </c:pt>
                <c:pt idx="11">
                  <c:v>1.0071908000000001</c:v>
                </c:pt>
              </c:numCache>
            </c:numRef>
          </c:yVal>
          <c:smooth val="0"/>
          <c:extLst>
            <c:ext xmlns:c16="http://schemas.microsoft.com/office/drawing/2014/chart" uri="{C3380CC4-5D6E-409C-BE32-E72D297353CC}">
              <c16:uniqueId val="{00000002-911A-9145-B149-A77220BBCB98}"/>
            </c:ext>
          </c:extLst>
        </c:ser>
        <c:ser>
          <c:idx val="4"/>
          <c:order val="3"/>
          <c:tx>
            <c:v>ENDF/B-VIII Covariance</c:v>
          </c:tx>
          <c:spPr>
            <a:ln w="28575">
              <a:solidFill>
                <a:srgbClr val="FF0000"/>
              </a:solidFill>
              <a:prstDash val="sysDash"/>
            </a:ln>
          </c:spPr>
          <c:marker>
            <c:symbol val="none"/>
          </c:marker>
          <c:yVal>
            <c:numRef>
              <c:f>PMF!$J$3:$J$14</c:f>
              <c:numCache>
                <c:formatCode>General</c:formatCode>
                <c:ptCount val="12"/>
                <c:pt idx="0">
                  <c:v>0.98937790000000003</c:v>
                </c:pt>
                <c:pt idx="1">
                  <c:v>0.99103730000000001</c:v>
                </c:pt>
                <c:pt idx="2">
                  <c:v>0.98997429999999997</c:v>
                </c:pt>
                <c:pt idx="3">
                  <c:v>0.9897764</c:v>
                </c:pt>
                <c:pt idx="4">
                  <c:v>0.9898363</c:v>
                </c:pt>
                <c:pt idx="5">
                  <c:v>0.98964039999999998</c:v>
                </c:pt>
                <c:pt idx="6">
                  <c:v>0.98980959999999996</c:v>
                </c:pt>
                <c:pt idx="7">
                  <c:v>0.98912160000000005</c:v>
                </c:pt>
                <c:pt idx="8">
                  <c:v>0.95038239999999996</c:v>
                </c:pt>
                <c:pt idx="9">
                  <c:v>0.98073580000000005</c:v>
                </c:pt>
                <c:pt idx="10">
                  <c:v>0.98953899999999995</c:v>
                </c:pt>
                <c:pt idx="11">
                  <c:v>0.98973990000000001</c:v>
                </c:pt>
              </c:numCache>
            </c:numRef>
          </c:yVal>
          <c:smooth val="0"/>
          <c:extLst>
            <c:ext xmlns:c16="http://schemas.microsoft.com/office/drawing/2014/chart" uri="{C3380CC4-5D6E-409C-BE32-E72D297353CC}">
              <c16:uniqueId val="{00000003-911A-9145-B149-A77220BBCB98}"/>
            </c:ext>
          </c:extLst>
        </c:ser>
        <c:ser>
          <c:idx val="5"/>
          <c:order val="4"/>
          <c:spPr>
            <a:ln w="28575">
              <a:solidFill>
                <a:srgbClr val="FF0000"/>
              </a:solidFill>
              <a:prstDash val="sysDash"/>
            </a:ln>
          </c:spPr>
          <c:marker>
            <c:symbol val="none"/>
          </c:marker>
          <c:yVal>
            <c:numRef>
              <c:f>PMF!$K$3:$K$14</c:f>
              <c:numCache>
                <c:formatCode>General</c:formatCode>
                <c:ptCount val="12"/>
                <c:pt idx="0">
                  <c:v>1.0106221</c:v>
                </c:pt>
                <c:pt idx="1">
                  <c:v>1.0089627000000001</c:v>
                </c:pt>
                <c:pt idx="2">
                  <c:v>1.0100256999999999</c:v>
                </c:pt>
                <c:pt idx="3">
                  <c:v>1.0102236</c:v>
                </c:pt>
                <c:pt idx="4">
                  <c:v>1.0101637000000001</c:v>
                </c:pt>
                <c:pt idx="5">
                  <c:v>1.0103595999999999</c:v>
                </c:pt>
                <c:pt idx="6">
                  <c:v>1.0101903999999999</c:v>
                </c:pt>
                <c:pt idx="7">
                  <c:v>1.0108784</c:v>
                </c:pt>
                <c:pt idx="8">
                  <c:v>1.0496175999999999</c:v>
                </c:pt>
                <c:pt idx="9">
                  <c:v>1.0192642000000001</c:v>
                </c:pt>
                <c:pt idx="10">
                  <c:v>1.0104610000000001</c:v>
                </c:pt>
                <c:pt idx="11">
                  <c:v>1.0102601</c:v>
                </c:pt>
              </c:numCache>
            </c:numRef>
          </c:yVal>
          <c:smooth val="0"/>
          <c:extLst>
            <c:ext xmlns:c16="http://schemas.microsoft.com/office/drawing/2014/chart" uri="{C3380CC4-5D6E-409C-BE32-E72D297353CC}">
              <c16:uniqueId val="{00000004-911A-9145-B149-A77220BBCB98}"/>
            </c:ext>
          </c:extLst>
        </c:ser>
        <c:dLbls>
          <c:showLegendKey val="0"/>
          <c:showVal val="0"/>
          <c:showCatName val="0"/>
          <c:showSerName val="0"/>
          <c:showPercent val="0"/>
          <c:showBubbleSize val="0"/>
        </c:dLbls>
        <c:axId val="223167616"/>
        <c:axId val="223404032"/>
      </c:scatterChart>
      <c:valAx>
        <c:axId val="223167616"/>
        <c:scaling>
          <c:orientation val="minMax"/>
          <c:max val="13"/>
          <c:min val="0"/>
        </c:scaling>
        <c:delete val="0"/>
        <c:axPos val="b"/>
        <c:majorTickMark val="none"/>
        <c:minorTickMark val="none"/>
        <c:tickLblPos val="none"/>
        <c:crossAx val="223404032"/>
        <c:crosses val="autoZero"/>
        <c:crossBetween val="midCat"/>
      </c:valAx>
      <c:valAx>
        <c:axId val="223404032"/>
        <c:scaling>
          <c:orientation val="minMax"/>
        </c:scaling>
        <c:delete val="0"/>
        <c:axPos val="l"/>
        <c:numFmt formatCode="0.000" sourceLinked="0"/>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en-US"/>
          </a:p>
        </c:txPr>
        <c:crossAx val="223167616"/>
        <c:crosses val="autoZero"/>
        <c:crossBetween val="midCat"/>
      </c:valAx>
    </c:plotArea>
    <c:legend>
      <c:legendPos val="b"/>
      <c:legendEntry>
        <c:idx val="2"/>
        <c:delete val="1"/>
      </c:legendEntry>
      <c:legendEntry>
        <c:idx val="4"/>
        <c:delete val="1"/>
      </c:legendEntry>
      <c:layout>
        <c:manualLayout>
          <c:xMode val="edge"/>
          <c:yMode val="edge"/>
          <c:x val="8.0064409687728724E-2"/>
          <c:y val="0.91791420103533872"/>
          <c:w val="0.90144366501651851"/>
          <c:h val="6.9950912225987774E-2"/>
        </c:manualLayout>
      </c:layout>
      <c:overlay val="0"/>
      <c:txPr>
        <a:bodyPr/>
        <a:lstStyle/>
        <a:p>
          <a:pPr>
            <a:defRPr sz="18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11/2/18</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11/2/18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17</a:t>
            </a:fld>
            <a:endParaRPr lang="en-US" dirty="0"/>
          </a:p>
        </p:txBody>
      </p:sp>
    </p:spTree>
    <p:extLst>
      <p:ext uri="{BB962C8B-B14F-4D97-AF65-F5344CB8AC3E}">
        <p14:creationId xmlns:p14="http://schemas.microsoft.com/office/powerpoint/2010/main" val="3818981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4" name="Picture 13">
            <a:extLst>
              <a:ext uri="{FF2B5EF4-FFF2-40B4-BE49-F238E27FC236}">
                <a16:creationId xmlns:a16="http://schemas.microsoft.com/office/drawing/2014/main" id="{027030A5-C7D7-48D4-B261-45DC936EE5D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934576" y="5409488"/>
            <a:ext cx="1603756" cy="388553"/>
          </a:xfrm>
          <a:prstGeom prst="rect">
            <a:avLst/>
          </a:prstGeom>
        </p:spPr>
      </p:pic>
    </p:spTree>
    <p:extLst>
      <p:ext uri="{BB962C8B-B14F-4D97-AF65-F5344CB8AC3E}">
        <p14:creationId xmlns:p14="http://schemas.microsoft.com/office/powerpoint/2010/main" val="3793082440"/>
      </p:ext>
    </p:extLst>
  </p:cSld>
  <p:clrMapOvr>
    <a:masterClrMapping/>
  </p:clrMapOvr>
  <p:extLst mod="1">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20" name="Picture 19">
            <a:extLst>
              <a:ext uri="{FF2B5EF4-FFF2-40B4-BE49-F238E27FC236}">
                <a16:creationId xmlns:a16="http://schemas.microsoft.com/office/drawing/2014/main" id="{4FCA792B-F3C6-440D-9FAF-B0D8AC4CDCB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6472945"/>
            <a:ext cx="1093661" cy="265176"/>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7" name="Picture 6">
            <a:extLst>
              <a:ext uri="{FF2B5EF4-FFF2-40B4-BE49-F238E27FC236}">
                <a16:creationId xmlns:a16="http://schemas.microsoft.com/office/drawing/2014/main" id="{C1AE7B96-D2A6-4A16-9C8C-9BA017C83499}"/>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8" name="Rectangle 256">
            <a:extLst>
              <a:ext uri="{FF2B5EF4-FFF2-40B4-BE49-F238E27FC236}">
                <a16:creationId xmlns:a16="http://schemas.microsoft.com/office/drawing/2014/main" id="{6349825E-C749-4CDB-BDE4-DDAFE00D2BF9}"/>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85FFDA-509C-4548-B17D-5409853CA42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
        <p:nvSpPr>
          <p:cNvPr id="4" name="Rectangle 6">
            <a:extLst>
              <a:ext uri="{FF2B5EF4-FFF2-40B4-BE49-F238E27FC236}">
                <a16:creationId xmlns:a16="http://schemas.microsoft.com/office/drawing/2014/main" id="{AD9F2534-297B-446C-B822-74E3C23864F7}"/>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6" name="Picture 5">
            <a:extLst>
              <a:ext uri="{FF2B5EF4-FFF2-40B4-BE49-F238E27FC236}">
                <a16:creationId xmlns:a16="http://schemas.microsoft.com/office/drawing/2014/main" id="{6C911F93-34D4-49C9-8A88-C4DDE1F1E031}"/>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7" name="Rectangle 256">
            <a:extLst>
              <a:ext uri="{FF2B5EF4-FFF2-40B4-BE49-F238E27FC236}">
                <a16:creationId xmlns:a16="http://schemas.microsoft.com/office/drawing/2014/main" id="{BF6A1C92-1EE6-4390-85D8-ACD208CF9DB8}"/>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8758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6DB211-F94D-644A-8C58-020193A03AAA}"/>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17010"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17010"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300C0632-ACDA-4D24-A2CC-14539B91BC55}"/>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0" name="Picture 9">
            <a:extLst>
              <a:ext uri="{FF2B5EF4-FFF2-40B4-BE49-F238E27FC236}">
                <a16:creationId xmlns:a16="http://schemas.microsoft.com/office/drawing/2014/main" id="{E4EEDC71-13B7-4B76-A967-98C8665C451E}"/>
              </a:ext>
            </a:extLst>
          </p:cNvPr>
          <p:cNvPicPr>
            <a:picLocks noChangeAspect="1"/>
          </p:cNvPicPr>
          <p:nvPr userDrawn="1"/>
        </p:nvPicPr>
        <p:blipFill>
          <a:blip r:embed="rId2"/>
          <a:stretch>
            <a:fillRect/>
          </a:stretch>
        </p:blipFill>
        <p:spPr>
          <a:xfrm>
            <a:off x="413129" y="6486525"/>
            <a:ext cx="1088136" cy="261860"/>
          </a:xfrm>
          <a:prstGeom prst="rect">
            <a:avLst/>
          </a:prstGeom>
        </p:spPr>
      </p:pic>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3 content boxes with reverse head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7FC5867-1737-E84C-B42D-608A49EBBAA6}"/>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9" name="Rectangle 6">
            <a:extLst>
              <a:ext uri="{FF2B5EF4-FFF2-40B4-BE49-F238E27FC236}">
                <a16:creationId xmlns:a16="http://schemas.microsoft.com/office/drawing/2014/main" id="{C4B83B09-CF3A-4A36-84C0-D32086A13DE2}"/>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07690CFA-BCE4-4BCB-BADE-0862029B12BF}"/>
              </a:ext>
            </a:extLst>
          </p:cNvPr>
          <p:cNvPicPr>
            <a:picLocks noChangeAspect="1"/>
          </p:cNvPicPr>
          <p:nvPr userDrawn="1"/>
        </p:nvPicPr>
        <p:blipFill>
          <a:blip r:embed="rId2"/>
          <a:stretch>
            <a:fillRect/>
          </a:stretch>
        </p:blipFill>
        <p:spPr>
          <a:xfrm>
            <a:off x="413129" y="6477000"/>
            <a:ext cx="1088136" cy="261860"/>
          </a:xfrm>
          <a:prstGeom prst="rect">
            <a:avLst/>
          </a:prstGeom>
        </p:spPr>
      </p:pic>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5840756"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585" y="1435551"/>
            <a:ext cx="5840415"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583867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584" y="948037"/>
            <a:ext cx="584041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80804" y="966165"/>
            <a:ext cx="5815195"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0804" y="1517523"/>
            <a:ext cx="5815195"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7344" y="966165"/>
            <a:ext cx="5811876"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7344" y="1517523"/>
            <a:ext cx="5811876"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2737"/>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83171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35551"/>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35551"/>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000" y="966165"/>
            <a:ext cx="3833880" cy="457200"/>
          </a:xfrm>
          <a:noFill/>
          <a:ln w="12700">
            <a:noFill/>
          </a:ln>
        </p:spPr>
        <p:txBody>
          <a:bodyPr tIns="91440" bIns="91440" anchor="ctr"/>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3833880"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312016" y="966165"/>
            <a:ext cx="3831692"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319831" y="1517904"/>
            <a:ext cx="3831692" cy="411035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37939" y="966165"/>
            <a:ext cx="3797323" cy="457200"/>
          </a:xfrm>
          <a:noFill/>
          <a:ln w="12700">
            <a:noFill/>
          </a:ln>
        </p:spPr>
        <p:txBody>
          <a:bodyPr tIns="91440" bIns="9144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45754" y="1517904"/>
            <a:ext cx="3797323" cy="4110352"/>
          </a:xfrm>
          <a:ln w="12700">
            <a:noFill/>
          </a:ln>
        </p:spPr>
        <p:txBody>
          <a:bodyPr tIns="45720" bIns="91440"/>
          <a:lstStyle>
            <a:lvl1pPr marL="227013" indent="-227013">
              <a:lnSpc>
                <a:spcPct val="90000"/>
              </a:lnSpc>
              <a:defRPr sz="1800"/>
            </a:lvl1pPr>
            <a:lvl2pPr marL="569913" indent="-225425">
              <a:lnSpc>
                <a:spcPct val="90000"/>
              </a:lnSpc>
              <a:buSzPct val="90000"/>
              <a:buFont typeface="Century Gothic" panose="020B0502020202020204" pitchFamily="34" charset="0"/>
              <a:buChar char="–"/>
              <a:defRPr sz="1600"/>
            </a:lvl2pPr>
            <a:lvl3pPr marL="860425" indent="-173038">
              <a:lnSpc>
                <a:spcPct val="90000"/>
              </a:lnSpc>
              <a:buFont typeface="Century Gothic" panose="020B0502020202020204" pitchFamily="34" charset="0"/>
              <a:buChar char="•"/>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936"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1069" y="6546080"/>
            <a:ext cx="3860800" cy="182562"/>
          </a:xfrm>
          <a:prstGeom prst="rect">
            <a:avLst/>
          </a:prstGeom>
          <a:ln/>
        </p:spPr>
        <p:txBody>
          <a:bodyPr anchor="ctr"/>
          <a:lstStyle/>
          <a:p>
            <a:pPr algn="r">
              <a:lnSpc>
                <a:spcPct val="90000"/>
              </a:lnSpc>
            </a:pP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085213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3 section science high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8816" y="966459"/>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5"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83464"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569913" indent="-225425">
              <a:lnSpc>
                <a:spcPct val="90000"/>
              </a:lnSpc>
              <a:buSzPct val="90000"/>
              <a:buFont typeface="Century Gothic" panose="020B0502020202020204" pitchFamily="34" charset="0"/>
              <a:buChar char="–"/>
              <a:defRPr sz="1600"/>
            </a:lvl2pPr>
            <a:lvl3pPr marL="914400" indent="-227013">
              <a:lnSpc>
                <a:spcPct val="90000"/>
              </a:lnSpc>
              <a:buFont typeface="Century Gothic" panose="020B0502020202020204" pitchFamily="34" charset="0"/>
              <a:buChar char="•"/>
              <a:tabLst/>
              <a:defRPr sz="1400"/>
            </a:lvl3pPr>
            <a:lvl4pPr marL="1144588" indent="-173038">
              <a:lnSpc>
                <a:spcPct val="90000"/>
              </a:lnSpc>
              <a:buSzPct val="90000"/>
              <a:buFont typeface="Century Gothic" panose="020B0502020202020204" pitchFamily="34" charset="0"/>
              <a:buChar char="–"/>
              <a:defRPr sz="1200"/>
            </a:lvl4pPr>
            <a:lvl5pPr marL="1482725" indent="-222250">
              <a:lnSpc>
                <a:spcPct val="90000"/>
              </a:lnSpc>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3916" y="969264"/>
            <a:ext cx="2881524"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30537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a:lnSpc>
                <a:spcPct val="90000"/>
              </a:lnSpc>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04922" y="969264"/>
            <a:ext cx="2868091"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47472"/>
            <a:ext cx="10332720" cy="457200"/>
          </a:xfrm>
        </p:spPr>
        <p:txBody>
          <a:bodyPr anchor="ctr"/>
          <a:lstStyle>
            <a:lvl1pPr>
              <a:lnSpc>
                <a:spcPct val="90000"/>
              </a:lnSpc>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2498" y="969264"/>
            <a:ext cx="2879502" cy="457200"/>
          </a:xfrm>
          <a:noFill/>
          <a:ln w="12700">
            <a:noFill/>
          </a:ln>
        </p:spPr>
        <p:txBody>
          <a:bodyPr lIns="91440" tIns="45720" rIns="91440" bIns="45720" anchor="ctr"/>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31938" y="1517904"/>
            <a:ext cx="2843784" cy="5010912"/>
          </a:xfrm>
          <a:ln w="12700">
            <a:noFill/>
          </a:ln>
        </p:spPr>
        <p:txBody>
          <a:bodyPr tIns="45720" bIns="91440"/>
          <a:lstStyle>
            <a:lvl1pPr marL="227013" indent="-227013">
              <a:lnSpc>
                <a:spcPct val="90000"/>
              </a:lnSpc>
              <a:buFont typeface="Century Gothic" panose="020B0502020202020204" pitchFamily="34" charset="0"/>
              <a:buChar char="•"/>
              <a:defRPr sz="1800"/>
            </a:lvl1pPr>
            <a:lvl2pPr marL="630238" indent="-285750">
              <a:lnSpc>
                <a:spcPct val="90000"/>
              </a:lnSpc>
              <a:buSzPct val="90000"/>
              <a:buFont typeface="Century Gothic" panose="020B0502020202020204" pitchFamily="34" charset="0"/>
              <a:buChar char="–"/>
              <a:defRPr lang="en-US" sz="1600" kern="1200" dirty="0">
                <a:solidFill>
                  <a:schemeClr val="tx1"/>
                </a:solidFill>
                <a:latin typeface="Century Gothic" panose="020B0502020202020204" pitchFamily="34" charset="0"/>
                <a:ea typeface="+mn-ea"/>
                <a:cs typeface="+mn-cs"/>
              </a:defRPr>
            </a:lvl2pPr>
            <a:lvl3pPr marL="973137" indent="-285750">
              <a:lnSpc>
                <a:spcPct val="90000"/>
              </a:lnSpc>
              <a:buFont typeface="Century Gothic" panose="020B0502020202020204" pitchFamily="34" charset="0"/>
              <a:buChar char="•"/>
              <a:defRPr lang="en-US" sz="1400" kern="1200" dirty="0">
                <a:solidFill>
                  <a:schemeClr val="tx1"/>
                </a:solidFill>
                <a:latin typeface="Century Gothic" panose="020B0502020202020204" pitchFamily="34" charset="0"/>
                <a:ea typeface="+mn-ea"/>
                <a:cs typeface="+mn-cs"/>
              </a:defRPr>
            </a:lvl3pPr>
            <a:lvl4pPr marL="1144588" indent="-173038">
              <a:lnSpc>
                <a:spcPct val="90000"/>
              </a:lnSpc>
              <a:buSzPct val="90000"/>
              <a:buFont typeface="Century Gothic" panose="020B0502020202020204" pitchFamily="34" charset="0"/>
              <a:buChar char="–"/>
              <a:defRPr sz="1200"/>
            </a:lvl4pPr>
            <a:lvl5pPr marL="1482725" indent="-222250">
              <a:lnSpc>
                <a:spcPct val="90000"/>
              </a:lnSpc>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697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a:extLst>
              <a:ext uri="{FF2B5EF4-FFF2-40B4-BE49-F238E27FC236}">
                <a16:creationId xmlns:a16="http://schemas.microsoft.com/office/drawing/2014/main" id="{49AC3F58-DA01-43AC-9BFD-B0FCF242EE72}"/>
              </a:ext>
            </a:extLst>
          </p:cNvPr>
          <p:cNvPicPr>
            <a:picLocks noChangeAspect="1"/>
          </p:cNvPicPr>
          <p:nvPr userDrawn="1"/>
        </p:nvPicPr>
        <p:blipFill>
          <a:blip r:embed="rId15"/>
          <a:stretch>
            <a:fillRect/>
          </a:stretch>
        </p:blipFill>
        <p:spPr>
          <a:xfrm>
            <a:off x="413129" y="6477000"/>
            <a:ext cx="1088136" cy="261860"/>
          </a:xfrm>
          <a:prstGeom prst="rect">
            <a:avLst/>
          </a:prstGeom>
        </p:spPr>
      </p:pic>
      <p:sp>
        <p:nvSpPr>
          <p:cNvPr id="10" name="Rectangle 256">
            <a:extLst>
              <a:ext uri="{FF2B5EF4-FFF2-40B4-BE49-F238E27FC236}">
                <a16:creationId xmlns:a16="http://schemas.microsoft.com/office/drawing/2014/main" id="{323F2AC7-81B7-4181-8965-07F2D3F8B684}"/>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736" r:id="rId4"/>
    <p:sldLayoutId id="2147483663" r:id="rId5"/>
    <p:sldLayoutId id="2147483685" r:id="rId6"/>
    <p:sldLayoutId id="2147483750" r:id="rId7"/>
    <p:sldLayoutId id="2147483755" r:id="rId8"/>
    <p:sldLayoutId id="2147483754" r:id="rId9"/>
    <p:sldLayoutId id="2147483667" r:id="rId10"/>
    <p:sldLayoutId id="2147483725" r:id="rId11"/>
    <p:sldLayoutId id="2147483756" r:id="rId12"/>
    <p:sldLayoutId id="2147483678" r:id="rId13"/>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800C1-4BD0-4441-9F02-CABA00D22C2F}"/>
              </a:ext>
            </a:extLst>
          </p:cNvPr>
          <p:cNvSpPr>
            <a:spLocks noGrp="1"/>
          </p:cNvSpPr>
          <p:nvPr>
            <p:ph type="ctrTitle"/>
          </p:nvPr>
        </p:nvSpPr>
        <p:spPr>
          <a:xfrm>
            <a:off x="428736" y="1388962"/>
            <a:ext cx="7279869" cy="978729"/>
          </a:xfrm>
        </p:spPr>
        <p:txBody>
          <a:bodyPr/>
          <a:lstStyle/>
          <a:p>
            <a:r>
              <a:rPr lang="en-US" dirty="0"/>
              <a:t>ENDF/B-VIII.0 covariance testing at Oak Ridge National Laboratory</a:t>
            </a:r>
          </a:p>
        </p:txBody>
      </p:sp>
      <p:sp>
        <p:nvSpPr>
          <p:cNvPr id="3" name="Subtitle 2">
            <a:extLst>
              <a:ext uri="{FF2B5EF4-FFF2-40B4-BE49-F238E27FC236}">
                <a16:creationId xmlns:a16="http://schemas.microsoft.com/office/drawing/2014/main" id="{14112E8D-8CA8-4596-914D-BD6FE69564F5}"/>
              </a:ext>
            </a:extLst>
          </p:cNvPr>
          <p:cNvSpPr>
            <a:spLocks noGrp="1"/>
          </p:cNvSpPr>
          <p:nvPr>
            <p:ph type="subTitle" idx="1"/>
          </p:nvPr>
        </p:nvSpPr>
        <p:spPr>
          <a:xfrm>
            <a:off x="526049" y="2447201"/>
            <a:ext cx="5653914" cy="2618602"/>
          </a:xfrm>
        </p:spPr>
        <p:txBody>
          <a:bodyPr/>
          <a:lstStyle/>
          <a:p>
            <a:r>
              <a:rPr lang="en-US" dirty="0"/>
              <a:t>Dorothea Wiarda</a:t>
            </a:r>
          </a:p>
          <a:p>
            <a:r>
              <a:rPr lang="en-US" dirty="0"/>
              <a:t>William J. Marshall</a:t>
            </a:r>
          </a:p>
          <a:p>
            <a:r>
              <a:rPr lang="en-US" dirty="0"/>
              <a:t>Vladimir </a:t>
            </a:r>
            <a:r>
              <a:rPr lang="en-US" dirty="0" err="1"/>
              <a:t>Sobes</a:t>
            </a:r>
            <a:endParaRPr lang="en-US" dirty="0"/>
          </a:p>
          <a:p>
            <a:r>
              <a:rPr lang="en-US" dirty="0" err="1"/>
              <a:t>Friederike</a:t>
            </a:r>
            <a:r>
              <a:rPr lang="en-US" dirty="0"/>
              <a:t> </a:t>
            </a:r>
            <a:r>
              <a:rPr lang="en-US" dirty="0" err="1"/>
              <a:t>Bostelmann</a:t>
            </a:r>
            <a:endParaRPr lang="en-US" dirty="0"/>
          </a:p>
          <a:p>
            <a:r>
              <a:rPr lang="en-US" dirty="0"/>
              <a:t>Andrew Holcomb</a:t>
            </a:r>
          </a:p>
          <a:p>
            <a:r>
              <a:rPr lang="en-US" dirty="0"/>
              <a:t>Bradley T. Rearden</a:t>
            </a:r>
          </a:p>
          <a:p>
            <a:endParaRPr lang="en-US" dirty="0"/>
          </a:p>
          <a:p>
            <a:endParaRPr lang="en-US" dirty="0"/>
          </a:p>
        </p:txBody>
      </p:sp>
    </p:spTree>
    <p:extLst>
      <p:ext uri="{BB962C8B-B14F-4D97-AF65-F5344CB8AC3E}">
        <p14:creationId xmlns:p14="http://schemas.microsoft.com/office/powerpoint/2010/main" val="171318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3720-66EA-D747-8AF7-6EA7475DA50E}"/>
              </a:ext>
            </a:extLst>
          </p:cNvPr>
          <p:cNvSpPr>
            <a:spLocks noGrp="1"/>
          </p:cNvSpPr>
          <p:nvPr>
            <p:ph type="title"/>
          </p:nvPr>
        </p:nvSpPr>
        <p:spPr/>
        <p:txBody>
          <a:bodyPr/>
          <a:lstStyle/>
          <a:p>
            <a:r>
              <a:rPr lang="en-US" baseline="30000" dirty="0"/>
              <a:t>1</a:t>
            </a:r>
            <a:r>
              <a:rPr lang="en-US" dirty="0"/>
              <a:t>H Covariance changes (cont.)</a:t>
            </a:r>
          </a:p>
        </p:txBody>
      </p:sp>
      <p:sp>
        <p:nvSpPr>
          <p:cNvPr id="5" name="TextBox 4">
            <a:extLst>
              <a:ext uri="{FF2B5EF4-FFF2-40B4-BE49-F238E27FC236}">
                <a16:creationId xmlns:a16="http://schemas.microsoft.com/office/drawing/2014/main" id="{0D828930-1A41-A641-9197-1365737E8796}"/>
              </a:ext>
            </a:extLst>
          </p:cNvPr>
          <p:cNvSpPr txBox="1"/>
          <p:nvPr/>
        </p:nvSpPr>
        <p:spPr>
          <a:xfrm>
            <a:off x="446872" y="813816"/>
            <a:ext cx="11745128" cy="5632311"/>
          </a:xfrm>
          <a:prstGeom prst="rect">
            <a:avLst/>
          </a:prstGeom>
          <a:noFill/>
        </p:spPr>
        <p:txBody>
          <a:bodyPr wrap="square" rtlCol="0">
            <a:spAutoFit/>
          </a:bodyPr>
          <a:lstStyle/>
          <a:p>
            <a:pPr algn="l">
              <a:lnSpc>
                <a:spcPct val="90000"/>
              </a:lnSpc>
            </a:pPr>
            <a:r>
              <a:rPr lang="en-US" sz="2000" dirty="0">
                <a:latin typeface="Century Gothic" panose="020B0502020202020204" pitchFamily="34" charset="0"/>
                <a:cs typeface="+mn-cs"/>
              </a:rPr>
              <a:t>ENDF/B-VII.1 (Rev 586) was very different from previous versions.</a:t>
            </a:r>
          </a:p>
          <a:p>
            <a:pPr algn="l">
              <a:lnSpc>
                <a:spcPct val="90000"/>
              </a:lnSpc>
            </a:pPr>
            <a:endParaRPr lang="en-US" sz="2000" dirty="0">
              <a:latin typeface="Century Gothic" panose="020B0502020202020204" pitchFamily="34" charset="0"/>
              <a:cs typeface="+mn-cs"/>
            </a:endParaRPr>
          </a:p>
          <a:p>
            <a:pPr algn="l">
              <a:lnSpc>
                <a:spcPct val="90000"/>
              </a:lnSpc>
            </a:pPr>
            <a:r>
              <a:rPr lang="en-US" sz="2000" dirty="0">
                <a:latin typeface="Century Gothic" panose="020B0502020202020204" pitchFamily="34" charset="0"/>
                <a:cs typeface="+mn-cs"/>
              </a:rPr>
              <a:t>ORNL asked for clarification of the change and covariance was changed in Rev. 610, </a:t>
            </a:r>
          </a:p>
          <a:p>
            <a:pPr lvl="1">
              <a:lnSpc>
                <a:spcPct val="90000"/>
              </a:lnSpc>
            </a:pPr>
            <a:r>
              <a:rPr lang="en-US" sz="2000" dirty="0">
                <a:latin typeface="Century Gothic" panose="020B0502020202020204" pitchFamily="34" charset="0"/>
                <a:cs typeface="+mn-cs"/>
              </a:rPr>
              <a:t>Commit message: “covariance data replaced by Hale's high fidelity evaluation”</a:t>
            </a:r>
          </a:p>
          <a:p>
            <a:pPr>
              <a:lnSpc>
                <a:spcPct val="90000"/>
              </a:lnSpc>
            </a:pPr>
            <a:endParaRPr lang="en-US" sz="2000" dirty="0">
              <a:latin typeface="Century Gothic" panose="020B0502020202020204" pitchFamily="34" charset="0"/>
              <a:cs typeface="+mn-cs"/>
            </a:endParaRPr>
          </a:p>
          <a:p>
            <a:pPr>
              <a:lnSpc>
                <a:spcPct val="90000"/>
              </a:lnSpc>
            </a:pPr>
            <a:r>
              <a:rPr lang="en-US" sz="2000" dirty="0">
                <a:latin typeface="Century Gothic" panose="020B0502020202020204" pitchFamily="34" charset="0"/>
                <a:cs typeface="+mn-cs"/>
              </a:rPr>
              <a:t>Commit 1056 changed the covariance data back to ENDF/B-VII.1 values.</a:t>
            </a:r>
          </a:p>
          <a:p>
            <a:pPr lvl="1">
              <a:lnSpc>
                <a:spcPct val="90000"/>
              </a:lnSpc>
            </a:pPr>
            <a:r>
              <a:rPr lang="en-US" sz="2000" dirty="0">
                <a:latin typeface="Century Gothic" panose="020B0502020202020204" pitchFamily="34" charset="0"/>
                <a:cs typeface="+mn-cs"/>
              </a:rPr>
              <a:t>Commit message : “New version with standards cross section, tested in-house at LANL. Documentation and file-33 not updated yet.”</a:t>
            </a:r>
          </a:p>
          <a:p>
            <a:pPr>
              <a:lnSpc>
                <a:spcPct val="90000"/>
              </a:lnSpc>
            </a:pPr>
            <a:endParaRPr lang="en-US" sz="2000" dirty="0">
              <a:latin typeface="Century Gothic" panose="020B0502020202020204" pitchFamily="34" charset="0"/>
              <a:cs typeface="+mn-cs"/>
            </a:endParaRPr>
          </a:p>
          <a:p>
            <a:pPr>
              <a:lnSpc>
                <a:spcPct val="90000"/>
              </a:lnSpc>
            </a:pPr>
            <a:r>
              <a:rPr lang="en-US" sz="2000" dirty="0">
                <a:latin typeface="Century Gothic" panose="020B0502020202020204" pitchFamily="34" charset="0"/>
                <a:cs typeface="+mn-cs"/>
              </a:rPr>
              <a:t>Commit 1347 (ENDF/B-VIII.0): Evaluation by G. M. Hale et al.</a:t>
            </a:r>
          </a:p>
          <a:p>
            <a:pPr lvl="1">
              <a:lnSpc>
                <a:spcPct val="90000"/>
              </a:lnSpc>
            </a:pPr>
            <a:r>
              <a:rPr lang="en-US" sz="2000" dirty="0">
                <a:latin typeface="Century Gothic" panose="020B0502020202020204" pitchFamily="34" charset="0"/>
                <a:cs typeface="+mn-cs"/>
              </a:rPr>
              <a:t>Commit message : “Newly revised 1H+n, with covariances”</a:t>
            </a:r>
          </a:p>
          <a:p>
            <a:pPr lvl="1">
              <a:lnSpc>
                <a:spcPct val="90000"/>
              </a:lnSpc>
            </a:pPr>
            <a:endParaRPr lang="en-US" sz="2000" dirty="0">
              <a:latin typeface="Century Gothic" panose="020B0502020202020204" pitchFamily="34" charset="0"/>
              <a:cs typeface="+mn-cs"/>
            </a:endParaRPr>
          </a:p>
          <a:p>
            <a:pPr>
              <a:lnSpc>
                <a:spcPct val="90000"/>
              </a:lnSpc>
            </a:pPr>
            <a:r>
              <a:rPr lang="en-US" sz="2000" dirty="0" err="1">
                <a:latin typeface="Century Gothic" panose="020B0502020202020204" pitchFamily="34" charset="0"/>
                <a:cs typeface="+mn-cs"/>
              </a:rPr>
              <a:t>Mughabghab</a:t>
            </a:r>
            <a:r>
              <a:rPr lang="en-US" sz="2000" dirty="0">
                <a:latin typeface="Century Gothic" panose="020B0502020202020204" pitchFamily="34" charset="0"/>
                <a:cs typeface="+mn-cs"/>
              </a:rPr>
              <a:t> Atlas value for thermal elastic:  20.491</a:t>
            </a:r>
            <a:r>
              <a:rPr lang="en-US" sz="2000" dirty="0">
                <a:latin typeface="Century Gothic" panose="020B0502020202020204" pitchFamily="34" charset="0"/>
              </a:rPr>
              <a:t> ± </a:t>
            </a:r>
            <a:r>
              <a:rPr lang="en-US" sz="2000" dirty="0">
                <a:latin typeface="Century Gothic" panose="020B0502020202020204" pitchFamily="34" charset="0"/>
                <a:cs typeface="+mn-cs"/>
              </a:rPr>
              <a:t>0.014 b, or  0.068 % relative uncertainty.</a:t>
            </a:r>
          </a:p>
          <a:p>
            <a:pPr>
              <a:lnSpc>
                <a:spcPct val="90000"/>
              </a:lnSpc>
            </a:pPr>
            <a:endParaRPr lang="en-US" sz="2000" dirty="0">
              <a:latin typeface="Century Gothic" panose="020B0502020202020204" pitchFamily="34" charset="0"/>
              <a:cs typeface="+mn-cs"/>
            </a:endParaRPr>
          </a:p>
          <a:p>
            <a:pPr>
              <a:lnSpc>
                <a:spcPct val="90000"/>
              </a:lnSpc>
            </a:pPr>
            <a:r>
              <a:rPr lang="en-US" sz="2000" dirty="0">
                <a:latin typeface="Century Gothic" panose="020B0502020202020204" pitchFamily="34" charset="0"/>
                <a:cs typeface="+mn-cs"/>
              </a:rPr>
              <a:t>Other References for thermal elastic:  </a:t>
            </a:r>
          </a:p>
          <a:p>
            <a:pPr lvl="1">
              <a:lnSpc>
                <a:spcPct val="90000"/>
              </a:lnSpc>
            </a:pPr>
            <a:r>
              <a:rPr lang="en-US" sz="2000" dirty="0">
                <a:latin typeface="Century Gothic" panose="020B0502020202020204" pitchFamily="34" charset="0"/>
                <a:cs typeface="+mn-cs"/>
              </a:rPr>
              <a:t>20.491 ±0.014  b,  W. </a:t>
            </a:r>
            <a:r>
              <a:rPr lang="en-US" sz="2000" dirty="0" err="1">
                <a:latin typeface="Century Gothic" panose="020B0502020202020204" pitchFamily="34" charset="0"/>
                <a:cs typeface="+mn-cs"/>
              </a:rPr>
              <a:t>Dilg</a:t>
            </a:r>
            <a:r>
              <a:rPr lang="en-US" sz="2000" dirty="0">
                <a:latin typeface="Century Gothic" panose="020B0502020202020204" pitchFamily="34" charset="0"/>
                <a:cs typeface="+mn-cs"/>
              </a:rPr>
              <a:t>, Phys. Rev. C 11, 103 (1975)  (</a:t>
            </a:r>
            <a:r>
              <a:rPr lang="en-US" sz="2000" dirty="0">
                <a:latin typeface="Century Gothic" panose="020B0502020202020204" pitchFamily="34" charset="0"/>
              </a:rPr>
              <a:t>Atlas value)</a:t>
            </a:r>
            <a:endParaRPr lang="en-US" sz="2000" dirty="0">
              <a:latin typeface="Century Gothic" panose="020B0502020202020204" pitchFamily="34" charset="0"/>
              <a:cs typeface="+mn-cs"/>
            </a:endParaRPr>
          </a:p>
          <a:p>
            <a:pPr lvl="1">
              <a:lnSpc>
                <a:spcPct val="90000"/>
              </a:lnSpc>
            </a:pPr>
            <a:r>
              <a:rPr lang="en-US" sz="2000" dirty="0">
                <a:latin typeface="Century Gothic" panose="020B0502020202020204" pitchFamily="34" charset="0"/>
                <a:cs typeface="+mn-cs"/>
              </a:rPr>
              <a:t>20.4278 ± 0.0078 b, R. W. </a:t>
            </a:r>
            <a:r>
              <a:rPr lang="en-US" sz="2000" dirty="0" err="1">
                <a:latin typeface="Century Gothic" panose="020B0502020202020204" pitchFamily="34" charset="0"/>
                <a:cs typeface="+mn-cs"/>
              </a:rPr>
              <a:t>Hackenburg</a:t>
            </a:r>
            <a:r>
              <a:rPr lang="en-US" sz="2000" dirty="0">
                <a:latin typeface="Century Gothic" panose="020B0502020202020204" pitchFamily="34" charset="0"/>
                <a:cs typeface="+mn-cs"/>
              </a:rPr>
              <a:t> Phys. Rev. C 73, 044002 (2006)</a:t>
            </a:r>
          </a:p>
          <a:p>
            <a:pPr lvl="1">
              <a:lnSpc>
                <a:spcPct val="90000"/>
              </a:lnSpc>
            </a:pPr>
            <a:r>
              <a:rPr lang="en-US" sz="2000" dirty="0">
                <a:latin typeface="Century Gothic" panose="020B0502020202020204" pitchFamily="34" charset="0"/>
                <a:cs typeface="+mn-cs"/>
              </a:rPr>
              <a:t>20.4288 ± 0.0146 b, </a:t>
            </a:r>
            <a:r>
              <a:rPr lang="en-US" sz="2000" dirty="0" err="1">
                <a:latin typeface="Century Gothic" panose="020B0502020202020204" pitchFamily="34" charset="0"/>
                <a:cs typeface="+mn-cs"/>
              </a:rPr>
              <a:t>Babenko</a:t>
            </a:r>
            <a:r>
              <a:rPr lang="en-US" sz="2000" dirty="0">
                <a:latin typeface="Century Gothic" panose="020B0502020202020204" pitchFamily="34" charset="0"/>
                <a:cs typeface="+mn-cs"/>
              </a:rPr>
              <a:t>, V.A. &amp; Petrov, N.M. Phys. Atom. Nuclei (2010) 73: 1499</a:t>
            </a:r>
          </a:p>
          <a:p>
            <a:pPr lvl="1">
              <a:lnSpc>
                <a:spcPct val="90000"/>
              </a:lnSpc>
            </a:pPr>
            <a:endParaRPr lang="en-US" sz="2000" dirty="0">
              <a:latin typeface="Century Gothic" panose="020B0502020202020204" pitchFamily="34" charset="0"/>
              <a:cs typeface="+mn-cs"/>
            </a:endParaRPr>
          </a:p>
          <a:p>
            <a:pPr>
              <a:lnSpc>
                <a:spcPct val="90000"/>
              </a:lnSpc>
            </a:pPr>
            <a:r>
              <a:rPr lang="en-US" sz="2000" dirty="0">
                <a:latin typeface="Century Gothic" panose="020B0502020202020204" pitchFamily="34" charset="0"/>
                <a:cs typeface="+mn-cs"/>
              </a:rPr>
              <a:t>Central value in ENDF/B-VIII.0: 20.436 b</a:t>
            </a:r>
          </a:p>
        </p:txBody>
      </p:sp>
    </p:spTree>
    <p:extLst>
      <p:ext uri="{BB962C8B-B14F-4D97-AF65-F5344CB8AC3E}">
        <p14:creationId xmlns:p14="http://schemas.microsoft.com/office/powerpoint/2010/main" val="513319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6BBD-17CE-6345-96BD-01B6627D0DC2}"/>
              </a:ext>
            </a:extLst>
          </p:cNvPr>
          <p:cNvSpPr>
            <a:spLocks noGrp="1"/>
          </p:cNvSpPr>
          <p:nvPr>
            <p:ph type="title"/>
          </p:nvPr>
        </p:nvSpPr>
        <p:spPr>
          <a:xfrm>
            <a:off x="429767" y="274320"/>
            <a:ext cx="11430000" cy="978729"/>
          </a:xfrm>
        </p:spPr>
        <p:txBody>
          <a:bodyPr/>
          <a:lstStyle/>
          <a:p>
            <a:r>
              <a:rPr lang="en-US" dirty="0"/>
              <a:t>Differences between ENDF/VII.1 and ENDF/VIII.0</a:t>
            </a:r>
            <a:br>
              <a:rPr lang="en-US" dirty="0"/>
            </a:br>
            <a:r>
              <a:rPr lang="en-US" baseline="30000" dirty="0"/>
              <a:t>235</a:t>
            </a:r>
            <a:r>
              <a:rPr lang="en-US" dirty="0"/>
              <a:t>U</a:t>
            </a:r>
          </a:p>
        </p:txBody>
      </p:sp>
      <p:pic>
        <p:nvPicPr>
          <p:cNvPr id="10" name="Picture 9">
            <a:extLst>
              <a:ext uri="{FF2B5EF4-FFF2-40B4-BE49-F238E27FC236}">
                <a16:creationId xmlns:a16="http://schemas.microsoft.com/office/drawing/2014/main" id="{71CF3915-8CB6-4146-A5EE-7CCE980739FE}"/>
              </a:ext>
            </a:extLst>
          </p:cNvPr>
          <p:cNvPicPr>
            <a:picLocks noChangeAspect="1"/>
          </p:cNvPicPr>
          <p:nvPr/>
        </p:nvPicPr>
        <p:blipFill>
          <a:blip r:embed="rId2"/>
          <a:stretch>
            <a:fillRect/>
          </a:stretch>
        </p:blipFill>
        <p:spPr>
          <a:xfrm>
            <a:off x="429767" y="1407558"/>
            <a:ext cx="5514795" cy="4114800"/>
          </a:xfrm>
          <a:prstGeom prst="rect">
            <a:avLst/>
          </a:prstGeom>
        </p:spPr>
      </p:pic>
      <p:pic>
        <p:nvPicPr>
          <p:cNvPr id="12" name="Picture 11">
            <a:extLst>
              <a:ext uri="{FF2B5EF4-FFF2-40B4-BE49-F238E27FC236}">
                <a16:creationId xmlns:a16="http://schemas.microsoft.com/office/drawing/2014/main" id="{FA991CB8-521F-844B-96E5-97343E8DBAF6}"/>
              </a:ext>
            </a:extLst>
          </p:cNvPr>
          <p:cNvPicPr>
            <a:picLocks noChangeAspect="1"/>
          </p:cNvPicPr>
          <p:nvPr/>
        </p:nvPicPr>
        <p:blipFill>
          <a:blip r:embed="rId3"/>
          <a:stretch>
            <a:fillRect/>
          </a:stretch>
        </p:blipFill>
        <p:spPr>
          <a:xfrm>
            <a:off x="6060516" y="1407559"/>
            <a:ext cx="5514795" cy="4114800"/>
          </a:xfrm>
          <a:prstGeom prst="rect">
            <a:avLst/>
          </a:prstGeom>
        </p:spPr>
      </p:pic>
      <p:sp>
        <p:nvSpPr>
          <p:cNvPr id="13" name="TextBox 12">
            <a:extLst>
              <a:ext uri="{FF2B5EF4-FFF2-40B4-BE49-F238E27FC236}">
                <a16:creationId xmlns:a16="http://schemas.microsoft.com/office/drawing/2014/main" id="{48F34C4A-0649-7F4F-9CED-223193A6A480}"/>
              </a:ext>
            </a:extLst>
          </p:cNvPr>
          <p:cNvSpPr txBox="1"/>
          <p:nvPr/>
        </p:nvSpPr>
        <p:spPr>
          <a:xfrm>
            <a:off x="780835" y="5830583"/>
            <a:ext cx="10417995" cy="590931"/>
          </a:xfrm>
          <a:prstGeom prst="rect">
            <a:avLst/>
          </a:prstGeom>
          <a:noFill/>
        </p:spPr>
        <p:txBody>
          <a:bodyPr wrap="square" rtlCol="0">
            <a:spAutoFit/>
          </a:bodyPr>
          <a:lstStyle/>
          <a:p>
            <a:pPr>
              <a:lnSpc>
                <a:spcPct val="90000"/>
              </a:lnSpc>
            </a:pPr>
            <a:r>
              <a:rPr lang="en-US" dirty="0">
                <a:latin typeface="+mn-lt"/>
              </a:rPr>
              <a:t>Note:  </a:t>
            </a:r>
            <a:r>
              <a:rPr lang="en-US" baseline="30000" dirty="0">
                <a:latin typeface="+mn-lt"/>
              </a:rPr>
              <a:t>235</a:t>
            </a:r>
            <a:r>
              <a:rPr lang="en-US" dirty="0">
                <a:latin typeface="+mn-lt"/>
              </a:rPr>
              <a:t>U </a:t>
            </a:r>
            <a:r>
              <a:rPr lang="en-US" dirty="0" err="1">
                <a:latin typeface="+mn-lt"/>
              </a:rPr>
              <a:t>nubar</a:t>
            </a:r>
            <a:r>
              <a:rPr lang="en-US" dirty="0">
                <a:latin typeface="+mn-lt"/>
              </a:rPr>
              <a:t> covariance in SCALE 6.2 is not ENDF/B-VII.1, but Rev. 631 from NNDC SVN repository since </a:t>
            </a:r>
            <a:r>
              <a:rPr lang="en-US" dirty="0" err="1">
                <a:latin typeface="+mn-lt"/>
              </a:rPr>
              <a:t>nubar</a:t>
            </a:r>
            <a:r>
              <a:rPr lang="en-US" dirty="0">
                <a:latin typeface="+mn-lt"/>
              </a:rPr>
              <a:t> in ENDF/B-VII.1 did not have covariance data for low energies.</a:t>
            </a:r>
          </a:p>
        </p:txBody>
      </p:sp>
    </p:spTree>
    <p:extLst>
      <p:ext uri="{BB962C8B-B14F-4D97-AF65-F5344CB8AC3E}">
        <p14:creationId xmlns:p14="http://schemas.microsoft.com/office/powerpoint/2010/main" val="2963017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0EDF-4FBA-9143-93EE-D475576E27B0}"/>
              </a:ext>
            </a:extLst>
          </p:cNvPr>
          <p:cNvSpPr>
            <a:spLocks noGrp="1"/>
          </p:cNvSpPr>
          <p:nvPr>
            <p:ph type="title"/>
          </p:nvPr>
        </p:nvSpPr>
        <p:spPr>
          <a:xfrm>
            <a:off x="429767" y="274320"/>
            <a:ext cx="11430000" cy="978729"/>
          </a:xfrm>
        </p:spPr>
        <p:txBody>
          <a:bodyPr/>
          <a:lstStyle/>
          <a:p>
            <a:r>
              <a:rPr lang="en-US" dirty="0"/>
              <a:t>Differences between ENDF/VII.1 and ENDF/VIII.0</a:t>
            </a:r>
            <a:br>
              <a:rPr lang="en-US" dirty="0"/>
            </a:br>
            <a:r>
              <a:rPr lang="en-US" baseline="30000" dirty="0"/>
              <a:t>239</a:t>
            </a:r>
            <a:r>
              <a:rPr lang="en-US" dirty="0"/>
              <a:t>Pu</a:t>
            </a:r>
          </a:p>
        </p:txBody>
      </p:sp>
      <p:pic>
        <p:nvPicPr>
          <p:cNvPr id="5" name="Picture 4">
            <a:extLst>
              <a:ext uri="{FF2B5EF4-FFF2-40B4-BE49-F238E27FC236}">
                <a16:creationId xmlns:a16="http://schemas.microsoft.com/office/drawing/2014/main" id="{9C1F9BA6-704D-604A-9B34-D9FAEF40CFFE}"/>
              </a:ext>
            </a:extLst>
          </p:cNvPr>
          <p:cNvPicPr>
            <a:picLocks noChangeAspect="1"/>
          </p:cNvPicPr>
          <p:nvPr/>
        </p:nvPicPr>
        <p:blipFill>
          <a:blip r:embed="rId2"/>
          <a:stretch>
            <a:fillRect/>
          </a:stretch>
        </p:blipFill>
        <p:spPr>
          <a:xfrm>
            <a:off x="629972" y="1315095"/>
            <a:ext cx="5514795" cy="4114800"/>
          </a:xfrm>
          <a:prstGeom prst="rect">
            <a:avLst/>
          </a:prstGeom>
        </p:spPr>
      </p:pic>
      <p:pic>
        <p:nvPicPr>
          <p:cNvPr id="8" name="Picture 7">
            <a:extLst>
              <a:ext uri="{FF2B5EF4-FFF2-40B4-BE49-F238E27FC236}">
                <a16:creationId xmlns:a16="http://schemas.microsoft.com/office/drawing/2014/main" id="{4B7D8267-9BE0-3A49-B9FF-2A6250DD084C}"/>
              </a:ext>
            </a:extLst>
          </p:cNvPr>
          <p:cNvPicPr>
            <a:picLocks noChangeAspect="1"/>
          </p:cNvPicPr>
          <p:nvPr/>
        </p:nvPicPr>
        <p:blipFill>
          <a:blip r:embed="rId3"/>
          <a:stretch>
            <a:fillRect/>
          </a:stretch>
        </p:blipFill>
        <p:spPr>
          <a:xfrm>
            <a:off x="6185863" y="1315095"/>
            <a:ext cx="5514795" cy="4114800"/>
          </a:xfrm>
          <a:prstGeom prst="rect">
            <a:avLst/>
          </a:prstGeom>
        </p:spPr>
      </p:pic>
      <p:sp>
        <p:nvSpPr>
          <p:cNvPr id="9" name="TextBox 8">
            <a:extLst>
              <a:ext uri="{FF2B5EF4-FFF2-40B4-BE49-F238E27FC236}">
                <a16:creationId xmlns:a16="http://schemas.microsoft.com/office/drawing/2014/main" id="{543F87A3-09E1-1346-8F9B-F4FED7647886}"/>
              </a:ext>
            </a:extLst>
          </p:cNvPr>
          <p:cNvSpPr txBox="1"/>
          <p:nvPr/>
        </p:nvSpPr>
        <p:spPr>
          <a:xfrm>
            <a:off x="739739" y="5594277"/>
            <a:ext cx="10417995" cy="590931"/>
          </a:xfrm>
          <a:prstGeom prst="rect">
            <a:avLst/>
          </a:prstGeom>
          <a:noFill/>
        </p:spPr>
        <p:txBody>
          <a:bodyPr wrap="square" rtlCol="0">
            <a:spAutoFit/>
          </a:bodyPr>
          <a:lstStyle/>
          <a:p>
            <a:pPr>
              <a:lnSpc>
                <a:spcPct val="90000"/>
              </a:lnSpc>
            </a:pPr>
            <a:r>
              <a:rPr lang="en-US" dirty="0">
                <a:latin typeface="+mn-lt"/>
              </a:rPr>
              <a:t>Note:  </a:t>
            </a:r>
            <a:r>
              <a:rPr lang="en-US" baseline="30000" dirty="0">
                <a:latin typeface="+mn-lt"/>
              </a:rPr>
              <a:t>239</a:t>
            </a:r>
            <a:r>
              <a:rPr lang="en-US" dirty="0">
                <a:latin typeface="+mn-lt"/>
              </a:rPr>
              <a:t>Pu </a:t>
            </a:r>
            <a:r>
              <a:rPr lang="en-US" dirty="0" err="1">
                <a:latin typeface="+mn-lt"/>
              </a:rPr>
              <a:t>nubar</a:t>
            </a:r>
            <a:r>
              <a:rPr lang="en-US" dirty="0">
                <a:latin typeface="+mn-lt"/>
              </a:rPr>
              <a:t> covariance in SCALE 6.2 is not ENDF/B-VII.1, but Rev. 632 from NNDC SVN repository since </a:t>
            </a:r>
            <a:r>
              <a:rPr lang="en-US" dirty="0" err="1">
                <a:latin typeface="+mn-lt"/>
              </a:rPr>
              <a:t>nubar</a:t>
            </a:r>
            <a:r>
              <a:rPr lang="en-US" dirty="0">
                <a:latin typeface="+mn-lt"/>
              </a:rPr>
              <a:t> in ENDF/B-VII.1 did not have covariance data for low energies.</a:t>
            </a:r>
          </a:p>
        </p:txBody>
      </p:sp>
    </p:spTree>
    <p:extLst>
      <p:ext uri="{BB962C8B-B14F-4D97-AF65-F5344CB8AC3E}">
        <p14:creationId xmlns:p14="http://schemas.microsoft.com/office/powerpoint/2010/main" val="211695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F6C0-1E4C-524C-A9DA-D1F64AB4FFE9}"/>
              </a:ext>
            </a:extLst>
          </p:cNvPr>
          <p:cNvSpPr>
            <a:spLocks noGrp="1"/>
          </p:cNvSpPr>
          <p:nvPr>
            <p:ph type="title"/>
          </p:nvPr>
        </p:nvSpPr>
        <p:spPr>
          <a:xfrm>
            <a:off x="429767" y="274320"/>
            <a:ext cx="11430000" cy="978729"/>
          </a:xfrm>
        </p:spPr>
        <p:txBody>
          <a:bodyPr/>
          <a:lstStyle/>
          <a:p>
            <a:r>
              <a:rPr lang="en-US" dirty="0"/>
              <a:t>Differences between ENDF/VII.1 and ENDF/VIII.0</a:t>
            </a:r>
            <a:br>
              <a:rPr lang="en-US" dirty="0"/>
            </a:br>
            <a:r>
              <a:rPr lang="en-US" baseline="30000" dirty="0"/>
              <a:t>238</a:t>
            </a:r>
            <a:r>
              <a:rPr lang="en-US" dirty="0"/>
              <a:t>U</a:t>
            </a:r>
          </a:p>
        </p:txBody>
      </p:sp>
      <p:pic>
        <p:nvPicPr>
          <p:cNvPr id="5" name="Picture 4">
            <a:extLst>
              <a:ext uri="{FF2B5EF4-FFF2-40B4-BE49-F238E27FC236}">
                <a16:creationId xmlns:a16="http://schemas.microsoft.com/office/drawing/2014/main" id="{B8068B58-D1F5-D749-BDF5-24FC8F56E5B8}"/>
              </a:ext>
            </a:extLst>
          </p:cNvPr>
          <p:cNvPicPr>
            <a:picLocks noChangeAspect="1"/>
          </p:cNvPicPr>
          <p:nvPr/>
        </p:nvPicPr>
        <p:blipFill>
          <a:blip r:embed="rId2"/>
          <a:stretch>
            <a:fillRect/>
          </a:stretch>
        </p:blipFill>
        <p:spPr>
          <a:xfrm>
            <a:off x="1644176" y="1253049"/>
            <a:ext cx="5568283" cy="4154710"/>
          </a:xfrm>
          <a:prstGeom prst="rect">
            <a:avLst/>
          </a:prstGeom>
        </p:spPr>
      </p:pic>
    </p:spTree>
    <p:extLst>
      <p:ext uri="{BB962C8B-B14F-4D97-AF65-F5344CB8AC3E}">
        <p14:creationId xmlns:p14="http://schemas.microsoft.com/office/powerpoint/2010/main" val="303083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E646-FC9F-874E-B55E-5DE8F19186C9}"/>
              </a:ext>
            </a:extLst>
          </p:cNvPr>
          <p:cNvSpPr>
            <a:spLocks noGrp="1"/>
          </p:cNvSpPr>
          <p:nvPr>
            <p:ph type="title"/>
          </p:nvPr>
        </p:nvSpPr>
        <p:spPr>
          <a:xfrm>
            <a:off x="437859" y="193400"/>
            <a:ext cx="11430000" cy="539496"/>
          </a:xfrm>
        </p:spPr>
        <p:txBody>
          <a:bodyPr/>
          <a:lstStyle/>
          <a:p>
            <a:r>
              <a:rPr lang="en-US" dirty="0"/>
              <a:t>Covariance testing with VALID</a:t>
            </a:r>
          </a:p>
        </p:txBody>
      </p:sp>
      <p:sp>
        <p:nvSpPr>
          <p:cNvPr id="3" name="Content Placeholder 2">
            <a:extLst>
              <a:ext uri="{FF2B5EF4-FFF2-40B4-BE49-F238E27FC236}">
                <a16:creationId xmlns:a16="http://schemas.microsoft.com/office/drawing/2014/main" id="{11FD0B82-78A6-E847-BA13-ABC1108C7E84}"/>
              </a:ext>
            </a:extLst>
          </p:cNvPr>
          <p:cNvSpPr>
            <a:spLocks noGrp="1"/>
          </p:cNvSpPr>
          <p:nvPr>
            <p:ph idx="1"/>
          </p:nvPr>
        </p:nvSpPr>
        <p:spPr>
          <a:xfrm>
            <a:off x="504699" y="638751"/>
            <a:ext cx="11147832" cy="5632576"/>
          </a:xfrm>
        </p:spPr>
        <p:txBody>
          <a:bodyPr/>
          <a:lstStyle/>
          <a:p>
            <a:r>
              <a:rPr lang="en-US" sz="2000" dirty="0"/>
              <a:t>Sensitivity data used for testing were generated in SCALE 6.2 using ENDF/VII.1 cross section data</a:t>
            </a:r>
          </a:p>
          <a:p>
            <a:pPr lvl="1"/>
            <a:r>
              <a:rPr lang="en-US" sz="2000" dirty="0"/>
              <a:t>Covariance library contains relative uncertainty, thus it should be applicable to the current library</a:t>
            </a:r>
          </a:p>
          <a:p>
            <a:pPr lvl="1"/>
            <a:r>
              <a:rPr lang="en-US" sz="2000" dirty="0"/>
              <a:t>Results support that testing is effective even with old sensitivity data because they are stationary with respect to the data changes – change one thing at a time! </a:t>
            </a:r>
          </a:p>
          <a:p>
            <a:r>
              <a:rPr lang="en-US" sz="2000" dirty="0"/>
              <a:t>Two categories are compared:</a:t>
            </a:r>
          </a:p>
          <a:p>
            <a:pPr lvl="1"/>
            <a:r>
              <a:rPr lang="en-US" sz="2000" dirty="0"/>
              <a:t>uncertainty in </a:t>
            </a:r>
            <a:r>
              <a:rPr lang="en-US" sz="2000" i="1" dirty="0" err="1"/>
              <a:t>k</a:t>
            </a:r>
            <a:r>
              <a:rPr lang="en-US" sz="2000" baseline="-25000" dirty="0" err="1"/>
              <a:t>eff</a:t>
            </a:r>
            <a:r>
              <a:rPr lang="en-US" sz="2000" dirty="0"/>
              <a:t> due to cross section covariance data </a:t>
            </a:r>
          </a:p>
          <a:p>
            <a:pPr lvl="2"/>
            <a:r>
              <a:rPr lang="en-US" dirty="0"/>
              <a:t>TSUNAMI-IP will calculate </a:t>
            </a:r>
            <a:r>
              <a:rPr lang="en-US" i="1" dirty="0" err="1"/>
              <a:t>k</a:t>
            </a:r>
            <a:r>
              <a:rPr lang="en-US" baseline="-25000" dirty="0" err="1"/>
              <a:t>eff</a:t>
            </a:r>
            <a:r>
              <a:rPr lang="en-US" dirty="0"/>
              <a:t> uncertainty resulting from covariance data</a:t>
            </a:r>
          </a:p>
          <a:p>
            <a:pPr lvl="2"/>
            <a:r>
              <a:rPr lang="en-US" dirty="0"/>
              <a:t>Covariance patching for data testing is turned on</a:t>
            </a:r>
          </a:p>
          <a:p>
            <a:pPr lvl="2"/>
            <a:r>
              <a:rPr lang="en-US" dirty="0"/>
              <a:t>Covariances propagated with sensitivities to determine uncertainty in </a:t>
            </a:r>
            <a:r>
              <a:rPr lang="en-US" i="1" dirty="0" err="1"/>
              <a:t>k</a:t>
            </a:r>
            <a:r>
              <a:rPr lang="en-US" baseline="-25000" dirty="0" err="1"/>
              <a:t>eff</a:t>
            </a:r>
            <a:r>
              <a:rPr lang="en-US" dirty="0"/>
              <a:t> </a:t>
            </a:r>
          </a:p>
          <a:p>
            <a:pPr lvl="1"/>
            <a:r>
              <a:rPr lang="en-US" sz="2000" dirty="0" err="1"/>
              <a:t>c</a:t>
            </a:r>
            <a:r>
              <a:rPr lang="en-US" sz="2000" baseline="-25000" dirty="0" err="1"/>
              <a:t>k</a:t>
            </a:r>
            <a:r>
              <a:rPr lang="en-US" sz="2000" dirty="0"/>
              <a:t> (similarity) of a reference set of experiments with reference applications </a:t>
            </a:r>
          </a:p>
          <a:p>
            <a:r>
              <a:rPr lang="en-US" sz="2000" dirty="0"/>
              <a:t>Covariance data are used as given in ENDF, this should give a direct comparison between changes in ENDF/VII.1 and ENDF/VIII.0. See Vladimir </a:t>
            </a:r>
            <a:r>
              <a:rPr lang="en-US" sz="2000" dirty="0" err="1"/>
              <a:t>Sobes</a:t>
            </a:r>
            <a:r>
              <a:rPr lang="en-US" sz="2000" dirty="0"/>
              <a:t>’ talk for covariance adjustment. </a:t>
            </a:r>
          </a:p>
          <a:p>
            <a:endParaRPr lang="en-US" dirty="0"/>
          </a:p>
        </p:txBody>
      </p:sp>
    </p:spTree>
    <p:extLst>
      <p:ext uri="{BB962C8B-B14F-4D97-AF65-F5344CB8AC3E}">
        <p14:creationId xmlns:p14="http://schemas.microsoft.com/office/powerpoint/2010/main" val="318594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A8BC-65B6-354D-B07D-39812A1B31DB}"/>
              </a:ext>
            </a:extLst>
          </p:cNvPr>
          <p:cNvSpPr>
            <a:spLocks noGrp="1"/>
          </p:cNvSpPr>
          <p:nvPr>
            <p:ph type="title"/>
          </p:nvPr>
        </p:nvSpPr>
        <p:spPr/>
        <p:txBody>
          <a:bodyPr/>
          <a:lstStyle/>
          <a:p>
            <a:r>
              <a:rPr lang="en-US" dirty="0"/>
              <a:t>Suggestion to store two types of covariance data</a:t>
            </a:r>
          </a:p>
        </p:txBody>
      </p:sp>
      <p:sp>
        <p:nvSpPr>
          <p:cNvPr id="3" name="Content Placeholder 2">
            <a:extLst>
              <a:ext uri="{FF2B5EF4-FFF2-40B4-BE49-F238E27FC236}">
                <a16:creationId xmlns:a16="http://schemas.microsoft.com/office/drawing/2014/main" id="{4A803E28-3072-9344-9967-F04A8A7ECDD8}"/>
              </a:ext>
            </a:extLst>
          </p:cNvPr>
          <p:cNvSpPr>
            <a:spLocks noGrp="1"/>
          </p:cNvSpPr>
          <p:nvPr>
            <p:ph idx="1"/>
          </p:nvPr>
        </p:nvSpPr>
        <p:spPr>
          <a:xfrm>
            <a:off x="429767" y="1272563"/>
            <a:ext cx="11430000" cy="5034742"/>
          </a:xfrm>
        </p:spPr>
        <p:txBody>
          <a:bodyPr/>
          <a:lstStyle/>
          <a:p>
            <a:r>
              <a:rPr lang="en-US" sz="2000" dirty="0">
                <a:ea typeface="+mj-ea"/>
                <a:cs typeface="+mj-cs"/>
              </a:rPr>
              <a:t>GNDS allows to give more than one representation of nuclear data information.</a:t>
            </a:r>
          </a:p>
          <a:p>
            <a:r>
              <a:rPr lang="en-US" sz="2000" dirty="0">
                <a:ea typeface="+mj-ea"/>
                <a:cs typeface="+mj-cs"/>
              </a:rPr>
              <a:t>It should be possible to save two types of covariance information:</a:t>
            </a:r>
          </a:p>
          <a:p>
            <a:pPr lvl="1"/>
            <a:r>
              <a:rPr lang="en-US" sz="2000" dirty="0">
                <a:latin typeface="Century Gothic" panose="020B0502020202020204" pitchFamily="34" charset="0"/>
                <a:ea typeface="+mj-ea"/>
                <a:cs typeface="+mj-cs"/>
              </a:rPr>
              <a:t>Experimental uncertainties, as currently stored for ENDF/B-VIII.0 and before with label ”</a:t>
            </a:r>
            <a:r>
              <a:rPr lang="en-US" sz="2000" dirty="0" err="1">
                <a:latin typeface="Century Gothic" panose="020B0502020202020204" pitchFamily="34" charset="0"/>
                <a:ea typeface="+mj-ea"/>
                <a:cs typeface="+mj-cs"/>
              </a:rPr>
              <a:t>eval</a:t>
            </a:r>
            <a:r>
              <a:rPr lang="en-US" sz="2000" dirty="0">
                <a:latin typeface="Century Gothic" panose="020B0502020202020204" pitchFamily="34" charset="0"/>
                <a:ea typeface="+mj-ea"/>
                <a:cs typeface="+mj-cs"/>
              </a:rPr>
              <a:t>” (current label for all evaluated data sets)</a:t>
            </a:r>
          </a:p>
          <a:p>
            <a:pPr lvl="1"/>
            <a:r>
              <a:rPr lang="en-US" sz="2000" dirty="0">
                <a:latin typeface="Century Gothic" panose="020B0502020202020204" pitchFamily="34" charset="0"/>
                <a:ea typeface="+mj-ea"/>
                <a:cs typeface="+mj-cs"/>
              </a:rPr>
              <a:t>Adjusted covariance data (for example, Vladimir Sobes talk) with label “adjusted”</a:t>
            </a:r>
          </a:p>
          <a:p>
            <a:pPr marL="0" indent="0">
              <a:buNone/>
            </a:pPr>
            <a:endParaRPr lang="en-US" sz="2000" dirty="0">
              <a:ea typeface="+mj-ea"/>
              <a:cs typeface="+mj-cs"/>
            </a:endParaRPr>
          </a:p>
          <a:p>
            <a:pPr marL="0" indent="0">
              <a:buNone/>
            </a:pPr>
            <a:r>
              <a:rPr lang="en-US" sz="2000" dirty="0">
                <a:ea typeface="+mj-ea"/>
                <a:cs typeface="+mj-cs"/>
              </a:rPr>
              <a:t>As noted, this talk will only deal with covariance data as given in ENDF/B-VIII.0 to allow to see the direct impact of the changes between ENDF/B-VII.1 and ENDF/B-VIII.0</a:t>
            </a:r>
          </a:p>
          <a:p>
            <a:pPr lvl="1"/>
            <a:endParaRPr lang="en-US" dirty="0"/>
          </a:p>
          <a:p>
            <a:pPr lvl="1"/>
            <a:endParaRPr lang="en-US" dirty="0"/>
          </a:p>
        </p:txBody>
      </p:sp>
    </p:spTree>
    <p:extLst>
      <p:ext uri="{BB962C8B-B14F-4D97-AF65-F5344CB8AC3E}">
        <p14:creationId xmlns:p14="http://schemas.microsoft.com/office/powerpoint/2010/main" val="372667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46DBDF-0140-AC42-8088-DF20B84A8C16}"/>
              </a:ext>
            </a:extLst>
          </p:cNvPr>
          <p:cNvPicPr>
            <a:picLocks noChangeAspect="1"/>
          </p:cNvPicPr>
          <p:nvPr/>
        </p:nvPicPr>
        <p:blipFill>
          <a:blip r:embed="rId2"/>
          <a:stretch>
            <a:fillRect/>
          </a:stretch>
        </p:blipFill>
        <p:spPr>
          <a:xfrm>
            <a:off x="1278146" y="497337"/>
            <a:ext cx="8112814" cy="5894837"/>
          </a:xfrm>
          <a:prstGeom prst="rect">
            <a:avLst/>
          </a:prstGeom>
        </p:spPr>
      </p:pic>
    </p:spTree>
    <p:extLst>
      <p:ext uri="{BB962C8B-B14F-4D97-AF65-F5344CB8AC3E}">
        <p14:creationId xmlns:p14="http://schemas.microsoft.com/office/powerpoint/2010/main" val="3275322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708B-8F2A-A742-BCCE-D332A773CD81}"/>
              </a:ext>
            </a:extLst>
          </p:cNvPr>
          <p:cNvSpPr>
            <a:spLocks noGrp="1"/>
          </p:cNvSpPr>
          <p:nvPr>
            <p:ph type="title"/>
          </p:nvPr>
        </p:nvSpPr>
        <p:spPr/>
        <p:txBody>
          <a:bodyPr/>
          <a:lstStyle/>
          <a:p>
            <a:r>
              <a:rPr lang="en-US" dirty="0"/>
              <a:t>HEU-MET-FAST Systems</a:t>
            </a:r>
          </a:p>
        </p:txBody>
      </p:sp>
      <p:sp>
        <p:nvSpPr>
          <p:cNvPr id="3" name="Content Placeholder 2">
            <a:extLst>
              <a:ext uri="{FF2B5EF4-FFF2-40B4-BE49-F238E27FC236}">
                <a16:creationId xmlns:a16="http://schemas.microsoft.com/office/drawing/2014/main" id="{AACDDFF8-B352-364F-9D50-B4800A52D8CA}"/>
              </a:ext>
            </a:extLst>
          </p:cNvPr>
          <p:cNvSpPr>
            <a:spLocks noGrp="1"/>
          </p:cNvSpPr>
          <p:nvPr>
            <p:ph idx="1"/>
          </p:nvPr>
        </p:nvSpPr>
        <p:spPr>
          <a:xfrm>
            <a:off x="8391440" y="461246"/>
            <a:ext cx="3468327" cy="6020474"/>
          </a:xfrm>
        </p:spPr>
        <p:txBody>
          <a:bodyPr/>
          <a:lstStyle/>
          <a:p>
            <a:pPr marL="0" indent="0">
              <a:buNone/>
            </a:pPr>
            <a:r>
              <a:rPr lang="en-US" sz="2400" dirty="0"/>
              <a:t>HMF-015</a:t>
            </a:r>
            <a:r>
              <a:rPr lang="en-US" dirty="0"/>
              <a:t> </a:t>
            </a:r>
            <a:r>
              <a:rPr lang="en-US" sz="2400" dirty="0"/>
              <a:t>(first case) top contributors:</a:t>
            </a:r>
          </a:p>
          <a:p>
            <a:r>
              <a:rPr lang="en-US" sz="2400" dirty="0"/>
              <a:t>ENDF/VII.1: </a:t>
            </a:r>
            <a:r>
              <a:rPr lang="en-US" sz="2400" baseline="30000" dirty="0"/>
              <a:t>235</a:t>
            </a:r>
            <a:r>
              <a:rPr lang="en-US" sz="2400" dirty="0"/>
              <a:t>U absorption and scattering </a:t>
            </a:r>
          </a:p>
          <a:p>
            <a:r>
              <a:rPr lang="en-US" sz="2400" dirty="0"/>
              <a:t>ENDF/VIII.0: </a:t>
            </a:r>
            <a:r>
              <a:rPr lang="en-US" sz="2400" baseline="30000" dirty="0"/>
              <a:t>235</a:t>
            </a:r>
            <a:r>
              <a:rPr lang="en-US" sz="2400" dirty="0"/>
              <a:t>U fission and </a:t>
            </a:r>
            <a:r>
              <a:rPr lang="en-US" sz="2400" dirty="0" err="1"/>
              <a:t>nubar</a:t>
            </a:r>
            <a:endParaRPr lang="en-US" sz="2400" dirty="0"/>
          </a:p>
          <a:p>
            <a:pPr marL="0" indent="0">
              <a:buNone/>
            </a:pPr>
            <a:r>
              <a:rPr lang="en-US" sz="2400" dirty="0"/>
              <a:t>Because we are using ENDF/VII.0 sensitivities, the covariance data for </a:t>
            </a:r>
            <a:r>
              <a:rPr lang="en-US" sz="2400" baseline="30000" dirty="0"/>
              <a:t>12</a:t>
            </a:r>
            <a:r>
              <a:rPr lang="en-US" sz="2400" dirty="0"/>
              <a:t>C and </a:t>
            </a:r>
            <a:r>
              <a:rPr lang="en-US" sz="2400" baseline="30000" dirty="0"/>
              <a:t>13</a:t>
            </a:r>
            <a:r>
              <a:rPr lang="en-US" sz="2400" dirty="0"/>
              <a:t>C are not taken into consideration.</a:t>
            </a:r>
          </a:p>
        </p:txBody>
      </p:sp>
      <p:graphicFrame>
        <p:nvGraphicFramePr>
          <p:cNvPr id="5" name="Chart 4">
            <a:extLst>
              <a:ext uri="{FF2B5EF4-FFF2-40B4-BE49-F238E27FC236}">
                <a16:creationId xmlns:a16="http://schemas.microsoft.com/office/drawing/2014/main" id="{00000000-0008-0000-0A00-000002000000}"/>
              </a:ext>
            </a:extLst>
          </p:cNvPr>
          <p:cNvGraphicFramePr>
            <a:graphicFrameLocks noGrp="1"/>
          </p:cNvGraphicFramePr>
          <p:nvPr>
            <p:extLst>
              <p:ext uri="{D42A27DB-BD31-4B8C-83A1-F6EECF244321}">
                <p14:modId xmlns:p14="http://schemas.microsoft.com/office/powerpoint/2010/main" val="4020685557"/>
              </p:ext>
            </p:extLst>
          </p:nvPr>
        </p:nvGraphicFramePr>
        <p:xfrm>
          <a:off x="332662" y="813816"/>
          <a:ext cx="8058778" cy="48371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C99B2D8-9603-F64B-9FC7-88D1552EB9F2}"/>
              </a:ext>
            </a:extLst>
          </p:cNvPr>
          <p:cNvSpPr txBox="1"/>
          <p:nvPr/>
        </p:nvSpPr>
        <p:spPr>
          <a:xfrm>
            <a:off x="2071561" y="933197"/>
            <a:ext cx="1569855" cy="840230"/>
          </a:xfrm>
          <a:prstGeom prst="rect">
            <a:avLst/>
          </a:prstGeom>
          <a:noFill/>
        </p:spPr>
        <p:txBody>
          <a:bodyPr wrap="square" rtlCol="0">
            <a:spAutoFit/>
          </a:bodyPr>
          <a:lstStyle/>
          <a:p>
            <a:pPr algn="l">
              <a:lnSpc>
                <a:spcPct val="90000"/>
              </a:lnSpc>
            </a:pPr>
            <a:r>
              <a:rPr lang="en-US" dirty="0">
                <a:latin typeface="+mn-lt"/>
              </a:rPr>
              <a:t>Elemental graphite vs. </a:t>
            </a:r>
            <a:r>
              <a:rPr lang="en-US" baseline="30000" dirty="0">
                <a:latin typeface="+mn-lt"/>
              </a:rPr>
              <a:t>12</a:t>
            </a:r>
            <a:r>
              <a:rPr lang="en-US" dirty="0">
                <a:latin typeface="+mn-lt"/>
              </a:rPr>
              <a:t>C/</a:t>
            </a:r>
            <a:r>
              <a:rPr lang="en-US" baseline="30000" dirty="0">
                <a:latin typeface="+mn-lt"/>
              </a:rPr>
              <a:t>13</a:t>
            </a:r>
            <a:r>
              <a:rPr lang="en-US" dirty="0">
                <a:latin typeface="+mn-lt"/>
              </a:rPr>
              <a:t>C</a:t>
            </a:r>
          </a:p>
        </p:txBody>
      </p:sp>
    </p:spTree>
    <p:extLst>
      <p:ext uri="{BB962C8B-B14F-4D97-AF65-F5344CB8AC3E}">
        <p14:creationId xmlns:p14="http://schemas.microsoft.com/office/powerpoint/2010/main" val="4246093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9CE5-778A-C647-879A-0236E5C13484}"/>
              </a:ext>
            </a:extLst>
          </p:cNvPr>
          <p:cNvSpPr>
            <a:spLocks noGrp="1"/>
          </p:cNvSpPr>
          <p:nvPr>
            <p:ph type="title"/>
          </p:nvPr>
        </p:nvSpPr>
        <p:spPr/>
        <p:txBody>
          <a:bodyPr/>
          <a:lstStyle/>
          <a:p>
            <a:r>
              <a:rPr lang="en-US" dirty="0"/>
              <a:t>LEU-COMP-THERM System</a:t>
            </a:r>
          </a:p>
        </p:txBody>
      </p:sp>
      <p:sp>
        <p:nvSpPr>
          <p:cNvPr id="3" name="Content Placeholder 2">
            <a:extLst>
              <a:ext uri="{FF2B5EF4-FFF2-40B4-BE49-F238E27FC236}">
                <a16:creationId xmlns:a16="http://schemas.microsoft.com/office/drawing/2014/main" id="{309A4B2A-8E81-9B41-8D9B-2C3D8153CD30}"/>
              </a:ext>
            </a:extLst>
          </p:cNvPr>
          <p:cNvSpPr>
            <a:spLocks noGrp="1"/>
          </p:cNvSpPr>
          <p:nvPr>
            <p:ph idx="1"/>
          </p:nvPr>
        </p:nvSpPr>
        <p:spPr>
          <a:xfrm>
            <a:off x="8563065" y="274320"/>
            <a:ext cx="3218939" cy="6296413"/>
          </a:xfrm>
        </p:spPr>
        <p:txBody>
          <a:bodyPr/>
          <a:lstStyle/>
          <a:p>
            <a:pPr marL="0" indent="0">
              <a:buNone/>
            </a:pPr>
            <a:r>
              <a:rPr lang="en-US" sz="2000" dirty="0"/>
              <a:t>LCT-001-001 (First case)</a:t>
            </a:r>
          </a:p>
          <a:p>
            <a:pPr marL="0" indent="0">
              <a:buNone/>
            </a:pPr>
            <a:r>
              <a:rPr lang="en-US" sz="2000" dirty="0"/>
              <a:t>Top contributor:</a:t>
            </a:r>
          </a:p>
          <a:p>
            <a:r>
              <a:rPr lang="en-US" sz="2000" baseline="30000" dirty="0"/>
              <a:t>235</a:t>
            </a:r>
            <a:r>
              <a:rPr lang="en-US" sz="2000" dirty="0"/>
              <a:t>U </a:t>
            </a:r>
            <a:r>
              <a:rPr lang="en-US" sz="2000" dirty="0" err="1"/>
              <a:t>nubar</a:t>
            </a:r>
            <a:r>
              <a:rPr lang="en-US" sz="2000" dirty="0"/>
              <a:t>:</a:t>
            </a:r>
          </a:p>
          <a:p>
            <a:pPr lvl="1"/>
            <a:r>
              <a:rPr lang="en-US" sz="1600" dirty="0"/>
              <a:t>0.36% SCALE 6.2</a:t>
            </a:r>
          </a:p>
          <a:p>
            <a:pPr lvl="1"/>
            <a:r>
              <a:rPr lang="en-US" sz="1600" dirty="0"/>
              <a:t>0.44% ENDF/B-VIII.0</a:t>
            </a:r>
          </a:p>
          <a:p>
            <a:pPr marL="0" indent="0">
              <a:buNone/>
            </a:pPr>
            <a:r>
              <a:rPr lang="en-US" sz="2000" dirty="0"/>
              <a:t>Second contributor:</a:t>
            </a:r>
          </a:p>
          <a:p>
            <a:r>
              <a:rPr lang="en-US" sz="2000" baseline="30000" dirty="0"/>
              <a:t>235</a:t>
            </a:r>
            <a:r>
              <a:rPr lang="en-US" sz="2000" dirty="0"/>
              <a:t>U chi:</a:t>
            </a:r>
          </a:p>
          <a:p>
            <a:pPr lvl="1"/>
            <a:r>
              <a:rPr lang="en-US" sz="1600" dirty="0"/>
              <a:t>0.31% SCALE 6.2</a:t>
            </a:r>
          </a:p>
          <a:p>
            <a:pPr lvl="1"/>
            <a:r>
              <a:rPr lang="en-US" sz="1600" dirty="0"/>
              <a:t>0.05% ENDF/B-VIII.0</a:t>
            </a:r>
          </a:p>
          <a:p>
            <a:pPr marL="0" indent="0">
              <a:buNone/>
            </a:pPr>
            <a:r>
              <a:rPr lang="en-US" sz="2000" dirty="0"/>
              <a:t>The reductions in the uncertainty of </a:t>
            </a:r>
            <a:r>
              <a:rPr lang="en-US" sz="2000" baseline="30000" dirty="0"/>
              <a:t>235</a:t>
            </a:r>
            <a:r>
              <a:rPr lang="en-US" sz="2000" dirty="0"/>
              <a:t>U </a:t>
            </a:r>
            <a:r>
              <a:rPr lang="en-US" sz="2000" dirty="0" err="1"/>
              <a:t>nubar</a:t>
            </a:r>
            <a:r>
              <a:rPr lang="en-US" sz="2000" dirty="0"/>
              <a:t>, fission, and chi offset large increases in the </a:t>
            </a:r>
            <a:r>
              <a:rPr lang="en-US" sz="2000" baseline="30000" dirty="0"/>
              <a:t>1</a:t>
            </a:r>
            <a:r>
              <a:rPr lang="en-US" sz="2000" dirty="0"/>
              <a:t>H uncertainties in scatter and absorption in the ENDF/B-VIII data </a:t>
            </a:r>
          </a:p>
        </p:txBody>
      </p:sp>
      <p:graphicFrame>
        <p:nvGraphicFramePr>
          <p:cNvPr id="4" name="Chart 3">
            <a:extLst>
              <a:ext uri="{FF2B5EF4-FFF2-40B4-BE49-F238E27FC236}">
                <a16:creationId xmlns:a16="http://schemas.microsoft.com/office/drawing/2014/main" id="{00000000-0008-0000-0B00-000002000000}"/>
              </a:ext>
            </a:extLst>
          </p:cNvPr>
          <p:cNvGraphicFramePr>
            <a:graphicFrameLocks noGrp="1"/>
          </p:cNvGraphicFramePr>
          <p:nvPr>
            <p:extLst>
              <p:ext uri="{D42A27DB-BD31-4B8C-83A1-F6EECF244321}">
                <p14:modId xmlns:p14="http://schemas.microsoft.com/office/powerpoint/2010/main" val="1046082389"/>
              </p:ext>
            </p:extLst>
          </p:nvPr>
        </p:nvGraphicFramePr>
        <p:xfrm>
          <a:off x="429767" y="719382"/>
          <a:ext cx="7846833" cy="590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124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43E2-1F2A-A348-8CF2-F46EC5AB5629}"/>
              </a:ext>
            </a:extLst>
          </p:cNvPr>
          <p:cNvSpPr>
            <a:spLocks noGrp="1"/>
          </p:cNvSpPr>
          <p:nvPr>
            <p:ph type="title"/>
          </p:nvPr>
        </p:nvSpPr>
        <p:spPr/>
        <p:txBody>
          <a:bodyPr/>
          <a:lstStyle/>
          <a:p>
            <a:r>
              <a:rPr lang="en-US" dirty="0"/>
              <a:t>MIX-COMP-THERM Systems</a:t>
            </a:r>
          </a:p>
        </p:txBody>
      </p:sp>
      <p:sp>
        <p:nvSpPr>
          <p:cNvPr id="3" name="Content Placeholder 2">
            <a:extLst>
              <a:ext uri="{FF2B5EF4-FFF2-40B4-BE49-F238E27FC236}">
                <a16:creationId xmlns:a16="http://schemas.microsoft.com/office/drawing/2014/main" id="{CC9A38A0-F6E9-4440-B325-C9733F66739A}"/>
              </a:ext>
            </a:extLst>
          </p:cNvPr>
          <p:cNvSpPr>
            <a:spLocks noGrp="1"/>
          </p:cNvSpPr>
          <p:nvPr>
            <p:ph idx="1"/>
          </p:nvPr>
        </p:nvSpPr>
        <p:spPr>
          <a:xfrm>
            <a:off x="8310520" y="415635"/>
            <a:ext cx="3734622" cy="6124382"/>
          </a:xfrm>
        </p:spPr>
        <p:txBody>
          <a:bodyPr/>
          <a:lstStyle/>
          <a:p>
            <a:pPr marL="0" indent="0">
              <a:buNone/>
            </a:pPr>
            <a:r>
              <a:rPr lang="en-US" sz="2000" dirty="0"/>
              <a:t>MCT-008-002 </a:t>
            </a:r>
          </a:p>
          <a:p>
            <a:pPr marL="0" indent="0">
              <a:buNone/>
            </a:pPr>
            <a:r>
              <a:rPr lang="en-US" sz="2000" dirty="0"/>
              <a:t>Top two contributors in SCALE 6.2:</a:t>
            </a:r>
          </a:p>
          <a:p>
            <a:r>
              <a:rPr lang="en-US" sz="2000" baseline="30000" dirty="0"/>
              <a:t>239</a:t>
            </a:r>
            <a:r>
              <a:rPr lang="en-US" sz="2000" dirty="0"/>
              <a:t>Pu fission 0.297%</a:t>
            </a:r>
          </a:p>
          <a:p>
            <a:r>
              <a:rPr lang="en-US" sz="2000" dirty="0"/>
              <a:t> </a:t>
            </a:r>
            <a:r>
              <a:rPr lang="en-US" sz="2000" baseline="30000" dirty="0"/>
              <a:t>238</a:t>
            </a:r>
            <a:r>
              <a:rPr lang="en-US" sz="2000" dirty="0"/>
              <a:t>U inelastic 0.295% </a:t>
            </a:r>
          </a:p>
          <a:p>
            <a:pPr marL="0" indent="0">
              <a:buNone/>
            </a:pPr>
            <a:r>
              <a:rPr lang="en-US" sz="2000" dirty="0"/>
              <a:t>Top two contributors in ENDF/B-VIII.0:</a:t>
            </a:r>
          </a:p>
          <a:p>
            <a:r>
              <a:rPr lang="en-US" sz="2000" baseline="30000" dirty="0"/>
              <a:t>239</a:t>
            </a:r>
            <a:r>
              <a:rPr lang="en-US" sz="2000" dirty="0"/>
              <a:t>Pu capture 0.79%</a:t>
            </a:r>
          </a:p>
          <a:p>
            <a:r>
              <a:rPr lang="en-US" sz="2000" dirty="0"/>
              <a:t> </a:t>
            </a:r>
            <a:r>
              <a:rPr lang="en-US" sz="2000" baseline="30000" dirty="0"/>
              <a:t>239</a:t>
            </a:r>
            <a:r>
              <a:rPr lang="en-US" sz="2000" dirty="0"/>
              <a:t>Pu fission 0.50% </a:t>
            </a:r>
          </a:p>
          <a:p>
            <a:pPr marL="0" indent="0">
              <a:buNone/>
            </a:pPr>
            <a:r>
              <a:rPr lang="en-US" sz="2000" dirty="0"/>
              <a:t>The </a:t>
            </a:r>
            <a:r>
              <a:rPr lang="en-US" sz="2000" baseline="30000" dirty="0"/>
              <a:t>1</a:t>
            </a:r>
            <a:r>
              <a:rPr lang="en-US" sz="2000" dirty="0"/>
              <a:t>H elastic scattering and capture effects contributes to the increase in data induced uncertainty. </a:t>
            </a:r>
          </a:p>
          <a:p>
            <a:endParaRPr lang="en-US" sz="2000" dirty="0"/>
          </a:p>
          <a:p>
            <a:pPr marL="0" indent="0">
              <a:buNone/>
            </a:pPr>
            <a:endParaRPr lang="en-US" sz="2000" dirty="0"/>
          </a:p>
          <a:p>
            <a:endParaRPr lang="en-US" sz="2000" dirty="0"/>
          </a:p>
        </p:txBody>
      </p:sp>
      <p:graphicFrame>
        <p:nvGraphicFramePr>
          <p:cNvPr id="4" name="Chart 3">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1708375718"/>
              </p:ext>
            </p:extLst>
          </p:nvPr>
        </p:nvGraphicFramePr>
        <p:xfrm>
          <a:off x="536556" y="813816"/>
          <a:ext cx="7773964" cy="5726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224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D566-82E7-4D99-A523-A86F2AD921C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74B457D1-D62A-4CA8-87A2-C298EBD8C571}"/>
              </a:ext>
            </a:extLst>
          </p:cNvPr>
          <p:cNvSpPr>
            <a:spLocks noGrp="1"/>
          </p:cNvSpPr>
          <p:nvPr>
            <p:ph idx="1"/>
          </p:nvPr>
        </p:nvSpPr>
        <p:spPr>
          <a:xfrm>
            <a:off x="429767" y="1057834"/>
            <a:ext cx="11430000" cy="4047778"/>
          </a:xfrm>
        </p:spPr>
        <p:txBody>
          <a:bodyPr/>
          <a:lstStyle/>
          <a:p>
            <a:r>
              <a:rPr lang="en-US" dirty="0"/>
              <a:t>Covariance library creation</a:t>
            </a:r>
          </a:p>
          <a:p>
            <a:r>
              <a:rPr lang="en-US" dirty="0"/>
              <a:t>Differences between ENDF/B-VII.1 and ENDF/B-VIII.0</a:t>
            </a:r>
          </a:p>
          <a:p>
            <a:r>
              <a:rPr lang="en-US" dirty="0"/>
              <a:t>Covariance testing with VALID</a:t>
            </a:r>
          </a:p>
          <a:p>
            <a:pPr lvl="1"/>
            <a:r>
              <a:rPr lang="en-US" dirty="0" err="1"/>
              <a:t>K</a:t>
            </a:r>
            <a:r>
              <a:rPr lang="en-US" baseline="-25000" dirty="0" err="1"/>
              <a:t>eff</a:t>
            </a:r>
            <a:r>
              <a:rPr lang="en-US" dirty="0"/>
              <a:t> uncertainties</a:t>
            </a:r>
          </a:p>
          <a:p>
            <a:pPr lvl="1"/>
            <a:r>
              <a:rPr lang="en-US" dirty="0" err="1"/>
              <a:t>c</a:t>
            </a:r>
            <a:r>
              <a:rPr lang="en-US" baseline="-25000" dirty="0" err="1"/>
              <a:t>k</a:t>
            </a:r>
            <a:r>
              <a:rPr lang="en-US" dirty="0"/>
              <a:t> (similarity)</a:t>
            </a:r>
          </a:p>
          <a:p>
            <a:endParaRPr lang="en-US" dirty="0"/>
          </a:p>
        </p:txBody>
      </p:sp>
    </p:spTree>
    <p:extLst>
      <p:ext uri="{BB962C8B-B14F-4D97-AF65-F5344CB8AC3E}">
        <p14:creationId xmlns:p14="http://schemas.microsoft.com/office/powerpoint/2010/main" val="60881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28EC-F3C8-784C-BB60-9F083BEFBA5A}"/>
              </a:ext>
            </a:extLst>
          </p:cNvPr>
          <p:cNvSpPr>
            <a:spLocks noGrp="1"/>
          </p:cNvSpPr>
          <p:nvPr>
            <p:ph type="title"/>
          </p:nvPr>
        </p:nvSpPr>
        <p:spPr>
          <a:xfrm>
            <a:off x="363296" y="289490"/>
            <a:ext cx="11430000" cy="539496"/>
          </a:xfrm>
        </p:spPr>
        <p:txBody>
          <a:bodyPr/>
          <a:lstStyle/>
          <a:p>
            <a:r>
              <a:rPr lang="en-US" dirty="0"/>
              <a:t>PU-MET-FAST Systems</a:t>
            </a:r>
          </a:p>
        </p:txBody>
      </p:sp>
      <p:sp>
        <p:nvSpPr>
          <p:cNvPr id="3" name="Content Placeholder 2">
            <a:extLst>
              <a:ext uri="{FF2B5EF4-FFF2-40B4-BE49-F238E27FC236}">
                <a16:creationId xmlns:a16="http://schemas.microsoft.com/office/drawing/2014/main" id="{0A3F3ECC-4570-E54D-953C-1A2C7F70AE65}"/>
              </a:ext>
            </a:extLst>
          </p:cNvPr>
          <p:cNvSpPr>
            <a:spLocks noGrp="1"/>
          </p:cNvSpPr>
          <p:nvPr>
            <p:ph idx="1"/>
          </p:nvPr>
        </p:nvSpPr>
        <p:spPr>
          <a:xfrm>
            <a:off x="7854424" y="687898"/>
            <a:ext cx="3642078" cy="5114386"/>
          </a:xfrm>
        </p:spPr>
        <p:txBody>
          <a:bodyPr/>
          <a:lstStyle/>
          <a:p>
            <a:pPr marL="0" indent="0">
              <a:buNone/>
            </a:pPr>
            <a:r>
              <a:rPr lang="en-US" sz="2000" dirty="0"/>
              <a:t>PMF-001:</a:t>
            </a:r>
          </a:p>
          <a:p>
            <a:pPr marL="0" indent="0">
              <a:buNone/>
            </a:pPr>
            <a:r>
              <a:rPr lang="en-US" sz="2000" dirty="0"/>
              <a:t>The uncertainty in </a:t>
            </a:r>
            <a:r>
              <a:rPr lang="en-US" sz="2000" baseline="30000" dirty="0"/>
              <a:t>239</a:t>
            </a:r>
            <a:r>
              <a:rPr lang="en-US" sz="2000" dirty="0"/>
              <a:t>Pu fission jumps from the fourth most important reaction, with an uncertainty contribution of 0.33% using he SCALE 6.2 data, to the most important uncertainty. </a:t>
            </a:r>
          </a:p>
          <a:p>
            <a:pPr marL="0" indent="0">
              <a:buNone/>
            </a:pPr>
            <a:r>
              <a:rPr lang="en-US" sz="2000" dirty="0"/>
              <a:t>The increased uncertainty in the Pu reactions leads to an overall increase in the data induced uncertainty in </a:t>
            </a:r>
            <a:r>
              <a:rPr lang="en-US" sz="2000" i="1" dirty="0"/>
              <a:t>k</a:t>
            </a:r>
            <a:r>
              <a:rPr lang="en-US" sz="2000" baseline="-25000" dirty="0"/>
              <a:t>eff</a:t>
            </a:r>
            <a:r>
              <a:rPr lang="en-US" sz="2000" dirty="0"/>
              <a:t>.</a:t>
            </a:r>
          </a:p>
          <a:p>
            <a:pPr marL="0" indent="0">
              <a:buNone/>
            </a:pPr>
            <a:endParaRPr lang="en-US" sz="2000" dirty="0"/>
          </a:p>
          <a:p>
            <a:pPr marL="0" indent="0">
              <a:buNone/>
            </a:pPr>
            <a:endParaRPr lang="en-US" dirty="0"/>
          </a:p>
        </p:txBody>
      </p:sp>
      <p:graphicFrame>
        <p:nvGraphicFramePr>
          <p:cNvPr id="4" name="Chart 3">
            <a:extLst>
              <a:ext uri="{FF2B5EF4-FFF2-40B4-BE49-F238E27FC236}">
                <a16:creationId xmlns:a16="http://schemas.microsoft.com/office/drawing/2014/main" id="{00000000-0008-0000-1300-000002000000}"/>
              </a:ext>
            </a:extLst>
          </p:cNvPr>
          <p:cNvGraphicFramePr>
            <a:graphicFrameLocks noGrp="1"/>
          </p:cNvGraphicFramePr>
          <p:nvPr>
            <p:extLst>
              <p:ext uri="{D42A27DB-BD31-4B8C-83A1-F6EECF244321}">
                <p14:modId xmlns:p14="http://schemas.microsoft.com/office/powerpoint/2010/main" val="3264378673"/>
              </p:ext>
            </p:extLst>
          </p:nvPr>
        </p:nvGraphicFramePr>
        <p:xfrm>
          <a:off x="363296" y="828986"/>
          <a:ext cx="7636491" cy="57231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D558F04-A5A6-434D-9E4A-6645A5E7FEB3}"/>
              </a:ext>
            </a:extLst>
          </p:cNvPr>
          <p:cNvSpPr txBox="1"/>
          <p:nvPr/>
        </p:nvSpPr>
        <p:spPr>
          <a:xfrm>
            <a:off x="6078296" y="1099451"/>
            <a:ext cx="1569855" cy="840230"/>
          </a:xfrm>
          <a:prstGeom prst="rect">
            <a:avLst/>
          </a:prstGeom>
          <a:noFill/>
        </p:spPr>
        <p:txBody>
          <a:bodyPr wrap="square" rtlCol="0">
            <a:spAutoFit/>
          </a:bodyPr>
          <a:lstStyle/>
          <a:p>
            <a:pPr algn="l">
              <a:lnSpc>
                <a:spcPct val="90000"/>
              </a:lnSpc>
            </a:pPr>
            <a:r>
              <a:rPr lang="en-US" dirty="0">
                <a:latin typeface="+mn-lt"/>
              </a:rPr>
              <a:t>Elemental graphite vs. </a:t>
            </a:r>
            <a:r>
              <a:rPr lang="en-US" baseline="30000" dirty="0">
                <a:latin typeface="+mn-lt"/>
              </a:rPr>
              <a:t>12</a:t>
            </a:r>
            <a:r>
              <a:rPr lang="en-US" dirty="0">
                <a:latin typeface="+mn-lt"/>
              </a:rPr>
              <a:t>C/</a:t>
            </a:r>
            <a:r>
              <a:rPr lang="en-US" baseline="30000" dirty="0">
                <a:latin typeface="+mn-lt"/>
              </a:rPr>
              <a:t>13</a:t>
            </a:r>
            <a:r>
              <a:rPr lang="en-US" dirty="0">
                <a:latin typeface="+mn-lt"/>
              </a:rPr>
              <a:t>C</a:t>
            </a:r>
          </a:p>
        </p:txBody>
      </p:sp>
    </p:spTree>
    <p:extLst>
      <p:ext uri="{BB962C8B-B14F-4D97-AF65-F5344CB8AC3E}">
        <p14:creationId xmlns:p14="http://schemas.microsoft.com/office/powerpoint/2010/main" val="2889646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FD60-F753-2845-A9CA-3045FDC9B1F0}"/>
              </a:ext>
            </a:extLst>
          </p:cNvPr>
          <p:cNvSpPr>
            <a:spLocks noGrp="1"/>
          </p:cNvSpPr>
          <p:nvPr>
            <p:ph type="title"/>
          </p:nvPr>
        </p:nvSpPr>
        <p:spPr/>
        <p:txBody>
          <a:bodyPr/>
          <a:lstStyle/>
          <a:p>
            <a:r>
              <a:rPr lang="en-US" dirty="0" err="1"/>
              <a:t>c</a:t>
            </a:r>
            <a:r>
              <a:rPr lang="en-US" baseline="-25000" dirty="0" err="1"/>
              <a:t>k</a:t>
            </a:r>
            <a:r>
              <a:rPr lang="en-US" dirty="0"/>
              <a:t> (similarity) assessment</a:t>
            </a:r>
          </a:p>
        </p:txBody>
      </p:sp>
      <p:sp>
        <p:nvSpPr>
          <p:cNvPr id="4" name="Content Placeholder 3">
            <a:extLst>
              <a:ext uri="{FF2B5EF4-FFF2-40B4-BE49-F238E27FC236}">
                <a16:creationId xmlns:a16="http://schemas.microsoft.com/office/drawing/2014/main" id="{4C58E127-8857-0D43-84F8-0B8ADB6AFC17}"/>
              </a:ext>
            </a:extLst>
          </p:cNvPr>
          <p:cNvSpPr>
            <a:spLocks noGrp="1"/>
          </p:cNvSpPr>
          <p:nvPr>
            <p:ph idx="1"/>
          </p:nvPr>
        </p:nvSpPr>
        <p:spPr>
          <a:xfrm>
            <a:off x="429767" y="1125668"/>
            <a:ext cx="11369809" cy="2444577"/>
          </a:xfrm>
        </p:spPr>
        <p:txBody>
          <a:bodyPr/>
          <a:lstStyle/>
          <a:p>
            <a:r>
              <a:rPr lang="en-US" dirty="0"/>
              <a:t>Purpose:</a:t>
            </a:r>
          </a:p>
          <a:p>
            <a:pPr lvl="1"/>
            <a:r>
              <a:rPr lang="en-US" dirty="0"/>
              <a:t>Calculate </a:t>
            </a:r>
            <a:r>
              <a:rPr lang="en-US" dirty="0" err="1"/>
              <a:t>c</a:t>
            </a:r>
            <a:r>
              <a:rPr lang="en-US" baseline="-25000" dirty="0" err="1"/>
              <a:t>k</a:t>
            </a:r>
            <a:r>
              <a:rPr lang="en-US" dirty="0"/>
              <a:t> parameter for each experiment in a reference set compared to multiple spent fuel storage/transportation applications</a:t>
            </a:r>
          </a:p>
          <a:p>
            <a:pPr lvl="1"/>
            <a:r>
              <a:rPr lang="en-US" dirty="0"/>
              <a:t>What is </a:t>
            </a:r>
            <a:r>
              <a:rPr lang="en-US" dirty="0" err="1"/>
              <a:t>c</a:t>
            </a:r>
            <a:r>
              <a:rPr lang="en-US" baseline="-25000" dirty="0" err="1"/>
              <a:t>k</a:t>
            </a:r>
            <a:r>
              <a:rPr lang="en-US" dirty="0"/>
              <a:t>?</a:t>
            </a:r>
          </a:p>
          <a:p>
            <a:pPr lvl="2"/>
            <a:r>
              <a:rPr lang="en-US" dirty="0"/>
              <a:t>Correlation coefficient between an experiment and an application based on shared nuclear data uncertainty</a:t>
            </a:r>
          </a:p>
          <a:p>
            <a:pPr marL="346075" lvl="1" indent="0">
              <a:buNone/>
            </a:pPr>
            <a:endParaRPr lang="en-US" dirty="0"/>
          </a:p>
          <a:p>
            <a:pPr marL="346075" lvl="1" indent="0">
              <a:buNone/>
            </a:pPr>
            <a:endParaRPr lang="en-US" dirty="0"/>
          </a:p>
          <a:p>
            <a:pPr marL="346075" lvl="1" indent="0">
              <a:buNone/>
            </a:pPr>
            <a:endParaRPr lang="en-US" dirty="0"/>
          </a:p>
        </p:txBody>
      </p:sp>
      <p:grpSp>
        <p:nvGrpSpPr>
          <p:cNvPr id="5" name="Group 4">
            <a:extLst>
              <a:ext uri="{FF2B5EF4-FFF2-40B4-BE49-F238E27FC236}">
                <a16:creationId xmlns:a16="http://schemas.microsoft.com/office/drawing/2014/main" id="{777BF468-26DB-CD4E-94B0-C4A0B6BBE9C5}"/>
              </a:ext>
            </a:extLst>
          </p:cNvPr>
          <p:cNvGrpSpPr/>
          <p:nvPr/>
        </p:nvGrpSpPr>
        <p:grpSpPr>
          <a:xfrm>
            <a:off x="528298" y="3596533"/>
            <a:ext cx="11172745" cy="1639825"/>
            <a:chOff x="280583" y="3840758"/>
            <a:chExt cx="11172745" cy="1639825"/>
          </a:xfrm>
        </p:grpSpPr>
        <p:pic>
          <p:nvPicPr>
            <p:cNvPr id="6" name="Picture 5">
              <a:extLst>
                <a:ext uri="{FF2B5EF4-FFF2-40B4-BE49-F238E27FC236}">
                  <a16:creationId xmlns:a16="http://schemas.microsoft.com/office/drawing/2014/main" id="{5A8A0869-517E-6740-BA17-4F19D103F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4405" y="4405494"/>
              <a:ext cx="1459740" cy="402174"/>
            </a:xfrm>
            <a:prstGeom prst="rect">
              <a:avLst/>
            </a:prstGeom>
          </p:spPr>
        </p:pic>
        <p:pic>
          <p:nvPicPr>
            <p:cNvPr id="7" name="Picture 6">
              <a:extLst>
                <a:ext uri="{FF2B5EF4-FFF2-40B4-BE49-F238E27FC236}">
                  <a16:creationId xmlns:a16="http://schemas.microsoft.com/office/drawing/2014/main" id="{6A6808DB-3F00-F24F-842A-45ACB2BC2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974" y="3840758"/>
              <a:ext cx="4341001" cy="693533"/>
            </a:xfrm>
            <a:prstGeom prst="rect">
              <a:avLst/>
            </a:prstGeom>
          </p:spPr>
        </p:pic>
        <p:sp>
          <p:nvSpPr>
            <p:cNvPr id="8" name="TextBox 7">
              <a:extLst>
                <a:ext uri="{FF2B5EF4-FFF2-40B4-BE49-F238E27FC236}">
                  <a16:creationId xmlns:a16="http://schemas.microsoft.com/office/drawing/2014/main" id="{36409B5C-8CE8-364F-8041-1B4C9D4EBC30}"/>
                </a:ext>
              </a:extLst>
            </p:cNvPr>
            <p:cNvSpPr txBox="1"/>
            <p:nvPr/>
          </p:nvSpPr>
          <p:spPr>
            <a:xfrm>
              <a:off x="3733012" y="4435765"/>
              <a:ext cx="1244338" cy="341632"/>
            </a:xfrm>
            <a:prstGeom prst="rect">
              <a:avLst/>
            </a:prstGeom>
            <a:noFill/>
          </p:spPr>
          <p:txBody>
            <a:bodyPr wrap="square" rtlCol="0">
              <a:spAutoFit/>
            </a:bodyPr>
            <a:lstStyle/>
            <a:p>
              <a:pPr algn="ctr">
                <a:lnSpc>
                  <a:spcPct val="90000"/>
                </a:lnSpc>
              </a:pPr>
              <a:r>
                <a:rPr lang="en-US" dirty="0"/>
                <a:t>Given:</a:t>
              </a:r>
            </a:p>
          </p:txBody>
        </p:sp>
        <p:pic>
          <p:nvPicPr>
            <p:cNvPr id="9" name="Picture 8">
              <a:extLst>
                <a:ext uri="{FF2B5EF4-FFF2-40B4-BE49-F238E27FC236}">
                  <a16:creationId xmlns:a16="http://schemas.microsoft.com/office/drawing/2014/main" id="{7240F050-5927-9740-AD5A-607A47C83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973" y="4633195"/>
              <a:ext cx="4341001" cy="847388"/>
            </a:xfrm>
            <a:prstGeom prst="rect">
              <a:avLst/>
            </a:prstGeom>
          </p:spPr>
        </p:pic>
        <p:sp>
          <p:nvSpPr>
            <p:cNvPr id="10" name="TextBox 9">
              <a:extLst>
                <a:ext uri="{FF2B5EF4-FFF2-40B4-BE49-F238E27FC236}">
                  <a16:creationId xmlns:a16="http://schemas.microsoft.com/office/drawing/2014/main" id="{92EAAF56-F7CC-1E4B-ACD1-64B2DC853717}"/>
                </a:ext>
              </a:extLst>
            </p:cNvPr>
            <p:cNvSpPr txBox="1"/>
            <p:nvPr/>
          </p:nvSpPr>
          <p:spPr>
            <a:xfrm>
              <a:off x="9371810" y="4014301"/>
              <a:ext cx="2081518" cy="341632"/>
            </a:xfrm>
            <a:prstGeom prst="rect">
              <a:avLst/>
            </a:prstGeom>
            <a:noFill/>
          </p:spPr>
          <p:txBody>
            <a:bodyPr wrap="square" rtlCol="0">
              <a:spAutoFit/>
            </a:bodyPr>
            <a:lstStyle/>
            <a:p>
              <a:pPr>
                <a:lnSpc>
                  <a:spcPct val="90000"/>
                </a:lnSpc>
              </a:pPr>
              <a:r>
                <a:rPr lang="en-US" dirty="0"/>
                <a:t>Covariance data</a:t>
              </a:r>
            </a:p>
          </p:txBody>
        </p:sp>
        <p:sp>
          <p:nvSpPr>
            <p:cNvPr id="11" name="TextBox 10">
              <a:extLst>
                <a:ext uri="{FF2B5EF4-FFF2-40B4-BE49-F238E27FC236}">
                  <a16:creationId xmlns:a16="http://schemas.microsoft.com/office/drawing/2014/main" id="{88D8F89D-970C-8D4C-9F25-0A6F4586BC3D}"/>
                </a:ext>
              </a:extLst>
            </p:cNvPr>
            <p:cNvSpPr txBox="1"/>
            <p:nvPr/>
          </p:nvSpPr>
          <p:spPr>
            <a:xfrm>
              <a:off x="9371810" y="4889484"/>
              <a:ext cx="2081518" cy="341632"/>
            </a:xfrm>
            <a:prstGeom prst="rect">
              <a:avLst/>
            </a:prstGeom>
            <a:noFill/>
          </p:spPr>
          <p:txBody>
            <a:bodyPr wrap="square" rtlCol="0">
              <a:spAutoFit/>
            </a:bodyPr>
            <a:lstStyle/>
            <a:p>
              <a:pPr>
                <a:lnSpc>
                  <a:spcPct val="90000"/>
                </a:lnSpc>
              </a:pPr>
              <a:r>
                <a:rPr lang="en-US" dirty="0"/>
                <a:t>Sensitivity data</a:t>
              </a:r>
            </a:p>
          </p:txBody>
        </p:sp>
        <p:sp>
          <p:nvSpPr>
            <p:cNvPr id="12" name="TextBox 11">
              <a:extLst>
                <a:ext uri="{FF2B5EF4-FFF2-40B4-BE49-F238E27FC236}">
                  <a16:creationId xmlns:a16="http://schemas.microsoft.com/office/drawing/2014/main" id="{B24949B7-3AFF-9A41-9AEB-E9F9CA8793AF}"/>
                </a:ext>
              </a:extLst>
            </p:cNvPr>
            <p:cNvSpPr txBox="1"/>
            <p:nvPr/>
          </p:nvSpPr>
          <p:spPr>
            <a:xfrm>
              <a:off x="280583" y="4435765"/>
              <a:ext cx="2113822" cy="341632"/>
            </a:xfrm>
            <a:prstGeom prst="rect">
              <a:avLst/>
            </a:prstGeom>
            <a:noFill/>
          </p:spPr>
          <p:txBody>
            <a:bodyPr wrap="square" rtlCol="0">
              <a:spAutoFit/>
            </a:bodyPr>
            <a:lstStyle/>
            <a:p>
              <a:pPr algn="r">
                <a:lnSpc>
                  <a:spcPct val="90000"/>
                </a:lnSpc>
              </a:pPr>
              <a:r>
                <a:rPr lang="en-US" dirty="0"/>
                <a:t>Uncertainty matrix:</a:t>
              </a:r>
            </a:p>
          </p:txBody>
        </p:sp>
      </p:grpSp>
      <p:sp>
        <p:nvSpPr>
          <p:cNvPr id="13" name="TextBox 12">
            <a:extLst>
              <a:ext uri="{FF2B5EF4-FFF2-40B4-BE49-F238E27FC236}">
                <a16:creationId xmlns:a16="http://schemas.microsoft.com/office/drawing/2014/main" id="{DD110E58-20E5-D245-8BD5-A641C0EE1FCB}"/>
              </a:ext>
            </a:extLst>
          </p:cNvPr>
          <p:cNvSpPr txBox="1"/>
          <p:nvPr/>
        </p:nvSpPr>
        <p:spPr>
          <a:xfrm>
            <a:off x="280583" y="5634536"/>
            <a:ext cx="2113822" cy="341632"/>
          </a:xfrm>
          <a:prstGeom prst="rect">
            <a:avLst/>
          </a:prstGeom>
          <a:noFill/>
        </p:spPr>
        <p:txBody>
          <a:bodyPr wrap="square" rtlCol="0">
            <a:spAutoFit/>
          </a:bodyPr>
          <a:lstStyle/>
          <a:p>
            <a:pPr algn="r">
              <a:lnSpc>
                <a:spcPct val="90000"/>
              </a:lnSpc>
            </a:pPr>
            <a:r>
              <a:rPr lang="en-US" dirty="0" err="1"/>
              <a:t>c</a:t>
            </a:r>
            <a:r>
              <a:rPr lang="en-US" baseline="-25000" dirty="0" err="1"/>
              <a:t>k</a:t>
            </a:r>
            <a:r>
              <a:rPr lang="en-US" dirty="0"/>
              <a:t> (corr. coef.):</a:t>
            </a:r>
          </a:p>
        </p:txBody>
      </p:sp>
      <p:pic>
        <p:nvPicPr>
          <p:cNvPr id="14" name="Picture 13">
            <a:extLst>
              <a:ext uri="{FF2B5EF4-FFF2-40B4-BE49-F238E27FC236}">
                <a16:creationId xmlns:a16="http://schemas.microsoft.com/office/drawing/2014/main" id="{B574E696-20BA-E54B-B919-42C262E0E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4405" y="5363183"/>
            <a:ext cx="1456559" cy="884339"/>
          </a:xfrm>
          <a:prstGeom prst="rect">
            <a:avLst/>
          </a:prstGeom>
        </p:spPr>
      </p:pic>
      <p:sp>
        <p:nvSpPr>
          <p:cNvPr id="15" name="TextBox 14">
            <a:extLst>
              <a:ext uri="{FF2B5EF4-FFF2-40B4-BE49-F238E27FC236}">
                <a16:creationId xmlns:a16="http://schemas.microsoft.com/office/drawing/2014/main" id="{4D69FE48-0326-F44A-86E3-C117CE329990}"/>
              </a:ext>
            </a:extLst>
          </p:cNvPr>
          <p:cNvSpPr txBox="1"/>
          <p:nvPr/>
        </p:nvSpPr>
        <p:spPr>
          <a:xfrm>
            <a:off x="3543700" y="5634536"/>
            <a:ext cx="1244338" cy="341632"/>
          </a:xfrm>
          <a:prstGeom prst="rect">
            <a:avLst/>
          </a:prstGeom>
          <a:noFill/>
        </p:spPr>
        <p:txBody>
          <a:bodyPr wrap="square" rtlCol="0">
            <a:spAutoFit/>
          </a:bodyPr>
          <a:lstStyle/>
          <a:p>
            <a:pPr algn="ctr">
              <a:lnSpc>
                <a:spcPct val="90000"/>
              </a:lnSpc>
            </a:pPr>
            <a:r>
              <a:rPr lang="en-US" dirty="0"/>
              <a:t>Where:</a:t>
            </a:r>
          </a:p>
        </p:txBody>
      </p:sp>
      <p:sp>
        <p:nvSpPr>
          <p:cNvPr id="16" name="TextBox 15">
            <a:extLst>
              <a:ext uri="{FF2B5EF4-FFF2-40B4-BE49-F238E27FC236}">
                <a16:creationId xmlns:a16="http://schemas.microsoft.com/office/drawing/2014/main" id="{DA9F86BA-9ABD-3146-A2B3-D004352CDFED}"/>
              </a:ext>
            </a:extLst>
          </p:cNvPr>
          <p:cNvSpPr txBox="1"/>
          <p:nvPr/>
        </p:nvSpPr>
        <p:spPr>
          <a:xfrm>
            <a:off x="4804972" y="5463720"/>
            <a:ext cx="5866169" cy="341632"/>
          </a:xfrm>
          <a:prstGeom prst="rect">
            <a:avLst/>
          </a:prstGeom>
          <a:noFill/>
        </p:spPr>
        <p:txBody>
          <a:bodyPr wrap="square" rtlCol="0">
            <a:spAutoFit/>
          </a:bodyPr>
          <a:lstStyle/>
          <a:p>
            <a:pPr>
              <a:lnSpc>
                <a:spcPct val="90000"/>
              </a:lnSpc>
            </a:pPr>
            <a:r>
              <a:rPr lang="el-GR" dirty="0"/>
              <a:t>σ</a:t>
            </a:r>
            <a:r>
              <a:rPr lang="en-US" baseline="-25000" dirty="0"/>
              <a:t>ij</a:t>
            </a:r>
            <a:r>
              <a:rPr lang="en-US" baseline="30000" dirty="0"/>
              <a:t>2</a:t>
            </a:r>
            <a:r>
              <a:rPr lang="en-US" dirty="0"/>
              <a:t> is off-diagonal term of </a:t>
            </a:r>
            <a:r>
              <a:rPr lang="en-US" b="1" dirty="0" err="1"/>
              <a:t>C</a:t>
            </a:r>
            <a:r>
              <a:rPr lang="en-US" b="1" baseline="-25000" dirty="0" err="1"/>
              <a:t>kk</a:t>
            </a:r>
            <a:r>
              <a:rPr lang="en-US" dirty="0"/>
              <a:t> matrix (aka covariance)</a:t>
            </a:r>
          </a:p>
        </p:txBody>
      </p:sp>
      <p:sp>
        <p:nvSpPr>
          <p:cNvPr id="17" name="TextBox 16">
            <a:extLst>
              <a:ext uri="{FF2B5EF4-FFF2-40B4-BE49-F238E27FC236}">
                <a16:creationId xmlns:a16="http://schemas.microsoft.com/office/drawing/2014/main" id="{BC54DFC0-DD72-7B47-98E6-3217A424B55B}"/>
              </a:ext>
            </a:extLst>
          </p:cNvPr>
          <p:cNvSpPr txBox="1"/>
          <p:nvPr/>
        </p:nvSpPr>
        <p:spPr>
          <a:xfrm>
            <a:off x="4788038" y="5905890"/>
            <a:ext cx="7212284" cy="341632"/>
          </a:xfrm>
          <a:prstGeom prst="rect">
            <a:avLst/>
          </a:prstGeom>
          <a:noFill/>
        </p:spPr>
        <p:txBody>
          <a:bodyPr wrap="square" rtlCol="0">
            <a:spAutoFit/>
          </a:bodyPr>
          <a:lstStyle/>
          <a:p>
            <a:pPr>
              <a:lnSpc>
                <a:spcPct val="90000"/>
              </a:lnSpc>
            </a:pPr>
            <a:r>
              <a:rPr lang="el-GR" dirty="0"/>
              <a:t>σ</a:t>
            </a:r>
            <a:r>
              <a:rPr lang="en-US" baseline="-25000" dirty="0" err="1"/>
              <a:t>i</a:t>
            </a:r>
            <a:r>
              <a:rPr lang="en-US" dirty="0"/>
              <a:t> and </a:t>
            </a:r>
            <a:r>
              <a:rPr lang="el-GR" dirty="0"/>
              <a:t>σ</a:t>
            </a:r>
            <a:r>
              <a:rPr lang="en-US" baseline="-25000" dirty="0"/>
              <a:t>j</a:t>
            </a:r>
            <a:r>
              <a:rPr lang="en-US" dirty="0"/>
              <a:t> are square root of diagonal terms (aka standard deviations)</a:t>
            </a:r>
          </a:p>
        </p:txBody>
      </p:sp>
    </p:spTree>
    <p:extLst>
      <p:ext uri="{BB962C8B-B14F-4D97-AF65-F5344CB8AC3E}">
        <p14:creationId xmlns:p14="http://schemas.microsoft.com/office/powerpoint/2010/main" val="100730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A966-7704-9B48-9952-18F46B632E34}"/>
              </a:ext>
            </a:extLst>
          </p:cNvPr>
          <p:cNvSpPr>
            <a:spLocks noGrp="1"/>
          </p:cNvSpPr>
          <p:nvPr>
            <p:ph type="title"/>
          </p:nvPr>
        </p:nvSpPr>
        <p:spPr/>
        <p:txBody>
          <a:bodyPr/>
          <a:lstStyle/>
          <a:p>
            <a:r>
              <a:rPr lang="en-US" dirty="0" err="1"/>
              <a:t>c</a:t>
            </a:r>
            <a:r>
              <a:rPr lang="en-US" baseline="-25000" dirty="0" err="1"/>
              <a:t>k</a:t>
            </a:r>
            <a:r>
              <a:rPr lang="en-US" dirty="0"/>
              <a:t> (similarity) assessment (2)</a:t>
            </a:r>
          </a:p>
        </p:txBody>
      </p:sp>
      <p:sp>
        <p:nvSpPr>
          <p:cNvPr id="3" name="Content Placeholder 2">
            <a:extLst>
              <a:ext uri="{FF2B5EF4-FFF2-40B4-BE49-F238E27FC236}">
                <a16:creationId xmlns:a16="http://schemas.microsoft.com/office/drawing/2014/main" id="{2D1CCCC9-5FBF-4E42-B612-D32ECCA31223}"/>
              </a:ext>
            </a:extLst>
          </p:cNvPr>
          <p:cNvSpPr>
            <a:spLocks noGrp="1"/>
          </p:cNvSpPr>
          <p:nvPr>
            <p:ph idx="1"/>
          </p:nvPr>
        </p:nvSpPr>
        <p:spPr>
          <a:xfrm>
            <a:off x="429767" y="1068107"/>
            <a:ext cx="11539626" cy="5137483"/>
          </a:xfrm>
        </p:spPr>
        <p:txBody>
          <a:bodyPr/>
          <a:lstStyle/>
          <a:p>
            <a:r>
              <a:rPr lang="en-US" dirty="0"/>
              <a:t>Purpose (continued):</a:t>
            </a:r>
          </a:p>
          <a:p>
            <a:pPr lvl="1"/>
            <a:r>
              <a:rPr lang="en-US" dirty="0"/>
              <a:t>How is it useful in covariance testing?</a:t>
            </a:r>
          </a:p>
          <a:p>
            <a:pPr lvl="2"/>
            <a:r>
              <a:rPr lang="en-US" dirty="0" err="1"/>
              <a:t>c</a:t>
            </a:r>
            <a:r>
              <a:rPr lang="en-US" baseline="-25000" dirty="0" err="1"/>
              <a:t>k</a:t>
            </a:r>
            <a:r>
              <a:rPr lang="en-US" dirty="0"/>
              <a:t> can indicate which covariance data are important in determining similarity</a:t>
            </a:r>
          </a:p>
          <a:p>
            <a:pPr lvl="2"/>
            <a:r>
              <a:rPr lang="en-US" dirty="0"/>
              <a:t>Results should be logical result of materials in systems</a:t>
            </a:r>
          </a:p>
          <a:p>
            <a:pPr lvl="2"/>
            <a:r>
              <a:rPr lang="en-US" dirty="0"/>
              <a:t>Especially helpful for comparison of primary fissile species uncertainty data</a:t>
            </a:r>
          </a:p>
          <a:p>
            <a:r>
              <a:rPr lang="en-US" dirty="0"/>
              <a:t>Methodology:</a:t>
            </a:r>
          </a:p>
          <a:p>
            <a:pPr lvl="1"/>
            <a:r>
              <a:rPr lang="en-US" dirty="0"/>
              <a:t>TSUNAMI-IP calculates </a:t>
            </a:r>
            <a:r>
              <a:rPr lang="en-US" dirty="0" err="1"/>
              <a:t>c</a:t>
            </a:r>
            <a:r>
              <a:rPr lang="en-US" baseline="-25000" dirty="0" err="1"/>
              <a:t>k</a:t>
            </a:r>
            <a:r>
              <a:rPr lang="en-US" dirty="0"/>
              <a:t> provided sensitivity data files (SDFs) for each application and experiment</a:t>
            </a:r>
          </a:p>
          <a:p>
            <a:pPr lvl="1"/>
            <a:r>
              <a:rPr lang="en-US" dirty="0"/>
              <a:t>“c” and “values” keywords in parameter block</a:t>
            </a:r>
          </a:p>
          <a:p>
            <a:pPr lvl="1"/>
            <a:r>
              <a:rPr lang="en-US" dirty="0"/>
              <a:t>“</a:t>
            </a:r>
            <a:r>
              <a:rPr lang="en-US" dirty="0" err="1"/>
              <a:t>c_long</a:t>
            </a:r>
            <a:r>
              <a:rPr lang="en-US" dirty="0"/>
              <a:t>” is also helpful because it provides the </a:t>
            </a:r>
            <a:r>
              <a:rPr lang="en-US" dirty="0" err="1"/>
              <a:t>c</a:t>
            </a:r>
            <a:r>
              <a:rPr lang="en-US" baseline="-25000" dirty="0" err="1"/>
              <a:t>k</a:t>
            </a:r>
            <a:r>
              <a:rPr lang="en-US" dirty="0"/>
              <a:t> contribution from each element in the covariance matrix</a:t>
            </a:r>
          </a:p>
        </p:txBody>
      </p:sp>
    </p:spTree>
    <p:extLst>
      <p:ext uri="{BB962C8B-B14F-4D97-AF65-F5344CB8AC3E}">
        <p14:creationId xmlns:p14="http://schemas.microsoft.com/office/powerpoint/2010/main" val="144423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D8C3B-6514-0843-8287-1012820FE576}"/>
              </a:ext>
            </a:extLst>
          </p:cNvPr>
          <p:cNvSpPr>
            <a:spLocks noGrp="1"/>
          </p:cNvSpPr>
          <p:nvPr>
            <p:ph type="title"/>
          </p:nvPr>
        </p:nvSpPr>
        <p:spPr/>
        <p:txBody>
          <a:bodyPr/>
          <a:lstStyle/>
          <a:p>
            <a:r>
              <a:rPr lang="en-US" dirty="0" err="1"/>
              <a:t>c</a:t>
            </a:r>
            <a:r>
              <a:rPr lang="en-US" baseline="-25000" dirty="0" err="1"/>
              <a:t>k</a:t>
            </a:r>
            <a:r>
              <a:rPr lang="en-US" dirty="0"/>
              <a:t> results – historical context: SCALE 6.1 to SCALE 6.2</a:t>
            </a:r>
          </a:p>
        </p:txBody>
      </p:sp>
      <p:sp>
        <p:nvSpPr>
          <p:cNvPr id="3" name="Content Placeholder 2">
            <a:extLst>
              <a:ext uri="{FF2B5EF4-FFF2-40B4-BE49-F238E27FC236}">
                <a16:creationId xmlns:a16="http://schemas.microsoft.com/office/drawing/2014/main" id="{8E9651AD-6DDE-274D-BC58-96B46F20348A}"/>
              </a:ext>
            </a:extLst>
          </p:cNvPr>
          <p:cNvSpPr>
            <a:spLocks noGrp="1"/>
          </p:cNvSpPr>
          <p:nvPr>
            <p:ph idx="1"/>
          </p:nvPr>
        </p:nvSpPr>
        <p:spPr>
          <a:xfrm>
            <a:off x="7951578" y="1278480"/>
            <a:ext cx="3908189" cy="5173691"/>
          </a:xfrm>
        </p:spPr>
        <p:txBody>
          <a:bodyPr/>
          <a:lstStyle/>
          <a:p>
            <a:r>
              <a:rPr lang="en-US" sz="2000" dirty="0"/>
              <a:t>1643 unique critical experiments compared to PWR SNF cask with fuel at representative discharge burnup</a:t>
            </a:r>
          </a:p>
          <a:p>
            <a:r>
              <a:rPr lang="en-US" sz="2000" dirty="0"/>
              <a:t>SCALE 6.1 (purple)</a:t>
            </a:r>
          </a:p>
          <a:p>
            <a:r>
              <a:rPr lang="en-US" sz="2000" dirty="0"/>
              <a:t>SCALE 6.2 (various)</a:t>
            </a:r>
          </a:p>
          <a:p>
            <a:r>
              <a:rPr lang="en-US" sz="2000" dirty="0"/>
              <a:t>This change caused significant turmoil for use of </a:t>
            </a:r>
            <a:r>
              <a:rPr lang="en-US" sz="2000" dirty="0" err="1"/>
              <a:t>c</a:t>
            </a:r>
            <a:r>
              <a:rPr lang="en-US" sz="2000" baseline="-25000" dirty="0" err="1"/>
              <a:t>k</a:t>
            </a:r>
            <a:r>
              <a:rPr lang="en-US" sz="2000" dirty="0"/>
              <a:t> to select similar experiments for validation</a:t>
            </a:r>
          </a:p>
          <a:p>
            <a:r>
              <a:rPr lang="en-US" sz="2000" dirty="0"/>
              <a:t>Difference largely due to Pu-239 </a:t>
            </a:r>
            <a:r>
              <a:rPr lang="en-US" sz="2000" dirty="0" err="1"/>
              <a:t>nubar</a:t>
            </a:r>
            <a:r>
              <a:rPr lang="en-US" sz="2000" dirty="0"/>
              <a:t> covariance update in ENDF/B-VII.1</a:t>
            </a:r>
          </a:p>
          <a:p>
            <a:pPr marL="0" indent="0">
              <a:buNone/>
            </a:pPr>
            <a:endParaRPr lang="en-US" dirty="0"/>
          </a:p>
        </p:txBody>
      </p:sp>
      <p:pic>
        <p:nvPicPr>
          <p:cNvPr id="4" name="Picture 3">
            <a:extLst>
              <a:ext uri="{FF2B5EF4-FFF2-40B4-BE49-F238E27FC236}">
                <a16:creationId xmlns:a16="http://schemas.microsoft.com/office/drawing/2014/main" id="{C81BCC31-643A-004D-81DB-C7458F622C37}"/>
              </a:ext>
            </a:extLst>
          </p:cNvPr>
          <p:cNvPicPr>
            <a:picLocks noChangeAspect="1"/>
          </p:cNvPicPr>
          <p:nvPr/>
        </p:nvPicPr>
        <p:blipFill>
          <a:blip r:embed="rId2"/>
          <a:stretch>
            <a:fillRect/>
          </a:stretch>
        </p:blipFill>
        <p:spPr>
          <a:xfrm>
            <a:off x="344288" y="993699"/>
            <a:ext cx="7396695" cy="5364293"/>
          </a:xfrm>
          <a:prstGeom prst="rect">
            <a:avLst/>
          </a:prstGeom>
        </p:spPr>
      </p:pic>
    </p:spTree>
    <p:extLst>
      <p:ext uri="{BB962C8B-B14F-4D97-AF65-F5344CB8AC3E}">
        <p14:creationId xmlns:p14="http://schemas.microsoft.com/office/powerpoint/2010/main" val="45185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CB245A-EBE9-B646-95FA-2A11BF9C7094}"/>
              </a:ext>
            </a:extLst>
          </p:cNvPr>
          <p:cNvSpPr>
            <a:spLocks noGrp="1"/>
          </p:cNvSpPr>
          <p:nvPr>
            <p:ph type="title"/>
          </p:nvPr>
        </p:nvSpPr>
        <p:spPr/>
        <p:txBody>
          <a:bodyPr/>
          <a:lstStyle/>
          <a:p>
            <a:r>
              <a:rPr lang="en-US" dirty="0" err="1"/>
              <a:t>c</a:t>
            </a:r>
            <a:r>
              <a:rPr lang="en-US" baseline="-25000" dirty="0" err="1"/>
              <a:t>k</a:t>
            </a:r>
            <a:r>
              <a:rPr lang="en-US" dirty="0"/>
              <a:t> results SCALE 6.2 and ENDF/B-VIII.0</a:t>
            </a:r>
          </a:p>
        </p:txBody>
      </p:sp>
      <p:pic>
        <p:nvPicPr>
          <p:cNvPr id="5" name="image34.png">
            <a:extLst>
              <a:ext uri="{FF2B5EF4-FFF2-40B4-BE49-F238E27FC236}">
                <a16:creationId xmlns:a16="http://schemas.microsoft.com/office/drawing/2014/main" id="{12CA0837-56B4-754D-8415-B7D4537FF1DC}"/>
              </a:ext>
            </a:extLst>
          </p:cNvPr>
          <p:cNvPicPr/>
          <p:nvPr/>
        </p:nvPicPr>
        <p:blipFill>
          <a:blip r:embed="rId2"/>
          <a:srcRect/>
          <a:stretch>
            <a:fillRect/>
          </a:stretch>
        </p:blipFill>
        <p:spPr>
          <a:xfrm>
            <a:off x="271923" y="1104760"/>
            <a:ext cx="8298497" cy="5096533"/>
          </a:xfrm>
          <a:prstGeom prst="rect">
            <a:avLst/>
          </a:prstGeom>
          <a:ln/>
        </p:spPr>
      </p:pic>
      <p:sp>
        <p:nvSpPr>
          <p:cNvPr id="6" name="TextBox 5">
            <a:extLst>
              <a:ext uri="{FF2B5EF4-FFF2-40B4-BE49-F238E27FC236}">
                <a16:creationId xmlns:a16="http://schemas.microsoft.com/office/drawing/2014/main" id="{0E866957-8603-674E-86F8-CD25DCD0DE88}"/>
              </a:ext>
            </a:extLst>
          </p:cNvPr>
          <p:cNvSpPr txBox="1"/>
          <p:nvPr/>
        </p:nvSpPr>
        <p:spPr>
          <a:xfrm>
            <a:off x="6517178" y="4322618"/>
            <a:ext cx="2219498" cy="590931"/>
          </a:xfrm>
          <a:prstGeom prst="rect">
            <a:avLst/>
          </a:prstGeom>
          <a:noFill/>
        </p:spPr>
        <p:txBody>
          <a:bodyPr wrap="square" rtlCol="0">
            <a:spAutoFit/>
          </a:bodyPr>
          <a:lstStyle/>
          <a:p>
            <a:pPr algn="l">
              <a:lnSpc>
                <a:spcPct val="90000"/>
              </a:lnSpc>
            </a:pPr>
            <a:r>
              <a:rPr lang="en-US" dirty="0">
                <a:latin typeface="+mn-lt"/>
              </a:rPr>
              <a:t>Moderator data not updated</a:t>
            </a:r>
          </a:p>
        </p:txBody>
      </p:sp>
      <p:sp>
        <p:nvSpPr>
          <p:cNvPr id="7" name="Content Placeholder 2">
            <a:extLst>
              <a:ext uri="{FF2B5EF4-FFF2-40B4-BE49-F238E27FC236}">
                <a16:creationId xmlns:a16="http://schemas.microsoft.com/office/drawing/2014/main" id="{65C2B98A-9C33-0A4F-B0B2-55387E39B328}"/>
              </a:ext>
            </a:extLst>
          </p:cNvPr>
          <p:cNvSpPr>
            <a:spLocks noGrp="1"/>
          </p:cNvSpPr>
          <p:nvPr>
            <p:ph idx="1"/>
          </p:nvPr>
        </p:nvSpPr>
        <p:spPr>
          <a:xfrm>
            <a:off x="8736676" y="1012894"/>
            <a:ext cx="3187476" cy="5188399"/>
          </a:xfrm>
        </p:spPr>
        <p:txBody>
          <a:bodyPr/>
          <a:lstStyle/>
          <a:p>
            <a:r>
              <a:rPr lang="en-US" sz="2000" dirty="0"/>
              <a:t>HTC experiments are still the most applicable experiments for validation of spent PWR systems.</a:t>
            </a:r>
          </a:p>
          <a:p>
            <a:r>
              <a:rPr lang="en-US" sz="2000" dirty="0"/>
              <a:t>The variation of applicability of LCT systems has, in general, been reduced compared to the SCALE 6.2 covariance data </a:t>
            </a:r>
          </a:p>
          <a:p>
            <a:pPr marL="0" indent="0">
              <a:buNone/>
            </a:pPr>
            <a:endParaRPr lang="en-US" dirty="0"/>
          </a:p>
        </p:txBody>
      </p:sp>
    </p:spTree>
    <p:extLst>
      <p:ext uri="{BB962C8B-B14F-4D97-AF65-F5344CB8AC3E}">
        <p14:creationId xmlns:p14="http://schemas.microsoft.com/office/powerpoint/2010/main" val="2494818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DD8115-F7CB-B943-8012-6F8B87A48C9A}"/>
              </a:ext>
            </a:extLst>
          </p:cNvPr>
          <p:cNvSpPr>
            <a:spLocks noGrp="1"/>
          </p:cNvSpPr>
          <p:nvPr>
            <p:ph type="title"/>
          </p:nvPr>
        </p:nvSpPr>
        <p:spPr/>
        <p:txBody>
          <a:bodyPr/>
          <a:lstStyle/>
          <a:p>
            <a:r>
              <a:rPr lang="en-US" dirty="0" err="1"/>
              <a:t>c</a:t>
            </a:r>
            <a:r>
              <a:rPr lang="en-US" baseline="-25000" dirty="0" err="1"/>
              <a:t>k</a:t>
            </a:r>
            <a:r>
              <a:rPr lang="en-US" dirty="0"/>
              <a:t> results SCALE 6.1 and ENDF/B-VIII.0</a:t>
            </a:r>
          </a:p>
        </p:txBody>
      </p:sp>
      <p:pic>
        <p:nvPicPr>
          <p:cNvPr id="5" name="image23.png">
            <a:extLst>
              <a:ext uri="{FF2B5EF4-FFF2-40B4-BE49-F238E27FC236}">
                <a16:creationId xmlns:a16="http://schemas.microsoft.com/office/drawing/2014/main" id="{4332EE26-7979-7544-91DA-41FFCD2700AC}"/>
              </a:ext>
            </a:extLst>
          </p:cNvPr>
          <p:cNvPicPr/>
          <p:nvPr/>
        </p:nvPicPr>
        <p:blipFill>
          <a:blip r:embed="rId2"/>
          <a:srcRect/>
          <a:stretch>
            <a:fillRect/>
          </a:stretch>
        </p:blipFill>
        <p:spPr>
          <a:xfrm>
            <a:off x="356754" y="963525"/>
            <a:ext cx="7831284" cy="5046577"/>
          </a:xfrm>
          <a:prstGeom prst="rect">
            <a:avLst/>
          </a:prstGeom>
          <a:ln/>
        </p:spPr>
      </p:pic>
      <p:sp>
        <p:nvSpPr>
          <p:cNvPr id="6" name="TextBox 5">
            <a:extLst>
              <a:ext uri="{FF2B5EF4-FFF2-40B4-BE49-F238E27FC236}">
                <a16:creationId xmlns:a16="http://schemas.microsoft.com/office/drawing/2014/main" id="{94EA78F0-8958-C54F-AB14-2DFD6AC665AD}"/>
              </a:ext>
            </a:extLst>
          </p:cNvPr>
          <p:cNvSpPr txBox="1"/>
          <p:nvPr/>
        </p:nvSpPr>
        <p:spPr>
          <a:xfrm>
            <a:off x="5760721" y="4231178"/>
            <a:ext cx="2219498" cy="590931"/>
          </a:xfrm>
          <a:prstGeom prst="rect">
            <a:avLst/>
          </a:prstGeom>
          <a:noFill/>
        </p:spPr>
        <p:txBody>
          <a:bodyPr wrap="square" rtlCol="0">
            <a:spAutoFit/>
          </a:bodyPr>
          <a:lstStyle/>
          <a:p>
            <a:pPr algn="l">
              <a:lnSpc>
                <a:spcPct val="90000"/>
              </a:lnSpc>
            </a:pPr>
            <a:r>
              <a:rPr lang="en-US" dirty="0">
                <a:latin typeface="+mn-lt"/>
              </a:rPr>
              <a:t>Moderator data not updated</a:t>
            </a:r>
          </a:p>
        </p:txBody>
      </p:sp>
      <p:sp>
        <p:nvSpPr>
          <p:cNvPr id="7" name="Content Placeholder 2">
            <a:extLst>
              <a:ext uri="{FF2B5EF4-FFF2-40B4-BE49-F238E27FC236}">
                <a16:creationId xmlns:a16="http://schemas.microsoft.com/office/drawing/2014/main" id="{0CE3C892-6B2E-5447-B032-C12D06EB657E}"/>
              </a:ext>
            </a:extLst>
          </p:cNvPr>
          <p:cNvSpPr>
            <a:spLocks noGrp="1"/>
          </p:cNvSpPr>
          <p:nvPr>
            <p:ph idx="1"/>
          </p:nvPr>
        </p:nvSpPr>
        <p:spPr>
          <a:xfrm>
            <a:off x="8287789" y="813816"/>
            <a:ext cx="3424844" cy="5321405"/>
          </a:xfrm>
        </p:spPr>
        <p:txBody>
          <a:bodyPr/>
          <a:lstStyle/>
          <a:p>
            <a:r>
              <a:rPr lang="en-US" sz="2000" dirty="0"/>
              <a:t>The effect of the ENDF/B-VIII data on experiment applicability in PWR burnup credit is largely a return to the SCALE 6.1 assessments.</a:t>
            </a:r>
          </a:p>
          <a:p>
            <a:r>
              <a:rPr lang="en-US" sz="2000" dirty="0"/>
              <a:t> The details of the applicability determinations differ significantly from those made with the SCALE 6.1 covariance data, but the differences largely cancel and suggest the same types of experiments are useful for validation.</a:t>
            </a:r>
          </a:p>
          <a:p>
            <a:pPr marL="0" indent="0">
              <a:buNone/>
            </a:pPr>
            <a:endParaRPr lang="en-US" dirty="0"/>
          </a:p>
        </p:txBody>
      </p:sp>
    </p:spTree>
    <p:extLst>
      <p:ext uri="{BB962C8B-B14F-4D97-AF65-F5344CB8AC3E}">
        <p14:creationId xmlns:p14="http://schemas.microsoft.com/office/powerpoint/2010/main" val="3074188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D006C-7B29-8D44-91C7-CDA6291D4E8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05C3A77-4A23-C44C-B957-489628BD4B08}"/>
              </a:ext>
            </a:extLst>
          </p:cNvPr>
          <p:cNvSpPr>
            <a:spLocks noGrp="1"/>
          </p:cNvSpPr>
          <p:nvPr>
            <p:ph idx="1"/>
          </p:nvPr>
        </p:nvSpPr>
        <p:spPr/>
        <p:txBody>
          <a:bodyPr/>
          <a:lstStyle/>
          <a:p>
            <a:r>
              <a:rPr lang="en-US" dirty="0"/>
              <a:t>ENDF/B-VIII.0 covariance library has been prepared for SCALE 6.3</a:t>
            </a:r>
          </a:p>
          <a:p>
            <a:r>
              <a:rPr lang="en-US" dirty="0"/>
              <a:t>Library will be available in the next SCALE 6.3 beta release</a:t>
            </a:r>
          </a:p>
          <a:p>
            <a:r>
              <a:rPr lang="en-US" dirty="0"/>
              <a:t>Covariance data show a general increase in the uncertainties in the nuclear data and thus an increase in the estimated nuclear data induced uncertainty in </a:t>
            </a:r>
            <a:r>
              <a:rPr lang="en-US" i="1" dirty="0" err="1"/>
              <a:t>k</a:t>
            </a:r>
            <a:r>
              <a:rPr lang="en-US" baseline="-25000" dirty="0" err="1"/>
              <a:t>eff</a:t>
            </a:r>
            <a:r>
              <a:rPr lang="en-US" baseline="-25000" dirty="0"/>
              <a:t> </a:t>
            </a:r>
            <a:r>
              <a:rPr lang="en-US" dirty="0"/>
              <a:t>for ENDF/B-VIII.0.</a:t>
            </a:r>
          </a:p>
          <a:p>
            <a:endParaRPr lang="en-US" dirty="0"/>
          </a:p>
        </p:txBody>
      </p:sp>
    </p:spTree>
    <p:extLst>
      <p:ext uri="{BB962C8B-B14F-4D97-AF65-F5344CB8AC3E}">
        <p14:creationId xmlns:p14="http://schemas.microsoft.com/office/powerpoint/2010/main" val="376459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87DB-AC9B-A749-B5F1-887691A39A3A}"/>
              </a:ext>
            </a:extLst>
          </p:cNvPr>
          <p:cNvSpPr>
            <a:spLocks noGrp="1"/>
          </p:cNvSpPr>
          <p:nvPr>
            <p:ph type="title"/>
          </p:nvPr>
        </p:nvSpPr>
        <p:spPr>
          <a:xfrm>
            <a:off x="1012394" y="474720"/>
            <a:ext cx="11430000" cy="539496"/>
          </a:xfrm>
        </p:spPr>
        <p:txBody>
          <a:bodyPr/>
          <a:lstStyle/>
          <a:p>
            <a:r>
              <a:rPr lang="en-US" dirty="0"/>
              <a:t>Work-flow to generate the covariance library</a:t>
            </a:r>
          </a:p>
        </p:txBody>
      </p:sp>
      <p:grpSp>
        <p:nvGrpSpPr>
          <p:cNvPr id="52" name="Group 51">
            <a:extLst>
              <a:ext uri="{FF2B5EF4-FFF2-40B4-BE49-F238E27FC236}">
                <a16:creationId xmlns:a16="http://schemas.microsoft.com/office/drawing/2014/main" id="{CA8C96BE-7377-3A43-AA3E-A72D81BCBCB7}"/>
              </a:ext>
            </a:extLst>
          </p:cNvPr>
          <p:cNvGrpSpPr/>
          <p:nvPr/>
        </p:nvGrpSpPr>
        <p:grpSpPr>
          <a:xfrm>
            <a:off x="990139" y="1278542"/>
            <a:ext cx="5737255" cy="5212358"/>
            <a:chOff x="1092423" y="954860"/>
            <a:chExt cx="5737255" cy="5212358"/>
          </a:xfrm>
        </p:grpSpPr>
        <p:sp>
          <p:nvSpPr>
            <p:cNvPr id="4" name="Oval 3">
              <a:extLst>
                <a:ext uri="{FF2B5EF4-FFF2-40B4-BE49-F238E27FC236}">
                  <a16:creationId xmlns:a16="http://schemas.microsoft.com/office/drawing/2014/main" id="{A9B6414D-3480-034A-A424-61BE11F79DB6}"/>
                </a:ext>
              </a:extLst>
            </p:cNvPr>
            <p:cNvSpPr/>
            <p:nvPr/>
          </p:nvSpPr>
          <p:spPr>
            <a:xfrm>
              <a:off x="3317734" y="954860"/>
              <a:ext cx="2023009" cy="873939"/>
            </a:xfrm>
            <a:prstGeom prst="ellipse">
              <a:avLst/>
            </a:prstGeom>
            <a:solidFill>
              <a:schemeClr val="accent3">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ENDF evaluation</a:t>
              </a:r>
            </a:p>
          </p:txBody>
        </p:sp>
        <p:grpSp>
          <p:nvGrpSpPr>
            <p:cNvPr id="28" name="Group 27">
              <a:extLst>
                <a:ext uri="{FF2B5EF4-FFF2-40B4-BE49-F238E27FC236}">
                  <a16:creationId xmlns:a16="http://schemas.microsoft.com/office/drawing/2014/main" id="{850A7DFA-0748-AC4C-8DBB-7C24528C4DD0}"/>
                </a:ext>
              </a:extLst>
            </p:cNvPr>
            <p:cNvGrpSpPr/>
            <p:nvPr/>
          </p:nvGrpSpPr>
          <p:grpSpPr>
            <a:xfrm>
              <a:off x="1092423" y="2091225"/>
              <a:ext cx="2735108" cy="2083133"/>
              <a:chOff x="1019596" y="1945569"/>
              <a:chExt cx="2735108" cy="2083133"/>
            </a:xfrm>
          </p:grpSpPr>
          <p:grpSp>
            <p:nvGrpSpPr>
              <p:cNvPr id="10" name="Group 9">
                <a:extLst>
                  <a:ext uri="{FF2B5EF4-FFF2-40B4-BE49-F238E27FC236}">
                    <a16:creationId xmlns:a16="http://schemas.microsoft.com/office/drawing/2014/main" id="{FDBA6110-ECB8-7D49-87EF-616108C47DCD}"/>
                  </a:ext>
                </a:extLst>
              </p:cNvPr>
              <p:cNvGrpSpPr/>
              <p:nvPr/>
            </p:nvGrpSpPr>
            <p:grpSpPr>
              <a:xfrm>
                <a:off x="1019596" y="1945569"/>
                <a:ext cx="2735108" cy="2083133"/>
                <a:chOff x="1027688" y="1921293"/>
                <a:chExt cx="2735108" cy="2083133"/>
              </a:xfrm>
            </p:grpSpPr>
            <p:sp>
              <p:nvSpPr>
                <p:cNvPr id="7" name="Rounded Rectangle 6">
                  <a:extLst>
                    <a:ext uri="{FF2B5EF4-FFF2-40B4-BE49-F238E27FC236}">
                      <a16:creationId xmlns:a16="http://schemas.microsoft.com/office/drawing/2014/main" id="{7B7AC836-CFC6-C74D-8A0F-EC8CD75B704D}"/>
                    </a:ext>
                  </a:extLst>
                </p:cNvPr>
                <p:cNvSpPr/>
                <p:nvPr/>
              </p:nvSpPr>
              <p:spPr>
                <a:xfrm>
                  <a:off x="1027688" y="1921293"/>
                  <a:ext cx="2735108" cy="525983"/>
                </a:xfrm>
                <a:prstGeom prst="roundRect">
                  <a:avLst/>
                </a:prstGeom>
                <a:solidFill>
                  <a:schemeClr val="accent4">
                    <a:lumMod val="40000"/>
                    <a:lumOff val="6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POLIDENT</a:t>
                  </a:r>
                </a:p>
                <a:p>
                  <a:pPr algn="l">
                    <a:lnSpc>
                      <a:spcPct val="90000"/>
                    </a:lnSpc>
                  </a:pPr>
                  <a:r>
                    <a:rPr lang="en-US" sz="1600" dirty="0">
                      <a:solidFill>
                        <a:schemeClr val="tx1"/>
                      </a:solidFill>
                    </a:rPr>
                    <a:t>(1-D point-wise)</a:t>
                  </a:r>
                </a:p>
              </p:txBody>
            </p:sp>
            <p:sp>
              <p:nvSpPr>
                <p:cNvPr id="8" name="Rounded Rectangle 7">
                  <a:extLst>
                    <a:ext uri="{FF2B5EF4-FFF2-40B4-BE49-F238E27FC236}">
                      <a16:creationId xmlns:a16="http://schemas.microsoft.com/office/drawing/2014/main" id="{3BA63010-3921-4D4B-90B0-4AB8BFC46FB0}"/>
                    </a:ext>
                  </a:extLst>
                </p:cNvPr>
                <p:cNvSpPr/>
                <p:nvPr/>
              </p:nvSpPr>
              <p:spPr>
                <a:xfrm>
                  <a:off x="1027688" y="2609116"/>
                  <a:ext cx="2735108" cy="566442"/>
                </a:xfrm>
                <a:prstGeom prst="roundRect">
                  <a:avLst/>
                </a:prstGeom>
                <a:solidFill>
                  <a:schemeClr val="accent4">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BROADEN</a:t>
                  </a:r>
                </a:p>
                <a:p>
                  <a:pPr algn="l">
                    <a:lnSpc>
                      <a:spcPct val="90000"/>
                    </a:lnSpc>
                  </a:pPr>
                  <a:r>
                    <a:rPr lang="en-US" sz="1600" dirty="0">
                      <a:solidFill>
                        <a:schemeClr val="tx1"/>
                      </a:solidFill>
                    </a:rPr>
                    <a:t>(Doppler broadening)</a:t>
                  </a:r>
                </a:p>
              </p:txBody>
            </p:sp>
            <p:sp>
              <p:nvSpPr>
                <p:cNvPr id="9" name="Rounded Rectangle 8">
                  <a:extLst>
                    <a:ext uri="{FF2B5EF4-FFF2-40B4-BE49-F238E27FC236}">
                      <a16:creationId xmlns:a16="http://schemas.microsoft.com/office/drawing/2014/main" id="{DCCFB6B0-9288-6946-B980-FAAD793A77CF}"/>
                    </a:ext>
                  </a:extLst>
                </p:cNvPr>
                <p:cNvSpPr/>
                <p:nvPr/>
              </p:nvSpPr>
              <p:spPr>
                <a:xfrm>
                  <a:off x="1027688" y="3437984"/>
                  <a:ext cx="2735108" cy="566442"/>
                </a:xfrm>
                <a:prstGeom prst="roundRect">
                  <a:avLst/>
                </a:prstGeom>
                <a:solidFill>
                  <a:schemeClr val="accent4">
                    <a:lumMod val="7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TGEL</a:t>
                  </a:r>
                </a:p>
                <a:p>
                  <a:pPr algn="l">
                    <a:lnSpc>
                      <a:spcPct val="90000"/>
                    </a:lnSpc>
                  </a:pPr>
                  <a:r>
                    <a:rPr lang="en-US" sz="1600" dirty="0">
                      <a:solidFill>
                        <a:schemeClr val="tx1"/>
                      </a:solidFill>
                    </a:rPr>
                    <a:t>(redundant 1-D)</a:t>
                  </a:r>
                </a:p>
              </p:txBody>
            </p:sp>
          </p:grpSp>
          <p:cxnSp>
            <p:nvCxnSpPr>
              <p:cNvPr id="18" name="Straight Arrow Connector 17">
                <a:extLst>
                  <a:ext uri="{FF2B5EF4-FFF2-40B4-BE49-F238E27FC236}">
                    <a16:creationId xmlns:a16="http://schemas.microsoft.com/office/drawing/2014/main" id="{BFB656D2-AAF7-7946-8E2C-6A3ED444EFFF}"/>
                  </a:ext>
                </a:extLst>
              </p:cNvPr>
              <p:cNvCxnSpPr>
                <a:cxnSpLocks/>
                <a:stCxn id="7" idx="2"/>
                <a:endCxn id="8" idx="0"/>
              </p:cNvCxnSpPr>
              <p:nvPr/>
            </p:nvCxnSpPr>
            <p:spPr>
              <a:xfrm>
                <a:off x="2387150" y="2471552"/>
                <a:ext cx="0" cy="161840"/>
              </a:xfrm>
              <a:prstGeom prst="straightConnector1">
                <a:avLst/>
              </a:prstGeom>
              <a:ln w="28575">
                <a:solidFill>
                  <a:schemeClr val="accent4">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58B33E-09AA-2B4D-AF85-23A33EC62DD5}"/>
                  </a:ext>
                </a:extLst>
              </p:cNvPr>
              <p:cNvCxnSpPr>
                <a:cxnSpLocks/>
                <a:endCxn id="9" idx="0"/>
              </p:cNvCxnSpPr>
              <p:nvPr/>
            </p:nvCxnSpPr>
            <p:spPr>
              <a:xfrm>
                <a:off x="2387150" y="3159374"/>
                <a:ext cx="0" cy="302886"/>
              </a:xfrm>
              <a:prstGeom prst="straightConnector1">
                <a:avLst/>
              </a:prstGeom>
              <a:ln w="28575">
                <a:solidFill>
                  <a:schemeClr val="accent4">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B3A67F66-4864-1546-9EB6-0A81235AE028}"/>
                </a:ext>
              </a:extLst>
            </p:cNvPr>
            <p:cNvGrpSpPr/>
            <p:nvPr/>
          </p:nvGrpSpPr>
          <p:grpSpPr>
            <a:xfrm>
              <a:off x="4928050" y="2091225"/>
              <a:ext cx="1901628" cy="1451955"/>
              <a:chOff x="5729161" y="1804524"/>
              <a:chExt cx="1901628" cy="1451955"/>
            </a:xfrm>
          </p:grpSpPr>
          <p:sp>
            <p:nvSpPr>
              <p:cNvPr id="29" name="Rounded Rectangle 28">
                <a:extLst>
                  <a:ext uri="{FF2B5EF4-FFF2-40B4-BE49-F238E27FC236}">
                    <a16:creationId xmlns:a16="http://schemas.microsoft.com/office/drawing/2014/main" id="{8A9794A2-3D87-F24E-AEC4-B4BAD34C6781}"/>
                  </a:ext>
                </a:extLst>
              </p:cNvPr>
              <p:cNvSpPr/>
              <p:nvPr/>
            </p:nvSpPr>
            <p:spPr>
              <a:xfrm>
                <a:off x="5729161" y="1804524"/>
                <a:ext cx="1901628" cy="639271"/>
              </a:xfrm>
              <a:prstGeom prst="roundRect">
                <a:avLst/>
              </a:prstGeom>
              <a:solidFill>
                <a:schemeClr val="accent2">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Y12</a:t>
                </a:r>
              </a:p>
              <a:p>
                <a:pPr algn="l">
                  <a:lnSpc>
                    <a:spcPct val="90000"/>
                  </a:lnSpc>
                </a:pPr>
                <a:r>
                  <a:rPr lang="en-US" sz="1600" dirty="0">
                    <a:solidFill>
                      <a:schemeClr val="tx1"/>
                    </a:solidFill>
                  </a:rPr>
                  <a:t>(Chi data)</a:t>
                </a:r>
              </a:p>
            </p:txBody>
          </p:sp>
          <p:sp>
            <p:nvSpPr>
              <p:cNvPr id="30" name="Rounded Rectangle 29">
                <a:extLst>
                  <a:ext uri="{FF2B5EF4-FFF2-40B4-BE49-F238E27FC236}">
                    <a16:creationId xmlns:a16="http://schemas.microsoft.com/office/drawing/2014/main" id="{D8D5C0EB-826B-154F-A8B5-A3F195546B33}"/>
                  </a:ext>
                </a:extLst>
              </p:cNvPr>
              <p:cNvSpPr/>
              <p:nvPr/>
            </p:nvSpPr>
            <p:spPr>
              <a:xfrm>
                <a:off x="5729161" y="2617208"/>
                <a:ext cx="1901628" cy="639271"/>
              </a:xfrm>
              <a:prstGeom prst="roundRect">
                <a:avLst/>
              </a:prstGeom>
              <a:solidFill>
                <a:schemeClr val="accent2">
                  <a:lumMod val="7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X10</a:t>
                </a:r>
              </a:p>
              <a:p>
                <a:pPr algn="l">
                  <a:lnSpc>
                    <a:spcPct val="90000"/>
                  </a:lnSpc>
                </a:pPr>
                <a:r>
                  <a:rPr lang="en-US" sz="1600" dirty="0">
                    <a:solidFill>
                      <a:schemeClr val="tx1"/>
                    </a:solidFill>
                  </a:rPr>
                  <a:t>(MG Chi data)</a:t>
                </a:r>
              </a:p>
            </p:txBody>
          </p:sp>
          <p:cxnSp>
            <p:nvCxnSpPr>
              <p:cNvPr id="32" name="Straight Arrow Connector 31">
                <a:extLst>
                  <a:ext uri="{FF2B5EF4-FFF2-40B4-BE49-F238E27FC236}">
                    <a16:creationId xmlns:a16="http://schemas.microsoft.com/office/drawing/2014/main" id="{A98728B1-E8E0-0140-A9DE-378D73F7102A}"/>
                  </a:ext>
                </a:extLst>
              </p:cNvPr>
              <p:cNvCxnSpPr>
                <a:stCxn id="29" idx="2"/>
                <a:endCxn id="30" idx="0"/>
              </p:cNvCxnSpPr>
              <p:nvPr/>
            </p:nvCxnSpPr>
            <p:spPr>
              <a:xfrm>
                <a:off x="6679975" y="2443795"/>
                <a:ext cx="0" cy="173413"/>
              </a:xfrm>
              <a:prstGeom prst="straightConnector1">
                <a:avLst/>
              </a:prstGeom>
              <a:ln w="28575">
                <a:solidFill>
                  <a:schemeClr val="accent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0D83523F-C20D-0944-8AF5-642536F9E348}"/>
                </a:ext>
              </a:extLst>
            </p:cNvPr>
            <p:cNvCxnSpPr>
              <a:stCxn id="4" idx="4"/>
              <a:endCxn id="35" idx="0"/>
            </p:cNvCxnSpPr>
            <p:nvPr/>
          </p:nvCxnSpPr>
          <p:spPr>
            <a:xfrm flipH="1">
              <a:off x="4329238" y="1828799"/>
              <a:ext cx="1" cy="2666979"/>
            </a:xfrm>
            <a:prstGeom prst="straightConnector1">
              <a:avLst/>
            </a:prstGeom>
            <a:ln w="28575">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4513E0BF-F74E-FB4A-9CDF-951404FB62BF}"/>
                </a:ext>
              </a:extLst>
            </p:cNvPr>
            <p:cNvCxnSpPr>
              <a:stCxn id="4" idx="6"/>
              <a:endCxn id="29" idx="0"/>
            </p:cNvCxnSpPr>
            <p:nvPr/>
          </p:nvCxnSpPr>
          <p:spPr>
            <a:xfrm>
              <a:off x="5340743" y="1391830"/>
              <a:ext cx="538121" cy="699395"/>
            </a:xfrm>
            <a:prstGeom prst="bentConnector2">
              <a:avLst/>
            </a:prstGeom>
            <a:ln w="28575">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375171AD-752E-724E-9410-3410022B88DA}"/>
                </a:ext>
              </a:extLst>
            </p:cNvPr>
            <p:cNvCxnSpPr>
              <a:endCxn id="7" idx="0"/>
            </p:cNvCxnSpPr>
            <p:nvPr/>
          </p:nvCxnSpPr>
          <p:spPr>
            <a:xfrm rot="10800000" flipV="1">
              <a:off x="2459978" y="1391829"/>
              <a:ext cx="857757" cy="699396"/>
            </a:xfrm>
            <a:prstGeom prst="bentConnector2">
              <a:avLst/>
            </a:prstGeom>
            <a:ln w="28575">
              <a:solidFill>
                <a:schemeClr val="accent4">
                  <a:lumMod val="60000"/>
                  <a:lumOff val="40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2EFD7F2A-30D6-B542-917F-0273E2B23DB8}"/>
                </a:ext>
              </a:extLst>
            </p:cNvPr>
            <p:cNvGrpSpPr/>
            <p:nvPr/>
          </p:nvGrpSpPr>
          <p:grpSpPr>
            <a:xfrm>
              <a:off x="3143754" y="4495778"/>
              <a:ext cx="2370968" cy="1671440"/>
              <a:chOff x="3143754" y="4495778"/>
              <a:chExt cx="2370968" cy="1671440"/>
            </a:xfrm>
          </p:grpSpPr>
          <p:grpSp>
            <p:nvGrpSpPr>
              <p:cNvPr id="36" name="Group 35">
                <a:extLst>
                  <a:ext uri="{FF2B5EF4-FFF2-40B4-BE49-F238E27FC236}">
                    <a16:creationId xmlns:a16="http://schemas.microsoft.com/office/drawing/2014/main" id="{FB186A44-B9D3-4C42-B079-6C3F122AA1F3}"/>
                  </a:ext>
                </a:extLst>
              </p:cNvPr>
              <p:cNvGrpSpPr/>
              <p:nvPr/>
            </p:nvGrpSpPr>
            <p:grpSpPr>
              <a:xfrm>
                <a:off x="3143754" y="4495778"/>
                <a:ext cx="2370968" cy="1671440"/>
                <a:chOff x="3470134" y="4575349"/>
                <a:chExt cx="2370968" cy="1671440"/>
              </a:xfrm>
            </p:grpSpPr>
            <p:sp>
              <p:nvSpPr>
                <p:cNvPr id="34" name="Rounded Rectangle 33">
                  <a:extLst>
                    <a:ext uri="{FF2B5EF4-FFF2-40B4-BE49-F238E27FC236}">
                      <a16:creationId xmlns:a16="http://schemas.microsoft.com/office/drawing/2014/main" id="{2DE8F0EA-9935-D448-99BE-1182083D6DE6}"/>
                    </a:ext>
                  </a:extLst>
                </p:cNvPr>
                <p:cNvSpPr/>
                <p:nvPr/>
              </p:nvSpPr>
              <p:spPr>
                <a:xfrm>
                  <a:off x="3507896" y="5419138"/>
                  <a:ext cx="2333206" cy="827651"/>
                </a:xfrm>
                <a:prstGeom prst="roundRect">
                  <a:avLst/>
                </a:prstGeom>
                <a:solidFill>
                  <a:schemeClr val="accent6">
                    <a:lumMod val="75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COGNAC</a:t>
                  </a:r>
                </a:p>
                <a:p>
                  <a:pPr algn="l">
                    <a:lnSpc>
                      <a:spcPct val="90000"/>
                    </a:lnSpc>
                  </a:pPr>
                  <a:r>
                    <a:rPr lang="en-US" sz="1600" dirty="0">
                      <a:solidFill>
                        <a:schemeClr val="tx1"/>
                      </a:solidFill>
                    </a:rPr>
                    <a:t>(correct + filter</a:t>
                  </a:r>
                  <a:br>
                    <a:rPr lang="en-US" sz="1600" dirty="0">
                      <a:solidFill>
                        <a:schemeClr val="tx1"/>
                      </a:solidFill>
                    </a:rPr>
                  </a:br>
                  <a:r>
                    <a:rPr lang="en-US" sz="1600" dirty="0">
                      <a:solidFill>
                        <a:schemeClr val="tx1"/>
                      </a:solidFill>
                    </a:rPr>
                    <a:t>covariance data)</a:t>
                  </a:r>
                </a:p>
              </p:txBody>
            </p:sp>
            <p:sp>
              <p:nvSpPr>
                <p:cNvPr id="35" name="Rounded Rectangle 34">
                  <a:extLst>
                    <a:ext uri="{FF2B5EF4-FFF2-40B4-BE49-F238E27FC236}">
                      <a16:creationId xmlns:a16="http://schemas.microsoft.com/office/drawing/2014/main" id="{FFC9D5CD-4DC1-7143-A16F-2671D252DBD9}"/>
                    </a:ext>
                  </a:extLst>
                </p:cNvPr>
                <p:cNvSpPr/>
                <p:nvPr/>
              </p:nvSpPr>
              <p:spPr>
                <a:xfrm>
                  <a:off x="3470134" y="4575349"/>
                  <a:ext cx="2370968" cy="639271"/>
                </a:xfrm>
                <a:prstGeom prst="roundRect">
                  <a:avLst/>
                </a:prstGeom>
                <a:solidFill>
                  <a:schemeClr val="accent6">
                    <a:lumMod val="60000"/>
                    <a:lumOff val="40000"/>
                  </a:schemeClr>
                </a:solidFill>
                <a:ln w="38100">
                  <a:solidFill>
                    <a:schemeClr val="bg2"/>
                  </a:solidFill>
                  <a:miter lim="800000"/>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p>
                  <a:pPr algn="l">
                    <a:lnSpc>
                      <a:spcPct val="90000"/>
                    </a:lnSpc>
                  </a:pPr>
                  <a:r>
                    <a:rPr lang="en-US" sz="1600" dirty="0">
                      <a:solidFill>
                        <a:schemeClr val="tx1"/>
                      </a:solidFill>
                    </a:rPr>
                    <a:t>PUFF-IV</a:t>
                  </a:r>
                </a:p>
                <a:p>
                  <a:pPr algn="l">
                    <a:lnSpc>
                      <a:spcPct val="90000"/>
                    </a:lnSpc>
                  </a:pPr>
                  <a:r>
                    <a:rPr lang="en-US" sz="1600" dirty="0">
                      <a:solidFill>
                        <a:schemeClr val="tx1"/>
                      </a:solidFill>
                    </a:rPr>
                    <a:t>(covariance data)</a:t>
                  </a:r>
                </a:p>
              </p:txBody>
            </p:sp>
          </p:grpSp>
          <p:cxnSp>
            <p:nvCxnSpPr>
              <p:cNvPr id="44" name="Straight Arrow Connector 43">
                <a:extLst>
                  <a:ext uri="{FF2B5EF4-FFF2-40B4-BE49-F238E27FC236}">
                    <a16:creationId xmlns:a16="http://schemas.microsoft.com/office/drawing/2014/main" id="{B7B09E06-252A-AA43-BC2A-34E69851FC52}"/>
                  </a:ext>
                </a:extLst>
              </p:cNvPr>
              <p:cNvCxnSpPr>
                <a:cxnSpLocks/>
                <a:stCxn id="35" idx="2"/>
              </p:cNvCxnSpPr>
              <p:nvPr/>
            </p:nvCxnSpPr>
            <p:spPr>
              <a:xfrm>
                <a:off x="4329238" y="5135049"/>
                <a:ext cx="0" cy="234668"/>
              </a:xfrm>
              <a:prstGeom prst="straightConnector1">
                <a:avLst/>
              </a:prstGeom>
              <a:ln w="28575">
                <a:solidFill>
                  <a:schemeClr val="accent6">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cxnSp>
          <p:nvCxnSpPr>
            <p:cNvPr id="48" name="Elbow Connector 47">
              <a:extLst>
                <a:ext uri="{FF2B5EF4-FFF2-40B4-BE49-F238E27FC236}">
                  <a16:creationId xmlns:a16="http://schemas.microsoft.com/office/drawing/2014/main" id="{93958913-597F-124D-856B-9A3F71C061F0}"/>
                </a:ext>
              </a:extLst>
            </p:cNvPr>
            <p:cNvCxnSpPr>
              <a:cxnSpLocks/>
              <a:endCxn id="35" idx="1"/>
            </p:cNvCxnSpPr>
            <p:nvPr/>
          </p:nvCxnSpPr>
          <p:spPr>
            <a:xfrm rot="16200000" flipH="1">
              <a:off x="2521798" y="4193458"/>
              <a:ext cx="641056" cy="602855"/>
            </a:xfrm>
            <a:prstGeom prst="bentConnector2">
              <a:avLst/>
            </a:prstGeom>
            <a:ln w="28575">
              <a:solidFill>
                <a:schemeClr val="accent4">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BC405B64-A92E-B143-834C-DCBD3DC7F5CD}"/>
                </a:ext>
              </a:extLst>
            </p:cNvPr>
            <p:cNvCxnSpPr>
              <a:stCxn id="30" idx="2"/>
              <a:endCxn id="35" idx="3"/>
            </p:cNvCxnSpPr>
            <p:nvPr/>
          </p:nvCxnSpPr>
          <p:spPr>
            <a:xfrm rot="5400000">
              <a:off x="5060676" y="3997226"/>
              <a:ext cx="1272234" cy="364142"/>
            </a:xfrm>
            <a:prstGeom prst="bentConnector2">
              <a:avLst/>
            </a:prstGeom>
            <a:ln w="28575">
              <a:solidFill>
                <a:schemeClr val="accent2">
                  <a:lumMod val="75000"/>
                </a:schemeClr>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54" name="Content Placeholder 2">
            <a:extLst>
              <a:ext uri="{FF2B5EF4-FFF2-40B4-BE49-F238E27FC236}">
                <a16:creationId xmlns:a16="http://schemas.microsoft.com/office/drawing/2014/main" id="{D53716AE-38DC-DB4E-885B-D6FA2F14B379}"/>
              </a:ext>
            </a:extLst>
          </p:cNvPr>
          <p:cNvSpPr>
            <a:spLocks noGrp="1"/>
          </p:cNvSpPr>
          <p:nvPr>
            <p:ph idx="1"/>
          </p:nvPr>
        </p:nvSpPr>
        <p:spPr>
          <a:xfrm>
            <a:off x="6788084" y="1177739"/>
            <a:ext cx="4676753" cy="5442981"/>
          </a:xfrm>
        </p:spPr>
        <p:txBody>
          <a:bodyPr/>
          <a:lstStyle/>
          <a:p>
            <a:r>
              <a:rPr lang="en-US" sz="2400" dirty="0"/>
              <a:t>1– D data are broadened to 293 K</a:t>
            </a:r>
          </a:p>
          <a:p>
            <a:r>
              <a:rPr lang="en-US" sz="2400" dirty="0"/>
              <a:t>To collapse covariance data a Maxwellian-1/E-fission-1/E flux is used.</a:t>
            </a:r>
          </a:p>
          <a:p>
            <a:r>
              <a:rPr lang="en-US" sz="2400" dirty="0"/>
              <a:t>A 56 neutron group library was generated.</a:t>
            </a:r>
          </a:p>
          <a:p>
            <a:r>
              <a:rPr lang="en-US" sz="2400" dirty="0"/>
              <a:t>This library is expected to be available in the upcoming SCALE 6.3 beta release.</a:t>
            </a:r>
          </a:p>
        </p:txBody>
      </p:sp>
    </p:spTree>
    <p:extLst>
      <p:ext uri="{BB962C8B-B14F-4D97-AF65-F5344CB8AC3E}">
        <p14:creationId xmlns:p14="http://schemas.microsoft.com/office/powerpoint/2010/main" val="920772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F66E-0743-BD46-B116-692CD8EAA6A8}"/>
              </a:ext>
            </a:extLst>
          </p:cNvPr>
          <p:cNvSpPr>
            <a:spLocks noGrp="1"/>
          </p:cNvSpPr>
          <p:nvPr>
            <p:ph type="title"/>
          </p:nvPr>
        </p:nvSpPr>
        <p:spPr/>
        <p:txBody>
          <a:bodyPr/>
          <a:lstStyle/>
          <a:p>
            <a:r>
              <a:rPr lang="en-US" dirty="0"/>
              <a:t>Corrections applied to SCALE covariance libraries</a:t>
            </a:r>
          </a:p>
        </p:txBody>
      </p:sp>
      <p:sp>
        <p:nvSpPr>
          <p:cNvPr id="3" name="Content Placeholder 2">
            <a:extLst>
              <a:ext uri="{FF2B5EF4-FFF2-40B4-BE49-F238E27FC236}">
                <a16:creationId xmlns:a16="http://schemas.microsoft.com/office/drawing/2014/main" id="{42414CB1-08CC-1742-B2CE-C4B1FDF6182E}"/>
              </a:ext>
            </a:extLst>
          </p:cNvPr>
          <p:cNvSpPr>
            <a:spLocks noGrp="1"/>
          </p:cNvSpPr>
          <p:nvPr>
            <p:ph idx="1"/>
          </p:nvPr>
        </p:nvSpPr>
        <p:spPr>
          <a:xfrm>
            <a:off x="429767" y="1209371"/>
            <a:ext cx="11430000" cy="5648629"/>
          </a:xfrm>
        </p:spPr>
        <p:txBody>
          <a:bodyPr/>
          <a:lstStyle/>
          <a:p>
            <a:r>
              <a:rPr lang="en-US" sz="2000" dirty="0"/>
              <a:t>All redundant covariance matrices are removed, i.e. if &lt;1,2&gt; and &lt;2,1&gt; are present, only &lt;1,2&gt; is retained. (Note: PUFF_IV adds these redundant matrices during processing).</a:t>
            </a:r>
          </a:p>
          <a:p>
            <a:r>
              <a:rPr lang="en-US" sz="2000" dirty="0"/>
              <a:t>Cross section data without covariance information are removed - i.e. threshold reactions that are above the highest energy group.</a:t>
            </a:r>
          </a:p>
          <a:p>
            <a:r>
              <a:rPr lang="en-US" sz="2000" dirty="0"/>
              <a:t>Relative uncertainties larger than 1 are set to 1</a:t>
            </a:r>
          </a:p>
          <a:p>
            <a:r>
              <a:rPr lang="en-US" sz="2000" dirty="0"/>
              <a:t>Correlation values with absolute values larger than 1 are set to +1 or -1.</a:t>
            </a:r>
          </a:p>
          <a:p>
            <a:r>
              <a:rPr lang="en-US" sz="2000" dirty="0"/>
              <a:t>If a higher energy group has uncertainty  data and the lower energy groups do not (but have non-zero cross section data):</a:t>
            </a:r>
          </a:p>
          <a:p>
            <a:pPr lvl="1"/>
            <a:r>
              <a:rPr lang="en-US" sz="2000" dirty="0"/>
              <a:t>Diagonal elements of the covariance matrix are extended</a:t>
            </a:r>
            <a:endParaRPr lang="en-US" sz="1600"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01782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BA90-932C-0C4B-963D-CB3B082A016F}"/>
              </a:ext>
            </a:extLst>
          </p:cNvPr>
          <p:cNvSpPr>
            <a:spLocks noGrp="1"/>
          </p:cNvSpPr>
          <p:nvPr>
            <p:ph type="title"/>
          </p:nvPr>
        </p:nvSpPr>
        <p:spPr>
          <a:xfrm>
            <a:off x="429767" y="346239"/>
            <a:ext cx="11177347" cy="697745"/>
          </a:xfrm>
        </p:spPr>
        <p:txBody>
          <a:bodyPr/>
          <a:lstStyle/>
          <a:p>
            <a:r>
              <a:rPr lang="en-US" dirty="0"/>
              <a:t>Data corrected by COGNAC:  </a:t>
            </a:r>
            <a:r>
              <a:rPr lang="en-US" baseline="30000" dirty="0"/>
              <a:t>235</a:t>
            </a:r>
            <a:r>
              <a:rPr lang="en-US" dirty="0"/>
              <a:t>U</a:t>
            </a:r>
            <a:br>
              <a:rPr lang="en-US" dirty="0"/>
            </a:br>
            <a:endParaRPr lang="en-US" dirty="0"/>
          </a:p>
        </p:txBody>
      </p:sp>
      <p:sp>
        <p:nvSpPr>
          <p:cNvPr id="3" name="Content Placeholder 2">
            <a:extLst>
              <a:ext uri="{FF2B5EF4-FFF2-40B4-BE49-F238E27FC236}">
                <a16:creationId xmlns:a16="http://schemas.microsoft.com/office/drawing/2014/main" id="{D11995DD-84D4-E24E-8E2C-4CFD56B262F5}"/>
              </a:ext>
            </a:extLst>
          </p:cNvPr>
          <p:cNvSpPr>
            <a:spLocks noGrp="1"/>
          </p:cNvSpPr>
          <p:nvPr>
            <p:ph idx="1"/>
          </p:nvPr>
        </p:nvSpPr>
        <p:spPr>
          <a:xfrm>
            <a:off x="429767" y="951515"/>
            <a:ext cx="11416336" cy="5274624"/>
          </a:xfrm>
        </p:spPr>
        <p:txBody>
          <a:bodyPr/>
          <a:lstStyle/>
          <a:p>
            <a:pPr marL="0" indent="0">
              <a:buNone/>
            </a:pPr>
            <a:r>
              <a:rPr lang="en-US" sz="2000" dirty="0"/>
              <a:t>Resolved range:    [10</a:t>
            </a:r>
            <a:r>
              <a:rPr lang="en-US" sz="2000" baseline="30000" dirty="0"/>
              <a:t>-5</a:t>
            </a:r>
            <a:r>
              <a:rPr lang="en-US" sz="2000" dirty="0"/>
              <a:t> eV,  2250 eV]       </a:t>
            </a:r>
          </a:p>
          <a:p>
            <a:pPr marL="0" indent="0">
              <a:buNone/>
            </a:pPr>
            <a:r>
              <a:rPr lang="en-US" sz="2000" dirty="0"/>
              <a:t>Unresolved range: [2250 eV, 25000 eV]</a:t>
            </a:r>
          </a:p>
          <a:p>
            <a:pPr marL="0" indent="0">
              <a:buNone/>
            </a:pPr>
            <a:r>
              <a:rPr lang="en-US" sz="2000" dirty="0"/>
              <a:t>&lt;</a:t>
            </a:r>
            <a:r>
              <a:rPr lang="en-US" sz="2000" dirty="0" err="1"/>
              <a:t>fission,capture</a:t>
            </a:r>
            <a:r>
              <a:rPr lang="en-US" sz="2000" dirty="0"/>
              <a:t>&gt; has two matrices in ENDF file: </a:t>
            </a:r>
          </a:p>
          <a:p>
            <a:r>
              <a:rPr lang="en-US" sz="2000" dirty="0"/>
              <a:t>First ranges from [10</a:t>
            </a:r>
            <a:r>
              <a:rPr lang="en-US" sz="2000" baseline="30000" dirty="0"/>
              <a:t>-5</a:t>
            </a:r>
            <a:r>
              <a:rPr lang="en-US" sz="2000" dirty="0"/>
              <a:t> eV,  2250 eV] – covers RR</a:t>
            </a:r>
          </a:p>
          <a:p>
            <a:r>
              <a:rPr lang="en-US" sz="2000" dirty="0"/>
              <a:t>Second full range, with second group starting at 2250 eV  with 54 groups.</a:t>
            </a:r>
          </a:p>
          <a:p>
            <a:pPr marL="0" indent="0">
              <a:buNone/>
            </a:pPr>
            <a:r>
              <a:rPr lang="en-US" sz="2000" dirty="0"/>
              <a:t>Due to evaluation details, we expect zero in group [1, 1], [1, 2], .. and  [2, 1], [3, 1], ..</a:t>
            </a:r>
          </a:p>
          <a:p>
            <a:pPr marL="0" indent="0">
              <a:buNone/>
            </a:pPr>
            <a:r>
              <a:rPr lang="en-US" sz="2000" dirty="0"/>
              <a:t>But have data in: [1,2], [1,3], [1,4], … and not in [2,1], [3,1], …</a:t>
            </a:r>
            <a:br>
              <a:rPr lang="en-US" sz="2000" dirty="0"/>
            </a:br>
            <a:r>
              <a:rPr lang="en-US" sz="2000" dirty="0"/>
              <a:t>The elements lead to correlations significantly larger than 1.</a:t>
            </a:r>
          </a:p>
          <a:p>
            <a:pPr marL="0" indent="0">
              <a:buNone/>
            </a:pPr>
            <a:r>
              <a:rPr lang="en-US" sz="2000" dirty="0"/>
              <a:t>Since total is defined as a sum, this also leads to large correlation in the total cross section covariance matrix and other implicitly defined cross correlation matrices.</a:t>
            </a:r>
          </a:p>
          <a:p>
            <a:pPr marL="0" indent="0">
              <a:buNone/>
            </a:pPr>
            <a:r>
              <a:rPr lang="en-US" sz="2000" dirty="0"/>
              <a:t>Note: PUFF_IV has an input parameter that allows to print all File 31/33 covariance data on the evaluator grid in an easy to read format.</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85462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0D91A7-F3D5-9E47-940A-B0EBA309CA8B}"/>
              </a:ext>
            </a:extLst>
          </p:cNvPr>
          <p:cNvPicPr>
            <a:picLocks noChangeAspect="1"/>
          </p:cNvPicPr>
          <p:nvPr/>
        </p:nvPicPr>
        <p:blipFill>
          <a:blip r:embed="rId2"/>
          <a:stretch>
            <a:fillRect/>
          </a:stretch>
        </p:blipFill>
        <p:spPr>
          <a:xfrm>
            <a:off x="542783" y="451578"/>
            <a:ext cx="5157761" cy="3985543"/>
          </a:xfrm>
          <a:prstGeom prst="rect">
            <a:avLst/>
          </a:prstGeom>
        </p:spPr>
      </p:pic>
      <p:sp>
        <p:nvSpPr>
          <p:cNvPr id="2" name="Title 1">
            <a:extLst>
              <a:ext uri="{FF2B5EF4-FFF2-40B4-BE49-F238E27FC236}">
                <a16:creationId xmlns:a16="http://schemas.microsoft.com/office/drawing/2014/main" id="{B9933E6A-AC6E-ED44-B562-CCE774319AB2}"/>
              </a:ext>
            </a:extLst>
          </p:cNvPr>
          <p:cNvSpPr>
            <a:spLocks noGrp="1"/>
          </p:cNvSpPr>
          <p:nvPr>
            <p:ph type="title"/>
          </p:nvPr>
        </p:nvSpPr>
        <p:spPr/>
        <p:txBody>
          <a:bodyPr/>
          <a:lstStyle/>
          <a:p>
            <a:r>
              <a:rPr lang="en-US" dirty="0"/>
              <a:t>Data corrected by COGNAC:  </a:t>
            </a:r>
            <a:r>
              <a:rPr lang="en-US" baseline="30000" dirty="0"/>
              <a:t>7</a:t>
            </a:r>
            <a:r>
              <a:rPr lang="en-US" dirty="0"/>
              <a:t>Li </a:t>
            </a:r>
          </a:p>
        </p:txBody>
      </p:sp>
      <p:sp>
        <p:nvSpPr>
          <p:cNvPr id="3" name="Content Placeholder 2">
            <a:extLst>
              <a:ext uri="{FF2B5EF4-FFF2-40B4-BE49-F238E27FC236}">
                <a16:creationId xmlns:a16="http://schemas.microsoft.com/office/drawing/2014/main" id="{B7DF1E0D-A79D-BD4E-8650-0DB15E495B29}"/>
              </a:ext>
            </a:extLst>
          </p:cNvPr>
          <p:cNvSpPr>
            <a:spLocks noGrp="1"/>
          </p:cNvSpPr>
          <p:nvPr>
            <p:ph idx="1"/>
          </p:nvPr>
        </p:nvSpPr>
        <p:spPr>
          <a:xfrm>
            <a:off x="5813560" y="724581"/>
            <a:ext cx="5303078" cy="3350301"/>
          </a:xfrm>
        </p:spPr>
        <p:txBody>
          <a:bodyPr/>
          <a:lstStyle/>
          <a:p>
            <a:r>
              <a:rPr lang="en-US" sz="2400" dirty="0"/>
              <a:t>Relative uncertainty for capture is larger than 1, however cross section is very small.</a:t>
            </a:r>
          </a:p>
          <a:p>
            <a:r>
              <a:rPr lang="en-US" sz="2400" dirty="0"/>
              <a:t>Two covariance matrices in ENDF file for capture, both only diagonal and relative.</a:t>
            </a:r>
          </a:p>
          <a:p>
            <a:r>
              <a:rPr lang="en-US" sz="2400" dirty="0"/>
              <a:t>High energy one gives the large uncertainties.</a:t>
            </a:r>
          </a:p>
        </p:txBody>
      </p:sp>
      <p:sp>
        <p:nvSpPr>
          <p:cNvPr id="7" name="Content Placeholder 2">
            <a:extLst>
              <a:ext uri="{FF2B5EF4-FFF2-40B4-BE49-F238E27FC236}">
                <a16:creationId xmlns:a16="http://schemas.microsoft.com/office/drawing/2014/main" id="{48D6D83E-5501-DF4D-BDCB-A1B391CF120D}"/>
              </a:ext>
            </a:extLst>
          </p:cNvPr>
          <p:cNvSpPr txBox="1">
            <a:spLocks/>
          </p:cNvSpPr>
          <p:nvPr/>
        </p:nvSpPr>
        <p:spPr bwMode="auto">
          <a:xfrm>
            <a:off x="542783" y="4185646"/>
            <a:ext cx="11426610" cy="2110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88925" indent="-288925" algn="l" rtl="0" eaLnBrk="1" fontAlgn="base" hangingPunct="1">
              <a:lnSpc>
                <a:spcPct val="90000"/>
              </a:lnSpc>
              <a:spcBef>
                <a:spcPts val="1800"/>
              </a:spcBef>
              <a:spcAft>
                <a:spcPct val="0"/>
              </a:spcAft>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mn-lt"/>
                <a:ea typeface="+mn-ea"/>
                <a:cs typeface="Arial" panose="020B0604020202020204" pitchFamily="34" charset="0"/>
              </a:defRPr>
            </a:lvl2pPr>
            <a:lvl3pPr marL="1031875" indent="-288925"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mn-lt"/>
                <a:ea typeface="+mn-ea"/>
                <a:cs typeface="Arial" panose="020B0604020202020204" pitchFamily="34" charset="0"/>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mn-lt"/>
                <a:ea typeface="+mn-ea"/>
                <a:cs typeface="Arial" panose="020B0604020202020204" pitchFamily="34" charset="0"/>
              </a:defRPr>
            </a:lvl4pPr>
            <a:lvl5pPr marL="1482725" indent="-222250" algn="l" rtl="0" eaLnBrk="1" fontAlgn="base" hangingPunct="1">
              <a:lnSpc>
                <a:spcPct val="90000"/>
              </a:lnSpc>
              <a:spcBef>
                <a:spcPts val="600"/>
              </a:spcBef>
              <a:spcAft>
                <a:spcPct val="0"/>
              </a:spcAft>
              <a:buClr>
                <a:schemeClr val="tx1"/>
              </a:buClr>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There are a few other nuclides with the same behavior.</a:t>
            </a:r>
          </a:p>
          <a:p>
            <a:pPr marL="0" indent="0">
              <a:buNone/>
            </a:pPr>
            <a:r>
              <a:rPr lang="en-US" sz="2400" dirty="0"/>
              <a:t>Note: Close to a threshold, large relative uncertainties often occur due to  numerical </a:t>
            </a:r>
            <a:r>
              <a:rPr lang="en-US" sz="2400" dirty="0" err="1"/>
              <a:t>instabilites</a:t>
            </a:r>
            <a:r>
              <a:rPr lang="en-US" sz="2400" dirty="0"/>
              <a:t>, similar to the above case.</a:t>
            </a:r>
          </a:p>
          <a:p>
            <a:pPr marL="0" indent="0">
              <a:buNone/>
            </a:pPr>
            <a:r>
              <a:rPr lang="en-US" sz="2400" dirty="0"/>
              <a:t>Several other nuclides show a similar behavior.</a:t>
            </a:r>
          </a:p>
          <a:p>
            <a:pPr marL="0" indent="0">
              <a:buNone/>
            </a:pPr>
            <a:endParaRPr lang="en-US" sz="2400" dirty="0"/>
          </a:p>
        </p:txBody>
      </p:sp>
    </p:spTree>
    <p:extLst>
      <p:ext uri="{BB962C8B-B14F-4D97-AF65-F5344CB8AC3E}">
        <p14:creationId xmlns:p14="http://schemas.microsoft.com/office/powerpoint/2010/main" val="1109891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D99F-4651-E548-BF77-087C84393DFD}"/>
              </a:ext>
            </a:extLst>
          </p:cNvPr>
          <p:cNvSpPr>
            <a:spLocks noGrp="1"/>
          </p:cNvSpPr>
          <p:nvPr>
            <p:ph type="title"/>
          </p:nvPr>
        </p:nvSpPr>
        <p:spPr/>
        <p:txBody>
          <a:bodyPr/>
          <a:lstStyle/>
          <a:p>
            <a:r>
              <a:rPr lang="en-US" dirty="0"/>
              <a:t>Thermal moderator uncertainties</a:t>
            </a:r>
          </a:p>
        </p:txBody>
      </p:sp>
      <p:sp>
        <p:nvSpPr>
          <p:cNvPr id="3" name="Content Placeholder 2">
            <a:extLst>
              <a:ext uri="{FF2B5EF4-FFF2-40B4-BE49-F238E27FC236}">
                <a16:creationId xmlns:a16="http://schemas.microsoft.com/office/drawing/2014/main" id="{C988C470-8B50-914E-A183-4757BA0C8D78}"/>
              </a:ext>
            </a:extLst>
          </p:cNvPr>
          <p:cNvSpPr>
            <a:spLocks noGrp="1"/>
          </p:cNvSpPr>
          <p:nvPr>
            <p:ph idx="1"/>
          </p:nvPr>
        </p:nvSpPr>
        <p:spPr>
          <a:xfrm>
            <a:off x="429767" y="975639"/>
            <a:ext cx="11430000" cy="5455983"/>
          </a:xfrm>
        </p:spPr>
        <p:txBody>
          <a:bodyPr/>
          <a:lstStyle/>
          <a:p>
            <a:r>
              <a:rPr lang="en-US" sz="2400" dirty="0"/>
              <a:t>Since thermal moderators do not have covariance data in the thermal range in ENDF, we use the covariance data from the </a:t>
            </a:r>
            <a:r>
              <a:rPr lang="en-US" sz="2400" dirty="0" err="1"/>
              <a:t>scatterer</a:t>
            </a:r>
            <a:r>
              <a:rPr lang="en-US" sz="2400" dirty="0"/>
              <a:t>.</a:t>
            </a:r>
          </a:p>
          <a:p>
            <a:r>
              <a:rPr lang="en-US" sz="2400" dirty="0"/>
              <a:t>Thus, the uncertainty of </a:t>
            </a:r>
            <a:r>
              <a:rPr lang="en-US" sz="2400" baseline="30000" dirty="0"/>
              <a:t>1</a:t>
            </a:r>
            <a:r>
              <a:rPr lang="en-US" sz="2400" dirty="0"/>
              <a:t>H is reused for </a:t>
            </a:r>
            <a:r>
              <a:rPr lang="en-US" sz="2400" baseline="30000" dirty="0"/>
              <a:t>1</a:t>
            </a:r>
            <a:r>
              <a:rPr lang="en-US" sz="2400" dirty="0"/>
              <a:t>H in </a:t>
            </a:r>
            <a:r>
              <a:rPr lang="en-US" sz="2400" baseline="30000" dirty="0"/>
              <a:t>1</a:t>
            </a:r>
            <a:r>
              <a:rPr lang="en-US" sz="2400" dirty="0"/>
              <a:t>H2O, </a:t>
            </a:r>
            <a:r>
              <a:rPr lang="en-US" sz="2400" baseline="30000" dirty="0"/>
              <a:t>1</a:t>
            </a:r>
            <a:r>
              <a:rPr lang="en-US" sz="2400" dirty="0"/>
              <a:t>H in </a:t>
            </a:r>
            <a:r>
              <a:rPr lang="en-US" sz="2400" baseline="30000" dirty="0"/>
              <a:t>1</a:t>
            </a:r>
            <a:r>
              <a:rPr lang="en-US" sz="2400" dirty="0"/>
              <a:t>HZr, …</a:t>
            </a:r>
          </a:p>
          <a:p>
            <a:r>
              <a:rPr lang="en-US" sz="2400" dirty="0"/>
              <a:t>Since we are reusing sensitivity data (see below), this is relevant for C.</a:t>
            </a:r>
          </a:p>
          <a:p>
            <a:r>
              <a:rPr lang="en-US" sz="2400" dirty="0"/>
              <a:t>Previously we had covariance data for C in graphite, now we have covariance data for:</a:t>
            </a:r>
          </a:p>
          <a:p>
            <a:pPr lvl="1"/>
            <a:r>
              <a:rPr lang="en-US" sz="2000" baseline="30000" dirty="0"/>
              <a:t>12</a:t>
            </a:r>
            <a:r>
              <a:rPr lang="en-US" sz="2000" dirty="0"/>
              <a:t>C in graphite (reusing </a:t>
            </a:r>
            <a:r>
              <a:rPr lang="en-US" sz="2000" baseline="30000" dirty="0"/>
              <a:t>12</a:t>
            </a:r>
            <a:r>
              <a:rPr lang="en-US" sz="2000" dirty="0"/>
              <a:t>C covariance data for all three graphite evaluations)</a:t>
            </a:r>
          </a:p>
          <a:p>
            <a:pPr lvl="1"/>
            <a:r>
              <a:rPr lang="en-US" sz="2000" baseline="30000" dirty="0"/>
              <a:t>13</a:t>
            </a:r>
            <a:r>
              <a:rPr lang="en-US" sz="2000" dirty="0"/>
              <a:t>C in graphite (reusing </a:t>
            </a:r>
            <a:r>
              <a:rPr lang="en-US" sz="2000" baseline="30000" dirty="0"/>
              <a:t>13</a:t>
            </a:r>
            <a:r>
              <a:rPr lang="en-US" sz="2000" dirty="0"/>
              <a:t>C covariance data for all three graphite evaluations)</a:t>
            </a:r>
          </a:p>
          <a:p>
            <a:r>
              <a:rPr lang="en-US" sz="2400" dirty="0"/>
              <a:t>In principle, PUFF-IV could generate a covariance library for C, but it does not currently do that.</a:t>
            </a:r>
          </a:p>
          <a:p>
            <a:r>
              <a:rPr lang="en-US" sz="2400" dirty="0"/>
              <a:t>Once new sensitivity data are generated this will no longer be an issue</a:t>
            </a:r>
          </a:p>
          <a:p>
            <a:pPr marL="398463" lvl="1" indent="0">
              <a:buNone/>
            </a:pPr>
            <a:endParaRPr lang="en-US" sz="2000" dirty="0"/>
          </a:p>
        </p:txBody>
      </p:sp>
    </p:spTree>
    <p:extLst>
      <p:ext uri="{BB962C8B-B14F-4D97-AF65-F5344CB8AC3E}">
        <p14:creationId xmlns:p14="http://schemas.microsoft.com/office/powerpoint/2010/main" val="115144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A518-6850-A745-8E63-AEAFE279BB1C}"/>
              </a:ext>
            </a:extLst>
          </p:cNvPr>
          <p:cNvSpPr>
            <a:spLocks noGrp="1"/>
          </p:cNvSpPr>
          <p:nvPr>
            <p:ph type="title"/>
          </p:nvPr>
        </p:nvSpPr>
        <p:spPr>
          <a:xfrm>
            <a:off x="429767" y="274320"/>
            <a:ext cx="11430000" cy="535531"/>
          </a:xfrm>
        </p:spPr>
        <p:txBody>
          <a:bodyPr/>
          <a:lstStyle/>
          <a:p>
            <a:r>
              <a:rPr lang="en-US" dirty="0"/>
              <a:t>SCALE ENDF/B-VIII.0 covariance library content</a:t>
            </a:r>
          </a:p>
        </p:txBody>
      </p:sp>
      <p:sp>
        <p:nvSpPr>
          <p:cNvPr id="3" name="Content Placeholder 2">
            <a:extLst>
              <a:ext uri="{FF2B5EF4-FFF2-40B4-BE49-F238E27FC236}">
                <a16:creationId xmlns:a16="http://schemas.microsoft.com/office/drawing/2014/main" id="{8E32A134-1F43-E849-A218-12463F4A9427}"/>
              </a:ext>
            </a:extLst>
          </p:cNvPr>
          <p:cNvSpPr>
            <a:spLocks noGrp="1"/>
          </p:cNvSpPr>
          <p:nvPr>
            <p:ph idx="1"/>
          </p:nvPr>
        </p:nvSpPr>
        <p:spPr>
          <a:xfrm>
            <a:off x="429767" y="1355785"/>
            <a:ext cx="11430000" cy="4582678"/>
          </a:xfrm>
        </p:spPr>
        <p:txBody>
          <a:bodyPr/>
          <a:lstStyle/>
          <a:p>
            <a:r>
              <a:rPr lang="en-US" dirty="0"/>
              <a:t>All covariance information from ENDF/B-VIII.0</a:t>
            </a:r>
          </a:p>
          <a:p>
            <a:r>
              <a:rPr lang="en-US" dirty="0"/>
              <a:t>Chi covariance data from JENDL-4.0:</a:t>
            </a:r>
          </a:p>
          <a:p>
            <a:pPr marL="398463" lvl="1" indent="0">
              <a:buNone/>
            </a:pPr>
            <a:r>
              <a:rPr lang="en-US" baseline="30000" dirty="0"/>
              <a:t>241</a:t>
            </a:r>
            <a:r>
              <a:rPr lang="en-US" dirty="0"/>
              <a:t>Am, </a:t>
            </a:r>
            <a:r>
              <a:rPr lang="en-US" baseline="30000" dirty="0"/>
              <a:t>242</a:t>
            </a:r>
            <a:r>
              <a:rPr lang="en-US" dirty="0"/>
              <a:t>Am, </a:t>
            </a:r>
            <a:r>
              <a:rPr lang="en-US" baseline="30000" dirty="0"/>
              <a:t>243</a:t>
            </a:r>
            <a:r>
              <a:rPr lang="en-US" dirty="0"/>
              <a:t>Am, </a:t>
            </a:r>
            <a:r>
              <a:rPr lang="en-US" baseline="30000" dirty="0"/>
              <a:t>237</a:t>
            </a:r>
            <a:r>
              <a:rPr lang="en-US" dirty="0"/>
              <a:t>Np, </a:t>
            </a:r>
            <a:r>
              <a:rPr lang="en-US" baseline="30000" dirty="0"/>
              <a:t>231</a:t>
            </a:r>
            <a:r>
              <a:rPr lang="en-US" dirty="0"/>
              <a:t>Pa, </a:t>
            </a:r>
            <a:r>
              <a:rPr lang="en-US" baseline="30000" dirty="0"/>
              <a:t>241</a:t>
            </a:r>
            <a:r>
              <a:rPr lang="en-US" dirty="0"/>
              <a:t>Pu, </a:t>
            </a:r>
            <a:r>
              <a:rPr lang="en-US" baseline="30000" dirty="0"/>
              <a:t>232</a:t>
            </a:r>
            <a:r>
              <a:rPr lang="en-US" dirty="0"/>
              <a:t>Th, </a:t>
            </a:r>
            <a:r>
              <a:rPr lang="en-US" baseline="30000" dirty="0"/>
              <a:t>233</a:t>
            </a:r>
            <a:r>
              <a:rPr lang="en-US" dirty="0"/>
              <a:t>U, </a:t>
            </a:r>
            <a:r>
              <a:rPr lang="en-US" baseline="30000" dirty="0"/>
              <a:t>234</a:t>
            </a:r>
            <a:r>
              <a:rPr lang="en-US" dirty="0"/>
              <a:t>U, </a:t>
            </a:r>
            <a:r>
              <a:rPr lang="en-US" baseline="30000" dirty="0"/>
              <a:t>236</a:t>
            </a:r>
            <a:r>
              <a:rPr lang="en-US" dirty="0"/>
              <a:t>U, </a:t>
            </a:r>
            <a:r>
              <a:rPr lang="en-US" baseline="30000" dirty="0"/>
              <a:t>237</a:t>
            </a:r>
            <a:r>
              <a:rPr lang="en-US" dirty="0"/>
              <a:t>U</a:t>
            </a:r>
          </a:p>
          <a:p>
            <a:r>
              <a:rPr lang="en-US" dirty="0"/>
              <a:t>SCALE-6.1 data (mainly Lo-Fi) retained for ~215 missing nuclides</a:t>
            </a:r>
          </a:p>
          <a:p>
            <a:r>
              <a:rPr lang="en-US" dirty="0"/>
              <a:t>SCALE sensitivity tools currently only use the following reactions: 1, 2, 4, 16, 18, 102, 103, 104, 105, 106, 107, 452, 455, 456. </a:t>
            </a:r>
          </a:p>
          <a:p>
            <a:endParaRPr lang="en-US" dirty="0"/>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31950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D968-5DF8-B748-A457-65EEB33A4AD0}"/>
              </a:ext>
            </a:extLst>
          </p:cNvPr>
          <p:cNvSpPr>
            <a:spLocks noGrp="1"/>
          </p:cNvSpPr>
          <p:nvPr>
            <p:ph type="title"/>
          </p:nvPr>
        </p:nvSpPr>
        <p:spPr>
          <a:xfrm>
            <a:off x="429766" y="448977"/>
            <a:ext cx="11762234" cy="978729"/>
          </a:xfrm>
        </p:spPr>
        <p:txBody>
          <a:bodyPr/>
          <a:lstStyle/>
          <a:p>
            <a:r>
              <a:rPr lang="en-US" dirty="0"/>
              <a:t>Differences between ENDF/VII.1 and ENDF/VIII.0</a:t>
            </a:r>
            <a:br>
              <a:rPr lang="en-US" dirty="0"/>
            </a:br>
            <a:r>
              <a:rPr lang="en-US" baseline="30000" dirty="0"/>
              <a:t>1</a:t>
            </a:r>
            <a:r>
              <a:rPr lang="en-US" dirty="0"/>
              <a:t>H</a:t>
            </a:r>
          </a:p>
        </p:txBody>
      </p:sp>
      <p:grpSp>
        <p:nvGrpSpPr>
          <p:cNvPr id="4" name="Group 3">
            <a:extLst>
              <a:ext uri="{FF2B5EF4-FFF2-40B4-BE49-F238E27FC236}">
                <a16:creationId xmlns:a16="http://schemas.microsoft.com/office/drawing/2014/main" id="{908C8377-3213-E247-81CB-0D831E4927F0}"/>
              </a:ext>
            </a:extLst>
          </p:cNvPr>
          <p:cNvGrpSpPr/>
          <p:nvPr/>
        </p:nvGrpSpPr>
        <p:grpSpPr>
          <a:xfrm>
            <a:off x="378112" y="2027543"/>
            <a:ext cx="11496241" cy="3617553"/>
            <a:chOff x="33389" y="1494846"/>
            <a:chExt cx="11801529" cy="3657600"/>
          </a:xfrm>
        </p:grpSpPr>
        <p:pic>
          <p:nvPicPr>
            <p:cNvPr id="5" name="Picture 4">
              <a:extLst>
                <a:ext uri="{FF2B5EF4-FFF2-40B4-BE49-F238E27FC236}">
                  <a16:creationId xmlns:a16="http://schemas.microsoft.com/office/drawing/2014/main" id="{1F104D07-8AA5-6E4E-B526-F4BDFE462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9" y="1543210"/>
              <a:ext cx="5817263" cy="3560870"/>
            </a:xfrm>
            <a:prstGeom prst="rect">
              <a:avLst/>
            </a:prstGeom>
          </p:spPr>
        </p:pic>
        <p:pic>
          <p:nvPicPr>
            <p:cNvPr id="6" name="Picture 5">
              <a:extLst>
                <a:ext uri="{FF2B5EF4-FFF2-40B4-BE49-F238E27FC236}">
                  <a16:creationId xmlns:a16="http://schemas.microsoft.com/office/drawing/2014/main" id="{AF1DD69E-32E3-7547-83C8-D7A344512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655" y="1494846"/>
              <a:ext cx="5817263" cy="3657600"/>
            </a:xfrm>
            <a:prstGeom prst="rect">
              <a:avLst/>
            </a:prstGeom>
          </p:spPr>
        </p:pic>
      </p:grpSp>
    </p:spTree>
    <p:extLst>
      <p:ext uri="{BB962C8B-B14F-4D97-AF65-F5344CB8AC3E}">
        <p14:creationId xmlns:p14="http://schemas.microsoft.com/office/powerpoint/2010/main" val="376660749"/>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w="38100">
          <a:solidFill>
            <a:schemeClr val="bg2"/>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ornltemplate_2018  -  Read-Only" id="{D1757F68-B1FC-4142-BB90-764049EBA2CE}" vid="{021BF533-4E3E-504E-BAE1-162BD5C104D2}"/>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6B0504-AE38-4B68-B5E7-89AA94502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5BA20C22-D077-412B-81BA-8B2541026FA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ORNL</Template>
  <TotalTime>0</TotalTime>
  <Words>1942</Words>
  <Application>Microsoft Macintosh PowerPoint</Application>
  <PresentationFormat>Widescreen</PresentationFormat>
  <Paragraphs>199</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Century Gothic</vt:lpstr>
      <vt:lpstr>Times New Roman</vt:lpstr>
      <vt:lpstr>ORNL</vt:lpstr>
      <vt:lpstr>ENDF/B-VIII.0 covariance testing at Oak Ridge National Laboratory</vt:lpstr>
      <vt:lpstr>Outline</vt:lpstr>
      <vt:lpstr>Work-flow to generate the covariance library</vt:lpstr>
      <vt:lpstr>Corrections applied to SCALE covariance libraries</vt:lpstr>
      <vt:lpstr>Data corrected by COGNAC:  235U </vt:lpstr>
      <vt:lpstr>Data corrected by COGNAC:  7Li </vt:lpstr>
      <vt:lpstr>Thermal moderator uncertainties</vt:lpstr>
      <vt:lpstr>SCALE ENDF/B-VIII.0 covariance library content</vt:lpstr>
      <vt:lpstr>Differences between ENDF/VII.1 and ENDF/VIII.0 1H</vt:lpstr>
      <vt:lpstr>1H Covariance changes (cont.)</vt:lpstr>
      <vt:lpstr>Differences between ENDF/VII.1 and ENDF/VIII.0 235U</vt:lpstr>
      <vt:lpstr>Differences between ENDF/VII.1 and ENDF/VIII.0 239Pu</vt:lpstr>
      <vt:lpstr>Differences between ENDF/VII.1 and ENDF/VIII.0 238U</vt:lpstr>
      <vt:lpstr>Covariance testing with VALID</vt:lpstr>
      <vt:lpstr>Suggestion to store two types of covariance data</vt:lpstr>
      <vt:lpstr>PowerPoint Presentation</vt:lpstr>
      <vt:lpstr>HEU-MET-FAST Systems</vt:lpstr>
      <vt:lpstr>LEU-COMP-THERM System</vt:lpstr>
      <vt:lpstr>MIX-COMP-THERM Systems</vt:lpstr>
      <vt:lpstr>PU-MET-FAST Systems</vt:lpstr>
      <vt:lpstr>ck (similarity) assessment</vt:lpstr>
      <vt:lpstr>ck (similarity) assessment (2)</vt:lpstr>
      <vt:lpstr>ck results – historical context: SCALE 6.1 to SCALE 6.2</vt:lpstr>
      <vt:lpstr>ck results SCALE 6.2 and ENDF/B-VIII.0</vt:lpstr>
      <vt:lpstr>ck results SCALE 6.1 and ENDF/B-VIII.0</vt:lpstr>
      <vt:lpstr>Summary</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2018-10-17T21:13:24Z</dcterms:created>
  <dcterms:modified xsi:type="dcterms:W3CDTF">2018-11-02T18:44:51Z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