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752" r:id="rId2"/>
    <p:sldId id="878" r:id="rId3"/>
    <p:sldId id="879" r:id="rId4"/>
    <p:sldId id="880" r:id="rId5"/>
    <p:sldId id="882" r:id="rId6"/>
    <p:sldId id="881" r:id="rId7"/>
    <p:sldId id="886" r:id="rId8"/>
    <p:sldId id="885" r:id="rId9"/>
    <p:sldId id="888" r:id="rId10"/>
    <p:sldId id="884" r:id="rId1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FFFF"/>
    <a:srgbClr val="00FF00"/>
    <a:srgbClr val="1B3791"/>
    <a:srgbClr val="FF3399"/>
    <a:srgbClr val="BC6916"/>
    <a:srgbClr val="D8791A"/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736" autoAdjust="0"/>
  </p:normalViewPr>
  <p:slideViewPr>
    <p:cSldViewPr>
      <p:cViewPr varScale="1">
        <p:scale>
          <a:sx n="65" d="100"/>
          <a:sy n="65" d="100"/>
        </p:scale>
        <p:origin x="5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1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17EB97B-0842-4C35-8675-30F2F8D4A28C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32" y="225425"/>
            <a:ext cx="1375793" cy="1270564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82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0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548437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B2227DC-BF8A-4A5B-B4FB-A1B7FE0661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70052"/>
            <a:ext cx="7315200" cy="28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 dirty="0"/>
              <a:t>IAEA NAPC-Nuclear Data Section, R. Capote &amp; A. </a:t>
            </a:r>
            <a:r>
              <a:rPr lang="en-US" sz="1400" b="1" dirty="0" err="1"/>
              <a:t>Trkov</a:t>
            </a:r>
            <a:endParaRPr lang="en-US" sz="1400" b="1" dirty="0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921F39BA-2A7F-434F-8EF4-C49566C9B7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rgbClr val="0000FF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7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publications/indc/indc-nds-0597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757362"/>
            <a:ext cx="9425805" cy="1900238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Uncertainty reduction without using integral data</a:t>
            </a:r>
            <a:endParaRPr lang="en-US" sz="4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-990600" y="3828660"/>
            <a:ext cx="10515600" cy="158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			        </a:t>
            </a:r>
            <a:r>
              <a:rPr lang="en-GB" u="sng" dirty="0">
                <a:solidFill>
                  <a:schemeClr val="bg1"/>
                </a:solidFill>
              </a:rPr>
              <a:t>A. </a:t>
            </a:r>
            <a:r>
              <a:rPr lang="en-GB" u="sng" dirty="0" err="1">
                <a:solidFill>
                  <a:schemeClr val="bg1"/>
                </a:solidFill>
              </a:rPr>
              <a:t>Trkov</a:t>
            </a:r>
            <a:r>
              <a:rPr lang="en-GB" dirty="0">
                <a:solidFill>
                  <a:schemeClr val="bg1"/>
                </a:solidFill>
              </a:rPr>
              <a:t> and R. Capote</a:t>
            </a:r>
            <a:endParaRPr lang="en-GB" u="sng" dirty="0">
              <a:solidFill>
                <a:schemeClr val="bg1"/>
              </a:solidFill>
            </a:endParaRPr>
          </a:p>
          <a:p>
            <a:pPr hangingPunct="1"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		    Nuclear Data Section, International Atomic Energy Agency</a:t>
            </a:r>
          </a:p>
          <a:p>
            <a:pPr hangingPunct="1"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		    Department for Nuclear Sciences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423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DA4F5-E51F-4640-B368-99F0EE70FB96}"/>
                  </a:ext>
                </a:extLst>
              </p:cNvPr>
              <p:cNvSpPr txBox="1"/>
              <p:nvPr/>
            </p:nvSpPr>
            <p:spPr bwMode="auto">
              <a:xfrm>
                <a:off x="-76200" y="381000"/>
                <a:ext cx="9144000" cy="6227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A new solution is proposed to reduce uncertainties in general-purpose libraries introducing</a:t>
                </a:r>
              </a:p>
              <a:p>
                <a:pPr eaLnBrk="0" hangingPunct="0"/>
                <a:r>
                  <a:rPr lang="en-US" sz="2000" b="0" dirty="0">
                    <a:solidFill>
                      <a:srgbClr val="FF0000"/>
                    </a:solidFill>
                    <a:latin typeface="Arial" charset="0"/>
                  </a:rPr>
                  <a:t>       Numerically similar to </a:t>
                </a:r>
                <a:r>
                  <a:rPr lang="en-US" sz="2000" b="0" dirty="0" err="1">
                    <a:solidFill>
                      <a:srgbClr val="FF0000"/>
                    </a:solidFill>
                    <a:latin typeface="Arial" charset="0"/>
                  </a:rPr>
                  <a:t>Rochmann</a:t>
                </a:r>
                <a:r>
                  <a:rPr lang="en-US" sz="2000" b="0" dirty="0">
                    <a:solidFill>
                      <a:srgbClr val="FF0000"/>
                    </a:solidFill>
                    <a:latin typeface="Arial" charset="0"/>
                  </a:rPr>
                  <a:t> et al (EPJ n 2017, 2018) and</a:t>
                </a:r>
              </a:p>
              <a:p>
                <a:pPr eaLnBrk="0" hangingPunct="0"/>
                <a:r>
                  <a:rPr lang="en-US" sz="2000" b="0" dirty="0">
                    <a:solidFill>
                      <a:srgbClr val="FF0000"/>
                    </a:solidFill>
                    <a:latin typeface="Arial" charset="0"/>
                  </a:rPr>
                  <a:t>        similar approaches but conceptually is very different. </a:t>
                </a:r>
                <a:r>
                  <a:rPr lang="en-US" sz="2000" dirty="0">
                    <a:solidFill>
                      <a:srgbClr val="FF0000"/>
                    </a:solidFill>
                    <a:latin typeface="Arial" charset="0"/>
                  </a:rPr>
                  <a:t>       </a:t>
                </a:r>
                <a:endParaRPr lang="en-US" sz="2800" b="0" dirty="0">
                  <a:solidFill>
                    <a:srgbClr val="FF0000"/>
                  </a:solidFill>
                  <a:latin typeface="Arial" charset="0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Approach based on the following assumptions: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	1) 1-group 1D transport equation is valid to 			describe critical assemblies</a:t>
                </a:r>
              </a:p>
              <a:p>
                <a:pPr eaLnBrk="0" hangingPunct="0"/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	2)  Experimental </a:t>
                </a:r>
                <a:r>
                  <a:rPr lang="en-US" sz="2800" dirty="0">
                    <a:solidFill>
                      <a:srgbClr val="0000FF"/>
                    </a:solidFill>
                    <a:latin typeface="Arial" charset="0"/>
                    <a:sym typeface="Symbol" panose="05050102010706020507" pitchFamily="18" charset="2"/>
                  </a:rPr>
                  <a:t></a:t>
                </a:r>
                <a:r>
                  <a:rPr lang="en-US" sz="2800" i="1" dirty="0" err="1">
                    <a:solidFill>
                      <a:srgbClr val="0000FF"/>
                    </a:solidFill>
                    <a:latin typeface="Arial" charset="0"/>
                  </a:rPr>
                  <a:t>k</a:t>
                </a:r>
                <a:r>
                  <a:rPr lang="en-US" sz="2800" i="1" baseline="-25000" dirty="0" err="1">
                    <a:solidFill>
                      <a:srgbClr val="0000FF"/>
                    </a:solidFill>
                    <a:latin typeface="Arial" charset="0"/>
                  </a:rPr>
                  <a:t>eff</a:t>
                </a:r>
                <a:r>
                  <a:rPr lang="en-US" sz="2800" dirty="0">
                    <a:solidFill>
                      <a:srgbClr val="0000FF"/>
                    </a:solidFill>
                    <a:latin typeface="Arial" charset="0"/>
                  </a:rPr>
                  <a:t>=0.2-0.4%</a:t>
                </a:r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</a:p>
              <a:p>
                <a:pPr eaLnBrk="0" hangingPunct="0"/>
                <a:r>
                  <a:rPr lang="en-US" sz="2000" dirty="0">
                    <a:solidFill>
                      <a:srgbClr val="FF0000"/>
                    </a:solidFill>
                    <a:latin typeface="Arial" charset="0"/>
                  </a:rPr>
                  <a:t>	</a:t>
                </a:r>
                <a:r>
                  <a:rPr lang="en-US" sz="2000" b="0" dirty="0">
                    <a:solidFill>
                      <a:srgbClr val="FF0000"/>
                    </a:solidFill>
                    <a:latin typeface="Arial" charset="0"/>
                  </a:rPr>
                  <a:t>No integral data are used, assumptions applied are universally valid !!</a:t>
                </a:r>
                <a:endParaRPr lang="en-US" sz="2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From these two assumptions, correlations are derived 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Straightforward implementation in existing general-purpose libraries (only (anti)correlations between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𝝊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l-GR" sz="28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en-GB" sz="28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 for selected	spectral groups are added)</a:t>
                </a:r>
              </a:p>
              <a:p>
                <a:pPr marL="342900" indent="-342900" eaLnBrk="0" hangingPunct="0">
                  <a:buFont typeface="Wingdings" panose="05000000000000000000" pitchFamily="2" charset="2"/>
                  <a:buChar char="ü"/>
                </a:pPr>
                <a:r>
                  <a:rPr lang="en-US" sz="2800" b="0" dirty="0">
                    <a:solidFill>
                      <a:schemeClr val="tx1"/>
                    </a:solidFill>
                    <a:latin typeface="Arial" charset="0"/>
                  </a:rPr>
                  <a:t>Estimated significant reduction of the predicted uncertainty for  integral quantities </a:t>
                </a:r>
                <a:r>
                  <a:rPr lang="en-US" sz="2800" dirty="0">
                    <a:solidFill>
                      <a:srgbClr val="0000FF"/>
                    </a:solidFill>
                    <a:latin typeface="Arial" charset="0"/>
                  </a:rPr>
                  <a:t>(</a:t>
                </a:r>
                <a:r>
                  <a:rPr lang="en-US" sz="2800">
                    <a:solidFill>
                      <a:srgbClr val="0000FF"/>
                    </a:solidFill>
                    <a:latin typeface="Arial" charset="0"/>
                  </a:rPr>
                  <a:t>in progress)</a:t>
                </a:r>
                <a:endParaRPr lang="en-US" sz="2800" dirty="0">
                  <a:solidFill>
                    <a:srgbClr val="0000FF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DA4F5-E51F-4640-B368-99F0EE70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381000"/>
                <a:ext cx="9144000" cy="6227154"/>
              </a:xfrm>
              <a:prstGeom prst="rect">
                <a:avLst/>
              </a:prstGeom>
              <a:blipFill>
                <a:blip r:embed="rId2"/>
                <a:stretch>
                  <a:fillRect l="-1133" t="-1077" r="-866" b="-16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61A5B20A-3C9E-465D-A8D9-D789AB634E89}"/>
              </a:ext>
            </a:extLst>
          </p:cNvPr>
          <p:cNvSpPr txBox="1">
            <a:spLocks/>
          </p:cNvSpPr>
          <p:nvPr/>
        </p:nvSpPr>
        <p:spPr>
          <a:xfrm>
            <a:off x="-1219200" y="-152400"/>
            <a:ext cx="106680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2452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13E733-AD21-4C52-AFD6-33C88A7581CF}"/>
              </a:ext>
            </a:extLst>
          </p:cNvPr>
          <p:cNvSpPr txBox="1">
            <a:spLocks/>
          </p:cNvSpPr>
          <p:nvPr/>
        </p:nvSpPr>
        <p:spPr>
          <a:xfrm>
            <a:off x="-152400" y="-15240"/>
            <a:ext cx="30480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EA077-4169-49E3-99FF-50158BA217FD}"/>
              </a:ext>
            </a:extLst>
          </p:cNvPr>
          <p:cNvSpPr txBox="1"/>
          <p:nvPr/>
        </p:nvSpPr>
        <p:spPr bwMode="auto">
          <a:xfrm>
            <a:off x="228600" y="69821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Issues in propagated ENDF/B-VIII.0 evaluation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	uncertainties for applications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Basic knowledge of criticality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	typical experimental (integral) uncertainties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Bayesian approach leading to reduced uncertainties for applications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Definition of extreme neutron spectra: </a:t>
            </a:r>
          </a:p>
          <a:p>
            <a:pPr marL="914400" lvl="1" indent="-457200" eaLnBrk="0" hangingPunct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thermal Maxwellian</a:t>
            </a:r>
          </a:p>
          <a:p>
            <a:pPr marL="914400" lvl="1" indent="-457200" eaLnBrk="0" hangingPunct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fast (taken as U-235 PFNS at the thermal)</a:t>
            </a:r>
          </a:p>
          <a:p>
            <a:pPr marL="914400" lvl="1" indent="-457200" eaLnBrk="0" hangingPunct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14 MeV is possible, but can not benefit from this approach (not constrained by exp.)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Possible applications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233747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27182D-FF76-41E3-9024-41A7130829F6}"/>
              </a:ext>
            </a:extLst>
          </p:cNvPr>
          <p:cNvSpPr txBox="1"/>
          <p:nvPr/>
        </p:nvSpPr>
        <p:spPr bwMode="auto">
          <a:xfrm>
            <a:off x="15240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Well known: Evaluated uncertainties in general purpose libraries lead to large uncertainties for </a:t>
            </a:r>
            <a:r>
              <a:rPr lang="en-US" sz="2800" i="1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800" i="1" baseline="-25000" dirty="0" err="1">
                <a:solidFill>
                  <a:srgbClr val="FF0000"/>
                </a:solidFill>
                <a:latin typeface="Arial" charset="0"/>
              </a:rPr>
              <a:t>eff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0CD95CF-D40D-4416-97FD-3918448F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81" y="2110638"/>
            <a:ext cx="146566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6C14D583-5F07-4CC2-87FD-97F652A7F22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371600"/>
            <a:ext cx="7646218" cy="3886200"/>
            <a:chOff x="355" y="231"/>
            <a:chExt cx="8369" cy="5637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84BDBFB6-A0F9-414F-ABFA-C62A7274F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231"/>
              <a:ext cx="8369" cy="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1D4D5B14-BD40-4E0B-8F26-BB9694E0F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" y="231"/>
              <a:ext cx="8369" cy="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AD8B19-1858-4820-A9D6-8C62E83FDFBC}"/>
              </a:ext>
            </a:extLst>
          </p:cNvPr>
          <p:cNvSpPr txBox="1"/>
          <p:nvPr/>
        </p:nvSpPr>
        <p:spPr>
          <a:xfrm>
            <a:off x="7848600" y="1752600"/>
            <a:ext cx="1245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+1%</a:t>
            </a:r>
          </a:p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>
                <a:solidFill>
                  <a:srgbClr val="FF0000"/>
                </a:solidFill>
              </a:rPr>
              <a:t>-1%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14CE8-9BF1-4CD2-82C1-356F696F6999}"/>
              </a:ext>
            </a:extLst>
          </p:cNvPr>
          <p:cNvSpPr txBox="1"/>
          <p:nvPr/>
        </p:nvSpPr>
        <p:spPr bwMode="auto">
          <a:xfrm>
            <a:off x="152400" y="5257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See 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hlinkClick r:id="rId3"/>
              </a:rPr>
              <a:t>INDC(NDS)-0597, IAEA 2011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, Fig. 4 by O. Iwamoto</a:t>
            </a: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But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</a:t>
            </a:r>
            <a:r>
              <a:rPr lang="en-US" sz="2800" i="1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800" i="1" baseline="-25000" dirty="0" err="1">
                <a:solidFill>
                  <a:srgbClr val="FF0000"/>
                </a:solidFill>
                <a:latin typeface="Arial" charset="0"/>
              </a:rPr>
              <a:t>eff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Arial" charset="0"/>
              </a:rPr>
              <a:t>exp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) ~ 0.2% !       </a:t>
            </a: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Can we do something?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    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2EA3B-108D-4E84-A20F-3137B9FD0887}"/>
              </a:ext>
            </a:extLst>
          </p:cNvPr>
          <p:cNvSpPr txBox="1"/>
          <p:nvPr/>
        </p:nvSpPr>
        <p:spPr bwMode="auto">
          <a:xfrm>
            <a:off x="201946" y="909935"/>
            <a:ext cx="9094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Arial" charset="0"/>
              </a:rPr>
              <a:t>Fast assemblies ICSBEP, JENDL-4 (similar for ENDF/B-VIII.0)</a:t>
            </a:r>
          </a:p>
        </p:txBody>
      </p:sp>
    </p:spTree>
    <p:extLst>
      <p:ext uri="{BB962C8B-B14F-4D97-AF65-F5344CB8AC3E}">
        <p14:creationId xmlns:p14="http://schemas.microsoft.com/office/powerpoint/2010/main" val="67661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13E733-AD21-4C52-AFD6-33C88A7581CF}"/>
              </a:ext>
            </a:extLst>
          </p:cNvPr>
          <p:cNvSpPr txBox="1">
            <a:spLocks/>
          </p:cNvSpPr>
          <p:nvPr/>
        </p:nvSpPr>
        <p:spPr>
          <a:xfrm>
            <a:off x="-1676400" y="-15240"/>
            <a:ext cx="8229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Proposed solutions: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EA077-4169-49E3-99FF-50158BA217FD}"/>
              </a:ext>
            </a:extLst>
          </p:cNvPr>
          <p:cNvSpPr txBox="1"/>
          <p:nvPr/>
        </p:nvSpPr>
        <p:spPr bwMode="auto">
          <a:xfrm>
            <a:off x="-76200" y="685800"/>
            <a:ext cx="9296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Data adjustment considering integral data (+ reaction rates + …) lead to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adjusted library 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(GLSQ or TMC)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sz="2800" b="0" u="sng" dirty="0">
                <a:solidFill>
                  <a:schemeClr val="tx1"/>
                </a:solidFill>
                <a:latin typeface="Arial" charset="0"/>
              </a:rPr>
              <a:t>(we know we need adjusted libraries for applications)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800" b="0" dirty="0">
                <a:solidFill>
                  <a:srgbClr val="0000FF"/>
                </a:solidFill>
                <a:latin typeface="Arial" charset="0"/>
              </a:rPr>
              <a:t>Advantages: low uncertainties for applications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800" b="0" dirty="0">
                <a:solidFill>
                  <a:srgbClr val="FF0000"/>
                </a:solidFill>
                <a:latin typeface="Arial" charset="0"/>
              </a:rPr>
              <a:t>Disadvantages: </a:t>
            </a:r>
          </a:p>
          <a:p>
            <a:pPr lvl="1" eaLnBrk="0" hangingPunct="0"/>
            <a:r>
              <a:rPr lang="en-US" sz="2800" b="0" dirty="0">
                <a:solidFill>
                  <a:srgbClr val="FF0000"/>
                </a:solidFill>
                <a:latin typeface="Arial" charset="0"/>
              </a:rPr>
              <a:t>1) Resulting biases due to compensation effects, if not all relevant quantities have uncertainties &amp; cross-correlations defined in the adjustment input.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The adjusted library is valid for selected benchmarks;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 however, due to biases, extrapolations generally fail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=&gt; Repeated warnings by experienced evaluators to avoid “contaminating” evaluations with integral data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(since the very beginning of evaluations)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4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13E733-AD21-4C52-AFD6-33C88A7581CF}"/>
              </a:ext>
            </a:extLst>
          </p:cNvPr>
          <p:cNvSpPr txBox="1">
            <a:spLocks/>
          </p:cNvSpPr>
          <p:nvPr/>
        </p:nvSpPr>
        <p:spPr>
          <a:xfrm>
            <a:off x="-762000" y="-152400"/>
            <a:ext cx="106680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A new solution to reduce uncertainties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EA077-4169-49E3-99FF-50158BA217FD}"/>
              </a:ext>
            </a:extLst>
          </p:cNvPr>
          <p:cNvSpPr txBox="1"/>
          <p:nvPr/>
        </p:nvSpPr>
        <p:spPr bwMode="auto">
          <a:xfrm>
            <a:off x="-76200" y="457200"/>
            <a:ext cx="9296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b="0" u="sng" dirty="0">
                <a:solidFill>
                  <a:schemeClr val="tx1"/>
                </a:solidFill>
                <a:latin typeface="Arial" charset="0"/>
              </a:rPr>
              <a:t>Use additional knowledge to reduce the uncertainties</a:t>
            </a:r>
          </a:p>
          <a:p>
            <a:r>
              <a:rPr lang="en-US" sz="2800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1)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TOY MODEL: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1-group 0-D transport equation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sz="2800" b="0" dirty="0">
                <a:latin typeface="+mn-lt"/>
              </a:rPr>
              <a:t>     </a:t>
            </a:r>
            <a:r>
              <a:rPr lang="en-GB" sz="2800" dirty="0">
                <a:latin typeface="+mn-lt"/>
              </a:rPr>
              <a:t>(Universally valid and independent of integral data )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971550" lvl="1" indent="-514350" eaLnBrk="0" hangingPunct="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  <a:p>
            <a:pPr marL="971550" lvl="1" indent="-514350" eaLnBrk="0" hangingPunct="0">
              <a:buFont typeface="+mj-lt"/>
              <a:buAutoNum type="arabicPeriod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971550" lvl="1" indent="-514350" eaLnBrk="0" hangingPunct="0">
              <a:buFont typeface="+mj-lt"/>
              <a:buAutoNum type="arabicPeriod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971550" lvl="1" indent="-514350" eaLnBrk="0" hangingPunct="0">
              <a:buFont typeface="+mj-lt"/>
              <a:buAutoNum type="arabicPeriod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lvl="1" eaLnBrk="0" hangingPunct="0"/>
            <a:r>
              <a:rPr lang="en-US" sz="2800" dirty="0">
                <a:solidFill>
                  <a:srgbClr val="0000FF"/>
                </a:solidFill>
                <a:latin typeface="Arial" charset="0"/>
              </a:rPr>
              <a:t>2)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Uncertainty of </a:t>
            </a:r>
            <a:r>
              <a:rPr lang="en-US" sz="2800" i="1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800" i="1" baseline="-25000" dirty="0" err="1">
                <a:solidFill>
                  <a:srgbClr val="FF0000"/>
                </a:solidFill>
                <a:latin typeface="Arial" charset="0"/>
              </a:rPr>
              <a:t>eff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measurements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(0.2-0.4%)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Using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1)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2)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we can derive “universal” (anti) correlations (due to the constraint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</a:t>
            </a:r>
            <a:r>
              <a:rPr lang="en-US" sz="2800" i="1" dirty="0" err="1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US" sz="2800" i="1" baseline="-25000" dirty="0" err="1">
                <a:solidFill>
                  <a:srgbClr val="0000FF"/>
                </a:solidFill>
                <a:latin typeface="Arial" charset="0"/>
              </a:rPr>
              <a:t>eff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=0.2-0.4%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Derive those correlations for typical spectra:</a:t>
            </a:r>
          </a:p>
          <a:p>
            <a:pPr eaLnBrk="0" hangingPunct="0"/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 Maxwellian(&lt;E&gt;=0.0253eV), U-235 PFNS (&lt;E&gt;=2 MeV)</a:t>
            </a:r>
          </a:p>
          <a:p>
            <a:r>
              <a:rPr lang="en-GB" sz="3200" b="0" dirty="0"/>
              <a:t>    Assume NO correlations between energy regions</a:t>
            </a:r>
            <a:endParaRPr lang="en-US" sz="2000" b="1" dirty="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3D47105-D02B-4D1A-B0FE-5CDE239AD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828800"/>
                <a:ext cx="8077200" cy="182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𝒆𝒇𝒇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𝝊</m:t>
                          </m:r>
                          <m:sSub>
                            <m:sSubPr>
                              <m:ctrlPr>
                                <a:rPr lang="en-GB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r>
                                <a:rPr lang="en-GB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r>
                                <a:rPr lang="en-GB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r>
                                <a:rPr lang="en-GB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r>
                                <a:rPr lang="en-GB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800" b="1" i="1" dirty="0">
                    <a:solidFill>
                      <a:srgbClr val="0000FF"/>
                    </a:solidFill>
                  </a:rPr>
                  <a:t>        f</a:t>
                </a:r>
                <a:r>
                  <a:rPr lang="en-GB" sz="2800" b="1" dirty="0">
                    <a:solidFill>
                      <a:srgbClr val="0000FF"/>
                    </a:solidFill>
                  </a:rPr>
                  <a:t>=fission; </a:t>
                </a:r>
                <a:r>
                  <a:rPr lang="en-GB" sz="2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GB" sz="2800" b="1" dirty="0">
                    <a:solidFill>
                      <a:srgbClr val="0000FF"/>
                    </a:solidFill>
                  </a:rPr>
                  <a:t>=capture; </a:t>
                </a:r>
                <a:r>
                  <a:rPr lang="en-GB" sz="2800" b="1" i="1" dirty="0">
                    <a:solidFill>
                      <a:srgbClr val="0000FF"/>
                    </a:solidFill>
                  </a:rPr>
                  <a:t>i</a:t>
                </a:r>
                <a:r>
                  <a:rPr lang="en-GB" sz="2800" b="1" dirty="0">
                    <a:solidFill>
                      <a:srgbClr val="0000FF"/>
                    </a:solidFill>
                  </a:rPr>
                  <a:t>=other, </a:t>
                </a:r>
                <a:r>
                  <a:rPr lang="en-GB" sz="2800" b="1" i="1" dirty="0">
                    <a:solidFill>
                      <a:srgbClr val="0000FF"/>
                    </a:solidFill>
                  </a:rPr>
                  <a:t>L</a:t>
                </a:r>
                <a:r>
                  <a:rPr lang="en-GB" sz="2800" b="1" dirty="0">
                    <a:solidFill>
                      <a:srgbClr val="0000FF"/>
                    </a:solidFill>
                  </a:rPr>
                  <a:t>=leakage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3D47105-D02B-4D1A-B0FE-5CDE239AD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828800"/>
                <a:ext cx="8077200" cy="182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40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DA4F5-E51F-4640-B368-99F0EE70FB96}"/>
                  </a:ext>
                </a:extLst>
              </p:cNvPr>
              <p:cNvSpPr txBox="1"/>
              <p:nvPr/>
            </p:nvSpPr>
            <p:spPr bwMode="auto">
              <a:xfrm>
                <a:off x="0" y="533400"/>
                <a:ext cx="9144000" cy="5769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Use additional knowledge about ALL critical systems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Straightforward implementation in existing general-purpose libraries</a:t>
                </a:r>
              </a:p>
              <a:p>
                <a:pPr eaLnBrk="0" hangingPunct="0"/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	- Only (anti)correlations between </a:t>
                </a:r>
                <a14:m>
                  <m:oMath xmlns:m="http://schemas.openxmlformats.org/officeDocument/2006/math">
                    <m:r>
                      <a:rPr lang="en-GB" sz="26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𝝊</m:t>
                    </m:r>
                    <m:sSub>
                      <m:sSubPr>
                        <m:ctrlPr>
                          <a:rPr lang="en-GB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l-GR" sz="26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en-GB" sz="26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00FF"/>
                    </a:solidFill>
                    <a:latin typeface="Arial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6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 for 2-4 	spectral groups need to be added (3N numbers, 	being N the number of energy groups)</a:t>
                </a:r>
              </a:p>
              <a:p>
                <a:pPr eaLnBrk="0" hangingPunct="0"/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	- We may also add uncertainty reduction for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𝝊</m:t>
                    </m:r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 ?</m:t>
                    </m:r>
                  </m:oMath>
                </a14:m>
                <a:endParaRPr lang="en-US" sz="26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0" hangingPunct="0"/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 Typically we add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𝝊</m:t>
                    </m:r>
                    <m:sSub>
                      <m:sSubPr>
                        <m:ctrlPr>
                          <a:rPr lang="en-GB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l-GR" sz="2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en-GB" sz="2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 (anti) and/or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𝝊</m:t>
                    </m:r>
                    <m:sSub>
                      <m:sSubPr>
                        <m:ctrlPr>
                          <a:rPr lang="en-GB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l-GR" sz="2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 correlations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No use of the integral data is made, universally valid within the given spectral region, safe extrapolation</a:t>
                </a:r>
              </a:p>
              <a:p>
                <a:pPr marL="342900" indent="-342900" eaLnBrk="0" hangingPunct="0">
                  <a:buFont typeface="Wingdings" panose="05000000000000000000" pitchFamily="2" charset="2"/>
                  <a:buChar char="ü"/>
                </a:pPr>
                <a:r>
                  <a:rPr lang="en-US" sz="2600" b="0" dirty="0">
                    <a:solidFill>
                      <a:schemeClr val="tx1"/>
                    </a:solidFill>
                    <a:latin typeface="Arial" charset="0"/>
                  </a:rPr>
                  <a:t>Significant reduction of the predicted uncertainty for  integral quantities: </a:t>
                </a:r>
                <a:r>
                  <a:rPr lang="en-US" sz="2600" dirty="0">
                    <a:solidFill>
                      <a:srgbClr val="0000FF"/>
                    </a:solidFill>
                    <a:latin typeface="Arial" charset="0"/>
                    <a:sym typeface="Symbol" panose="05050102010706020507" pitchFamily="18" charset="2"/>
                  </a:rPr>
                  <a:t></a:t>
                </a:r>
                <a:r>
                  <a:rPr lang="en-US" sz="2600" i="1" dirty="0">
                    <a:solidFill>
                      <a:srgbClr val="0000FF"/>
                    </a:solidFill>
                    <a:latin typeface="Arial" charset="0"/>
                  </a:rPr>
                  <a:t>k</a:t>
                </a:r>
                <a:r>
                  <a:rPr lang="en-US" sz="2600" i="1" baseline="-25000" dirty="0">
                    <a:solidFill>
                      <a:srgbClr val="0000FF"/>
                    </a:solidFill>
                    <a:latin typeface="Arial" charset="0"/>
                  </a:rPr>
                  <a:t>eff</a:t>
                </a:r>
                <a:r>
                  <a:rPr lang="en-US" sz="2600" dirty="0">
                    <a:solidFill>
                      <a:srgbClr val="0000FF"/>
                    </a:solidFill>
                    <a:latin typeface="Arial" charset="0"/>
                  </a:rPr>
                  <a:t>~0.6-0.8% (in progress)</a:t>
                </a:r>
              </a:p>
              <a:p>
                <a:pPr marL="342900" indent="-342900" eaLnBrk="0" hangingPunct="0">
                  <a:buFont typeface="Wingdings" panose="05000000000000000000" pitchFamily="2" charset="2"/>
                  <a:buChar char="ü"/>
                </a:pPr>
                <a:r>
                  <a:rPr lang="en-US" sz="2600" b="0" dirty="0">
                    <a:solidFill>
                      <a:srgbClr val="0000FF"/>
                    </a:solidFill>
                    <a:latin typeface="Arial" charset="0"/>
                  </a:rPr>
                  <a:t>Derived anti-correlations appear to be independent of the spectrum but short-range</a:t>
                </a:r>
                <a:endParaRPr lang="en-US" sz="2600" b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DA4F5-E51F-4640-B368-99F0EE70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3400"/>
                <a:ext cx="9144000" cy="5769528"/>
              </a:xfrm>
              <a:prstGeom prst="rect">
                <a:avLst/>
              </a:prstGeom>
              <a:blipFill>
                <a:blip r:embed="rId2"/>
                <a:stretch>
                  <a:fillRect l="-1000" t="-1057" r="-1800" b="-16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61A5B20A-3C9E-465D-A8D9-D789AB634E89}"/>
              </a:ext>
            </a:extLst>
          </p:cNvPr>
          <p:cNvSpPr txBox="1">
            <a:spLocks/>
          </p:cNvSpPr>
          <p:nvPr/>
        </p:nvSpPr>
        <p:spPr>
          <a:xfrm>
            <a:off x="-762000" y="-152400"/>
            <a:ext cx="106680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A new solution to reduce uncertainties (2)</a:t>
            </a:r>
          </a:p>
        </p:txBody>
      </p:sp>
    </p:spTree>
    <p:extLst>
      <p:ext uri="{BB962C8B-B14F-4D97-AF65-F5344CB8AC3E}">
        <p14:creationId xmlns:p14="http://schemas.microsoft.com/office/powerpoint/2010/main" val="186233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fa861d@protonmail">
            <a:extLst>
              <a:ext uri="{FF2B5EF4-FFF2-40B4-BE49-F238E27FC236}">
                <a16:creationId xmlns:a16="http://schemas.microsoft.com/office/drawing/2014/main" id="{E28DB14E-8C46-440A-87CF-6C0CDCAF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0"/>
            <a:ext cx="9018329" cy="555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1D015-E7E0-4A53-B80E-E636D1FD0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939800"/>
            <a:ext cx="5741729" cy="247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56564B4-A044-448F-9236-1B074B441E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762000" y="-76200"/>
                <a:ext cx="10668000" cy="685800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3600" kern="0" dirty="0">
                    <a:solidFill>
                      <a:srgbClr val="0000FF"/>
                    </a:solidFill>
                  </a:rPr>
                  <a:t>DICE sensitivities: HST042.008 &amp;HMF001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𝝊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𝐝𝐨𝐦𝐢𝐧𝐚𝐭𝐞𝐬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𝐥𝐨𝐧𝐠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𝐫𝐚𝐧𝐠𝐞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𝐜𝐨𝐫𝐫𝐞𝐥𝐚𝐭𝐢𝐨𝐧𝐬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3600" kern="0" dirty="0">
                  <a:solidFill>
                    <a:srgbClr val="0000FF"/>
                  </a:solidFill>
                </a:endParaRPr>
              </a:p>
              <a:p>
                <a:endParaRPr lang="en-US" sz="36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56564B4-A044-448F-9236-1B074B44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-76200"/>
                <a:ext cx="10668000" cy="685800"/>
              </a:xfrm>
              <a:prstGeom prst="rect">
                <a:avLst/>
              </a:prstGeom>
              <a:blipFill>
                <a:blip r:embed="rId6"/>
                <a:stretch>
                  <a:fillRect t="-14159" b="-55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20F63F9-AE1D-4476-8585-57F07B7831D3}"/>
              </a:ext>
            </a:extLst>
          </p:cNvPr>
          <p:cNvSpPr txBox="1"/>
          <p:nvPr/>
        </p:nvSpPr>
        <p:spPr>
          <a:xfrm>
            <a:off x="381000" y="3505200"/>
            <a:ext cx="2244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HST042.008</a:t>
            </a:r>
            <a:endParaRPr lang="en-GB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(1 of H</a:t>
            </a:r>
            <a:r>
              <a:rPr lang="en-GB" sz="2400" dirty="0" err="1">
                <a:solidFill>
                  <a:srgbClr val="0000FF"/>
                </a:solidFill>
              </a:rPr>
              <a:t>ardy</a:t>
            </a:r>
            <a:r>
              <a:rPr lang="en-GB" sz="2400" dirty="0">
                <a:solidFill>
                  <a:srgbClr val="0000FF"/>
                </a:solidFill>
              </a:rPr>
              <a:t> set)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0510A-8554-4F4F-91FE-FB5009339D45}"/>
              </a:ext>
            </a:extLst>
          </p:cNvPr>
          <p:cNvSpPr txBox="1"/>
          <p:nvPr/>
        </p:nvSpPr>
        <p:spPr>
          <a:xfrm>
            <a:off x="6400800" y="3640817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HMF001</a:t>
            </a:r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Godiva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DA343-F81C-4E59-AEC0-B4DAE41A139E}"/>
              </a:ext>
            </a:extLst>
          </p:cNvPr>
          <p:cNvSpPr txBox="1"/>
          <p:nvPr/>
        </p:nvSpPr>
        <p:spPr>
          <a:xfrm>
            <a:off x="228600" y="5867400"/>
            <a:ext cx="8577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0.00001 0.0001 0.01    0.10     1.0       10      100    1000  10000   10^5   10^6   10^7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3AB1D-421A-459D-92F2-D7723CFA1E49}"/>
              </a:ext>
            </a:extLst>
          </p:cNvPr>
          <p:cNvSpPr/>
          <p:nvPr/>
        </p:nvSpPr>
        <p:spPr bwMode="auto">
          <a:xfrm>
            <a:off x="3276600" y="1151391"/>
            <a:ext cx="4800600" cy="601209"/>
          </a:xfrm>
          <a:prstGeom prst="rect">
            <a:avLst/>
          </a:pr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ACAF3F-70C8-43B1-A1D7-7261A87F5D83}"/>
              </a:ext>
            </a:extLst>
          </p:cNvPr>
          <p:cNvSpPr/>
          <p:nvPr/>
        </p:nvSpPr>
        <p:spPr bwMode="auto">
          <a:xfrm>
            <a:off x="3276600" y="2294391"/>
            <a:ext cx="5741728" cy="989412"/>
          </a:xfrm>
          <a:prstGeom prst="rect">
            <a:avLst/>
          </a:pr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1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DDA4F5-E51F-4640-B368-99F0EE70FB96}"/>
              </a:ext>
            </a:extLst>
          </p:cNvPr>
          <p:cNvSpPr txBox="1"/>
          <p:nvPr/>
        </p:nvSpPr>
        <p:spPr bwMode="auto">
          <a:xfrm>
            <a:off x="152400" y="1006257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eaLnBrk="0" hangingPunct="0"/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A5B20A-3C9E-465D-A8D9-D789AB634E89}"/>
              </a:ext>
            </a:extLst>
          </p:cNvPr>
          <p:cNvSpPr txBox="1">
            <a:spLocks/>
          </p:cNvSpPr>
          <p:nvPr/>
        </p:nvSpPr>
        <p:spPr>
          <a:xfrm>
            <a:off x="-762000" y="-15240"/>
            <a:ext cx="106680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400" kern="0" dirty="0">
                <a:solidFill>
                  <a:srgbClr val="0000FF"/>
                </a:solidFill>
              </a:rPr>
              <a:t>A new solution to reduce uncertainties:</a:t>
            </a:r>
          </a:p>
          <a:p>
            <a:r>
              <a:rPr lang="en-US" sz="3400" dirty="0">
                <a:solidFill>
                  <a:srgbClr val="0000FF"/>
                </a:solidFill>
              </a:rPr>
              <a:t>Thermal Maxwellian spectrum (no integral data)</a:t>
            </a:r>
            <a:endParaRPr lang="en-US" sz="3400" kern="0" dirty="0">
              <a:solidFill>
                <a:srgbClr val="0000FF"/>
              </a:solidFill>
            </a:endParaRPr>
          </a:p>
          <a:p>
            <a:endParaRPr lang="en-US" kern="0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6C0724-C6A4-4883-AA5F-B8BABDF45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03030"/>
              </p:ext>
            </p:extLst>
          </p:nvPr>
        </p:nvGraphicFramePr>
        <p:xfrm>
          <a:off x="4238626" y="4038600"/>
          <a:ext cx="3533773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2816">
                  <a:extLst>
                    <a:ext uri="{9D8B030D-6E8A-4147-A177-3AD203B41FA5}">
                      <a16:colId xmlns:a16="http://schemas.microsoft.com/office/drawing/2014/main" val="1971132080"/>
                    </a:ext>
                  </a:extLst>
                </a:gridCol>
                <a:gridCol w="677358">
                  <a:extLst>
                    <a:ext uri="{9D8B030D-6E8A-4147-A177-3AD203B41FA5}">
                      <a16:colId xmlns:a16="http://schemas.microsoft.com/office/drawing/2014/main" val="2033483479"/>
                    </a:ext>
                  </a:extLst>
                </a:gridCol>
                <a:gridCol w="768277">
                  <a:extLst>
                    <a:ext uri="{9D8B030D-6E8A-4147-A177-3AD203B41FA5}">
                      <a16:colId xmlns:a16="http://schemas.microsoft.com/office/drawing/2014/main" val="3259970671"/>
                    </a:ext>
                  </a:extLst>
                </a:gridCol>
                <a:gridCol w="755723">
                  <a:extLst>
                    <a:ext uri="{9D8B030D-6E8A-4147-A177-3AD203B41FA5}">
                      <a16:colId xmlns:a16="http://schemas.microsoft.com/office/drawing/2014/main" val="2479255101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4088635788"/>
                    </a:ext>
                  </a:extLst>
                </a:gridCol>
              </a:tblGrid>
              <a:tr h="4956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69236"/>
                  </a:ext>
                </a:extLst>
              </a:tr>
              <a:tr h="49561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7413"/>
                  </a:ext>
                </a:extLst>
              </a:tr>
              <a:tr h="49561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-82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659"/>
                  </a:ext>
                </a:extLst>
              </a:tr>
              <a:tr h="475785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5.9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41786"/>
                  </a:ext>
                </a:extLst>
              </a:tr>
              <a:tr h="47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10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FF8337-2413-4A13-9271-A9914A43D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07809"/>
              </p:ext>
            </p:extLst>
          </p:nvPr>
        </p:nvGraphicFramePr>
        <p:xfrm>
          <a:off x="4238626" y="1524000"/>
          <a:ext cx="3533774" cy="2558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2817">
                  <a:extLst>
                    <a:ext uri="{9D8B030D-6E8A-4147-A177-3AD203B41FA5}">
                      <a16:colId xmlns:a16="http://schemas.microsoft.com/office/drawing/2014/main" val="197113208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33483479"/>
                    </a:ext>
                  </a:extLst>
                </a:gridCol>
                <a:gridCol w="768278">
                  <a:extLst>
                    <a:ext uri="{9D8B030D-6E8A-4147-A177-3AD203B41FA5}">
                      <a16:colId xmlns:a16="http://schemas.microsoft.com/office/drawing/2014/main" val="3259970671"/>
                    </a:ext>
                  </a:extLst>
                </a:gridCol>
                <a:gridCol w="755722">
                  <a:extLst>
                    <a:ext uri="{9D8B030D-6E8A-4147-A177-3AD203B41FA5}">
                      <a16:colId xmlns:a16="http://schemas.microsoft.com/office/drawing/2014/main" val="24792551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88635788"/>
                    </a:ext>
                  </a:extLst>
                </a:gridCol>
              </a:tblGrid>
              <a:tr h="4713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69236"/>
                  </a:ext>
                </a:extLst>
              </a:tr>
              <a:tr h="471385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7413"/>
                  </a:ext>
                </a:extLst>
              </a:tr>
              <a:tr h="666773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-0.04</a:t>
                      </a:r>
                      <a:endParaRPr lang="en-GB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100</a:t>
                      </a:r>
                      <a:endParaRPr lang="en-GB" sz="20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659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0.02</a:t>
                      </a:r>
                      <a:endParaRPr lang="en-GB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-0.06</a:t>
                      </a:r>
                      <a:endParaRPr lang="en-GB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41786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107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BECB6F-89BB-4DF4-BF82-6F9984C57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87296"/>
              </p:ext>
            </p:extLst>
          </p:nvPr>
        </p:nvGraphicFramePr>
        <p:xfrm>
          <a:off x="457200" y="1981200"/>
          <a:ext cx="1676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6427261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74970791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2.425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(.45%)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508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587.3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(1.2%)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8608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99.5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(1.3%)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343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0F51959-6208-46C1-8834-4D43E90F3FDA}"/>
              </a:ext>
            </a:extLst>
          </p:cNvPr>
          <p:cNvSpPr/>
          <p:nvPr/>
        </p:nvSpPr>
        <p:spPr>
          <a:xfrm>
            <a:off x="453745" y="1066800"/>
            <a:ext cx="3399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d</a:t>
            </a:r>
            <a:r>
              <a:rPr lang="en-US" sz="2400" i="1" dirty="0" err="1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0000FF"/>
                </a:solidFill>
                <a:latin typeface="Arial" charset="0"/>
              </a:rPr>
              <a:t>eff</a:t>
            </a:r>
            <a:r>
              <a:rPr lang="en-US" sz="2400" i="1" baseline="-25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unconstrained 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DF7E35-AACF-44DD-BB6E-57809D0F01BC}"/>
              </a:ext>
            </a:extLst>
          </p:cNvPr>
          <p:cNvSpPr/>
          <p:nvPr/>
        </p:nvSpPr>
        <p:spPr>
          <a:xfrm>
            <a:off x="486423" y="4038600"/>
            <a:ext cx="2777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d</a:t>
            </a:r>
            <a:r>
              <a:rPr lang="en-US" sz="2400" i="1" dirty="0" err="1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0000FF"/>
                </a:solidFill>
                <a:latin typeface="Arial" charset="0"/>
              </a:rPr>
              <a:t>eff</a:t>
            </a:r>
            <a:r>
              <a:rPr lang="en-US" sz="2400" i="1" baseline="-25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= 400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pcm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 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3BBCC8-EC65-4566-87CD-3889C0BE6932}"/>
              </a:ext>
            </a:extLst>
          </p:cNvPr>
          <p:cNvSpPr/>
          <p:nvPr/>
        </p:nvSpPr>
        <p:spPr>
          <a:xfrm>
            <a:off x="410223" y="1519535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sym typeface="Symbol" panose="05050102010706020507" pitchFamily="18" charset="2"/>
              </a:rPr>
              <a:t>INPUT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            </a:t>
            </a:r>
            <a:r>
              <a:rPr lang="en-US" sz="2400" dirty="0">
                <a:solidFill>
                  <a:srgbClr val="00B0F0"/>
                </a:solidFill>
                <a:latin typeface="Arial" charset="0"/>
                <a:sym typeface="Symbol" panose="05050102010706020507" pitchFamily="18" charset="2"/>
              </a:rPr>
              <a:t>SAMPLED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FEBB7-9E2A-4C9C-B287-0676EE9BB253}"/>
              </a:ext>
            </a:extLst>
          </p:cNvPr>
          <p:cNvSpPr/>
          <p:nvPr/>
        </p:nvSpPr>
        <p:spPr>
          <a:xfrm>
            <a:off x="4038600" y="1062335"/>
            <a:ext cx="53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Propag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. </a:t>
            </a:r>
            <a:r>
              <a:rPr lang="en-US" sz="2400" i="1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  <a:latin typeface="Arial" charset="0"/>
              </a:rPr>
              <a:t>eff</a:t>
            </a:r>
            <a:r>
              <a:rPr lang="en-US" sz="2400" i="1" baseline="-25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= 861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pcm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(smaller !!)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658457-22FD-4AB3-A75A-85524E1DB783}"/>
              </a:ext>
            </a:extLst>
          </p:cNvPr>
          <p:cNvSpPr/>
          <p:nvPr/>
        </p:nvSpPr>
        <p:spPr>
          <a:xfrm>
            <a:off x="0" y="4572000"/>
            <a:ext cx="2438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Small red.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unc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latin typeface="Arial" charset="0"/>
              <a:sym typeface="Symbol" panose="05050102010706020507" pitchFamily="18" charset="2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Strong in </a:t>
            </a:r>
            <a:r>
              <a:rPr lang="en-US" sz="2400" i="1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  <a:latin typeface="Arial" charset="0"/>
              </a:rPr>
              <a:t>eff</a:t>
            </a:r>
            <a:endParaRPr lang="en-US" sz="2400" i="1" baseline="-25000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400" i="1" baseline="-250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3600" baseline="-25000" dirty="0">
                <a:solidFill>
                  <a:srgbClr val="FF0000"/>
                </a:solidFill>
                <a:latin typeface="Arial" charset="0"/>
              </a:rPr>
              <a:t>(-600 </a:t>
            </a:r>
            <a:r>
              <a:rPr lang="en-US" sz="3600" baseline="-25000" dirty="0" err="1">
                <a:solidFill>
                  <a:srgbClr val="FF0000"/>
                </a:solidFill>
                <a:latin typeface="Arial" charset="0"/>
              </a:rPr>
              <a:t>pcm</a:t>
            </a:r>
            <a:r>
              <a:rPr lang="en-US" sz="3600" baseline="-25000" dirty="0">
                <a:solidFill>
                  <a:srgbClr val="FF0000"/>
                </a:solidFill>
                <a:latin typeface="Arial" charset="0"/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EBA8955-52AC-44F3-9DA4-2ADBD323A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40487"/>
              </p:ext>
            </p:extLst>
          </p:nvPr>
        </p:nvGraphicFramePr>
        <p:xfrm>
          <a:off x="2438400" y="1981200"/>
          <a:ext cx="1676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6427261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74970791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2.425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(.45%)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508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587.3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(1.2%)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8608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99.5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(1.3%)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343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DFAA015-8CBF-488D-AFBB-635C37325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67689"/>
              </p:ext>
            </p:extLst>
          </p:nvPr>
        </p:nvGraphicFramePr>
        <p:xfrm>
          <a:off x="2438400" y="4480560"/>
          <a:ext cx="1676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6427261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74970791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2.425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(.39%)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508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587.3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(0.7%)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8608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99.5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(1.3%)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3436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EC44A36E-F5E8-4379-AC83-5C799EC76CC8}"/>
              </a:ext>
            </a:extLst>
          </p:cNvPr>
          <p:cNvSpPr/>
          <p:nvPr/>
        </p:nvSpPr>
        <p:spPr bwMode="auto">
          <a:xfrm>
            <a:off x="4876800" y="4800600"/>
            <a:ext cx="16002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0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DDA4F5-E51F-4640-B368-99F0EE70FB96}"/>
              </a:ext>
            </a:extLst>
          </p:cNvPr>
          <p:cNvSpPr txBox="1"/>
          <p:nvPr/>
        </p:nvSpPr>
        <p:spPr bwMode="auto">
          <a:xfrm>
            <a:off x="152400" y="1006257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DE0A1E-3CE9-404D-8DC4-402779E72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76449"/>
              </p:ext>
            </p:extLst>
          </p:nvPr>
        </p:nvGraphicFramePr>
        <p:xfrm>
          <a:off x="609600" y="2042160"/>
          <a:ext cx="1676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876">
                  <a:extLst>
                    <a:ext uri="{9D8B030D-6E8A-4147-A177-3AD203B41FA5}">
                      <a16:colId xmlns:a16="http://schemas.microsoft.com/office/drawing/2014/main" val="3264272616"/>
                    </a:ext>
                  </a:extLst>
                </a:gridCol>
                <a:gridCol w="907524">
                  <a:extLst>
                    <a:ext uri="{9D8B030D-6E8A-4147-A177-3AD203B41FA5}">
                      <a16:colId xmlns:a16="http://schemas.microsoft.com/office/drawing/2014/main" val="1074970791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2.63 (.8%)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508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1.223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(1.2%)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8608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0.094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(10%)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343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715DD60-A970-472A-87F8-78B5711E9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96634"/>
              </p:ext>
            </p:extLst>
          </p:nvPr>
        </p:nvGraphicFramePr>
        <p:xfrm>
          <a:off x="2464159" y="2057400"/>
          <a:ext cx="172684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11">
                  <a:extLst>
                    <a:ext uri="{9D8B030D-6E8A-4147-A177-3AD203B41FA5}">
                      <a16:colId xmlns:a16="http://schemas.microsoft.com/office/drawing/2014/main" val="3264272616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074970791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2.63 (.8%)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508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1.223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(1.2%)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8608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0.094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(10%)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343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56C9096-EDE9-4AA3-9859-01138A836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76474"/>
              </p:ext>
            </p:extLst>
          </p:nvPr>
        </p:nvGraphicFramePr>
        <p:xfrm>
          <a:off x="2464159" y="4556760"/>
          <a:ext cx="172684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11">
                  <a:extLst>
                    <a:ext uri="{9D8B030D-6E8A-4147-A177-3AD203B41FA5}">
                      <a16:colId xmlns:a16="http://schemas.microsoft.com/office/drawing/2014/main" val="3264272616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074970791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2.63 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(.6%)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508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1.223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(0.9%)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8608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0.094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(9.7%)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3436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6BB35B7-D010-4C14-B37D-6FE95CE79E39}"/>
              </a:ext>
            </a:extLst>
          </p:cNvPr>
          <p:cNvSpPr txBox="1">
            <a:spLocks/>
          </p:cNvSpPr>
          <p:nvPr/>
        </p:nvSpPr>
        <p:spPr>
          <a:xfrm>
            <a:off x="-762000" y="-15240"/>
            <a:ext cx="106680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400" kern="0" dirty="0">
                <a:solidFill>
                  <a:srgbClr val="0000FF"/>
                </a:solidFill>
              </a:rPr>
              <a:t>A new solution to reduce uncertainties:</a:t>
            </a:r>
          </a:p>
          <a:p>
            <a:r>
              <a:rPr lang="en-US" sz="3400" dirty="0">
                <a:solidFill>
                  <a:srgbClr val="0000FF"/>
                </a:solidFill>
              </a:rPr>
              <a:t>Fast spectrum </a:t>
            </a:r>
            <a:r>
              <a:rPr lang="en-US" sz="3200" baseline="30000" dirty="0">
                <a:solidFill>
                  <a:srgbClr val="0000FF"/>
                </a:solidFill>
                <a:latin typeface="Arial" charset="0"/>
              </a:rPr>
              <a:t>235</a:t>
            </a:r>
            <a:r>
              <a:rPr lang="en-US" sz="3200" dirty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US" sz="3200" dirty="0" err="1">
                <a:solidFill>
                  <a:srgbClr val="0000FF"/>
                </a:solidFill>
                <a:latin typeface="Arial" charset="0"/>
              </a:rPr>
              <a:t>n</a:t>
            </a:r>
            <a:r>
              <a:rPr lang="en-US" sz="3200" baseline="-25000" dirty="0" err="1">
                <a:solidFill>
                  <a:srgbClr val="0000FF"/>
                </a:solidFill>
                <a:latin typeface="Arial" charset="0"/>
              </a:rPr>
              <a:t>th</a:t>
            </a:r>
            <a:r>
              <a:rPr lang="en-US" sz="3200" dirty="0" err="1">
                <a:solidFill>
                  <a:srgbClr val="0000FF"/>
                </a:solidFill>
                <a:latin typeface="Arial" charset="0"/>
              </a:rPr>
              <a:t>,f</a:t>
            </a:r>
            <a:r>
              <a:rPr lang="en-US" sz="3200" dirty="0">
                <a:solidFill>
                  <a:srgbClr val="0000FF"/>
                </a:solidFill>
                <a:latin typeface="Arial" charset="0"/>
              </a:rPr>
              <a:t>) PFNS</a:t>
            </a:r>
            <a:r>
              <a:rPr lang="en-US" sz="3400" dirty="0">
                <a:solidFill>
                  <a:srgbClr val="0000FF"/>
                </a:solidFill>
              </a:rPr>
              <a:t> (no integral data)</a:t>
            </a:r>
            <a:endParaRPr lang="en-US" sz="3400" kern="0" dirty="0">
              <a:solidFill>
                <a:srgbClr val="0000FF"/>
              </a:solidFill>
            </a:endParaRPr>
          </a:p>
          <a:p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9D776A-EBA3-4A6A-B030-8452D81C825D}"/>
              </a:ext>
            </a:extLst>
          </p:cNvPr>
          <p:cNvSpPr/>
          <p:nvPr/>
        </p:nvSpPr>
        <p:spPr>
          <a:xfrm>
            <a:off x="453745" y="1066800"/>
            <a:ext cx="3399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d</a:t>
            </a:r>
            <a:r>
              <a:rPr lang="en-US" sz="2400" i="1" dirty="0" err="1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0000FF"/>
                </a:solidFill>
                <a:latin typeface="Arial" charset="0"/>
              </a:rPr>
              <a:t>eff</a:t>
            </a:r>
            <a:r>
              <a:rPr lang="en-US" sz="2400" i="1" baseline="-25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unconstrained 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14E15-8028-4E5B-A291-3AEF3B6CBD32}"/>
              </a:ext>
            </a:extLst>
          </p:cNvPr>
          <p:cNvSpPr/>
          <p:nvPr/>
        </p:nvSpPr>
        <p:spPr>
          <a:xfrm>
            <a:off x="410223" y="1519535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sym typeface="Symbol" panose="05050102010706020507" pitchFamily="18" charset="2"/>
              </a:rPr>
              <a:t>INPUT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            </a:t>
            </a:r>
            <a:r>
              <a:rPr lang="en-US" sz="2400" dirty="0">
                <a:solidFill>
                  <a:srgbClr val="00B0F0"/>
                </a:solidFill>
                <a:latin typeface="Arial" charset="0"/>
                <a:sym typeface="Symbol" panose="05050102010706020507" pitchFamily="18" charset="2"/>
              </a:rPr>
              <a:t>SAMPLED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12D8F1-EFC2-446A-AEAE-563D9CFD6875}"/>
              </a:ext>
            </a:extLst>
          </p:cNvPr>
          <p:cNvSpPr/>
          <p:nvPr/>
        </p:nvSpPr>
        <p:spPr>
          <a:xfrm>
            <a:off x="4038600" y="1062335"/>
            <a:ext cx="390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Propag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. </a:t>
            </a:r>
            <a:r>
              <a:rPr lang="en-US" sz="2400" i="1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  <a:latin typeface="Arial" charset="0"/>
              </a:rPr>
              <a:t>eff</a:t>
            </a:r>
            <a:r>
              <a:rPr lang="en-US" sz="2400" i="1" baseline="-25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=  1100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pcm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910CC4-48C5-4033-B808-79D605AA8208}"/>
              </a:ext>
            </a:extLst>
          </p:cNvPr>
          <p:cNvSpPr/>
          <p:nvPr/>
        </p:nvSpPr>
        <p:spPr>
          <a:xfrm>
            <a:off x="486423" y="4038600"/>
            <a:ext cx="2777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d</a:t>
            </a:r>
            <a:r>
              <a:rPr lang="en-US" sz="2400" i="1" dirty="0" err="1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0000FF"/>
                </a:solidFill>
                <a:latin typeface="Arial" charset="0"/>
              </a:rPr>
              <a:t>eff</a:t>
            </a:r>
            <a:r>
              <a:rPr lang="en-US" sz="2400" i="1" baseline="-25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= 200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pcm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 </a:t>
            </a:r>
            <a:endParaRPr lang="en-GB" sz="24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32AA833-816F-4649-9A7B-E1F78F39E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52097"/>
              </p:ext>
            </p:extLst>
          </p:nvPr>
        </p:nvGraphicFramePr>
        <p:xfrm>
          <a:off x="4238626" y="1580077"/>
          <a:ext cx="3533774" cy="2462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2817">
                  <a:extLst>
                    <a:ext uri="{9D8B030D-6E8A-4147-A177-3AD203B41FA5}">
                      <a16:colId xmlns:a16="http://schemas.microsoft.com/office/drawing/2014/main" val="1971132080"/>
                    </a:ext>
                  </a:extLst>
                </a:gridCol>
                <a:gridCol w="753557">
                  <a:extLst>
                    <a:ext uri="{9D8B030D-6E8A-4147-A177-3AD203B41FA5}">
                      <a16:colId xmlns:a16="http://schemas.microsoft.com/office/drawing/2014/main" val="20334834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997067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792551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8863578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69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7413"/>
                  </a:ext>
                </a:extLst>
              </a:tr>
              <a:tr h="63353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-0.04</a:t>
                      </a:r>
                      <a:endParaRPr lang="en-GB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</a:t>
                      </a:r>
                      <a:endParaRPr lang="en-GB" sz="20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6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0.02</a:t>
                      </a:r>
                      <a:endParaRPr lang="en-GB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-0.06</a:t>
                      </a:r>
                      <a:endParaRPr lang="en-GB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417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1079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AE9DFA5-6A78-40C4-B47E-FDF94987C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28258"/>
              </p:ext>
            </p:extLst>
          </p:nvPr>
        </p:nvGraphicFramePr>
        <p:xfrm>
          <a:off x="4238626" y="4038600"/>
          <a:ext cx="3533774" cy="2462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2817">
                  <a:extLst>
                    <a:ext uri="{9D8B030D-6E8A-4147-A177-3AD203B41FA5}">
                      <a16:colId xmlns:a16="http://schemas.microsoft.com/office/drawing/2014/main" val="1971132080"/>
                    </a:ext>
                  </a:extLst>
                </a:gridCol>
                <a:gridCol w="753557">
                  <a:extLst>
                    <a:ext uri="{9D8B030D-6E8A-4147-A177-3AD203B41FA5}">
                      <a16:colId xmlns:a16="http://schemas.microsoft.com/office/drawing/2014/main" val="20334834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997067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792551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8863578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69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7413"/>
                  </a:ext>
                </a:extLst>
              </a:tr>
              <a:tr h="63353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f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-85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</a:t>
                      </a:r>
                      <a:endParaRPr lang="en-GB" sz="20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6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25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24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417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10792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D53B159A-BD01-49CD-9E4C-DAB4192ED10D}"/>
              </a:ext>
            </a:extLst>
          </p:cNvPr>
          <p:cNvSpPr/>
          <p:nvPr/>
        </p:nvSpPr>
        <p:spPr bwMode="auto">
          <a:xfrm>
            <a:off x="4876800" y="4800600"/>
            <a:ext cx="16002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3484F6-A122-49C4-835B-672186119ED0}"/>
              </a:ext>
            </a:extLst>
          </p:cNvPr>
          <p:cNvSpPr/>
          <p:nvPr/>
        </p:nvSpPr>
        <p:spPr>
          <a:xfrm>
            <a:off x="0" y="4572000"/>
            <a:ext cx="2438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Small red.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unc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latin typeface="Arial" charset="0"/>
              <a:sym typeface="Symbol" panose="05050102010706020507" pitchFamily="18" charset="2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sym typeface="Symbol" panose="05050102010706020507" pitchFamily="18" charset="2"/>
              </a:rPr>
              <a:t>Strong in </a:t>
            </a:r>
            <a:r>
              <a:rPr lang="en-US" sz="2400" i="1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  <a:latin typeface="Arial" charset="0"/>
              </a:rPr>
              <a:t>eff</a:t>
            </a:r>
            <a:endParaRPr lang="en-US" sz="2400" i="1" baseline="-25000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400" i="1" baseline="-250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3600" baseline="-25000" dirty="0">
                <a:solidFill>
                  <a:srgbClr val="FF0000"/>
                </a:solidFill>
                <a:latin typeface="Arial" charset="0"/>
              </a:rPr>
              <a:t>(-1000 </a:t>
            </a:r>
            <a:r>
              <a:rPr lang="en-US" sz="3600" baseline="-25000" dirty="0" err="1">
                <a:solidFill>
                  <a:srgbClr val="FF0000"/>
                </a:solidFill>
                <a:latin typeface="Arial" charset="0"/>
              </a:rPr>
              <a:t>pcm</a:t>
            </a:r>
            <a:r>
              <a:rPr lang="en-US" sz="3600" baseline="-25000" dirty="0">
                <a:solidFill>
                  <a:srgbClr val="FF0000"/>
                </a:solidFill>
                <a:latin typeface="Arial" charset="0"/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23037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651</Words>
  <Application>Microsoft Office PowerPoint</Application>
  <PresentationFormat>On-screen Show (4:3)</PresentationFormat>
  <Paragraphs>230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Symbol</vt:lpstr>
      <vt:lpstr>Times New Roman</vt:lpstr>
      <vt:lpstr>Wingdings</vt:lpstr>
      <vt:lpstr>Notebook</vt:lpstr>
      <vt:lpstr>Uncertainty reduction without using integral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1045</cp:revision>
  <cp:lastPrinted>2014-10-29T14:15:06Z</cp:lastPrinted>
  <dcterms:created xsi:type="dcterms:W3CDTF">2004-06-28T13:44:54Z</dcterms:created>
  <dcterms:modified xsi:type="dcterms:W3CDTF">2018-11-06T15:37:57Z</dcterms:modified>
</cp:coreProperties>
</file>