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9" r:id="rId1"/>
  </p:sldMasterIdLst>
  <p:notesMasterIdLst>
    <p:notesMasterId r:id="rId26"/>
  </p:notesMasterIdLst>
  <p:handoutMasterIdLst>
    <p:handoutMasterId r:id="rId27"/>
  </p:handoutMasterIdLst>
  <p:sldIdLst>
    <p:sldId id="493" r:id="rId2"/>
    <p:sldId id="495" r:id="rId3"/>
    <p:sldId id="494" r:id="rId4"/>
    <p:sldId id="518" r:id="rId5"/>
    <p:sldId id="512" r:id="rId6"/>
    <p:sldId id="519" r:id="rId7"/>
    <p:sldId id="520" r:id="rId8"/>
    <p:sldId id="522" r:id="rId9"/>
    <p:sldId id="526" r:id="rId10"/>
    <p:sldId id="527" r:id="rId11"/>
    <p:sldId id="525" r:id="rId12"/>
    <p:sldId id="528" r:id="rId13"/>
    <p:sldId id="529" r:id="rId14"/>
    <p:sldId id="521" r:id="rId15"/>
    <p:sldId id="531" r:id="rId16"/>
    <p:sldId id="530" r:id="rId17"/>
    <p:sldId id="513" r:id="rId18"/>
    <p:sldId id="281" r:id="rId19"/>
    <p:sldId id="284" r:id="rId20"/>
    <p:sldId id="292" r:id="rId21"/>
    <p:sldId id="266" r:id="rId22"/>
    <p:sldId id="267" r:id="rId23"/>
    <p:sldId id="268" r:id="rId24"/>
    <p:sldId id="517" r:id="rId25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orient="horz" pos="4002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errmann, Cynthia A.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F4F97"/>
    <a:srgbClr val="F6CE86"/>
    <a:srgbClr val="AEF8E5"/>
    <a:srgbClr val="0A8464"/>
    <a:srgbClr val="0DB78A"/>
    <a:srgbClr val="D68F10"/>
    <a:srgbClr val="F1B13D"/>
    <a:srgbClr val="10D6A2"/>
    <a:srgbClr val="2DEFBC"/>
    <a:srgbClr val="11D9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51" autoAdjust="0"/>
    <p:restoredTop sz="96340" autoAdjust="0"/>
  </p:normalViewPr>
  <p:slideViewPr>
    <p:cSldViewPr snapToGrid="0">
      <p:cViewPr varScale="1">
        <p:scale>
          <a:sx n="145" d="100"/>
          <a:sy n="145" d="100"/>
        </p:scale>
        <p:origin x="176" y="840"/>
      </p:cViewPr>
      <p:guideLst>
        <p:guide orient="horz" pos="912"/>
        <p:guide orient="horz" pos="400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Objects="1">
      <p:cViewPr varScale="1">
        <p:scale>
          <a:sx n="165" d="100"/>
          <a:sy n="165" d="100"/>
        </p:scale>
        <p:origin x="-5256" y="-11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/>
            </a:lvl1pPr>
          </a:lstStyle>
          <a:p>
            <a:fld id="{7A1D2F2F-8618-2143-A89B-2D6D3F007EBC}" type="datetimeFigureOut">
              <a:rPr lang="en-US" smtClean="0">
                <a:latin typeface="Arial"/>
              </a:rPr>
              <a:pPr/>
              <a:t>11/2/18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/>
            </a:lvl1pPr>
          </a:lstStyle>
          <a:p>
            <a:fld id="{CE221CE3-F987-1944-AB66-8BE5522C5EC6}" type="slidenum">
              <a:rPr lang="en-US" smtClean="0">
                <a:latin typeface="Arial"/>
              </a:rPr>
              <a:pPr/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28481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2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/>
          <a:lstStyle>
            <a:lvl1pPr algn="r">
              <a:defRPr sz="1100">
                <a:latin typeface="Arial"/>
              </a:defRPr>
            </a:lvl1pPr>
          </a:lstStyle>
          <a:p>
            <a:fld id="{D8B0A143-2353-BE4A-A6C4-57C9AE3FBC68}" type="datetimeFigureOut">
              <a:rPr lang="en-US" smtClean="0"/>
              <a:pPr/>
              <a:t>11/2/18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3" tIns="46627" rIns="93253" bIns="4662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5"/>
            <a:ext cx="5618480" cy="4189095"/>
          </a:xfrm>
          <a:prstGeom prst="rect">
            <a:avLst/>
          </a:prstGeom>
        </p:spPr>
        <p:txBody>
          <a:bodyPr vert="horz" lIns="93253" tIns="46627" rIns="93253" bIns="46627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5455"/>
          </a:xfrm>
          <a:prstGeom prst="rect">
            <a:avLst/>
          </a:prstGeom>
        </p:spPr>
        <p:txBody>
          <a:bodyPr vert="horz" lIns="93253" tIns="46627" rIns="93253" bIns="46627" rtlCol="0" anchor="b"/>
          <a:lstStyle>
            <a:lvl1pPr algn="r">
              <a:defRPr sz="1100">
                <a:latin typeface="Arial"/>
              </a:defRPr>
            </a:lvl1pPr>
          </a:lstStyle>
          <a:p>
            <a:fld id="{4CFDF800-FE0E-A944-8AC1-D57C07B352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7650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DF800-FE0E-A944-8AC1-D57C07B352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378" y="6316956"/>
            <a:ext cx="9144000" cy="544880"/>
          </a:xfrm>
          <a:prstGeom prst="rect">
            <a:avLst/>
          </a:prstGeom>
          <a:gradFill flip="none" rotWithShape="1">
            <a:gsLst>
              <a:gs pos="0">
                <a:srgbClr val="294861"/>
              </a:gs>
              <a:gs pos="46000">
                <a:schemeClr val="accent1">
                  <a:lumMod val="50000"/>
                </a:schemeClr>
              </a:gs>
              <a:gs pos="100000">
                <a:srgbClr val="4388B8"/>
              </a:gs>
            </a:gsLst>
            <a:lin ang="1620000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" y="3574553"/>
            <a:ext cx="9143245" cy="274297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457200" y="565126"/>
            <a:ext cx="8229600" cy="1447576"/>
          </a:xfrm>
        </p:spPr>
        <p:txBody>
          <a:bodyPr anchor="b" anchorCtr="0"/>
          <a:lstStyle>
            <a:lvl1pPr>
              <a:lnSpc>
                <a:spcPts val="3800"/>
              </a:lnSpc>
              <a:defRPr sz="3600" b="1" i="0">
                <a:solidFill>
                  <a:schemeClr val="accent1">
                    <a:lumMod val="75000"/>
                  </a:schemeClr>
                </a:solidFill>
                <a:effectLst/>
                <a:latin typeface="Arial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57201" y="2024863"/>
            <a:ext cx="5629274" cy="369888"/>
          </a:xfrm>
        </p:spPr>
        <p:txBody>
          <a:bodyPr>
            <a:noAutofit/>
          </a:bodyPr>
          <a:lstStyle>
            <a:lvl1pPr>
              <a:lnSpc>
                <a:spcPts val="2200"/>
              </a:lnSpc>
              <a:buNone/>
              <a:defRPr sz="2000" b="0">
                <a:latin typeface="Arial"/>
                <a:cs typeface="Arial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1" y="3096715"/>
            <a:ext cx="4572000" cy="477838"/>
          </a:xfrm>
        </p:spPr>
        <p:txBody>
          <a:bodyPr rIns="182880" anchor="b" anchorCtr="0">
            <a:noAutofit/>
          </a:bodyPr>
          <a:lstStyle>
            <a:lvl1pPr marL="57150" indent="0" algn="r">
              <a:spcBef>
                <a:spcPts val="0"/>
              </a:spcBef>
              <a:buNone/>
              <a:defRPr sz="1600" b="0"/>
            </a:lvl1pPr>
            <a:lvl2pPr marL="342900" indent="0" algn="r">
              <a:buNone/>
              <a:defRPr sz="1600" b="0"/>
            </a:lvl2pPr>
            <a:lvl3pPr marL="628650" indent="0" algn="r">
              <a:buNone/>
              <a:defRPr sz="1600" b="0"/>
            </a:lvl3pPr>
            <a:lvl4pPr marL="857250" indent="0" algn="r">
              <a:buNone/>
              <a:defRPr sz="1600" b="0"/>
            </a:lvl4pPr>
            <a:lvl5pPr marL="1085850" indent="0" algn="r">
              <a:buNone/>
              <a:defRPr sz="1600" b="0"/>
            </a:lvl5pPr>
          </a:lstStyle>
          <a:p>
            <a:pPr lvl="0"/>
            <a:r>
              <a:rPr lang="en-US" dirty="0"/>
              <a:t>Authors Name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68385" y="6416000"/>
            <a:ext cx="4503614" cy="43550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8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LLNL-PRES-</a:t>
            </a:r>
            <a:r>
              <a:rPr lang="is-IS" sz="8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Arial"/>
              </a:rPr>
              <a:t>760871</a:t>
            </a:r>
          </a:p>
          <a:p>
            <a:pPr marL="0" algn="l" defTabSz="457200" rtl="0" eaLnBrk="1" latinLnBrk="0" hangingPunct="1">
              <a:lnSpc>
                <a:spcPct val="90000"/>
              </a:lnSpc>
              <a:spcAft>
                <a:spcPts val="300"/>
              </a:spcAft>
            </a:pP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This work was performed under the auspices of the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U.S. Department of Energy by Lawrence Livermore National Laboratory under contract DE-AC52-07NA27344.</a:t>
            </a:r>
            <a:r>
              <a:rPr lang="en-US" sz="700" kern="1200" baseline="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 </a:t>
            </a:r>
            <a:r>
              <a:rPr lang="en-US" sz="700" kern="1200" dirty="0">
                <a:solidFill>
                  <a:schemeClr val="bg1"/>
                </a:solidFill>
                <a:effectLst/>
                <a:latin typeface="Arial"/>
                <a:ea typeface="+mn-ea"/>
                <a:cs typeface="Arial"/>
              </a:rPr>
              <a:t>Lawrence Livermore National Security, LLC</a:t>
            </a:r>
          </a:p>
        </p:txBody>
      </p:sp>
      <p:pic>
        <p:nvPicPr>
          <p:cNvPr id="18" name="Picture 17" descr="LLNL_Logo_WHT-LRG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57061" y="6446832"/>
            <a:ext cx="1865206" cy="314676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0"/>
            <a:ext cx="9144000" cy="112889"/>
          </a:xfrm>
          <a:prstGeom prst="rect">
            <a:avLst/>
          </a:prstGeom>
          <a:solidFill>
            <a:schemeClr val="accent1">
              <a:lumMod val="75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latin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end page">
    <p:bg>
      <p:bgPr>
        <a:solidFill>
          <a:srgbClr val="0F4F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LNL_Logo_WHT-LRG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852" y="5437487"/>
            <a:ext cx="3602498" cy="6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89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bIns="0"/>
          <a:lstStyle>
            <a:lvl1pPr eaLnBrk="1" latinLnBrk="0" hangingPunct="1">
              <a:spcBef>
                <a:spcPts val="1800"/>
              </a:spcBef>
              <a:spcAft>
                <a:spcPts val="0"/>
              </a:spcAft>
              <a:defRPr/>
            </a:lvl1pPr>
            <a:lvl2pPr eaLnBrk="1" latinLnBrk="0" hangingPunct="1">
              <a:spcAft>
                <a:spcPts val="0"/>
              </a:spcAft>
              <a:defRPr/>
            </a:lvl2pPr>
            <a:lvl3pPr eaLnBrk="1" latinLnBrk="0" hangingPunct="1">
              <a:spcAft>
                <a:spcPts val="0"/>
              </a:spcAft>
              <a:defRPr/>
            </a:lvl3pPr>
            <a:lvl4pPr eaLnBrk="1" latinLnBrk="0" hangingPunct="1">
              <a:spcAft>
                <a:spcPts val="0"/>
              </a:spcAft>
              <a:defRPr/>
            </a:lvl4pPr>
            <a:lvl5pPr eaLnBrk="1" latinLnBrk="0" hangingPunct="1">
              <a:spcAft>
                <a:spcPts val="0"/>
              </a:spcAft>
              <a:defRPr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with side-text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with side-text-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726214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831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with side-by-sid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90000"/>
              </a:lnSpc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65826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718649" y="1436688"/>
            <a:ext cx="3968496" cy="4881532"/>
          </a:xfrm>
        </p:spPr>
        <p:txBody>
          <a:bodyPr/>
          <a:lstStyle>
            <a:lvl1pPr>
              <a:spcBef>
                <a:spcPts val="1200"/>
              </a:spcBef>
              <a:spcAft>
                <a:spcPts val="600"/>
              </a:spcAft>
              <a:defRPr/>
            </a:lvl1pPr>
            <a:lvl2pPr>
              <a:spcAft>
                <a:spcPts val="600"/>
              </a:spcAft>
              <a:defRPr/>
            </a:lvl2pPr>
            <a:lvl3pPr>
              <a:spcAft>
                <a:spcPts val="600"/>
              </a:spcAft>
              <a:defRPr/>
            </a:lvl3pPr>
            <a:lvl4pPr>
              <a:spcAft>
                <a:spcPts val="600"/>
              </a:spcAft>
              <a:defRPr/>
            </a:lvl4pPr>
            <a:lvl5pPr>
              <a:spcAft>
                <a:spcPts val="600"/>
              </a:spcAft>
              <a:defRPr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94128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 Image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1228907"/>
          </a:xfrm>
          <a:solidFill>
            <a:schemeClr val="bg1"/>
          </a:solidFill>
          <a:effectLst/>
        </p:spPr>
        <p:txBody>
          <a:bodyPr vert="horz" lIns="457200" rIns="45720" rtlCol="0" anchor="ctr" anchorCtr="0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marL="233363" indent="0"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lang="en-US" sz="3200" b="1" kern="12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34904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0136"/>
            <a:ext cx="8229600" cy="100584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1524"/>
            <a:ext cx="8229600" cy="490688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 eaLnBrk="1" latinLnBrk="0" hangingPunct="1"/>
            <a:r>
              <a:rPr kumimoji="0" lang="en-US"/>
              <a:t>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1" y="635508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4953" y="6698646"/>
            <a:ext cx="87387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l"/>
            <a:r>
              <a:rPr lang="en-US" sz="600" dirty="0">
                <a:latin typeface="Arial"/>
                <a:cs typeface="Arial"/>
              </a:rPr>
              <a:t>LLNL-PRES-</a:t>
            </a:r>
            <a:r>
              <a:rPr lang="is-IS" sz="600" dirty="0">
                <a:latin typeface="+mn-lt"/>
                <a:cs typeface="Arial"/>
              </a:rPr>
              <a:t>760871</a:t>
            </a:r>
            <a:endParaRPr lang="en-US" sz="600" dirty="0">
              <a:latin typeface="Arial"/>
              <a:cs typeface="Arial"/>
            </a:endParaRPr>
          </a:p>
        </p:txBody>
      </p:sp>
      <p:sp>
        <p:nvSpPr>
          <p:cNvPr id="19" name="Slide Number Placeholder 7"/>
          <p:cNvSpPr txBox="1">
            <a:spLocks/>
          </p:cNvSpPr>
          <p:nvPr/>
        </p:nvSpPr>
        <p:spPr>
          <a:xfrm>
            <a:off x="8826123" y="6403252"/>
            <a:ext cx="317877" cy="454747"/>
          </a:xfrm>
          <a:prstGeom prst="rect">
            <a:avLst/>
          </a:prstGeom>
        </p:spPr>
        <p:txBody>
          <a:bodyPr rIns="45720" anchor="ctr" anchorCtr="0"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D690BD-BADF-4FBD-97E7-557E707EBBB2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6059" y="1267155"/>
            <a:ext cx="9150059" cy="0"/>
          </a:xfrm>
          <a:prstGeom prst="line">
            <a:avLst/>
          </a:prstGeom>
          <a:ln w="38100" cmpd="sng"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NNSA_trans.png"/>
          <p:cNvPicPr>
            <a:picLocks noChangeAspect="1"/>
          </p:cNvPicPr>
          <p:nvPr/>
        </p:nvPicPr>
        <p:blipFill>
          <a:blip r:embed="rId12">
            <a:alphaModFix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8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268" y="6449398"/>
            <a:ext cx="1012806" cy="390396"/>
          </a:xfrm>
          <a:prstGeom prst="rect">
            <a:avLst/>
          </a:prstGeom>
        </p:spPr>
      </p:pic>
      <p:pic>
        <p:nvPicPr>
          <p:cNvPr id="17" name="Picture 16" descr="lab_icon_text_no_background_rgb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0" y="6470578"/>
            <a:ext cx="2731791" cy="2786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5" r:id="rId4"/>
    <p:sldLayoutId id="2147483722" r:id="rId5"/>
    <p:sldLayoutId id="2147483721" r:id="rId6"/>
    <p:sldLayoutId id="2147483717" r:id="rId7"/>
    <p:sldLayoutId id="2147483718" r:id="rId8"/>
    <p:sldLayoutId id="2147483719" r:id="rId9"/>
    <p:sldLayoutId id="2147483723" r:id="rId10"/>
  </p:sldLayoutIdLst>
  <p:hf hdr="0" ftr="0" dt="0"/>
  <p:txStyles>
    <p:titleStyle>
      <a:lvl1pPr algn="l" rtl="0" eaLnBrk="1" latinLnBrk="0" hangingPunct="1">
        <a:lnSpc>
          <a:spcPct val="90000"/>
        </a:lnSpc>
        <a:spcBef>
          <a:spcPct val="0"/>
        </a:spcBef>
        <a:buNone/>
        <a:defRPr kumimoji="0" sz="3200" b="1" kern="1200">
          <a:solidFill>
            <a:schemeClr val="accent1">
              <a:lumMod val="75000"/>
            </a:schemeClr>
          </a:solidFill>
          <a:effectLst/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85750" indent="-228600" algn="l" rtl="0" eaLnBrk="1" latinLnBrk="0" hangingPunct="1">
        <a:spcBef>
          <a:spcPts val="1800"/>
        </a:spcBef>
        <a:spcAft>
          <a:spcPts val="0"/>
        </a:spcAft>
        <a:buClr>
          <a:schemeClr val="accent1">
            <a:lumMod val="75000"/>
          </a:schemeClr>
        </a:buClr>
        <a:buSzPct val="90000"/>
        <a:buFont typeface="Wingdings" charset="2"/>
        <a:buChar char="§"/>
        <a:tabLst/>
        <a:defRPr kumimoji="0" sz="2400" b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28650" indent="-2857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Calibri" panose="020F0502020204030204" pitchFamily="34" charset="0"/>
        <a:buChar char="—"/>
        <a:defRPr kumimoji="0" sz="20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800100" indent="-171450" algn="l" rtl="0" eaLnBrk="1" latinLnBrk="0" hangingPunct="1">
        <a:spcBef>
          <a:spcPts val="0"/>
        </a:spcBef>
        <a:spcAft>
          <a:spcPts val="0"/>
        </a:spcAft>
        <a:buClrTx/>
        <a:buSzPct val="90000"/>
        <a:buFont typeface="Arial" panose="020B0604020202020204" pitchFamily="34" charset="0"/>
        <a:buChar char="•"/>
        <a:defRPr kumimoji="0"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028700" indent="-171450" algn="l" rtl="0" eaLnBrk="1" latinLnBrk="0" hangingPunct="1">
        <a:spcBef>
          <a:spcPts val="0"/>
        </a:spcBef>
        <a:spcAft>
          <a:spcPts val="0"/>
        </a:spcAft>
        <a:buClrTx/>
        <a:buSzPct val="100000"/>
        <a:buFont typeface="Lucida Grande"/>
        <a:buChar char="–"/>
        <a:defRPr kumimoji="0"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1257300" indent="-171450" algn="l" rtl="0" eaLnBrk="1" latinLnBrk="0" hangingPunct="1">
        <a:spcBef>
          <a:spcPts val="0"/>
        </a:spcBef>
        <a:spcAft>
          <a:spcPts val="0"/>
        </a:spcAft>
        <a:buClrTx/>
        <a:buFont typeface="Arial"/>
        <a:buChar char="•"/>
        <a:tabLst>
          <a:tab pos="1200150" algn="l"/>
        </a:tabLst>
        <a:defRPr kumimoji="0" lang="en-US" sz="1600" kern="1200" smtClean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565126"/>
            <a:ext cx="8229600" cy="2163560"/>
          </a:xfrm>
        </p:spPr>
        <p:txBody>
          <a:bodyPr/>
          <a:lstStyle/>
          <a:p>
            <a:r>
              <a:rPr lang="en-US" b="0" dirty="0"/>
              <a:t>Charged Particle Libraries</a:t>
            </a:r>
            <a:br>
              <a:rPr lang="en-US" b="0" dirty="0"/>
            </a:br>
            <a:br>
              <a:rPr lang="en-US" b="0" dirty="0"/>
            </a:br>
            <a:r>
              <a:rPr lang="en-US" b="0" dirty="0"/>
              <a:t>Review of previous LLNL contributions to ENDF/B-VIII.0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27823" y="2007220"/>
            <a:ext cx="5558651" cy="387531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Ian Thompson  and Erich Ormand</a:t>
            </a:r>
          </a:p>
          <a:p>
            <a:r>
              <a:rPr lang="en-US" dirty="0"/>
              <a:t>Nuclear Data and Theory Group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92103" y="3640568"/>
            <a:ext cx="3278508" cy="397500"/>
          </a:xfrm>
          <a:prstGeom prst="rect">
            <a:avLst/>
          </a:prstGeom>
        </p:spPr>
        <p:txBody>
          <a:bodyPr vert="horz" lIns="0" tIns="91440" rIns="0" rtlCol="0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n-US" sz="1600" dirty="0">
                <a:cs typeface="Lucida Handwriting"/>
              </a:rPr>
              <a:t>November 5, 2018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0A8DE07-625F-E346-B51E-5A2B0BFCA5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725" y="1436688"/>
            <a:ext cx="6276150" cy="49069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48E8A9-BC28-E846-98A2-7F90E90A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+ Li7 -&gt; n+Be7 :</a:t>
            </a:r>
            <a:br>
              <a:rPr lang="en-US" dirty="0"/>
            </a:br>
            <a:r>
              <a:rPr lang="en-US" dirty="0"/>
              <a:t>From ENDF/B-VII.0  : mostly good!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D47D0E-1A0F-AF4D-8405-678532067618}"/>
              </a:ext>
            </a:extLst>
          </p:cNvPr>
          <p:cNvSpPr txBox="1"/>
          <p:nvPr/>
        </p:nvSpPr>
        <p:spPr>
          <a:xfrm>
            <a:off x="7010082" y="3606801"/>
            <a:ext cx="213391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p+Li7 elastic</a:t>
            </a:r>
            <a:br>
              <a:rPr lang="en-US" dirty="0"/>
            </a:br>
            <a:r>
              <a:rPr lang="en-US" dirty="0"/>
              <a:t>channel is</a:t>
            </a:r>
            <a:br>
              <a:rPr lang="en-US" dirty="0"/>
            </a:br>
            <a:r>
              <a:rPr lang="en-US" dirty="0"/>
              <a:t>Pure Coulomb.</a:t>
            </a:r>
          </a:p>
          <a:p>
            <a:endParaRPr lang="en-US" dirty="0"/>
          </a:p>
          <a:p>
            <a:r>
              <a:rPr lang="en-US" dirty="0"/>
              <a:t>Misses all </a:t>
            </a:r>
            <a:br>
              <a:rPr lang="en-US" dirty="0"/>
            </a:br>
            <a:r>
              <a:rPr lang="en-US" dirty="0"/>
              <a:t>resonances</a:t>
            </a:r>
          </a:p>
          <a:p>
            <a:r>
              <a:rPr lang="en-US" dirty="0"/>
              <a:t>0.4, 1, 2.1 MeV . . .</a:t>
            </a:r>
          </a:p>
        </p:txBody>
      </p:sp>
    </p:spTree>
    <p:extLst>
      <p:ext uri="{BB962C8B-B14F-4D97-AF65-F5344CB8AC3E}">
        <p14:creationId xmlns:p14="http://schemas.microsoft.com/office/powerpoint/2010/main" val="3982878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FD85-C5E8-3F4F-B9DD-9BEF6847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+ Li7:</a:t>
            </a:r>
            <a:br>
              <a:rPr lang="en-US" dirty="0"/>
            </a:br>
            <a:r>
              <a:rPr lang="en-US" dirty="0"/>
              <a:t>elastic scattering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A71B-2EEE-B643-92CA-50BE4EEBE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38" y="1436688"/>
            <a:ext cx="3968496" cy="488153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1800" dirty="0"/>
              <a:t>Elastic scattering ok at lowest energies</a:t>
            </a:r>
          </a:p>
          <a:p>
            <a:endParaRPr lang="en-US" sz="1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F501979-EA60-7B44-A28E-A02DA004D59F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2"/>
          <a:stretch>
            <a:fillRect/>
          </a:stretch>
        </p:blipFill>
        <p:spPr>
          <a:xfrm>
            <a:off x="296878" y="2028907"/>
            <a:ext cx="3968750" cy="4093050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AEB5FF-4073-2B48-B947-A5394D1FBC35}"/>
              </a:ext>
            </a:extLst>
          </p:cNvPr>
          <p:cNvSpPr/>
          <p:nvPr/>
        </p:nvSpPr>
        <p:spPr>
          <a:xfrm>
            <a:off x="4414437" y="1361274"/>
            <a:ext cx="4637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" indent="0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But misses resonances if plotted as excitations: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68FFFA-F10C-CE44-BBDA-7223893B2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1858" y="2017336"/>
            <a:ext cx="4067230" cy="411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426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FD85-C5E8-3F4F-B9DD-9BEF68479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 + </a:t>
            </a:r>
            <a:r>
              <a:rPr lang="en-US" dirty="0">
                <a:latin typeface="Symbol" pitchFamily="2" charset="2"/>
              </a:rPr>
              <a:t>a 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elastic distributions (only channel) approximate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0BA71B-2EEE-B643-92CA-50BE4EEBED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838" y="1436688"/>
            <a:ext cx="3968496" cy="4881532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1800" dirty="0"/>
              <a:t>Elastic is approximate over many energies</a:t>
            </a:r>
          </a:p>
          <a:p>
            <a:endParaRPr lang="en-US" sz="1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EC04E7-E69D-8C41-8062-F448F2842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07" y="1935389"/>
            <a:ext cx="4260534" cy="446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09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5ABC2F6-B035-434E-856C-98D000F532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518" y="1436688"/>
            <a:ext cx="6391020" cy="49069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D8EFF-D162-4249-999C-66D8306F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+ </a:t>
            </a:r>
            <a:r>
              <a:rPr lang="en-US" dirty="0">
                <a:latin typeface="Symbol" pitchFamily="2" charset="2"/>
              </a:rPr>
              <a:t>a 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elastic distributions (only channel) plausible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0EAC80-8761-0B44-AF2C-8863F2D28225}"/>
              </a:ext>
            </a:extLst>
          </p:cNvPr>
          <p:cNvSpPr txBox="1"/>
          <p:nvPr/>
        </p:nvSpPr>
        <p:spPr>
          <a:xfrm>
            <a:off x="7242629" y="4738915"/>
            <a:ext cx="1787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Maybe missing</a:t>
            </a:r>
            <a:br>
              <a:rPr lang="en-US" dirty="0"/>
            </a:br>
            <a:r>
              <a:rPr lang="en-US" dirty="0"/>
              <a:t>a resonance</a:t>
            </a:r>
          </a:p>
          <a:p>
            <a:r>
              <a:rPr lang="en-US" dirty="0"/>
              <a:t>around 9 MeV?</a:t>
            </a:r>
          </a:p>
        </p:txBody>
      </p:sp>
    </p:spTree>
    <p:extLst>
      <p:ext uri="{BB962C8B-B14F-4D97-AF65-F5344CB8AC3E}">
        <p14:creationId xmlns:p14="http://schemas.microsoft.com/office/powerpoint/2010/main" val="3289455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130F233-E19D-9847-9D3F-25DDB79D83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1800" dirty="0"/>
              <a:t>Elastic is only point Coulomb!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8792A6-0431-8745-9971-916E5CEEA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+ Li7:</a:t>
            </a:r>
            <a:br>
              <a:rPr lang="en-US" dirty="0"/>
            </a:br>
            <a:r>
              <a:rPr lang="en-US" dirty="0"/>
              <a:t>A primitive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CF82B5-8589-6741-B6EC-9DB4EF501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61" y="1970199"/>
            <a:ext cx="4386715" cy="3978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24BC1-2836-AA44-8D9F-7DD17D0B7E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757" y="1958943"/>
            <a:ext cx="4555657" cy="398937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438D38-C3AA-9E49-943F-A29B0F45E10A}"/>
              </a:ext>
            </a:extLst>
          </p:cNvPr>
          <p:cNvSpPr txBox="1"/>
          <p:nvPr/>
        </p:nvSpPr>
        <p:spPr>
          <a:xfrm>
            <a:off x="4807671" y="143668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Li7(</a:t>
            </a:r>
            <a:r>
              <a:rPr lang="en-US" dirty="0" err="1"/>
              <a:t>h,a</a:t>
            </a:r>
            <a:r>
              <a:rPr lang="en-US" dirty="0"/>
              <a:t>)Li6 needs improvements!</a:t>
            </a:r>
          </a:p>
        </p:txBody>
      </p:sp>
    </p:spTree>
    <p:extLst>
      <p:ext uri="{BB962C8B-B14F-4D97-AF65-F5344CB8AC3E}">
        <p14:creationId xmlns:p14="http://schemas.microsoft.com/office/powerpoint/2010/main" val="29034075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25AFB2-7B3F-6449-84F2-1487EC0F5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11086"/>
            <a:ext cx="8229600" cy="4742089"/>
          </a:xfrm>
        </p:spPr>
        <p:txBody>
          <a:bodyPr>
            <a:normAutofit/>
          </a:bodyPr>
          <a:lstStyle/>
          <a:p>
            <a:r>
              <a:rPr lang="en-US" sz="1800" dirty="0"/>
              <a:t>Describing data with these ENDF contributions:</a:t>
            </a:r>
          </a:p>
          <a:p>
            <a:pPr lvl="1"/>
            <a:r>
              <a:rPr lang="en-US" sz="1400" dirty="0"/>
              <a:t>Elastic scattering is often well described for scattering on alpha particles.</a:t>
            </a:r>
          </a:p>
          <a:p>
            <a:pPr lvl="1"/>
            <a:r>
              <a:rPr lang="en-US" sz="1400" dirty="0"/>
              <a:t>Some principal two-body reaction channels are described </a:t>
            </a:r>
          </a:p>
          <a:p>
            <a:pPr lvl="1"/>
            <a:r>
              <a:rPr lang="en-US" sz="1400" dirty="0"/>
              <a:t>3-body-channel fits not addressed here.</a:t>
            </a:r>
          </a:p>
          <a:p>
            <a:pPr lvl="1"/>
            <a:r>
              <a:rPr lang="en-US" sz="1400" dirty="0"/>
              <a:t>There are many channels </a:t>
            </a:r>
            <a:r>
              <a:rPr lang="en-US" sz="1400"/>
              <a:t>that should </a:t>
            </a:r>
            <a:r>
              <a:rPr lang="en-US" sz="1400" dirty="0"/>
              <a:t>be in ENDF/B evaluations.</a:t>
            </a:r>
          </a:p>
          <a:p>
            <a:pPr lvl="1"/>
            <a:r>
              <a:rPr lang="en-US" sz="1400" dirty="0"/>
              <a:t>Many of these channels are very sketchily described. For example by point-Coulomb elastic scattering.</a:t>
            </a:r>
          </a:p>
          <a:p>
            <a:r>
              <a:rPr lang="en-US" sz="1800" dirty="0"/>
              <a:t>Conclusions</a:t>
            </a:r>
          </a:p>
          <a:p>
            <a:pPr lvl="1"/>
            <a:r>
              <a:rPr lang="en-US" sz="1400" dirty="0"/>
              <a:t>These are definitely </a:t>
            </a:r>
            <a:r>
              <a:rPr lang="en-US" sz="1400" u="sng" dirty="0"/>
              <a:t>temporary evaluations </a:t>
            </a:r>
            <a:r>
              <a:rPr lang="en-US" sz="1400" dirty="0"/>
              <a:t>needed because nothing there previously </a:t>
            </a:r>
            <a:br>
              <a:rPr lang="en-US" sz="1400" dirty="0"/>
            </a:br>
            <a:r>
              <a:rPr lang="en-US" sz="1400" dirty="0"/>
              <a:t> (e.g. no evaluations for charged-particle scattering on alphas,</a:t>
            </a:r>
            <a:br>
              <a:rPr lang="en-US" sz="1400" dirty="0"/>
            </a:br>
            <a:r>
              <a:rPr lang="en-US" sz="1400" dirty="0"/>
              <a:t>      or missing channels in previous evaluations)</a:t>
            </a:r>
            <a:endParaRPr lang="en-US" sz="1200" dirty="0"/>
          </a:p>
          <a:p>
            <a:pPr lvl="1"/>
            <a:r>
              <a:rPr lang="en-US" sz="1400" dirty="0"/>
              <a:t>There are many resonance structures that are often missing in the evaluations</a:t>
            </a:r>
          </a:p>
          <a:p>
            <a:pPr lvl="1"/>
            <a:r>
              <a:rPr lang="en-US" sz="1400" dirty="0"/>
              <a:t>Used until replaced by something better</a:t>
            </a:r>
          </a:p>
          <a:p>
            <a:r>
              <a:rPr lang="en-US" sz="1800" dirty="0"/>
              <a:t>We look forward to 2-body R-matrix models!</a:t>
            </a:r>
          </a:p>
          <a:p>
            <a:pPr lvl="1"/>
            <a:r>
              <a:rPr lang="en-US" sz="1600" dirty="0"/>
              <a:t>Assist LANL in making and checking MF=2 data sections in ENDF6 format libraries.</a:t>
            </a:r>
          </a:p>
          <a:p>
            <a:r>
              <a:rPr lang="en-US" sz="1800" dirty="0"/>
              <a:t>Even more need for theory development of R-matrix  for breakup channels!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ACB9504-BE48-8745-BB40-2C16A6CB0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9507"/>
            <a:ext cx="8229600" cy="1008771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9014728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D8EFF-D162-4249-999C-66D8306FC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 + h and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 +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 :</a:t>
            </a:r>
            <a:br>
              <a:rPr lang="en-US" dirty="0"/>
            </a:br>
            <a:r>
              <a:rPr lang="en-US" dirty="0"/>
              <a:t>elastic distributions (only channel) not good!  </a:t>
            </a:r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3C330905-1921-0B40-B931-B2AE9461C1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5138" y="1821746"/>
            <a:ext cx="3968750" cy="4111446"/>
          </a:xfrm>
        </p:spPr>
      </p:pic>
      <p:pic>
        <p:nvPicPr>
          <p:cNvPr id="23" name="Content Placeholder 20">
            <a:extLst>
              <a:ext uri="{FF2B5EF4-FFF2-40B4-BE49-F238E27FC236}">
                <a16:creationId xmlns:a16="http://schemas.microsoft.com/office/drawing/2014/main" id="{6ADC4C46-5B15-1641-841C-7C44ECD64AD4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/>
          <a:stretch>
            <a:fillRect/>
          </a:stretch>
        </p:blipFill>
        <p:spPr>
          <a:xfrm>
            <a:off x="4718050" y="1776838"/>
            <a:ext cx="3968750" cy="4201262"/>
          </a:xfr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E6EE1E7-DE15-E840-9793-4D2EAB8F3779}"/>
              </a:ext>
            </a:extLst>
          </p:cNvPr>
          <p:cNvSpPr txBox="1"/>
          <p:nvPr/>
        </p:nvSpPr>
        <p:spPr>
          <a:xfrm>
            <a:off x="2061028" y="6059714"/>
            <a:ext cx="4839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Have I made a mistake for identical particles?</a:t>
            </a:r>
          </a:p>
        </p:txBody>
      </p:sp>
    </p:spTree>
    <p:extLst>
      <p:ext uri="{BB962C8B-B14F-4D97-AF65-F5344CB8AC3E}">
        <p14:creationId xmlns:p14="http://schemas.microsoft.com/office/powerpoint/2010/main" val="2442925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90773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He3+He3 evaluation (from 2016 talk)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ENDF/B-VII.0 (Hale 2001)</a:t>
            </a:r>
          </a:p>
          <a:p>
            <a:pPr lvl="1"/>
            <a:r>
              <a:rPr lang="en-US" dirty="0"/>
              <a:t>(He3,el), (He3,2p)</a:t>
            </a:r>
          </a:p>
          <a:p>
            <a:r>
              <a:rPr lang="en-US" dirty="0"/>
              <a:t>ENDF/B-VIII.b3 </a:t>
            </a:r>
            <a:br>
              <a:rPr lang="en-US" dirty="0"/>
            </a:br>
            <a:r>
              <a:rPr lang="en-US" dirty="0"/>
              <a:t>(ENDL2011.0, </a:t>
            </a:r>
            <a:r>
              <a:rPr lang="en-US" dirty="0" err="1"/>
              <a:t>Navratil</a:t>
            </a:r>
            <a:r>
              <a:rPr lang="en-US" dirty="0"/>
              <a:t> 2010)</a:t>
            </a:r>
          </a:p>
          <a:p>
            <a:pPr lvl="1"/>
            <a:r>
              <a:rPr lang="en-US" dirty="0"/>
              <a:t>(He3,el) from ENDF</a:t>
            </a:r>
          </a:p>
          <a:p>
            <a:pPr lvl="1"/>
            <a:r>
              <a:rPr lang="en-US" dirty="0"/>
              <a:t>(He3,2p)</a:t>
            </a:r>
          </a:p>
          <a:p>
            <a:pPr lvl="2"/>
            <a:r>
              <a:rPr lang="en-US" dirty="0"/>
              <a:t>NACRE S-factor evaluation [4] that includes LUNA data [5] </a:t>
            </a:r>
          </a:p>
          <a:p>
            <a:pPr lvl="2"/>
            <a:r>
              <a:rPr lang="en-US" dirty="0"/>
              <a:t>Angle and energy distributions: from ENDF</a:t>
            </a:r>
          </a:p>
          <a:p>
            <a:pPr marL="119062" indent="0">
              <a:lnSpc>
                <a:spcPct val="110000"/>
              </a:lnSpc>
              <a:buNone/>
            </a:pPr>
            <a:r>
              <a:rPr lang="en-US" sz="1600" dirty="0"/>
              <a:t>[4] C. </a:t>
            </a:r>
            <a:r>
              <a:rPr lang="en-US" sz="1600" dirty="0" err="1"/>
              <a:t>Angulo</a:t>
            </a:r>
            <a:r>
              <a:rPr lang="en-US" sz="1600" dirty="0"/>
              <a:t> et al. (NACRE Collaboration), </a:t>
            </a:r>
            <a:r>
              <a:rPr lang="en-US" sz="1600" dirty="0" err="1"/>
              <a:t>Nucl</a:t>
            </a:r>
            <a:r>
              <a:rPr lang="en-US" sz="1600" dirty="0"/>
              <a:t>. Phys. A656 (1999)3-187</a:t>
            </a:r>
          </a:p>
          <a:p>
            <a:pPr marL="119062" indent="0">
              <a:lnSpc>
                <a:spcPct val="110000"/>
              </a:lnSpc>
              <a:buNone/>
            </a:pPr>
            <a:r>
              <a:rPr lang="en-US" sz="1600" dirty="0"/>
              <a:t>[5] The LUNA Collaboration, M. Junker, et al., The cross section of 3He(3He,2p)4He measured at solar energies, Nuclear Physics B - Proceedings Supplements, Volume 70, Issues 1-3, Proceedings of the Fifth International Workshop on topics in </a:t>
            </a:r>
            <a:r>
              <a:rPr lang="en-US" sz="1600" dirty="0" err="1"/>
              <a:t>Astroparticle</a:t>
            </a:r>
            <a:r>
              <a:rPr lang="en-US" sz="1600" dirty="0"/>
              <a:t> and Underground Physics, January 1999, Pages 382-385, ISSN 0920-5632.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694" y="1597281"/>
            <a:ext cx="4872306" cy="324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4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d+Li7 evaluation</a:t>
            </a:r>
            <a:br>
              <a:rPr lang="en-US" dirty="0"/>
            </a:br>
            <a:r>
              <a:rPr lang="en-US" dirty="0"/>
              <a:t>(from 2016 talk)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ENDF/B-VII.0 (Hale 2003)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(</a:t>
            </a:r>
            <a:r>
              <a:rPr lang="en-US" dirty="0" err="1"/>
              <a:t>d,el</a:t>
            </a:r>
            <a:r>
              <a:rPr lang="en-US" dirty="0"/>
              <a:t>), (</a:t>
            </a:r>
            <a:r>
              <a:rPr lang="en-US" dirty="0" err="1"/>
              <a:t>d,na</a:t>
            </a:r>
            <a:r>
              <a:rPr lang="en-US" dirty="0"/>
              <a:t>), (d,t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>
              <a:lnSpc>
                <a:spcPct val="110000"/>
              </a:lnSpc>
            </a:pPr>
            <a:r>
              <a:rPr lang="en-US" dirty="0"/>
              <a:t>ENDF/B-VIII.b3 </a:t>
            </a:r>
            <a:br>
              <a:rPr lang="en-US" dirty="0"/>
            </a:br>
            <a:r>
              <a:rPr lang="en-US" dirty="0"/>
              <a:t>(ENDL2011.0, </a:t>
            </a:r>
            <a:r>
              <a:rPr lang="en-US" dirty="0" err="1"/>
              <a:t>Navratil</a:t>
            </a:r>
            <a:r>
              <a:rPr lang="en-US" dirty="0"/>
              <a:t> 2010)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(</a:t>
            </a:r>
            <a:r>
              <a:rPr lang="en-US" dirty="0" err="1"/>
              <a:t>d,el</a:t>
            </a:r>
            <a:r>
              <a:rPr lang="en-US" dirty="0"/>
              <a:t>) from ENDF, extended up to 30 MeV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(</a:t>
            </a:r>
            <a:r>
              <a:rPr lang="en-US" dirty="0" err="1"/>
              <a:t>d,na</a:t>
            </a:r>
            <a:r>
              <a:rPr lang="en-US" dirty="0"/>
              <a:t>) from ECPL (but ENDF better fit to data)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(</a:t>
            </a:r>
            <a:r>
              <a:rPr lang="en-US" dirty="0" err="1"/>
              <a:t>d,t</a:t>
            </a:r>
            <a:r>
              <a:rPr lang="en-US" dirty="0"/>
              <a:t>) from R.L. Macklin [5] data up to 4 MeV; at higher energies scaled ENDF</a:t>
            </a:r>
          </a:p>
          <a:p>
            <a:pPr lvl="2">
              <a:lnSpc>
                <a:spcPct val="110000"/>
              </a:lnSpc>
            </a:pPr>
            <a:r>
              <a:rPr lang="en-US" dirty="0"/>
              <a:t>Angular distributions: ENDF/B-VII.0</a:t>
            </a:r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dirty="0"/>
              <a:t>[5] R.L. Macklin, H.E. Banta, Phys. Rev., 97, 753 (1955)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05" y="-1"/>
            <a:ext cx="4769395" cy="317959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4605" y="3182317"/>
            <a:ext cx="4769395" cy="317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80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endf.pd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7" t="12468" r="17548" b="14823"/>
          <a:stretch/>
        </p:blipFill>
        <p:spPr>
          <a:xfrm rot="5400000">
            <a:off x="735383" y="1271362"/>
            <a:ext cx="1875748" cy="3063711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216817" y="1351848"/>
            <a:ext cx="2403133" cy="608220"/>
          </a:xfrm>
        </p:spPr>
        <p:txBody>
          <a:bodyPr/>
          <a:lstStyle/>
          <a:p>
            <a:pPr algn="ctr"/>
            <a:r>
              <a:rPr lang="en-US" sz="2000" dirty="0"/>
              <a:t>ENDF/B-VII.1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83172" y="220135"/>
            <a:ext cx="4119000" cy="2951427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kumimoji="0" sz="3600" b="1" kern="1200">
                <a:solidFill>
                  <a:srgbClr val="214A8F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4694139" y="1436688"/>
            <a:ext cx="3547815" cy="704883"/>
          </a:xfrm>
          <a:prstGeom prst="rect">
            <a:avLst/>
          </a:prstGeom>
          <a:effectLst/>
        </p:spPr>
        <p:txBody>
          <a:bodyPr vert="horz" lIns="91440" rIns="45720" rtlCol="0" anchor="b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ts val="3800"/>
              </a:lnSpc>
              <a:spcBef>
                <a:spcPct val="0"/>
              </a:spcBef>
              <a:buNone/>
              <a:defRPr kumimoji="0" sz="3600" b="1" kern="1200">
                <a:solidFill>
                  <a:srgbClr val="214A8F"/>
                </a:solidFill>
                <a:effectLst/>
                <a:latin typeface="Arial"/>
                <a:ea typeface="+mj-ea"/>
                <a:cs typeface="Arial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2000" dirty="0">
                <a:latin typeface="Calibri" charset="0"/>
                <a:ea typeface="Calibri" charset="0"/>
                <a:cs typeface="Calibri" charset="0"/>
              </a:rPr>
              <a:t>Proposals for adding and merging into ENDF/B-VIII. 1</a:t>
            </a:r>
          </a:p>
        </p:txBody>
      </p:sp>
      <p:sp>
        <p:nvSpPr>
          <p:cNvPr id="2" name="Rectangle 1"/>
          <p:cNvSpPr/>
          <p:nvPr/>
        </p:nvSpPr>
        <p:spPr>
          <a:xfrm>
            <a:off x="260806" y="5850473"/>
            <a:ext cx="3492709" cy="50270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1600" baseline="30000" dirty="0"/>
              <a:t>The 8 submitted from LLNL in October 2016:  </a:t>
            </a:r>
            <a:br>
              <a:rPr lang="en-US" sz="1600" baseline="30000" dirty="0"/>
            </a:br>
            <a:r>
              <a:rPr lang="en-US" sz="1600" baseline="30000" dirty="0" err="1"/>
              <a:t>a+a</a:t>
            </a:r>
            <a:r>
              <a:rPr lang="en-US" sz="1600" baseline="30000" dirty="0"/>
              <a:t>, d+7Li, </a:t>
            </a:r>
            <a:r>
              <a:rPr lang="en-US" sz="1600" baseline="30000" dirty="0" err="1"/>
              <a:t>h+h</a:t>
            </a:r>
            <a:r>
              <a:rPr lang="en-US" sz="1600" baseline="30000" dirty="0"/>
              <a:t>, </a:t>
            </a:r>
            <a:r>
              <a:rPr lang="en-US" sz="1600" baseline="30000" dirty="0" err="1"/>
              <a:t>h+a</a:t>
            </a:r>
            <a:r>
              <a:rPr lang="en-US" sz="1600" baseline="30000" dirty="0"/>
              <a:t>, </a:t>
            </a:r>
            <a:r>
              <a:rPr lang="en-US" sz="1600" baseline="30000" dirty="0" err="1"/>
              <a:t>p+a</a:t>
            </a:r>
            <a:r>
              <a:rPr lang="en-US" sz="1600" baseline="30000" dirty="0"/>
              <a:t>, p+7Li, </a:t>
            </a:r>
            <a:r>
              <a:rPr lang="en-US" sz="1600" baseline="30000" dirty="0" err="1"/>
              <a:t>t+a</a:t>
            </a:r>
            <a:r>
              <a:rPr lang="en-US" sz="1600" baseline="30000" dirty="0"/>
              <a:t>, t+7Li</a:t>
            </a:r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308237" y="218478"/>
            <a:ext cx="879260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Past, Present and Future Evaluations</a:t>
            </a:r>
          </a:p>
          <a:p>
            <a:r>
              <a:rPr lang="en-US" sz="3200" b="1" dirty="0">
                <a:solidFill>
                  <a:schemeClr val="accent1"/>
                </a:solidFill>
              </a:rPr>
              <a:t>Today: talk on </a:t>
            </a:r>
            <a:r>
              <a:rPr lang="en-US" sz="3200" b="1" u="sng" dirty="0">
                <a:solidFill>
                  <a:srgbClr val="0070C0"/>
                </a:solidFill>
              </a:rPr>
              <a:t>8</a:t>
            </a:r>
            <a:r>
              <a:rPr lang="en-US" sz="3200" b="1" u="sng" dirty="0">
                <a:solidFill>
                  <a:schemeClr val="accent1"/>
                </a:solidFill>
              </a:rPr>
              <a:t> </a:t>
            </a:r>
            <a:r>
              <a:rPr lang="en-US" sz="3200" b="1" u="sng" dirty="0">
                <a:solidFill>
                  <a:srgbClr val="0070C0"/>
                </a:solidFill>
              </a:rPr>
              <a:t>Blue</a:t>
            </a:r>
            <a:r>
              <a:rPr lang="en-US" sz="3200" b="1" dirty="0">
                <a:solidFill>
                  <a:schemeClr val="accent1"/>
                </a:solidFill>
              </a:rPr>
              <a:t> and </a:t>
            </a:r>
            <a:r>
              <a:rPr lang="en-US" sz="3200" b="1" u="sng" dirty="0">
                <a:solidFill>
                  <a:srgbClr val="00B050"/>
                </a:solidFill>
              </a:rPr>
              <a:t>3 Green</a:t>
            </a:r>
            <a:r>
              <a:rPr lang="en-US" sz="3200" b="1" dirty="0">
                <a:solidFill>
                  <a:schemeClr val="accent1"/>
                </a:solidFill>
              </a:rPr>
              <a:t> = 11 </a:t>
            </a:r>
            <a:r>
              <a:rPr lang="en-US" sz="3200" b="1" dirty="0" err="1">
                <a:solidFill>
                  <a:schemeClr val="accent1"/>
                </a:solidFill>
              </a:rPr>
              <a:t>evals</a:t>
            </a:r>
            <a:endParaRPr lang="en-US" sz="3200" b="1" dirty="0">
              <a:solidFill>
                <a:schemeClr val="accent1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DC92AC2F-FA35-C94E-BD15-8CD852ED1AEE}"/>
              </a:ext>
            </a:extLst>
          </p:cNvPr>
          <p:cNvSpPr txBox="1">
            <a:spLocks/>
          </p:cNvSpPr>
          <p:nvPr/>
        </p:nvSpPr>
        <p:spPr>
          <a:xfrm>
            <a:off x="-102124" y="3521584"/>
            <a:ext cx="2403133" cy="608220"/>
          </a:xfrm>
          <a:prstGeom prst="rect">
            <a:avLst/>
          </a:prstGeom>
          <a:effectLst/>
        </p:spPr>
        <p:txBody>
          <a:bodyPr vert="horz" lIns="0" rIns="45720" rtlCol="0" anchor="ctr" anchorCtr="0">
            <a:no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/>
          </a:bodyPr>
          <a:lstStyle>
            <a:lvl1pPr algn="l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0" sz="3200" b="1" kern="120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defTabSz="914400"/>
            <a:r>
              <a:rPr lang="en-US" sz="2000" dirty="0"/>
              <a:t>ENDF/B-VIII.0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91112B-A095-8C43-9B94-AD6580267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04" y="4044098"/>
            <a:ext cx="2938218" cy="1723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E3F6A8-290E-674A-A93A-11F63AFB5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5053" y="2401510"/>
            <a:ext cx="5094657" cy="283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64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d+Li7 evaluation</a:t>
            </a:r>
            <a:br>
              <a:rPr lang="en-US" dirty="0"/>
            </a:br>
            <a:r>
              <a:rPr lang="en-US" dirty="0"/>
              <a:t>(from 2016 talk)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007" y="0"/>
            <a:ext cx="4802994" cy="32019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316" y="3158124"/>
            <a:ext cx="4805684" cy="3203789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ENDF/B-VII.0 (Hale 2003)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d,el</a:t>
            </a:r>
            <a:r>
              <a:rPr lang="en-US" dirty="0"/>
              <a:t>), (</a:t>
            </a:r>
            <a:r>
              <a:rPr lang="en-US" dirty="0" err="1"/>
              <a:t>d,na</a:t>
            </a:r>
            <a:r>
              <a:rPr lang="en-US" dirty="0"/>
              <a:t>), (d,t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r>
              <a:rPr lang="en-US" dirty="0"/>
              <a:t>ENDL2011.0 (</a:t>
            </a:r>
            <a:r>
              <a:rPr lang="en-US" dirty="0" err="1"/>
              <a:t>Navratil</a:t>
            </a:r>
            <a:r>
              <a:rPr lang="en-US" dirty="0"/>
              <a:t> 2010)</a:t>
            </a:r>
          </a:p>
          <a:p>
            <a:pPr lvl="1"/>
            <a:r>
              <a:rPr lang="en-US" dirty="0"/>
              <a:t>(d,2n) from ECPL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d,p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&lt; 0.7 MeV from Ref. [3]</a:t>
            </a:r>
          </a:p>
          <a:p>
            <a:pPr lvl="2"/>
            <a:r>
              <a:rPr lang="en-US" dirty="0"/>
              <a:t>0.7 - 3.4 MeV from Ref. [4]</a:t>
            </a:r>
          </a:p>
          <a:p>
            <a:pPr lvl="2"/>
            <a:r>
              <a:rPr lang="en-US" dirty="0"/>
              <a:t>&gt; 3.4 MeV educated guess</a:t>
            </a:r>
          </a:p>
          <a:p>
            <a:pPr lvl="2"/>
            <a:r>
              <a:rPr lang="en-US" dirty="0"/>
              <a:t>Angular distributions: from (</a:t>
            </a:r>
            <a:r>
              <a:rPr lang="en-US" dirty="0" err="1"/>
              <a:t>d,na</a:t>
            </a:r>
            <a:r>
              <a:rPr lang="en-US" dirty="0"/>
              <a:t>) neutron dist.</a:t>
            </a:r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dirty="0"/>
              <a:t>[3] B.W. </a:t>
            </a:r>
            <a:r>
              <a:rPr lang="en-US" sz="1900" dirty="0" err="1"/>
              <a:t>Filippone</a:t>
            </a:r>
            <a:r>
              <a:rPr lang="en-US" sz="1900" dirty="0"/>
              <a:t>, A.J. </a:t>
            </a:r>
            <a:r>
              <a:rPr lang="en-US" sz="1900" dirty="0" err="1"/>
              <a:t>Elwyn</a:t>
            </a:r>
            <a:r>
              <a:rPr lang="en-US" sz="1900" dirty="0"/>
              <a:t>, W. Ray Jr., D.D. </a:t>
            </a:r>
            <a:r>
              <a:rPr lang="en-US" sz="1900" dirty="0" err="1"/>
              <a:t>Koetke</a:t>
            </a:r>
            <a:r>
              <a:rPr lang="en-US" sz="1900" dirty="0"/>
              <a:t>, Phys. Rev. C, 25, 2174 (1982)</a:t>
            </a:r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dirty="0"/>
              <a:t>[4] </a:t>
            </a:r>
            <a:r>
              <a:rPr lang="en-US" sz="1900" dirty="0" err="1"/>
              <a:t>D.W.Mingay</a:t>
            </a:r>
            <a:r>
              <a:rPr lang="en-US" sz="1900" dirty="0"/>
              <a:t>, J, SAP, 2, (3), 107 (1979)</a:t>
            </a:r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endParaRPr lang="en-US" sz="1900" dirty="0"/>
          </a:p>
          <a:p>
            <a:pPr marL="119062" indent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9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65993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p+Li7 evaluation</a:t>
            </a:r>
            <a:br>
              <a:rPr lang="en-US" dirty="0"/>
            </a:br>
            <a:r>
              <a:rPr lang="en-US" dirty="0"/>
              <a:t>(from 2016 talk)</a:t>
            </a:r>
          </a:p>
        </p:txBody>
      </p:sp>
      <p:pic>
        <p:nvPicPr>
          <p:cNvPr id="4" name="Picture 3" descr="Li-7_p_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010" y="-1"/>
            <a:ext cx="4970991" cy="33139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178" y="3077491"/>
            <a:ext cx="4973821" cy="331588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ENDF/B-VII.1 (Page 2004)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p,el</a:t>
            </a:r>
            <a:r>
              <a:rPr lang="en-US" dirty="0"/>
              <a:t>), (p,n’</a:t>
            </a:r>
            <a:r>
              <a:rPr lang="en-US" baseline="-25000" dirty="0"/>
              <a:t>0</a:t>
            </a:r>
            <a:r>
              <a:rPr lang="en-US" dirty="0"/>
              <a:t>), (p,d</a:t>
            </a:r>
            <a:r>
              <a:rPr lang="en-US" baseline="-25000" dirty="0"/>
              <a:t>0</a:t>
            </a:r>
            <a:r>
              <a:rPr lang="en-US" dirty="0"/>
              <a:t>), (p,α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r>
              <a:rPr lang="en-US" dirty="0"/>
              <a:t>ENDF/B-VIII.b3  (ENDL2011, </a:t>
            </a:r>
            <a:r>
              <a:rPr lang="en-US" dirty="0" err="1"/>
              <a:t>Navratil</a:t>
            </a:r>
            <a:r>
              <a:rPr lang="en-US" dirty="0"/>
              <a:t> 2008)</a:t>
            </a:r>
          </a:p>
          <a:p>
            <a:pPr lvl="1"/>
            <a:r>
              <a:rPr lang="en-US" dirty="0"/>
              <a:t>7Li(</a:t>
            </a:r>
            <a:r>
              <a:rPr lang="en-US" dirty="0" err="1"/>
              <a:t>p,n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Both ECPL and ENDF/B-VII.0 cross-sections were discarded. Evaluation is based purely on data</a:t>
            </a:r>
          </a:p>
          <a:p>
            <a:pPr lvl="1"/>
            <a:r>
              <a:rPr lang="en-US" dirty="0"/>
              <a:t>(p,n</a:t>
            </a:r>
            <a:r>
              <a:rPr lang="en-US" baseline="-25000" dirty="0"/>
              <a:t>0</a:t>
            </a:r>
            <a:r>
              <a:rPr lang="en-US" dirty="0"/>
              <a:t>) [ground state]: </a:t>
            </a:r>
          </a:p>
          <a:p>
            <a:pPr lvl="2"/>
            <a:r>
              <a:rPr lang="en-US" dirty="0"/>
              <a:t>NIMPR 133, 253 (1976) for 0-2.35 MeV</a:t>
            </a:r>
          </a:p>
          <a:p>
            <a:pPr lvl="2"/>
            <a:r>
              <a:rPr lang="en-US" dirty="0"/>
              <a:t>PRC 10, 1299 (1974) for 2.4-3.6 MeV</a:t>
            </a:r>
          </a:p>
          <a:p>
            <a:pPr lvl="2"/>
            <a:r>
              <a:rPr lang="en-US" dirty="0"/>
              <a:t>VANT YK 4, 17 (1984) for 3.6-25 MeV</a:t>
            </a:r>
          </a:p>
          <a:p>
            <a:pPr lvl="2"/>
            <a:r>
              <a:rPr lang="en-US" dirty="0"/>
              <a:t>PRC 14, 438 (1976) for 25-26 MeV</a:t>
            </a:r>
          </a:p>
          <a:p>
            <a:pPr lvl="2"/>
            <a:r>
              <a:rPr lang="en-US" dirty="0"/>
              <a:t>Datasets matched with splines.</a:t>
            </a:r>
          </a:p>
          <a:p>
            <a:pPr lvl="1"/>
            <a:r>
              <a:rPr lang="en-US" dirty="0"/>
              <a:t>(p,n</a:t>
            </a:r>
            <a:r>
              <a:rPr lang="en-US" baseline="-25000" dirty="0"/>
              <a:t>1</a:t>
            </a:r>
            <a:r>
              <a:rPr lang="en-US" dirty="0"/>
              <a:t>) [0.4291 MeV excited state): </a:t>
            </a:r>
          </a:p>
          <a:p>
            <a:pPr lvl="2"/>
            <a:r>
              <a:rPr lang="en-US" dirty="0"/>
              <a:t>NPA 182, 2, 321 (1972) for 2.3-5 MeV</a:t>
            </a:r>
          </a:p>
          <a:p>
            <a:pPr lvl="2"/>
            <a:r>
              <a:rPr lang="en-US" dirty="0"/>
              <a:t>VANT YK 4, 17 (1984) for 5-25 MeV</a:t>
            </a:r>
          </a:p>
          <a:p>
            <a:pPr lvl="2"/>
            <a:r>
              <a:rPr lang="en-US" dirty="0"/>
              <a:t>PRC 14, 438 (1976) for 25-26 MeV</a:t>
            </a:r>
          </a:p>
          <a:p>
            <a:pPr lvl="2"/>
            <a:r>
              <a:rPr lang="en-US" dirty="0"/>
              <a:t>Datasets matched with splines</a:t>
            </a:r>
          </a:p>
          <a:p>
            <a:pPr lvl="1"/>
            <a:r>
              <a:rPr lang="en-US" dirty="0"/>
              <a:t>Angular distributions</a:t>
            </a:r>
          </a:p>
          <a:p>
            <a:pPr lvl="2"/>
            <a:r>
              <a:rPr lang="en-US" dirty="0"/>
              <a:t>Taken from Page's ENDF/B-VII.0 evaluation</a:t>
            </a:r>
          </a:p>
          <a:p>
            <a:pPr lvl="2"/>
            <a:r>
              <a:rPr lang="en-US" dirty="0"/>
              <a:t>Distribution for excited state is same as ground state, but threshold is shifted.</a:t>
            </a:r>
          </a:p>
        </p:txBody>
      </p:sp>
    </p:spTree>
    <p:extLst>
      <p:ext uri="{BB962C8B-B14F-4D97-AF65-F5344CB8AC3E}">
        <p14:creationId xmlns:p14="http://schemas.microsoft.com/office/powerpoint/2010/main" val="13807166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p+Li7 evaluation</a:t>
            </a:r>
            <a:br>
              <a:rPr lang="en-US" dirty="0"/>
            </a:br>
            <a:r>
              <a:rPr lang="en-US" dirty="0"/>
              <a:t>(from 2016 talk)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06" y="0"/>
            <a:ext cx="4878295" cy="3252196"/>
          </a:xfrm>
          <a:prstGeom prst="rect">
            <a:avLst/>
          </a:prstGeom>
        </p:spPr>
      </p:pic>
      <p:pic>
        <p:nvPicPr>
          <p:cNvPr id="6" name="Picture 5" descr="Li-7_p_a_PN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126" y="3090931"/>
            <a:ext cx="4956874" cy="330458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ENDF/B-VII.1 (Page 2004)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p,el</a:t>
            </a:r>
            <a:r>
              <a:rPr lang="en-US" dirty="0"/>
              <a:t>), (p,n’</a:t>
            </a:r>
            <a:r>
              <a:rPr lang="en-US" baseline="-25000" dirty="0"/>
              <a:t>0</a:t>
            </a:r>
            <a:r>
              <a:rPr lang="en-US" dirty="0"/>
              <a:t>), (p,d</a:t>
            </a:r>
            <a:r>
              <a:rPr lang="en-US" baseline="-25000" dirty="0"/>
              <a:t>0</a:t>
            </a:r>
            <a:r>
              <a:rPr lang="en-US" dirty="0"/>
              <a:t>), (p,α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r>
              <a:rPr lang="en-US" dirty="0"/>
              <a:t>ENDF/B-VIII.b3 (ENDL2011, </a:t>
            </a:r>
            <a:r>
              <a:rPr lang="en-US" dirty="0" err="1"/>
              <a:t>Navratil</a:t>
            </a:r>
            <a:r>
              <a:rPr lang="en-US" dirty="0"/>
              <a:t> 2008)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p,el</a:t>
            </a:r>
            <a:r>
              <a:rPr lang="en-US" dirty="0"/>
              <a:t>) from ECPL</a:t>
            </a:r>
          </a:p>
          <a:p>
            <a:pPr lvl="1"/>
            <a:r>
              <a:rPr lang="en-US" dirty="0"/>
              <a:t>(</a:t>
            </a:r>
            <a:r>
              <a:rPr lang="en-US" dirty="0" err="1"/>
              <a:t>p,a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Cross-section</a:t>
            </a:r>
          </a:p>
          <a:p>
            <a:pPr lvl="2"/>
            <a:r>
              <a:rPr lang="en-US" dirty="0"/>
              <a:t>&lt; 2.6 MeV : </a:t>
            </a:r>
            <a:r>
              <a:rPr lang="en-US" dirty="0" err="1"/>
              <a:t>Descouvemont</a:t>
            </a:r>
            <a:r>
              <a:rPr lang="en-US" dirty="0"/>
              <a:t> [3] S-factor</a:t>
            </a:r>
          </a:p>
          <a:p>
            <a:pPr lvl="2"/>
            <a:r>
              <a:rPr lang="en-US" dirty="0"/>
              <a:t>2.6 - 3.15 MeV : three experimental points from the Rice measurement</a:t>
            </a:r>
          </a:p>
          <a:p>
            <a:pPr lvl="2"/>
            <a:r>
              <a:rPr lang="en-US" dirty="0"/>
              <a:t>&gt; 3.15 MeV : Page evaluation</a:t>
            </a:r>
          </a:p>
          <a:p>
            <a:pPr lvl="2"/>
            <a:r>
              <a:rPr lang="en-US" dirty="0"/>
              <a:t>Note EXFOR file with the NP 33, 449 (1962) data is wrong as there was an erratum in NP 41, 176 (1963) (data needs to be multiplied by 10/7), divided by 2 as normalization based on 1958 measurement that counted alphas</a:t>
            </a:r>
          </a:p>
          <a:p>
            <a:pPr lvl="1"/>
            <a:r>
              <a:rPr lang="en-US" dirty="0"/>
              <a:t>Angular distributions from ENDF/B-VII.0</a:t>
            </a:r>
          </a:p>
          <a:p>
            <a:r>
              <a:rPr lang="en-US" dirty="0" err="1"/>
              <a:t>Decouvemont</a:t>
            </a:r>
            <a:r>
              <a:rPr lang="en-US" dirty="0"/>
              <a:t> 2004</a:t>
            </a:r>
          </a:p>
          <a:p>
            <a:pPr lvl="1"/>
            <a:r>
              <a:rPr lang="en-US" dirty="0"/>
              <a:t>[3] P. </a:t>
            </a:r>
            <a:r>
              <a:rPr lang="en-US" dirty="0" err="1"/>
              <a:t>Descouvemont</a:t>
            </a:r>
            <a:r>
              <a:rPr lang="en-US" dirty="0"/>
              <a:t>, A. </a:t>
            </a:r>
            <a:r>
              <a:rPr lang="en-US" dirty="0" err="1"/>
              <a:t>Adahchour</a:t>
            </a:r>
            <a:r>
              <a:rPr lang="en-US" dirty="0"/>
              <a:t>, C. </a:t>
            </a:r>
            <a:r>
              <a:rPr lang="en-US" dirty="0" err="1"/>
              <a:t>Angulo</a:t>
            </a:r>
            <a:r>
              <a:rPr lang="en-US" dirty="0"/>
              <a:t>, A. </a:t>
            </a:r>
            <a:r>
              <a:rPr lang="en-US" dirty="0" err="1"/>
              <a:t>Coc</a:t>
            </a:r>
            <a:r>
              <a:rPr lang="en-US" dirty="0"/>
              <a:t>, E. </a:t>
            </a:r>
            <a:r>
              <a:rPr lang="en-US" dirty="0" err="1"/>
              <a:t>Vangioni</a:t>
            </a:r>
            <a:r>
              <a:rPr lang="en-US" dirty="0"/>
              <a:t>-Flam, Atomic Data and Nuclear Data Tables 88, 203 (2004).</a:t>
            </a:r>
          </a:p>
        </p:txBody>
      </p:sp>
    </p:spTree>
    <p:extLst>
      <p:ext uri="{BB962C8B-B14F-4D97-AF65-F5344CB8AC3E}">
        <p14:creationId xmlns:p14="http://schemas.microsoft.com/office/powerpoint/2010/main" val="1310930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p+Li7 evaluation (from 2016 talk)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ENDF/B-VII.1 (Page 2004)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(</a:t>
            </a:r>
            <a:r>
              <a:rPr lang="en-US" dirty="0" err="1"/>
              <a:t>p,el</a:t>
            </a:r>
            <a:r>
              <a:rPr lang="en-US" dirty="0"/>
              <a:t>), (p,n’</a:t>
            </a:r>
            <a:r>
              <a:rPr lang="en-US" baseline="-25000" dirty="0"/>
              <a:t>0</a:t>
            </a:r>
            <a:r>
              <a:rPr lang="en-US" dirty="0"/>
              <a:t>), (p,d</a:t>
            </a:r>
            <a:r>
              <a:rPr lang="en-US" baseline="-25000" dirty="0"/>
              <a:t>0</a:t>
            </a:r>
            <a:r>
              <a:rPr lang="en-US" dirty="0"/>
              <a:t>), (p,α</a:t>
            </a:r>
            <a:r>
              <a:rPr lang="en-US" baseline="-25000" dirty="0"/>
              <a:t>0</a:t>
            </a:r>
            <a:r>
              <a:rPr lang="en-US" dirty="0"/>
              <a:t>)</a:t>
            </a:r>
          </a:p>
          <a:p>
            <a:pPr>
              <a:lnSpc>
                <a:spcPct val="120000"/>
              </a:lnSpc>
            </a:pPr>
            <a:r>
              <a:rPr lang="en-US" dirty="0"/>
              <a:t>ENDF/B-VIII.b3 </a:t>
            </a:r>
            <a:br>
              <a:rPr lang="en-US" dirty="0"/>
            </a:br>
            <a:r>
              <a:rPr lang="en-US" dirty="0"/>
              <a:t>(ENDL2009, </a:t>
            </a:r>
            <a:r>
              <a:rPr lang="en-US" dirty="0" err="1"/>
              <a:t>Navratil</a:t>
            </a:r>
            <a:r>
              <a:rPr lang="en-US" dirty="0"/>
              <a:t> 2008)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7Li(</a:t>
            </a:r>
            <a:r>
              <a:rPr lang="en-US" dirty="0" err="1"/>
              <a:t>p,d</a:t>
            </a:r>
            <a:r>
              <a:rPr lang="en-US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Cross-section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&lt; 10 MeV from ENDF/B-VII.0</a:t>
            </a:r>
          </a:p>
          <a:p>
            <a:pPr lvl="2">
              <a:lnSpc>
                <a:spcPct val="120000"/>
              </a:lnSpc>
            </a:pPr>
            <a:r>
              <a:rPr lang="en-US" dirty="0"/>
              <a:t>To extrapolate to 30 MeV, integrated the cross section from Fig. 6 of PR 163,4,1066 (1967) and got 24 </a:t>
            </a:r>
            <a:r>
              <a:rPr lang="en-US" dirty="0" err="1"/>
              <a:t>mb</a:t>
            </a:r>
            <a:r>
              <a:rPr lang="en-US" dirty="0"/>
              <a:t>. Measurement was at 33.6 MeV proton energy. Recommend to use 24 </a:t>
            </a:r>
            <a:r>
              <a:rPr lang="en-US" dirty="0" err="1"/>
              <a:t>mb</a:t>
            </a:r>
            <a:r>
              <a:rPr lang="en-US" dirty="0"/>
              <a:t> at 30 MeV and make a linear interpolation to the 10 MeV point of Page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Angular distributions from ENDF/B-VII.0</a:t>
            </a:r>
          </a:p>
        </p:txBody>
      </p:sp>
      <p:pic>
        <p:nvPicPr>
          <p:cNvPr id="4" name="Picture 3" descr="Li-7_p_d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838" y="2124645"/>
            <a:ext cx="4279274" cy="2852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086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441524"/>
            <a:ext cx="7772400" cy="4906889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 + </a:t>
            </a:r>
            <a:r>
              <a:rPr lang="en-US" baseline="30000" dirty="0"/>
              <a:t>7</a:t>
            </a:r>
            <a:r>
              <a:rPr lang="en-US" dirty="0"/>
              <a:t>Li evaluation</a:t>
            </a:r>
          </a:p>
          <a:p>
            <a:pPr lvl="1"/>
            <a:r>
              <a:rPr lang="en-US" dirty="0"/>
              <a:t>MT=2: elastic </a:t>
            </a:r>
          </a:p>
          <a:p>
            <a:pPr lvl="1"/>
            <a:r>
              <a:rPr lang="en-US" dirty="0"/>
              <a:t>MT=45:   n + p + a + a</a:t>
            </a:r>
          </a:p>
          <a:p>
            <a:pPr lvl="1"/>
            <a:r>
              <a:rPr lang="en-US" dirty="0"/>
              <a:t>MT=600: p + Be9</a:t>
            </a:r>
          </a:p>
          <a:p>
            <a:pPr lvl="1"/>
            <a:r>
              <a:rPr lang="en-US" dirty="0"/>
              <a:t>MT=105: t + Be7</a:t>
            </a:r>
          </a:p>
          <a:p>
            <a:pPr lvl="1"/>
            <a:r>
              <a:rPr lang="en-US" dirty="0"/>
              <a:t>MT=800: a + Li6</a:t>
            </a:r>
          </a:p>
          <a:p>
            <a:pPr lvl="1"/>
            <a:r>
              <a:rPr lang="en-US" dirty="0"/>
              <a:t>MT=801: a + (Li6*(2.18 MeV)-&gt;Li6+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) , with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g</a:t>
            </a:r>
            <a:r>
              <a:rPr lang="en-US" dirty="0"/>
              <a:t> distribution in lab frame</a:t>
            </a:r>
          </a:p>
          <a:p>
            <a:pPr lvl="1"/>
            <a:r>
              <a:rPr lang="en-US" dirty="0"/>
              <a:t>MT=117: d + a + a</a:t>
            </a:r>
          </a:p>
          <a:p>
            <a:r>
              <a:rPr lang="en-US" dirty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>
                <a:ea typeface="Symbol" charset="2"/>
              </a:rPr>
              <a:t> + </a:t>
            </a:r>
            <a:r>
              <a:rPr lang="en-US" baseline="30000" dirty="0">
                <a:ea typeface="Symbol" charset="2"/>
              </a:rPr>
              <a:t>6</a:t>
            </a:r>
            <a:r>
              <a:rPr lang="en-US" dirty="0">
                <a:ea typeface="Symbol" charset="2"/>
              </a:rPr>
              <a:t>Li evaluation</a:t>
            </a:r>
          </a:p>
          <a:p>
            <a:pPr lvl="1"/>
            <a:r>
              <a:rPr lang="en-US" dirty="0">
                <a:ea typeface="Symbol" charset="2"/>
              </a:rPr>
              <a:t>MT=2 elastic</a:t>
            </a:r>
          </a:p>
          <a:p>
            <a:pPr lvl="1"/>
            <a:r>
              <a:rPr lang="en-US" dirty="0"/>
              <a:t>MT=600: p + Be9</a:t>
            </a:r>
          </a:p>
          <a:p>
            <a:pPr lvl="1"/>
            <a:r>
              <a:rPr lang="en-US" dirty="0"/>
              <a:t>MT=650: Be8 -&gt; 2a</a:t>
            </a:r>
          </a:p>
          <a:p>
            <a:pPr lvl="1"/>
            <a:r>
              <a:rPr lang="en-US" dirty="0"/>
              <a:t>MT=651: Be8_e1 -&gt; 2a</a:t>
            </a:r>
          </a:p>
          <a:p>
            <a:r>
              <a:rPr lang="en-US" dirty="0"/>
              <a:t>d +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/>
              <a:t> evaluation, with 3-body breakup of deuteron via 3 routes:</a:t>
            </a:r>
          </a:p>
          <a:p>
            <a:pPr lvl="1"/>
            <a:r>
              <a:rPr lang="en-US" dirty="0">
                <a:ea typeface="Symbol" charset="2"/>
              </a:rPr>
              <a:t>MT=2 elastic</a:t>
            </a:r>
          </a:p>
          <a:p>
            <a:pPr lvl="1"/>
            <a:r>
              <a:rPr lang="en-US" dirty="0"/>
              <a:t>MT=600: p + (</a:t>
            </a:r>
            <a:r>
              <a:rPr lang="en-US" baseline="30000" dirty="0"/>
              <a:t>5</a:t>
            </a:r>
            <a:r>
              <a:rPr lang="en-US" dirty="0"/>
              <a:t>He -&gt;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/>
              <a:t> + n)</a:t>
            </a:r>
          </a:p>
          <a:p>
            <a:pPr lvl="1"/>
            <a:r>
              <a:rPr lang="en-US" dirty="0"/>
              <a:t>MT=50: n + (</a:t>
            </a:r>
            <a:r>
              <a:rPr lang="en-US" baseline="30000" dirty="0"/>
              <a:t>5</a:t>
            </a:r>
            <a:r>
              <a:rPr lang="en-US" dirty="0"/>
              <a:t>Li -&gt;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/>
              <a:t> + p)</a:t>
            </a:r>
          </a:p>
          <a:p>
            <a:pPr lvl="1"/>
            <a:r>
              <a:rPr lang="en-US" dirty="0"/>
              <a:t>MT=28: </a:t>
            </a:r>
            <a:r>
              <a:rPr lang="en-US" dirty="0">
                <a:latin typeface="Symbol" charset="2"/>
                <a:ea typeface="Symbol" charset="2"/>
                <a:cs typeface="Symbol" charset="2"/>
              </a:rPr>
              <a:t>a</a:t>
            </a:r>
            <a:r>
              <a:rPr lang="en-US" dirty="0"/>
              <a:t> + n + p    (no resonances)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Evaluations at ENDF/B-VIII.1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290E31-9457-EE40-9371-85C7AF8E84DB}"/>
              </a:ext>
            </a:extLst>
          </p:cNvPr>
          <p:cNvSpPr txBox="1"/>
          <p:nvPr/>
        </p:nvSpPr>
        <p:spPr>
          <a:xfrm>
            <a:off x="6330409" y="1436688"/>
            <a:ext cx="28135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these 3 evaluations, </a:t>
            </a:r>
            <a:br>
              <a:rPr lang="en-US" dirty="0"/>
            </a:br>
            <a:r>
              <a:rPr lang="en-US" dirty="0"/>
              <a:t>comprehensive reactions,</a:t>
            </a:r>
            <a:br>
              <a:rPr lang="en-US" dirty="0"/>
            </a:br>
            <a:r>
              <a:rPr lang="en-US" dirty="0"/>
              <a:t>but little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212420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1441524"/>
            <a:ext cx="8527143" cy="4906889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Legacy ECPL/ENDL99 evaluations </a:t>
            </a:r>
          </a:p>
          <a:p>
            <a:pPr lvl="1"/>
            <a:r>
              <a:rPr lang="en-US" sz="1800" dirty="0"/>
              <a:t>Incident charged particles (p,d,t,He3,He4), light targets Z&lt;=3 (p,d,t,He3,He4,Li6,Li7)</a:t>
            </a:r>
          </a:p>
          <a:p>
            <a:pPr lvl="1"/>
            <a:r>
              <a:rPr lang="en-US" sz="1600" dirty="0"/>
              <a:t>R.M. White, D.A. </a:t>
            </a:r>
            <a:r>
              <a:rPr lang="en-US" sz="1600" dirty="0" err="1"/>
              <a:t>Resler</a:t>
            </a:r>
            <a:r>
              <a:rPr lang="en-US" sz="1600" dirty="0"/>
              <a:t>, S.I. </a:t>
            </a:r>
            <a:r>
              <a:rPr lang="en-US" sz="1600" dirty="0" err="1"/>
              <a:t>Warshaw</a:t>
            </a:r>
            <a:r>
              <a:rPr lang="en-US" sz="1600" dirty="0"/>
              <a:t> 'Evaluation of Charged-Particle Reactions for Fusion Applications,' Proc. from Nuclear Data for Sci. and Tech., Ed. S.M. </a:t>
            </a:r>
            <a:r>
              <a:rPr lang="en-US" sz="1600" dirty="0" err="1"/>
              <a:t>Qaim</a:t>
            </a:r>
            <a:r>
              <a:rPr lang="en-US" sz="1600" dirty="0"/>
              <a:t>, </a:t>
            </a:r>
            <a:r>
              <a:rPr lang="en-US" sz="1600" dirty="0" err="1"/>
              <a:t>Juelich</a:t>
            </a:r>
            <a:r>
              <a:rPr lang="en-US" sz="1600" dirty="0"/>
              <a:t>, Fed. Rep. Germany, 13-17 May (1991)</a:t>
            </a:r>
          </a:p>
          <a:p>
            <a:pPr lvl="1"/>
            <a:r>
              <a:rPr lang="en-US" sz="1600" dirty="0"/>
              <a:t>S.T. Perkins, D.E. Cullen, 'Elastic Nuclear plus Interference cross sections for light-charge particles' </a:t>
            </a:r>
            <a:r>
              <a:rPr lang="en-US" sz="1600" dirty="0" err="1"/>
              <a:t>Nucl</a:t>
            </a:r>
            <a:r>
              <a:rPr lang="en-US" sz="1600" dirty="0"/>
              <a:t>. Sci. Eng. 77, 20-39 (1981)</a:t>
            </a:r>
            <a:endParaRPr lang="en-US" sz="1800" dirty="0"/>
          </a:p>
          <a:p>
            <a:r>
              <a:rPr lang="en-US" sz="2000" dirty="0"/>
              <a:t>2010 evaluations at LLNL by Petr </a:t>
            </a:r>
            <a:r>
              <a:rPr lang="en-US" sz="2000" dirty="0" err="1"/>
              <a:t>Navratil</a:t>
            </a:r>
            <a:r>
              <a:rPr lang="en-US" sz="2000" dirty="0"/>
              <a:t>, David Brown &amp; Chris </a:t>
            </a:r>
            <a:r>
              <a:rPr lang="en-US" sz="2000" dirty="0" err="1"/>
              <a:t>Hagmann</a:t>
            </a:r>
            <a:endParaRPr lang="en-US" sz="1600" dirty="0"/>
          </a:p>
          <a:p>
            <a:pPr lvl="1"/>
            <a:r>
              <a:rPr lang="en-US" sz="1600" dirty="0"/>
              <a:t>Main sources for new evaluations</a:t>
            </a:r>
          </a:p>
          <a:p>
            <a:pPr lvl="2"/>
            <a:r>
              <a:rPr lang="en-US" sz="1500" dirty="0" err="1"/>
              <a:t>Descouvemont</a:t>
            </a:r>
            <a:r>
              <a:rPr lang="en-US" sz="1500" dirty="0"/>
              <a:t> R-Matrix analysis</a:t>
            </a:r>
          </a:p>
          <a:p>
            <a:pPr lvl="3"/>
            <a:r>
              <a:rPr lang="en-US" sz="1300" dirty="0"/>
              <a:t>P. </a:t>
            </a:r>
            <a:r>
              <a:rPr lang="en-US" sz="1300" dirty="0" err="1"/>
              <a:t>Descouvemont</a:t>
            </a:r>
            <a:r>
              <a:rPr lang="en-US" sz="1300" dirty="0"/>
              <a:t>, A. </a:t>
            </a:r>
            <a:r>
              <a:rPr lang="en-US" sz="1300" dirty="0" err="1"/>
              <a:t>Adahchour</a:t>
            </a:r>
            <a:r>
              <a:rPr lang="en-US" sz="1300" dirty="0"/>
              <a:t>, C. </a:t>
            </a:r>
            <a:r>
              <a:rPr lang="en-US" sz="1300" dirty="0" err="1"/>
              <a:t>Angulo</a:t>
            </a:r>
            <a:r>
              <a:rPr lang="en-US" sz="1300" dirty="0"/>
              <a:t>, A. </a:t>
            </a:r>
            <a:r>
              <a:rPr lang="en-US" sz="1300" dirty="0" err="1"/>
              <a:t>Coc</a:t>
            </a:r>
            <a:r>
              <a:rPr lang="en-US" sz="1300" dirty="0"/>
              <a:t>, E. </a:t>
            </a:r>
            <a:r>
              <a:rPr lang="en-US" sz="1300" dirty="0" err="1"/>
              <a:t>Vangioni</a:t>
            </a:r>
            <a:r>
              <a:rPr lang="en-US" sz="1300" dirty="0"/>
              <a:t>-Flam, Atomic Data &amp; </a:t>
            </a:r>
            <a:r>
              <a:rPr lang="en-US" sz="1300" dirty="0" err="1"/>
              <a:t>Nucl</a:t>
            </a:r>
            <a:r>
              <a:rPr lang="en-US" sz="1300" dirty="0"/>
              <a:t>. Data Tables 88, 203 (2004)</a:t>
            </a:r>
          </a:p>
          <a:p>
            <a:pPr lvl="2"/>
            <a:r>
              <a:rPr lang="en-US" sz="1500" dirty="0"/>
              <a:t>NACRE (Nuclear Astrophysics Compilation of </a:t>
            </a:r>
            <a:r>
              <a:rPr lang="en-US" sz="1500" dirty="0" err="1"/>
              <a:t>REaction</a:t>
            </a:r>
            <a:r>
              <a:rPr lang="en-US" sz="1500" dirty="0"/>
              <a:t> rate)</a:t>
            </a:r>
          </a:p>
          <a:p>
            <a:pPr lvl="3"/>
            <a:r>
              <a:rPr lang="fr-FR" sz="1300" dirty="0"/>
              <a:t>C. </a:t>
            </a:r>
            <a:r>
              <a:rPr lang="fr-FR" sz="1300" dirty="0" err="1"/>
              <a:t>Angulo</a:t>
            </a:r>
            <a:r>
              <a:rPr lang="fr-FR" sz="1300" dirty="0"/>
              <a:t> et al., </a:t>
            </a:r>
            <a:r>
              <a:rPr lang="fr-FR" sz="1300" dirty="0" err="1"/>
              <a:t>Nucl</a:t>
            </a:r>
            <a:r>
              <a:rPr lang="fr-FR" sz="1300" dirty="0"/>
              <a:t>. Phys. A656 (1999)3-187</a:t>
            </a:r>
            <a:endParaRPr lang="en-US" sz="1300" dirty="0"/>
          </a:p>
          <a:p>
            <a:pPr lvl="2"/>
            <a:r>
              <a:rPr lang="en-US" sz="1500" dirty="0"/>
              <a:t>Experimental data not in EXFOR</a:t>
            </a:r>
          </a:p>
          <a:p>
            <a:r>
              <a:rPr lang="en-US" sz="2100" dirty="0"/>
              <a:t>Here: assess accuracy of evaluations contributed by LLNL.</a:t>
            </a:r>
          </a:p>
          <a:p>
            <a:r>
              <a:rPr lang="en-US" sz="2100" dirty="0"/>
              <a:t>Most </a:t>
            </a:r>
            <a:r>
              <a:rPr lang="en-US" sz="2100" u="sng" dirty="0"/>
              <a:t>cross-sections</a:t>
            </a:r>
            <a:r>
              <a:rPr lang="en-US" sz="2100" dirty="0"/>
              <a:t> were presented at CSEWG 2016 (supplemental slides below).</a:t>
            </a:r>
            <a:br>
              <a:rPr lang="en-US" sz="2100" dirty="0"/>
            </a:br>
            <a:r>
              <a:rPr lang="en-US" sz="2100" dirty="0"/>
              <a:t>So here we focus on the </a:t>
            </a:r>
            <a:r>
              <a:rPr lang="en-US" sz="2100" u="sng" dirty="0"/>
              <a:t>angular distributions </a:t>
            </a:r>
            <a:r>
              <a:rPr lang="en-US" sz="2100" dirty="0"/>
              <a:t>of two-body channels vs. EXFOR.</a:t>
            </a:r>
            <a:br>
              <a:rPr lang="en-US" sz="2100" dirty="0"/>
            </a:br>
            <a:br>
              <a:rPr lang="en-US" sz="2100" dirty="0"/>
            </a:br>
            <a:r>
              <a:rPr lang="en-US" sz="2100" dirty="0"/>
              <a:t>(Future methods will focus on breakup distributions)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Thermonuclear Reaction Library</a:t>
            </a:r>
          </a:p>
        </p:txBody>
      </p:sp>
    </p:spTree>
    <p:extLst>
      <p:ext uri="{BB962C8B-B14F-4D97-AF65-F5344CB8AC3E}">
        <p14:creationId xmlns:p14="http://schemas.microsoft.com/office/powerpoint/2010/main" val="523172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0812D9-E0A9-9742-AA41-722B14068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LLNL contributed evaluations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AE745C-31F6-7A41-97EA-C618B88BA906}"/>
              </a:ext>
            </a:extLst>
          </p:cNvPr>
          <p:cNvSpPr txBox="1"/>
          <p:nvPr/>
        </p:nvSpPr>
        <p:spPr>
          <a:xfrm>
            <a:off x="457200" y="5624286"/>
            <a:ext cx="725711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All distributions exist, but most are simple forms extrapolated from limited measurements.</a:t>
            </a:r>
          </a:p>
          <a:p>
            <a:endParaRPr lang="en-US" sz="1400" dirty="0"/>
          </a:p>
          <a:p>
            <a:r>
              <a:rPr lang="en-US" sz="1400" dirty="0"/>
              <a:t>Many of these channels (2n, 3n, 2p, </a:t>
            </a:r>
            <a:r>
              <a:rPr lang="en-US" sz="1400" dirty="0" err="1"/>
              <a:t>n+p</a:t>
            </a:r>
            <a:r>
              <a:rPr lang="en-US" sz="1400" dirty="0"/>
              <a:t>) are too difficult for 2-body R-matrix models.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EC461A0-8D11-D74F-87B8-33C93177920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9737999"/>
              </p:ext>
            </p:extLst>
          </p:nvPr>
        </p:nvGraphicFramePr>
        <p:xfrm>
          <a:off x="362860" y="1860484"/>
          <a:ext cx="8229594" cy="29108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2841">
                  <a:extLst>
                    <a:ext uri="{9D8B030D-6E8A-4147-A177-3AD203B41FA5}">
                      <a16:colId xmlns:a16="http://schemas.microsoft.com/office/drawing/2014/main" val="3034594437"/>
                    </a:ext>
                  </a:extLst>
                </a:gridCol>
                <a:gridCol w="697831">
                  <a:extLst>
                    <a:ext uri="{9D8B030D-6E8A-4147-A177-3AD203B41FA5}">
                      <a16:colId xmlns:a16="http://schemas.microsoft.com/office/drawing/2014/main" val="2717180987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3590107817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4071494128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512691722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4274888357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4238143434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2283119929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3247064013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4294764969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1520931575"/>
                    </a:ext>
                  </a:extLst>
                </a:gridCol>
                <a:gridCol w="505326">
                  <a:extLst>
                    <a:ext uri="{9D8B030D-6E8A-4147-A177-3AD203B41FA5}">
                      <a16:colId xmlns:a16="http://schemas.microsoft.com/office/drawing/2014/main" val="4051422499"/>
                    </a:ext>
                  </a:extLst>
                </a:gridCol>
                <a:gridCol w="697831">
                  <a:extLst>
                    <a:ext uri="{9D8B030D-6E8A-4147-A177-3AD203B41FA5}">
                      <a16:colId xmlns:a16="http://schemas.microsoft.com/office/drawing/2014/main" val="728623591"/>
                    </a:ext>
                  </a:extLst>
                </a:gridCol>
                <a:gridCol w="697831">
                  <a:extLst>
                    <a:ext uri="{9D8B030D-6E8A-4147-A177-3AD203B41FA5}">
                      <a16:colId xmlns:a16="http://schemas.microsoft.com/office/drawing/2014/main" val="1287687366"/>
                    </a:ext>
                  </a:extLst>
                </a:gridCol>
              </a:tblGrid>
              <a:tr h="1718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ejectiles: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18318057"/>
                  </a:ext>
                </a:extLst>
              </a:tr>
              <a:tr h="17189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ENDF/B-VIII version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3n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d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n+p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947008413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 + 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elastic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059641633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 + Li7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50, 51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pt. Coul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2550441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403301292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 + 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elastic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28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466993829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d + Li7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22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16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103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elastic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700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019194681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726995850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 + 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2820099152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t + Li7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pt. Coul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599908748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30139607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 + h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elastic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662582707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 + 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elastic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074335506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 + Li7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117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105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pt. Coul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800, 801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047483530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622016269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 + a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elastic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1618533362"/>
                  </a:ext>
                </a:extLst>
              </a:tr>
              <a:tr h="17189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 + Li6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600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650, 651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pt. Coul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58" marR="8058" marT="8058" marB="0" anchor="b"/>
                </a:tc>
                <a:extLst>
                  <a:ext uri="{0D108BD9-81ED-4DB2-BD59-A6C34878D82A}">
                    <a16:rowId xmlns:a16="http://schemas.microsoft.com/office/drawing/2014/main" val="32691429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6867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6286"/>
            <a:ext cx="8229600" cy="4906889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These from LLNL are </a:t>
            </a:r>
            <a:r>
              <a:rPr lang="en-US" u="sng" dirty="0"/>
              <a:t>temporary</a:t>
            </a:r>
            <a:r>
              <a:rPr lang="en-US" dirty="0"/>
              <a:t> evaluations (2010 through 2020?) 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Combination of cross sections and distributions from different sources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Trying to follow the experimental data evaluated as the best</a:t>
            </a:r>
          </a:p>
          <a:p>
            <a:pPr>
              <a:lnSpc>
                <a:spcPct val="120000"/>
              </a:lnSpc>
            </a:pPr>
            <a:r>
              <a:rPr lang="en-US" dirty="0"/>
              <a:t>The future is to use full R-matrix evaluations!!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Where possible, publish R-matrix evaluations from LANL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Include all R-matrix parameters (even if relativistic kinematics)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Include all fitted data normalization factors</a:t>
            </a:r>
          </a:p>
          <a:p>
            <a:pPr>
              <a:lnSpc>
                <a:spcPct val="120000"/>
              </a:lnSpc>
            </a:pPr>
            <a:r>
              <a:rPr lang="en-US" dirty="0"/>
              <a:t>Good way: convert from EDA, AZURE, FRESCO, SAMMY, HYRMA formats  </a:t>
            </a:r>
            <a:br>
              <a:rPr lang="en-US" dirty="0"/>
            </a:br>
            <a:r>
              <a:rPr lang="en-US" dirty="0"/>
              <a:t>to GNDS and then ENDF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Using Ian’s code </a:t>
            </a:r>
            <a:r>
              <a:rPr lang="en-US" dirty="0" err="1"/>
              <a:t>Ferdinand.py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This is being developed with USNDP funding.</a:t>
            </a:r>
          </a:p>
          <a:p>
            <a:pPr>
              <a:lnSpc>
                <a:spcPct val="120000"/>
              </a:lnSpc>
            </a:pPr>
            <a:r>
              <a:rPr lang="en-US" dirty="0"/>
              <a:t>Then can encourage, monitor and verify new R-matrix fits to data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Determine how to fit data above 3-body thresholds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Supplement with Hauser-</a:t>
            </a:r>
            <a:r>
              <a:rPr lang="en-US" dirty="0" err="1"/>
              <a:t>Feschbach</a:t>
            </a:r>
            <a:r>
              <a:rPr lang="en-US" dirty="0"/>
              <a:t> models above resonance region</a:t>
            </a:r>
          </a:p>
          <a:p>
            <a:pPr>
              <a:lnSpc>
                <a:spcPct val="120000"/>
              </a:lnSpc>
            </a:pPr>
            <a:r>
              <a:rPr lang="en-US" dirty="0"/>
              <a:t>International effort through IAEA to verify and validate the above R-matrix codes.	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Soon to be provided: </a:t>
            </a:r>
            <a:r>
              <a:rPr lang="en-US" dirty="0" err="1"/>
              <a:t>h+</a:t>
            </a:r>
            <a:r>
              <a:rPr lang="en-US" dirty="0" err="1">
                <a:latin typeface="Symbol" pitchFamily="2" charset="2"/>
              </a:rPr>
              <a:t>a</a:t>
            </a:r>
            <a:r>
              <a:rPr lang="en-US" dirty="0"/>
              <a:t> and p+6Li evaluations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 Paths</a:t>
            </a:r>
          </a:p>
        </p:txBody>
      </p:sp>
    </p:spTree>
    <p:extLst>
      <p:ext uri="{BB962C8B-B14F-4D97-AF65-F5344CB8AC3E}">
        <p14:creationId xmlns:p14="http://schemas.microsoft.com/office/powerpoint/2010/main" val="1952245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362DF15-9B8D-A445-BED0-3BAD26E49C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161" y="1446212"/>
            <a:ext cx="5264018" cy="49069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F9DCC90-0082-6F49-B848-2E225BDB76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+ </a:t>
            </a:r>
            <a:r>
              <a:rPr lang="en-US" dirty="0">
                <a:latin typeface="Symbol" pitchFamily="2" charset="2"/>
              </a:rPr>
              <a:t>a 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Good elastic distributions vs. EXFOR data</a:t>
            </a:r>
          </a:p>
        </p:txBody>
      </p:sp>
    </p:spTree>
    <p:extLst>
      <p:ext uri="{BB962C8B-B14F-4D97-AF65-F5344CB8AC3E}">
        <p14:creationId xmlns:p14="http://schemas.microsoft.com/office/powerpoint/2010/main" val="3164106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B623E70-2ADF-CA42-B2D9-97DBE50B65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800" y="1786731"/>
            <a:ext cx="7518400" cy="42164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68DB477-D985-164F-9642-3B1F70857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 + </a:t>
            </a:r>
            <a:r>
              <a:rPr lang="en-US" dirty="0">
                <a:latin typeface="Symbol" pitchFamily="2" charset="2"/>
              </a:rPr>
              <a:t>a 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Poor fits to 2-step breakup channels</a:t>
            </a:r>
          </a:p>
        </p:txBody>
      </p:sp>
    </p:spTree>
    <p:extLst>
      <p:ext uri="{BB962C8B-B14F-4D97-AF65-F5344CB8AC3E}">
        <p14:creationId xmlns:p14="http://schemas.microsoft.com/office/powerpoint/2010/main" val="2321236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17EDB71-253F-6E40-B992-7CBCD41BF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52" y="1356683"/>
            <a:ext cx="8229600" cy="4906889"/>
          </a:xfrm>
        </p:spPr>
        <p:txBody>
          <a:bodyPr/>
          <a:lstStyle/>
          <a:p>
            <a:pPr marL="57150" indent="0">
              <a:buNone/>
            </a:pPr>
            <a:r>
              <a:rPr lang="en-US" sz="1800" dirty="0"/>
              <a:t>Elastic is only point Coulomb!</a:t>
            </a:r>
            <a:br>
              <a:rPr lang="en-US" sz="1800" dirty="0"/>
            </a:br>
            <a:r>
              <a:rPr lang="en-US" sz="1400" dirty="0"/>
              <a:t>Starts ok at lowest energies &amp; angles, but diverges.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FC3365-D0B3-4441-A1A0-31272AB2F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 + Li6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9A7671-CA83-AC47-BFCF-8145455B8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013" y="2038579"/>
            <a:ext cx="3738707" cy="43145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214B50-749F-DE42-AB6C-5D146DA57E38}"/>
              </a:ext>
            </a:extLst>
          </p:cNvPr>
          <p:cNvSpPr txBox="1"/>
          <p:nvPr/>
        </p:nvSpPr>
        <p:spPr>
          <a:xfrm>
            <a:off x="4628561" y="1517715"/>
            <a:ext cx="3980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a,p</a:t>
            </a:r>
            <a:r>
              <a:rPr lang="en-US" dirty="0"/>
              <a:t>) and (</a:t>
            </a:r>
            <a:r>
              <a:rPr lang="en-US" dirty="0" err="1"/>
              <a:t>a,d</a:t>
            </a:r>
            <a:r>
              <a:rPr lang="en-US" dirty="0"/>
              <a:t>) distributions plausible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26CB37-C481-2040-AC05-F121ABA4C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139885"/>
            <a:ext cx="4464191" cy="383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5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4A9DEE-1FEB-1143-B7BC-602D6F6F94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4195" y="1436688"/>
            <a:ext cx="6829438" cy="4906963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8748E8A9-BC28-E846-98A2-7F90E90A2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 + </a:t>
            </a:r>
            <a:r>
              <a:rPr lang="en-US" dirty="0">
                <a:latin typeface="Symbol" pitchFamily="2" charset="2"/>
              </a:rPr>
              <a:t>a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good elastic distributions  (the only channel!)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69051-D430-044E-8E4C-CAF724682CB0}"/>
              </a:ext>
            </a:extLst>
          </p:cNvPr>
          <p:cNvSpPr txBox="1"/>
          <p:nvPr/>
        </p:nvSpPr>
        <p:spPr>
          <a:xfrm>
            <a:off x="58057" y="3207658"/>
            <a:ext cx="1136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Should</a:t>
            </a:r>
            <a:br>
              <a:rPr lang="en-US" sz="1600" dirty="0"/>
            </a:br>
            <a:r>
              <a:rPr lang="en-US" sz="1600" dirty="0"/>
              <a:t>reduce</a:t>
            </a:r>
            <a:br>
              <a:rPr lang="en-US" sz="1600" dirty="0"/>
            </a:br>
            <a:r>
              <a:rPr lang="en-US" sz="1600" dirty="0"/>
              <a:t>N+I cutoff</a:t>
            </a:r>
            <a:br>
              <a:rPr lang="en-US" sz="1600" dirty="0"/>
            </a:br>
            <a:r>
              <a:rPr lang="en-US" sz="1600" dirty="0"/>
              <a:t>below 20º!</a:t>
            </a:r>
          </a:p>
        </p:txBody>
      </p:sp>
    </p:spTree>
    <p:extLst>
      <p:ext uri="{BB962C8B-B14F-4D97-AF65-F5344CB8AC3E}">
        <p14:creationId xmlns:p14="http://schemas.microsoft.com/office/powerpoint/2010/main" val="17281659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5_PPT_UNC_V7.06 (1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 bwMode="auto">
        <a:gradFill flip="none" rotWithShape="1">
          <a:gsLst>
            <a:gs pos="0">
              <a:schemeClr val="bg1">
                <a:lumMod val="65000"/>
                <a:tint val="66000"/>
                <a:satMod val="160000"/>
              </a:schemeClr>
            </a:gs>
            <a:gs pos="50000">
              <a:schemeClr val="bg1">
                <a:lumMod val="65000"/>
                <a:tint val="44500"/>
                <a:satMod val="160000"/>
              </a:schemeClr>
            </a:gs>
            <a:gs pos="100000">
              <a:schemeClr val="bg1">
                <a:lumMod val="65000"/>
                <a:tint val="23500"/>
                <a:satMod val="160000"/>
              </a:schemeClr>
            </a:gs>
          </a:gsLst>
          <a:lin ang="16200000" scaled="1"/>
          <a:tileRect/>
        </a:gradFill>
        <a:ln>
          <a:solidFill>
            <a:schemeClr val="accent1">
              <a:lumMod val="75000"/>
            </a:schemeClr>
          </a:solidFill>
          <a:headEnd/>
          <a:tailEnd/>
        </a:ln>
      </a:spPr>
      <a:bodyPr rtlCol="0" anchor="b">
        <a:prstTxWarp prst="textNoShape">
          <a:avLst/>
        </a:prstTxWarp>
      </a:bodyPr>
      <a:lstStyle>
        <a:defPPr algn="ctr">
          <a:spcBef>
            <a:spcPct val="0"/>
          </a:spcBef>
          <a:defRPr sz="1600" dirty="0">
            <a:solidFill>
              <a:srgbClr val="000000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28575" cmpd="sng">
          <a:solidFill>
            <a:schemeClr val="accent1">
              <a:lumMod val="75000"/>
            </a:schemeClr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2015_PPT_UNC_V8.28</Template>
  <TotalTime>1666</TotalTime>
  <Words>1531</Words>
  <Application>Microsoft Macintosh PowerPoint</Application>
  <PresentationFormat>On-screen Show (4:3)</PresentationFormat>
  <Paragraphs>260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Calibri</vt:lpstr>
      <vt:lpstr>Lucida Grande</vt:lpstr>
      <vt:lpstr>Lucida Handwriting</vt:lpstr>
      <vt:lpstr>Symbol</vt:lpstr>
      <vt:lpstr>Wingdings</vt:lpstr>
      <vt:lpstr>Wingdings 2</vt:lpstr>
      <vt:lpstr>2015_PPT_UNC_V7.06 (1)</vt:lpstr>
      <vt:lpstr>Charged Particle Libraries  Review of previous LLNL contributions to ENDF/B-VIII.0</vt:lpstr>
      <vt:lpstr>ENDF/B-VII.1</vt:lpstr>
      <vt:lpstr>Thermonuclear Reaction Library</vt:lpstr>
      <vt:lpstr>Table of LLNL contributed evaluations</vt:lpstr>
      <vt:lpstr>Evaluation Paths</vt:lpstr>
      <vt:lpstr>d + a : Good elastic distributions vs. EXFOR data</vt:lpstr>
      <vt:lpstr>d + a : Poor fits to 2-step breakup channels</vt:lpstr>
      <vt:lpstr>a + Li6</vt:lpstr>
      <vt:lpstr>p + a: good elastic distributions  (the only channel!)</vt:lpstr>
      <vt:lpstr>p + Li7 -&gt; n+Be7 : From ENDF/B-VII.0  : mostly good!</vt:lpstr>
      <vt:lpstr>d + Li7: elastic scattering</vt:lpstr>
      <vt:lpstr>t + a : elastic distributions (only channel) approximate </vt:lpstr>
      <vt:lpstr>h + a : elastic distributions (only channel) plausible  </vt:lpstr>
      <vt:lpstr>h + Li7: A primitive evaluation</vt:lpstr>
      <vt:lpstr>Summary</vt:lpstr>
      <vt:lpstr>h + h and a + a : elastic distributions (only channel) not good!  </vt:lpstr>
      <vt:lpstr>PowerPoint Presentation</vt:lpstr>
      <vt:lpstr>He3+He3 evaluation (from 2016 talk)</vt:lpstr>
      <vt:lpstr>d+Li7 evaluation (from 2016 talk)</vt:lpstr>
      <vt:lpstr>d+Li7 evaluation (from 2016 talk)</vt:lpstr>
      <vt:lpstr>p+Li7 evaluation (from 2016 talk)</vt:lpstr>
      <vt:lpstr>p+Li7 evaluation (from 2016 talk)</vt:lpstr>
      <vt:lpstr>p+Li7 evaluation (from 2016 talk)</vt:lpstr>
      <vt:lpstr>New Evaluations at ENDF/B-VIII.1</vt:lpstr>
    </vt:vector>
  </TitlesOfParts>
  <Company>LLNL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 Should not exceed two lines</dc:title>
  <dc:creator>Snyder, Lucas A.</dc:creator>
  <cp:lastModifiedBy>Thompson, Ian J.</cp:lastModifiedBy>
  <cp:revision>86</cp:revision>
  <cp:lastPrinted>2018-11-02T17:09:53Z</cp:lastPrinted>
  <dcterms:created xsi:type="dcterms:W3CDTF">2017-10-17T22:53:14Z</dcterms:created>
  <dcterms:modified xsi:type="dcterms:W3CDTF">2018-11-02T17:09:57Z</dcterms:modified>
</cp:coreProperties>
</file>