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9" r:id="rId2"/>
    <p:sldId id="447" r:id="rId3"/>
    <p:sldId id="360" r:id="rId4"/>
    <p:sldId id="463" r:id="rId5"/>
    <p:sldId id="373" r:id="rId6"/>
    <p:sldId id="392" r:id="rId7"/>
    <p:sldId id="390" r:id="rId8"/>
    <p:sldId id="363" r:id="rId9"/>
    <p:sldId id="347" r:id="rId10"/>
    <p:sldId id="352" r:id="rId11"/>
    <p:sldId id="348" r:id="rId12"/>
    <p:sldId id="466" r:id="rId13"/>
    <p:sldId id="467" r:id="rId14"/>
    <p:sldId id="468" r:id="rId15"/>
    <p:sldId id="469" r:id="rId16"/>
    <p:sldId id="471" r:id="rId17"/>
    <p:sldId id="448" r:id="rId18"/>
    <p:sldId id="449" r:id="rId19"/>
    <p:sldId id="470" r:id="rId20"/>
    <p:sldId id="36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99694"/>
    <a:srgbClr val="FF99CC"/>
    <a:srgbClr val="C3D69B"/>
    <a:srgbClr val="E6B9B8"/>
    <a:srgbClr val="4F81BD"/>
    <a:srgbClr val="FF3399"/>
    <a:srgbClr val="FFFF66"/>
    <a:srgbClr val="376092"/>
    <a:srgbClr val="275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4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docid=amxkfBxtwcbSuM&amp;tbnid=PA6Ka2eZOA3o8M:&amp;ved=0CAUQjRw&amp;url=http://science.energy.gov/np/benefits-of-np/applications-of-nuclear-science/archives/precise-measurement-of-82sr-radioactivity-in-the-sr-rb-pet-generator/&amp;ei=Ft9wU8b1G8bGoATbt4CQCw&amp;bvm=bv.66330100,d.aWw&amp;psig=AFQjCNGToudw5OTovJyTOV8zZHfORkfANw&amp;ust=13999924127588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1064608" y="741058"/>
            <a:ext cx="7351423" cy="863600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Decay Data Measurements for Applications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606091" y="2318777"/>
            <a:ext cx="61420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Libby </a:t>
            </a:r>
            <a:r>
              <a:rPr lang="en-US" dirty="0" err="1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McCutchan</a:t>
            </a:r>
            <a:r>
              <a:rPr lang="en-US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, Alejandro Sonzogni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National Nuclear Data Center</a:t>
            </a:r>
          </a:p>
          <a:p>
            <a:pPr algn="ctr"/>
            <a:r>
              <a:rPr lang="en-US" sz="2600" i="1" dirty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Brookhaven National Laboratory, NY USA</a:t>
            </a:r>
          </a:p>
          <a:p>
            <a:pPr algn="ctr"/>
            <a:endParaRPr lang="en-US" sz="2400" i="1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53" y="-87964"/>
            <a:ext cx="8915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cs typeface="Arial" charset="0"/>
              </a:rPr>
              <a:t>The power of </a:t>
            </a:r>
            <a:r>
              <a:rPr lang="en-US" sz="4400" dirty="0" err="1">
                <a:solidFill>
                  <a:schemeClr val="tx2"/>
                </a:solidFill>
                <a:latin typeface="+mj-lt"/>
                <a:cs typeface="Arial" charset="0"/>
              </a:rPr>
              <a:t>Gammasphere</a:t>
            </a:r>
            <a:endParaRPr lang="en-US" sz="4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5916" y="624916"/>
            <a:ext cx="658140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051206"/>
            <a:ext cx="6677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5835" y="801306"/>
            <a:ext cx="319591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Prior Singles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60471" y="3023440"/>
            <a:ext cx="6820458" cy="2939769"/>
            <a:chOff x="1960471" y="3023440"/>
            <a:chExt cx="6820458" cy="293976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71" y="3023440"/>
              <a:ext cx="4386542" cy="293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250641" y="3674362"/>
              <a:ext cx="2530288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Gate on </a:t>
              </a:r>
            </a:p>
            <a:p>
              <a:pPr algn="ctr"/>
              <a:r>
                <a:rPr lang="en-US" sz="3200" dirty="0"/>
                <a:t>2</a:t>
              </a:r>
              <a:r>
                <a:rPr lang="en-US" sz="3200" baseline="30000" dirty="0"/>
                <a:t>+</a:t>
              </a:r>
              <a:r>
                <a:rPr lang="en-US" sz="3200" dirty="0">
                  <a:sym typeface="Symbol"/>
                </a:rPr>
                <a:t>0</a:t>
              </a:r>
              <a:r>
                <a:rPr lang="en-US" sz="3200" baseline="30000" dirty="0">
                  <a:sym typeface="Symbol"/>
                </a:rPr>
                <a:t>+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28049" y="2191869"/>
            <a:ext cx="3446929" cy="3039037"/>
            <a:chOff x="2528049" y="2191869"/>
            <a:chExt cx="3446929" cy="303903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528049" y="2191869"/>
              <a:ext cx="0" cy="968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74978" y="2463146"/>
              <a:ext cx="0" cy="2767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03794" y="2568388"/>
              <a:ext cx="0" cy="2391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156950" y="2478742"/>
              <a:ext cx="0" cy="2391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53742" y="2353235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68491" y="2366680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15774" y="2221096"/>
              <a:ext cx="0" cy="21829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3684" y="2424951"/>
              <a:ext cx="0" cy="968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/>
          <a:stretch/>
        </p:blipFill>
        <p:spPr bwMode="auto">
          <a:xfrm>
            <a:off x="178013" y="648237"/>
            <a:ext cx="6258796" cy="58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763871" y="1102659"/>
            <a:ext cx="578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6224" y="793377"/>
            <a:ext cx="13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New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77318" y="1510554"/>
            <a:ext cx="578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16053" y="1207387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Confirmed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77318" y="1931896"/>
            <a:ext cx="578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22777" y="1629945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Removed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6224" y="2072483"/>
            <a:ext cx="186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Moved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77318" y="2347540"/>
            <a:ext cx="57822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65" y="-82604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Revised decay scheme for </a:t>
            </a:r>
            <a:r>
              <a:rPr lang="en-US" sz="4000" baseline="30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82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Rb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5575" y="560483"/>
            <a:ext cx="6299013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5575" y="6495949"/>
            <a:ext cx="556305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M. Nino </a:t>
            </a:r>
            <a:r>
              <a:rPr lang="en-US" sz="2000" i="1" dirty="0">
                <a:latin typeface="+mj-lt"/>
              </a:rPr>
              <a:t>et al</a:t>
            </a:r>
            <a:r>
              <a:rPr lang="en-US" sz="2000" dirty="0">
                <a:latin typeface="+mj-lt"/>
              </a:rPr>
              <a:t>, Phys. Rev. C </a:t>
            </a:r>
            <a:r>
              <a:rPr lang="en-US" sz="2000" b="1" dirty="0">
                <a:latin typeface="+mj-lt"/>
              </a:rPr>
              <a:t>93</a:t>
            </a:r>
            <a:r>
              <a:rPr lang="en-US" sz="2000" dirty="0">
                <a:latin typeface="+mj-lt"/>
              </a:rPr>
              <a:t>, 024301 (2016). </a:t>
            </a:r>
          </a:p>
        </p:txBody>
      </p:sp>
    </p:spTree>
    <p:extLst>
      <p:ext uri="{BB962C8B-B14F-4D97-AF65-F5344CB8AC3E}">
        <p14:creationId xmlns:p14="http://schemas.microsoft.com/office/powerpoint/2010/main" val="142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34" y="-16063"/>
            <a:ext cx="899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Non-conventional PET agents : </a:t>
            </a:r>
            <a:r>
              <a:rPr lang="en-US" sz="4000" baseline="30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86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Y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8434" y="648420"/>
            <a:ext cx="751608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0" y="753613"/>
            <a:ext cx="5009924" cy="223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7"/>
          <a:stretch/>
        </p:blipFill>
        <p:spPr bwMode="auto">
          <a:xfrm>
            <a:off x="4341726" y="2126348"/>
            <a:ext cx="4744218" cy="226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4327991"/>
            <a:ext cx="7097486" cy="250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144713"/>
            <a:ext cx="89868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83" y="3526969"/>
            <a:ext cx="9191617" cy="3087915"/>
            <a:chOff x="53983" y="3526969"/>
            <a:chExt cx="9191617" cy="308791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1"/>
            <a:stretch/>
          </p:blipFill>
          <p:spPr bwMode="auto">
            <a:xfrm>
              <a:off x="53983" y="3526969"/>
              <a:ext cx="9191617" cy="30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40613" y="5417389"/>
              <a:ext cx="284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Gammasphere</a:t>
              </a:r>
              <a:endParaRPr lang="en-US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2" y="928913"/>
            <a:ext cx="7736113" cy="27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93257" y="2297298"/>
            <a:ext cx="14514" cy="1368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05311" y="2406156"/>
            <a:ext cx="14514" cy="1368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66455" y="2406156"/>
            <a:ext cx="7257" cy="17449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9135" y="2398902"/>
            <a:ext cx="7257" cy="17449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79135" y="2535183"/>
            <a:ext cx="7257" cy="17449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11992" y="2535183"/>
            <a:ext cx="7257" cy="17449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65" y="-82604"/>
            <a:ext cx="8991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Results on </a:t>
            </a:r>
            <a:r>
              <a:rPr lang="en-US" sz="4800" baseline="30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86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434" y="691962"/>
            <a:ext cx="491802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5612" y="636525"/>
            <a:ext cx="356101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Gate on 2</a:t>
            </a:r>
            <a:r>
              <a:rPr lang="en-US" sz="3200" baseline="30000" dirty="0"/>
              <a:t>+</a:t>
            </a:r>
            <a:r>
              <a:rPr lang="en-US" sz="3200" dirty="0">
                <a:sym typeface="Symbol"/>
              </a:rPr>
              <a:t>0</a:t>
            </a:r>
            <a:r>
              <a:rPr lang="en-US" sz="3200" baseline="30000" dirty="0">
                <a:sym typeface="Symbol"/>
              </a:rPr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0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32998" r="11718" b="7096"/>
          <a:stretch/>
        </p:blipFill>
        <p:spPr bwMode="auto">
          <a:xfrm>
            <a:off x="33436" y="750498"/>
            <a:ext cx="2250645" cy="26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29068" r="11719" b="7096"/>
          <a:stretch/>
        </p:blipFill>
        <p:spPr bwMode="auto">
          <a:xfrm>
            <a:off x="2268747" y="1415402"/>
            <a:ext cx="2224546" cy="237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2820" r="11605" b="7304"/>
          <a:stretch/>
        </p:blipFill>
        <p:spPr bwMode="auto">
          <a:xfrm>
            <a:off x="4493293" y="2130724"/>
            <a:ext cx="2347453" cy="25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16051" r="11605" b="7200"/>
          <a:stretch/>
        </p:blipFill>
        <p:spPr bwMode="auto">
          <a:xfrm>
            <a:off x="6905445" y="3070842"/>
            <a:ext cx="2238555" cy="240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5" y="-82604"/>
            <a:ext cx="8991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Revised Decay Scheme for </a:t>
            </a:r>
            <a:r>
              <a:rPr lang="en-US" sz="4800" baseline="30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86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8434" y="648420"/>
            <a:ext cx="751608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05445" y="905773"/>
            <a:ext cx="196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Confirmed</a:t>
            </a:r>
          </a:p>
          <a:p>
            <a:r>
              <a:rPr lang="en-US" dirty="0">
                <a:latin typeface="+mj-lt"/>
              </a:rPr>
              <a:t>New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8053" y="1173192"/>
            <a:ext cx="4873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8772" y="1567131"/>
            <a:ext cx="4873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849" y="4757092"/>
            <a:ext cx="539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Identified over 100 new transitions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434" y="5211301"/>
            <a:ext cx="7125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511-keV intensity decreases by 20% 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2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86448" y="2025448"/>
            <a:ext cx="7688302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</a:rPr>
              <a:t>High-precision gamma-ray spectroscopy for fission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56600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A28B3-9592-4CC5-B1A4-E1DD11656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3519" r="17969" b="17037"/>
          <a:stretch/>
        </p:blipFill>
        <p:spPr bwMode="auto">
          <a:xfrm>
            <a:off x="102870" y="941033"/>
            <a:ext cx="4860067" cy="41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962B54-EDF5-4A01-835E-880E22EC7DBE}"/>
              </a:ext>
            </a:extLst>
          </p:cNvPr>
          <p:cNvGrpSpPr/>
          <p:nvPr/>
        </p:nvGrpSpPr>
        <p:grpSpPr>
          <a:xfrm>
            <a:off x="3497802" y="2157109"/>
            <a:ext cx="5472307" cy="4354497"/>
            <a:chOff x="256853" y="1078518"/>
            <a:chExt cx="6164495" cy="46528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F1A4D3-2F9B-4B4B-8046-056BAB8F1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157" t="11897" r="22921" b="20387"/>
            <a:stretch/>
          </p:blipFill>
          <p:spPr>
            <a:xfrm>
              <a:off x="256853" y="1294542"/>
              <a:ext cx="6164495" cy="44368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E70B4F-46DC-4DE6-AF8E-7B1A0CA39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853" y="1078518"/>
              <a:ext cx="3240360" cy="4320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3833A9-E0A9-4D04-BB0E-695DBD959FF9}"/>
              </a:ext>
            </a:extLst>
          </p:cNvPr>
          <p:cNvSpPr txBox="1"/>
          <p:nvPr/>
        </p:nvSpPr>
        <p:spPr>
          <a:xfrm>
            <a:off x="102870" y="1256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</a:rPr>
              <a:t>Reactor antineutrinos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93D3C-AB46-47A8-89A3-DAFA33CFE56C}"/>
              </a:ext>
            </a:extLst>
          </p:cNvPr>
          <p:cNvCxnSpPr>
            <a:cxnSpLocks/>
          </p:cNvCxnSpPr>
          <p:nvPr/>
        </p:nvCxnSpPr>
        <p:spPr>
          <a:xfrm>
            <a:off x="118434" y="648420"/>
            <a:ext cx="480266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7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17" y="4038601"/>
            <a:ext cx="9107494" cy="2514600"/>
            <a:chOff x="3845705" y="5103653"/>
            <a:chExt cx="6901334" cy="191450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499" y="5486359"/>
              <a:ext cx="2025540" cy="1377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" r="4984"/>
            <a:stretch/>
          </p:blipFill>
          <p:spPr bwMode="auto">
            <a:xfrm>
              <a:off x="3845705" y="5534945"/>
              <a:ext cx="2953133" cy="148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54" y="5463977"/>
              <a:ext cx="2104648" cy="142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6"/>
            <p:cNvSpPr txBox="1"/>
            <p:nvPr/>
          </p:nvSpPr>
          <p:spPr>
            <a:xfrm>
              <a:off x="7048510" y="5103653"/>
              <a:ext cx="1202336" cy="398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r>
                <a:rPr lang="en-US" sz="2800" dirty="0"/>
                <a:t>X- Array</a:t>
              </a: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9163935" y="5111404"/>
              <a:ext cx="1379254" cy="398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  <a:cs typeface="+mn-cs"/>
                </a:defRPr>
              </a:lvl9pPr>
            </a:lstStyle>
            <a:p>
              <a:r>
                <a:rPr lang="en-US" sz="2800" dirty="0"/>
                <a:t>SATURN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870" y="12560"/>
            <a:ext cx="85502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92</a:t>
            </a:r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Rb for 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reactor</a:t>
            </a:r>
            <a:r>
              <a:rPr lang="en-US" sz="4400" dirty="0">
                <a:solidFill>
                  <a:schemeClr val="tx2"/>
                </a:solidFill>
                <a:latin typeface="Calibri" panose="020F0502020204030204" pitchFamily="34" charset="0"/>
              </a:rPr>
              <a:t> antineutrinos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1565" y="6349425"/>
            <a:ext cx="654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LLNL, NNDC, ANL collaboration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038600"/>
            <a:ext cx="1824254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CARIBU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2400" y="457619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latin typeface="+mj-lt"/>
              </a:rPr>
              <a:t>92</a:t>
            </a:r>
            <a:r>
              <a:rPr lang="en-US" dirty="0">
                <a:latin typeface="+mj-lt"/>
              </a:rPr>
              <a:t>Rb beam </a:t>
            </a:r>
          </a:p>
          <a:p>
            <a:pPr algn="ctr"/>
            <a:r>
              <a:rPr lang="en-US" dirty="0">
                <a:latin typeface="+mj-lt"/>
              </a:rPr>
              <a:t>~1000 ions/s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7" y="878595"/>
            <a:ext cx="3959353" cy="30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8" y="773162"/>
            <a:ext cx="3038803" cy="312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 rot="1857288">
            <a:off x="6050921" y="1726374"/>
            <a:ext cx="34242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R. J. Olson </a:t>
            </a:r>
            <a:r>
              <a:rPr lang="en-US" sz="1400" i="1" dirty="0">
                <a:latin typeface="+mj-lt"/>
              </a:rPr>
              <a:t>et al</a:t>
            </a:r>
            <a:r>
              <a:rPr lang="en-US" sz="1400" dirty="0">
                <a:latin typeface="+mj-lt"/>
              </a:rPr>
              <a:t>., PRC </a:t>
            </a:r>
            <a:r>
              <a:rPr lang="en-US" sz="1400" b="1" dirty="0">
                <a:latin typeface="+mj-lt"/>
              </a:rPr>
              <a:t>5</a:t>
            </a:r>
            <a:r>
              <a:rPr lang="en-US" sz="1400" dirty="0">
                <a:latin typeface="+mj-lt"/>
              </a:rPr>
              <a:t>, 2095  (1972</a:t>
            </a:r>
            <a:r>
              <a:rPr lang="en-US" sz="1200" dirty="0">
                <a:latin typeface="+mj-lt"/>
              </a:rPr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D6D258-8AB3-4C9E-ACE1-5E5B12E88FE8}"/>
              </a:ext>
            </a:extLst>
          </p:cNvPr>
          <p:cNvCxnSpPr>
            <a:cxnSpLocks/>
          </p:cNvCxnSpPr>
          <p:nvPr/>
        </p:nvCxnSpPr>
        <p:spPr>
          <a:xfrm>
            <a:off x="285343" y="746071"/>
            <a:ext cx="67250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2675"/>
            <a:ext cx="278092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73" y="1676400"/>
            <a:ext cx="238202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24" y="1656608"/>
            <a:ext cx="257136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94991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Revised level scheme for </a:t>
            </a:r>
            <a:r>
              <a:rPr lang="en-US" sz="4400" baseline="30000" dirty="0">
                <a:solidFill>
                  <a:schemeClr val="tx2"/>
                </a:solidFill>
                <a:latin typeface="+mj-lt"/>
              </a:rPr>
              <a:t>92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Rb decay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617" y="5663625"/>
            <a:ext cx="746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52 New Levels (17 previously known)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" y="1447800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66800" y="1214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Confirmed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28600" y="1828800"/>
            <a:ext cx="68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066800" y="160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3E9B68-72B5-4F51-93E6-FC821F30C80B}"/>
              </a:ext>
            </a:extLst>
          </p:cNvPr>
          <p:cNvCxnSpPr>
            <a:cxnSpLocks/>
          </p:cNvCxnSpPr>
          <p:nvPr/>
        </p:nvCxnSpPr>
        <p:spPr>
          <a:xfrm>
            <a:off x="102463" y="746071"/>
            <a:ext cx="843785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5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0A5F3-6194-48DC-8D58-12EDC4E6DEE9}"/>
              </a:ext>
            </a:extLst>
          </p:cNvPr>
          <p:cNvSpPr txBox="1"/>
          <p:nvPr/>
        </p:nvSpPr>
        <p:spPr>
          <a:xfrm>
            <a:off x="8965" y="-47092"/>
            <a:ext cx="8991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Summary and Outlook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7F3CF3-D08F-43CD-893B-807A27475DC9}"/>
              </a:ext>
            </a:extLst>
          </p:cNvPr>
          <p:cNvCxnSpPr>
            <a:cxnSpLocks/>
          </p:cNvCxnSpPr>
          <p:nvPr/>
        </p:nvCxnSpPr>
        <p:spPr>
          <a:xfrm>
            <a:off x="102463" y="746071"/>
            <a:ext cx="550822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BECB1F-94F4-4A8D-B02C-495E06CF58B8}"/>
              </a:ext>
            </a:extLst>
          </p:cNvPr>
          <p:cNvSpPr txBox="1"/>
          <p:nvPr/>
        </p:nvSpPr>
        <p:spPr>
          <a:xfrm>
            <a:off x="102463" y="905347"/>
            <a:ext cx="774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Active program to improve decay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B730-5F47-4384-AD40-2DF2F346233F}"/>
              </a:ext>
            </a:extLst>
          </p:cNvPr>
          <p:cNvSpPr txBox="1"/>
          <p:nvPr/>
        </p:nvSpPr>
        <p:spPr>
          <a:xfrm>
            <a:off x="717363" y="1650016"/>
            <a:ext cx="61805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+mj-lt"/>
              </a:rPr>
              <a:t>86</a:t>
            </a:r>
            <a:r>
              <a:rPr lang="en-US" sz="2400" dirty="0">
                <a:latin typeface="+mj-lt"/>
              </a:rPr>
              <a:t>Y, </a:t>
            </a:r>
            <a:r>
              <a:rPr lang="en-US" sz="2400" baseline="30000" dirty="0">
                <a:latin typeface="+mj-lt"/>
              </a:rPr>
              <a:t>61</a:t>
            </a:r>
            <a:r>
              <a:rPr lang="en-US" sz="2400" dirty="0">
                <a:latin typeface="+mj-lt"/>
              </a:rPr>
              <a:t>Cu,</a:t>
            </a:r>
            <a:r>
              <a:rPr lang="en-US" sz="2400" baseline="30000" dirty="0">
                <a:latin typeface="+mj-lt"/>
              </a:rPr>
              <a:t>77</a:t>
            </a:r>
            <a:r>
              <a:rPr lang="en-US" sz="2400" dirty="0">
                <a:latin typeface="+mj-lt"/>
              </a:rPr>
              <a:t>Br,</a:t>
            </a:r>
            <a:r>
              <a:rPr lang="en-US" sz="2400" baseline="30000" dirty="0">
                <a:latin typeface="+mj-lt"/>
              </a:rPr>
              <a:t>55</a:t>
            </a:r>
            <a:r>
              <a:rPr lang="en-US" sz="2400" dirty="0">
                <a:latin typeface="+mj-lt"/>
              </a:rPr>
              <a:t>Mn,</a:t>
            </a:r>
            <a:r>
              <a:rPr lang="en-US" sz="2400" baseline="30000" dirty="0">
                <a:latin typeface="+mj-lt"/>
              </a:rPr>
              <a:t>76</a:t>
            </a:r>
            <a:r>
              <a:rPr lang="en-US" sz="2400" dirty="0">
                <a:latin typeface="+mj-lt"/>
              </a:rPr>
              <a:t>Br, </a:t>
            </a:r>
            <a:r>
              <a:rPr lang="en-US" sz="2400" baseline="30000" dirty="0">
                <a:latin typeface="+mj-lt"/>
              </a:rPr>
              <a:t>71</a:t>
            </a:r>
            <a:r>
              <a:rPr lang="en-US" sz="2400" dirty="0">
                <a:latin typeface="+mj-lt"/>
              </a:rPr>
              <a:t>As,</a:t>
            </a:r>
            <a:r>
              <a:rPr lang="en-US" sz="2400" baseline="30000" dirty="0">
                <a:latin typeface="+mj-lt"/>
              </a:rPr>
              <a:t>72</a:t>
            </a:r>
            <a:r>
              <a:rPr lang="en-US" sz="2400" dirty="0">
                <a:latin typeface="+mj-lt"/>
              </a:rPr>
              <a:t>As,</a:t>
            </a:r>
            <a:r>
              <a:rPr lang="en-US" sz="2400" baseline="30000" dirty="0">
                <a:latin typeface="+mj-lt"/>
              </a:rPr>
              <a:t>74</a:t>
            </a:r>
            <a:r>
              <a:rPr lang="en-US" sz="2400" dirty="0">
                <a:latin typeface="+mj-lt"/>
              </a:rPr>
              <a:t>As,</a:t>
            </a:r>
            <a:r>
              <a:rPr lang="en-US" sz="2400" baseline="30000" dirty="0">
                <a:latin typeface="+mj-lt"/>
              </a:rPr>
              <a:t>76</a:t>
            </a:r>
            <a:r>
              <a:rPr lang="en-US" sz="2400" dirty="0">
                <a:latin typeface="+mj-lt"/>
              </a:rPr>
              <a:t>As,</a:t>
            </a:r>
            <a:r>
              <a:rPr lang="en-US" sz="2400" baseline="30000" dirty="0">
                <a:latin typeface="+mj-lt"/>
              </a:rPr>
              <a:t>188</a:t>
            </a:r>
            <a:r>
              <a:rPr lang="en-US" sz="2400" dirty="0">
                <a:latin typeface="+mj-lt"/>
              </a:rPr>
              <a:t>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F2B9F-32F4-4341-B740-CF6D62FA7DE4}"/>
              </a:ext>
            </a:extLst>
          </p:cNvPr>
          <p:cNvSpPr txBox="1"/>
          <p:nvPr/>
        </p:nvSpPr>
        <p:spPr>
          <a:xfrm>
            <a:off x="7070199" y="1604890"/>
            <a:ext cx="180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Medical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C9089-7AB6-44E3-9362-A3218948792E}"/>
              </a:ext>
            </a:extLst>
          </p:cNvPr>
          <p:cNvSpPr txBox="1"/>
          <p:nvPr/>
        </p:nvSpPr>
        <p:spPr>
          <a:xfrm>
            <a:off x="1480842" y="2423853"/>
            <a:ext cx="223002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+mj-lt"/>
              </a:rPr>
              <a:t>92</a:t>
            </a:r>
            <a:r>
              <a:rPr lang="en-US" sz="2400" dirty="0">
                <a:latin typeface="+mj-lt"/>
              </a:rPr>
              <a:t>Rb, </a:t>
            </a:r>
            <a:r>
              <a:rPr lang="en-US" sz="2400" baseline="30000" dirty="0">
                <a:latin typeface="+mj-lt"/>
              </a:rPr>
              <a:t>142</a:t>
            </a:r>
            <a:r>
              <a:rPr lang="en-US" sz="2400" dirty="0">
                <a:latin typeface="+mj-lt"/>
              </a:rPr>
              <a:t>Ba,</a:t>
            </a:r>
            <a:r>
              <a:rPr lang="en-US" sz="2400" baseline="30000" dirty="0">
                <a:latin typeface="+mj-lt"/>
              </a:rPr>
              <a:t>142</a:t>
            </a:r>
            <a:r>
              <a:rPr lang="en-US" sz="2400" dirty="0">
                <a:latin typeface="+mj-lt"/>
              </a:rPr>
              <a:t>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BFDB8-C7FE-45E3-9245-C33780FB2010}"/>
              </a:ext>
            </a:extLst>
          </p:cNvPr>
          <p:cNvSpPr txBox="1"/>
          <p:nvPr/>
        </p:nvSpPr>
        <p:spPr>
          <a:xfrm>
            <a:off x="3973127" y="2393075"/>
            <a:ext cx="408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Reactor Antineutrinos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D0BCF-7C34-49B1-AF5D-426BA2C8C278}"/>
              </a:ext>
            </a:extLst>
          </p:cNvPr>
          <p:cNvSpPr txBox="1"/>
          <p:nvPr/>
        </p:nvSpPr>
        <p:spPr>
          <a:xfrm>
            <a:off x="1844825" y="3313100"/>
            <a:ext cx="150205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+mj-lt"/>
              </a:rPr>
              <a:t>130</a:t>
            </a:r>
            <a:r>
              <a:rPr lang="en-US" sz="2400" dirty="0">
                <a:latin typeface="+mj-lt"/>
              </a:rPr>
              <a:t>I, </a:t>
            </a:r>
            <a:r>
              <a:rPr lang="en-US" sz="2400" baseline="30000" dirty="0">
                <a:latin typeface="+mj-lt"/>
              </a:rPr>
              <a:t>136</a:t>
            </a:r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F7540-097A-459E-B868-666B848282D0}"/>
              </a:ext>
            </a:extLst>
          </p:cNvPr>
          <p:cNvSpPr txBox="1"/>
          <p:nvPr/>
        </p:nvSpPr>
        <p:spPr>
          <a:xfrm>
            <a:off x="3807656" y="3256060"/>
            <a:ext cx="533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Forensics (approved beamtime)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4D415-9176-425A-A650-77BFBDEAD56E}"/>
              </a:ext>
            </a:extLst>
          </p:cNvPr>
          <p:cNvSpPr txBox="1"/>
          <p:nvPr/>
        </p:nvSpPr>
        <p:spPr>
          <a:xfrm>
            <a:off x="129096" y="5354721"/>
            <a:ext cx="874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Welcome feedback on isotopes which would warrant a new experimental investigations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8A31A-7761-486F-A7FB-51F2E54630A1}"/>
              </a:ext>
            </a:extLst>
          </p:cNvPr>
          <p:cNvSpPr txBox="1"/>
          <p:nvPr/>
        </p:nvSpPr>
        <p:spPr>
          <a:xfrm>
            <a:off x="97655" y="4190258"/>
            <a:ext cx="876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We can identify deficiencies, but we don’t know what’s of high priority for some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407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626" y="-72570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600" dirty="0">
                <a:solidFill>
                  <a:schemeClr val="tx2"/>
                </a:solidFill>
                <a:latin typeface="+mj-lt"/>
              </a:rPr>
              <a:t>Evaluated Nuclear Structure Data File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9830" y="682682"/>
            <a:ext cx="8904505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561" r="29474" b="11954"/>
          <a:stretch/>
        </p:blipFill>
        <p:spPr bwMode="auto">
          <a:xfrm>
            <a:off x="799768" y="758427"/>
            <a:ext cx="7110517" cy="482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6543" y="830997"/>
            <a:ext cx="178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ENSDF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748" y="1441117"/>
            <a:ext cx="4859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3,334 nuclides</a:t>
            </a:r>
          </a:p>
          <a:p>
            <a:r>
              <a:rPr lang="en-US" dirty="0">
                <a:latin typeface="+mj-lt"/>
              </a:rPr>
              <a:t>~10,000 Reactions</a:t>
            </a:r>
          </a:p>
          <a:p>
            <a:r>
              <a:rPr lang="en-US" dirty="0">
                <a:latin typeface="+mj-lt"/>
              </a:rPr>
              <a:t>~4,200 Decay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76" y="5402919"/>
            <a:ext cx="891175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is Unique: Only Nuclear Database of this kind in the 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42" y="5893505"/>
            <a:ext cx="914399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is Complete: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All</a:t>
            </a:r>
            <a:r>
              <a:rPr lang="en-US" dirty="0">
                <a:latin typeface="+mj-lt"/>
              </a:rPr>
              <a:t> nuclei and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all</a:t>
            </a:r>
            <a:r>
              <a:rPr lang="en-US" dirty="0">
                <a:latin typeface="+mj-lt"/>
              </a:rPr>
              <a:t> level and radiation 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69" y="6394614"/>
            <a:ext cx="914399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is Versatile: Feeds back into both basic and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80040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t="21949" r="27264" b="23459"/>
          <a:stretch/>
        </p:blipFill>
        <p:spPr bwMode="auto">
          <a:xfrm>
            <a:off x="38300" y="1295400"/>
            <a:ext cx="4027282" cy="251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1834" y="3321434"/>
            <a:ext cx="5317471" cy="1682550"/>
            <a:chOff x="16529" y="3398411"/>
            <a:chExt cx="4876801" cy="14949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" y="4057786"/>
              <a:ext cx="4876801" cy="83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>
              <a:stCxn id="5" idx="5"/>
              <a:endCxn id="1029" idx="0"/>
            </p:cNvCxnSpPr>
            <p:nvPr/>
          </p:nvCxnSpPr>
          <p:spPr>
            <a:xfrm>
              <a:off x="1404221" y="3398411"/>
              <a:ext cx="1050708" cy="6593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51737" y="968179"/>
            <a:ext cx="436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Blocked Cs and I yields </a:t>
            </a:r>
          </a:p>
          <a:p>
            <a:pPr algn="ctr"/>
            <a:r>
              <a:rPr lang="en-US" dirty="0">
                <a:latin typeface="+mj-lt"/>
              </a:rPr>
              <a:t>(relative to well know </a:t>
            </a:r>
            <a:r>
              <a:rPr lang="en-US" baseline="30000" dirty="0">
                <a:latin typeface="+mj-lt"/>
              </a:rPr>
              <a:t>99</a:t>
            </a:r>
            <a:r>
              <a:rPr lang="en-US" dirty="0">
                <a:latin typeface="+mj-lt"/>
              </a:rPr>
              <a:t>Mo) retain fission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0727" y="2568561"/>
            <a:ext cx="448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Presented by A. Hayes at NDNCA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57930" y="2342930"/>
            <a:ext cx="5291109" cy="3857309"/>
            <a:chOff x="3905603" y="34290"/>
            <a:chExt cx="5291109" cy="3857309"/>
          </a:xfrm>
        </p:grpSpPr>
        <p:cxnSp>
          <p:nvCxnSpPr>
            <p:cNvPr id="8" name="Straight Arrow Connector 7"/>
            <p:cNvCxnSpPr>
              <a:stCxn id="2" idx="5"/>
            </p:cNvCxnSpPr>
            <p:nvPr/>
          </p:nvCxnSpPr>
          <p:spPr>
            <a:xfrm>
              <a:off x="3905603" y="34290"/>
              <a:ext cx="2285670" cy="253387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545184" y="2568160"/>
              <a:ext cx="4651528" cy="1323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j-lt"/>
                </a:rPr>
                <a:t>INS 1976 </a:t>
              </a:r>
              <a:r>
                <a:rPr lang="en-US" sz="2000" dirty="0" err="1">
                  <a:latin typeface="+mj-lt"/>
                </a:rPr>
                <a:t>Ann.Rept</a:t>
              </a:r>
              <a:r>
                <a:rPr lang="en-US" sz="2000" dirty="0">
                  <a:latin typeface="+mj-lt"/>
                </a:rPr>
                <a:t>., p.47 (1977) </a:t>
              </a:r>
            </a:p>
            <a:p>
              <a:r>
                <a:rPr lang="en-US" sz="2000" dirty="0" err="1">
                  <a:latin typeface="+mj-lt"/>
                </a:rPr>
                <a:t>M.Ohshima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err="1">
                  <a:latin typeface="+mj-lt"/>
                </a:rPr>
                <a:t>Y.Itoh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err="1">
                  <a:latin typeface="+mj-lt"/>
                </a:rPr>
                <a:t>S.Hayashibe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err="1">
                  <a:latin typeface="+mj-lt"/>
                </a:rPr>
                <a:t>M.Fujioka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err="1">
                  <a:latin typeface="+mj-lt"/>
                </a:rPr>
                <a:t>N.Kawamura</a:t>
              </a:r>
              <a:r>
                <a:rPr lang="en-US" sz="2000" dirty="0">
                  <a:latin typeface="+mj-lt"/>
                </a:rPr>
                <a:t>, </a:t>
              </a:r>
              <a:r>
                <a:rPr lang="en-US" sz="2000" dirty="0" err="1">
                  <a:latin typeface="+mj-lt"/>
                </a:rPr>
                <a:t>T.Ishimatsu</a:t>
              </a:r>
              <a:r>
                <a:rPr lang="en-US" sz="2000" dirty="0">
                  <a:latin typeface="+mj-lt"/>
                </a:rPr>
                <a:t> </a:t>
              </a:r>
            </a:p>
            <a:p>
              <a:r>
                <a:rPr lang="en-US" sz="2000" i="1" dirty="0">
                  <a:latin typeface="+mj-lt"/>
                </a:rPr>
                <a:t>The Low-Lying Level Structure of </a:t>
              </a:r>
              <a:r>
                <a:rPr lang="en-US" sz="2000" i="1" baseline="30000" dirty="0">
                  <a:latin typeface="+mj-lt"/>
                </a:rPr>
                <a:t>136</a:t>
              </a:r>
              <a:r>
                <a:rPr lang="en-US" sz="2000" i="1" dirty="0">
                  <a:latin typeface="+mj-lt"/>
                </a:rPr>
                <a:t>Ba </a:t>
              </a:r>
              <a:endParaRPr lang="en-US" sz="2000" i="1" dirty="0">
                <a:effectLst/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2463" y="45210"/>
            <a:ext cx="3509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User’s Beware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" y="6248400"/>
            <a:ext cx="9144000" cy="3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66438" y="2629301"/>
            <a:ext cx="736311" cy="810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921619" y="1650798"/>
            <a:ext cx="862642" cy="810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27BB11-64EC-439E-88C1-6C78A2F7F1AD}"/>
              </a:ext>
            </a:extLst>
          </p:cNvPr>
          <p:cNvCxnSpPr>
            <a:cxnSpLocks/>
          </p:cNvCxnSpPr>
          <p:nvPr/>
        </p:nvCxnSpPr>
        <p:spPr>
          <a:xfrm>
            <a:off x="102463" y="814651"/>
            <a:ext cx="36817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5931" r="49286" b="39048"/>
          <a:stretch/>
        </p:blipFill>
        <p:spPr bwMode="auto">
          <a:xfrm>
            <a:off x="76200" y="1371600"/>
            <a:ext cx="4251367" cy="281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8966" y="1020613"/>
            <a:ext cx="5045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ENSDF: Evaluated database</a:t>
            </a:r>
          </a:p>
          <a:p>
            <a:r>
              <a:rPr lang="en-US" sz="2800" dirty="0">
                <a:latin typeface="+mj-lt"/>
              </a:rPr>
              <a:t>   All measurements considered</a:t>
            </a:r>
          </a:p>
          <a:p>
            <a:r>
              <a:rPr lang="en-US" sz="2800" dirty="0">
                <a:latin typeface="+mj-lt"/>
              </a:rPr>
              <a:t>   8 years old on average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97" y="4531475"/>
            <a:ext cx="4141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ENDF: Decay </a:t>
            </a:r>
            <a:r>
              <a:rPr lang="en-US" sz="2800" dirty="0" err="1">
                <a:latin typeface="+mj-lt"/>
              </a:rPr>
              <a:t>sublibrary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   ENSDF + TAGS + Theory</a:t>
            </a:r>
          </a:p>
          <a:p>
            <a:r>
              <a:rPr lang="en-US" sz="2800" dirty="0">
                <a:latin typeface="+mj-lt"/>
              </a:rPr>
              <a:t>   Stable release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3267" y="2836702"/>
            <a:ext cx="5045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NuDat</a:t>
            </a:r>
            <a:r>
              <a:rPr lang="en-US" sz="2800" dirty="0">
                <a:latin typeface="+mj-lt"/>
              </a:rPr>
              <a:t>: “Friendly ENSDF”</a:t>
            </a:r>
          </a:p>
          <a:p>
            <a:r>
              <a:rPr lang="en-US" sz="2800" dirty="0">
                <a:latin typeface="+mj-lt"/>
              </a:rPr>
              <a:t> Instantaneous decay radiation</a:t>
            </a:r>
          </a:p>
          <a:p>
            <a:r>
              <a:rPr lang="en-US" sz="2800" dirty="0">
                <a:latin typeface="+mj-lt"/>
              </a:rPr>
              <a:t> No comments, source, </a:t>
            </a:r>
            <a:r>
              <a:rPr lang="en-US" sz="2800" dirty="0" err="1">
                <a:latin typeface="+mj-lt"/>
              </a:rPr>
              <a:t>etc</a:t>
            </a:r>
            <a:r>
              <a:rPr lang="en-US" sz="2800" dirty="0">
                <a:latin typeface="+mj-lt"/>
              </a:rPr>
              <a:t>… </a:t>
            </a:r>
          </a:p>
          <a:p>
            <a:r>
              <a:rPr lang="en-US" sz="2800" dirty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3267" y="4900806"/>
            <a:ext cx="47434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Don’t be afraid to ask !!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453738" y="1371600"/>
            <a:ext cx="603662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7800" y="1942605"/>
            <a:ext cx="603662" cy="3433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2455" y="1716478"/>
            <a:ext cx="603662" cy="3433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40D58-D8F7-46FB-9926-64E92C9497B6}"/>
              </a:ext>
            </a:extLst>
          </p:cNvPr>
          <p:cNvSpPr txBox="1"/>
          <p:nvPr/>
        </p:nvSpPr>
        <p:spPr>
          <a:xfrm>
            <a:off x="-130626" y="-72570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600" dirty="0">
                <a:solidFill>
                  <a:schemeClr val="tx2"/>
                </a:solidFill>
                <a:latin typeface="+mj-lt"/>
              </a:rPr>
              <a:t>USNDP Resources for Decay Data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C8D6BE-37A0-4950-AF77-06BF51FF7634}"/>
              </a:ext>
            </a:extLst>
          </p:cNvPr>
          <p:cNvCxnSpPr/>
          <p:nvPr/>
        </p:nvCxnSpPr>
        <p:spPr>
          <a:xfrm flipV="1">
            <a:off x="79830" y="682682"/>
            <a:ext cx="8904505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399" y="3493697"/>
            <a:ext cx="8430207" cy="3179049"/>
            <a:chOff x="152399" y="3493697"/>
            <a:chExt cx="8430207" cy="317904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57"/>
            <a:stretch/>
          </p:blipFill>
          <p:spPr bwMode="auto">
            <a:xfrm>
              <a:off x="152399" y="3605784"/>
              <a:ext cx="5774965" cy="303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837" y="3493697"/>
              <a:ext cx="2464769" cy="317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48343" y="4497316"/>
            <a:ext cx="8545448" cy="1828797"/>
            <a:chOff x="348343" y="4497316"/>
            <a:chExt cx="8545448" cy="1828797"/>
          </a:xfrm>
        </p:grpSpPr>
        <p:grpSp>
          <p:nvGrpSpPr>
            <p:cNvPr id="4" name="Group 3"/>
            <p:cNvGrpSpPr/>
            <p:nvPr/>
          </p:nvGrpSpPr>
          <p:grpSpPr>
            <a:xfrm>
              <a:off x="348343" y="4497316"/>
              <a:ext cx="4492264" cy="1828797"/>
              <a:chOff x="2668907" y="4526349"/>
              <a:chExt cx="4184004" cy="1828797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101536" y="4526349"/>
                <a:ext cx="720402" cy="31931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668907" y="4722292"/>
                <a:ext cx="720402" cy="3047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01536" y="4707779"/>
                <a:ext cx="720402" cy="31931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68907" y="4932747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096224" y="5520576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72797" y="5672976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668907" y="5821745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32509" y="5839886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8907" y="6086629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35509" y="6086624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01536" y="5672975"/>
                <a:ext cx="720402" cy="2685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 rot="1486333">
              <a:off x="4218389" y="4560918"/>
              <a:ext cx="4675402" cy="954107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Over half were last studied &gt;30 years ago !!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-67235"/>
            <a:ext cx="3962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Why Decay Data ?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55575" y="591671"/>
            <a:ext cx="39592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390" y="2890302"/>
            <a:ext cx="872299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Gamma-ray intensities frequently used to determine cross sections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575" y="638360"/>
            <a:ext cx="8722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Forms foundation for many applications: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Nuclear Medicine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Nuclear Forensics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Reactor Decay Heat and Antineutrinos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Non-destructive Assay</a:t>
            </a:r>
          </a:p>
        </p:txBody>
      </p:sp>
    </p:spTree>
    <p:extLst>
      <p:ext uri="{BB962C8B-B14F-4D97-AF65-F5344CB8AC3E}">
        <p14:creationId xmlns:p14="http://schemas.microsoft.com/office/powerpoint/2010/main" val="7504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ゲルマニウム半導体検出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4" r="65686" b="6649"/>
          <a:stretch/>
        </p:blipFill>
        <p:spPr bwMode="auto">
          <a:xfrm>
            <a:off x="715264" y="1929501"/>
            <a:ext cx="1576109" cy="1062318"/>
          </a:xfrm>
          <a:prstGeom prst="chord">
            <a:avLst>
              <a:gd name="adj1" fmla="val 1572952"/>
              <a:gd name="adj2" fmla="val 172212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971" y="1060597"/>
            <a:ext cx="43279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30 Years ago: 1-2 small detectors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89" y="3401773"/>
            <a:ext cx="41090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Present: 10-100 detectors</a:t>
            </a:r>
          </a:p>
        </p:txBody>
      </p:sp>
      <p:pic>
        <p:nvPicPr>
          <p:cNvPr id="6" name="Picture 2" descr="ゲルマニウム半導体検出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4" r="65686" b="6649"/>
          <a:stretch/>
        </p:blipFill>
        <p:spPr bwMode="auto">
          <a:xfrm rot="7984560">
            <a:off x="2259340" y="1929501"/>
            <a:ext cx="1576109" cy="1062318"/>
          </a:xfrm>
          <a:prstGeom prst="chord">
            <a:avLst>
              <a:gd name="adj1" fmla="val 1572952"/>
              <a:gd name="adj2" fmla="val 172212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Gammasphere spectrometer is an array of up to 110 High Purity Germanium Detectors. We use it for our projectile Coulomb excitation experiments at the Argonne National Laborator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7"/>
          <a:stretch/>
        </p:blipFill>
        <p:spPr bwMode="auto">
          <a:xfrm>
            <a:off x="278297" y="4231642"/>
            <a:ext cx="3993704" cy="22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24" y="-29908"/>
            <a:ext cx="9081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latin typeface="+mj-lt"/>
                <a:cs typeface="Arial" charset="0"/>
              </a:rPr>
              <a:t>Capitalizing on advances in </a:t>
            </a:r>
            <a:r>
              <a:rPr lang="en-US" sz="3600" dirty="0">
                <a:solidFill>
                  <a:schemeClr val="tx2"/>
                </a:solidFill>
                <a:latin typeface="+mj-lt"/>
                <a:cs typeface="Arial" charset="0"/>
                <a:sym typeface="Symbol"/>
              </a:rPr>
              <a:t>-ray spectroscopy</a:t>
            </a:r>
            <a:endParaRPr lang="en-US" sz="36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575" y="591671"/>
            <a:ext cx="865459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38912" y="797237"/>
            <a:ext cx="4093029" cy="3390863"/>
            <a:chOff x="4838912" y="797237"/>
            <a:chExt cx="4093029" cy="33908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912" y="1305645"/>
              <a:ext cx="4093029" cy="288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14678" y="797237"/>
              <a:ext cx="3524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+mj-lt"/>
                </a:rPr>
                <a:t>Compton suppression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8952" y="4133353"/>
            <a:ext cx="2678979" cy="2724647"/>
            <a:chOff x="5898952" y="4133353"/>
            <a:chExt cx="2678979" cy="272464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" t="10596" r="49796" b="29987"/>
            <a:stretch/>
          </p:blipFill>
          <p:spPr bwMode="auto">
            <a:xfrm>
              <a:off x="5898952" y="4656573"/>
              <a:ext cx="2355968" cy="2201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24266" y="4133353"/>
              <a:ext cx="2653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+mj-lt"/>
                  <a:sym typeface="Symbol"/>
                </a:rPr>
                <a:t> coincidences</a:t>
              </a:r>
              <a:endParaRPr lang="en-US" b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0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Gammasphere spectrometer is an array of up to 110 High Purity Germanium Detectors. We use it for our projectile Coulomb excitation experiments at the Argonne National Laborator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7"/>
          <a:stretch/>
        </p:blipFill>
        <p:spPr bwMode="auto">
          <a:xfrm>
            <a:off x="155575" y="4028442"/>
            <a:ext cx="3993704" cy="22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15" y="34363"/>
            <a:ext cx="8541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Gammasphere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 at Argonne National Lab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5575" y="742249"/>
            <a:ext cx="8451395" cy="1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" y="972456"/>
            <a:ext cx="4790595" cy="295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china\gs_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65" y="3345955"/>
            <a:ext cx="3629891" cy="27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34856" y="1219200"/>
            <a:ext cx="384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</a:t>
            </a:r>
            <a:r>
              <a:rPr lang="en-US" dirty="0" err="1"/>
              <a:t>HPGe</a:t>
            </a:r>
            <a:r>
              <a:rPr lang="en-US" dirty="0"/>
              <a:t> detectors</a:t>
            </a:r>
          </a:p>
          <a:p>
            <a:r>
              <a:rPr lang="en-US" dirty="0"/>
              <a:t>Compton-suppressed</a:t>
            </a:r>
          </a:p>
          <a:p>
            <a:r>
              <a:rPr lang="en-US" dirty="0"/>
              <a:t>Digital or analog DAQ</a:t>
            </a:r>
          </a:p>
        </p:txBody>
      </p:sp>
    </p:spTree>
    <p:extLst>
      <p:ext uri="{BB962C8B-B14F-4D97-AF65-F5344CB8AC3E}">
        <p14:creationId xmlns:p14="http://schemas.microsoft.com/office/powerpoint/2010/main" val="75951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86448" y="2025448"/>
            <a:ext cx="7688302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</a:rPr>
              <a:t>High-precision gamma-ray spectroscopy for enhancing application of medical isotopes</a:t>
            </a:r>
          </a:p>
        </p:txBody>
      </p:sp>
    </p:spTree>
    <p:extLst>
      <p:ext uri="{BB962C8B-B14F-4D97-AF65-F5344CB8AC3E}">
        <p14:creationId xmlns:p14="http://schemas.microsoft.com/office/powerpoint/2010/main" val="109005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2" y="1954318"/>
            <a:ext cx="253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Target design</a:t>
            </a:r>
          </a:p>
          <a:p>
            <a:r>
              <a:rPr lang="en-US" sz="2400" dirty="0">
                <a:latin typeface="+mj-lt"/>
              </a:rPr>
              <a:t>Radiochemistry</a:t>
            </a:r>
          </a:p>
          <a:p>
            <a:r>
              <a:rPr lang="en-US" sz="2400" dirty="0">
                <a:latin typeface="+mj-lt"/>
              </a:rPr>
              <a:t>Medical relevance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455" y="1925290"/>
            <a:ext cx="342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Structure &amp; Decay Data</a:t>
            </a:r>
          </a:p>
          <a:p>
            <a:r>
              <a:rPr lang="en-US" sz="2400" dirty="0">
                <a:latin typeface="+mj-lt"/>
              </a:rPr>
              <a:t>Reaction Data</a:t>
            </a:r>
          </a:p>
          <a:p>
            <a:r>
              <a:rPr lang="en-US" sz="2400" dirty="0">
                <a:latin typeface="+mj-lt"/>
              </a:rPr>
              <a:t>Reaction Modeling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3896" y="3221054"/>
            <a:ext cx="2632849" cy="1951660"/>
            <a:chOff x="457200" y="4143375"/>
            <a:chExt cx="2862263" cy="187642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43375"/>
              <a:ext cx="2862263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82801" y="4157330"/>
              <a:ext cx="1236662" cy="9173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BLIP</a:t>
              </a:r>
            </a:p>
            <a:p>
              <a:pPr>
                <a:defRPr/>
              </a:pPr>
              <a:r>
                <a:rPr lang="en-US" dirty="0" err="1">
                  <a:latin typeface="+mj-lt"/>
                </a:rPr>
                <a:t>UofW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07910" y="3182649"/>
            <a:ext cx="3132163" cy="2216678"/>
            <a:chOff x="5271395" y="3339882"/>
            <a:chExt cx="3263005" cy="235914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6" t="14961" r="50806" b="47244"/>
            <a:stretch>
              <a:fillRect/>
            </a:stretch>
          </p:blipFill>
          <p:spPr bwMode="auto">
            <a:xfrm>
              <a:off x="5271395" y="3339882"/>
              <a:ext cx="3263005" cy="235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66443" y="3428104"/>
              <a:ext cx="1567957" cy="687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+mj-lt"/>
                </a:rPr>
                <a:t>USNDP</a:t>
              </a:r>
            </a:p>
          </p:txBody>
        </p:sp>
      </p:grpSp>
      <p:pic>
        <p:nvPicPr>
          <p:cNvPr id="2050" name="Picture 2" descr="Image result for gammasp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9" y="3282022"/>
            <a:ext cx="2690574" cy="20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99207" y="1921263"/>
            <a:ext cx="284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Symbol"/>
              </a:rPr>
              <a:t>-ray spectroscopy</a:t>
            </a:r>
          </a:p>
          <a:p>
            <a:r>
              <a:rPr lang="en-US" sz="2400" dirty="0">
                <a:latin typeface="+mj-lt"/>
                <a:sym typeface="Symbol"/>
              </a:rPr>
              <a:t>State-of-the-art detector systems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565052" y="3257158"/>
            <a:ext cx="143924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ANL</a:t>
            </a:r>
          </a:p>
          <a:p>
            <a:pPr>
              <a:defRPr/>
            </a:pPr>
            <a:r>
              <a:rPr lang="en-US" sz="3200" dirty="0">
                <a:latin typeface="+mj-lt"/>
              </a:rPr>
              <a:t>UMASS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56" y="868568"/>
            <a:ext cx="900429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Combine expertize in all skills needed to develop a program to enhance production and application of radioisotopes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24" y="-880"/>
            <a:ext cx="9110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cs typeface="Arial" charset="0"/>
              </a:rPr>
              <a:t>Use a “best-practice”, synergistic approach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575" y="661868"/>
            <a:ext cx="884871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9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ience.energy.gov/~/media/np/images/ORNLBenifitsofNP/SrDecayProcess.jpg?w=201&amp;h=273&amp;as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62000"/>
            <a:ext cx="2590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/static-content/images/286/art%253A10.1007%252Fs00259-008-0859-1/MediaObjects/259_2008_859_Fig2_HTM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21" y="761861"/>
            <a:ext cx="3790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-53601"/>
            <a:ext cx="838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Starting point : </a:t>
            </a:r>
            <a:r>
              <a:rPr lang="en-US" sz="4000" baseline="30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82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Rb for Cardiac PET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5575" y="581399"/>
            <a:ext cx="7693025" cy="317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34852" y="3793658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cs typeface="Arial" charset="0"/>
              </a:rPr>
              <a:t>D. Le </a:t>
            </a:r>
            <a:r>
              <a:rPr lang="en-US" sz="1800" dirty="0" err="1">
                <a:latin typeface="+mj-lt"/>
                <a:cs typeface="Arial" charset="0"/>
              </a:rPr>
              <a:t>Guludec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et al</a:t>
            </a:r>
            <a:r>
              <a:rPr lang="en-US" sz="1800" dirty="0">
                <a:latin typeface="+mj-lt"/>
                <a:cs typeface="Arial" charset="0"/>
              </a:rPr>
              <a:t>., Eur. J. </a:t>
            </a:r>
            <a:r>
              <a:rPr lang="en-US" sz="1800" dirty="0" err="1">
                <a:latin typeface="+mj-lt"/>
                <a:cs typeface="Arial" charset="0"/>
              </a:rPr>
              <a:t>Nucl</a:t>
            </a:r>
            <a:r>
              <a:rPr lang="en-US" sz="1800" dirty="0">
                <a:latin typeface="+mj-lt"/>
                <a:cs typeface="Arial" charset="0"/>
              </a:rPr>
              <a:t>. Med. Mol. Imaging </a:t>
            </a:r>
            <a:r>
              <a:rPr lang="en-US" sz="1800" b="1" dirty="0">
                <a:latin typeface="+mj-lt"/>
                <a:cs typeface="Arial" charset="0"/>
              </a:rPr>
              <a:t>35</a:t>
            </a:r>
            <a:r>
              <a:rPr lang="en-US" sz="1800" dirty="0">
                <a:latin typeface="+mj-lt"/>
                <a:cs typeface="Arial" charset="0"/>
              </a:rPr>
              <a:t>, 1709 (2008). </a:t>
            </a: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9338" y="6427788"/>
            <a:ext cx="7045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cs typeface="Arial" charset="0"/>
              </a:rPr>
              <a:t>R.A. Meyer </a:t>
            </a:r>
            <a:r>
              <a:rPr lang="en-US" sz="1800" i="1" dirty="0">
                <a:latin typeface="+mj-lt"/>
                <a:cs typeface="Arial" charset="0"/>
              </a:rPr>
              <a:t>et al</a:t>
            </a:r>
            <a:r>
              <a:rPr lang="en-US" sz="1800" dirty="0">
                <a:latin typeface="+mj-lt"/>
                <a:cs typeface="Arial" charset="0"/>
              </a:rPr>
              <a:t>., Phys. Rev. C </a:t>
            </a:r>
            <a:r>
              <a:rPr lang="en-US" sz="1800" b="1" dirty="0">
                <a:latin typeface="+mj-lt"/>
                <a:cs typeface="Arial" charset="0"/>
              </a:rPr>
              <a:t>27</a:t>
            </a:r>
            <a:r>
              <a:rPr lang="en-US" sz="1800" dirty="0">
                <a:latin typeface="+mj-lt"/>
                <a:cs typeface="Arial" charset="0"/>
              </a:rPr>
              <a:t>, 2217 (1983).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4419600"/>
            <a:ext cx="35052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  2 Ge(Li) detectors</a:t>
            </a:r>
          </a:p>
        </p:txBody>
      </p:sp>
    </p:spTree>
    <p:extLst>
      <p:ext uri="{BB962C8B-B14F-4D97-AF65-F5344CB8AC3E}">
        <p14:creationId xmlns:p14="http://schemas.microsoft.com/office/powerpoint/2010/main" val="259244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21093</TotalTime>
  <Words>624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Batang</vt:lpstr>
      <vt:lpstr>ＭＳ Ｐゴシック</vt:lpstr>
      <vt:lpstr>Aharoni</vt:lpstr>
      <vt:lpstr>Arial</vt:lpstr>
      <vt:lpstr>Calibri</vt:lpstr>
      <vt:lpstr>Symbol</vt:lpstr>
      <vt:lpstr>Times New Roman</vt:lpstr>
      <vt:lpstr>Office Theme</vt:lpstr>
      <vt:lpstr>Decay Data Measurements for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437</cp:revision>
  <cp:lastPrinted>2007-07-02T19:06:14Z</cp:lastPrinted>
  <dcterms:created xsi:type="dcterms:W3CDTF">2007-06-28T20:22:43Z</dcterms:created>
  <dcterms:modified xsi:type="dcterms:W3CDTF">2018-11-07T13:28:00Z</dcterms:modified>
</cp:coreProperties>
</file>