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76" r:id="rId5"/>
    <p:sldId id="262" r:id="rId6"/>
    <p:sldId id="261" r:id="rId7"/>
    <p:sldId id="270" r:id="rId8"/>
    <p:sldId id="271" r:id="rId9"/>
    <p:sldId id="273" r:id="rId10"/>
    <p:sldId id="274"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61"/>
    <p:restoredTop sz="94694"/>
  </p:normalViewPr>
  <p:slideViewPr>
    <p:cSldViewPr snapToGrid="0" snapToObjects="1">
      <p:cViewPr varScale="1">
        <p:scale>
          <a:sx n="87" d="100"/>
          <a:sy n="87" d="100"/>
        </p:scale>
        <p:origin x="200" y="1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825625"/>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825625"/>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7079" y="25050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6000" y="25050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7"/>
            <a:ext cx="1110532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825625"/>
            <a:ext cx="1110532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724400" y="63371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ds.iaea.org/exfor-master/x4comp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solidFill>
                  <a:schemeClr val="accent1"/>
                </a:solidFill>
              </a:rPr>
              <a:t>Current status of the EXFOR project</a:t>
            </a:r>
          </a:p>
        </p:txBody>
      </p:sp>
      <p:sp>
        <p:nvSpPr>
          <p:cNvPr id="3" name="Subtitle 2"/>
          <p:cNvSpPr>
            <a:spLocks noGrp="1"/>
          </p:cNvSpPr>
          <p:nvPr>
            <p:ph type="subTitle" idx="1"/>
          </p:nvPr>
        </p:nvSpPr>
        <p:spPr/>
        <p:txBody>
          <a:bodyPr/>
          <a:lstStyle/>
          <a:p>
            <a:pPr algn="r"/>
            <a:r>
              <a:rPr lang="en-US" i="1" dirty="0">
                <a:solidFill>
                  <a:schemeClr val="accent1"/>
                </a:solidFill>
              </a:rPr>
              <a:t>Boris </a:t>
            </a:r>
            <a:r>
              <a:rPr lang="en-US" i="1" dirty="0" err="1">
                <a:solidFill>
                  <a:schemeClr val="accent1"/>
                </a:solidFill>
              </a:rPr>
              <a:t>Pritychenko</a:t>
            </a:r>
            <a:endParaRPr lang="en-US" i="1" dirty="0">
              <a:solidFill>
                <a:schemeClr val="accent1"/>
              </a:solidFill>
            </a:endParaRPr>
          </a:p>
          <a:p>
            <a:pPr algn="r"/>
            <a:r>
              <a:rPr lang="en-US" i="1" dirty="0">
                <a:solidFill>
                  <a:schemeClr val="accent1"/>
                </a:solidFill>
              </a:rPr>
              <a:t>National Nuclear Data Center, BNL, Upton, NY 11973</a:t>
            </a:r>
          </a:p>
          <a:p>
            <a:endParaRPr lang="en-US" dirty="0"/>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0712-FC54-504A-AF85-21CD174F14B9}"/>
              </a:ext>
            </a:extLst>
          </p:cNvPr>
          <p:cNvSpPr>
            <a:spLocks noGrp="1"/>
          </p:cNvSpPr>
          <p:nvPr>
            <p:ph type="title"/>
          </p:nvPr>
        </p:nvSpPr>
        <p:spPr/>
        <p:txBody>
          <a:bodyPr/>
          <a:lstStyle/>
          <a:p>
            <a:pPr algn="ctr"/>
            <a:r>
              <a:rPr lang="en-US" dirty="0"/>
              <a:t>Pilot Project Findings</a:t>
            </a:r>
          </a:p>
        </p:txBody>
      </p:sp>
      <p:sp>
        <p:nvSpPr>
          <p:cNvPr id="3" name="Content Placeholder 2">
            <a:extLst>
              <a:ext uri="{FF2B5EF4-FFF2-40B4-BE49-F238E27FC236}">
                <a16:creationId xmlns:a16="http://schemas.microsoft.com/office/drawing/2014/main" id="{2CE0D1F1-7518-904B-B3C3-17D36134176B}"/>
              </a:ext>
            </a:extLst>
          </p:cNvPr>
          <p:cNvSpPr>
            <a:spLocks noGrp="1"/>
          </p:cNvSpPr>
          <p:nvPr>
            <p:ph idx="1"/>
          </p:nvPr>
        </p:nvSpPr>
        <p:spPr/>
        <p:txBody>
          <a:bodyPr>
            <a:noAutofit/>
          </a:bodyPr>
          <a:lstStyle/>
          <a:p>
            <a:r>
              <a:rPr lang="en-US" sz="1600" dirty="0"/>
              <a:t>NSR and EXFOR databases FY contents were improved because of the pilot project.</a:t>
            </a:r>
          </a:p>
          <a:p>
            <a:r>
              <a:rPr lang="en-US" sz="1600" dirty="0"/>
              <a:t>EXFOR compilation rules sometimes contradict with a spirit of physics.</a:t>
            </a:r>
          </a:p>
          <a:p>
            <a:r>
              <a:rPr lang="en-US" sz="1600" dirty="0"/>
              <a:t>Spallation vs. Fission</a:t>
            </a:r>
          </a:p>
          <a:p>
            <a:pPr lvl="1"/>
            <a:r>
              <a:rPr lang="en-US" sz="1400" dirty="0"/>
              <a:t>Both process produce lighter nuclei but distributions are different.</a:t>
            </a:r>
          </a:p>
          <a:p>
            <a:pPr lvl="1"/>
            <a:r>
              <a:rPr lang="en-US" sz="1400" dirty="0"/>
              <a:t>Physicists like G. Seaborg simply measure spallation or fission product cross sections or yields but it is not sufficient for EXFOR.</a:t>
            </a:r>
          </a:p>
          <a:p>
            <a:pPr lvl="1"/>
            <a:r>
              <a:rPr lang="en-US" sz="1400" dirty="0"/>
              <a:t>SF5=SPL only when </a:t>
            </a:r>
            <a:r>
              <a:rPr lang="en-US" sz="1400" dirty="0">
                <a:solidFill>
                  <a:srgbClr val="008000"/>
                </a:solidFill>
              </a:rPr>
              <a:t>spallation was explicitly measured</a:t>
            </a:r>
            <a:r>
              <a:rPr lang="en-US" sz="1400" dirty="0"/>
              <a:t>, measuring spallation products is not sufficient in EXFOR.</a:t>
            </a:r>
          </a:p>
          <a:p>
            <a:pPr lvl="1"/>
            <a:r>
              <a:rPr lang="en-US" sz="1400" dirty="0"/>
              <a:t>Both spallation and fission timescales are small (direct/compound) to be detected in experiments, so reactions are separated using the product distributions. Therefore, </a:t>
            </a:r>
            <a:r>
              <a:rPr lang="en-US" sz="1400" dirty="0">
                <a:solidFill>
                  <a:schemeClr val="accent6">
                    <a:lumMod val="75000"/>
                  </a:schemeClr>
                </a:solidFill>
              </a:rPr>
              <a:t>it is difficult to understand the meaning of explicitly measured spallation</a:t>
            </a:r>
            <a:r>
              <a:rPr lang="en-US" sz="1400" dirty="0"/>
              <a:t>. EXFOR rules are confusing and have to be updated.</a:t>
            </a:r>
          </a:p>
          <a:p>
            <a:r>
              <a:rPr lang="en-US" sz="1600" dirty="0"/>
              <a:t>Fission yield cross section compilation rules</a:t>
            </a:r>
          </a:p>
          <a:p>
            <a:pPr lvl="1"/>
            <a:r>
              <a:rPr lang="en-US" sz="1400" dirty="0"/>
              <a:t>SF5=IND is </a:t>
            </a:r>
            <a:r>
              <a:rPr lang="en-US" sz="1400" dirty="0">
                <a:solidFill>
                  <a:srgbClr val="008000"/>
                </a:solidFill>
              </a:rPr>
              <a:t>redundant</a:t>
            </a:r>
            <a:r>
              <a:rPr lang="en-US" sz="1400" dirty="0"/>
              <a:t> for beta shielded products, so SF5 is </a:t>
            </a:r>
            <a:r>
              <a:rPr lang="en-US" sz="1400" dirty="0">
                <a:solidFill>
                  <a:srgbClr val="008000"/>
                </a:solidFill>
              </a:rPr>
              <a:t>undefined</a:t>
            </a:r>
            <a:r>
              <a:rPr lang="en-US" sz="1400" dirty="0"/>
              <a:t> or blank.</a:t>
            </a:r>
          </a:p>
          <a:p>
            <a:pPr lvl="1"/>
            <a:r>
              <a:rPr lang="en-US" sz="1400" dirty="0"/>
              <a:t>N/A for fission yields.</a:t>
            </a:r>
          </a:p>
          <a:p>
            <a:r>
              <a:rPr lang="en-US" sz="1600" dirty="0"/>
              <a:t>These rules create issues with computer programs and Web </a:t>
            </a:r>
            <a:r>
              <a:rPr lang="en-US" sz="1600"/>
              <a:t>interface retrievals, </a:t>
            </a:r>
            <a:r>
              <a:rPr lang="en-US" sz="1600" dirty="0"/>
              <a:t>and they have to </a:t>
            </a:r>
            <a:r>
              <a:rPr lang="en-US" sz="1600"/>
              <a:t>be revisited.</a:t>
            </a:r>
            <a:endParaRPr lang="en-US" sz="1600" dirty="0"/>
          </a:p>
        </p:txBody>
      </p:sp>
    </p:spTree>
    <p:extLst>
      <p:ext uri="{BB962C8B-B14F-4D97-AF65-F5344CB8AC3E}">
        <p14:creationId xmlns:p14="http://schemas.microsoft.com/office/powerpoint/2010/main" val="428071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0303-DF2E-154A-B49C-94BD2A544D5C}"/>
              </a:ext>
            </a:extLst>
          </p:cNvPr>
          <p:cNvSpPr>
            <a:spLocks noGrp="1"/>
          </p:cNvSpPr>
          <p:nvPr>
            <p:ph type="title"/>
          </p:nvPr>
        </p:nvSpPr>
        <p:spPr/>
        <p:txBody>
          <a:bodyPr/>
          <a:lstStyle/>
          <a:p>
            <a:pPr algn="ctr"/>
            <a:r>
              <a:rPr lang="en-US" dirty="0"/>
              <a:t>Conclusions</a:t>
            </a:r>
          </a:p>
        </p:txBody>
      </p:sp>
      <p:sp>
        <p:nvSpPr>
          <p:cNvPr id="3" name="Content Placeholder 2">
            <a:extLst>
              <a:ext uri="{FF2B5EF4-FFF2-40B4-BE49-F238E27FC236}">
                <a16:creationId xmlns:a16="http://schemas.microsoft.com/office/drawing/2014/main" id="{92A2FB9A-28EC-654A-AAA8-14F8940B4E66}"/>
              </a:ext>
            </a:extLst>
          </p:cNvPr>
          <p:cNvSpPr>
            <a:spLocks noGrp="1"/>
          </p:cNvSpPr>
          <p:nvPr>
            <p:ph idx="1"/>
          </p:nvPr>
        </p:nvSpPr>
        <p:spPr/>
        <p:txBody>
          <a:bodyPr>
            <a:normAutofit/>
          </a:bodyPr>
          <a:lstStyle/>
          <a:p>
            <a:r>
              <a:rPr lang="en-US" sz="1800" dirty="0"/>
              <a:t>NNDC EXFOR compilation effort is complex and well-organized.</a:t>
            </a:r>
          </a:p>
          <a:p>
            <a:r>
              <a:rPr lang="en-US" sz="1800" dirty="0"/>
              <a:t>We will continue to use modern computer tools and technologies in EXFOR compilation process.</a:t>
            </a:r>
          </a:p>
          <a:p>
            <a:r>
              <a:rPr lang="en-US" sz="1800" dirty="0"/>
              <a:t>EXFOR contractors are essential for the current operation.</a:t>
            </a:r>
          </a:p>
          <a:p>
            <a:r>
              <a:rPr lang="en-US" sz="1800" dirty="0"/>
              <a:t>We need more direct contacts with research labs and universities for data recovery, and we are willing to travel and recover the original data.</a:t>
            </a:r>
          </a:p>
          <a:p>
            <a:r>
              <a:rPr lang="en-US" sz="1800" dirty="0"/>
              <a:t>Missing FY articles have been identified and compilation is in progress. This work helped to secure DOE funding and lays foundation for a future CRP effort at the IAEA.</a:t>
            </a:r>
          </a:p>
          <a:p>
            <a:r>
              <a:rPr lang="en-US" sz="1800" dirty="0"/>
              <a:t>It is a team effort.</a:t>
            </a:r>
          </a:p>
        </p:txBody>
      </p:sp>
    </p:spTree>
    <p:extLst>
      <p:ext uri="{BB962C8B-B14F-4D97-AF65-F5344CB8AC3E}">
        <p14:creationId xmlns:p14="http://schemas.microsoft.com/office/powerpoint/2010/main" val="414318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EXFOR Effort in the U.S. and Canada</a:t>
            </a:r>
          </a:p>
        </p:txBody>
      </p:sp>
      <p:sp>
        <p:nvSpPr>
          <p:cNvPr id="3" name="Content Placeholder 2"/>
          <p:cNvSpPr>
            <a:spLocks noGrp="1"/>
          </p:cNvSpPr>
          <p:nvPr>
            <p:ph idx="1"/>
          </p:nvPr>
        </p:nvSpPr>
        <p:spPr/>
        <p:txBody>
          <a:bodyPr>
            <a:normAutofit/>
          </a:bodyPr>
          <a:lstStyle/>
          <a:p>
            <a:r>
              <a:rPr lang="en-US" sz="1800" dirty="0"/>
              <a:t>EXFOR Team: B. </a:t>
            </a:r>
            <a:r>
              <a:rPr lang="en-US" sz="1800" dirty="0" err="1"/>
              <a:t>Pritychenko</a:t>
            </a:r>
            <a:r>
              <a:rPr lang="en-US" sz="1800" dirty="0"/>
              <a:t>, S. </a:t>
            </a:r>
            <a:r>
              <a:rPr lang="en-US" sz="1800" dirty="0" err="1"/>
              <a:t>Hlavac</a:t>
            </a:r>
            <a:r>
              <a:rPr lang="en-US" sz="1800" dirty="0"/>
              <a:t>, O. </a:t>
            </a:r>
            <a:r>
              <a:rPr lang="en-US" sz="1800" dirty="0" err="1"/>
              <a:t>Schwerer</a:t>
            </a:r>
            <a:r>
              <a:rPr lang="en-US" sz="1800" dirty="0"/>
              <a:t> and V. </a:t>
            </a:r>
            <a:r>
              <a:rPr lang="en-US" sz="1800" dirty="0" err="1"/>
              <a:t>Zerkin</a:t>
            </a:r>
            <a:r>
              <a:rPr lang="en-US" sz="1800" dirty="0"/>
              <a:t> (IAEA).</a:t>
            </a:r>
          </a:p>
          <a:p>
            <a:pPr lvl="1"/>
            <a:r>
              <a:rPr lang="en-US" sz="1800" dirty="0"/>
              <a:t>NNDC: Overall database and contracts management, website support, compilation and correction of missing and older references.</a:t>
            </a:r>
          </a:p>
          <a:p>
            <a:pPr lvl="1"/>
            <a:r>
              <a:rPr lang="en-US" sz="1800" dirty="0"/>
              <a:t>Bratislava: Mainly new references compilation.</a:t>
            </a:r>
          </a:p>
          <a:p>
            <a:pPr lvl="1"/>
            <a:r>
              <a:rPr lang="en-US" sz="1800" dirty="0"/>
              <a:t>Vienna: Overall quality assurance and transmission handling.</a:t>
            </a:r>
          </a:p>
          <a:p>
            <a:pPr lvl="1"/>
            <a:r>
              <a:rPr lang="en-US" sz="1800" dirty="0"/>
              <a:t>IAEA: Web and database software development.</a:t>
            </a:r>
          </a:p>
          <a:p>
            <a:r>
              <a:rPr lang="en-US" sz="1800" dirty="0"/>
              <a:t>Smooth operation based on efforts of BNL stuff, contractors and collaborators.</a:t>
            </a:r>
          </a:p>
          <a:p>
            <a:r>
              <a:rPr lang="en-US" sz="1800" dirty="0"/>
              <a:t>Contractors (S. </a:t>
            </a:r>
            <a:r>
              <a:rPr lang="en-US" sz="1800" dirty="0" err="1"/>
              <a:t>Hlavac</a:t>
            </a:r>
            <a:r>
              <a:rPr lang="en-US" sz="1800" dirty="0"/>
              <a:t> and O. </a:t>
            </a:r>
            <a:r>
              <a:rPr lang="en-US" sz="1800" dirty="0" err="1"/>
              <a:t>Schwerer</a:t>
            </a:r>
            <a:r>
              <a:rPr lang="en-US" sz="1800" dirty="0"/>
              <a:t>) are essential for the overall success of the NNDC EXFOR effort.</a:t>
            </a:r>
          </a:p>
        </p:txBody>
      </p:sp>
    </p:spTree>
    <p:extLst>
      <p:ext uri="{BB962C8B-B14F-4D97-AF65-F5344CB8AC3E}">
        <p14:creationId xmlns:p14="http://schemas.microsoft.com/office/powerpoint/2010/main" val="9792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3F07-9FDF-8A40-8AC6-3D5BA799E38C}"/>
              </a:ext>
            </a:extLst>
          </p:cNvPr>
          <p:cNvSpPr>
            <a:spLocks noGrp="1"/>
          </p:cNvSpPr>
          <p:nvPr>
            <p:ph type="title"/>
          </p:nvPr>
        </p:nvSpPr>
        <p:spPr/>
        <p:txBody>
          <a:bodyPr/>
          <a:lstStyle/>
          <a:p>
            <a:pPr algn="ctr"/>
            <a:r>
              <a:rPr lang="en-US" dirty="0"/>
              <a:t>EXFOR Statistics</a:t>
            </a:r>
          </a:p>
        </p:txBody>
      </p:sp>
      <p:sp>
        <p:nvSpPr>
          <p:cNvPr id="3" name="Content Placeholder 2">
            <a:extLst>
              <a:ext uri="{FF2B5EF4-FFF2-40B4-BE49-F238E27FC236}">
                <a16:creationId xmlns:a16="http://schemas.microsoft.com/office/drawing/2014/main" id="{811F3EF3-2167-B04F-9352-67E94A5C2F36}"/>
              </a:ext>
            </a:extLst>
          </p:cNvPr>
          <p:cNvSpPr>
            <a:spLocks noGrp="1"/>
          </p:cNvSpPr>
          <p:nvPr>
            <p:ph idx="1"/>
          </p:nvPr>
        </p:nvSpPr>
        <p:spPr/>
        <p:txBody>
          <a:bodyPr/>
          <a:lstStyle/>
          <a:p>
            <a:r>
              <a:rPr lang="en-US" sz="1800" dirty="0"/>
              <a:t>New entries: 43 + 87 (BNL) = 130.</a:t>
            </a:r>
          </a:p>
          <a:p>
            <a:r>
              <a:rPr lang="en-US" sz="1800" dirty="0"/>
              <a:t>Corrected entries: 158 + 53 (BNL) = 211.</a:t>
            </a:r>
          </a:p>
          <a:p>
            <a:r>
              <a:rPr lang="en-US" sz="1800" dirty="0"/>
              <a:t>24 Preliminary and 24 final data transmissions (Preliminary transmissions go through the NRDC network quality assurance system, after implemented corrections final transmission are loaded into the database).</a:t>
            </a:r>
          </a:p>
          <a:p>
            <a:r>
              <a:rPr lang="en-US" sz="1800" dirty="0"/>
              <a:t>EXFOR database was updated 24 times, and CINDA database was updated 10 times.</a:t>
            </a:r>
          </a:p>
          <a:p>
            <a:r>
              <a:rPr lang="en-US" sz="1800" dirty="0"/>
              <a:t>More compilation details in the IAEA system based on calendar years: </a:t>
            </a:r>
            <a:r>
              <a:rPr lang="en-GB" sz="1800" u="sng" dirty="0">
                <a:hlinkClick r:id="rId2"/>
              </a:rPr>
              <a:t>http://www-nds.iaea.org/exfor-master/x4compil/</a:t>
            </a:r>
            <a:r>
              <a:rPr lang="en-GB" sz="1800" dirty="0"/>
              <a:t>.</a:t>
            </a:r>
          </a:p>
          <a:p>
            <a:r>
              <a:rPr lang="en-US" sz="1800" dirty="0"/>
              <a:t>Fission yields compilation pilot project was completed.</a:t>
            </a:r>
          </a:p>
        </p:txBody>
      </p:sp>
    </p:spTree>
    <p:extLst>
      <p:ext uri="{BB962C8B-B14F-4D97-AF65-F5344CB8AC3E}">
        <p14:creationId xmlns:p14="http://schemas.microsoft.com/office/powerpoint/2010/main" val="380447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898F-73A2-6442-AE07-845B5D64C5E9}"/>
              </a:ext>
            </a:extLst>
          </p:cNvPr>
          <p:cNvSpPr>
            <a:spLocks noGrp="1"/>
          </p:cNvSpPr>
          <p:nvPr>
            <p:ph type="title"/>
          </p:nvPr>
        </p:nvSpPr>
        <p:spPr/>
        <p:txBody>
          <a:bodyPr/>
          <a:lstStyle/>
          <a:p>
            <a:pPr algn="ctr"/>
            <a:r>
              <a:rPr lang="en-US" dirty="0"/>
              <a:t>Migration to New Servers</a:t>
            </a:r>
          </a:p>
        </p:txBody>
      </p:sp>
      <p:sp>
        <p:nvSpPr>
          <p:cNvPr id="3" name="Content Placeholder 2">
            <a:extLst>
              <a:ext uri="{FF2B5EF4-FFF2-40B4-BE49-F238E27FC236}">
                <a16:creationId xmlns:a16="http://schemas.microsoft.com/office/drawing/2014/main" id="{2E056AE5-A738-C24B-ADA8-B79FDE7CFB9B}"/>
              </a:ext>
            </a:extLst>
          </p:cNvPr>
          <p:cNvSpPr>
            <a:spLocks noGrp="1"/>
          </p:cNvSpPr>
          <p:nvPr>
            <p:ph idx="1"/>
          </p:nvPr>
        </p:nvSpPr>
        <p:spPr>
          <a:xfrm>
            <a:off x="477080" y="1825625"/>
            <a:ext cx="6021691" cy="3929132"/>
          </a:xfrm>
        </p:spPr>
        <p:txBody>
          <a:bodyPr>
            <a:normAutofit/>
          </a:bodyPr>
          <a:lstStyle/>
          <a:p>
            <a:r>
              <a:rPr lang="en-US" sz="1800" dirty="0"/>
              <a:t>EXFOR database was migrated from MySQL to MariaDB database software.</a:t>
            </a:r>
          </a:p>
          <a:p>
            <a:r>
              <a:rPr lang="en-US" sz="1800" dirty="0"/>
              <a:t>EXFOR Web, database and maintenance software were migrated to new servers. In fact, we tested the whole new system.</a:t>
            </a:r>
          </a:p>
          <a:p>
            <a:r>
              <a:rPr lang="en-US" sz="1800" dirty="0"/>
              <a:t>The latest version of EXFOR Web application was installed at NNDC.</a:t>
            </a:r>
          </a:p>
          <a:p>
            <a:r>
              <a:rPr lang="en-US" sz="1800" dirty="0"/>
              <a:t>New features:</a:t>
            </a:r>
          </a:p>
          <a:p>
            <a:pPr lvl="1"/>
            <a:r>
              <a:rPr lang="en-US" sz="1600" dirty="0"/>
              <a:t>Improved Zoom &amp; Cursor functions</a:t>
            </a:r>
          </a:p>
          <a:p>
            <a:pPr lvl="1"/>
            <a:r>
              <a:rPr lang="en-US" sz="1600" dirty="0"/>
              <a:t>Interactive features</a:t>
            </a:r>
          </a:p>
          <a:p>
            <a:pPr lvl="1"/>
            <a:r>
              <a:rPr lang="en-US" sz="1600" dirty="0"/>
              <a:t>Extended PDF database</a:t>
            </a:r>
          </a:p>
        </p:txBody>
      </p:sp>
      <p:pic>
        <p:nvPicPr>
          <p:cNvPr id="5" name="Picture 4">
            <a:extLst>
              <a:ext uri="{FF2B5EF4-FFF2-40B4-BE49-F238E27FC236}">
                <a16:creationId xmlns:a16="http://schemas.microsoft.com/office/drawing/2014/main" id="{F74CA295-A3ED-6F40-9BDC-C75EDB79147C}"/>
              </a:ext>
            </a:extLst>
          </p:cNvPr>
          <p:cNvPicPr>
            <a:picLocks noChangeAspect="1"/>
          </p:cNvPicPr>
          <p:nvPr/>
        </p:nvPicPr>
        <p:blipFill>
          <a:blip r:embed="rId2"/>
          <a:stretch>
            <a:fillRect/>
          </a:stretch>
        </p:blipFill>
        <p:spPr>
          <a:xfrm>
            <a:off x="6498771" y="1825625"/>
            <a:ext cx="5461150" cy="3657600"/>
          </a:xfrm>
          <a:prstGeom prst="rect">
            <a:avLst/>
          </a:prstGeom>
          <a:solidFill>
            <a:schemeClr val="bg1"/>
          </a:solidFill>
          <a:ln w="12700">
            <a:solidFill>
              <a:schemeClr val="bg1">
                <a:lumMod val="75000"/>
              </a:schemeClr>
            </a:solidFill>
          </a:ln>
        </p:spPr>
      </p:pic>
    </p:spTree>
    <p:extLst>
      <p:ext uri="{BB962C8B-B14F-4D97-AF65-F5344CB8AC3E}">
        <p14:creationId xmlns:p14="http://schemas.microsoft.com/office/powerpoint/2010/main" val="182327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193A-0828-6C48-A488-87756940B6AB}"/>
              </a:ext>
            </a:extLst>
          </p:cNvPr>
          <p:cNvSpPr>
            <a:spLocks noGrp="1"/>
          </p:cNvSpPr>
          <p:nvPr>
            <p:ph type="title"/>
          </p:nvPr>
        </p:nvSpPr>
        <p:spPr/>
        <p:txBody>
          <a:bodyPr/>
          <a:lstStyle/>
          <a:p>
            <a:pPr algn="ctr"/>
            <a:r>
              <a:rPr lang="en-US" dirty="0"/>
              <a:t>Missing Data</a:t>
            </a:r>
          </a:p>
        </p:txBody>
      </p:sp>
      <p:sp>
        <p:nvSpPr>
          <p:cNvPr id="3" name="Content Placeholder 2">
            <a:extLst>
              <a:ext uri="{FF2B5EF4-FFF2-40B4-BE49-F238E27FC236}">
                <a16:creationId xmlns:a16="http://schemas.microsoft.com/office/drawing/2014/main" id="{BC012EA3-49E5-2A46-B767-276ADF1427FA}"/>
              </a:ext>
            </a:extLst>
          </p:cNvPr>
          <p:cNvSpPr>
            <a:spLocks noGrp="1"/>
          </p:cNvSpPr>
          <p:nvPr>
            <p:ph idx="1"/>
          </p:nvPr>
        </p:nvSpPr>
        <p:spPr>
          <a:xfrm>
            <a:off x="475488" y="1825624"/>
            <a:ext cx="7600895" cy="5194607"/>
          </a:xfrm>
        </p:spPr>
        <p:txBody>
          <a:bodyPr>
            <a:normAutofit/>
          </a:bodyPr>
          <a:lstStyle/>
          <a:p>
            <a:r>
              <a:rPr lang="en-US" sz="1900" dirty="0"/>
              <a:t>EXFOR criticism by F. Kaeppeler  (2006-2007) for nuclear astrophysics publications, and I started my work on EXFOR compilations in 2012 from </a:t>
            </a:r>
            <a:r>
              <a:rPr lang="en-US" sz="1900" dirty="0" err="1"/>
              <a:t>KADoNiS</a:t>
            </a:r>
            <a:r>
              <a:rPr lang="en-US" sz="1900" dirty="0"/>
              <a:t> references.</a:t>
            </a:r>
          </a:p>
          <a:p>
            <a:r>
              <a:rPr lang="en-US" sz="1900" dirty="0"/>
              <a:t>Due to many historical and technical reasons not all nuclear physics papers and data sets were compiled, or data were not obtained by compilers for compiled entries.</a:t>
            </a:r>
          </a:p>
          <a:p>
            <a:r>
              <a:rPr lang="en-US" sz="1900" dirty="0"/>
              <a:t>We work in EXFOR on data recovery (e.g. nuclear archeology).</a:t>
            </a:r>
          </a:p>
          <a:p>
            <a:r>
              <a:rPr lang="en-US" sz="1900" dirty="0"/>
              <a:t>Data recovery includes optical character recognition and data points digitization (Area #1: 11153, 14329). Both technologies work well with high quality images and become  challenging otherwise. </a:t>
            </a:r>
          </a:p>
          <a:p>
            <a:r>
              <a:rPr lang="en-US" sz="1900" dirty="0"/>
              <a:t>Finally, EXFOR team members are willing to travel to research labs and universities and collect the original data in order to provide a  complete coverage of experimental nuclear reaction data. </a:t>
            </a:r>
          </a:p>
          <a:p>
            <a:endParaRPr lang="en-US" dirty="0"/>
          </a:p>
        </p:txBody>
      </p:sp>
      <p:grpSp>
        <p:nvGrpSpPr>
          <p:cNvPr id="4" name="Group 3">
            <a:extLst>
              <a:ext uri="{FF2B5EF4-FFF2-40B4-BE49-F238E27FC236}">
                <a16:creationId xmlns:a16="http://schemas.microsoft.com/office/drawing/2014/main" id="{69494E2C-33B3-8549-A017-567C40937B14}"/>
              </a:ext>
            </a:extLst>
          </p:cNvPr>
          <p:cNvGrpSpPr/>
          <p:nvPr/>
        </p:nvGrpSpPr>
        <p:grpSpPr>
          <a:xfrm>
            <a:off x="9035844" y="4901624"/>
            <a:ext cx="2568948" cy="1194376"/>
            <a:chOff x="8229600" y="4343400"/>
            <a:chExt cx="2568948" cy="1194376"/>
          </a:xfrm>
        </p:grpSpPr>
        <p:pic>
          <p:nvPicPr>
            <p:cNvPr id="5" name="Picture 4" descr="14329.png">
              <a:extLst>
                <a:ext uri="{FF2B5EF4-FFF2-40B4-BE49-F238E27FC236}">
                  <a16:creationId xmlns:a16="http://schemas.microsoft.com/office/drawing/2014/main" id="{3037738E-E586-814F-8578-7F1715723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4343400"/>
              <a:ext cx="2568948" cy="1143000"/>
            </a:xfrm>
            <a:prstGeom prst="rect">
              <a:avLst/>
            </a:prstGeom>
            <a:ln>
              <a:solidFill>
                <a:srgbClr val="D2C4F5"/>
              </a:solidFill>
            </a:ln>
          </p:spPr>
        </p:pic>
        <p:sp>
          <p:nvSpPr>
            <p:cNvPr id="6" name="TextBox 5">
              <a:extLst>
                <a:ext uri="{FF2B5EF4-FFF2-40B4-BE49-F238E27FC236}">
                  <a16:creationId xmlns:a16="http://schemas.microsoft.com/office/drawing/2014/main" id="{1358D78B-9D3B-A440-82E5-E1887002DC77}"/>
                </a:ext>
              </a:extLst>
            </p:cNvPr>
            <p:cNvSpPr txBox="1"/>
            <p:nvPr/>
          </p:nvSpPr>
          <p:spPr>
            <a:xfrm>
              <a:off x="8229600" y="4953000"/>
              <a:ext cx="2568131" cy="584776"/>
            </a:xfrm>
            <a:prstGeom prst="rect">
              <a:avLst/>
            </a:prstGeom>
            <a:noFill/>
          </p:spPr>
          <p:txBody>
            <a:bodyPr wrap="none" rtlCol="0">
              <a:spAutoFit/>
            </a:bodyPr>
            <a:lstStyle/>
            <a:p>
              <a:r>
                <a:rPr lang="en-US" sz="1600" dirty="0">
                  <a:solidFill>
                    <a:srgbClr val="008000"/>
                  </a:solidFill>
                </a:rPr>
                <a:t>#14329, Thesis of</a:t>
              </a:r>
            </a:p>
            <a:p>
              <a:r>
                <a:rPr lang="en-US" sz="1600" dirty="0" err="1">
                  <a:solidFill>
                    <a:srgbClr val="008000"/>
                  </a:solidFill>
                </a:rPr>
                <a:t>J.L.Kammerdiener</a:t>
              </a:r>
              <a:r>
                <a:rPr lang="en-US" sz="1600" dirty="0">
                  <a:solidFill>
                    <a:srgbClr val="008000"/>
                  </a:solidFill>
                </a:rPr>
                <a:t>  (1972)</a:t>
              </a:r>
            </a:p>
          </p:txBody>
        </p:sp>
      </p:grpSp>
      <p:grpSp>
        <p:nvGrpSpPr>
          <p:cNvPr id="7" name="Group 6">
            <a:extLst>
              <a:ext uri="{FF2B5EF4-FFF2-40B4-BE49-F238E27FC236}">
                <a16:creationId xmlns:a16="http://schemas.microsoft.com/office/drawing/2014/main" id="{74BBEF6E-42BC-5A41-BA6D-AC9C763444ED}"/>
              </a:ext>
            </a:extLst>
          </p:cNvPr>
          <p:cNvGrpSpPr/>
          <p:nvPr/>
        </p:nvGrpSpPr>
        <p:grpSpPr>
          <a:xfrm>
            <a:off x="9088847" y="1676400"/>
            <a:ext cx="2432980" cy="2438400"/>
            <a:chOff x="6753687" y="1676400"/>
            <a:chExt cx="2432980" cy="2438400"/>
          </a:xfrm>
        </p:grpSpPr>
        <p:grpSp>
          <p:nvGrpSpPr>
            <p:cNvPr id="8" name="Group 7">
              <a:extLst>
                <a:ext uri="{FF2B5EF4-FFF2-40B4-BE49-F238E27FC236}">
                  <a16:creationId xmlns:a16="http://schemas.microsoft.com/office/drawing/2014/main" id="{34B0AFC0-3C26-D64E-AB97-B9F86DC5CB36}"/>
                </a:ext>
              </a:extLst>
            </p:cNvPr>
            <p:cNvGrpSpPr/>
            <p:nvPr/>
          </p:nvGrpSpPr>
          <p:grpSpPr>
            <a:xfrm>
              <a:off x="6753687" y="1676400"/>
              <a:ext cx="2362200" cy="2438400"/>
              <a:chOff x="6781800" y="1676400"/>
              <a:chExt cx="2362200" cy="2438400"/>
            </a:xfrm>
          </p:grpSpPr>
          <p:pic>
            <p:nvPicPr>
              <p:cNvPr id="10" name="Picture 9">
                <a:extLst>
                  <a:ext uri="{FF2B5EF4-FFF2-40B4-BE49-F238E27FC236}">
                    <a16:creationId xmlns:a16="http://schemas.microsoft.com/office/drawing/2014/main" id="{090B8967-D324-7246-A784-EA01F0564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080" y="1828800"/>
                <a:ext cx="1890920" cy="2286000"/>
              </a:xfrm>
              <a:prstGeom prst="rect">
                <a:avLst/>
              </a:prstGeom>
              <a:ln>
                <a:solidFill>
                  <a:srgbClr val="D2C4F5"/>
                </a:solidFill>
              </a:ln>
            </p:spPr>
          </p:pic>
          <p:pic>
            <p:nvPicPr>
              <p:cNvPr id="11" name="Picture 10">
                <a:extLst>
                  <a:ext uri="{FF2B5EF4-FFF2-40B4-BE49-F238E27FC236}">
                    <a16:creationId xmlns:a16="http://schemas.microsoft.com/office/drawing/2014/main" id="{3519B831-3DB6-7841-AC38-4D4136D7B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1676400"/>
                <a:ext cx="1638418" cy="2286000"/>
              </a:xfrm>
              <a:prstGeom prst="rect">
                <a:avLst/>
              </a:prstGeom>
              <a:ln>
                <a:solidFill>
                  <a:srgbClr val="D2C4F5"/>
                </a:solidFill>
              </a:ln>
            </p:spPr>
          </p:pic>
        </p:grpSp>
        <p:sp>
          <p:nvSpPr>
            <p:cNvPr id="9" name="TextBox 8">
              <a:extLst>
                <a:ext uri="{FF2B5EF4-FFF2-40B4-BE49-F238E27FC236}">
                  <a16:creationId xmlns:a16="http://schemas.microsoft.com/office/drawing/2014/main" id="{AA1A3C32-BCB6-EF4E-A246-A79B00035674}"/>
                </a:ext>
              </a:extLst>
            </p:cNvPr>
            <p:cNvSpPr txBox="1"/>
            <p:nvPr/>
          </p:nvSpPr>
          <p:spPr>
            <a:xfrm>
              <a:off x="6811978" y="2557790"/>
              <a:ext cx="2374689" cy="738664"/>
            </a:xfrm>
            <a:prstGeom prst="rect">
              <a:avLst/>
            </a:prstGeom>
            <a:noFill/>
          </p:spPr>
          <p:txBody>
            <a:bodyPr wrap="none" rtlCol="0">
              <a:spAutoFit/>
            </a:bodyPr>
            <a:lstStyle/>
            <a:p>
              <a:r>
                <a:rPr lang="en-US" sz="1400" dirty="0">
                  <a:solidFill>
                    <a:srgbClr val="00B050"/>
                  </a:solidFill>
                </a:rPr>
                <a:t>11153.exf: LA -3765 (1967),</a:t>
              </a:r>
            </a:p>
            <a:p>
              <a:r>
                <a:rPr lang="en-US" sz="1400" dirty="0">
                  <a:solidFill>
                    <a:srgbClr val="00B050"/>
                  </a:solidFill>
                </a:rPr>
                <a:t> Library Without Walls </a:t>
              </a:r>
            </a:p>
            <a:p>
              <a:r>
                <a:rPr lang="en-US" sz="1400" dirty="0">
                  <a:solidFill>
                    <a:srgbClr val="00B050"/>
                  </a:solidFill>
                </a:rPr>
                <a:t> LANL project</a:t>
              </a:r>
            </a:p>
          </p:txBody>
        </p:sp>
      </p:grpSp>
    </p:spTree>
    <p:extLst>
      <p:ext uri="{BB962C8B-B14F-4D97-AF65-F5344CB8AC3E}">
        <p14:creationId xmlns:p14="http://schemas.microsoft.com/office/powerpoint/2010/main" val="16739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1FBE-61C3-4F48-B6DB-9CA6E184BB3B}"/>
              </a:ext>
            </a:extLst>
          </p:cNvPr>
          <p:cNvSpPr>
            <a:spLocks noGrp="1"/>
          </p:cNvSpPr>
          <p:nvPr>
            <p:ph type="title"/>
          </p:nvPr>
        </p:nvSpPr>
        <p:spPr/>
        <p:txBody>
          <a:bodyPr/>
          <a:lstStyle/>
          <a:p>
            <a:pPr algn="ctr"/>
            <a:r>
              <a:rPr lang="en-US" dirty="0"/>
              <a:t>Missing Fission Yields Data</a:t>
            </a:r>
          </a:p>
        </p:txBody>
      </p:sp>
      <p:sp>
        <p:nvSpPr>
          <p:cNvPr id="3" name="Content Placeholder 2">
            <a:extLst>
              <a:ext uri="{FF2B5EF4-FFF2-40B4-BE49-F238E27FC236}">
                <a16:creationId xmlns:a16="http://schemas.microsoft.com/office/drawing/2014/main" id="{E2EB8D97-72DB-4741-B673-0E77E37FED99}"/>
              </a:ext>
            </a:extLst>
          </p:cNvPr>
          <p:cNvSpPr>
            <a:spLocks noGrp="1"/>
          </p:cNvSpPr>
          <p:nvPr>
            <p:ph idx="1"/>
          </p:nvPr>
        </p:nvSpPr>
        <p:spPr>
          <a:xfrm>
            <a:off x="477080" y="1825625"/>
            <a:ext cx="6808623" cy="3929132"/>
          </a:xfrm>
        </p:spPr>
        <p:txBody>
          <a:bodyPr/>
          <a:lstStyle/>
          <a:p>
            <a:r>
              <a:rPr lang="en-US" sz="1800" dirty="0"/>
              <a:t>Fission Yields (FY) are fundamental for many applications.</a:t>
            </a:r>
          </a:p>
          <a:p>
            <a:r>
              <a:rPr lang="en-US" sz="1800" dirty="0">
                <a:solidFill>
                  <a:schemeClr val="accent1"/>
                </a:solidFill>
              </a:rPr>
              <a:t>Do we have a complete FY record in EXFOR?</a:t>
            </a:r>
          </a:p>
          <a:p>
            <a:r>
              <a:rPr lang="en-US" sz="1800" dirty="0"/>
              <a:t>The EXFOR database contains 22,294 experiments (database entries). So, computer tools are needed to investigate it.</a:t>
            </a:r>
          </a:p>
          <a:p>
            <a:r>
              <a:rPr lang="en-US" sz="1800" dirty="0"/>
              <a:t>The completeness of EXFOR was verified using the NSR database at NNDC  (B. </a:t>
            </a:r>
            <a:r>
              <a:rPr lang="en-US" sz="1800" dirty="0" err="1"/>
              <a:t>Pritychenko</a:t>
            </a:r>
            <a:r>
              <a:rPr lang="en-US" sz="1800" dirty="0"/>
              <a:t>, O. </a:t>
            </a:r>
            <a:r>
              <a:rPr lang="en-US" sz="1800" dirty="0" err="1"/>
              <a:t>Schwerer</a:t>
            </a:r>
            <a:r>
              <a:rPr lang="en-US" sz="1800" dirty="0"/>
              <a:t>) + help of V. </a:t>
            </a:r>
            <a:r>
              <a:rPr lang="en-US" sz="1800" dirty="0" err="1"/>
              <a:t>Zerkin</a:t>
            </a:r>
            <a:r>
              <a:rPr lang="en-US" sz="1800" dirty="0"/>
              <a:t> (IAEA).</a:t>
            </a:r>
          </a:p>
          <a:p>
            <a:r>
              <a:rPr lang="en-US" sz="1800" dirty="0"/>
              <a:t>Simple NSR retrieval for </a:t>
            </a:r>
            <a:r>
              <a:rPr lang="en-US" sz="1800" baseline="30000" dirty="0"/>
              <a:t>233</a:t>
            </a:r>
            <a:r>
              <a:rPr lang="en-US" sz="1800" dirty="0"/>
              <a:t>U(</a:t>
            </a:r>
            <a:r>
              <a:rPr lang="en-US" sz="1800" dirty="0" err="1"/>
              <a:t>n,F</a:t>
            </a:r>
            <a:r>
              <a:rPr lang="en-US" sz="1800" dirty="0"/>
              <a:t>) measured fission yields (exp. data only): </a:t>
            </a:r>
          </a:p>
          <a:p>
            <a:pPr lvl="1"/>
            <a:r>
              <a:rPr lang="en-US" sz="1800" dirty="0"/>
              <a:t>Total references: 102</a:t>
            </a:r>
          </a:p>
          <a:p>
            <a:pPr lvl="1"/>
            <a:r>
              <a:rPr lang="en-US" sz="1800" dirty="0">
                <a:solidFill>
                  <a:schemeClr val="accent1"/>
                </a:solidFill>
              </a:rPr>
              <a:t>Potentially missing in EXFOR: 40</a:t>
            </a:r>
          </a:p>
          <a:p>
            <a:r>
              <a:rPr lang="en-US" sz="1800" dirty="0"/>
              <a:t>Data includes also other isotopes of U and  Pu, </a:t>
            </a:r>
            <a:r>
              <a:rPr lang="en-US" sz="1800" baseline="30000" dirty="0"/>
              <a:t>252</a:t>
            </a:r>
            <a:r>
              <a:rPr lang="en-US" sz="1800" dirty="0"/>
              <a:t>Cf(SF).</a:t>
            </a:r>
          </a:p>
          <a:p>
            <a:endParaRPr lang="en-US" dirty="0"/>
          </a:p>
        </p:txBody>
      </p:sp>
      <p:pic>
        <p:nvPicPr>
          <p:cNvPr id="4" name="Picture 3">
            <a:extLst>
              <a:ext uri="{FF2B5EF4-FFF2-40B4-BE49-F238E27FC236}">
                <a16:creationId xmlns:a16="http://schemas.microsoft.com/office/drawing/2014/main" id="{547BD00E-7482-EA4C-8CC1-629AF8384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573" y="1752600"/>
            <a:ext cx="2657795" cy="2743200"/>
          </a:xfrm>
          <a:prstGeom prst="rect">
            <a:avLst/>
          </a:prstGeom>
          <a:ln>
            <a:solidFill>
              <a:schemeClr val="accent1"/>
            </a:solidFill>
          </a:ln>
        </p:spPr>
      </p:pic>
      <p:pic>
        <p:nvPicPr>
          <p:cNvPr id="5" name="Picture 4">
            <a:extLst>
              <a:ext uri="{FF2B5EF4-FFF2-40B4-BE49-F238E27FC236}">
                <a16:creationId xmlns:a16="http://schemas.microsoft.com/office/drawing/2014/main" id="{16255985-A8DD-6943-8B17-A54367B40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471" y="3372522"/>
            <a:ext cx="3130913" cy="2743200"/>
          </a:xfrm>
          <a:prstGeom prst="rect">
            <a:avLst/>
          </a:prstGeom>
          <a:ln>
            <a:solidFill>
              <a:schemeClr val="accent1"/>
            </a:solidFill>
          </a:ln>
        </p:spPr>
      </p:pic>
    </p:spTree>
    <p:extLst>
      <p:ext uri="{BB962C8B-B14F-4D97-AF65-F5344CB8AC3E}">
        <p14:creationId xmlns:p14="http://schemas.microsoft.com/office/powerpoint/2010/main" val="2668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0E6E-9260-9043-85EB-626F550B0734}"/>
              </a:ext>
            </a:extLst>
          </p:cNvPr>
          <p:cNvSpPr>
            <a:spLocks noGrp="1"/>
          </p:cNvSpPr>
          <p:nvPr>
            <p:ph type="title"/>
          </p:nvPr>
        </p:nvSpPr>
        <p:spPr/>
        <p:txBody>
          <a:bodyPr/>
          <a:lstStyle/>
          <a:p>
            <a:pPr algn="ctr"/>
            <a:r>
              <a:rPr lang="en-US" dirty="0"/>
              <a:t>Work on FY References</a:t>
            </a:r>
          </a:p>
        </p:txBody>
      </p:sp>
      <p:sp>
        <p:nvSpPr>
          <p:cNvPr id="3" name="Content Placeholder 2">
            <a:extLst>
              <a:ext uri="{FF2B5EF4-FFF2-40B4-BE49-F238E27FC236}">
                <a16:creationId xmlns:a16="http://schemas.microsoft.com/office/drawing/2014/main" id="{7827F10F-F1D5-9245-A88A-EA5222C25155}"/>
              </a:ext>
            </a:extLst>
          </p:cNvPr>
          <p:cNvSpPr>
            <a:spLocks noGrp="1"/>
          </p:cNvSpPr>
          <p:nvPr>
            <p:ph idx="1"/>
          </p:nvPr>
        </p:nvSpPr>
        <p:spPr>
          <a:xfrm>
            <a:off x="475488" y="1825625"/>
            <a:ext cx="5035073" cy="4294956"/>
          </a:xfrm>
        </p:spPr>
        <p:txBody>
          <a:bodyPr>
            <a:noAutofit/>
          </a:bodyPr>
          <a:lstStyle/>
          <a:p>
            <a:r>
              <a:rPr lang="en-US" sz="1800" dirty="0"/>
              <a:t>Finally, nuclear structure-like search for FY NSR references was conducted at NNDC: </a:t>
            </a:r>
          </a:p>
          <a:p>
            <a:pPr lvl="1"/>
            <a:r>
              <a:rPr lang="en-US" sz="1800" dirty="0"/>
              <a:t>Potentially Missing Neutron FY: 384</a:t>
            </a:r>
          </a:p>
          <a:p>
            <a:pPr lvl="1"/>
            <a:r>
              <a:rPr lang="en-US" sz="1800" dirty="0"/>
              <a:t>Potentially Missing Spontaneous FY: 142</a:t>
            </a:r>
          </a:p>
          <a:p>
            <a:pPr lvl="1"/>
            <a:r>
              <a:rPr lang="en-US" sz="1800" dirty="0"/>
              <a:t>Potentially Missing Photo FY: 126</a:t>
            </a:r>
          </a:p>
          <a:p>
            <a:pPr lvl="1"/>
            <a:r>
              <a:rPr lang="en-US" sz="1800" dirty="0"/>
              <a:t>Non-uniform findings in the areas: #3 small (IAEA), #2 large (NEA)</a:t>
            </a:r>
          </a:p>
          <a:p>
            <a:r>
              <a:rPr lang="en-US" sz="1800" dirty="0"/>
              <a:t>Data were sorted by EXFOR areas, #1 is US and Canada, #2 Western Europe + Japan, …</a:t>
            </a:r>
          </a:p>
          <a:p>
            <a:r>
              <a:rPr lang="en-US" sz="1800" dirty="0"/>
              <a:t>Potentially, the IAEA could get W. Mills FY database (timescale is unclear).</a:t>
            </a:r>
          </a:p>
          <a:p>
            <a:r>
              <a:rPr lang="en-US" sz="1800" dirty="0"/>
              <a:t>Large volume of work on future FY compilations at NNDC, one more contractor is necessary for timely completion.</a:t>
            </a:r>
          </a:p>
        </p:txBody>
      </p:sp>
      <p:pic>
        <p:nvPicPr>
          <p:cNvPr id="4" name="Picture 2">
            <a:extLst>
              <a:ext uri="{FF2B5EF4-FFF2-40B4-BE49-F238E27FC236}">
                <a16:creationId xmlns:a16="http://schemas.microsoft.com/office/drawing/2014/main" id="{3DE908C5-C044-F44D-8809-F94487182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219200"/>
            <a:ext cx="3042382"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612301EB-971B-B84D-B5AB-A064A6AB9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124200"/>
            <a:ext cx="3042382"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9ECF2B1E-294F-8540-89F0-3F6C282EC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029200"/>
            <a:ext cx="305397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51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89D5-69AC-504A-BB18-E9E26437BED8}"/>
              </a:ext>
            </a:extLst>
          </p:cNvPr>
          <p:cNvSpPr>
            <a:spLocks noGrp="1"/>
          </p:cNvSpPr>
          <p:nvPr>
            <p:ph type="title"/>
          </p:nvPr>
        </p:nvSpPr>
        <p:spPr/>
        <p:txBody>
          <a:bodyPr/>
          <a:lstStyle/>
          <a:p>
            <a:pPr algn="ctr"/>
            <a:r>
              <a:rPr lang="en-US" dirty="0"/>
              <a:t>NSR FY References</a:t>
            </a:r>
          </a:p>
        </p:txBody>
      </p:sp>
      <p:sp>
        <p:nvSpPr>
          <p:cNvPr id="3" name="Content Placeholder 2">
            <a:extLst>
              <a:ext uri="{FF2B5EF4-FFF2-40B4-BE49-F238E27FC236}">
                <a16:creationId xmlns:a16="http://schemas.microsoft.com/office/drawing/2014/main" id="{8EB71A36-11ED-AA49-B57B-7F5E6069B81A}"/>
              </a:ext>
            </a:extLst>
          </p:cNvPr>
          <p:cNvSpPr>
            <a:spLocks noGrp="1"/>
          </p:cNvSpPr>
          <p:nvPr>
            <p:ph idx="1"/>
          </p:nvPr>
        </p:nvSpPr>
        <p:spPr>
          <a:xfrm>
            <a:off x="475487" y="1825624"/>
            <a:ext cx="5574793" cy="4483735"/>
          </a:xfrm>
        </p:spPr>
        <p:txBody>
          <a:bodyPr>
            <a:normAutofit fontScale="92500" lnSpcReduction="10000"/>
          </a:bodyPr>
          <a:lstStyle/>
          <a:p>
            <a:r>
              <a:rPr lang="en-US" sz="1900" dirty="0"/>
              <a:t>Lists of new, updated, excluded (already existing) entries and difficult to find references for NF, SF and GF EXFOR entries have been generated.</a:t>
            </a:r>
          </a:p>
          <a:p>
            <a:r>
              <a:rPr lang="en-US" sz="1800" dirty="0"/>
              <a:t>All data for Photo, Spontaneous and Neutron-Induced fission yields were verified by O. </a:t>
            </a:r>
            <a:r>
              <a:rPr lang="en-US" sz="1800" dirty="0" err="1"/>
              <a:t>Schwerer</a:t>
            </a:r>
            <a:r>
              <a:rPr lang="en-US" sz="1800" dirty="0"/>
              <a:t>.</a:t>
            </a:r>
            <a:endParaRPr lang="en-US" sz="1900" dirty="0"/>
          </a:p>
          <a:p>
            <a:r>
              <a:rPr lang="en-US" sz="1900" dirty="0"/>
              <a:t>NSR impact</a:t>
            </a:r>
          </a:p>
          <a:p>
            <a:pPr lvl="1"/>
            <a:r>
              <a:rPr lang="en-US" sz="1900" dirty="0"/>
              <a:t>Project produced many modifications of NSR entries.</a:t>
            </a:r>
          </a:p>
          <a:p>
            <a:pPr lvl="1"/>
            <a:r>
              <a:rPr lang="en-US" sz="1900" dirty="0"/>
              <a:t>PDF collection assembly is in progress (540+), many thanks to J. </a:t>
            </a:r>
            <a:r>
              <a:rPr lang="en-US" sz="1900" dirty="0" err="1"/>
              <a:t>Totans</a:t>
            </a:r>
            <a:r>
              <a:rPr lang="en-US" sz="1900" dirty="0"/>
              <a:t> for rare reports.</a:t>
            </a:r>
          </a:p>
          <a:p>
            <a:r>
              <a:rPr lang="en-US" sz="1900" dirty="0"/>
              <a:t>EXFOR impact</a:t>
            </a:r>
          </a:p>
          <a:p>
            <a:pPr lvl="1"/>
            <a:r>
              <a:rPr lang="en-US" sz="1900" dirty="0"/>
              <a:t>Area #1 papers will be compiled at NNDC, other references will be passed to the NRDC for processing.</a:t>
            </a:r>
          </a:p>
          <a:p>
            <a:pPr lvl="1"/>
            <a:r>
              <a:rPr lang="en-US" sz="1900" dirty="0"/>
              <a:t>Results will be summarized in BNL report, work on NRDC memos is in progress.</a:t>
            </a:r>
          </a:p>
          <a:p>
            <a:endParaRPr lang="en-US" dirty="0"/>
          </a:p>
        </p:txBody>
      </p:sp>
      <p:graphicFrame>
        <p:nvGraphicFramePr>
          <p:cNvPr id="4" name="Table 3">
            <a:extLst>
              <a:ext uri="{FF2B5EF4-FFF2-40B4-BE49-F238E27FC236}">
                <a16:creationId xmlns:a16="http://schemas.microsoft.com/office/drawing/2014/main" id="{F5D1F2B1-79BC-364A-82F9-16DC2D7B947E}"/>
              </a:ext>
            </a:extLst>
          </p:cNvPr>
          <p:cNvGraphicFramePr>
            <a:graphicFrameLocks noGrp="1" noChangeAspect="1"/>
          </p:cNvGraphicFramePr>
          <p:nvPr>
            <p:extLst/>
          </p:nvPr>
        </p:nvGraphicFramePr>
        <p:xfrm>
          <a:off x="6202680" y="1905000"/>
          <a:ext cx="4389120" cy="365760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tblGrid>
              <a:tr h="182880">
                <a:tc>
                  <a:txBody>
                    <a:bodyPr/>
                    <a:lstStyle/>
                    <a:p>
                      <a:pPr algn="l" fontAlgn="b"/>
                      <a:r>
                        <a:rPr lang="en-US" sz="1100" b="1" i="0" u="none" strike="noStrike" dirty="0">
                          <a:solidFill>
                            <a:srgbClr val="00B050"/>
                          </a:solidFill>
                          <a:effectLst/>
                          <a:latin typeface="Calibri"/>
                        </a:rPr>
                        <a:t>NF/Area</a:t>
                      </a:r>
                    </a:p>
                  </a:txBody>
                  <a:tcPr marL="9525" marR="9525" marT="9525" marB="0" anchor="b"/>
                </a:tc>
                <a:tc>
                  <a:txBody>
                    <a:bodyPr/>
                    <a:lstStyle/>
                    <a:p>
                      <a:pPr algn="l" fontAlgn="b"/>
                      <a:r>
                        <a:rPr lang="en-US" sz="1100" b="1" i="0" u="none" strike="noStrike">
                          <a:solidFill>
                            <a:srgbClr val="00B050"/>
                          </a:solidFill>
                          <a:effectLst/>
                          <a:latin typeface="Calibri"/>
                        </a:rPr>
                        <a:t>#1</a:t>
                      </a:r>
                    </a:p>
                  </a:txBody>
                  <a:tcPr marL="9525" marR="9525" marT="9525" marB="0" anchor="b"/>
                </a:tc>
                <a:tc>
                  <a:txBody>
                    <a:bodyPr/>
                    <a:lstStyle/>
                    <a:p>
                      <a:pPr algn="l" fontAlgn="b"/>
                      <a:r>
                        <a:rPr lang="en-US" sz="1100" b="1" i="0" u="none" strike="noStrike">
                          <a:solidFill>
                            <a:srgbClr val="00B050"/>
                          </a:solidFill>
                          <a:effectLst/>
                          <a:latin typeface="Calibri"/>
                        </a:rPr>
                        <a:t>#2</a:t>
                      </a:r>
                    </a:p>
                  </a:txBody>
                  <a:tcPr marL="9525" marR="9525" marT="9525" marB="0" anchor="b"/>
                </a:tc>
                <a:tc>
                  <a:txBody>
                    <a:bodyPr/>
                    <a:lstStyle/>
                    <a:p>
                      <a:pPr algn="l" fontAlgn="b"/>
                      <a:r>
                        <a:rPr lang="en-US" sz="1100" b="1" i="0" u="none" strike="noStrike">
                          <a:solidFill>
                            <a:srgbClr val="00B050"/>
                          </a:solidFill>
                          <a:effectLst/>
                          <a:latin typeface="Calibri"/>
                        </a:rPr>
                        <a:t>#3</a:t>
                      </a:r>
                    </a:p>
                  </a:txBody>
                  <a:tcPr marL="9525" marR="9525" marT="9525" marB="0" anchor="b"/>
                </a:tc>
                <a:tc>
                  <a:txBody>
                    <a:bodyPr/>
                    <a:lstStyle/>
                    <a:p>
                      <a:pPr algn="l" fontAlgn="b"/>
                      <a:r>
                        <a:rPr lang="en-US" sz="1100" b="1" i="0" u="none" strike="noStrike">
                          <a:solidFill>
                            <a:srgbClr val="00B050"/>
                          </a:solidFill>
                          <a:effectLst/>
                          <a:latin typeface="Calibri"/>
                        </a:rPr>
                        <a:t>#4</a:t>
                      </a:r>
                    </a:p>
                  </a:txBody>
                  <a:tcPr marL="9525" marR="9525" marT="9525" marB="0" anchor="b"/>
                </a:tc>
                <a:tc>
                  <a:txBody>
                    <a:bodyPr/>
                    <a:lstStyle/>
                    <a:p>
                      <a:pPr algn="l" fontAlgn="b"/>
                      <a:r>
                        <a:rPr lang="en-US" sz="1100" b="1" i="0" u="none" strike="noStrike">
                          <a:solidFill>
                            <a:srgbClr val="1F497D"/>
                          </a:solidFill>
                          <a:effectLst/>
                          <a:latin typeface="Calibri"/>
                        </a:rPr>
                        <a:t>Sum</a:t>
                      </a:r>
                    </a:p>
                  </a:txBody>
                  <a:tcPr marL="9525" marR="9525" marT="9525" marB="0" anchor="b"/>
                </a:tc>
                <a:extLst>
                  <a:ext uri="{0D108BD9-81ED-4DB2-BD59-A6C34878D82A}">
                    <a16:rowId xmlns:a16="http://schemas.microsoft.com/office/drawing/2014/main" val="10000"/>
                  </a:ext>
                </a:extLst>
              </a:tr>
              <a:tr h="182880">
                <a:tc>
                  <a:txBody>
                    <a:bodyPr/>
                    <a:lstStyle/>
                    <a:p>
                      <a:pPr algn="l" fontAlgn="b"/>
                      <a:r>
                        <a:rPr lang="en-US" sz="1100" b="0" i="0" u="none" strike="noStrike">
                          <a:solidFill>
                            <a:srgbClr val="00B050"/>
                          </a:solidFill>
                          <a:effectLst/>
                          <a:latin typeface="Calibri"/>
                        </a:rPr>
                        <a:t>New</a:t>
                      </a:r>
                    </a:p>
                  </a:txBody>
                  <a:tcPr marL="9525" marR="9525" marT="9525" marB="0" anchor="b"/>
                </a:tc>
                <a:tc>
                  <a:txBody>
                    <a:bodyPr/>
                    <a:lstStyle/>
                    <a:p>
                      <a:pPr algn="r" fontAlgn="b"/>
                      <a:r>
                        <a:rPr lang="en-US" sz="1100" b="0" i="0" u="none" strike="noStrike">
                          <a:solidFill>
                            <a:srgbClr val="000000"/>
                          </a:solidFill>
                          <a:effectLst/>
                          <a:latin typeface="Calibri"/>
                        </a:rPr>
                        <a:t>28</a:t>
                      </a:r>
                    </a:p>
                  </a:txBody>
                  <a:tcPr marL="9525" marR="9525" marT="9525" marB="0" anchor="b"/>
                </a:tc>
                <a:tc>
                  <a:txBody>
                    <a:bodyPr/>
                    <a:lstStyle/>
                    <a:p>
                      <a:pPr algn="r" fontAlgn="b"/>
                      <a:r>
                        <a:rPr lang="en-US" sz="1100" b="0" i="0" u="none" strike="noStrike">
                          <a:solidFill>
                            <a:srgbClr val="000000"/>
                          </a:solidFill>
                          <a:effectLst/>
                          <a:latin typeface="Calibri"/>
                        </a:rPr>
                        <a:t>103</a:t>
                      </a:r>
                    </a:p>
                  </a:txBody>
                  <a:tcPr marL="9525" marR="9525" marT="9525" marB="0" anchor="b"/>
                </a:tc>
                <a:tc>
                  <a:txBody>
                    <a:bodyPr/>
                    <a:lstStyle/>
                    <a:p>
                      <a:pPr algn="r" fontAlgn="b"/>
                      <a:r>
                        <a:rPr lang="en-US" sz="1100" b="0" i="0" u="none" strike="noStrike">
                          <a:solidFill>
                            <a:srgbClr val="000000"/>
                          </a:solidFill>
                          <a:effectLst/>
                          <a:latin typeface="Calibri"/>
                        </a:rPr>
                        <a:t>19</a:t>
                      </a:r>
                    </a:p>
                  </a:txBody>
                  <a:tcPr marL="9525" marR="9525" marT="9525" marB="0" anchor="b"/>
                </a:tc>
                <a:tc>
                  <a:txBody>
                    <a:bodyPr/>
                    <a:lstStyle/>
                    <a:p>
                      <a:pPr algn="r" fontAlgn="b"/>
                      <a:r>
                        <a:rPr lang="en-US" sz="1100" b="0" i="0" u="none" strike="noStrike">
                          <a:solidFill>
                            <a:srgbClr val="000000"/>
                          </a:solidFill>
                          <a:effectLst/>
                          <a:latin typeface="Calibri"/>
                        </a:rPr>
                        <a:t>47</a:t>
                      </a:r>
                    </a:p>
                  </a:txBody>
                  <a:tcPr marL="9525" marR="9525" marT="9525" marB="0" anchor="b"/>
                </a:tc>
                <a:tc>
                  <a:txBody>
                    <a:bodyPr/>
                    <a:lstStyle/>
                    <a:p>
                      <a:pPr algn="r" fontAlgn="b"/>
                      <a:r>
                        <a:rPr lang="en-US" sz="1100" b="0" i="0" u="none" strike="noStrike">
                          <a:solidFill>
                            <a:srgbClr val="000000"/>
                          </a:solidFill>
                          <a:effectLst/>
                          <a:latin typeface="Calibri"/>
                        </a:rPr>
                        <a:t>197</a:t>
                      </a:r>
                    </a:p>
                  </a:txBody>
                  <a:tcPr marL="9525" marR="9525" marT="9525" marB="0" anchor="b"/>
                </a:tc>
                <a:extLst>
                  <a:ext uri="{0D108BD9-81ED-4DB2-BD59-A6C34878D82A}">
                    <a16:rowId xmlns:a16="http://schemas.microsoft.com/office/drawing/2014/main" val="10001"/>
                  </a:ext>
                </a:extLst>
              </a:tr>
              <a:tr h="182880">
                <a:tc>
                  <a:txBody>
                    <a:bodyPr/>
                    <a:lstStyle/>
                    <a:p>
                      <a:pPr algn="l" fontAlgn="b"/>
                      <a:r>
                        <a:rPr lang="en-US" sz="1100" b="0" i="0" u="none" strike="noStrike">
                          <a:solidFill>
                            <a:srgbClr val="00B050"/>
                          </a:solidFill>
                          <a:effectLst/>
                          <a:latin typeface="Calibri"/>
                        </a:rPr>
                        <a:t>Updates</a:t>
                      </a:r>
                    </a:p>
                  </a:txBody>
                  <a:tcPr marL="9525" marR="9525" marT="9525" marB="0" anchor="b"/>
                </a:tc>
                <a:tc>
                  <a:txBody>
                    <a:bodyPr/>
                    <a:lstStyle/>
                    <a:p>
                      <a:pPr algn="r" fontAlgn="b"/>
                      <a:r>
                        <a:rPr lang="en-US" sz="1100" b="0" i="0" u="none" strike="noStrike">
                          <a:solidFill>
                            <a:srgbClr val="000000"/>
                          </a:solidFill>
                          <a:effectLst/>
                          <a:latin typeface="Calibri"/>
                        </a:rPr>
                        <a:t>39</a:t>
                      </a:r>
                    </a:p>
                  </a:txBody>
                  <a:tcPr marL="9525" marR="9525" marT="9525" marB="0" anchor="b"/>
                </a:tc>
                <a:tc>
                  <a:txBody>
                    <a:bodyPr/>
                    <a:lstStyle/>
                    <a:p>
                      <a:pPr algn="r" fontAlgn="b"/>
                      <a:r>
                        <a:rPr lang="en-US" sz="1100" b="0" i="0" u="none" strike="noStrike">
                          <a:solidFill>
                            <a:srgbClr val="000000"/>
                          </a:solidFill>
                          <a:effectLst/>
                          <a:latin typeface="Calibri"/>
                        </a:rPr>
                        <a:t>68</a:t>
                      </a:r>
                    </a:p>
                  </a:txBody>
                  <a:tcPr marL="9525" marR="9525" marT="9525" marB="0" anchor="b"/>
                </a:tc>
                <a:tc>
                  <a:txBody>
                    <a:bodyPr/>
                    <a:lstStyle/>
                    <a:p>
                      <a:pPr algn="r" fontAlgn="b"/>
                      <a:r>
                        <a:rPr lang="en-US" sz="1100" b="0" i="0" u="none" strike="noStrike">
                          <a:solidFill>
                            <a:srgbClr val="000000"/>
                          </a:solidFill>
                          <a:effectLst/>
                          <a:latin typeface="Calibri"/>
                        </a:rPr>
                        <a:t>14</a:t>
                      </a:r>
                    </a:p>
                  </a:txBody>
                  <a:tcPr marL="9525" marR="9525" marT="9525" marB="0" anchor="b"/>
                </a:tc>
                <a:tc>
                  <a:txBody>
                    <a:bodyPr/>
                    <a:lstStyle/>
                    <a:p>
                      <a:pPr algn="r" fontAlgn="b"/>
                      <a:r>
                        <a:rPr lang="en-US" sz="1100" b="0" i="0" u="none" strike="noStrike">
                          <a:solidFill>
                            <a:srgbClr val="000000"/>
                          </a:solidFill>
                          <a:effectLst/>
                          <a:latin typeface="Calibri"/>
                        </a:rPr>
                        <a:t>20</a:t>
                      </a:r>
                    </a:p>
                  </a:txBody>
                  <a:tcPr marL="9525" marR="9525" marT="9525" marB="0" anchor="b"/>
                </a:tc>
                <a:tc>
                  <a:txBody>
                    <a:bodyPr/>
                    <a:lstStyle/>
                    <a:p>
                      <a:pPr algn="r" fontAlgn="b"/>
                      <a:r>
                        <a:rPr lang="en-US" sz="1100" b="0" i="0" u="none" strike="noStrike">
                          <a:solidFill>
                            <a:srgbClr val="000000"/>
                          </a:solidFill>
                          <a:effectLst/>
                          <a:latin typeface="Calibri"/>
                        </a:rPr>
                        <a:t>141</a:t>
                      </a:r>
                    </a:p>
                  </a:txBody>
                  <a:tcPr marL="9525" marR="9525" marT="9525" marB="0" anchor="b"/>
                </a:tc>
                <a:extLst>
                  <a:ext uri="{0D108BD9-81ED-4DB2-BD59-A6C34878D82A}">
                    <a16:rowId xmlns:a16="http://schemas.microsoft.com/office/drawing/2014/main" val="10002"/>
                  </a:ext>
                </a:extLst>
              </a:tr>
              <a:tr h="182880">
                <a:tc>
                  <a:txBody>
                    <a:bodyPr/>
                    <a:lstStyle/>
                    <a:p>
                      <a:pPr algn="l" fontAlgn="b"/>
                      <a:r>
                        <a:rPr lang="en-US" sz="1100" b="0" i="0" u="none" strike="noStrike">
                          <a:solidFill>
                            <a:srgbClr val="00B050"/>
                          </a:solidFill>
                          <a:effectLst/>
                          <a:latin typeface="Calibri"/>
                        </a:rPr>
                        <a:t>Excluded</a:t>
                      </a:r>
                    </a:p>
                  </a:txBody>
                  <a:tcPr marL="9525" marR="9525" marT="9525" marB="0" anchor="b"/>
                </a:tc>
                <a:tc>
                  <a:txBody>
                    <a:bodyPr/>
                    <a:lstStyle/>
                    <a:p>
                      <a:pPr algn="r" fontAlgn="b"/>
                      <a:r>
                        <a:rPr lang="en-US" sz="1100" b="0" i="0" u="none" strike="noStrike" dirty="0">
                          <a:solidFill>
                            <a:srgbClr val="000000"/>
                          </a:solidFill>
                          <a:effectLst/>
                          <a:latin typeface="Calibri"/>
                        </a:rPr>
                        <a:t>2</a:t>
                      </a:r>
                    </a:p>
                  </a:txBody>
                  <a:tcPr marL="9525" marR="9525" marT="9525" marB="0" anchor="b"/>
                </a:tc>
                <a:tc>
                  <a:txBody>
                    <a:bodyPr/>
                    <a:lstStyle/>
                    <a:p>
                      <a:pPr algn="r" fontAlgn="b"/>
                      <a:r>
                        <a:rPr lang="en-US" sz="1100" b="0" i="0" u="none" strike="noStrike">
                          <a:solidFill>
                            <a:srgbClr val="000000"/>
                          </a:solidFill>
                          <a:effectLst/>
                          <a:latin typeface="Calibri"/>
                        </a:rPr>
                        <a:t>16</a:t>
                      </a:r>
                    </a:p>
                  </a:txBody>
                  <a:tcPr marL="9525" marR="9525" marT="9525" marB="0" anchor="b"/>
                </a:tc>
                <a:tc>
                  <a:txBody>
                    <a:bodyPr/>
                    <a:lstStyle/>
                    <a:p>
                      <a:pPr algn="r" fontAlgn="b"/>
                      <a:r>
                        <a:rPr lang="en-US" sz="1100" b="0" i="0" u="none" strike="noStrike">
                          <a:solidFill>
                            <a:srgbClr val="000000"/>
                          </a:solidFill>
                          <a:effectLst/>
                          <a:latin typeface="Calibri"/>
                        </a:rPr>
                        <a:t>1</a:t>
                      </a:r>
                    </a:p>
                  </a:txBody>
                  <a:tcPr marL="9525" marR="9525" marT="9525" marB="0" anchor="b"/>
                </a:tc>
                <a:tc>
                  <a:txBody>
                    <a:bodyPr/>
                    <a:lstStyle/>
                    <a:p>
                      <a:pPr algn="r" fontAlgn="b"/>
                      <a:r>
                        <a:rPr lang="en-US" sz="1100" b="0" i="0" u="none" strike="noStrike">
                          <a:solidFill>
                            <a:srgbClr val="000000"/>
                          </a:solidFill>
                          <a:effectLst/>
                          <a:latin typeface="Calibri"/>
                        </a:rPr>
                        <a:t>7</a:t>
                      </a:r>
                    </a:p>
                  </a:txBody>
                  <a:tcPr marL="9525" marR="9525" marT="9525" marB="0" anchor="b"/>
                </a:tc>
                <a:tc>
                  <a:txBody>
                    <a:bodyPr/>
                    <a:lstStyle/>
                    <a:p>
                      <a:pPr algn="r" fontAlgn="b"/>
                      <a:r>
                        <a:rPr lang="en-US" sz="1100" b="0" i="0" u="none" strike="noStrike">
                          <a:solidFill>
                            <a:srgbClr val="000000"/>
                          </a:solidFill>
                          <a:effectLst/>
                          <a:latin typeface="Calibri"/>
                        </a:rPr>
                        <a:t>26</a:t>
                      </a:r>
                    </a:p>
                  </a:txBody>
                  <a:tcPr marL="9525" marR="9525" marT="9525" marB="0" anchor="b"/>
                </a:tc>
                <a:extLst>
                  <a:ext uri="{0D108BD9-81ED-4DB2-BD59-A6C34878D82A}">
                    <a16:rowId xmlns:a16="http://schemas.microsoft.com/office/drawing/2014/main" val="10003"/>
                  </a:ext>
                </a:extLst>
              </a:tr>
              <a:tr h="182880">
                <a:tc>
                  <a:txBody>
                    <a:bodyPr/>
                    <a:lstStyle/>
                    <a:p>
                      <a:pPr algn="l" fontAlgn="b"/>
                      <a:r>
                        <a:rPr lang="en-US" sz="1100" b="0" i="0" u="none" strike="noStrike">
                          <a:solidFill>
                            <a:srgbClr val="00B050"/>
                          </a:solidFill>
                          <a:effectLst/>
                          <a:latin typeface="Calibri"/>
                        </a:rPr>
                        <a:t>Not Found</a:t>
                      </a:r>
                    </a:p>
                  </a:txBody>
                  <a:tcPr marL="9525" marR="9525" marT="9525" marB="0" anchor="b"/>
                </a:tc>
                <a:tc>
                  <a:txBody>
                    <a:bodyPr/>
                    <a:lstStyle/>
                    <a:p>
                      <a:pPr algn="r" fontAlgn="b"/>
                      <a:r>
                        <a:rPr lang="en-US" sz="1100" b="0" i="0" u="none" strike="noStrike">
                          <a:solidFill>
                            <a:srgbClr val="000000"/>
                          </a:solidFill>
                          <a:effectLst/>
                          <a:latin typeface="Calibri"/>
                        </a:rPr>
                        <a:t>9</a:t>
                      </a:r>
                    </a:p>
                  </a:txBody>
                  <a:tcPr marL="9525" marR="9525" marT="9525" marB="0" anchor="b"/>
                </a:tc>
                <a:tc>
                  <a:txBody>
                    <a:bodyPr/>
                    <a:lstStyle/>
                    <a:p>
                      <a:pPr algn="r" fontAlgn="b"/>
                      <a:r>
                        <a:rPr lang="en-US" sz="1100" b="0" i="0" u="none" strike="noStrike">
                          <a:solidFill>
                            <a:srgbClr val="000000"/>
                          </a:solidFill>
                          <a:effectLst/>
                          <a:latin typeface="Calibri"/>
                        </a:rPr>
                        <a:t>4</a:t>
                      </a:r>
                    </a:p>
                  </a:txBody>
                  <a:tcPr marL="9525" marR="9525" marT="9525" marB="0" anchor="b"/>
                </a:tc>
                <a:tc>
                  <a:txBody>
                    <a:bodyPr/>
                    <a:lstStyle/>
                    <a:p>
                      <a:pPr algn="r" fontAlgn="b"/>
                      <a:r>
                        <a:rPr lang="en-US" sz="1100" b="0" i="0" u="none" strike="noStrike">
                          <a:solidFill>
                            <a:srgbClr val="000000"/>
                          </a:solidFill>
                          <a:effectLst/>
                          <a:latin typeface="Calibri"/>
                        </a:rPr>
                        <a:t>3</a:t>
                      </a:r>
                    </a:p>
                  </a:txBody>
                  <a:tcPr marL="9525" marR="9525" marT="9525" marB="0" anchor="b"/>
                </a:tc>
                <a:tc>
                  <a:txBody>
                    <a:bodyPr/>
                    <a:lstStyle/>
                    <a:p>
                      <a:pPr algn="r" fontAlgn="b"/>
                      <a:r>
                        <a:rPr lang="en-US" sz="1100" b="0" i="0" u="none" strike="noStrike">
                          <a:solidFill>
                            <a:srgbClr val="000000"/>
                          </a:solidFill>
                          <a:effectLst/>
                          <a:latin typeface="Calibri"/>
                        </a:rPr>
                        <a:t>3</a:t>
                      </a:r>
                    </a:p>
                  </a:txBody>
                  <a:tcPr marL="9525" marR="9525" marT="9525" marB="0" anchor="b"/>
                </a:tc>
                <a:tc>
                  <a:txBody>
                    <a:bodyPr/>
                    <a:lstStyle/>
                    <a:p>
                      <a:pPr algn="r" fontAlgn="b"/>
                      <a:r>
                        <a:rPr lang="en-US" sz="1100" b="0" i="0" u="none" strike="noStrike">
                          <a:solidFill>
                            <a:srgbClr val="000000"/>
                          </a:solidFill>
                          <a:effectLst/>
                          <a:latin typeface="Calibri"/>
                        </a:rPr>
                        <a:t>19</a:t>
                      </a:r>
                    </a:p>
                  </a:txBody>
                  <a:tcPr marL="9525" marR="9525" marT="9525" marB="0" anchor="b"/>
                </a:tc>
                <a:extLst>
                  <a:ext uri="{0D108BD9-81ED-4DB2-BD59-A6C34878D82A}">
                    <a16:rowId xmlns:a16="http://schemas.microsoft.com/office/drawing/2014/main" val="10004"/>
                  </a:ext>
                </a:extLst>
              </a:tr>
              <a:tr h="182880">
                <a:tc>
                  <a:txBody>
                    <a:bodyPr/>
                    <a:lstStyle/>
                    <a:p>
                      <a:pPr algn="l" fontAlgn="b"/>
                      <a:r>
                        <a:rPr lang="en-US" sz="1100" b="0" i="0" u="none" strike="noStrike" dirty="0">
                          <a:solidFill>
                            <a:srgbClr val="00B050"/>
                          </a:solidFill>
                          <a:effectLst/>
                          <a:latin typeface="Calibri"/>
                        </a:rPr>
                        <a:t>Total</a:t>
                      </a:r>
                    </a:p>
                  </a:txBody>
                  <a:tcPr marL="9525" marR="9525" marT="9525" marB="0" anchor="b"/>
                </a:tc>
                <a:tc>
                  <a:txBody>
                    <a:bodyPr/>
                    <a:lstStyle/>
                    <a:p>
                      <a:pPr algn="r" fontAlgn="b"/>
                      <a:r>
                        <a:rPr lang="en-US" sz="1100" b="0" i="0" u="none" strike="noStrike">
                          <a:solidFill>
                            <a:srgbClr val="000000"/>
                          </a:solidFill>
                          <a:effectLst/>
                          <a:latin typeface="Calibri"/>
                        </a:rPr>
                        <a:t>78</a:t>
                      </a:r>
                    </a:p>
                  </a:txBody>
                  <a:tcPr marL="9525" marR="9525" marT="9525" marB="0" anchor="b"/>
                </a:tc>
                <a:tc>
                  <a:txBody>
                    <a:bodyPr/>
                    <a:lstStyle/>
                    <a:p>
                      <a:pPr algn="r" fontAlgn="b"/>
                      <a:r>
                        <a:rPr lang="en-US" sz="1100" b="0" i="0" u="none" strike="noStrike">
                          <a:solidFill>
                            <a:srgbClr val="000000"/>
                          </a:solidFill>
                          <a:effectLst/>
                          <a:latin typeface="Calibri"/>
                        </a:rPr>
                        <a:t>191</a:t>
                      </a:r>
                    </a:p>
                  </a:txBody>
                  <a:tcPr marL="9525" marR="9525" marT="9525" marB="0" anchor="b"/>
                </a:tc>
                <a:tc>
                  <a:txBody>
                    <a:bodyPr/>
                    <a:lstStyle/>
                    <a:p>
                      <a:pPr algn="r" fontAlgn="b"/>
                      <a:r>
                        <a:rPr lang="en-US" sz="1100" b="0" i="0" u="none" strike="noStrike">
                          <a:solidFill>
                            <a:srgbClr val="000000"/>
                          </a:solidFill>
                          <a:effectLst/>
                          <a:latin typeface="Calibri"/>
                        </a:rPr>
                        <a:t>37</a:t>
                      </a:r>
                    </a:p>
                  </a:txBody>
                  <a:tcPr marL="9525" marR="9525" marT="9525" marB="0" anchor="b"/>
                </a:tc>
                <a:tc>
                  <a:txBody>
                    <a:bodyPr/>
                    <a:lstStyle/>
                    <a:p>
                      <a:pPr algn="r" fontAlgn="b"/>
                      <a:r>
                        <a:rPr lang="en-US" sz="1100" b="0" i="0" u="none" strike="noStrike">
                          <a:solidFill>
                            <a:srgbClr val="000000"/>
                          </a:solidFill>
                          <a:effectLst/>
                          <a:latin typeface="Calibri"/>
                        </a:rPr>
                        <a:t>77</a:t>
                      </a:r>
                    </a:p>
                  </a:txBody>
                  <a:tcPr marL="9525" marR="9525" marT="9525" marB="0" anchor="b"/>
                </a:tc>
                <a:tc>
                  <a:txBody>
                    <a:bodyPr/>
                    <a:lstStyle/>
                    <a:p>
                      <a:pPr algn="r" fontAlgn="b"/>
                      <a:r>
                        <a:rPr lang="en-US" sz="1100" b="0" i="0" u="none" strike="noStrike">
                          <a:solidFill>
                            <a:srgbClr val="000000"/>
                          </a:solidFill>
                          <a:effectLst/>
                          <a:latin typeface="Calibri"/>
                        </a:rPr>
                        <a:t>383</a:t>
                      </a:r>
                    </a:p>
                  </a:txBody>
                  <a:tcPr marL="9525" marR="9525" marT="9525" marB="0" anchor="b"/>
                </a:tc>
                <a:extLst>
                  <a:ext uri="{0D108BD9-81ED-4DB2-BD59-A6C34878D82A}">
                    <a16:rowId xmlns:a16="http://schemas.microsoft.com/office/drawing/2014/main" val="10005"/>
                  </a:ext>
                </a:extLst>
              </a:tr>
              <a:tr h="18288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82880">
                <a:tc>
                  <a:txBody>
                    <a:bodyPr/>
                    <a:lstStyle/>
                    <a:p>
                      <a:pPr algn="l" fontAlgn="b"/>
                      <a:r>
                        <a:rPr lang="en-US" sz="1100" b="1" i="0" u="none" strike="noStrike">
                          <a:solidFill>
                            <a:srgbClr val="00B050"/>
                          </a:solidFill>
                          <a:effectLst/>
                          <a:latin typeface="Calibri"/>
                        </a:rPr>
                        <a:t>SF/Area</a:t>
                      </a:r>
                    </a:p>
                  </a:txBody>
                  <a:tcPr marL="9525" marR="9525" marT="9525" marB="0" anchor="b"/>
                </a:tc>
                <a:tc>
                  <a:txBody>
                    <a:bodyPr/>
                    <a:lstStyle/>
                    <a:p>
                      <a:pPr algn="l" fontAlgn="b"/>
                      <a:r>
                        <a:rPr lang="en-US" sz="1100" b="1" i="0" u="none" strike="noStrike">
                          <a:solidFill>
                            <a:srgbClr val="00B050"/>
                          </a:solidFill>
                          <a:effectLst/>
                          <a:latin typeface="Calibri"/>
                        </a:rPr>
                        <a:t>#1</a:t>
                      </a:r>
                    </a:p>
                  </a:txBody>
                  <a:tcPr marL="9525" marR="9525" marT="9525" marB="0" anchor="b"/>
                </a:tc>
                <a:tc>
                  <a:txBody>
                    <a:bodyPr/>
                    <a:lstStyle/>
                    <a:p>
                      <a:pPr algn="l" fontAlgn="b"/>
                      <a:r>
                        <a:rPr lang="en-US" sz="1100" b="1" i="0" u="none" strike="noStrike">
                          <a:solidFill>
                            <a:srgbClr val="00B050"/>
                          </a:solidFill>
                          <a:effectLst/>
                          <a:latin typeface="Calibri"/>
                        </a:rPr>
                        <a:t>#2</a:t>
                      </a:r>
                    </a:p>
                  </a:txBody>
                  <a:tcPr marL="9525" marR="9525" marT="9525" marB="0" anchor="b"/>
                </a:tc>
                <a:tc>
                  <a:txBody>
                    <a:bodyPr/>
                    <a:lstStyle/>
                    <a:p>
                      <a:pPr algn="l" fontAlgn="b"/>
                      <a:r>
                        <a:rPr lang="en-US" sz="1100" b="1" i="0" u="none" strike="noStrike">
                          <a:solidFill>
                            <a:srgbClr val="00B050"/>
                          </a:solidFill>
                          <a:effectLst/>
                          <a:latin typeface="Calibri"/>
                        </a:rPr>
                        <a:t>#3</a:t>
                      </a:r>
                    </a:p>
                  </a:txBody>
                  <a:tcPr marL="9525" marR="9525" marT="9525" marB="0" anchor="b"/>
                </a:tc>
                <a:tc>
                  <a:txBody>
                    <a:bodyPr/>
                    <a:lstStyle/>
                    <a:p>
                      <a:pPr algn="l" fontAlgn="b"/>
                      <a:r>
                        <a:rPr lang="en-US" sz="1100" b="1" i="0" u="none" strike="noStrike">
                          <a:solidFill>
                            <a:srgbClr val="00B050"/>
                          </a:solidFill>
                          <a:effectLst/>
                          <a:latin typeface="Calibri"/>
                        </a:rPr>
                        <a:t>#4</a:t>
                      </a:r>
                    </a:p>
                  </a:txBody>
                  <a:tcPr marL="9525" marR="9525" marT="9525" marB="0" anchor="b"/>
                </a:tc>
                <a:tc>
                  <a:txBody>
                    <a:bodyPr/>
                    <a:lstStyle/>
                    <a:p>
                      <a:pPr algn="l" fontAlgn="b"/>
                      <a:r>
                        <a:rPr lang="en-US" sz="1100" b="1" i="0" u="none" strike="noStrike">
                          <a:solidFill>
                            <a:srgbClr val="1F497D"/>
                          </a:solidFill>
                          <a:effectLst/>
                          <a:latin typeface="Calibri"/>
                        </a:rPr>
                        <a:t>Sum</a:t>
                      </a:r>
                    </a:p>
                  </a:txBody>
                  <a:tcPr marL="9525" marR="9525" marT="9525" marB="0" anchor="b"/>
                </a:tc>
                <a:extLst>
                  <a:ext uri="{0D108BD9-81ED-4DB2-BD59-A6C34878D82A}">
                    <a16:rowId xmlns:a16="http://schemas.microsoft.com/office/drawing/2014/main" val="10007"/>
                  </a:ext>
                </a:extLst>
              </a:tr>
              <a:tr h="182880">
                <a:tc>
                  <a:txBody>
                    <a:bodyPr/>
                    <a:lstStyle/>
                    <a:p>
                      <a:pPr algn="l" fontAlgn="b"/>
                      <a:r>
                        <a:rPr lang="en-US" sz="1100" b="0" i="0" u="none" strike="noStrike">
                          <a:solidFill>
                            <a:srgbClr val="00B050"/>
                          </a:solidFill>
                          <a:effectLst/>
                          <a:latin typeface="Calibri"/>
                        </a:rPr>
                        <a:t>New</a:t>
                      </a:r>
                    </a:p>
                  </a:txBody>
                  <a:tcPr marL="9525" marR="9525" marT="9525" marB="0" anchor="b"/>
                </a:tc>
                <a:tc>
                  <a:txBody>
                    <a:bodyPr/>
                    <a:lstStyle/>
                    <a:p>
                      <a:pPr algn="r" fontAlgn="b"/>
                      <a:r>
                        <a:rPr lang="en-US" sz="1100" b="0" i="0" u="none" strike="noStrike">
                          <a:solidFill>
                            <a:srgbClr val="000000"/>
                          </a:solidFill>
                          <a:effectLst/>
                          <a:latin typeface="Calibri"/>
                        </a:rPr>
                        <a:t>33</a:t>
                      </a:r>
                    </a:p>
                  </a:txBody>
                  <a:tcPr marL="9525" marR="9525" marT="9525" marB="0" anchor="b"/>
                </a:tc>
                <a:tc>
                  <a:txBody>
                    <a:bodyPr/>
                    <a:lstStyle/>
                    <a:p>
                      <a:pPr algn="r" fontAlgn="b"/>
                      <a:r>
                        <a:rPr lang="en-US" sz="1100" b="0" i="0" u="none" strike="noStrike">
                          <a:solidFill>
                            <a:srgbClr val="000000"/>
                          </a:solidFill>
                          <a:effectLst/>
                          <a:latin typeface="Calibri"/>
                        </a:rPr>
                        <a:t>27</a:t>
                      </a:r>
                    </a:p>
                  </a:txBody>
                  <a:tcPr marL="9525" marR="9525" marT="9525" marB="0" anchor="b"/>
                </a:tc>
                <a:tc>
                  <a:txBody>
                    <a:bodyPr/>
                    <a:lstStyle/>
                    <a:p>
                      <a:pPr algn="r" fontAlgn="b"/>
                      <a:r>
                        <a:rPr lang="en-US" sz="1100" b="0" i="0" u="none" strike="noStrike">
                          <a:solidFill>
                            <a:srgbClr val="000000"/>
                          </a:solidFill>
                          <a:effectLst/>
                          <a:latin typeface="Calibri"/>
                        </a:rPr>
                        <a:t>9</a:t>
                      </a:r>
                    </a:p>
                  </a:txBody>
                  <a:tcPr marL="9525" marR="9525" marT="9525" marB="0" anchor="b"/>
                </a:tc>
                <a:tc>
                  <a:txBody>
                    <a:bodyPr/>
                    <a:lstStyle/>
                    <a:p>
                      <a:pPr algn="r" fontAlgn="b"/>
                      <a:r>
                        <a:rPr lang="en-US" sz="1100" b="0" i="0" u="none" strike="noStrike">
                          <a:solidFill>
                            <a:srgbClr val="000000"/>
                          </a:solidFill>
                          <a:effectLst/>
                          <a:latin typeface="Calibri"/>
                        </a:rPr>
                        <a:t>18</a:t>
                      </a:r>
                    </a:p>
                  </a:txBody>
                  <a:tcPr marL="9525" marR="9525" marT="9525" marB="0" anchor="b"/>
                </a:tc>
                <a:tc>
                  <a:txBody>
                    <a:bodyPr/>
                    <a:lstStyle/>
                    <a:p>
                      <a:pPr algn="r" fontAlgn="b"/>
                      <a:r>
                        <a:rPr lang="en-US" sz="1100" b="0" i="0" u="none" strike="noStrike">
                          <a:solidFill>
                            <a:srgbClr val="000000"/>
                          </a:solidFill>
                          <a:effectLst/>
                          <a:latin typeface="Calibri"/>
                        </a:rPr>
                        <a:t>87</a:t>
                      </a:r>
                    </a:p>
                  </a:txBody>
                  <a:tcPr marL="9525" marR="9525" marT="9525" marB="0" anchor="b"/>
                </a:tc>
                <a:extLst>
                  <a:ext uri="{0D108BD9-81ED-4DB2-BD59-A6C34878D82A}">
                    <a16:rowId xmlns:a16="http://schemas.microsoft.com/office/drawing/2014/main" val="10008"/>
                  </a:ext>
                </a:extLst>
              </a:tr>
              <a:tr h="182880">
                <a:tc>
                  <a:txBody>
                    <a:bodyPr/>
                    <a:lstStyle/>
                    <a:p>
                      <a:pPr algn="l" fontAlgn="b"/>
                      <a:r>
                        <a:rPr lang="en-US" sz="1100" b="0" i="0" u="none" strike="noStrike">
                          <a:solidFill>
                            <a:srgbClr val="00B050"/>
                          </a:solidFill>
                          <a:effectLst/>
                          <a:latin typeface="Calibri"/>
                        </a:rPr>
                        <a:t>Updates</a:t>
                      </a:r>
                    </a:p>
                  </a:txBody>
                  <a:tcPr marL="9525" marR="9525" marT="9525" marB="0" anchor="b"/>
                </a:tc>
                <a:tc>
                  <a:txBody>
                    <a:bodyPr/>
                    <a:lstStyle/>
                    <a:p>
                      <a:pPr algn="r" fontAlgn="b"/>
                      <a:r>
                        <a:rPr lang="en-US" sz="1100" b="0" i="0" u="none" strike="noStrike">
                          <a:solidFill>
                            <a:srgbClr val="000000"/>
                          </a:solidFill>
                          <a:effectLst/>
                          <a:latin typeface="Calibri"/>
                        </a:rPr>
                        <a:t>15</a:t>
                      </a:r>
                    </a:p>
                  </a:txBody>
                  <a:tcPr marL="9525" marR="9525" marT="9525" marB="0" anchor="b"/>
                </a:tc>
                <a:tc>
                  <a:txBody>
                    <a:bodyPr/>
                    <a:lstStyle/>
                    <a:p>
                      <a:pPr algn="r" fontAlgn="b"/>
                      <a:r>
                        <a:rPr lang="en-US" sz="1100" b="0" i="0" u="none" strike="noStrike">
                          <a:solidFill>
                            <a:srgbClr val="000000"/>
                          </a:solidFill>
                          <a:effectLst/>
                          <a:latin typeface="Calibri"/>
                        </a:rPr>
                        <a:t>9</a:t>
                      </a:r>
                    </a:p>
                  </a:txBody>
                  <a:tcPr marL="9525" marR="9525" marT="9525" marB="0" anchor="b"/>
                </a:tc>
                <a:tc>
                  <a:txBody>
                    <a:bodyPr/>
                    <a:lstStyle/>
                    <a:p>
                      <a:pPr algn="r" fontAlgn="b"/>
                      <a:r>
                        <a:rPr lang="en-US" sz="1100" b="0" i="0" u="none" strike="noStrike">
                          <a:solidFill>
                            <a:srgbClr val="000000"/>
                          </a:solidFill>
                          <a:effectLst/>
                          <a:latin typeface="Calibri"/>
                        </a:rPr>
                        <a:t>5</a:t>
                      </a:r>
                    </a:p>
                  </a:txBody>
                  <a:tcPr marL="9525" marR="9525" marT="9525" marB="0" anchor="b"/>
                </a:tc>
                <a:tc>
                  <a:txBody>
                    <a:bodyPr/>
                    <a:lstStyle/>
                    <a:p>
                      <a:pPr algn="r" fontAlgn="b"/>
                      <a:r>
                        <a:rPr lang="en-US" sz="1100" b="0" i="0" u="none" strike="noStrike" dirty="0">
                          <a:solidFill>
                            <a:srgbClr val="000000"/>
                          </a:solidFill>
                          <a:effectLst/>
                          <a:latin typeface="Calibri"/>
                        </a:rPr>
                        <a:t>6</a:t>
                      </a:r>
                    </a:p>
                  </a:txBody>
                  <a:tcPr marL="9525" marR="9525" marT="9525" marB="0" anchor="b"/>
                </a:tc>
                <a:tc>
                  <a:txBody>
                    <a:bodyPr/>
                    <a:lstStyle/>
                    <a:p>
                      <a:pPr algn="r" fontAlgn="b"/>
                      <a:r>
                        <a:rPr lang="en-US" sz="1100" b="0" i="0" u="none" strike="noStrike">
                          <a:solidFill>
                            <a:srgbClr val="000000"/>
                          </a:solidFill>
                          <a:effectLst/>
                          <a:latin typeface="Calibri"/>
                        </a:rPr>
                        <a:t>35</a:t>
                      </a:r>
                    </a:p>
                  </a:txBody>
                  <a:tcPr marL="9525" marR="9525" marT="9525" marB="0" anchor="b"/>
                </a:tc>
                <a:extLst>
                  <a:ext uri="{0D108BD9-81ED-4DB2-BD59-A6C34878D82A}">
                    <a16:rowId xmlns:a16="http://schemas.microsoft.com/office/drawing/2014/main" val="10009"/>
                  </a:ext>
                </a:extLst>
              </a:tr>
              <a:tr h="182880">
                <a:tc>
                  <a:txBody>
                    <a:bodyPr/>
                    <a:lstStyle/>
                    <a:p>
                      <a:pPr algn="l" fontAlgn="b"/>
                      <a:r>
                        <a:rPr lang="en-US" sz="1100" b="0" i="0" u="none" strike="noStrike">
                          <a:solidFill>
                            <a:srgbClr val="00B050"/>
                          </a:solidFill>
                          <a:effectLst/>
                          <a:latin typeface="Calibri"/>
                        </a:rPr>
                        <a:t>Excluded</a:t>
                      </a:r>
                    </a:p>
                  </a:txBody>
                  <a:tcPr marL="9525" marR="9525" marT="9525" marB="0" anchor="b"/>
                </a:tc>
                <a:tc>
                  <a:txBody>
                    <a:bodyPr/>
                    <a:lstStyle/>
                    <a:p>
                      <a:pPr algn="r" fontAlgn="b"/>
                      <a:r>
                        <a:rPr lang="en-US" sz="1100" b="0" i="0" u="none" strike="noStrike">
                          <a:solidFill>
                            <a:srgbClr val="000000"/>
                          </a:solidFill>
                          <a:effectLst/>
                          <a:latin typeface="Calibri"/>
                        </a:rPr>
                        <a:t>1</a:t>
                      </a:r>
                    </a:p>
                  </a:txBody>
                  <a:tcPr marL="9525" marR="9525" marT="9525" marB="0" anchor="b"/>
                </a:tc>
                <a:tc>
                  <a:txBody>
                    <a:bodyPr/>
                    <a:lstStyle/>
                    <a:p>
                      <a:pPr algn="r" fontAlgn="b"/>
                      <a:r>
                        <a:rPr lang="en-US" sz="1100" b="0" i="0" u="none" strike="noStrike">
                          <a:solidFill>
                            <a:srgbClr val="000000"/>
                          </a:solidFill>
                          <a:effectLst/>
                          <a:latin typeface="Calibri"/>
                        </a:rPr>
                        <a:t>3</a:t>
                      </a:r>
                    </a:p>
                  </a:txBody>
                  <a:tcPr marL="9525" marR="9525" marT="9525" marB="0" anchor="b"/>
                </a:tc>
                <a:tc>
                  <a:txBody>
                    <a:bodyPr/>
                    <a:lstStyle/>
                    <a:p>
                      <a:pPr algn="r" fontAlgn="b"/>
                      <a:r>
                        <a:rPr lang="en-US" sz="1100" b="0" i="0" u="none" strike="noStrike">
                          <a:solidFill>
                            <a:srgbClr val="000000"/>
                          </a:solidFill>
                          <a:effectLst/>
                          <a:latin typeface="Calibri"/>
                        </a:rPr>
                        <a:t>0</a:t>
                      </a:r>
                    </a:p>
                  </a:txBody>
                  <a:tcPr marL="9525" marR="9525" marT="9525" marB="0" anchor="b"/>
                </a:tc>
                <a:tc>
                  <a:txBody>
                    <a:bodyPr/>
                    <a:lstStyle/>
                    <a:p>
                      <a:pPr algn="r" fontAlgn="b"/>
                      <a:r>
                        <a:rPr lang="en-US" sz="1100" b="0" i="0" u="none" strike="noStrike">
                          <a:solidFill>
                            <a:srgbClr val="000000"/>
                          </a:solidFill>
                          <a:effectLst/>
                          <a:latin typeface="Calibri"/>
                        </a:rPr>
                        <a:t>0</a:t>
                      </a:r>
                    </a:p>
                  </a:txBody>
                  <a:tcPr marL="9525" marR="9525" marT="9525" marB="0" anchor="b"/>
                </a:tc>
                <a:tc>
                  <a:txBody>
                    <a:bodyPr/>
                    <a:lstStyle/>
                    <a:p>
                      <a:pPr algn="r" fontAlgn="b"/>
                      <a:r>
                        <a:rPr lang="en-US" sz="1100" b="0" i="0" u="none" strike="noStrike">
                          <a:solidFill>
                            <a:srgbClr val="000000"/>
                          </a:solidFill>
                          <a:effectLst/>
                          <a:latin typeface="Calibri"/>
                        </a:rPr>
                        <a:t>4</a:t>
                      </a:r>
                    </a:p>
                  </a:txBody>
                  <a:tcPr marL="9525" marR="9525" marT="9525" marB="0" anchor="b"/>
                </a:tc>
                <a:extLst>
                  <a:ext uri="{0D108BD9-81ED-4DB2-BD59-A6C34878D82A}">
                    <a16:rowId xmlns:a16="http://schemas.microsoft.com/office/drawing/2014/main" val="10010"/>
                  </a:ext>
                </a:extLst>
              </a:tr>
              <a:tr h="182880">
                <a:tc>
                  <a:txBody>
                    <a:bodyPr/>
                    <a:lstStyle/>
                    <a:p>
                      <a:pPr algn="l" fontAlgn="b"/>
                      <a:r>
                        <a:rPr lang="en-US" sz="1100" b="0" i="0" u="none" strike="noStrike">
                          <a:solidFill>
                            <a:srgbClr val="00B050"/>
                          </a:solidFill>
                          <a:effectLst/>
                          <a:latin typeface="Calibri"/>
                        </a:rPr>
                        <a:t>Not Found</a:t>
                      </a:r>
                    </a:p>
                  </a:txBody>
                  <a:tcPr marL="9525" marR="9525" marT="9525" marB="0" anchor="b"/>
                </a:tc>
                <a:tc>
                  <a:txBody>
                    <a:bodyPr/>
                    <a:lstStyle/>
                    <a:p>
                      <a:pPr algn="r" fontAlgn="b"/>
                      <a:r>
                        <a:rPr lang="en-US" sz="1100" b="0" i="0" u="none" strike="noStrike">
                          <a:solidFill>
                            <a:srgbClr val="000000"/>
                          </a:solidFill>
                          <a:effectLst/>
                          <a:latin typeface="Calibri"/>
                        </a:rPr>
                        <a:t>11</a:t>
                      </a:r>
                    </a:p>
                  </a:txBody>
                  <a:tcPr marL="9525" marR="9525" marT="9525" marB="0" anchor="b"/>
                </a:tc>
                <a:tc>
                  <a:txBody>
                    <a:bodyPr/>
                    <a:lstStyle/>
                    <a:p>
                      <a:pPr algn="r" fontAlgn="b"/>
                      <a:r>
                        <a:rPr lang="en-US" sz="1100" b="0" i="0" u="none" strike="noStrike">
                          <a:solidFill>
                            <a:srgbClr val="000000"/>
                          </a:solidFill>
                          <a:effectLst/>
                          <a:latin typeface="Calibri"/>
                        </a:rPr>
                        <a:t>2</a:t>
                      </a:r>
                    </a:p>
                  </a:txBody>
                  <a:tcPr marL="9525" marR="9525" marT="9525" marB="0" anchor="b"/>
                </a:tc>
                <a:tc>
                  <a:txBody>
                    <a:bodyPr/>
                    <a:lstStyle/>
                    <a:p>
                      <a:pPr algn="r" fontAlgn="b"/>
                      <a:r>
                        <a:rPr lang="en-US" sz="1100" b="0" i="0" u="none" strike="noStrike">
                          <a:solidFill>
                            <a:srgbClr val="000000"/>
                          </a:solidFill>
                          <a:effectLst/>
                          <a:latin typeface="Calibri"/>
                        </a:rPr>
                        <a:t>3</a:t>
                      </a:r>
                    </a:p>
                  </a:txBody>
                  <a:tcPr marL="9525" marR="9525" marT="9525" marB="0" anchor="b"/>
                </a:tc>
                <a:tc>
                  <a:txBody>
                    <a:bodyPr/>
                    <a:lstStyle/>
                    <a:p>
                      <a:pPr algn="r" fontAlgn="b"/>
                      <a:r>
                        <a:rPr lang="en-US" sz="1100" b="0" i="0" u="none" strike="noStrike">
                          <a:solidFill>
                            <a:srgbClr val="000000"/>
                          </a:solidFill>
                          <a:effectLst/>
                          <a:latin typeface="Calibri"/>
                        </a:rPr>
                        <a:t>0</a:t>
                      </a:r>
                    </a:p>
                  </a:txBody>
                  <a:tcPr marL="9525" marR="9525" marT="9525" marB="0" anchor="b"/>
                </a:tc>
                <a:tc>
                  <a:txBody>
                    <a:bodyPr/>
                    <a:lstStyle/>
                    <a:p>
                      <a:pPr algn="r" fontAlgn="b"/>
                      <a:r>
                        <a:rPr lang="en-US" sz="1100" b="0" i="0" u="none" strike="noStrike">
                          <a:solidFill>
                            <a:srgbClr val="000000"/>
                          </a:solidFill>
                          <a:effectLst/>
                          <a:latin typeface="Calibri"/>
                        </a:rPr>
                        <a:t>16</a:t>
                      </a:r>
                    </a:p>
                  </a:txBody>
                  <a:tcPr marL="9525" marR="9525" marT="9525" marB="0" anchor="b"/>
                </a:tc>
                <a:extLst>
                  <a:ext uri="{0D108BD9-81ED-4DB2-BD59-A6C34878D82A}">
                    <a16:rowId xmlns:a16="http://schemas.microsoft.com/office/drawing/2014/main" val="10011"/>
                  </a:ext>
                </a:extLst>
              </a:tr>
              <a:tr h="182880">
                <a:tc>
                  <a:txBody>
                    <a:bodyPr/>
                    <a:lstStyle/>
                    <a:p>
                      <a:pPr algn="l" fontAlgn="b"/>
                      <a:r>
                        <a:rPr lang="en-US" sz="1100" b="0" i="0" u="none" strike="noStrike">
                          <a:solidFill>
                            <a:srgbClr val="00B050"/>
                          </a:solidFill>
                          <a:effectLst/>
                          <a:latin typeface="Calibri"/>
                        </a:rPr>
                        <a:t>Total</a:t>
                      </a:r>
                    </a:p>
                  </a:txBody>
                  <a:tcPr marL="9525" marR="9525" marT="9525" marB="0" anchor="b"/>
                </a:tc>
                <a:tc>
                  <a:txBody>
                    <a:bodyPr/>
                    <a:lstStyle/>
                    <a:p>
                      <a:pPr algn="r" fontAlgn="b"/>
                      <a:r>
                        <a:rPr lang="en-US" sz="1100" b="0" i="0" u="none" strike="noStrike">
                          <a:solidFill>
                            <a:srgbClr val="000000"/>
                          </a:solidFill>
                          <a:effectLst/>
                          <a:latin typeface="Calibri"/>
                        </a:rPr>
                        <a:t>60</a:t>
                      </a:r>
                    </a:p>
                  </a:txBody>
                  <a:tcPr marL="9525" marR="9525" marT="9525" marB="0" anchor="b"/>
                </a:tc>
                <a:tc>
                  <a:txBody>
                    <a:bodyPr/>
                    <a:lstStyle/>
                    <a:p>
                      <a:pPr algn="r" fontAlgn="b"/>
                      <a:r>
                        <a:rPr lang="en-US" sz="1100" b="0" i="0" u="none" strike="noStrike">
                          <a:solidFill>
                            <a:srgbClr val="000000"/>
                          </a:solidFill>
                          <a:effectLst/>
                          <a:latin typeface="Calibri"/>
                        </a:rPr>
                        <a:t>41</a:t>
                      </a:r>
                    </a:p>
                  </a:txBody>
                  <a:tcPr marL="9525" marR="9525" marT="9525" marB="0" anchor="b"/>
                </a:tc>
                <a:tc>
                  <a:txBody>
                    <a:bodyPr/>
                    <a:lstStyle/>
                    <a:p>
                      <a:pPr algn="r" fontAlgn="b"/>
                      <a:r>
                        <a:rPr lang="en-US" sz="1100" b="0" i="0" u="none" strike="noStrike">
                          <a:solidFill>
                            <a:srgbClr val="000000"/>
                          </a:solidFill>
                          <a:effectLst/>
                          <a:latin typeface="Calibri"/>
                        </a:rPr>
                        <a:t>17</a:t>
                      </a:r>
                    </a:p>
                  </a:txBody>
                  <a:tcPr marL="9525" marR="9525" marT="9525" marB="0" anchor="b"/>
                </a:tc>
                <a:tc>
                  <a:txBody>
                    <a:bodyPr/>
                    <a:lstStyle/>
                    <a:p>
                      <a:pPr algn="r" fontAlgn="b"/>
                      <a:r>
                        <a:rPr lang="en-US" sz="1100" b="0" i="0" u="none" strike="noStrike">
                          <a:solidFill>
                            <a:srgbClr val="000000"/>
                          </a:solidFill>
                          <a:effectLst/>
                          <a:latin typeface="Calibri"/>
                        </a:rPr>
                        <a:t>24</a:t>
                      </a:r>
                    </a:p>
                  </a:txBody>
                  <a:tcPr marL="9525" marR="9525" marT="9525" marB="0" anchor="b"/>
                </a:tc>
                <a:tc>
                  <a:txBody>
                    <a:bodyPr/>
                    <a:lstStyle/>
                    <a:p>
                      <a:pPr algn="r" fontAlgn="b"/>
                      <a:r>
                        <a:rPr lang="en-US" sz="1100" b="0" i="0" u="none" strike="noStrike">
                          <a:solidFill>
                            <a:srgbClr val="000000"/>
                          </a:solidFill>
                          <a:effectLst/>
                          <a:latin typeface="Calibri"/>
                        </a:rPr>
                        <a:t>142</a:t>
                      </a:r>
                    </a:p>
                  </a:txBody>
                  <a:tcPr marL="9525" marR="9525" marT="9525" marB="0" anchor="b"/>
                </a:tc>
                <a:extLst>
                  <a:ext uri="{0D108BD9-81ED-4DB2-BD59-A6C34878D82A}">
                    <a16:rowId xmlns:a16="http://schemas.microsoft.com/office/drawing/2014/main" val="10012"/>
                  </a:ext>
                </a:extLst>
              </a:tr>
              <a:tr h="18288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182880">
                <a:tc>
                  <a:txBody>
                    <a:bodyPr/>
                    <a:lstStyle/>
                    <a:p>
                      <a:pPr algn="l" fontAlgn="b"/>
                      <a:r>
                        <a:rPr lang="en-US" sz="1100" b="1" i="0" u="none" strike="noStrike">
                          <a:solidFill>
                            <a:srgbClr val="00B050"/>
                          </a:solidFill>
                          <a:effectLst/>
                          <a:latin typeface="Calibri"/>
                        </a:rPr>
                        <a:t>GF/Area</a:t>
                      </a:r>
                    </a:p>
                  </a:txBody>
                  <a:tcPr marL="9525" marR="9525" marT="9525" marB="0" anchor="b"/>
                </a:tc>
                <a:tc>
                  <a:txBody>
                    <a:bodyPr/>
                    <a:lstStyle/>
                    <a:p>
                      <a:pPr algn="l" fontAlgn="b"/>
                      <a:r>
                        <a:rPr lang="en-US" sz="1100" b="1" i="0" u="none" strike="noStrike">
                          <a:solidFill>
                            <a:srgbClr val="00B050"/>
                          </a:solidFill>
                          <a:effectLst/>
                          <a:latin typeface="Calibri"/>
                        </a:rPr>
                        <a:t>#1</a:t>
                      </a:r>
                    </a:p>
                  </a:txBody>
                  <a:tcPr marL="9525" marR="9525" marT="9525" marB="0" anchor="b"/>
                </a:tc>
                <a:tc>
                  <a:txBody>
                    <a:bodyPr/>
                    <a:lstStyle/>
                    <a:p>
                      <a:pPr algn="l" fontAlgn="b"/>
                      <a:r>
                        <a:rPr lang="en-US" sz="1100" b="1" i="0" u="none" strike="noStrike">
                          <a:solidFill>
                            <a:srgbClr val="00B050"/>
                          </a:solidFill>
                          <a:effectLst/>
                          <a:latin typeface="Calibri"/>
                        </a:rPr>
                        <a:t>#2</a:t>
                      </a:r>
                    </a:p>
                  </a:txBody>
                  <a:tcPr marL="9525" marR="9525" marT="9525" marB="0" anchor="b"/>
                </a:tc>
                <a:tc>
                  <a:txBody>
                    <a:bodyPr/>
                    <a:lstStyle/>
                    <a:p>
                      <a:pPr algn="l" fontAlgn="b"/>
                      <a:r>
                        <a:rPr lang="en-US" sz="1100" b="1" i="0" u="none" strike="noStrike">
                          <a:solidFill>
                            <a:srgbClr val="00B050"/>
                          </a:solidFill>
                          <a:effectLst/>
                          <a:latin typeface="Calibri"/>
                        </a:rPr>
                        <a:t>#3</a:t>
                      </a:r>
                    </a:p>
                  </a:txBody>
                  <a:tcPr marL="9525" marR="9525" marT="9525" marB="0" anchor="b"/>
                </a:tc>
                <a:tc>
                  <a:txBody>
                    <a:bodyPr/>
                    <a:lstStyle/>
                    <a:p>
                      <a:pPr algn="l" fontAlgn="b"/>
                      <a:r>
                        <a:rPr lang="en-US" sz="1100" b="1" i="0" u="none" strike="noStrike">
                          <a:solidFill>
                            <a:srgbClr val="00B050"/>
                          </a:solidFill>
                          <a:effectLst/>
                          <a:latin typeface="Calibri"/>
                        </a:rPr>
                        <a:t>#4</a:t>
                      </a:r>
                    </a:p>
                  </a:txBody>
                  <a:tcPr marL="9525" marR="9525" marT="9525" marB="0" anchor="b"/>
                </a:tc>
                <a:tc>
                  <a:txBody>
                    <a:bodyPr/>
                    <a:lstStyle/>
                    <a:p>
                      <a:pPr algn="l" fontAlgn="b"/>
                      <a:r>
                        <a:rPr lang="en-US" sz="1100" b="1" i="0" u="none" strike="noStrike">
                          <a:solidFill>
                            <a:srgbClr val="1F497D"/>
                          </a:solidFill>
                          <a:effectLst/>
                          <a:latin typeface="Calibri"/>
                        </a:rPr>
                        <a:t>Sum</a:t>
                      </a:r>
                    </a:p>
                  </a:txBody>
                  <a:tcPr marL="9525" marR="9525" marT="9525" marB="0" anchor="b"/>
                </a:tc>
                <a:extLst>
                  <a:ext uri="{0D108BD9-81ED-4DB2-BD59-A6C34878D82A}">
                    <a16:rowId xmlns:a16="http://schemas.microsoft.com/office/drawing/2014/main" val="10014"/>
                  </a:ext>
                </a:extLst>
              </a:tr>
              <a:tr h="182880">
                <a:tc>
                  <a:txBody>
                    <a:bodyPr/>
                    <a:lstStyle/>
                    <a:p>
                      <a:pPr algn="l" fontAlgn="b"/>
                      <a:r>
                        <a:rPr lang="en-US" sz="1100" b="0" i="0" u="none" strike="noStrike">
                          <a:solidFill>
                            <a:srgbClr val="00B050"/>
                          </a:solidFill>
                          <a:effectLst/>
                          <a:latin typeface="Calibri"/>
                        </a:rPr>
                        <a:t>New</a:t>
                      </a:r>
                    </a:p>
                  </a:txBody>
                  <a:tcPr marL="9525" marR="9525" marT="9525" marB="0" anchor="b"/>
                </a:tc>
                <a:tc>
                  <a:txBody>
                    <a:bodyPr/>
                    <a:lstStyle/>
                    <a:p>
                      <a:pPr algn="r" fontAlgn="b"/>
                      <a:r>
                        <a:rPr lang="en-US" sz="1100" b="0" i="0" u="none" strike="noStrike">
                          <a:solidFill>
                            <a:srgbClr val="000000"/>
                          </a:solidFill>
                          <a:effectLst/>
                          <a:latin typeface="Calibri"/>
                        </a:rPr>
                        <a:t>7</a:t>
                      </a:r>
                    </a:p>
                  </a:txBody>
                  <a:tcPr marL="9525" marR="9525" marT="9525" marB="0" anchor="b"/>
                </a:tc>
                <a:tc>
                  <a:txBody>
                    <a:bodyPr/>
                    <a:lstStyle/>
                    <a:p>
                      <a:pPr algn="r" fontAlgn="b"/>
                      <a:r>
                        <a:rPr lang="en-US" sz="1100" b="0" i="0" u="none" strike="noStrike">
                          <a:solidFill>
                            <a:srgbClr val="000000"/>
                          </a:solidFill>
                          <a:effectLst/>
                          <a:latin typeface="Calibri"/>
                        </a:rPr>
                        <a:t>34</a:t>
                      </a:r>
                    </a:p>
                  </a:txBody>
                  <a:tcPr marL="9525" marR="9525" marT="9525" marB="0" anchor="b"/>
                </a:tc>
                <a:tc>
                  <a:txBody>
                    <a:bodyPr/>
                    <a:lstStyle/>
                    <a:p>
                      <a:pPr algn="r" fontAlgn="b"/>
                      <a:r>
                        <a:rPr lang="en-US" sz="1100" b="0" i="0" u="none" strike="noStrike">
                          <a:solidFill>
                            <a:srgbClr val="000000"/>
                          </a:solidFill>
                          <a:effectLst/>
                          <a:latin typeface="Calibri"/>
                        </a:rPr>
                        <a:t>5</a:t>
                      </a:r>
                    </a:p>
                  </a:txBody>
                  <a:tcPr marL="9525" marR="9525" marT="9525" marB="0" anchor="b"/>
                </a:tc>
                <a:tc>
                  <a:txBody>
                    <a:bodyPr/>
                    <a:lstStyle/>
                    <a:p>
                      <a:pPr algn="r" fontAlgn="b"/>
                      <a:r>
                        <a:rPr lang="en-US" sz="1100" b="0" i="0" u="none" strike="noStrike">
                          <a:solidFill>
                            <a:srgbClr val="000000"/>
                          </a:solidFill>
                          <a:effectLst/>
                          <a:latin typeface="Calibri"/>
                        </a:rPr>
                        <a:t>23</a:t>
                      </a:r>
                    </a:p>
                  </a:txBody>
                  <a:tcPr marL="9525" marR="9525" marT="9525" marB="0" anchor="b"/>
                </a:tc>
                <a:tc>
                  <a:txBody>
                    <a:bodyPr/>
                    <a:lstStyle/>
                    <a:p>
                      <a:pPr algn="r" fontAlgn="b"/>
                      <a:r>
                        <a:rPr lang="en-US" sz="1100" b="0" i="0" u="none" strike="noStrike">
                          <a:solidFill>
                            <a:srgbClr val="000000"/>
                          </a:solidFill>
                          <a:effectLst/>
                          <a:latin typeface="Calibri"/>
                        </a:rPr>
                        <a:t>69</a:t>
                      </a:r>
                    </a:p>
                  </a:txBody>
                  <a:tcPr marL="9525" marR="9525" marT="9525" marB="0" anchor="b"/>
                </a:tc>
                <a:extLst>
                  <a:ext uri="{0D108BD9-81ED-4DB2-BD59-A6C34878D82A}">
                    <a16:rowId xmlns:a16="http://schemas.microsoft.com/office/drawing/2014/main" val="10015"/>
                  </a:ext>
                </a:extLst>
              </a:tr>
              <a:tr h="182880">
                <a:tc>
                  <a:txBody>
                    <a:bodyPr/>
                    <a:lstStyle/>
                    <a:p>
                      <a:pPr algn="l" fontAlgn="b"/>
                      <a:r>
                        <a:rPr lang="en-US" sz="1100" b="0" i="0" u="none" strike="noStrike">
                          <a:solidFill>
                            <a:srgbClr val="00B050"/>
                          </a:solidFill>
                          <a:effectLst/>
                          <a:latin typeface="Calibri"/>
                        </a:rPr>
                        <a:t>Updates</a:t>
                      </a:r>
                    </a:p>
                  </a:txBody>
                  <a:tcPr marL="9525" marR="9525" marT="9525" marB="0" anchor="b"/>
                </a:tc>
                <a:tc>
                  <a:txBody>
                    <a:bodyPr/>
                    <a:lstStyle/>
                    <a:p>
                      <a:pPr algn="r" fontAlgn="b"/>
                      <a:r>
                        <a:rPr lang="en-US" sz="1100" b="0" i="0" u="none" strike="noStrike">
                          <a:solidFill>
                            <a:srgbClr val="000000"/>
                          </a:solidFill>
                          <a:effectLst/>
                          <a:latin typeface="Calibri"/>
                        </a:rPr>
                        <a:t>2</a:t>
                      </a:r>
                    </a:p>
                  </a:txBody>
                  <a:tcPr marL="9525" marR="9525" marT="9525" marB="0" anchor="b"/>
                </a:tc>
                <a:tc>
                  <a:txBody>
                    <a:bodyPr/>
                    <a:lstStyle/>
                    <a:p>
                      <a:pPr algn="r" fontAlgn="b"/>
                      <a:r>
                        <a:rPr lang="en-US" sz="1100" b="0" i="0" u="none" strike="noStrike">
                          <a:solidFill>
                            <a:srgbClr val="000000"/>
                          </a:solidFill>
                          <a:effectLst/>
                          <a:latin typeface="Calibri"/>
                        </a:rPr>
                        <a:t>6</a:t>
                      </a:r>
                    </a:p>
                  </a:txBody>
                  <a:tcPr marL="9525" marR="9525" marT="9525" marB="0" anchor="b"/>
                </a:tc>
                <a:tc>
                  <a:txBody>
                    <a:bodyPr/>
                    <a:lstStyle/>
                    <a:p>
                      <a:pPr algn="r" fontAlgn="b"/>
                      <a:r>
                        <a:rPr lang="en-US" sz="1100" b="0" i="0" u="none" strike="noStrike">
                          <a:solidFill>
                            <a:srgbClr val="000000"/>
                          </a:solidFill>
                          <a:effectLst/>
                          <a:latin typeface="Calibri"/>
                        </a:rPr>
                        <a:t>2</a:t>
                      </a:r>
                    </a:p>
                  </a:txBody>
                  <a:tcPr marL="9525" marR="9525" marT="9525" marB="0" anchor="b"/>
                </a:tc>
                <a:tc>
                  <a:txBody>
                    <a:bodyPr/>
                    <a:lstStyle/>
                    <a:p>
                      <a:pPr algn="r" fontAlgn="b"/>
                      <a:r>
                        <a:rPr lang="en-US" sz="1100" b="0" i="0" u="none" strike="noStrike">
                          <a:solidFill>
                            <a:srgbClr val="000000"/>
                          </a:solidFill>
                          <a:effectLst/>
                          <a:latin typeface="Calibri"/>
                        </a:rPr>
                        <a:t>30</a:t>
                      </a:r>
                    </a:p>
                  </a:txBody>
                  <a:tcPr marL="9525" marR="9525" marT="9525" marB="0" anchor="b"/>
                </a:tc>
                <a:tc>
                  <a:txBody>
                    <a:bodyPr/>
                    <a:lstStyle/>
                    <a:p>
                      <a:pPr algn="r" fontAlgn="b"/>
                      <a:r>
                        <a:rPr lang="en-US" sz="1100" b="0" i="0" u="none" strike="noStrike">
                          <a:solidFill>
                            <a:srgbClr val="000000"/>
                          </a:solidFill>
                          <a:effectLst/>
                          <a:latin typeface="Calibri"/>
                        </a:rPr>
                        <a:t>40</a:t>
                      </a:r>
                    </a:p>
                  </a:txBody>
                  <a:tcPr marL="9525" marR="9525" marT="9525" marB="0" anchor="b"/>
                </a:tc>
                <a:extLst>
                  <a:ext uri="{0D108BD9-81ED-4DB2-BD59-A6C34878D82A}">
                    <a16:rowId xmlns:a16="http://schemas.microsoft.com/office/drawing/2014/main" val="10016"/>
                  </a:ext>
                </a:extLst>
              </a:tr>
              <a:tr h="182880">
                <a:tc>
                  <a:txBody>
                    <a:bodyPr/>
                    <a:lstStyle/>
                    <a:p>
                      <a:pPr algn="l" fontAlgn="b"/>
                      <a:r>
                        <a:rPr lang="en-US" sz="1100" b="0" i="0" u="none" strike="noStrike">
                          <a:solidFill>
                            <a:srgbClr val="00B050"/>
                          </a:solidFill>
                          <a:effectLst/>
                          <a:latin typeface="Calibri"/>
                        </a:rPr>
                        <a:t>Excluded</a:t>
                      </a:r>
                    </a:p>
                  </a:txBody>
                  <a:tcPr marL="9525" marR="9525" marT="9525" marB="0" anchor="b"/>
                </a:tc>
                <a:tc>
                  <a:txBody>
                    <a:bodyPr/>
                    <a:lstStyle/>
                    <a:p>
                      <a:pPr algn="r" fontAlgn="b"/>
                      <a:r>
                        <a:rPr lang="en-US" sz="1100" b="0" i="0" u="none" strike="noStrike" dirty="0">
                          <a:solidFill>
                            <a:srgbClr val="000000"/>
                          </a:solidFill>
                          <a:effectLst/>
                          <a:latin typeface="Calibri"/>
                        </a:rPr>
                        <a:t>0</a:t>
                      </a:r>
                    </a:p>
                  </a:txBody>
                  <a:tcPr marL="9525" marR="9525" marT="9525" marB="0" anchor="b"/>
                </a:tc>
                <a:tc>
                  <a:txBody>
                    <a:bodyPr/>
                    <a:lstStyle/>
                    <a:p>
                      <a:pPr algn="r" fontAlgn="b"/>
                      <a:r>
                        <a:rPr lang="en-US" sz="1100" b="0" i="0" u="none" strike="noStrike">
                          <a:solidFill>
                            <a:srgbClr val="000000"/>
                          </a:solidFill>
                          <a:effectLst/>
                          <a:latin typeface="Calibri"/>
                        </a:rPr>
                        <a:t>0</a:t>
                      </a:r>
                    </a:p>
                  </a:txBody>
                  <a:tcPr marL="9525" marR="9525" marT="9525" marB="0" anchor="b"/>
                </a:tc>
                <a:tc>
                  <a:txBody>
                    <a:bodyPr/>
                    <a:lstStyle/>
                    <a:p>
                      <a:pPr algn="r" fontAlgn="b"/>
                      <a:r>
                        <a:rPr lang="en-US" sz="1100" b="0" i="0" u="none" strike="noStrike">
                          <a:solidFill>
                            <a:srgbClr val="000000"/>
                          </a:solidFill>
                          <a:effectLst/>
                          <a:latin typeface="Calibri"/>
                        </a:rPr>
                        <a:t>2</a:t>
                      </a:r>
                    </a:p>
                  </a:txBody>
                  <a:tcPr marL="9525" marR="9525" marT="9525" marB="0" anchor="b"/>
                </a:tc>
                <a:tc>
                  <a:txBody>
                    <a:bodyPr/>
                    <a:lstStyle/>
                    <a:p>
                      <a:pPr algn="r" fontAlgn="b"/>
                      <a:r>
                        <a:rPr lang="en-US" sz="1100" b="0" i="0" u="none" strike="noStrike">
                          <a:solidFill>
                            <a:srgbClr val="000000"/>
                          </a:solidFill>
                          <a:effectLst/>
                          <a:latin typeface="Calibri"/>
                        </a:rPr>
                        <a:t>0</a:t>
                      </a:r>
                    </a:p>
                  </a:txBody>
                  <a:tcPr marL="9525" marR="9525" marT="9525" marB="0" anchor="b"/>
                </a:tc>
                <a:tc>
                  <a:txBody>
                    <a:bodyPr/>
                    <a:lstStyle/>
                    <a:p>
                      <a:pPr algn="r" fontAlgn="b"/>
                      <a:r>
                        <a:rPr lang="en-US" sz="1100" b="0" i="0" u="none" strike="noStrike">
                          <a:solidFill>
                            <a:srgbClr val="000000"/>
                          </a:solidFill>
                          <a:effectLst/>
                          <a:latin typeface="Calibri"/>
                        </a:rPr>
                        <a:t>2</a:t>
                      </a:r>
                    </a:p>
                  </a:txBody>
                  <a:tcPr marL="9525" marR="9525" marT="9525" marB="0" anchor="b"/>
                </a:tc>
                <a:extLst>
                  <a:ext uri="{0D108BD9-81ED-4DB2-BD59-A6C34878D82A}">
                    <a16:rowId xmlns:a16="http://schemas.microsoft.com/office/drawing/2014/main" val="10017"/>
                  </a:ext>
                </a:extLst>
              </a:tr>
              <a:tr h="182880">
                <a:tc>
                  <a:txBody>
                    <a:bodyPr/>
                    <a:lstStyle/>
                    <a:p>
                      <a:pPr algn="l" fontAlgn="b"/>
                      <a:r>
                        <a:rPr lang="en-US" sz="1100" b="0" i="0" u="none" strike="noStrike">
                          <a:solidFill>
                            <a:srgbClr val="00B050"/>
                          </a:solidFill>
                          <a:effectLst/>
                          <a:latin typeface="Calibri"/>
                        </a:rPr>
                        <a:t>Not Found</a:t>
                      </a:r>
                    </a:p>
                  </a:txBody>
                  <a:tcPr marL="9525" marR="9525" marT="9525" marB="0" anchor="b"/>
                </a:tc>
                <a:tc>
                  <a:txBody>
                    <a:bodyPr/>
                    <a:lstStyle/>
                    <a:p>
                      <a:pPr algn="r" fontAlgn="b"/>
                      <a:r>
                        <a:rPr lang="en-US" sz="1100" b="0" i="0" u="none" strike="noStrike">
                          <a:solidFill>
                            <a:srgbClr val="000000"/>
                          </a:solidFill>
                          <a:effectLst/>
                          <a:latin typeface="Calibri"/>
                        </a:rPr>
                        <a:t>4</a:t>
                      </a:r>
                    </a:p>
                  </a:txBody>
                  <a:tcPr marL="9525" marR="9525" marT="9525" marB="0" anchor="b"/>
                </a:tc>
                <a:tc>
                  <a:txBody>
                    <a:bodyPr/>
                    <a:lstStyle/>
                    <a:p>
                      <a:pPr algn="r" fontAlgn="b"/>
                      <a:r>
                        <a:rPr lang="en-US" sz="1100" b="0" i="0" u="none" strike="noStrike">
                          <a:solidFill>
                            <a:srgbClr val="000000"/>
                          </a:solidFill>
                          <a:effectLst/>
                          <a:latin typeface="Calibri"/>
                        </a:rPr>
                        <a:t>8</a:t>
                      </a:r>
                    </a:p>
                  </a:txBody>
                  <a:tcPr marL="9525" marR="9525" marT="9525" marB="0" anchor="b"/>
                </a:tc>
                <a:tc>
                  <a:txBody>
                    <a:bodyPr/>
                    <a:lstStyle/>
                    <a:p>
                      <a:pPr algn="r" fontAlgn="b"/>
                      <a:r>
                        <a:rPr lang="en-US" sz="1100" b="0" i="0" u="none" strike="noStrike">
                          <a:solidFill>
                            <a:srgbClr val="000000"/>
                          </a:solidFill>
                          <a:effectLst/>
                          <a:latin typeface="Calibri"/>
                        </a:rPr>
                        <a:t>0</a:t>
                      </a:r>
                    </a:p>
                  </a:txBody>
                  <a:tcPr marL="9525" marR="9525" marT="9525" marB="0" anchor="b"/>
                </a:tc>
                <a:tc>
                  <a:txBody>
                    <a:bodyPr/>
                    <a:lstStyle/>
                    <a:p>
                      <a:pPr algn="r" fontAlgn="b"/>
                      <a:r>
                        <a:rPr lang="en-US" sz="1100" b="0" i="0" u="none" strike="noStrike">
                          <a:solidFill>
                            <a:srgbClr val="000000"/>
                          </a:solidFill>
                          <a:effectLst/>
                          <a:latin typeface="Calibri"/>
                        </a:rPr>
                        <a:t>3</a:t>
                      </a:r>
                    </a:p>
                  </a:txBody>
                  <a:tcPr marL="9525" marR="9525" marT="9525" marB="0" anchor="b"/>
                </a:tc>
                <a:tc>
                  <a:txBody>
                    <a:bodyPr/>
                    <a:lstStyle/>
                    <a:p>
                      <a:pPr algn="r" fontAlgn="b"/>
                      <a:r>
                        <a:rPr lang="en-US" sz="1100" b="0" i="0" u="none" strike="noStrike">
                          <a:solidFill>
                            <a:srgbClr val="000000"/>
                          </a:solidFill>
                          <a:effectLst/>
                          <a:latin typeface="Calibri"/>
                        </a:rPr>
                        <a:t>15</a:t>
                      </a:r>
                    </a:p>
                  </a:txBody>
                  <a:tcPr marL="9525" marR="9525" marT="9525" marB="0" anchor="b"/>
                </a:tc>
                <a:extLst>
                  <a:ext uri="{0D108BD9-81ED-4DB2-BD59-A6C34878D82A}">
                    <a16:rowId xmlns:a16="http://schemas.microsoft.com/office/drawing/2014/main" val="10018"/>
                  </a:ext>
                </a:extLst>
              </a:tr>
              <a:tr h="182880">
                <a:tc>
                  <a:txBody>
                    <a:bodyPr/>
                    <a:lstStyle/>
                    <a:p>
                      <a:pPr algn="l" fontAlgn="b"/>
                      <a:r>
                        <a:rPr lang="en-US" sz="1100" b="0" i="0" u="none" strike="noStrike">
                          <a:solidFill>
                            <a:srgbClr val="00B050"/>
                          </a:solidFill>
                          <a:effectLst/>
                          <a:latin typeface="Calibri"/>
                        </a:rPr>
                        <a:t>Total</a:t>
                      </a:r>
                    </a:p>
                  </a:txBody>
                  <a:tcPr marL="9525" marR="9525" marT="9525" marB="0" anchor="b"/>
                </a:tc>
                <a:tc>
                  <a:txBody>
                    <a:bodyPr/>
                    <a:lstStyle/>
                    <a:p>
                      <a:pPr algn="r" fontAlgn="b"/>
                      <a:r>
                        <a:rPr lang="en-US" sz="1100" b="0" i="0" u="none" strike="noStrike">
                          <a:solidFill>
                            <a:srgbClr val="000000"/>
                          </a:solidFill>
                          <a:effectLst/>
                          <a:latin typeface="Calibri"/>
                        </a:rPr>
                        <a:t>13</a:t>
                      </a:r>
                    </a:p>
                  </a:txBody>
                  <a:tcPr marL="9525" marR="9525" marT="9525" marB="0" anchor="b"/>
                </a:tc>
                <a:tc>
                  <a:txBody>
                    <a:bodyPr/>
                    <a:lstStyle/>
                    <a:p>
                      <a:pPr algn="r" fontAlgn="b"/>
                      <a:r>
                        <a:rPr lang="en-US" sz="1100" b="0" i="0" u="none" strike="noStrike">
                          <a:solidFill>
                            <a:srgbClr val="000000"/>
                          </a:solidFill>
                          <a:effectLst/>
                          <a:latin typeface="Calibri"/>
                        </a:rPr>
                        <a:t>48</a:t>
                      </a:r>
                    </a:p>
                  </a:txBody>
                  <a:tcPr marL="9525" marR="9525" marT="9525" marB="0" anchor="b"/>
                </a:tc>
                <a:tc>
                  <a:txBody>
                    <a:bodyPr/>
                    <a:lstStyle/>
                    <a:p>
                      <a:pPr algn="r" fontAlgn="b"/>
                      <a:r>
                        <a:rPr lang="en-US" sz="1100" b="0" i="0" u="none" strike="noStrike">
                          <a:solidFill>
                            <a:srgbClr val="000000"/>
                          </a:solidFill>
                          <a:effectLst/>
                          <a:latin typeface="Calibri"/>
                        </a:rPr>
                        <a:t>9</a:t>
                      </a:r>
                    </a:p>
                  </a:txBody>
                  <a:tcPr marL="9525" marR="9525" marT="9525" marB="0" anchor="b"/>
                </a:tc>
                <a:tc>
                  <a:txBody>
                    <a:bodyPr/>
                    <a:lstStyle/>
                    <a:p>
                      <a:pPr algn="r" fontAlgn="b"/>
                      <a:r>
                        <a:rPr lang="en-US" sz="1100" b="0" i="0" u="none" strike="noStrike">
                          <a:solidFill>
                            <a:srgbClr val="000000"/>
                          </a:solidFill>
                          <a:effectLst/>
                          <a:latin typeface="Calibri"/>
                        </a:rPr>
                        <a:t>56</a:t>
                      </a:r>
                    </a:p>
                  </a:txBody>
                  <a:tcPr marL="9525" marR="9525" marT="9525" marB="0" anchor="b"/>
                </a:tc>
                <a:tc>
                  <a:txBody>
                    <a:bodyPr/>
                    <a:lstStyle/>
                    <a:p>
                      <a:pPr algn="r" fontAlgn="b"/>
                      <a:r>
                        <a:rPr lang="en-US" sz="1100" b="0" i="0" u="none" strike="noStrike" dirty="0">
                          <a:solidFill>
                            <a:srgbClr val="000000"/>
                          </a:solidFill>
                          <a:effectLst/>
                          <a:latin typeface="Calibri"/>
                        </a:rPr>
                        <a:t>126</a:t>
                      </a:r>
                    </a:p>
                  </a:txBody>
                  <a:tcPr marL="9525" marR="9525" marT="9525" marB="0" anchor="b"/>
                </a:tc>
                <a:extLst>
                  <a:ext uri="{0D108BD9-81ED-4DB2-BD59-A6C34878D82A}">
                    <a16:rowId xmlns:a16="http://schemas.microsoft.com/office/drawing/2014/main" val="10019"/>
                  </a:ext>
                </a:extLst>
              </a:tr>
            </a:tbl>
          </a:graphicData>
        </a:graphic>
      </p:graphicFrame>
      <p:graphicFrame>
        <p:nvGraphicFramePr>
          <p:cNvPr id="5" name="Table 4">
            <a:extLst>
              <a:ext uri="{FF2B5EF4-FFF2-40B4-BE49-F238E27FC236}">
                <a16:creationId xmlns:a16="http://schemas.microsoft.com/office/drawing/2014/main" id="{5D6B4CA1-7C70-E94E-B2FE-2A306AEC455E}"/>
              </a:ext>
            </a:extLst>
          </p:cNvPr>
          <p:cNvGraphicFramePr>
            <a:graphicFrameLocks noGrp="1"/>
          </p:cNvGraphicFramePr>
          <p:nvPr>
            <p:extLst/>
          </p:nvPr>
        </p:nvGraphicFramePr>
        <p:xfrm>
          <a:off x="6400800" y="4114800"/>
          <a:ext cx="4038600" cy="2194560"/>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418545">
                <a:tc>
                  <a:txBody>
                    <a:bodyPr/>
                    <a:lstStyle/>
                    <a:p>
                      <a:endParaRPr lang="en-US" sz="1200" dirty="0"/>
                    </a:p>
                  </a:txBody>
                  <a:tcPr/>
                </a:tc>
                <a:tc>
                  <a:txBody>
                    <a:bodyPr/>
                    <a:lstStyle/>
                    <a:p>
                      <a:r>
                        <a:rPr lang="en-US" sz="1200" dirty="0"/>
                        <a:t>Experiments</a:t>
                      </a:r>
                    </a:p>
                  </a:txBody>
                  <a:tcPr/>
                </a:tc>
                <a:tc>
                  <a:txBody>
                    <a:bodyPr/>
                    <a:lstStyle/>
                    <a:p>
                      <a:r>
                        <a:rPr lang="en-US" sz="1200" dirty="0"/>
                        <a:t>Data Sets</a:t>
                      </a:r>
                    </a:p>
                  </a:txBody>
                  <a:tcPr/>
                </a:tc>
                <a:tc>
                  <a:txBody>
                    <a:bodyPr/>
                    <a:lstStyle/>
                    <a:p>
                      <a:r>
                        <a:rPr lang="en-US" sz="1200" dirty="0"/>
                        <a:t>Missing</a:t>
                      </a:r>
                      <a:r>
                        <a:rPr lang="en-US" sz="1200" baseline="0" dirty="0"/>
                        <a:t> </a:t>
                      </a:r>
                      <a:r>
                        <a:rPr lang="en-US" sz="1200" dirty="0"/>
                        <a:t>References</a:t>
                      </a:r>
                    </a:p>
                  </a:txBody>
                  <a:tcPr/>
                </a:tc>
                <a:extLst>
                  <a:ext uri="{0D108BD9-81ED-4DB2-BD59-A6C34878D82A}">
                    <a16:rowId xmlns:a16="http://schemas.microsoft.com/office/drawing/2014/main" val="10000"/>
                  </a:ext>
                </a:extLst>
              </a:tr>
              <a:tr h="484827">
                <a:tc>
                  <a:txBody>
                    <a:bodyPr/>
                    <a:lstStyle/>
                    <a:p>
                      <a:r>
                        <a:rPr lang="en-US" sz="1200" dirty="0"/>
                        <a:t>Neutron-Induced (NFY)</a:t>
                      </a:r>
                    </a:p>
                  </a:txBody>
                  <a:tcPr/>
                </a:tc>
                <a:tc>
                  <a:txBody>
                    <a:bodyPr/>
                    <a:lstStyle/>
                    <a:p>
                      <a:r>
                        <a:rPr lang="en-US" sz="1200" dirty="0"/>
                        <a:t>817</a:t>
                      </a:r>
                    </a:p>
                  </a:txBody>
                  <a:tcPr/>
                </a:tc>
                <a:tc>
                  <a:txBody>
                    <a:bodyPr/>
                    <a:lstStyle/>
                    <a:p>
                      <a:r>
                        <a:rPr lang="en-US" sz="1200" dirty="0"/>
                        <a:t>2992</a:t>
                      </a:r>
                    </a:p>
                  </a:txBody>
                  <a:tcPr/>
                </a:tc>
                <a:tc>
                  <a:txBody>
                    <a:bodyPr/>
                    <a:lstStyle/>
                    <a:p>
                      <a:r>
                        <a:rPr lang="en-US" sz="1200" dirty="0">
                          <a:solidFill>
                            <a:srgbClr val="FF0000"/>
                          </a:solidFill>
                        </a:rPr>
                        <a:t>384</a:t>
                      </a:r>
                    </a:p>
                  </a:txBody>
                  <a:tcPr/>
                </a:tc>
                <a:extLst>
                  <a:ext uri="{0D108BD9-81ED-4DB2-BD59-A6C34878D82A}">
                    <a16:rowId xmlns:a16="http://schemas.microsoft.com/office/drawing/2014/main" val="10001"/>
                  </a:ext>
                </a:extLst>
              </a:tr>
              <a:tr h="484827">
                <a:tc>
                  <a:txBody>
                    <a:bodyPr/>
                    <a:lstStyle/>
                    <a:p>
                      <a:r>
                        <a:rPr lang="en-US" sz="1200" dirty="0"/>
                        <a:t>Photo-Induced (PFY)</a:t>
                      </a:r>
                    </a:p>
                  </a:txBody>
                  <a:tcPr/>
                </a:tc>
                <a:tc>
                  <a:txBody>
                    <a:bodyPr/>
                    <a:lstStyle/>
                    <a:p>
                      <a:r>
                        <a:rPr lang="en-US" sz="1200" dirty="0"/>
                        <a:t>57</a:t>
                      </a:r>
                    </a:p>
                  </a:txBody>
                  <a:tcPr/>
                </a:tc>
                <a:tc>
                  <a:txBody>
                    <a:bodyPr/>
                    <a:lstStyle/>
                    <a:p>
                      <a:r>
                        <a:rPr lang="en-US" sz="1200" dirty="0"/>
                        <a:t>189</a:t>
                      </a:r>
                    </a:p>
                  </a:txBody>
                  <a:tcPr/>
                </a:tc>
                <a:tc>
                  <a:txBody>
                    <a:bodyPr/>
                    <a:lstStyle/>
                    <a:p>
                      <a:r>
                        <a:rPr lang="en-US" sz="1200" dirty="0">
                          <a:solidFill>
                            <a:srgbClr val="FF0000"/>
                          </a:solidFill>
                        </a:rPr>
                        <a:t>126</a:t>
                      </a:r>
                    </a:p>
                  </a:txBody>
                  <a:tcPr/>
                </a:tc>
                <a:extLst>
                  <a:ext uri="{0D108BD9-81ED-4DB2-BD59-A6C34878D82A}">
                    <a16:rowId xmlns:a16="http://schemas.microsoft.com/office/drawing/2014/main" val="10002"/>
                  </a:ext>
                </a:extLst>
              </a:tr>
              <a:tr h="339380">
                <a:tc>
                  <a:txBody>
                    <a:bodyPr/>
                    <a:lstStyle/>
                    <a:p>
                      <a:r>
                        <a:rPr lang="en-US" sz="1200" dirty="0"/>
                        <a:t>Spontaneous (SFY)</a:t>
                      </a:r>
                    </a:p>
                  </a:txBody>
                  <a:tcPr/>
                </a:tc>
                <a:tc>
                  <a:txBody>
                    <a:bodyPr/>
                    <a:lstStyle/>
                    <a:p>
                      <a:r>
                        <a:rPr lang="en-US" sz="1200" dirty="0"/>
                        <a:t>189</a:t>
                      </a:r>
                    </a:p>
                  </a:txBody>
                  <a:tcPr/>
                </a:tc>
                <a:tc>
                  <a:txBody>
                    <a:bodyPr/>
                    <a:lstStyle/>
                    <a:p>
                      <a:r>
                        <a:rPr lang="en-US" sz="1200" dirty="0"/>
                        <a:t>612</a:t>
                      </a:r>
                    </a:p>
                  </a:txBody>
                  <a:tcPr/>
                </a:tc>
                <a:tc>
                  <a:txBody>
                    <a:bodyPr/>
                    <a:lstStyle/>
                    <a:p>
                      <a:r>
                        <a:rPr lang="en-US" sz="1200" dirty="0">
                          <a:solidFill>
                            <a:srgbClr val="FF0000"/>
                          </a:solidFill>
                        </a:rPr>
                        <a:t>142</a:t>
                      </a:r>
                    </a:p>
                  </a:txBody>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6833E7A4-8F39-9747-84D2-D4DF8D727210}"/>
              </a:ext>
            </a:extLst>
          </p:cNvPr>
          <p:cNvPicPr>
            <a:picLocks noChangeAspect="1"/>
          </p:cNvPicPr>
          <p:nvPr/>
        </p:nvPicPr>
        <p:blipFill>
          <a:blip r:embed="rId2"/>
          <a:stretch>
            <a:fillRect/>
          </a:stretch>
        </p:blipFill>
        <p:spPr>
          <a:xfrm>
            <a:off x="7773448" y="4114800"/>
            <a:ext cx="3941364" cy="2057400"/>
          </a:xfrm>
          <a:prstGeom prst="rect">
            <a:avLst/>
          </a:prstGeom>
          <a:ln>
            <a:solidFill>
              <a:srgbClr val="D2C4F5"/>
            </a:solidFill>
          </a:ln>
        </p:spPr>
      </p:pic>
    </p:spTree>
    <p:extLst>
      <p:ext uri="{BB962C8B-B14F-4D97-AF65-F5344CB8AC3E}">
        <p14:creationId xmlns:p14="http://schemas.microsoft.com/office/powerpoint/2010/main" val="8040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5AA0-45ED-9C44-9D1A-290E865ED94D}"/>
              </a:ext>
            </a:extLst>
          </p:cNvPr>
          <p:cNvSpPr>
            <a:spLocks noGrp="1"/>
          </p:cNvSpPr>
          <p:nvPr>
            <p:ph type="title"/>
          </p:nvPr>
        </p:nvSpPr>
        <p:spPr/>
        <p:txBody>
          <a:bodyPr/>
          <a:lstStyle/>
          <a:p>
            <a:pPr algn="ctr"/>
            <a:r>
              <a:rPr lang="en-US" dirty="0"/>
              <a:t>Pilot FY Compilation Project</a:t>
            </a:r>
          </a:p>
        </p:txBody>
      </p:sp>
      <p:sp>
        <p:nvSpPr>
          <p:cNvPr id="3" name="Content Placeholder 2">
            <a:extLst>
              <a:ext uri="{FF2B5EF4-FFF2-40B4-BE49-F238E27FC236}">
                <a16:creationId xmlns:a16="http://schemas.microsoft.com/office/drawing/2014/main" id="{9D6A05A9-8D11-A747-838E-C1227731AA1F}"/>
              </a:ext>
            </a:extLst>
          </p:cNvPr>
          <p:cNvSpPr>
            <a:spLocks noGrp="1"/>
          </p:cNvSpPr>
          <p:nvPr>
            <p:ph idx="1"/>
          </p:nvPr>
        </p:nvSpPr>
        <p:spPr/>
        <p:txBody>
          <a:bodyPr>
            <a:noAutofit/>
          </a:bodyPr>
          <a:lstStyle/>
          <a:p>
            <a:r>
              <a:rPr lang="en-US" sz="1800" dirty="0"/>
              <a:t>Pilot project was launched at NNDC to estimate a FY compilation time scale.</a:t>
            </a:r>
          </a:p>
          <a:p>
            <a:r>
              <a:rPr lang="en-US" sz="1800" dirty="0"/>
              <a:t>Search for missing references at NNDC</a:t>
            </a:r>
          </a:p>
          <a:p>
            <a:pPr lvl="1"/>
            <a:r>
              <a:rPr lang="en-US" sz="1400" dirty="0"/>
              <a:t>Search for missing references (B. </a:t>
            </a:r>
            <a:r>
              <a:rPr lang="en-US" sz="1400" dirty="0" err="1"/>
              <a:t>Pritychenko</a:t>
            </a:r>
            <a:r>
              <a:rPr lang="en-US" sz="1400" dirty="0"/>
              <a:t>): ~160 h</a:t>
            </a:r>
          </a:p>
          <a:p>
            <a:pPr lvl="1"/>
            <a:r>
              <a:rPr lang="en-US" sz="1400" dirty="0"/>
              <a:t>Search for missing references (E. </a:t>
            </a:r>
            <a:r>
              <a:rPr lang="en-US" sz="1400" dirty="0" err="1"/>
              <a:t>Betak</a:t>
            </a:r>
            <a:r>
              <a:rPr lang="en-US" sz="1400" dirty="0"/>
              <a:t>): ~20 h</a:t>
            </a:r>
          </a:p>
          <a:p>
            <a:pPr lvl="1"/>
            <a:r>
              <a:rPr lang="en-US" sz="1400" dirty="0"/>
              <a:t>Verification (O. </a:t>
            </a:r>
            <a:r>
              <a:rPr lang="en-US" sz="1400" dirty="0" err="1"/>
              <a:t>Schwerer</a:t>
            </a:r>
            <a:r>
              <a:rPr lang="en-US" sz="1400" dirty="0"/>
              <a:t>): ~120 h</a:t>
            </a:r>
          </a:p>
          <a:p>
            <a:pPr lvl="1"/>
            <a:r>
              <a:rPr lang="en-US" sz="1400" dirty="0"/>
              <a:t>NNDC library work (J. </a:t>
            </a:r>
            <a:r>
              <a:rPr lang="en-US" sz="1400" dirty="0" err="1"/>
              <a:t>Totans</a:t>
            </a:r>
            <a:r>
              <a:rPr lang="en-US" sz="1400" dirty="0"/>
              <a:t>): ~120 h</a:t>
            </a:r>
          </a:p>
          <a:p>
            <a:pPr lvl="1"/>
            <a:r>
              <a:rPr lang="en-US" sz="1400" dirty="0"/>
              <a:t>Totals for searches and verification: 420 h</a:t>
            </a:r>
          </a:p>
          <a:p>
            <a:r>
              <a:rPr lang="en-US" sz="1800" dirty="0"/>
              <a:t>Pilot Compilation Project</a:t>
            </a:r>
          </a:p>
          <a:p>
            <a:pPr lvl="1"/>
            <a:r>
              <a:rPr lang="en-US" sz="1400" dirty="0"/>
              <a:t>Compilation of 15 experiments (B. </a:t>
            </a:r>
            <a:r>
              <a:rPr lang="en-US" sz="1400" dirty="0" err="1"/>
              <a:t>Pritychenko</a:t>
            </a:r>
            <a:r>
              <a:rPr lang="en-US" sz="1400" dirty="0"/>
              <a:t>): ~120 h</a:t>
            </a:r>
          </a:p>
          <a:p>
            <a:pPr lvl="1"/>
            <a:r>
              <a:rPr lang="en-US" sz="1400" dirty="0"/>
              <a:t>Verification of 15 experiments (O. </a:t>
            </a:r>
            <a:r>
              <a:rPr lang="en-US" sz="1400" dirty="0" err="1"/>
              <a:t>Schwerer</a:t>
            </a:r>
            <a:r>
              <a:rPr lang="en-US" sz="1400" dirty="0"/>
              <a:t>): ~60 h</a:t>
            </a:r>
          </a:p>
          <a:p>
            <a:pPr lvl="1"/>
            <a:r>
              <a:rPr lang="en-US" sz="1400" dirty="0"/>
              <a:t>Corrections of 18 old entries (B. </a:t>
            </a:r>
            <a:r>
              <a:rPr lang="en-US" sz="1400" dirty="0" err="1"/>
              <a:t>Pritychenko</a:t>
            </a:r>
            <a:r>
              <a:rPr lang="en-US" sz="1400" dirty="0"/>
              <a:t>): ~60 h</a:t>
            </a:r>
          </a:p>
          <a:p>
            <a:pPr lvl="1"/>
            <a:r>
              <a:rPr lang="en-US" sz="1400" dirty="0"/>
              <a:t>Verification of 18 old entries (O. </a:t>
            </a:r>
            <a:r>
              <a:rPr lang="en-US" sz="1400" dirty="0" err="1"/>
              <a:t>Schwerer</a:t>
            </a:r>
            <a:r>
              <a:rPr lang="en-US" sz="1400" dirty="0"/>
              <a:t>): ~30 h</a:t>
            </a:r>
          </a:p>
          <a:p>
            <a:pPr lvl="1"/>
            <a:r>
              <a:rPr lang="en-US" sz="1400" dirty="0"/>
              <a:t>Totals for 15 new and 18 updated entries are 180 and 90 h, respectively.</a:t>
            </a:r>
          </a:p>
          <a:p>
            <a:r>
              <a:rPr lang="en-US" sz="1800" dirty="0"/>
              <a:t>Please do not use the pilot project time scale literally, some experiments could be very time consuming. Rather consider the fact that NNDC already has invested 690 hours of work to the creation of complete FY experiments database.</a:t>
            </a:r>
          </a:p>
        </p:txBody>
      </p:sp>
    </p:spTree>
    <p:extLst>
      <p:ext uri="{BB962C8B-B14F-4D97-AF65-F5344CB8AC3E}">
        <p14:creationId xmlns:p14="http://schemas.microsoft.com/office/powerpoint/2010/main" val="2146526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Widescreen_Update_2018_Gray" id="{6D5D0459-A709-304C-9DB0-42D07B8396B5}" vid="{5BA428CC-F424-DA43-AB00-D1F12DEF8F49}"/>
    </a:ext>
  </a:extLst>
</a:theme>
</file>

<file path=docProps/app.xml><?xml version="1.0" encoding="utf-8"?>
<Properties xmlns="http://schemas.openxmlformats.org/officeDocument/2006/extended-properties" xmlns:vt="http://schemas.openxmlformats.org/officeDocument/2006/docPropsVTypes">
  <Template>Office Theme</Template>
  <TotalTime>150</TotalTime>
  <Words>1432</Words>
  <Application>Microsoft Macintosh PowerPoint</Application>
  <PresentationFormat>Widescreen</PresentationFormat>
  <Paragraphs>221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Current status of the EXFOR project</vt:lpstr>
      <vt:lpstr>EXFOR Effort in the U.S. and Canada</vt:lpstr>
      <vt:lpstr>EXFOR Statistics</vt:lpstr>
      <vt:lpstr>Migration to New Servers</vt:lpstr>
      <vt:lpstr>Missing Data</vt:lpstr>
      <vt:lpstr>Missing Fission Yields Data</vt:lpstr>
      <vt:lpstr>Work on FY References</vt:lpstr>
      <vt:lpstr>NSR FY References</vt:lpstr>
      <vt:lpstr>Pilot FY Compilation Project</vt:lpstr>
      <vt:lpstr>Pilot Project Findings</vt:lpstr>
      <vt:lpstr>Conclusions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Pritychenko, Boris</dc:creator>
  <cp:keywords/>
  <dc:description/>
  <cp:lastModifiedBy>Pritychenko, Boris</cp:lastModifiedBy>
  <cp:revision>78</cp:revision>
  <dcterms:created xsi:type="dcterms:W3CDTF">2018-10-19T14:22:59Z</dcterms:created>
  <dcterms:modified xsi:type="dcterms:W3CDTF">2018-11-02T14:25:03Z</dcterms:modified>
  <cp:category/>
</cp:coreProperties>
</file>