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73" r:id="rId5"/>
    <p:sldId id="257" r:id="rId6"/>
    <p:sldId id="258" r:id="rId7"/>
    <p:sldId id="270" r:id="rId8"/>
    <p:sldId id="263" r:id="rId9"/>
    <p:sldId id="260" r:id="rId10"/>
    <p:sldId id="262" r:id="rId11"/>
    <p:sldId id="265" r:id="rId12"/>
    <p:sldId id="261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30137-0EF5-4C1A-B03D-BEBE1887F27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8B484-24E8-4B62-9E04-2549F913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2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1813-3D9C-4F56-AAE6-6BDD671EFF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9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1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3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1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5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4D9D7-C3F9-4303-A613-FA87837B9C0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6307-A44C-4A4C-97B1-DD7D12F9A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2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590800"/>
            <a:ext cx="8965580" cy="3733800"/>
          </a:xfrm>
        </p:spPr>
        <p:txBody>
          <a:bodyPr>
            <a:noAutofit/>
          </a:bodyPr>
          <a:lstStyle/>
          <a:p>
            <a:r>
              <a:rPr lang="en-US" sz="2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Nica</a:t>
            </a:r>
            <a:r>
              <a:rPr lang="en-US" sz="2200" b="1" i="1" u="sng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J.C. Hardy</a:t>
            </a:r>
            <a:r>
              <a:rPr lang="en-US" sz="22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Horvat</a:t>
            </a:r>
            <a:r>
              <a:rPr lang="en-US" sz="22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V.E. Iacob</a:t>
            </a:r>
            <a:r>
              <a:rPr lang="en-US" sz="22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H.I. Park</a:t>
            </a:r>
            <a:r>
              <a:rPr lang="en-US" sz="22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T.A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Werke</a:t>
            </a:r>
            <a:r>
              <a:rPr lang="en-US" sz="22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K.J. 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Glennon</a:t>
            </a:r>
            <a:r>
              <a:rPr lang="en-US" sz="22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C.M. </a:t>
            </a:r>
            <a:r>
              <a:rPr lang="en-US" sz="2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Folden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22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M.B. </a:t>
            </a:r>
            <a: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Trzhaskovskaya</a:t>
            </a:r>
            <a:r>
              <a:rPr lang="en-US" sz="2200" i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V.I. </a:t>
            </a:r>
            <a: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Sabla</a:t>
            </a:r>
            <a:r>
              <a:rPr lang="en-US" sz="2200" i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Bryant</a:t>
            </a:r>
            <a:r>
              <a:rPr lang="en-US" sz="22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X.K. </a:t>
            </a:r>
            <a:r>
              <a:rPr lang="en-US" sz="2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</a:t>
            </a:r>
            <a:r>
              <a:rPr lang="en-US" sz="2200" i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Institute, Texas A&amp;M University, College Station, Texas 77843, USA</a:t>
            </a:r>
            <a:b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Petersburg Nuclear Physics Institute,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Gatchina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188300,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b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 summer student from Middlebury College, Middlebury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 05753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 summer student from University of Central Arkansas, Conway</a:t>
            </a:r>
            <a:b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72035</a:t>
            </a:r>
            <a:b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 summer student from University of Wisconsin, La Crosse</a:t>
            </a:r>
            <a:b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 54601</a:t>
            </a:r>
            <a:endParaRPr lang="en-US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28600"/>
            <a:ext cx="8991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 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α</a:t>
            </a:r>
            <a:r>
              <a:rPr lang="en-US" sz="3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Internal Conversion Coefficients Measurements of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39.752(6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E3 Transition in </a:t>
            </a:r>
            <a:r>
              <a:rPr lang="en-US" sz="3000" b="1" i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103m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Internal Conversion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pPr algn="ctr"/>
            <a:endParaRPr lang="en-US" sz="1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o-RO" sz="2400" b="1" i="1" dirty="0" smtClean="0">
                <a:solidFill>
                  <a:srgbClr val="00B0F0"/>
                </a:solidFill>
                <a:latin typeface="Times New Roman" pitchFamily="18" charset="0"/>
              </a:rPr>
              <a:t>TEXAS A&amp;M PROGRAM TO MEASURE ICC</a:t>
            </a:r>
            <a:r>
              <a:rPr lang="en-US" altLang="ro-RO" sz="2000" b="1" i="1" dirty="0" smtClean="0">
                <a:solidFill>
                  <a:srgbClr val="00B0F0"/>
                </a:solidFill>
                <a:latin typeface="Times New Roman" pitchFamily="18" charset="0"/>
              </a:rPr>
              <a:t/>
            </a:r>
            <a:br>
              <a:rPr lang="en-US" altLang="ro-RO" sz="2000" b="1" i="1" dirty="0" smtClean="0">
                <a:solidFill>
                  <a:srgbClr val="00B0F0"/>
                </a:solidFill>
                <a:latin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30250" y="0"/>
          <a:ext cx="76819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Document" r:id="rId3" imgW="8200190" imgH="7320052" progId="Word.Document.8">
                  <p:embed/>
                </p:oleObj>
              </mc:Choice>
              <mc:Fallback>
                <p:oleObj name="Document" r:id="rId3" imgW="8200190" imgH="73200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0"/>
                        <a:ext cx="76819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9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228600" y="-450850"/>
            <a:ext cx="87630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 sz="2800">
              <a:solidFill>
                <a:srgbClr val="FF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 sz="2800" baseline="30000">
              <a:solidFill>
                <a:srgbClr val="FF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 sz="2800">
              <a:solidFill>
                <a:srgbClr val="FF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 sz="2800">
              <a:solidFill>
                <a:srgbClr val="FF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 sz="9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ro-RO" sz="2400" b="1" baseline="30000" dirty="0" smtClean="0">
                <a:solidFill>
                  <a:srgbClr val="CC6600"/>
                </a:solidFill>
                <a:latin typeface="Times New Roman" pitchFamily="18" charset="0"/>
              </a:rPr>
              <a:t>                                     109</a:t>
            </a:r>
            <a:r>
              <a:rPr lang="en-US" altLang="ro-RO" sz="2400" b="1" dirty="0" smtClean="0">
                <a:solidFill>
                  <a:srgbClr val="CC6600"/>
                </a:solidFill>
                <a:latin typeface="Times New Roman" pitchFamily="18" charset="0"/>
              </a:rPr>
              <a:t>Cd Efficiency Calibration</a:t>
            </a:r>
            <a:r>
              <a:rPr lang="en-US" altLang="ro-RO" sz="4000" dirty="0" smtClean="0"/>
              <a:t> </a:t>
            </a:r>
            <a:br>
              <a:rPr lang="en-US" altLang="ro-RO" sz="4000" dirty="0" smtClean="0"/>
            </a:br>
            <a:r>
              <a:rPr lang="en-US" altLang="ro-RO" sz="4000" dirty="0" smtClean="0"/>
              <a:t>        </a:t>
            </a:r>
            <a:r>
              <a:rPr lang="en-US" altLang="ro-RO" sz="2400" dirty="0" smtClean="0">
                <a:solidFill>
                  <a:schemeClr val="hlink"/>
                </a:solidFill>
                <a:latin typeface="Times New Roman" pitchFamily="18" charset="0"/>
              </a:rPr>
              <a:t>         </a:t>
            </a:r>
            <a:r>
              <a:rPr lang="en-US" altLang="ro-RO" sz="2400" b="1" i="1" dirty="0" smtClean="0">
                <a:solidFill>
                  <a:schemeClr val="hlink"/>
                </a:solidFill>
                <a:latin typeface="Times New Roman" pitchFamily="18" charset="0"/>
              </a:rPr>
              <a:t>22.6-keV </a:t>
            </a:r>
            <a:r>
              <a:rPr lang="en-US" altLang="ro-RO" sz="2400" b="1" i="1" dirty="0" err="1" smtClean="0">
                <a:solidFill>
                  <a:schemeClr val="hlink"/>
                </a:solidFill>
                <a:latin typeface="Times New Roman" pitchFamily="18" charset="0"/>
              </a:rPr>
              <a:t>AgKx</a:t>
            </a:r>
            <a:r>
              <a:rPr lang="en-US" altLang="ro-RO" sz="2400" b="1" i="1" dirty="0" smtClean="0">
                <a:solidFill>
                  <a:schemeClr val="hlink"/>
                </a:solidFill>
                <a:latin typeface="Times New Roman" pitchFamily="18" charset="0"/>
              </a:rPr>
              <a:t> &amp; 88.0-keV E3 </a:t>
            </a:r>
            <a:r>
              <a:rPr lang="el-GR" altLang="ro-RO" sz="2400" b="1" i="1" dirty="0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en-US" altLang="ro-RO" sz="2400" b="1" i="1" dirty="0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regions            </a:t>
            </a:r>
            <a:r>
              <a:rPr lang="en-US" altLang="ro-RO" sz="2000" dirty="0" smtClean="0">
                <a:latin typeface="Times New Roman" pitchFamily="18" charset="0"/>
                <a:cs typeface="Arial" charset="0"/>
              </a:rPr>
              <a:t/>
            </a:r>
            <a:br>
              <a:rPr lang="en-US" altLang="ro-RO" sz="2000" dirty="0" smtClean="0">
                <a:latin typeface="Times New Roman" pitchFamily="18" charset="0"/>
                <a:cs typeface="Arial" charset="0"/>
              </a:rPr>
            </a:br>
            <a:endParaRPr lang="el-GR" altLang="ro-RO" sz="20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14340" name="Picture 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633" y="1676400"/>
            <a:ext cx="4038600" cy="4525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228600" y="2209800"/>
                <a:ext cx="4800600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4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Photopeak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efficiency:</a:t>
                </a:r>
              </a:p>
              <a:p>
                <a:pPr marL="0" indent="0" algn="just">
                  <a:buNone/>
                </a:pPr>
                <a:endParaRPr lang="en-US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ro-RO" sz="2400" b="1" baseline="30000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	</a:t>
                </a:r>
                <a:r>
                  <a:rPr lang="en-US" altLang="ro-RO" sz="2400" b="1" u="sng" baseline="30000" dirty="0" smtClean="0">
                    <a:solidFill>
                      <a:srgbClr val="00B050"/>
                    </a:solidFill>
                    <a:latin typeface="Times New Roman" pitchFamily="18" charset="0"/>
                  </a:rPr>
                  <a:t>109</a:t>
                </a:r>
                <a:r>
                  <a:rPr lang="en-US" altLang="ro-RO" sz="2400" b="1" u="sng" dirty="0" smtClean="0">
                    <a:solidFill>
                      <a:srgbClr val="00B050"/>
                    </a:solidFill>
                    <a:latin typeface="Times New Roman" pitchFamily="18" charset="0"/>
                  </a:rPr>
                  <a:t>Cd </a:t>
                </a:r>
                <a14:m>
                  <m:oMath xmlns:m="http://schemas.openxmlformats.org/officeDocument/2006/math">
                    <m:r>
                      <a:rPr lang="en-US" sz="2400" b="1" i="0" u="sng">
                        <a:solidFill>
                          <a:srgbClr val="00B050"/>
                        </a:solidFill>
                        <a:latin typeface="Cambria Math"/>
                      </a:rPr>
                      <m:t>𝛆</m:t>
                    </m:r>
                  </m:oMath>
                </a14:m>
                <a:r>
                  <a:rPr lang="en-US" sz="2400" b="1" u="sng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88</a:t>
                </a:r>
                <a:r>
                  <a:rPr lang="el-GR" sz="2400" b="1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en-US" sz="24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ro-RO" sz="2400" b="1" i="1" dirty="0" smtClean="0">
                    <a:solidFill>
                      <a:schemeClr val="hlink"/>
                    </a:solidFill>
                    <a:latin typeface="Times New Roman" pitchFamily="18" charset="0"/>
                  </a:rPr>
                  <a:t>	</a:t>
                </a:r>
                <a:r>
                  <a:rPr lang="en-US" altLang="ro-RO" sz="2400" b="1" i="1" dirty="0" smtClean="0">
                    <a:solidFill>
                      <a:srgbClr val="00B0F0"/>
                    </a:solidFill>
                    <a:latin typeface="Times New Roman" pitchFamily="18" charset="0"/>
                  </a:rPr>
                  <a:t>-22.6-keV </a:t>
                </a:r>
                <a:r>
                  <a:rPr lang="en-US" altLang="ro-RO" sz="2400" b="1" i="1" dirty="0" err="1">
                    <a:solidFill>
                      <a:srgbClr val="00B0F0"/>
                    </a:solidFill>
                    <a:latin typeface="Times New Roman" pitchFamily="18" charset="0"/>
                  </a:rPr>
                  <a:t>AgKx</a:t>
                </a:r>
                <a:r>
                  <a:rPr lang="en-US" altLang="ro-RO" sz="2400" b="1" i="1" dirty="0">
                    <a:solidFill>
                      <a:srgbClr val="00B0F0"/>
                    </a:solidFill>
                    <a:latin typeface="Times New Roman" pitchFamily="18" charset="0"/>
                  </a:rPr>
                  <a:t> </a:t>
                </a:r>
                <a:endParaRPr lang="en-US" altLang="ro-RO" sz="2400" b="1" i="1" dirty="0" smtClean="0">
                  <a:solidFill>
                    <a:srgbClr val="00B0F0"/>
                  </a:solidFill>
                  <a:latin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ro-RO" sz="2400" b="1" i="1" dirty="0" smtClean="0">
                    <a:solidFill>
                      <a:srgbClr val="00B0F0"/>
                    </a:solidFill>
                    <a:latin typeface="Times New Roman" pitchFamily="18" charset="0"/>
                  </a:rPr>
                  <a:t>	-88.0-keV </a:t>
                </a:r>
                <a:r>
                  <a:rPr lang="en-US" altLang="ro-RO" sz="2400" b="1" i="1" dirty="0">
                    <a:solidFill>
                      <a:srgbClr val="00B0F0"/>
                    </a:solidFill>
                    <a:latin typeface="Times New Roman" pitchFamily="18" charset="0"/>
                  </a:rPr>
                  <a:t>E3 </a:t>
                </a:r>
                <a:r>
                  <a:rPr lang="el-GR" altLang="ro-RO" sz="2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Arial" charset="0"/>
                  </a:rPr>
                  <a:t>γ</a:t>
                </a:r>
                <a:r>
                  <a:rPr lang="en-US" altLang="ro-RO" sz="2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Arial" charset="0"/>
                  </a:rPr>
                  <a:t> ray</a:t>
                </a:r>
              </a:p>
              <a:p>
                <a:pPr marL="0" indent="0" algn="just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𝑲</m:t>
                            </m:r>
                          </m:sub>
                        </m:sSub>
                      </m:den>
                    </m:f>
                    <m:r>
                      <a:rPr lang="en-US" sz="30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𝑲</m:t>
                            </m:r>
                          </m:sub>
                        </m:sSub>
                        <m:r>
                          <a:rPr lang="en-US" sz="3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𝑲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𝜸</m:t>
                            </m:r>
                          </m:sub>
                        </m:sSub>
                        <m:r>
                          <a:rPr lang="en-US" sz="3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𝒆𝒄</m:t>
                            </m:r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𝑲</m:t>
                            </m:r>
                          </m:sub>
                        </m:sSub>
                        <m:r>
                          <a:rPr lang="en-US" sz="3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𝜸</m:t>
                            </m:r>
                          </m:sub>
                        </m:sSub>
                      </m:den>
                    </m:f>
                    <m:r>
                      <a:rPr lang="en-US" sz="30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3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𝑲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400" b="1" dirty="0"/>
              </a:p>
              <a:p>
                <a:pPr marL="0" indent="0" algn="just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09800"/>
                <a:ext cx="4800600" cy="3581400"/>
              </a:xfrm>
              <a:prstGeom prst="rect">
                <a:avLst/>
              </a:prstGeom>
              <a:blipFill rotWithShape="1">
                <a:blip r:embed="rId3"/>
                <a:stretch>
                  <a:fillRect l="-2033" t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5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94515"/>
              </p:ext>
            </p:extLst>
          </p:nvPr>
        </p:nvGraphicFramePr>
        <p:xfrm>
          <a:off x="12700" y="112713"/>
          <a:ext cx="9055100" cy="660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Document" r:id="rId3" imgW="9125195" imgH="6655904" progId="Word.Document.8">
                  <p:embed/>
                </p:oleObj>
              </mc:Choice>
              <mc:Fallback>
                <p:oleObj name="Document" r:id="rId3" imgW="9125195" imgH="66559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112713"/>
                        <a:ext cx="9055100" cy="660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4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32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Run</a:t>
            </a:r>
            <a:endParaRPr lang="en-US" sz="32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458200" cy="6019800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Radioactive Sources were prepared by (n</a:t>
            </a:r>
            <a:r>
              <a:rPr lang="en-US" sz="2400" b="1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reaction at TRIGA reactor 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Texas A&amp;M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Science Center at ~ 7.5 ×10</a:t>
            </a:r>
            <a:r>
              <a:rPr lang="en-US" sz="2400" b="1" i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n/cm</a:t>
            </a:r>
            <a:r>
              <a:rPr lang="en-US" sz="2400" b="1" i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457200" indent="-457200" algn="just">
              <a:buFontTx/>
              <a:buChar char="-"/>
            </a:pPr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ources were prepared of materials with natural isotopic abundance: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baseline="30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 32%, </a:t>
            </a:r>
            <a:r>
              <a:rPr lang="en-US" sz="2400" b="1" i="1" baseline="30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 1%</a:t>
            </a:r>
          </a:p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u="sng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103m</a:t>
            </a:r>
            <a:r>
              <a:rPr lang="en-US" sz="24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Source(1),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 </a:t>
            </a:r>
            <a:r>
              <a:rPr lang="el-G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g/cm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RuO</a:t>
            </a:r>
            <a:r>
              <a:rPr lang="en-US" sz="24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Al backing.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Activated for 20 h, measured after 1 months for ~20 days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 decay (239 d) 41.3-keV K</a:t>
            </a:r>
            <a:r>
              <a:rPr lang="el-GR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peak affecting the 39.8-keV 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peak of interest </a:t>
            </a:r>
            <a:endParaRPr lang="en-US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u="sng" baseline="30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103m</a:t>
            </a:r>
            <a:r>
              <a:rPr lang="en-US" sz="2400" b="1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Source(2),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mg/cm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 metal on 1.3 mg/cm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metal.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Activated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measured after 1 months for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~77 days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Si(Li) detector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1" u="sng" baseline="30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103m</a:t>
            </a:r>
            <a:r>
              <a:rPr lang="en-US" sz="24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Source(3),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4.8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mg/cm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metal.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Activated for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measured after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~44 days with </a:t>
            </a:r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33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383" y="1295400"/>
            <a:ext cx="3352800" cy="346075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Ru/Cu Source(2): </a:t>
            </a:r>
            <a:r>
              <a:rPr lang="en-US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Impurity analysis spectrum</a:t>
            </a:r>
            <a:endParaRPr lang="en-US" sz="1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25819"/>
            <a:ext cx="4040188" cy="324485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" y="3924300"/>
            <a:ext cx="3657600" cy="381000"/>
          </a:xfrm>
        </p:spPr>
        <p:txBody>
          <a:bodyPr>
            <a:norm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US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Source(3): </a:t>
            </a:r>
            <a:r>
              <a:rPr lang="en-US" sz="1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Impurity analysis </a:t>
            </a:r>
            <a:r>
              <a:rPr lang="en-US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en-US" sz="1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4041775" cy="24685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4" y="1613424"/>
            <a:ext cx="5168985" cy="212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4953000" cy="19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5257800" y="878662"/>
            <a:ext cx="3815233" cy="6440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11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</a:p>
          <a:p>
            <a:r>
              <a:rPr lang="en-US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Ru/Cu Source(2): </a:t>
            </a:r>
            <a:r>
              <a:rPr 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Rh </a:t>
            </a:r>
            <a:r>
              <a:rPr lang="en-US" sz="11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-rays; (b) 39.8-keV </a:t>
            </a:r>
            <a:r>
              <a:rPr lang="el-GR" sz="1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</a:p>
          <a:p>
            <a:r>
              <a:rPr lang="en-US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RuO</a:t>
            </a:r>
            <a:r>
              <a:rPr lang="en-US" sz="11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Source(3): </a:t>
            </a:r>
            <a:r>
              <a:rPr 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39.8-keV </a:t>
            </a:r>
            <a:r>
              <a:rPr lang="el-GR" sz="1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  + </a:t>
            </a:r>
            <a:r>
              <a:rPr lang="en-US" sz="11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l-GR" sz="1100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contamination</a:t>
            </a:r>
            <a:endParaRPr lang="en-US" sz="11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80" y="1524000"/>
            <a:ext cx="3057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11" y="4783910"/>
            <a:ext cx="2978163" cy="19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5486400" y="4305301"/>
            <a:ext cx="2735643" cy="478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9095" y="4350085"/>
            <a:ext cx="32422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(Si)Li </a:t>
            </a:r>
            <a:r>
              <a:rPr lang="en-US" sz="1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lang="en-US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Ru/Cu Source(2):  </a:t>
            </a:r>
          </a:p>
          <a:p>
            <a:r>
              <a:rPr 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en-US" sz="11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-rays with Ru </a:t>
            </a:r>
            <a:r>
              <a:rPr lang="en-US" sz="11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-rays (fluorescence)</a:t>
            </a:r>
          </a:p>
        </p:txBody>
      </p:sp>
    </p:spTree>
    <p:extLst>
      <p:ext uri="{BB962C8B-B14F-4D97-AF65-F5344CB8AC3E}">
        <p14:creationId xmlns:p14="http://schemas.microsoft.com/office/powerpoint/2010/main" val="42292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5638800" cy="45720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 average of seven experimental results: :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371600"/>
                <a:ext cx="5181600" cy="4525963"/>
              </a:xfrm>
            </p:spPr>
            <p:txBody>
              <a:bodyPr/>
              <a:lstStyle/>
              <a:p>
                <a:r>
                  <a:rPr lang="en-US" sz="2200" b="1" i="1" dirty="0" smtClean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2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 </a:t>
                </a:r>
                <a:r>
                  <a:rPr lang="en-US" sz="2200" b="1" i="1" dirty="0" smtClean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 Source(1</a:t>
                </a:r>
                <a:r>
                  <a:rPr lang="en-US" sz="22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Source(2)</a:t>
                </a:r>
              </a:p>
              <a:p>
                <a:pPr marL="0" indent="0">
                  <a:buNone/>
                </a:pPr>
                <a:r>
                  <a:rPr lang="el-GR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200" b="1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K39.8 = 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141.1(23) (rel. </a:t>
                </a:r>
                <a:r>
                  <a:rPr lang="en-US" sz="22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1.6%)</a:t>
                </a:r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l-GR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200" b="1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T39.8 </a:t>
                </a:r>
                <a:r>
                  <a:rPr lang="en-US" sz="22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1428(13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(rel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0.9%)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r>
                  <a:rPr lang="en-US" sz="2200" b="1" i="1" dirty="0" err="1" smtClean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</a:t>
                </a:r>
                <a:r>
                  <a:rPr lang="en-US" sz="2200" b="1" i="1" dirty="0" smtClean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Source(3)</a:t>
                </a:r>
                <a:endParaRPr lang="en-US" b="1" i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="1" i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onsistency check: </a:t>
                </a:r>
                <a:r>
                  <a:rPr lang="en-US" sz="2200" b="1" i="1" baseline="30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</a:t>
                </a:r>
                <a:r>
                  <a:rPr lang="en-US" sz="22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 </a:t>
                </a:r>
                <a:r>
                  <a:rPr lang="el-GR" sz="22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sz="22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?   </a:t>
                </a:r>
                <a:r>
                  <a:rPr lang="en-US" sz="2200" b="1" i="1" baseline="30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</a:t>
                </a:r>
                <a:r>
                  <a:rPr lang="en-US" sz="22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 </a:t>
                </a:r>
                <a:r>
                  <a:rPr lang="el-GR" sz="22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200" b="1" i="1" baseline="30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2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𝑲</m:t>
                        </m:r>
                      </m:sub>
                    </m:sSub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𝑻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𝒆𝒄</m:t>
                        </m:r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𝑲</m:t>
                        </m:r>
                      </m:sub>
                    </m:sSub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1383(28) 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1369(11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371600"/>
                <a:ext cx="5181600" cy="4525963"/>
              </a:xfrm>
              <a:blipFill rotWithShape="1">
                <a:blip r:embed="rId2"/>
                <a:stretch>
                  <a:fillRect l="-1412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3200" y="171450"/>
            <a:ext cx="1905000" cy="438150"/>
          </a:xfrm>
        </p:spPr>
        <p:txBody>
          <a:bodyPr>
            <a:normAutofit fontScale="85000" lnSpcReduction="10000"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l-GR" sz="1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(b) </a:t>
            </a:r>
            <a:r>
              <a:rPr lang="el-GR" sz="1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Ru Source(1) and Source(2)</a:t>
            </a:r>
            <a:endParaRPr lang="en-US" sz="1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8294" y="5410200"/>
            <a:ext cx="4041775" cy="39512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162300" cy="406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24591"/>
              </p:ext>
            </p:extLst>
          </p:nvPr>
        </p:nvGraphicFramePr>
        <p:xfrm>
          <a:off x="228600" y="3886200"/>
          <a:ext cx="5486400" cy="2615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183"/>
                <a:gridCol w="889817"/>
                <a:gridCol w="914400"/>
                <a:gridCol w="990600"/>
                <a:gridCol w="914400"/>
              </a:tblGrid>
              <a:tr h="26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Δ(%)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Δ(%)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2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141.1(23)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1428(13)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Theory: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Pure E3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vacancy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127.5(1)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+10.7(18)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1388(2)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+2.9(9)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Vacancy(FO)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135.3(1)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+4.3(17)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1404(1)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+1.7(9)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E3+M4,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δ=0.02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(0.04%)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vacancy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131.2(1)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+7.5(18)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1410(2)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+1.3(9)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2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Vacancy(FO)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139.3(1)</a:t>
                      </a:r>
                      <a:endParaRPr lang="en-US" sz="14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+1.3(17)</a:t>
                      </a:r>
                      <a:endParaRPr lang="en-US" sz="14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1426(1)</a:t>
                      </a:r>
                      <a:endParaRPr lang="en-US" sz="14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+0.1(9)</a:t>
                      </a:r>
                      <a:endParaRPr lang="en-US" sz="14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 Placeholder 2"/>
          <p:cNvSpPr txBox="1">
            <a:spLocks/>
          </p:cNvSpPr>
          <p:nvPr/>
        </p:nvSpPr>
        <p:spPr>
          <a:xfrm>
            <a:off x="5948638" y="5791200"/>
            <a:ext cx="32766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60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6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M4 admixture: </a:t>
            </a:r>
          </a:p>
          <a:p>
            <a:r>
              <a:rPr lang="en-US" sz="6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-Agreement with theory including the vacancy (FO) </a:t>
            </a:r>
          </a:p>
          <a:p>
            <a:r>
              <a:rPr lang="en-US" sz="6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-Disagreement with theory ignoring the vacancy</a:t>
            </a:r>
            <a:endParaRPr lang="en-US" sz="6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- Cyclotron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b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Precision Measurements</a:t>
            </a:r>
            <a:r>
              <a:rPr lang="en-US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3657600" cy="4873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K500 and K150 cyclotrons</a:t>
            </a:r>
            <a:endParaRPr 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038600" y="1219200"/>
            <a:ext cx="4041775" cy="411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1" y="4038600"/>
            <a:ext cx="436418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3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- Cyclotron Institute</a:t>
            </a:r>
            <a:b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Precision Measurements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7848600" cy="2286000"/>
          </a:xfrm>
        </p:spPr>
        <p:txBody>
          <a:bodyPr>
            <a:normAutofit fontScale="85000" lnSpcReduction="20000"/>
          </a:bodyPr>
          <a:lstStyle/>
          <a:p>
            <a:endParaRPr lang="en-US" sz="28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 (</a:t>
            </a:r>
            <a:r>
              <a:rPr lang="el-GR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detector (</a:t>
            </a:r>
            <a:r>
              <a:rPr lang="el-GR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 Scintillator detector (</a:t>
            </a:r>
            <a:r>
              <a:rPr lang="el-GR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 transport </a:t>
            </a:r>
          </a:p>
          <a:p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Kamax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NT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5672"/>
            <a:ext cx="4040188" cy="39512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1" y="3505200"/>
            <a:ext cx="629185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7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305800" cy="2209800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ro-RO" sz="2400" b="1" i="1" dirty="0">
                <a:solidFill>
                  <a:srgbClr val="006600"/>
                </a:solidFill>
                <a:latin typeface="Times New Roman" pitchFamily="18" charset="0"/>
              </a:rPr>
              <a:t>Internal Conversion Coefficients (ICC):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ro-RO" sz="2400" b="1" i="1" dirty="0">
                <a:solidFill>
                  <a:srgbClr val="00B050"/>
                </a:solidFill>
                <a:latin typeface="Times New Roman" pitchFamily="18" charset="0"/>
              </a:rPr>
              <a:t>Big impact on quality of nuclear science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ro-RO" sz="2400" b="1" i="1" dirty="0">
                <a:solidFill>
                  <a:srgbClr val="00B050"/>
                </a:solidFill>
                <a:latin typeface="Times New Roman" pitchFamily="18" charset="0"/>
              </a:rPr>
              <a:t>Central for </a:t>
            </a:r>
            <a:r>
              <a:rPr lang="en-US" altLang="ro-RO" sz="2400" b="1" i="1" dirty="0" smtClean="0">
                <a:solidFill>
                  <a:srgbClr val="00B050"/>
                </a:solidFill>
                <a:latin typeface="Times New Roman" pitchFamily="18" charset="0"/>
              </a:rPr>
              <a:t>the </a:t>
            </a:r>
            <a:r>
              <a:rPr lang="en-US" altLang="ro-RO" sz="2400" b="1" i="1" dirty="0">
                <a:solidFill>
                  <a:srgbClr val="00B050"/>
                </a:solidFill>
                <a:latin typeface="Times New Roman" pitchFamily="18" charset="0"/>
              </a:rPr>
              <a:t>nuclear data </a:t>
            </a:r>
            <a:r>
              <a:rPr lang="en-US" altLang="ro-RO" sz="2400" b="1" i="1" dirty="0" smtClean="0">
                <a:solidFill>
                  <a:srgbClr val="00B050"/>
                </a:solidFill>
                <a:latin typeface="Times New Roman" pitchFamily="18" charset="0"/>
              </a:rPr>
              <a:t>evaluation programs</a:t>
            </a:r>
            <a:endParaRPr lang="en-US" altLang="ro-RO" sz="2400" b="1" i="1" dirty="0">
              <a:solidFill>
                <a:srgbClr val="00B050"/>
              </a:solidFill>
              <a:latin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ro-RO" sz="2400" b="1" i="1" dirty="0">
                <a:solidFill>
                  <a:srgbClr val="00B050"/>
                </a:solidFill>
                <a:latin typeface="Times New Roman" pitchFamily="18" charset="0"/>
              </a:rPr>
              <a:t>Intensely studied by theory and experiment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ro-RO" sz="2400" b="1" i="1" u="sng" dirty="0">
                <a:solidFill>
                  <a:srgbClr val="00B050"/>
                </a:solidFill>
                <a:latin typeface="Times New Roman" pitchFamily="18" charset="0"/>
              </a:rPr>
              <a:t>Important result: </a:t>
            </a:r>
            <a:r>
              <a:rPr lang="en-US" altLang="ro-RO" sz="2400" b="1" i="1" dirty="0">
                <a:solidFill>
                  <a:srgbClr val="00B050"/>
                </a:solidFill>
                <a:latin typeface="Times New Roman" pitchFamily="18" charset="0"/>
              </a:rPr>
              <a:t>hole calculation now standard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51" y="381000"/>
            <a:ext cx="8991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 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α</a:t>
            </a:r>
            <a:r>
              <a:rPr lang="en-US" sz="3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Internal Conversion Coefficients Measurements of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39.752(6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E3 Transition in </a:t>
            </a:r>
            <a:r>
              <a:rPr lang="en-US" sz="3000" b="1" i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103m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Internal Conversion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pPr algn="ctr"/>
            <a:endParaRPr lang="en-US" sz="1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o-RO" sz="2400" b="1" i="1" dirty="0" smtClean="0">
                <a:solidFill>
                  <a:srgbClr val="00B0F0"/>
                </a:solidFill>
                <a:latin typeface="Times New Roman" pitchFamily="18" charset="0"/>
              </a:rPr>
              <a:t>TEXAS A&amp;M PROGRAM TO MEASURE ICC</a:t>
            </a:r>
            <a:r>
              <a:rPr lang="en-US" altLang="ro-RO" sz="2000" b="1" i="1" dirty="0" smtClean="0">
                <a:solidFill>
                  <a:srgbClr val="00B0F0"/>
                </a:solidFill>
                <a:latin typeface="Times New Roman" pitchFamily="18" charset="0"/>
              </a:rPr>
              <a:t/>
            </a:r>
            <a:br>
              <a:rPr lang="en-US" altLang="ro-RO" sz="2000" b="1" i="1" dirty="0" smtClean="0">
                <a:solidFill>
                  <a:srgbClr val="00B0F0"/>
                </a:solidFill>
                <a:latin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" y="152400"/>
            <a:ext cx="8796338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  <a:tab pos="4343400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914400" algn="l"/>
                <a:tab pos="4343400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4400" algn="l"/>
                <a:tab pos="4343400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4400" algn="l"/>
                <a:tab pos="4343400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4400" algn="l"/>
                <a:tab pos="4343400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343400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343400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343400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343400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o-RO" sz="3000" dirty="0">
                <a:solidFill>
                  <a:srgbClr val="CC0000"/>
                </a:solidFill>
                <a:latin typeface="Times New Roman" pitchFamily="18" charset="0"/>
              </a:rPr>
              <a:t>2002RA45 survey ICC’s theories and measurements</a:t>
            </a:r>
            <a:endParaRPr lang="en-US" altLang="ro-RO" sz="2400" b="0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ro-RO" sz="2400" dirty="0">
                <a:latin typeface="Times New Roman" pitchFamily="18" charset="0"/>
              </a:rPr>
              <a:t>   </a:t>
            </a:r>
            <a:r>
              <a:rPr lang="en-US" altLang="ro-RO" sz="2400" dirty="0">
                <a:solidFill>
                  <a:srgbClr val="CC0000"/>
                </a:solidFill>
                <a:latin typeface="Times New Roman" pitchFamily="18" charset="0"/>
              </a:rPr>
              <a:t>Theory:</a:t>
            </a:r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 RHFS and RDF comparison</a:t>
            </a:r>
            <a:endParaRPr lang="en-US" altLang="ro-RO" sz="2400" b="0" dirty="0">
              <a:solidFill>
                <a:srgbClr val="0099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ro-RO" sz="2200" b="0" dirty="0">
                <a:solidFill>
                  <a:srgbClr val="FF9900"/>
                </a:solidFill>
                <a:latin typeface="Times New Roman" pitchFamily="18" charset="0"/>
              </a:rPr>
              <a:t>      Exchange interaction, Finite size of nucleus</a:t>
            </a:r>
            <a:r>
              <a:rPr lang="en-US" altLang="ro-RO" sz="2200" dirty="0">
                <a:solidFill>
                  <a:srgbClr val="FF9900"/>
                </a:solidFill>
                <a:latin typeface="Times New Roman" pitchFamily="18" charset="0"/>
              </a:rPr>
              <a:t>, </a:t>
            </a:r>
            <a:r>
              <a:rPr lang="en-US" altLang="ro-RO" sz="2400" i="1" dirty="0">
                <a:solidFill>
                  <a:srgbClr val="FF9900"/>
                </a:solidFill>
                <a:latin typeface="Times New Roman" pitchFamily="18" charset="0"/>
              </a:rPr>
              <a:t>Hole treatment</a:t>
            </a:r>
          </a:p>
          <a:p>
            <a:pPr eaLnBrk="1" hangingPunct="1">
              <a:buFontTx/>
              <a:buChar char="•"/>
            </a:pPr>
            <a:r>
              <a:rPr lang="en-US" altLang="ro-RO" sz="2400" dirty="0">
                <a:latin typeface="Times New Roman" pitchFamily="18" charset="0"/>
              </a:rPr>
              <a:t>   </a:t>
            </a:r>
            <a:r>
              <a:rPr lang="en-US" altLang="ro-RO" sz="2400" dirty="0">
                <a:solidFill>
                  <a:srgbClr val="CC0000"/>
                </a:solidFill>
                <a:latin typeface="Times New Roman" pitchFamily="18" charset="0"/>
              </a:rPr>
              <a:t>Experiment:</a:t>
            </a:r>
            <a:endParaRPr lang="en-US" altLang="ro-RO" sz="2400" b="0" dirty="0">
              <a:solidFill>
                <a:srgbClr val="CC0000"/>
              </a:solidFill>
              <a:latin typeface="Times New Roman" pitchFamily="18" charset="0"/>
            </a:endParaRPr>
          </a:p>
          <a:p>
            <a:pPr lvl="1" eaLnBrk="1" hangingPunct="1"/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100 </a:t>
            </a:r>
            <a:r>
              <a:rPr lang="en-US" altLang="ro-RO" sz="2400" i="1" dirty="0">
                <a:solidFill>
                  <a:srgbClr val="0099FF"/>
                </a:solidFill>
                <a:latin typeface="Times New Roman" pitchFamily="18" charset="0"/>
              </a:rPr>
              <a:t>E2, M3, E3, M4, E5</a:t>
            </a:r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 ICC values, 0.5%-6% precision,           </a:t>
            </a:r>
          </a:p>
          <a:p>
            <a:pPr lvl="1" eaLnBrk="1" hangingPunct="1"/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 </a:t>
            </a:r>
            <a:r>
              <a:rPr lang="en-US" altLang="ro-RO" sz="2400" i="1" dirty="0">
                <a:solidFill>
                  <a:srgbClr val="FF9900"/>
                </a:solidFill>
                <a:latin typeface="Times New Roman" pitchFamily="18" charset="0"/>
              </a:rPr>
              <a:t>very few &lt;1% precision!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600" y="2756346"/>
            <a:ext cx="86106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177925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77925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77925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177925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177925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ro-RO" sz="2400" dirty="0">
                <a:latin typeface="Times New Roman" pitchFamily="18" charset="0"/>
              </a:rPr>
              <a:t>    </a:t>
            </a:r>
            <a:r>
              <a:rPr lang="en-US" altLang="ro-RO" sz="2400" dirty="0">
                <a:solidFill>
                  <a:srgbClr val="CC0000"/>
                </a:solidFill>
                <a:latin typeface="Times New Roman" pitchFamily="18" charset="0"/>
              </a:rPr>
              <a:t>Conclusions,</a:t>
            </a:r>
            <a:r>
              <a:rPr lang="en-US" altLang="ro-RO" sz="24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Δ(</a:t>
            </a:r>
            <a:r>
              <a:rPr lang="en-US" altLang="ro-RO" sz="2400" dirty="0" err="1">
                <a:solidFill>
                  <a:srgbClr val="0099FF"/>
                </a:solidFill>
                <a:latin typeface="Times New Roman" pitchFamily="18" charset="0"/>
              </a:rPr>
              <a:t>exp:theory</a:t>
            </a:r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)%:</a:t>
            </a:r>
            <a:endParaRPr lang="en-US" altLang="ro-RO" sz="2400" b="0" dirty="0">
              <a:solidFill>
                <a:srgbClr val="0099FF"/>
              </a:solidFill>
              <a:latin typeface="Times New Roman" pitchFamily="18" charset="0"/>
            </a:endParaRPr>
          </a:p>
          <a:p>
            <a:pPr lvl="3" eaLnBrk="1" hangingPunct="1"/>
            <a:r>
              <a:rPr lang="en-US" altLang="ro-RO" sz="2400" i="1" dirty="0">
                <a:solidFill>
                  <a:srgbClr val="0099FF"/>
                </a:solidFill>
                <a:latin typeface="Times New Roman" pitchFamily="18" charset="0"/>
              </a:rPr>
              <a:t>     No hole</a:t>
            </a:r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:			+0.19(26)% </a:t>
            </a:r>
            <a:r>
              <a:rPr lang="en-US" altLang="ro-RO" sz="2400" i="1" dirty="0">
                <a:solidFill>
                  <a:srgbClr val="0099FF"/>
                </a:solidFill>
                <a:latin typeface="Times New Roman" pitchFamily="18" charset="0"/>
              </a:rPr>
              <a:t>BEST!</a:t>
            </a:r>
          </a:p>
          <a:p>
            <a:pPr lvl="3" eaLnBrk="1" hangingPunct="1"/>
            <a:r>
              <a:rPr lang="en-US" altLang="ro-RO" sz="2200" i="1" dirty="0">
                <a:solidFill>
                  <a:srgbClr val="CC0000"/>
                </a:solidFill>
                <a:latin typeface="Times New Roman" pitchFamily="18" charset="0"/>
              </a:rPr>
              <a:t>     	</a:t>
            </a:r>
            <a:r>
              <a:rPr lang="en-US" altLang="ro-RO" sz="1800" i="1" dirty="0">
                <a:solidFill>
                  <a:schemeClr val="hlink"/>
                </a:solidFill>
                <a:latin typeface="Times New Roman" pitchFamily="18" charset="0"/>
              </a:rPr>
              <a:t>(bound and continuum states - SCF of neutral atom)</a:t>
            </a:r>
            <a:endParaRPr lang="en-US" altLang="ro-RO" sz="1800" b="0" i="1" dirty="0">
              <a:solidFill>
                <a:schemeClr val="hlink"/>
              </a:solidFill>
              <a:latin typeface="Times New Roman" pitchFamily="18" charset="0"/>
            </a:endParaRPr>
          </a:p>
          <a:p>
            <a:pPr lvl="3" eaLnBrk="1" hangingPunct="1"/>
            <a:r>
              <a:rPr lang="en-US" altLang="ro-RO" sz="2400" i="1" dirty="0">
                <a:solidFill>
                  <a:srgbClr val="0099FF"/>
                </a:solidFill>
                <a:latin typeface="Times New Roman" pitchFamily="18" charset="0"/>
              </a:rPr>
              <a:t>     Hole-SCF</a:t>
            </a:r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:		-0.94(24)%</a:t>
            </a:r>
          </a:p>
          <a:p>
            <a:pPr lvl="3" eaLnBrk="1" hangingPunct="1"/>
            <a:r>
              <a:rPr lang="en-US" altLang="ro-RO" sz="1800" dirty="0"/>
              <a:t>      	</a:t>
            </a:r>
            <a:r>
              <a:rPr lang="en-US" altLang="ro-RO" sz="1800" i="1" dirty="0">
                <a:solidFill>
                  <a:schemeClr val="hlink"/>
                </a:solidFill>
                <a:latin typeface="Times New Roman" pitchFamily="18" charset="0"/>
              </a:rPr>
              <a:t>(continuum - SCF of ion +  hole (full relaxation of ion orbitals))</a:t>
            </a:r>
          </a:p>
          <a:p>
            <a:pPr lvl="4" eaLnBrk="1" hangingPunct="1"/>
            <a:r>
              <a:rPr lang="en-US" altLang="ro-RO" sz="2400" i="1" dirty="0">
                <a:solidFill>
                  <a:srgbClr val="0099FF"/>
                </a:solidFill>
                <a:latin typeface="Times New Roman" pitchFamily="18" charset="0"/>
              </a:rPr>
              <a:t>     Hole-FO</a:t>
            </a:r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:		-1.18(24)%</a:t>
            </a:r>
            <a:endParaRPr lang="en-US" altLang="ro-RO" sz="2400" b="0" dirty="0">
              <a:solidFill>
                <a:srgbClr val="0099FF"/>
              </a:solidFill>
              <a:latin typeface="Times New Roman" pitchFamily="18" charset="0"/>
            </a:endParaRPr>
          </a:p>
          <a:p>
            <a:pPr lvl="4" eaLnBrk="1" hangingPunct="1"/>
            <a:r>
              <a:rPr lang="en-US" altLang="ro-RO" sz="1800" dirty="0"/>
              <a:t> </a:t>
            </a:r>
            <a:r>
              <a:rPr lang="en-US" altLang="ro-RO" sz="1800" i="1" dirty="0" smtClean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en-US" altLang="ro-RO" sz="1800" i="1" dirty="0">
                <a:solidFill>
                  <a:schemeClr val="hlink"/>
                </a:solidFill>
                <a:latin typeface="Times New Roman" pitchFamily="18" charset="0"/>
              </a:rPr>
              <a:t>continuum </a:t>
            </a:r>
            <a:r>
              <a:rPr lang="en-US" altLang="ro-RO" sz="1800" i="1" dirty="0">
                <a:solidFill>
                  <a:schemeClr val="hlink"/>
                </a:solidFill>
              </a:rPr>
              <a:t>-</a:t>
            </a:r>
            <a:r>
              <a:rPr lang="en-US" altLang="ro-RO" sz="1800" i="1" dirty="0">
                <a:solidFill>
                  <a:schemeClr val="hlink"/>
                </a:solidFill>
                <a:latin typeface="Times New Roman" pitchFamily="18" charset="0"/>
              </a:rPr>
              <a:t> ion field from bound wave functions of neutral atom </a:t>
            </a:r>
          </a:p>
          <a:p>
            <a:pPr lvl="4" eaLnBrk="1" hangingPunct="1"/>
            <a:r>
              <a:rPr lang="en-US" altLang="ro-RO" sz="1800" i="1" dirty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n-US" altLang="ro-RO" sz="1800" i="1" dirty="0" smtClean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en-US" altLang="ro-RO" sz="1800" i="1" dirty="0">
                <a:solidFill>
                  <a:schemeClr val="hlink"/>
                </a:solidFill>
                <a:latin typeface="Times New Roman" pitchFamily="18" charset="0"/>
              </a:rPr>
              <a:t>no relaxation of ion orbitals))</a:t>
            </a:r>
            <a:endParaRPr lang="en-US" altLang="ro-RO" sz="1800" b="0" i="1" dirty="0">
              <a:solidFill>
                <a:schemeClr val="hlink"/>
              </a:solidFill>
              <a:latin typeface="Times New Roman" pitchFamily="18" charset="0"/>
            </a:endParaRPr>
          </a:p>
          <a:p>
            <a:pPr lvl="4" algn="ctr" eaLnBrk="1" hangingPunct="1"/>
            <a:r>
              <a:rPr lang="en-US" altLang="ro-RO" sz="2400" i="1" dirty="0">
                <a:solidFill>
                  <a:srgbClr val="FF33CC"/>
                </a:solidFill>
                <a:latin typeface="Times New Roman" pitchFamily="18" charset="0"/>
              </a:rPr>
              <a:t>PHYSICAL ARGUMENT</a:t>
            </a:r>
            <a:endParaRPr lang="en-US" altLang="ro-RO" sz="2400" b="0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ro-RO" sz="2400" i="1" dirty="0">
                <a:solidFill>
                  <a:srgbClr val="0099FF"/>
                </a:solidFill>
                <a:latin typeface="Times New Roman" pitchFamily="18" charset="0"/>
              </a:rPr>
              <a:t>K-shell filling time</a:t>
            </a:r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 </a:t>
            </a:r>
            <a:r>
              <a:rPr lang="en-US" altLang="ro-RO" sz="2400" i="1" dirty="0">
                <a:solidFill>
                  <a:srgbClr val="0099FF"/>
                </a:solidFill>
                <a:latin typeface="Times New Roman" pitchFamily="18" charset="0"/>
              </a:rPr>
              <a:t>vs</a:t>
            </a:r>
            <a:r>
              <a:rPr lang="en-US" altLang="ro-RO" sz="2400" dirty="0">
                <a:solidFill>
                  <a:srgbClr val="0099FF"/>
                </a:solidFill>
                <a:latin typeface="Times New Roman" pitchFamily="18" charset="0"/>
              </a:rPr>
              <a:t>. </a:t>
            </a:r>
            <a:r>
              <a:rPr lang="en-US" altLang="ro-RO" sz="2400" i="1" dirty="0">
                <a:solidFill>
                  <a:srgbClr val="0099FF"/>
                </a:solidFill>
                <a:latin typeface="Times New Roman" pitchFamily="18" charset="0"/>
              </a:rPr>
              <a:t>time to leave atom</a:t>
            </a:r>
            <a:endParaRPr lang="en-US" altLang="ro-RO" sz="2400" b="0" dirty="0">
              <a:solidFill>
                <a:srgbClr val="0099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ro-RO" sz="2400" i="1" dirty="0">
                <a:solidFill>
                  <a:srgbClr val="FF9900"/>
                </a:solidFill>
                <a:latin typeface="Times New Roman" pitchFamily="18" charset="0"/>
              </a:rPr>
              <a:t>~10</a:t>
            </a:r>
            <a:r>
              <a:rPr lang="en-US" altLang="ro-RO" sz="2400" i="1" baseline="30000" dirty="0">
                <a:solidFill>
                  <a:srgbClr val="FF9900"/>
                </a:solidFill>
                <a:latin typeface="Times New Roman" pitchFamily="18" charset="0"/>
              </a:rPr>
              <a:t>-15</a:t>
            </a:r>
            <a:r>
              <a:rPr lang="en-US" altLang="ro-RO" sz="2400" i="1" dirty="0">
                <a:solidFill>
                  <a:srgbClr val="FF9900"/>
                </a:solidFill>
                <a:latin typeface="Times New Roman" pitchFamily="18" charset="0"/>
              </a:rPr>
              <a:t> – 10</a:t>
            </a:r>
            <a:r>
              <a:rPr lang="en-US" altLang="ro-RO" sz="2400" i="1" baseline="30000" dirty="0">
                <a:solidFill>
                  <a:srgbClr val="FF9900"/>
                </a:solidFill>
                <a:latin typeface="Times New Roman" pitchFamily="18" charset="0"/>
              </a:rPr>
              <a:t>-17</a:t>
            </a:r>
            <a:r>
              <a:rPr lang="en-US" altLang="ro-RO" sz="2400" i="1" dirty="0">
                <a:solidFill>
                  <a:srgbClr val="FF9900"/>
                </a:solidFill>
                <a:latin typeface="Times New Roman" pitchFamily="18" charset="0"/>
              </a:rPr>
              <a:t> s  »   ~10-</a:t>
            </a:r>
            <a:r>
              <a:rPr lang="en-US" altLang="ro-RO" sz="2400" i="1" baseline="30000" dirty="0">
                <a:solidFill>
                  <a:srgbClr val="FF9900"/>
                </a:solidFill>
                <a:latin typeface="Times New Roman" pitchFamily="18" charset="0"/>
              </a:rPr>
              <a:t>18</a:t>
            </a:r>
            <a:r>
              <a:rPr lang="en-US" altLang="ro-RO" sz="2400" i="1" dirty="0">
                <a:solidFill>
                  <a:srgbClr val="FF9900"/>
                </a:solidFill>
                <a:latin typeface="Times New Roman" pitchFamily="18" charset="0"/>
              </a:rPr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24346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o-RO" sz="2800" b="1" smtClean="0">
                <a:solidFill>
                  <a:srgbClr val="CC0000"/>
                </a:solidFill>
                <a:latin typeface="Times New Roman" pitchFamily="18" charset="0"/>
              </a:rPr>
              <a:t>2002Ra45: 100 </a:t>
            </a:r>
            <a:r>
              <a:rPr lang="el-GR" altLang="ro-RO" sz="28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o-RO" sz="2800" b="1" baseline="-250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o-RO" sz="28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(exp) cases compared with </a:t>
            </a:r>
            <a:br>
              <a:rPr lang="en-US" altLang="ro-RO" sz="28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o-RO" sz="28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‘hole FO’ calculations</a:t>
            </a:r>
            <a:endParaRPr lang="el-GR" altLang="ro-RO" sz="2800" b="1" baseline="-2500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2663" y="914400"/>
            <a:ext cx="4425950" cy="5715000"/>
          </a:xfrm>
        </p:spPr>
      </p:pic>
    </p:spTree>
    <p:extLst>
      <p:ext uri="{BB962C8B-B14F-4D97-AF65-F5344CB8AC3E}">
        <p14:creationId xmlns:p14="http://schemas.microsoft.com/office/powerpoint/2010/main" val="8619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055" y="76200"/>
            <a:ext cx="8763000" cy="457200"/>
          </a:xfrm>
        </p:spPr>
        <p:txBody>
          <a:bodyPr>
            <a:noAutofit/>
          </a:bodyPr>
          <a:lstStyle/>
          <a:p>
            <a:r>
              <a:rPr lang="en-US" altLang="ro-RO" sz="2800" b="1" dirty="0">
                <a:solidFill>
                  <a:srgbClr val="CC0000"/>
                </a:solidFill>
                <a:latin typeface="Times New Roman" pitchFamily="18" charset="0"/>
              </a:rPr>
              <a:t>Overview of the scope and completeness of the method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955" y="533400"/>
            <a:ext cx="8077200" cy="20574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ro-RO" sz="2000" b="1" dirty="0" smtClean="0">
                <a:solidFill>
                  <a:srgbClr val="C00000"/>
                </a:solidFill>
                <a:latin typeface="Times New Roman" pitchFamily="18" charset="0"/>
              </a:rPr>
              <a:t>Scope:</a:t>
            </a:r>
            <a:r>
              <a:rPr lang="en-US" altLang="ro-RO" sz="2000" b="1" dirty="0" smtClean="0">
                <a:solidFill>
                  <a:srgbClr val="0066CC"/>
                </a:solidFill>
                <a:latin typeface="Times New Roman" pitchFamily="18" charset="0"/>
              </a:rPr>
              <a:t> </a:t>
            </a:r>
            <a:r>
              <a:rPr lang="en-US" altLang="ro-RO" sz="2000" b="1" i="1" dirty="0" smtClean="0">
                <a:solidFill>
                  <a:srgbClr val="33CC33"/>
                </a:solidFill>
                <a:latin typeface="Times New Roman" pitchFamily="18" charset="0"/>
              </a:rPr>
              <a:t>Minimize</a:t>
            </a:r>
            <a:r>
              <a:rPr lang="en-US" altLang="ro-RO" sz="2000" b="1" dirty="0" smtClean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altLang="ro-RO" sz="2000" b="1" dirty="0" smtClean="0">
                <a:solidFill>
                  <a:srgbClr val="0066CC"/>
                </a:solidFill>
                <a:latin typeface="Times New Roman" pitchFamily="18" charset="0"/>
              </a:rPr>
              <a:t>ICC measurement </a:t>
            </a:r>
            <a:r>
              <a:rPr lang="en-US" altLang="ro-RO" sz="2000" b="1" dirty="0" err="1" smtClean="0">
                <a:solidFill>
                  <a:srgbClr val="0066CC"/>
                </a:solidFill>
                <a:latin typeface="Times New Roman" pitchFamily="18" charset="0"/>
              </a:rPr>
              <a:t>unc</a:t>
            </a:r>
            <a:r>
              <a:rPr lang="en-US" altLang="ro-RO" sz="2000" b="1" dirty="0" smtClean="0">
                <a:solidFill>
                  <a:srgbClr val="0066CC"/>
                </a:solidFill>
                <a:latin typeface="Times New Roman" pitchFamily="18" charset="0"/>
              </a:rPr>
              <a:t> </a:t>
            </a:r>
            <a:r>
              <a:rPr lang="en-US" altLang="ro-RO" sz="2000" b="1" dirty="0" smtClean="0">
                <a:solidFill>
                  <a:srgbClr val="0070C0"/>
                </a:solidFill>
                <a:latin typeface="Times New Roman" pitchFamily="18" charset="0"/>
              </a:rPr>
              <a:t>(</a:t>
            </a:r>
            <a:r>
              <a:rPr lang="en-US" altLang="ro-RO" sz="2000" b="1" dirty="0" smtClean="0">
                <a:solidFill>
                  <a:srgbClr val="33CC33"/>
                </a:solidFill>
                <a:latin typeface="Times New Roman" pitchFamily="18" charset="0"/>
              </a:rPr>
              <a:t>~</a:t>
            </a:r>
            <a:r>
              <a:rPr lang="en-US" altLang="ro-RO" sz="2000" b="1" dirty="0">
                <a:solidFill>
                  <a:srgbClr val="33CC33"/>
                </a:solidFill>
                <a:latin typeface="Times New Roman" pitchFamily="18" charset="0"/>
              </a:rPr>
              <a:t>1</a:t>
            </a:r>
            <a:r>
              <a:rPr lang="en-US" altLang="ro-RO" sz="2000" b="1" dirty="0" smtClean="0">
                <a:solidFill>
                  <a:srgbClr val="33CC33"/>
                </a:solidFill>
                <a:latin typeface="Times New Roman" pitchFamily="18" charset="0"/>
              </a:rPr>
              <a:t>%</a:t>
            </a:r>
            <a:r>
              <a:rPr lang="en-US" altLang="ro-RO" sz="2000" b="1" dirty="0" smtClean="0">
                <a:solidFill>
                  <a:srgbClr val="0066CC"/>
                </a:solidFill>
                <a:latin typeface="Times New Roman" pitchFamily="18" charset="0"/>
              </a:rPr>
              <a:t>) and </a:t>
            </a:r>
            <a:r>
              <a:rPr lang="en-US" altLang="ro-RO" sz="2000" b="1" i="1" dirty="0" smtClean="0">
                <a:solidFill>
                  <a:srgbClr val="33CC33"/>
                </a:solidFill>
                <a:latin typeface="Times New Roman" pitchFamily="18" charset="0"/>
              </a:rPr>
              <a:t>maximize</a:t>
            </a:r>
          </a:p>
          <a:p>
            <a:pPr algn="just"/>
            <a:r>
              <a:rPr lang="en-US" altLang="ro-RO" sz="2000" b="1" i="1" dirty="0" smtClean="0">
                <a:solidFill>
                  <a:srgbClr val="0070C0"/>
                </a:solidFill>
                <a:latin typeface="Times New Roman" pitchFamily="18" charset="0"/>
              </a:rPr>
              <a:t>	 </a:t>
            </a:r>
            <a:r>
              <a:rPr lang="en-US" altLang="ro-RO" sz="2000" b="1" i="1" dirty="0" err="1" smtClean="0">
                <a:solidFill>
                  <a:srgbClr val="0070C0"/>
                </a:solidFill>
                <a:latin typeface="Times New Roman" pitchFamily="18" charset="0"/>
              </a:rPr>
              <a:t>Δ</a:t>
            </a:r>
            <a:r>
              <a:rPr lang="en-US" altLang="ro-RO" sz="2000" b="1" i="1" baseline="-25000" dirty="0" err="1" smtClean="0">
                <a:solidFill>
                  <a:srgbClr val="0070C0"/>
                </a:solidFill>
                <a:latin typeface="Times New Roman" pitchFamily="18" charset="0"/>
              </a:rPr>
              <a:t>theory</a:t>
            </a:r>
            <a:r>
              <a:rPr lang="en-US" altLang="ro-RO" sz="2000" b="1" dirty="0" smtClean="0">
                <a:solidFill>
                  <a:srgbClr val="0070C0"/>
                </a:solidFill>
                <a:latin typeface="Times New Roman" pitchFamily="18" charset="0"/>
              </a:rPr>
              <a:t>(FO,NH)% (</a:t>
            </a:r>
            <a:r>
              <a:rPr lang="en-US" altLang="ro-RO" sz="2000" b="1" dirty="0" smtClean="0">
                <a:solidFill>
                  <a:srgbClr val="00B050"/>
                </a:solidFill>
                <a:latin typeface="Times New Roman" pitchFamily="18" charset="0"/>
              </a:rPr>
              <a:t>&gt;4%, </a:t>
            </a:r>
            <a:r>
              <a:rPr lang="en-US" altLang="ro-RO" sz="2000" b="1" i="1" dirty="0" smtClean="0">
                <a:solidFill>
                  <a:srgbClr val="00B050"/>
                </a:solidFill>
                <a:latin typeface="Times New Roman" pitchFamily="18" charset="0"/>
              </a:rPr>
              <a:t>E3, M4</a:t>
            </a:r>
            <a:r>
              <a:rPr lang="en-US" altLang="ro-RO" sz="2000" b="1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  <a:endParaRPr lang="en-US" altLang="ro-RO" sz="2000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ro-RO" sz="2000" b="1" dirty="0" smtClean="0">
                <a:solidFill>
                  <a:srgbClr val="CC0000"/>
                </a:solidFill>
                <a:latin typeface="Times New Roman" pitchFamily="18" charset="0"/>
              </a:rPr>
              <a:t>Completeness: </a:t>
            </a:r>
            <a:r>
              <a:rPr lang="en-US" altLang="ro-RO" sz="2000" b="1" dirty="0" smtClean="0">
                <a:solidFill>
                  <a:srgbClr val="0066CC"/>
                </a:solidFill>
                <a:latin typeface="Times New Roman" pitchFamily="18" charset="0"/>
              </a:rPr>
              <a:t>There </a:t>
            </a:r>
            <a:r>
              <a:rPr lang="en-US" altLang="ro-RO" sz="2000" b="1" dirty="0">
                <a:solidFill>
                  <a:srgbClr val="0066CC"/>
                </a:solidFill>
                <a:latin typeface="Times New Roman" pitchFamily="18" charset="0"/>
              </a:rPr>
              <a:t>is no criterion to reach the scope of comparison </a:t>
            </a:r>
            <a:r>
              <a:rPr lang="en-US" altLang="ro-RO" sz="2000" b="1" dirty="0" smtClean="0">
                <a:solidFill>
                  <a:srgbClr val="0066CC"/>
                </a:solidFill>
                <a:latin typeface="Times New Roman" pitchFamily="18" charset="0"/>
              </a:rPr>
              <a:t>	between </a:t>
            </a:r>
            <a:r>
              <a:rPr lang="en-US" altLang="ro-RO" sz="2000" b="1" dirty="0">
                <a:solidFill>
                  <a:srgbClr val="0066CC"/>
                </a:solidFill>
                <a:latin typeface="Times New Roman" pitchFamily="18" charset="0"/>
              </a:rPr>
              <a:t>ICC theories “with hole” and “no hole” except for </a:t>
            </a:r>
            <a:r>
              <a:rPr lang="en-US" altLang="ro-RO" sz="2000" b="1" dirty="0" smtClean="0">
                <a:solidFill>
                  <a:srgbClr val="0066CC"/>
                </a:solidFill>
                <a:latin typeface="Times New Roman" pitchFamily="18" charset="0"/>
              </a:rPr>
              <a:t>	measuring </a:t>
            </a:r>
            <a:r>
              <a:rPr lang="en-US" altLang="ro-RO" sz="2000" b="1" dirty="0">
                <a:solidFill>
                  <a:srgbClr val="0066CC"/>
                </a:solidFill>
                <a:latin typeface="Times New Roman" pitchFamily="18" charset="0"/>
              </a:rPr>
              <a:t>precisely as many relevant cases as practically </a:t>
            </a:r>
            <a:r>
              <a:rPr lang="en-US" altLang="ro-RO" sz="2000" b="1" dirty="0" smtClean="0">
                <a:solidFill>
                  <a:srgbClr val="0066CC"/>
                </a:solidFill>
                <a:latin typeface="Times New Roman" pitchFamily="18" charset="0"/>
              </a:rPr>
              <a:t>	possible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59689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2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149268"/>
              </p:ext>
            </p:extLst>
          </p:nvPr>
        </p:nvGraphicFramePr>
        <p:xfrm>
          <a:off x="209550" y="173038"/>
          <a:ext cx="8366125" cy="578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Document" r:id="rId3" imgW="11731146" imgH="8125975" progId="Word.Document.8">
                  <p:embed/>
                </p:oleObj>
              </mc:Choice>
              <mc:Fallback>
                <p:oleObj name="Document" r:id="rId3" imgW="11731146" imgH="8125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73038"/>
                        <a:ext cx="8366125" cy="578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38" y="2590799"/>
            <a:ext cx="5106761" cy="388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8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733770"/>
              </p:ext>
            </p:extLst>
          </p:nvPr>
        </p:nvGraphicFramePr>
        <p:xfrm>
          <a:off x="382588" y="234950"/>
          <a:ext cx="8601075" cy="719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Document" r:id="rId4" imgW="9208334" imgH="7725178" progId="Word.Document.8">
                  <p:embed/>
                </p:oleObj>
              </mc:Choice>
              <mc:Fallback>
                <p:oleObj name="Document" r:id="rId4" imgW="9208334" imgH="77251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234950"/>
                        <a:ext cx="8601075" cy="719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6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672</Words>
  <Application>Microsoft Office PowerPoint</Application>
  <PresentationFormat>On-screen Show (4:3)</PresentationFormat>
  <Paragraphs>149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N. Nica1, J.C. Hardy1, V. Horvat1, V.E. Iacob1, H.I. Park1, T.A. Werke1, K.J. Glennon1, C.M. Folden III1, M.B. Trzhaskovskaya2,  V.I. Sabla3, J. Bryant3, and X.K. James5 1 Cyclotron Institute, Texas A&amp;M University, College Station, Texas 77843, USA 2 Petersburg Nuclear Physics Institute, Gatchina 188300, Russia 3 REU summer student from Middlebury College, Middlebury VT 05753 4 REU summer student from University of Central Arkansas, Conway AR 72035 5 REU summer student from University of Wisconsin, La Crosse WI 54601</vt:lpstr>
      <vt:lpstr>Texas A&amp;M - Cyclotron Institute β-γ Precision Measurements </vt:lpstr>
      <vt:lpstr>Texas A&amp;M - Cyclotron Institute β-γ Precision Measurements</vt:lpstr>
      <vt:lpstr>PowerPoint Presentation</vt:lpstr>
      <vt:lpstr>PowerPoint Presentation</vt:lpstr>
      <vt:lpstr>2002Ra45: 100 αK(exp) cases compared with  ‘hole FO’ calculations</vt:lpstr>
      <vt:lpstr>Overview of the scope and completeness of the method</vt:lpstr>
      <vt:lpstr>PowerPoint Presentation</vt:lpstr>
      <vt:lpstr>PowerPoint Presentation</vt:lpstr>
      <vt:lpstr>PowerPoint Presentation</vt:lpstr>
      <vt:lpstr>                                     109Cd Efficiency Calibration                   22.6-keV AgKx &amp; 88.0-keV E3 γ regions             </vt:lpstr>
      <vt:lpstr>PowerPoint Presentation</vt:lpstr>
      <vt:lpstr>103mRh Run</vt:lpstr>
      <vt:lpstr>103mRh Analysis</vt:lpstr>
      <vt:lpstr>103mRh Results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Nica</dc:creator>
  <cp:lastModifiedBy>Nica</cp:lastModifiedBy>
  <cp:revision>89</cp:revision>
  <dcterms:created xsi:type="dcterms:W3CDTF">2018-10-17T19:29:39Z</dcterms:created>
  <dcterms:modified xsi:type="dcterms:W3CDTF">2018-11-02T22:35:02Z</dcterms:modified>
</cp:coreProperties>
</file>