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0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6" r:id="rId3"/>
    <p:sldId id="277" r:id="rId4"/>
    <p:sldId id="287" r:id="rId5"/>
    <p:sldId id="281" r:id="rId6"/>
    <p:sldId id="280" r:id="rId7"/>
    <p:sldId id="278" r:id="rId8"/>
    <p:sldId id="279" r:id="rId9"/>
    <p:sldId id="288" r:id="rId10"/>
    <p:sldId id="282" r:id="rId11"/>
    <p:sldId id="283" r:id="rId12"/>
    <p:sldId id="285" r:id="rId13"/>
    <p:sldId id="286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32396F"/>
    <a:srgbClr val="CC6600"/>
    <a:srgbClr val="CC9900"/>
    <a:srgbClr val="FF33CC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8394" autoAdjust="0"/>
  </p:normalViewPr>
  <p:slideViewPr>
    <p:cSldViewPr snapToGrid="0" snapToObjects="1">
      <p:cViewPr varScale="1">
        <p:scale>
          <a:sx n="72" d="100"/>
          <a:sy n="72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952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40557" y="9119173"/>
            <a:ext cx="872987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A38E589-E830-6D4A-933C-2A254D464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2" y="0"/>
            <a:ext cx="7315199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ctr">
              <a:defRPr sz="1400" b="1"/>
            </a:lvl1pPr>
          </a:lstStyle>
          <a:p>
            <a:pPr defTabSz="948507">
              <a:defRPr/>
            </a:pPr>
            <a:r>
              <a:rPr lang="en-US" sz="1500" dirty="0"/>
              <a:t>CLASSIFICATION MARKING</a:t>
            </a:r>
          </a:p>
        </p:txBody>
      </p:sp>
      <p:sp>
        <p:nvSpPr>
          <p:cNvPr id="7" name="Header Placeholder 1"/>
          <p:cNvSpPr txBox="1">
            <a:spLocks/>
          </p:cNvSpPr>
          <p:nvPr/>
        </p:nvSpPr>
        <p:spPr>
          <a:xfrm>
            <a:off x="1" y="9119173"/>
            <a:ext cx="731354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ctr">
              <a:defRPr sz="1400" b="1"/>
            </a:lvl1pPr>
          </a:lstStyle>
          <a:p>
            <a:pPr defTabSz="948507">
              <a:defRPr/>
            </a:pPr>
            <a:r>
              <a:rPr lang="en-US" sz="1500" dirty="0"/>
              <a:t>CLASSIFICATION MARKING</a:t>
            </a:r>
          </a:p>
        </p:txBody>
      </p:sp>
      <p:pic>
        <p:nvPicPr>
          <p:cNvPr id="8" name="Picture 7" descr="NNL_Core_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62" y="158265"/>
            <a:ext cx="1377567" cy="6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315200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ctr">
              <a:defRPr sz="1500" b="1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82534" y="9119173"/>
            <a:ext cx="931010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6A71E-A300-0C4C-9825-5DEB8E566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1"/>
          <p:cNvSpPr txBox="1">
            <a:spLocks/>
          </p:cNvSpPr>
          <p:nvPr/>
        </p:nvSpPr>
        <p:spPr>
          <a:xfrm>
            <a:off x="0" y="9120812"/>
            <a:ext cx="7315200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ctr">
              <a:defRPr sz="1400" b="1"/>
            </a:lvl1pPr>
          </a:lstStyle>
          <a:p>
            <a:pPr marL="0" marR="0" lvl="0" indent="0" algn="ctr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43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5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97981"/>
            <a:ext cx="8258174" cy="2445275"/>
          </a:xfrm>
        </p:spPr>
        <p:txBody>
          <a:bodyPr anchor="b"/>
          <a:lstStyle>
            <a:lvl1pPr>
              <a:defRPr sz="36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edit: AVOID ALL CAPS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059936"/>
            <a:ext cx="9143999" cy="12822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342138"/>
            <a:ext cx="9144000" cy="463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smtClean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The Naval Nuclear Laboratory is operated for the U.S. Department of Energy and the U.S. Department of the Navy by Bechtel Marine Propulsion Corporation,</a:t>
            </a:r>
          </a:p>
          <a:p>
            <a:r>
              <a:rPr lang="en-US" dirty="0" smtClean="0"/>
              <a:t>a wholly owned subsidiary of Bechtel National, Inc.</a:t>
            </a:r>
            <a:endParaRPr lang="en-US" dirty="0"/>
          </a:p>
        </p:txBody>
      </p:sp>
      <p:pic>
        <p:nvPicPr>
          <p:cNvPr id="8" name="Picture 7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558"/>
            <a:ext cx="8258174" cy="41849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7057"/>
            <a:ext cx="3982080" cy="4182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065" y="1387058"/>
            <a:ext cx="3982079" cy="4182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84705"/>
            <a:ext cx="392898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4468"/>
            <a:ext cx="3928982" cy="35569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8774" y="1384705"/>
            <a:ext cx="396537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774" y="2024468"/>
            <a:ext cx="3965370" cy="35569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3450" y="551481"/>
            <a:ext cx="8286944" cy="49705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449" y="518058"/>
            <a:ext cx="8286945" cy="5015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NL_Core_2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25114" y="5922512"/>
            <a:ext cx="1562969" cy="7009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NL_PPT_master_bottom_02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" y="5742320"/>
            <a:ext cx="7543800" cy="1123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58174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2682"/>
            <a:ext cx="8258174" cy="438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08401" y="6623437"/>
            <a:ext cx="831273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33069"/>
            <a:ext cx="8258174" cy="1309671"/>
          </a:xfrm>
        </p:spPr>
        <p:txBody>
          <a:bodyPr anchor="t"/>
          <a:lstStyle/>
          <a:p>
            <a:r>
              <a:rPr lang="en-US" sz="2700" dirty="0" smtClean="0"/>
              <a:t>Naval Nuclear Laboratory</a:t>
            </a:r>
            <a:br>
              <a:rPr lang="en-US" sz="2700" dirty="0" smtClean="0"/>
            </a:br>
            <a:r>
              <a:rPr lang="en-US" sz="2700" dirty="0" smtClean="0"/>
              <a:t>Special Purpose O-17, O-18, Be-9 (</a:t>
            </a:r>
            <a:r>
              <a:rPr lang="el-GR" sz="2700" dirty="0" smtClean="0"/>
              <a:t>α</a:t>
            </a:r>
            <a:r>
              <a:rPr lang="en-US" sz="2700" dirty="0" smtClean="0"/>
              <a:t>,n) Evaluations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24566"/>
            <a:ext cx="9143999" cy="3107836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 smtClean="0"/>
              <a:t>Jesse Holmes </a:t>
            </a:r>
          </a:p>
          <a:p>
            <a:pPr>
              <a:lnSpc>
                <a:spcPts val="2000"/>
              </a:lnSpc>
            </a:pPr>
            <a:r>
              <a:rPr lang="en-US" sz="2400" dirty="0" smtClean="0"/>
              <a:t>Andrew Pavlou </a:t>
            </a:r>
          </a:p>
          <a:p>
            <a:pPr>
              <a:lnSpc>
                <a:spcPts val="2000"/>
              </a:lnSpc>
            </a:pPr>
            <a:r>
              <a:rPr lang="en-US" sz="2400" dirty="0" smtClean="0"/>
              <a:t>Jason Thompson</a:t>
            </a:r>
          </a:p>
          <a:p>
            <a:pPr>
              <a:lnSpc>
                <a:spcPts val="2000"/>
              </a:lnSpc>
            </a:pPr>
            <a:r>
              <a:rPr lang="en-US" sz="2400" dirty="0" smtClean="0"/>
              <a:t>Mike Zerkle</a:t>
            </a:r>
          </a:p>
          <a:p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Cross Section Evaluation Working Group</a:t>
            </a:r>
            <a:endParaRPr lang="en-US" sz="1400" dirty="0" smtClean="0"/>
          </a:p>
          <a:p>
            <a:r>
              <a:rPr lang="en-US" sz="1600" dirty="0" smtClean="0"/>
              <a:t>Brookhaven National Laboratory</a:t>
            </a:r>
          </a:p>
          <a:p>
            <a:endParaRPr lang="en-US" sz="1600" dirty="0" smtClean="0"/>
          </a:p>
          <a:p>
            <a:r>
              <a:rPr lang="en-US" sz="1600" dirty="0"/>
              <a:t>November </a:t>
            </a:r>
            <a:r>
              <a:rPr lang="en-US" sz="1600" dirty="0" smtClean="0"/>
              <a:t>5-7, 2018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87" y="5183164"/>
            <a:ext cx="9144000" cy="463138"/>
          </a:xfrm>
        </p:spPr>
        <p:txBody>
          <a:bodyPr/>
          <a:lstStyle/>
          <a:p>
            <a:r>
              <a:rPr lang="en-US" sz="1000" dirty="0" smtClean="0"/>
              <a:t>The Naval Nuclear Laboratory is operated for the U.S. Department of Energy by </a:t>
            </a:r>
          </a:p>
          <a:p>
            <a:r>
              <a:rPr lang="en-US" sz="1000" dirty="0" smtClean="0"/>
              <a:t>Fluor Marine Propulsion (FMP), LLC, a wholly owned subsidiary of Fluor Corporation.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120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2" y="244580"/>
            <a:ext cx="8031192" cy="55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Be-9 Breakup Reaction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2350739" y="1008355"/>
            <a:ext cx="447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α′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Be+n (included in MT=22)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377" y="1525488"/>
            <a:ext cx="6045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JENDL uses Gibbons (1965) to fit MT=201 total XSs.  Then, MT=22 is calculated based on </a:t>
            </a:r>
            <a:r>
              <a:rPr lang="en-US" sz="1000" dirty="0" err="1" smtClean="0">
                <a:solidFill>
                  <a:srgbClr val="000000"/>
                </a:solidFill>
              </a:rPr>
              <a:t>Obst</a:t>
            </a:r>
            <a:r>
              <a:rPr lang="en-US" sz="1000" dirty="0" smtClean="0">
                <a:solidFill>
                  <a:srgbClr val="000000"/>
                </a:solidFill>
              </a:rPr>
              <a:t> (1972).</a:t>
            </a:r>
          </a:p>
          <a:p>
            <a:pPr algn="ctr">
              <a:lnSpc>
                <a:spcPts val="600"/>
              </a:lnSpc>
            </a:pPr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Van der </a:t>
            </a:r>
            <a:r>
              <a:rPr lang="en-US" sz="1000" dirty="0" err="1" smtClean="0">
                <a:solidFill>
                  <a:srgbClr val="000000"/>
                </a:solidFill>
              </a:rPr>
              <a:t>Zwan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and Geiger (1970) is used for MT=50-52,91 ratios, but not for normalization.</a:t>
            </a:r>
          </a:p>
          <a:p>
            <a:pPr algn="ctr">
              <a:lnSpc>
                <a:spcPts val="600"/>
              </a:lnSpc>
            </a:pPr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MT=4 (MT=50-52+91) is calculated by </a:t>
            </a:r>
            <a:r>
              <a:rPr lang="en-US" sz="1000" b="1" dirty="0" smtClean="0">
                <a:solidFill>
                  <a:srgbClr val="000000"/>
                </a:solidFill>
              </a:rPr>
              <a:t>subtracting</a:t>
            </a:r>
            <a:r>
              <a:rPr lang="en-US" sz="1000" dirty="0" smtClean="0">
                <a:solidFill>
                  <a:srgbClr val="000000"/>
                </a:solidFill>
              </a:rPr>
              <a:t> MT=22 from MT=201.</a:t>
            </a:r>
            <a:endParaRPr lang="en-US" sz="1000" dirty="0">
              <a:solidFill>
                <a:srgbClr val="000000"/>
              </a:solidFill>
            </a:endParaRPr>
          </a:p>
          <a:p>
            <a:pPr algn="ctr"/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68" y="2318619"/>
            <a:ext cx="4066032" cy="1688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68" y="4072150"/>
            <a:ext cx="364572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58174" cy="725487"/>
          </a:xfrm>
        </p:spPr>
        <p:txBody>
          <a:bodyPr/>
          <a:lstStyle/>
          <a:p>
            <a:r>
              <a:rPr lang="en-US" sz="2500" dirty="0" smtClean="0"/>
              <a:t>Be-9 File 3 Cross Section Modifications and Am-Be Results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92288"/>
            <a:ext cx="82581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 smtClean="0">
                <a:solidFill>
                  <a:srgbClr val="000000"/>
                </a:solidFill>
              </a:rPr>
              <a:t>JENDL MT=201 (MT=4 + MT=22) data was not modified.  MT=22 cross sections were modified to be consistent with the MT=22 / MT=201 ratios experimentally measured by Geiger (1975).  MT=4 (MT=50-52 + MT=91) cross sections were modified to maintain consistency with MT=201.  MT=50-52,91 were rescaled to maintain consistency with MT=4 changes.</a:t>
            </a:r>
            <a:endParaRPr lang="en-US" sz="1100" b="1" dirty="0">
              <a:solidFill>
                <a:srgbClr val="000000"/>
              </a:solidFill>
            </a:endParaRPr>
          </a:p>
          <a:p>
            <a:pPr algn="just"/>
            <a:endParaRPr lang="en-US" sz="1100" b="1" dirty="0" smtClean="0">
              <a:solidFill>
                <a:srgbClr val="000000"/>
              </a:solidFill>
            </a:endParaRPr>
          </a:p>
          <a:p>
            <a:pPr algn="just"/>
            <a:endParaRPr lang="en-US" sz="11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888380"/>
            <a:ext cx="8260080" cy="3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4" y="1168897"/>
            <a:ext cx="8522898" cy="4533163"/>
          </a:xfrm>
        </p:spPr>
        <p:txBody>
          <a:bodyPr>
            <a:normAutofit lnSpcReduction="10000"/>
          </a:bodyPr>
          <a:lstStyle/>
          <a:p>
            <a:r>
              <a:rPr lang="en-US" sz="1300" dirty="0" smtClean="0"/>
              <a:t>NNL-modified special-purpose (α,n) evaluations for O-17, O-18, and Be-9 are being submitted for inclusion in ENDF/B-VIII.1.  </a:t>
            </a:r>
          </a:p>
          <a:p>
            <a:endParaRPr lang="en-US" sz="1300" dirty="0"/>
          </a:p>
          <a:p>
            <a:r>
              <a:rPr lang="en-US" sz="1300" dirty="0" smtClean="0"/>
              <a:t>These evaluations are based on the original JENDL/AN-2005 evaluations with specific modifications by NNL to address physics deficiencies affecting neutron energy spectra.  The NNL versions have been validated against experimental measurements. </a:t>
            </a:r>
          </a:p>
          <a:p>
            <a:endParaRPr lang="en-US" sz="1300" dirty="0"/>
          </a:p>
          <a:p>
            <a:r>
              <a:rPr lang="en-US" sz="1300" dirty="0"/>
              <a:t>Other JENDL/AN-2005 (α,n</a:t>
            </a:r>
            <a:r>
              <a:rPr lang="en-US" sz="1300" dirty="0" smtClean="0"/>
              <a:t>) evaluations were tested by NNL.  These are not being submitted by NNL as no modifications were made. </a:t>
            </a:r>
          </a:p>
          <a:p>
            <a:endParaRPr lang="en-US" sz="1300" dirty="0"/>
          </a:p>
          <a:p>
            <a:r>
              <a:rPr lang="en-US" sz="1300" dirty="0" smtClean="0"/>
              <a:t>For O-17, MF=3 cross sections are unchanged.  MF=6 / MT=4 (using Kalbach-Mann) is removed and replaced with MF=6 / MT=50-53 (using isotropic two-body kinematics) and MF=6 / MT=91 (using original MF=6 / MT=4 Kalbach-Mann distribution).  MF=6 / MT=22 is unchanged.</a:t>
            </a:r>
          </a:p>
          <a:p>
            <a:endParaRPr lang="en-US" sz="1300" dirty="0"/>
          </a:p>
          <a:p>
            <a:r>
              <a:rPr lang="en-US" sz="1300" dirty="0" smtClean="0"/>
              <a:t>For O-18, MF=3 cross sections are unchanged.  MF=6 / MT=4 (using Kalbach-Mann) is removed and replaced with MF=6 / MT=50-54 (using isotropic two-body kinematics) and MF=6 / MT=91 (using original MF=6 / MT=4 Kalbach-Mann distribution).  MF=6 / MT=16,22 are unchanged.</a:t>
            </a:r>
          </a:p>
          <a:p>
            <a:endParaRPr lang="en-US" sz="1300" dirty="0"/>
          </a:p>
          <a:p>
            <a:r>
              <a:rPr lang="en-US" sz="1300" dirty="0" smtClean="0"/>
              <a:t>For Be-9, MF=3 / MT=4,22 are modified to give ratios consistent with Geiger (1975).  MF=3 / MT=201 is unchanged.  MF=3 / MT=50-52,91 ratios are unchanged, but values are rescaled to be consistent with modifications to MF=3 / MT=4.  MF=6 distributions are unchanged.  </a:t>
            </a:r>
            <a:endParaRPr lang="en-US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Summary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562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Applications for Special Purpose </a:t>
            </a:r>
            <a:r>
              <a:rPr lang="en-US" sz="3000" dirty="0"/>
              <a:t>(</a:t>
            </a:r>
            <a:r>
              <a:rPr lang="el-GR" sz="3000" dirty="0"/>
              <a:t>α</a:t>
            </a:r>
            <a:r>
              <a:rPr lang="en-US" sz="3000" dirty="0"/>
              <a:t>,n) </a:t>
            </a:r>
            <a:r>
              <a:rPr lang="en-US" sz="3000" dirty="0" smtClean="0"/>
              <a:t>Libraries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Calculation of yield and spectrum of neutrons produced by (α,n) reactions with light nuclides in materials containing actinide α-particle emitters.</a:t>
            </a:r>
          </a:p>
          <a:p>
            <a:endParaRPr lang="en-US" sz="1800" dirty="0"/>
          </a:p>
          <a:p>
            <a:r>
              <a:rPr lang="en-US" sz="1800" dirty="0" smtClean="0"/>
              <a:t>Non-fission neutron source characterization for reactor analysis, Am-Be / Pu-Be sources and shielding, nuclear safeguards, materials non-destructive assay, etc. </a:t>
            </a:r>
          </a:p>
          <a:p>
            <a:endParaRPr lang="en-US" sz="1800" dirty="0" smtClean="0"/>
          </a:p>
          <a:p>
            <a:r>
              <a:rPr lang="en-US" sz="1800" dirty="0" smtClean="0"/>
              <a:t>JENDL/AN-2005 includes ENDF-6 format (α,n) evaluations for 17 nuclides with Z ≤ 14.  No </a:t>
            </a:r>
            <a:r>
              <a:rPr lang="en-US" sz="1800" dirty="0"/>
              <a:t>(α,n) </a:t>
            </a:r>
            <a:r>
              <a:rPr lang="en-US" sz="1800" dirty="0" smtClean="0"/>
              <a:t>evaluations are available in ENDF/B.</a:t>
            </a:r>
          </a:p>
          <a:p>
            <a:endParaRPr lang="en-US" sz="1800" dirty="0" smtClean="0"/>
          </a:p>
          <a:p>
            <a:r>
              <a:rPr lang="en-US" sz="1800" dirty="0"/>
              <a:t>The LANL code SOURCES is considered an industry standard for (α,n) neutron source characterization.  </a:t>
            </a:r>
          </a:p>
          <a:p>
            <a:endParaRPr lang="en-US" sz="1800" dirty="0"/>
          </a:p>
          <a:p>
            <a:r>
              <a:rPr lang="en-US" sz="1800" dirty="0" smtClean="0"/>
              <a:t>NNL recently implemented an in-line </a:t>
            </a:r>
            <a:r>
              <a:rPr lang="en-US" sz="1800" dirty="0"/>
              <a:t>(α,n</a:t>
            </a:r>
            <a:r>
              <a:rPr lang="en-US" sz="1800" dirty="0" smtClean="0"/>
              <a:t>) source sampling methodology in MC21 for Monte Carlo radiation transport simulations.  The LLNL Monte Carlo code COG uses a similar approach, but only the ability to calculate neutron yields has been studied.</a:t>
            </a:r>
          </a:p>
          <a:p>
            <a:endParaRPr lang="en-US" sz="1800" dirty="0"/>
          </a:p>
          <a:p>
            <a:r>
              <a:rPr lang="en-US" sz="1800" dirty="0" smtClean="0"/>
              <a:t>Other Monte Carlo codes exist that use various methods enabling (α,n) calculations (MCNP, FLUKA, GEANT, SRIM/TRIM, etc.) but suffer from a variety of disadvantages (transport expense, manual input requirements, geometry limitations, etc.). 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3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Testing JENDL/AN-2005 (</a:t>
            </a:r>
            <a:r>
              <a:rPr lang="el-GR" sz="3000" dirty="0"/>
              <a:t>α</a:t>
            </a:r>
            <a:r>
              <a:rPr lang="en-US" sz="3000" dirty="0"/>
              <a:t>,n) </a:t>
            </a:r>
            <a:r>
              <a:rPr lang="en-US" sz="3000" dirty="0" smtClean="0"/>
              <a:t>Evaluations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84558"/>
            <a:ext cx="8258174" cy="418497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NNL tested the JENDL/AN-2005 </a:t>
            </a:r>
            <a:r>
              <a:rPr lang="en-US" sz="1800" dirty="0"/>
              <a:t>(α,n</a:t>
            </a:r>
            <a:r>
              <a:rPr lang="en-US" sz="1800" dirty="0" smtClean="0"/>
              <a:t>) evaluations in MC21.  </a:t>
            </a:r>
          </a:p>
          <a:p>
            <a:endParaRPr lang="en-US" sz="1800" dirty="0"/>
          </a:p>
          <a:p>
            <a:r>
              <a:rPr lang="en-US" sz="1800" dirty="0" smtClean="0"/>
              <a:t>Calculated neutron yields and energy/angle spectra were compared to available experimentally measured data from public literature.</a:t>
            </a:r>
          </a:p>
          <a:p>
            <a:endParaRPr lang="en-US" sz="1800" dirty="0"/>
          </a:p>
          <a:p>
            <a:r>
              <a:rPr lang="en-US" sz="1800" dirty="0" smtClean="0"/>
              <a:t>MC21 neutron yield results compared very well with most experimental data.</a:t>
            </a:r>
          </a:p>
          <a:p>
            <a:endParaRPr lang="en-US" sz="1800" dirty="0" smtClean="0"/>
          </a:p>
          <a:p>
            <a:r>
              <a:rPr lang="en-US" sz="1800" dirty="0" smtClean="0"/>
              <a:t>For neutron energy spectra, MC21 results were noted to deviate significantly from published experimental data for </a:t>
            </a:r>
            <a:r>
              <a:rPr lang="en-US" sz="1800" baseline="30000" dirty="0" smtClean="0"/>
              <a:t>natural</a:t>
            </a:r>
            <a:r>
              <a:rPr lang="en-US" sz="1800" dirty="0" smtClean="0"/>
              <a:t>UO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</a:t>
            </a:r>
            <a:r>
              <a:rPr lang="en-US" sz="1800" baseline="30000" dirty="0" smtClean="0"/>
              <a:t>238</a:t>
            </a:r>
            <a:r>
              <a:rPr lang="en-US" sz="1800" dirty="0" smtClean="0"/>
              <a:t>PuO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and Am-Be sources.</a:t>
            </a:r>
          </a:p>
          <a:p>
            <a:endParaRPr lang="en-US" sz="1800" dirty="0"/>
          </a:p>
          <a:p>
            <a:r>
              <a:rPr lang="en-US" sz="1800" dirty="0" smtClean="0"/>
              <a:t>The deviations were determined to be caused by physics deficiencies in the JENDL/AN-2005 evaluations for O-17, O-18, and Be-9.  </a:t>
            </a:r>
          </a:p>
          <a:p>
            <a:endParaRPr lang="en-US" sz="1800" dirty="0"/>
          </a:p>
          <a:p>
            <a:r>
              <a:rPr lang="en-US" sz="1800" dirty="0" smtClean="0"/>
              <a:t>NNL modified these evaluations to address the identified deficiencies and validated the new versions against experimental data.  </a:t>
            </a:r>
          </a:p>
          <a:p>
            <a:endParaRPr lang="en-US" sz="1800" dirty="0"/>
          </a:p>
          <a:p>
            <a:r>
              <a:rPr lang="en-US" sz="1800" dirty="0" smtClean="0"/>
              <a:t>NNL is now submitting </a:t>
            </a:r>
            <a:r>
              <a:rPr lang="en-US" sz="1800" dirty="0"/>
              <a:t>these modified special-purpose (α,n) </a:t>
            </a:r>
            <a:r>
              <a:rPr lang="en-US" sz="1800" dirty="0" smtClean="0"/>
              <a:t>evaluations for inclusion in ENDF/B-VIII.1.   </a:t>
            </a:r>
            <a:endParaRPr lang="en-US" sz="1800" dirty="0"/>
          </a:p>
          <a:p>
            <a:pPr marL="411480" lvl="1" indent="0"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910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63"/>
            <a:ext cx="9143999" cy="6072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7969" y="178943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Natural-Uranium UO</a:t>
            </a:r>
            <a:r>
              <a:rPr lang="en-US" sz="1600" baseline="-25000" dirty="0" smtClean="0"/>
              <a:t>2 </a:t>
            </a:r>
            <a:r>
              <a:rPr lang="en-US" sz="1600" dirty="0"/>
              <a:t>(α,n) </a:t>
            </a:r>
            <a:r>
              <a:rPr lang="en-US" sz="1600" dirty="0" smtClean="0"/>
              <a:t>Neutron Spectra </a:t>
            </a:r>
          </a:p>
          <a:p>
            <a:pPr algn="ctr"/>
            <a:r>
              <a:rPr lang="en-US" sz="1600" dirty="0" smtClean="0"/>
              <a:t>JENDL Library Testing for O-17,18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67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207407"/>
            <a:ext cx="7875917" cy="56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2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Problems with Kalbach-Mann Systematics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5863" y="1272413"/>
            <a:ext cx="8258174" cy="418497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O-17 and O-18 use Kalbach-Mann systematics for File 6 coupled energy/angle distributions for MT=4 (production of one neutron in the exit channel).</a:t>
            </a:r>
          </a:p>
          <a:p>
            <a:pPr>
              <a:lnSpc>
                <a:spcPct val="110000"/>
              </a:lnSpc>
            </a:pPr>
            <a:endParaRPr lang="en-US" sz="1800" dirty="0"/>
          </a:p>
          <a:p>
            <a:r>
              <a:rPr lang="en-US" sz="1800" dirty="0" smtClean="0"/>
              <a:t>Energy/angle distributions based on Kalbach-Mann systematics are decoupled from the partial cross sections for reactions leaving the residual in the ground state or particular low-level excited states.</a:t>
            </a:r>
          </a:p>
          <a:p>
            <a:pPr>
              <a:lnSpc>
                <a:spcPct val="110000"/>
              </a:lnSpc>
            </a:pPr>
            <a:endParaRPr lang="en-US" sz="1800" dirty="0" smtClean="0"/>
          </a:p>
          <a:p>
            <a:r>
              <a:rPr lang="en-US" sz="1800" dirty="0" smtClean="0"/>
              <a:t>The Q-values of low-level n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excited-state reactions (including the 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ground-state) are widely separated and strongly impact the emitted neutron energy spectrum for reactions induced by low-energy α particles.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r>
              <a:rPr lang="en-US" sz="1800" dirty="0" smtClean="0"/>
              <a:t>Kalbach-Mann theory for </a:t>
            </a:r>
            <a:r>
              <a:rPr lang="en-US" sz="1800" dirty="0"/>
              <a:t>(α,n</a:t>
            </a:r>
            <a:r>
              <a:rPr lang="en-US" sz="1800" dirty="0" smtClean="0"/>
              <a:t>) neutron energy/angle distributions is appropriate for very-high-energy incident α particles (tens to hundreds </a:t>
            </a:r>
            <a:r>
              <a:rPr lang="en-US" sz="1800" dirty="0"/>
              <a:t>of MeV</a:t>
            </a:r>
            <a:r>
              <a:rPr lang="en-US" sz="1800" dirty="0" smtClean="0"/>
              <a:t>), where high-level residual excited states (or a continuum excited state) dominate.</a:t>
            </a:r>
          </a:p>
          <a:p>
            <a:pPr marL="114300" indent="0">
              <a:buNone/>
            </a:pPr>
            <a:endParaRPr lang="en-US" sz="1800" dirty="0" smtClean="0"/>
          </a:p>
          <a:p>
            <a:pPr lvl="1"/>
            <a:r>
              <a:rPr lang="en-US" sz="1600" dirty="0" smtClean="0"/>
              <a:t>Not appropriate for low-energy </a:t>
            </a:r>
            <a:r>
              <a:rPr lang="en-US" sz="1600" dirty="0"/>
              <a:t>α particles emitted by actinide </a:t>
            </a:r>
            <a:r>
              <a:rPr lang="en-US" sz="1600" dirty="0" smtClean="0"/>
              <a:t>decay (approx. 4-7 MeV), which will then undergo slowing down in materials of interest.   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8400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9759"/>
              </p:ext>
            </p:extLst>
          </p:nvPr>
        </p:nvGraphicFramePr>
        <p:xfrm>
          <a:off x="2365657" y="3702395"/>
          <a:ext cx="4441257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O17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4  22  50-53 91  201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4  22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22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 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50-53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  </a:t>
                      </a: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91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O18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4  16  22  50-54 91  201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4  16  22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16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  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22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 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50-54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91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05461"/>
              </p:ext>
            </p:extLst>
          </p:nvPr>
        </p:nvGraphicFramePr>
        <p:xfrm>
          <a:off x="2368789" y="3143336"/>
          <a:ext cx="4434994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Nuclide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Cross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</a:rPr>
                        <a:t>Section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MF3 MTs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</a:rPr>
                        <a:t>JENDL version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</a:rPr>
                        <a:t>MF6 MTs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</a:rPr>
                        <a:t>NNL version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MF6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025"/>
            <a:ext cx="8258174" cy="725487"/>
          </a:xfrm>
        </p:spPr>
        <p:txBody>
          <a:bodyPr/>
          <a:lstStyle/>
          <a:p>
            <a:r>
              <a:rPr lang="en-US" sz="2700" dirty="0" smtClean="0"/>
              <a:t>File 6 Neutron Energy/Angle Modifications for O-17,18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200" dirty="0" smtClean="0"/>
              <a:t>(File 3 cross sections are unchanged)</a:t>
            </a:r>
            <a:endParaRPr lang="en-US" sz="2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97873"/>
              </p:ext>
            </p:extLst>
          </p:nvPr>
        </p:nvGraphicFramePr>
        <p:xfrm>
          <a:off x="1592259" y="1149404"/>
          <a:ext cx="5988050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Reaction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(α,n)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Production of one neutron in the exit channel. 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Sum </a:t>
                      </a:r>
                      <a:r>
                        <a:rPr lang="en-US" sz="1100" dirty="0">
                          <a:effectLst/>
                        </a:rPr>
                        <a:t>of </a:t>
                      </a:r>
                      <a:r>
                        <a:rPr lang="en-US" sz="1100" dirty="0" smtClean="0">
                          <a:effectLst/>
                        </a:rPr>
                        <a:t>MT=50-91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(α,2n)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Production of two neutrons and a residual.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smtClean="0">
                          <a:effectLst/>
                        </a:rPr>
                        <a:t>α,nα’)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Production of a neutron and an α particle, plus a residual.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(α,np)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Production of a neutron and a proton, plus a residual.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50-90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(α,n</a:t>
                      </a:r>
                      <a:r>
                        <a:rPr lang="en-US" sz="1100" baseline="-25000">
                          <a:effectLst/>
                        </a:rPr>
                        <a:t>0-40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Production of a neutron, with </a:t>
                      </a:r>
                      <a:r>
                        <a:rPr lang="en-US" sz="1100" dirty="0" smtClean="0">
                          <a:effectLst/>
                        </a:rPr>
                        <a:t>the residual </a:t>
                      </a:r>
                      <a:r>
                        <a:rPr lang="en-US" sz="1100" dirty="0">
                          <a:effectLst/>
                        </a:rPr>
                        <a:t>in the 0</a:t>
                      </a:r>
                      <a:r>
                        <a:rPr lang="en-US" sz="1100" baseline="30000" dirty="0">
                          <a:effectLst/>
                        </a:rPr>
                        <a:t>th</a:t>
                      </a:r>
                      <a:r>
                        <a:rPr lang="en-US" sz="1100" dirty="0">
                          <a:effectLst/>
                        </a:rPr>
                        <a:t>-40</a:t>
                      </a:r>
                      <a:r>
                        <a:rPr lang="en-US" sz="1100" baseline="30000" dirty="0">
                          <a:effectLst/>
                        </a:rPr>
                        <a:t>th</a:t>
                      </a:r>
                      <a:r>
                        <a:rPr lang="en-US" sz="1100" dirty="0">
                          <a:effectLst/>
                        </a:rPr>
                        <a:t> excited state.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(α,n</a:t>
                      </a:r>
                      <a:r>
                        <a:rPr lang="en-US" sz="1100" baseline="-25000">
                          <a:effectLst/>
                        </a:rPr>
                        <a:t>c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Production of a neutron in the continuum not included in the above discrete representation.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(α,Xn)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neutron production.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76760" y="4608540"/>
            <a:ext cx="4019049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Color-coded MT values indicate neutron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energy/angle distribution treatment</a:t>
            </a:r>
          </a:p>
          <a:p>
            <a:pPr algn="ctr"/>
            <a:endParaRPr lang="en-US" sz="1200" dirty="0" smtClean="0">
              <a:solidFill>
                <a:srgbClr val="0000FF"/>
              </a:solidFill>
            </a:endParaRP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Green:  Kalbach-Mann coupled energy/angle distribution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Red:  Isotropic two-body kinematics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91075" y="3711021"/>
            <a:ext cx="1242204" cy="661934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136"/>
            <a:ext cx="9144000" cy="61075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7969" y="178943"/>
            <a:ext cx="461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Natural-Uranium UO</a:t>
            </a:r>
            <a:r>
              <a:rPr lang="en-US" sz="1600" baseline="-25000" dirty="0" smtClean="0"/>
              <a:t>2 </a:t>
            </a:r>
            <a:r>
              <a:rPr lang="en-US" sz="1600" dirty="0"/>
              <a:t>(α,n) </a:t>
            </a:r>
            <a:r>
              <a:rPr lang="en-US" sz="1600" dirty="0" smtClean="0"/>
              <a:t>Neutron Spectra </a:t>
            </a:r>
          </a:p>
          <a:p>
            <a:pPr algn="ctr"/>
            <a:r>
              <a:rPr lang="en-US" sz="1600" dirty="0" smtClean="0"/>
              <a:t>JENDL vs. NNL Library Performance for O-17,18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270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" y="207407"/>
            <a:ext cx="7875918" cy="56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7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om5Nautilus_PPT_master_draft">
  <a:themeElements>
    <a:clrScheme name="Naval Nuclear Laboratory Custom">
      <a:dk1>
        <a:srgbClr val="32396F"/>
      </a:dk1>
      <a:lt1>
        <a:srgbClr val="FFFFFF"/>
      </a:lt1>
      <a:dk2>
        <a:srgbClr val="40AE49"/>
      </a:dk2>
      <a:lt2>
        <a:srgbClr val="FFFFFF"/>
      </a:lt2>
      <a:accent1>
        <a:srgbClr val="32396F"/>
      </a:accent1>
      <a:accent2>
        <a:srgbClr val="849EAA"/>
      </a:accent2>
      <a:accent3>
        <a:srgbClr val="40AE49"/>
      </a:accent3>
      <a:accent4>
        <a:srgbClr val="75D078"/>
      </a:accent4>
      <a:accent5>
        <a:srgbClr val="B1A089"/>
      </a:accent5>
      <a:accent6>
        <a:srgbClr val="D0C5B8"/>
      </a:accent6>
      <a:hlink>
        <a:srgbClr val="0000FF"/>
      </a:hlink>
      <a:folHlink>
        <a:srgbClr val="800080"/>
      </a:folHlink>
    </a:clrScheme>
    <a:fontScheme name="Naval Nuclear Laboratory 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Naval Nuclear Laboratory Custom">
      <a:dk1>
        <a:srgbClr val="32396F"/>
      </a:dk1>
      <a:lt1>
        <a:srgbClr val="FFFFFF"/>
      </a:lt1>
      <a:dk2>
        <a:srgbClr val="40AE49"/>
      </a:dk2>
      <a:lt2>
        <a:srgbClr val="FFFFFF"/>
      </a:lt2>
      <a:accent1>
        <a:srgbClr val="32396F"/>
      </a:accent1>
      <a:accent2>
        <a:srgbClr val="849EAA"/>
      </a:accent2>
      <a:accent3>
        <a:srgbClr val="40AE49"/>
      </a:accent3>
      <a:accent4>
        <a:srgbClr val="75D078"/>
      </a:accent4>
      <a:accent5>
        <a:srgbClr val="B1A089"/>
      </a:accent5>
      <a:accent6>
        <a:srgbClr val="D0C5B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1079</Words>
  <Application>Microsoft Office PowerPoint</Application>
  <PresentationFormat>On-screen Show (4:3)</PresentationFormat>
  <Paragraphs>133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Atom5Nautilus_PPT_master_draft</vt:lpstr>
      <vt:lpstr>Naval Nuclear Laboratory Special Purpose O-17, O-18, Be-9 (α,n) Evaluations </vt:lpstr>
      <vt:lpstr>Applications for Special Purpose (α,n) Libraries</vt:lpstr>
      <vt:lpstr>Testing JENDL/AN-2005 (α,n) Evaluations</vt:lpstr>
      <vt:lpstr>PowerPoint Presentation</vt:lpstr>
      <vt:lpstr>PowerPoint Presentation</vt:lpstr>
      <vt:lpstr>Problems with Kalbach-Mann Systematics</vt:lpstr>
      <vt:lpstr>File 6 Neutron Energy/Angle Modifications for O-17,18 (File 3 cross sections are unchanged)</vt:lpstr>
      <vt:lpstr>PowerPoint Presentation</vt:lpstr>
      <vt:lpstr>PowerPoint Presentation</vt:lpstr>
      <vt:lpstr>PowerPoint Presentation</vt:lpstr>
      <vt:lpstr>Be-9 Breakup Reaction</vt:lpstr>
      <vt:lpstr>Be-9 File 3 Cross Section Modifications and Am-Be 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2017-11-03T17:39:22Z</dcterms:created>
  <dcterms:modified xsi:type="dcterms:W3CDTF">2018-11-01T16:37:42Z</dcterms:modified>
</cp:coreProperties>
</file>