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  <p:sldMasterId id="2147483761" r:id="rId5"/>
  </p:sldMasterIdLst>
  <p:notesMasterIdLst>
    <p:notesMasterId r:id="rId33"/>
  </p:notesMasterIdLst>
  <p:handoutMasterIdLst>
    <p:handoutMasterId r:id="rId34"/>
  </p:handoutMasterIdLst>
  <p:sldIdLst>
    <p:sldId id="256" r:id="rId6"/>
    <p:sldId id="263" r:id="rId7"/>
    <p:sldId id="479" r:id="rId8"/>
    <p:sldId id="377" r:id="rId9"/>
    <p:sldId id="265" r:id="rId10"/>
    <p:sldId id="271" r:id="rId11"/>
    <p:sldId id="399" r:id="rId12"/>
    <p:sldId id="404" r:id="rId13"/>
    <p:sldId id="262" r:id="rId14"/>
    <p:sldId id="283" r:id="rId15"/>
    <p:sldId id="282" r:id="rId16"/>
    <p:sldId id="277" r:id="rId17"/>
    <p:sldId id="284" r:id="rId18"/>
    <p:sldId id="485" r:id="rId19"/>
    <p:sldId id="414" r:id="rId20"/>
    <p:sldId id="401" r:id="rId21"/>
    <p:sldId id="405" r:id="rId22"/>
    <p:sldId id="480" r:id="rId23"/>
    <p:sldId id="475" r:id="rId24"/>
    <p:sldId id="477" r:id="rId25"/>
    <p:sldId id="385" r:id="rId26"/>
    <p:sldId id="483" r:id="rId27"/>
    <p:sldId id="484" r:id="rId28"/>
    <p:sldId id="415" r:id="rId29"/>
    <p:sldId id="416" r:id="rId30"/>
    <p:sldId id="481" r:id="rId31"/>
    <p:sldId id="394" r:id="rId3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76" autoAdjust="0"/>
    <p:restoredTop sz="95161" autoAdjust="0"/>
  </p:normalViewPr>
  <p:slideViewPr>
    <p:cSldViewPr snapToGrid="0" showGuides="1">
      <p:cViewPr varScale="1">
        <p:scale>
          <a:sx n="78" d="100"/>
          <a:sy n="78" d="100"/>
        </p:scale>
        <p:origin x="51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11/7/18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" y="8810627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11/7/18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in your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32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8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4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2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tif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xmlns="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xmlns="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xmlns="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xmlns="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xmlns="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xmlns="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xmlns="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11" y="236982"/>
            <a:ext cx="11515053" cy="507831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508760"/>
            <a:ext cx="1152352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996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218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1531600" y="6400800"/>
            <a:ext cx="66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BF1F18-5221-4529-880A-FD34438249FF}" type="slidenum">
              <a:rPr lang="en-US" sz="120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i="1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***IN DEVELOPMENT***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905000"/>
            <a:ext cx="10972800" cy="182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1753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" y="3"/>
            <a:ext cx="12191999" cy="535531"/>
          </a:xfrm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3565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F2FD4-9539-4880-9D59-CB646920C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080" y="6432047"/>
            <a:ext cx="425955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6187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824333"/>
            <a:ext cx="9085179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750">
                <a:solidFill>
                  <a:srgbClr val="E09E1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75258"/>
            <a:ext cx="85344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2D637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912267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xmlns="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9" y="2518953"/>
            <a:ext cx="10320867" cy="20646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3" y="31679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E09E1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62711" y="31244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2D63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0855510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7767" y="2017306"/>
            <a:ext cx="10363200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15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767" y="1019352"/>
            <a:ext cx="10363200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rgbClr val="2D637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3" y="31679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E09E1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62711" y="31244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2D63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8909098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972051"/>
            <a:ext cx="995256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50"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8" y="2097755"/>
            <a:ext cx="4957233" cy="2823496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5566836" y="2097761"/>
            <a:ext cx="4995333" cy="2823497"/>
          </a:xfrm>
          <a:prstGeom prst="rect">
            <a:avLst/>
          </a:prstGeom>
        </p:spPr>
        <p:txBody>
          <a:bodyPr/>
          <a:lstStyle>
            <a:lvl1pPr>
              <a:defRPr sz="1650">
                <a:solidFill>
                  <a:srgbClr val="2D637F"/>
                </a:solidFill>
              </a:defRPr>
            </a:lvl1pPr>
            <a:lvl2pPr>
              <a:defRPr sz="1500">
                <a:solidFill>
                  <a:srgbClr val="2D637F"/>
                </a:solidFill>
              </a:defRPr>
            </a:lvl2pPr>
            <a:lvl3pPr>
              <a:defRPr sz="1350">
                <a:solidFill>
                  <a:srgbClr val="2D637F"/>
                </a:solidFill>
              </a:defRPr>
            </a:lvl3pPr>
            <a:lvl4pPr>
              <a:defRPr sz="1200">
                <a:solidFill>
                  <a:srgbClr val="2D637F"/>
                </a:solidFill>
              </a:defRPr>
            </a:lvl4pPr>
            <a:lvl5pPr>
              <a:defRPr sz="1050">
                <a:solidFill>
                  <a:srgbClr val="2D637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3" y="31679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E09E1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62711" y="31244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2D63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29604508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729789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000" y="358775"/>
            <a:ext cx="7315200" cy="3371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4296527"/>
            <a:ext cx="73152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62506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041995"/>
            <a:ext cx="4011084" cy="40498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41" y="1042006"/>
            <a:ext cx="6049433" cy="3657005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531662"/>
            <a:ext cx="4011084" cy="316734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3" y="31679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E09E1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62711" y="31244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2D63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7364452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" y="3"/>
            <a:ext cx="12191999" cy="705554"/>
          </a:xfrm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300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xmlns="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86525"/>
            <a:ext cx="1088136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xmlns="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xmlns="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xmlns="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xmlns="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xmlns="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xmlns="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xmlns="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xmlns="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xmlns="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xmlns="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image" Target="../media/image8.tiff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theme" Target="../theme/theme2.xml"/><Relationship Id="rId10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xmlns="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8" r:id="rId14"/>
    <p:sldLayoutId id="2147483759" r:id="rId15"/>
    <p:sldLayoutId id="2147483760" r:id="rId16"/>
    <p:sldLayoutId id="2147483771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56498" y="53072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8079"/>
            <a:ext cx="109728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66012" y="11"/>
            <a:ext cx="3825989" cy="237957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-23225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Project Title</a:t>
            </a:r>
          </a:p>
        </p:txBody>
      </p:sp>
      <p:sp>
        <p:nvSpPr>
          <p:cNvPr id="20" name="TextBox 11"/>
          <p:cNvSpPr txBox="1">
            <a:spLocks noChangeArrowheads="1"/>
          </p:cNvSpPr>
          <p:nvPr userDrawn="1"/>
        </p:nvSpPr>
        <p:spPr bwMode="auto">
          <a:xfrm>
            <a:off x="4386263" y="6581777"/>
            <a:ext cx="279527" cy="20773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562" tIns="34282" rIns="68562" bIns="342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81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900" smtClean="0">
                <a:solidFill>
                  <a:srgbClr val="FFFFFF"/>
                </a:solidFill>
              </a:rPr>
              <a:pPr defTabSz="34281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F497D"/>
          </a:solidFill>
          <a:ln>
            <a:solidFill>
              <a:srgbClr val="4D72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626313" y="6448432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718814" y="6453203"/>
            <a:ext cx="6917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  <a:latin typeface="Helvetica Light"/>
                <a:cs typeface="Calibri"/>
              </a:rPr>
              <a:t>Lee Bernstein			     			 Nuclear</a:t>
            </a:r>
            <a:r>
              <a:rPr lang="en-US" sz="900" baseline="0" dirty="0">
                <a:solidFill>
                  <a:prstClr val="white"/>
                </a:solidFill>
                <a:latin typeface="Helvetica Light"/>
                <a:cs typeface="Calibri"/>
              </a:rPr>
              <a:t> Structure 2018</a:t>
            </a:r>
            <a:endParaRPr lang="en-US" sz="900" dirty="0">
              <a:solidFill>
                <a:prstClr val="white"/>
              </a:solidFill>
              <a:latin typeface="Helvetica Light"/>
              <a:cs typeface="Calibri"/>
            </a:endParaRPr>
          </a:p>
        </p:txBody>
      </p:sp>
      <p:pic>
        <p:nvPicPr>
          <p:cNvPr id="25" name="Picture 12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9080" y="6432047"/>
            <a:ext cx="577760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70" r:id="rId8"/>
  </p:sldLayoutIdLst>
  <p:transition>
    <p:fade/>
  </p:transition>
  <p:hf hdr="0" ftr="0" dt="0"/>
  <p:txStyles>
    <p:titleStyle>
      <a:lvl1pPr algn="l" defTabSz="342900" rtl="0" eaLnBrk="1" latinLnBrk="0" hangingPunct="1">
        <a:spcBef>
          <a:spcPct val="0"/>
        </a:spcBef>
        <a:buNone/>
        <a:defRPr sz="3750" b="1" kern="1200"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650" kern="1200">
          <a:solidFill>
            <a:srgbClr val="2D637F"/>
          </a:solidFill>
          <a:latin typeface="Lucida Grande"/>
          <a:ea typeface="+mn-ea"/>
          <a:cs typeface="Lucida Grande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2D637F"/>
          </a:solidFill>
          <a:latin typeface="Lucida Grande"/>
          <a:ea typeface="+mn-ea"/>
          <a:cs typeface="Lucida Grande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rgbClr val="2D637F"/>
          </a:solidFill>
          <a:latin typeface="Lucida Grande"/>
          <a:ea typeface="+mn-ea"/>
          <a:cs typeface="Lucida Grande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rgbClr val="2D637F"/>
          </a:solidFill>
          <a:latin typeface="Lucida Grande"/>
          <a:ea typeface="+mn-ea"/>
          <a:cs typeface="Lucida Grande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50" kern="1200">
          <a:solidFill>
            <a:srgbClr val="2D637F"/>
          </a:solidFill>
          <a:latin typeface="Lucida Grande"/>
          <a:ea typeface="+mn-ea"/>
          <a:cs typeface="Lucida Grande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Workshops On Nuclear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Catherine Romano, ORNL</a:t>
            </a:r>
            <a:br>
              <a:rPr lang="en-US" dirty="0"/>
            </a:br>
            <a:r>
              <a:rPr lang="en-US" dirty="0"/>
              <a:t>Lee Bernstein, LBL/UCB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1600" dirty="0"/>
              <a:t>CSEWG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November 5-7, 2018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Brookhaven, NY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772" y="1067252"/>
            <a:ext cx="604531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64">
              <a:spcBef>
                <a:spcPct val="20000"/>
              </a:spcBef>
              <a:buSzPct val="100000"/>
            </a:pPr>
            <a:r>
              <a:rPr lang="en-US" altLang="en-US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Fission-independent and cumulative fission yields, decay data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Large uncertainties exist in ENDF yields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Reevaluation of independent and cumulative yields is required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This effort requires correlated neutrons and gammas, and decay data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Upcoming IAEA CRP should be leveraged</a:t>
            </a:r>
            <a:endParaRPr lang="en-US" altLang="en-US" kern="0" dirty="0">
              <a:solidFill>
                <a:srgbClr val="00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33DBE1-78DD-0349-B95A-8A91F4B8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12" y="4150918"/>
            <a:ext cx="4625002" cy="252632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428084" y="517451"/>
            <a:ext cx="5352880" cy="3363545"/>
            <a:chOff x="4873898" y="822580"/>
            <a:chExt cx="4149987" cy="2368286"/>
          </a:xfrm>
        </p:grpSpPr>
        <p:pic>
          <p:nvPicPr>
            <p:cNvPr id="12" name="Picture 3" descr="C:\Users\Owner\Desktop\Picture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98" y="822580"/>
              <a:ext cx="4149987" cy="2049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4951590" y="2926420"/>
              <a:ext cx="3398702" cy="264446"/>
              <a:chOff x="4897747" y="2904695"/>
              <a:chExt cx="3398702" cy="264446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4897747" y="2937419"/>
                <a:ext cx="239888" cy="203982"/>
              </a:xfrm>
              <a:prstGeom prst="rect">
                <a:avLst/>
              </a:prstGeom>
              <a:noFill/>
              <a:ln w="444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 dirty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>
                <a:off x="6696293" y="2962641"/>
                <a:ext cx="135026" cy="120362"/>
              </a:xfrm>
              <a:prstGeom prst="rtTriangle">
                <a:avLst/>
              </a:prstGeom>
              <a:solidFill>
                <a:srgbClr val="00FF00"/>
              </a:solidFill>
              <a:ln w="25400" cap="flat" cmpd="sng" algn="ctr">
                <a:solidFill>
                  <a:srgbClr val="00FF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 dirty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323649" y="2921612"/>
                <a:ext cx="873012" cy="247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kern="0" dirty="0">
                    <a:solidFill>
                      <a:prstClr val="black"/>
                    </a:solidFill>
                    <a:latin typeface="Calibri"/>
                  </a:rPr>
                  <a:t>MTAS β-</a:t>
                </a:r>
                <a:r>
                  <a:rPr lang="el-GR" sz="1350" kern="0" dirty="0">
                    <a:solidFill>
                      <a:prstClr val="black"/>
                    </a:solidFill>
                    <a:latin typeface="Calibri"/>
                  </a:rPr>
                  <a:t>γ</a:t>
                </a:r>
                <a:endParaRPr lang="en-US" sz="135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112932" y="2904695"/>
                <a:ext cx="1183517" cy="247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kern="0" dirty="0">
                    <a:solidFill>
                      <a:prstClr val="black"/>
                    </a:solidFill>
                    <a:latin typeface="Calibri"/>
                  </a:rPr>
                  <a:t>VANDLE β-n-</a:t>
                </a:r>
                <a:r>
                  <a:rPr lang="el-GR" sz="1350" kern="0" dirty="0">
                    <a:solidFill>
                      <a:prstClr val="black"/>
                    </a:solidFill>
                    <a:latin typeface="Calibri"/>
                  </a:rPr>
                  <a:t>γ</a:t>
                </a:r>
                <a:endParaRPr lang="en-US" sz="135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0148844" y="3906491"/>
            <a:ext cx="160492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 Krzysztof Rykaczewski, NDREW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4053" y="5686873"/>
            <a:ext cx="116089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Patrick Talou, NDREW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7A0C676-B013-401D-B0CD-2D4E0B1C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77301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359" y="800986"/>
            <a:ext cx="5749931" cy="4613311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charset="-128"/>
              </a:rPr>
              <a:t>(</a:t>
            </a:r>
            <a:r>
              <a:rPr lang="en-US" altLang="en-US" b="1" dirty="0">
                <a:ea typeface="Symbol" charset="2"/>
              </a:rPr>
              <a:t>alpha</a:t>
            </a:r>
            <a:r>
              <a:rPr lang="en-US" altLang="en-US" b="1" dirty="0">
                <a:ea typeface="ＭＳ Ｐゴシック" charset="-128"/>
              </a:rPr>
              <a:t>,n) reactions</a:t>
            </a:r>
          </a:p>
          <a:p>
            <a:pPr marL="282179" indent="-282179"/>
            <a:r>
              <a:rPr lang="en-US" altLang="en-US" sz="2000" dirty="0">
                <a:ea typeface="ＭＳ Ｐゴシック" charset="-128"/>
              </a:rPr>
              <a:t>A full upgrade of SOURCES4C would be useful to many programs</a:t>
            </a:r>
          </a:p>
          <a:p>
            <a:pPr marL="282179" indent="-282179"/>
            <a:r>
              <a:rPr lang="en-US" altLang="en-US" sz="2000" dirty="0">
                <a:ea typeface="ＭＳ Ｐゴシック" charset="-128"/>
              </a:rPr>
              <a:t>Reevaluate the cross sections</a:t>
            </a:r>
          </a:p>
          <a:p>
            <a:pPr marL="282179" indent="-282179"/>
            <a:r>
              <a:rPr lang="en-US" altLang="en-US" sz="2000" dirty="0">
                <a:ea typeface="ＭＳ Ｐゴシック" charset="-128"/>
              </a:rPr>
              <a:t>Measurements of neutron spectrum</a:t>
            </a:r>
          </a:p>
          <a:p>
            <a:pPr marL="361451" indent="-385763"/>
            <a:endParaRPr lang="en-US" altLang="en-US" sz="1500" dirty="0">
              <a:ea typeface="ＭＳ Ｐゴシック" charset="-128"/>
            </a:endParaRPr>
          </a:p>
          <a:p>
            <a:pPr marL="361451" indent="-385763"/>
            <a:endParaRPr lang="en-US" altLang="en-US" sz="1500" dirty="0">
              <a:ea typeface="ＭＳ Ｐゴシック" charset="-128"/>
            </a:endParaRPr>
          </a:p>
          <a:p>
            <a:pPr marL="361451" indent="-385763"/>
            <a:endParaRPr lang="en-US" altLang="en-US" sz="1500" dirty="0">
              <a:ea typeface="ＭＳ Ｐゴシック" charset="-128"/>
            </a:endParaRPr>
          </a:p>
          <a:p>
            <a:pPr marL="324349" lvl="1" indent="0">
              <a:buNone/>
            </a:pPr>
            <a:endParaRPr lang="en-US" sz="1350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460" y="186211"/>
            <a:ext cx="6048090" cy="42156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17179" y="4641745"/>
            <a:ext cx="68748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64">
              <a:spcBef>
                <a:spcPct val="20000"/>
              </a:spcBef>
              <a:buSzPct val="100000"/>
            </a:pPr>
            <a:r>
              <a:rPr lang="en-US" altLang="en-US" sz="24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Photofission</a:t>
            </a:r>
          </a:p>
          <a:p>
            <a:pPr marL="342900" indent="-342900" defTabSz="685864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000" dirty="0">
                <a:latin typeface="Arial" pitchFamily="34" charset="0"/>
                <a:ea typeface="ＭＳ Ｐゴシック" charset="-128"/>
                <a:cs typeface="Arial" pitchFamily="34" charset="0"/>
              </a:rPr>
              <a:t>The photofission cross section varies greatly in the 6–9 MeV region of interest, causing large uncertainties</a:t>
            </a:r>
          </a:p>
          <a:p>
            <a:pPr marL="342900" indent="-342900" defTabSz="685864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000" dirty="0">
                <a:latin typeface="Arial" pitchFamily="34" charset="0"/>
                <a:ea typeface="ＭＳ Ｐゴシック" charset="-128"/>
                <a:cs typeface="Arial" pitchFamily="34" charset="0"/>
              </a:rPr>
              <a:t>Detailed energy-dependent measurements </a:t>
            </a:r>
            <a:br>
              <a:rPr lang="en-US" altLang="en-US" sz="2000" dirty="0"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altLang="en-US" sz="2000" dirty="0">
                <a:latin typeface="Arial" pitchFamily="34" charset="0"/>
                <a:ea typeface="ＭＳ Ｐゴシック" charset="-128"/>
                <a:cs typeface="Arial" pitchFamily="34" charset="0"/>
              </a:rPr>
              <a:t>are required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24520" y="6477796"/>
            <a:ext cx="11128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Brian </a:t>
            </a:r>
            <a:r>
              <a:rPr lang="en-US" sz="750" dirty="0" err="1"/>
              <a:t>Quiter</a:t>
            </a:r>
            <a:r>
              <a:rPr lang="en-US" sz="750" dirty="0"/>
              <a:t>, NDREW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84604" y="4377823"/>
            <a:ext cx="144614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Mike </a:t>
            </a:r>
            <a:r>
              <a:rPr lang="en-US" sz="750" dirty="0" err="1"/>
              <a:t>Zerkle</a:t>
            </a:r>
            <a:r>
              <a:rPr lang="en-US" sz="750" dirty="0"/>
              <a:t> (NNL), NDREW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3" y="2856614"/>
            <a:ext cx="4471400" cy="35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B77C906-12F1-4526-A6FF-5144CFFB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248541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694" y="861093"/>
            <a:ext cx="6338136" cy="4305518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charset="-128"/>
              </a:rPr>
              <a:t>Targets, facilities, and detector systems  </a:t>
            </a:r>
          </a:p>
          <a:p>
            <a:pPr marL="171450" indent="-171450"/>
            <a:r>
              <a:rPr lang="en-US" altLang="en-US" sz="1800" dirty="0">
                <a:ea typeface="ＭＳ Ｐゴシック" charset="-128"/>
              </a:rPr>
              <a:t>Target materials can be expensive or nonexistent</a:t>
            </a:r>
          </a:p>
          <a:p>
            <a:pPr marL="171450" indent="-171450"/>
            <a:r>
              <a:rPr lang="en-US" altLang="en-US" sz="1800" dirty="0">
                <a:ea typeface="ＭＳ Ｐゴシック" charset="-128"/>
              </a:rPr>
              <a:t>There are very limited target production capabilities in the United States for radioisotopes</a:t>
            </a:r>
          </a:p>
          <a:p>
            <a:pPr marL="171450" indent="-171450"/>
            <a:r>
              <a:rPr lang="en-US" altLang="en-US" sz="1800" dirty="0">
                <a:ea typeface="ＭＳ Ｐゴシック" charset="-128"/>
              </a:rPr>
              <a:t>Preserving neutron facilities in the United States is important</a:t>
            </a:r>
          </a:p>
          <a:p>
            <a:pPr marL="171450" indent="-171450"/>
            <a:r>
              <a:rPr lang="en-US" altLang="en-US" sz="1800" dirty="0">
                <a:ea typeface="ＭＳ Ｐゴシック" charset="-128"/>
              </a:rPr>
              <a:t>Leveraging existing science facilities for nuclear data should be examined</a:t>
            </a:r>
          </a:p>
          <a:p>
            <a:pPr marL="361451" indent="-385763"/>
            <a:endParaRPr lang="en-US" altLang="en-US" sz="1350" dirty="0">
              <a:ea typeface="ＭＳ Ｐゴシック" charset="-128"/>
            </a:endParaRPr>
          </a:p>
          <a:p>
            <a:pPr marL="361451" indent="-385763"/>
            <a:endParaRPr lang="en-US" altLang="en-US" sz="1350" dirty="0">
              <a:ea typeface="ＭＳ Ｐゴシック" charset="-128"/>
            </a:endParaRPr>
          </a:p>
          <a:p>
            <a:pPr marL="361451" indent="-385763"/>
            <a:endParaRPr lang="en-US" altLang="en-US" sz="1350" dirty="0">
              <a:ea typeface="ＭＳ Ｐゴシック" charset="-128"/>
            </a:endParaRPr>
          </a:p>
          <a:p>
            <a:pPr marL="361451" indent="-385763"/>
            <a:endParaRPr lang="en-US" altLang="en-US" sz="1350" dirty="0">
              <a:ea typeface="ＭＳ Ｐゴシック" charset="-128"/>
            </a:endParaRPr>
          </a:p>
          <a:p>
            <a:pPr marL="685800" lvl="1" indent="-385763">
              <a:buFont typeface="Arial" charset="0"/>
              <a:buChar char="•"/>
            </a:pPr>
            <a:endParaRPr lang="en-US" altLang="en-US" sz="1350" dirty="0">
              <a:ea typeface="ＭＳ Ｐゴシック" charset="-128"/>
            </a:endParaRPr>
          </a:p>
          <a:p>
            <a:pPr marL="685800" lvl="1" indent="-385763">
              <a:buFont typeface="Arial" charset="0"/>
              <a:buChar char="•"/>
            </a:pPr>
            <a:endParaRPr lang="en-US" altLang="en-US" sz="1350" dirty="0">
              <a:ea typeface="ＭＳ Ｐゴシック" charset="-128"/>
            </a:endParaRPr>
          </a:p>
          <a:p>
            <a:pPr marL="685800" lvl="1" indent="-385763">
              <a:buFont typeface="Arial" charset="0"/>
              <a:buChar char="•"/>
            </a:pPr>
            <a:endParaRPr lang="en-US" altLang="en-US" sz="1350" dirty="0">
              <a:ea typeface="ＭＳ Ｐゴシック" charset="-128"/>
            </a:endParaRPr>
          </a:p>
          <a:p>
            <a:pPr marL="324349" lvl="1" indent="0">
              <a:buNone/>
            </a:pPr>
            <a:endParaRPr lang="en-US" sz="1350" dirty="0"/>
          </a:p>
        </p:txBody>
      </p:sp>
      <p:grpSp>
        <p:nvGrpSpPr>
          <p:cNvPr id="10" name="Group 9"/>
          <p:cNvGrpSpPr/>
          <p:nvPr/>
        </p:nvGrpSpPr>
        <p:grpSpPr>
          <a:xfrm>
            <a:off x="411694" y="3709059"/>
            <a:ext cx="4324996" cy="3148941"/>
            <a:chOff x="1965987" y="1038843"/>
            <a:chExt cx="4964900" cy="4265529"/>
          </a:xfrm>
        </p:grpSpPr>
        <p:pic>
          <p:nvPicPr>
            <p:cNvPr id="11" name="Picture 10" descr="ENDF_workflow_cartoon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57" r="30660"/>
            <a:stretch/>
          </p:blipFill>
          <p:spPr>
            <a:xfrm>
              <a:off x="1965987" y="1038843"/>
              <a:ext cx="4430744" cy="426552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 bwMode="auto">
            <a:xfrm>
              <a:off x="6348339" y="1166808"/>
              <a:ext cx="582548" cy="0"/>
            </a:xfrm>
            <a:prstGeom prst="line">
              <a:avLst/>
            </a:prstGeom>
            <a:solidFill>
              <a:srgbClr val="4F81BD"/>
            </a:solidFill>
            <a:ln w="114300" cap="flat" cmpd="sng" algn="ctr">
              <a:solidFill>
                <a:srgbClr val="52575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>
              <a:off x="6846087" y="1161917"/>
              <a:ext cx="30207" cy="3304542"/>
            </a:xfrm>
            <a:prstGeom prst="line">
              <a:avLst/>
            </a:prstGeom>
            <a:solidFill>
              <a:srgbClr val="4F81BD"/>
            </a:solidFill>
            <a:ln w="114300" cap="flat" cmpd="sng" algn="ctr">
              <a:solidFill>
                <a:srgbClr val="52575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6325643" y="4477966"/>
              <a:ext cx="577789" cy="0"/>
            </a:xfrm>
            <a:prstGeom prst="line">
              <a:avLst/>
            </a:prstGeom>
            <a:solidFill>
              <a:srgbClr val="4F81BD"/>
            </a:solidFill>
            <a:ln w="114300" cap="flat" cmpd="sng" algn="ctr">
              <a:solidFill>
                <a:srgbClr val="52575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ctangle 1"/>
          <p:cNvSpPr/>
          <p:nvPr/>
        </p:nvSpPr>
        <p:spPr>
          <a:xfrm>
            <a:off x="4964111" y="4329410"/>
            <a:ext cx="6612823" cy="1895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64">
              <a:spcBef>
                <a:spcPct val="20000"/>
              </a:spcBef>
              <a:buSzPct val="100000"/>
            </a:pPr>
            <a:r>
              <a:rPr lang="en-US" altLang="en-US" sz="2000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Benchmark development </a:t>
            </a:r>
          </a:p>
          <a:p>
            <a:pPr marL="214313" indent="-214313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Benchmarks are needed for problems relevant to nonproliferation to validate and test nuclear data and to identify deficiencies</a:t>
            </a:r>
          </a:p>
          <a:p>
            <a:pPr marL="214313" indent="-214313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All workshop topic areas pointed to the need for benchmark experiments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904" y="281681"/>
            <a:ext cx="4162696" cy="273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523" y="3124603"/>
            <a:ext cx="3224361" cy="96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6690" y="6537473"/>
            <a:ext cx="113845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Tim Hallman, NDREW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349D17F7-7990-424E-B01B-C6B0DABE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281512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973" y="708912"/>
            <a:ext cx="5173858" cy="397764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b="1" dirty="0">
                <a:ea typeface="ＭＳ Ｐゴシック" charset="-128"/>
              </a:rPr>
              <a:t>Data processing and transport code needs</a:t>
            </a:r>
          </a:p>
          <a:p>
            <a:pPr marL="196454" indent="-153591"/>
            <a:r>
              <a:rPr lang="en-US" altLang="en-US" sz="1800" dirty="0">
                <a:ea typeface="ＭＳ Ｐゴシック" charset="-128"/>
              </a:rPr>
              <a:t>Even if good quality data are available in ENDF, there are cases where the evaluation codes, data processing codes, or transport models cannot support the data</a:t>
            </a:r>
          </a:p>
          <a:p>
            <a:pPr marL="196454" indent="-153591"/>
            <a:r>
              <a:rPr lang="en-US" altLang="en-US" sz="1800" dirty="0">
                <a:ea typeface="ＭＳ Ｐゴシック" charset="-128"/>
              </a:rPr>
              <a:t>Code development will be required to support individual nuclear data projects</a:t>
            </a:r>
          </a:p>
          <a:p>
            <a:pPr marL="324349" lvl="1" indent="0">
              <a:buNone/>
            </a:pPr>
            <a:endParaRPr lang="en-US" sz="1350" dirty="0"/>
          </a:p>
        </p:txBody>
      </p:sp>
      <p:sp>
        <p:nvSpPr>
          <p:cNvPr id="2" name="Rectangle 1"/>
          <p:cNvSpPr/>
          <p:nvPr/>
        </p:nvSpPr>
        <p:spPr>
          <a:xfrm>
            <a:off x="5481079" y="4219370"/>
            <a:ext cx="6009262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64">
              <a:spcBef>
                <a:spcPct val="20000"/>
              </a:spcBef>
              <a:buSzPct val="100000"/>
            </a:pPr>
            <a:r>
              <a:rPr lang="en-US" altLang="en-US" sz="2000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Actinide cross sections</a:t>
            </a:r>
          </a:p>
          <a:p>
            <a:pPr marL="196454" indent="-153591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dirty="0">
                <a:latin typeface="Arial" pitchFamily="34" charset="0"/>
                <a:ea typeface="ＭＳ Ｐゴシック" charset="-128"/>
                <a:cs typeface="Arial" pitchFamily="34" charset="0"/>
              </a:rPr>
              <a:t>The actinide “network” contains many short-lived actinides that are difficult to measure</a:t>
            </a:r>
          </a:p>
          <a:p>
            <a:pPr marL="196454" indent="-153591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dirty="0">
                <a:latin typeface="Arial" pitchFamily="34" charset="0"/>
                <a:ea typeface="ＭＳ Ｐゴシック" charset="-128"/>
                <a:cs typeface="Arial" pitchFamily="34" charset="0"/>
              </a:rPr>
              <a:t>Solution requires decay data, theoretical models and experiments</a:t>
            </a:r>
          </a:p>
          <a:p>
            <a:pPr marL="196454" indent="-153591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dirty="0">
                <a:latin typeface="Arial" pitchFamily="34" charset="0"/>
                <a:ea typeface="ＭＳ Ｐゴシック" charset="-128"/>
                <a:cs typeface="Arial" pitchFamily="34" charset="0"/>
              </a:rPr>
              <a:t>Measure well the long-lived isotopes to bound the solution of the short-lived isotopes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2" y="3303720"/>
            <a:ext cx="4754738" cy="331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02" y="461261"/>
            <a:ext cx="6282074" cy="296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24113" y="6521977"/>
            <a:ext cx="114807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Susan Hogle, NDREW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24080" y="3911891"/>
            <a:ext cx="118654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Teresa Bailey, NDREW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FF3C64F9-4A2B-4610-AE85-CCABDC2FB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222075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573AB-3697-408A-9264-2F52D660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" y="137542"/>
            <a:ext cx="8807304" cy="507831"/>
          </a:xfrm>
        </p:spPr>
        <p:txBody>
          <a:bodyPr/>
          <a:lstStyle/>
          <a:p>
            <a:r>
              <a:rPr lang="en-US" dirty="0"/>
              <a:t>Breakout Session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B5964-DB67-46ED-8B0E-D2013E2AA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74" y="735562"/>
            <a:ext cx="10144931" cy="54135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Determine</a:t>
            </a:r>
            <a:r>
              <a:rPr lang="en-US" sz="2000" dirty="0">
                <a:solidFill>
                  <a:srgbClr val="FF0000"/>
                </a:solidFill>
              </a:rPr>
              <a:t> mission-driven </a:t>
            </a:r>
            <a:r>
              <a:rPr lang="en-US" sz="2000" dirty="0"/>
              <a:t>nuclear data priorities with targeted uncertainties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Obtain user input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Determine all </a:t>
            </a:r>
            <a:r>
              <a:rPr lang="en-US" sz="2000" dirty="0">
                <a:solidFill>
                  <a:srgbClr val="FF0000"/>
                </a:solidFill>
              </a:rPr>
              <a:t>tasks</a:t>
            </a:r>
            <a:r>
              <a:rPr lang="en-US" sz="2000" dirty="0"/>
              <a:t> required to ensure that nuclear data are available to users: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Measurements – differential and integral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Evaluations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Processing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Covariance data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Validation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Testing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2000" dirty="0"/>
              <a:t>Create a mechanism for </a:t>
            </a:r>
            <a:r>
              <a:rPr lang="en-US" sz="2000" dirty="0">
                <a:solidFill>
                  <a:srgbClr val="FF0000"/>
                </a:solidFill>
              </a:rPr>
              <a:t>peer reviewed </a:t>
            </a:r>
            <a:r>
              <a:rPr lang="en-US" sz="2000" dirty="0"/>
              <a:t>ideas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Determine where needs </a:t>
            </a:r>
            <a:r>
              <a:rPr lang="en-US" sz="2000" dirty="0">
                <a:solidFill>
                  <a:srgbClr val="FF0000"/>
                </a:solidFill>
              </a:rPr>
              <a:t>overlap</a:t>
            </a:r>
            <a:r>
              <a:rPr lang="en-US" sz="2000" dirty="0"/>
              <a:t> with other mission spaces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dirty="0"/>
              <a:t>Capture opportunities to </a:t>
            </a:r>
            <a:r>
              <a:rPr lang="en-US" sz="2000" dirty="0">
                <a:solidFill>
                  <a:srgbClr val="FF0000"/>
                </a:solidFill>
              </a:rPr>
              <a:t>leverage</a:t>
            </a:r>
            <a:r>
              <a:rPr lang="en-US" sz="2000" dirty="0"/>
              <a:t> or enhance existing funded/planned work </a:t>
            </a:r>
          </a:p>
          <a:p>
            <a:pPr>
              <a:spcBef>
                <a:spcPts val="600"/>
              </a:spcBef>
            </a:pPr>
            <a:r>
              <a:rPr lang="en-US" dirty="0"/>
              <a:t>Think outside the confines of the typical funding mechanisms</a:t>
            </a:r>
          </a:p>
          <a:p>
            <a:pPr marL="342900" lvl="1" indent="0">
              <a:spcBef>
                <a:spcPts val="600"/>
              </a:spcBef>
              <a:buNone/>
            </a:pPr>
            <a:r>
              <a:rPr lang="en-US" sz="1800" dirty="0">
                <a:solidFill>
                  <a:srgbClr val="FF0000"/>
                </a:solidFill>
              </a:rPr>
              <a:t>What does it really take to get it done right?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8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351BEB8-9FD1-424C-8061-3CCC1D53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1367"/>
            <a:ext cx="10972800" cy="535531"/>
          </a:xfrm>
        </p:spPr>
        <p:txBody>
          <a:bodyPr/>
          <a:lstStyle/>
          <a:p>
            <a:r>
              <a:rPr lang="en-US" dirty="0"/>
              <a:t>NDREW Feedback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79BBDE-9918-425B-A908-ABA9282DD9BA}"/>
              </a:ext>
            </a:extLst>
          </p:cNvPr>
          <p:cNvSpPr/>
          <p:nvPr/>
        </p:nvSpPr>
        <p:spPr>
          <a:xfrm>
            <a:off x="347524" y="636898"/>
            <a:ext cx="10972800" cy="6033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Comments: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opportunities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 a broad view of the problems/increased awareness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 in understanding the needs of the different applications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information was exchanged/discussion format helpful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/>
              <a:t>Necessary process in addressing NA-22’s nuclear data needs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/>
              <a:t>Should be annual event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400"/>
              </a:spcBef>
              <a:buClr>
                <a:prstClr val="black"/>
              </a:buClr>
              <a:buSzPct val="90000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Breakout Sessions: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facilitators did not engage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Facilitators inconsistent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Breakout needed to be more cozy and interactive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Agency/User input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to be more application oriented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more detailed agency overviews/need more direction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agency input in each breakout session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more user input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 Afternoon Review: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 for missed sessions/ too top level and general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06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8CFC2-6770-4DB3-B828-982F406B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5CFCCF-EBC4-41BB-98C6-436A31377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650" y="952168"/>
            <a:ext cx="10212647" cy="5306864"/>
          </a:xfrm>
        </p:spPr>
        <p:txBody>
          <a:bodyPr/>
          <a:lstStyle/>
          <a:p>
            <a:pPr marL="385763" indent="-385763"/>
            <a:r>
              <a:rPr lang="en-US" altLang="en-US" dirty="0">
                <a:ea typeface="ＭＳ Ｐゴシック" charset="-128"/>
              </a:rPr>
              <a:t>Annual NDIWG FOA is anticipated </a:t>
            </a:r>
          </a:p>
          <a:p>
            <a:pPr marL="385763" indent="-385763"/>
            <a:r>
              <a:rPr lang="en-US" altLang="en-US" dirty="0">
                <a:ea typeface="ＭＳ Ｐゴシック" charset="-128"/>
              </a:rPr>
              <a:t>Annual Workshop will provide input for the FOA</a:t>
            </a:r>
            <a:endParaRPr lang="en-US" altLang="en-US" sz="1400" dirty="0">
              <a:ea typeface="ＭＳ Ｐゴシック" charset="-128"/>
            </a:endParaRPr>
          </a:p>
          <a:p>
            <a:pPr marL="385763" indent="-385763"/>
            <a:r>
              <a:rPr lang="en-US" altLang="en-US" dirty="0">
                <a:ea typeface="ＭＳ Ｐゴシック" charset="-128"/>
              </a:rPr>
              <a:t>Challenges:</a:t>
            </a:r>
          </a:p>
          <a:p>
            <a:pPr marL="615111" lvl="1" indent="-385763">
              <a:buFont typeface="Arial" charset="0"/>
              <a:buChar char="•"/>
            </a:pPr>
            <a:r>
              <a:rPr lang="en-US" altLang="en-US" dirty="0">
                <a:ea typeface="ＭＳ Ｐゴシック" charset="-128"/>
              </a:rPr>
              <a:t>Prioritizing nuclear data needs when many are deemed necessary</a:t>
            </a:r>
          </a:p>
          <a:p>
            <a:pPr marL="615111" lvl="1" indent="-385763">
              <a:buFont typeface="Arial" charset="0"/>
              <a:buChar char="•"/>
            </a:pPr>
            <a:r>
              <a:rPr lang="en-US" altLang="en-US" dirty="0">
                <a:ea typeface="ＭＳ Ｐゴシック" charset="-128"/>
              </a:rPr>
              <a:t>Deconflicting between programs and international efforts</a:t>
            </a:r>
          </a:p>
          <a:p>
            <a:pPr marL="615111" lvl="1" indent="-385763">
              <a:buFont typeface="Arial" charset="0"/>
              <a:buChar char="•"/>
            </a:pPr>
            <a:r>
              <a:rPr lang="en-US" altLang="en-US" dirty="0">
                <a:ea typeface="ＭＳ Ｐゴシック" charset="-128"/>
              </a:rPr>
              <a:t>Staying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mission-centric</a:t>
            </a:r>
            <a:r>
              <a:rPr lang="en-US" altLang="en-US" dirty="0">
                <a:ea typeface="ＭＳ Ｐゴシック" charset="-128"/>
              </a:rPr>
              <a:t>; ensuring that recommended work is relevant and necessary</a:t>
            </a:r>
          </a:p>
          <a:p>
            <a:pPr marL="615111" lvl="1" indent="-385763">
              <a:buFont typeface="Arial" charset="0"/>
              <a:buChar char="•"/>
            </a:pPr>
            <a:r>
              <a:rPr lang="en-US" altLang="en-US" dirty="0">
                <a:ea typeface="ＭＳ Ｐゴシック" charset="-128"/>
              </a:rPr>
              <a:t>Avoiding entropy by demonstrating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mission impact</a:t>
            </a:r>
          </a:p>
          <a:p>
            <a:pPr marL="229348" lvl="1" indent="0">
              <a:buNone/>
            </a:pPr>
            <a:endParaRPr lang="en-US" altLang="en-US" sz="12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1484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4DB0C5-154A-4F54-9335-AFE7C7E2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1" y="139016"/>
            <a:ext cx="11515053" cy="923330"/>
          </a:xfrm>
        </p:spPr>
        <p:txBody>
          <a:bodyPr/>
          <a:lstStyle/>
          <a:p>
            <a:r>
              <a:rPr lang="en-US" sz="2800" dirty="0"/>
              <a:t>Workshop for Applied Nuclear Data Activities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9BEFD0-AF5F-4541-ABCF-D49F6A1CD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11" y="668177"/>
            <a:ext cx="7440933" cy="4195415"/>
          </a:xfrm>
        </p:spPr>
        <p:txBody>
          <a:bodyPr/>
          <a:lstStyle/>
          <a:p>
            <a:r>
              <a:rPr lang="en-US" dirty="0"/>
              <a:t>January 22 – 24, 2019</a:t>
            </a:r>
          </a:p>
          <a:p>
            <a:r>
              <a:rPr lang="en-US" dirty="0"/>
              <a:t>George Washington University, Wash, DC</a:t>
            </a:r>
          </a:p>
          <a:p>
            <a:r>
              <a:rPr lang="en-US" dirty="0"/>
              <a:t>Classified day 25</a:t>
            </a:r>
            <a:r>
              <a:rPr lang="en-US" baseline="30000" dirty="0"/>
              <a:t>th </a:t>
            </a:r>
            <a:r>
              <a:rPr lang="en-US" dirty="0"/>
              <a:t>(invite only)</a:t>
            </a:r>
          </a:p>
          <a:p>
            <a:r>
              <a:rPr lang="en-US" dirty="0"/>
              <a:t>Program focus on:</a:t>
            </a:r>
          </a:p>
          <a:p>
            <a:pPr lvl="1"/>
            <a:r>
              <a:rPr lang="en-US" dirty="0"/>
              <a:t>Nuclear Energy</a:t>
            </a:r>
          </a:p>
          <a:p>
            <a:pPr lvl="1"/>
            <a:r>
              <a:rPr lang="en-US" dirty="0"/>
              <a:t>Isotope Production</a:t>
            </a:r>
          </a:p>
          <a:p>
            <a:pPr lvl="1"/>
            <a:r>
              <a:rPr lang="en-US" dirty="0"/>
              <a:t>Safeguards</a:t>
            </a:r>
          </a:p>
          <a:p>
            <a:r>
              <a:rPr lang="en-US" dirty="0"/>
              <a:t>Same format as NDREW – facilitated discussions</a:t>
            </a:r>
          </a:p>
          <a:p>
            <a:pPr lvl="1"/>
            <a:r>
              <a:rPr lang="en-US" dirty="0"/>
              <a:t>2 parallel sessions</a:t>
            </a:r>
          </a:p>
          <a:p>
            <a:r>
              <a:rPr lang="en-US" dirty="0"/>
              <a:t>Review of NDIWG FOA funded projects</a:t>
            </a:r>
          </a:p>
          <a:p>
            <a:r>
              <a:rPr lang="en-US" dirty="0"/>
              <a:t>Program updates by program managers</a:t>
            </a:r>
          </a:p>
          <a:p>
            <a:r>
              <a:rPr lang="en-US" dirty="0"/>
              <a:t>Wrap up on Thursday afternoon</a:t>
            </a:r>
          </a:p>
          <a:p>
            <a:pPr lvl="1"/>
            <a:endParaRPr lang="en-US" dirty="0"/>
          </a:p>
          <a:p>
            <a:endParaRPr lang="en-US" baseline="300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E87F47-E24B-490B-B926-A9559FD3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789" y="600681"/>
            <a:ext cx="4419300" cy="62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87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67673-1421-42CD-85BC-00A23CF2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1" y="236982"/>
            <a:ext cx="11515053" cy="923330"/>
          </a:xfrm>
        </p:spPr>
        <p:txBody>
          <a:bodyPr/>
          <a:lstStyle/>
          <a:p>
            <a:r>
              <a:rPr lang="en-US" dirty="0"/>
              <a:t>WANDA will be held at George Washington University</a:t>
            </a:r>
            <a:br>
              <a:rPr lang="en-US" dirty="0"/>
            </a:br>
            <a:r>
              <a:rPr lang="en-US" dirty="0"/>
              <a:t>Friday session at Forestall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6A6FCC1-3033-4416-8D71-46BE94F0B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092" y="1144278"/>
            <a:ext cx="9786150" cy="5080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F08A58D-F85C-4EE0-A4BE-2D57B5E3CFDB}"/>
              </a:ext>
            </a:extLst>
          </p:cNvPr>
          <p:cNvSpPr txBox="1"/>
          <p:nvPr/>
        </p:nvSpPr>
        <p:spPr>
          <a:xfrm>
            <a:off x="2877425" y="6279386"/>
            <a:ext cx="713903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Two additional rooms available for breakout sessions </a:t>
            </a:r>
          </a:p>
        </p:txBody>
      </p:sp>
    </p:spTree>
    <p:extLst>
      <p:ext uri="{BB962C8B-B14F-4D97-AF65-F5344CB8AC3E}">
        <p14:creationId xmlns:p14="http://schemas.microsoft.com/office/powerpoint/2010/main" val="65137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548172"/>
              </p:ext>
            </p:extLst>
          </p:nvPr>
        </p:nvGraphicFramePr>
        <p:xfrm>
          <a:off x="1713190" y="827197"/>
          <a:ext cx="8239703" cy="5371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4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81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380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65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1/22/19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1/23/19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1/24/19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766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Welcome (10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min)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NDREW (10 min)</a:t>
                      </a:r>
                    </a:p>
                    <a:p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PM talks (15 min)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III &amp; IV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VII &amp; VIII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657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063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More PM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talks (15 min)</a:t>
                      </a:r>
                    </a:p>
                    <a:p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FY17 Project talks (15 min)</a:t>
                      </a:r>
                    </a:p>
                    <a:p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FY18 Project talks (10 min)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III &amp; IV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VII &amp; VIII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657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4967">
                <a:tc>
                  <a:txBody>
                    <a:bodyPr/>
                    <a:lstStyle/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I &amp; II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V &amp; VI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Closeout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Presentations and panel discussion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1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 Breakouts I &amp;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V &amp; VI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Discussions</a:t>
                      </a:r>
                    </a:p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42F8E85B-6C02-4E4F-97CC-A7A3B92DD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" y="137542"/>
            <a:ext cx="8807304" cy="535531"/>
          </a:xfrm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Wanda Skeleton Agenda</a:t>
            </a:r>
          </a:p>
        </p:txBody>
      </p:sp>
    </p:spTree>
    <p:extLst>
      <p:ext uri="{BB962C8B-B14F-4D97-AF65-F5344CB8AC3E}">
        <p14:creationId xmlns:p14="http://schemas.microsoft.com/office/powerpoint/2010/main" val="20550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411126" y="3975053"/>
            <a:ext cx="11667460" cy="8844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1372" y="1788892"/>
            <a:ext cx="1338146" cy="830997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Helvetica Light"/>
                <a:cs typeface="Helvetica Light"/>
              </a:rPr>
              <a:t>USNDP Review (</a:t>
            </a:r>
            <a:r>
              <a:rPr lang="en-US" sz="2000" dirty="0">
                <a:solidFill>
                  <a:prstClr val="white"/>
                </a:solidFill>
                <a:latin typeface="Helvetica Light"/>
                <a:cs typeface="Helvetica Light"/>
              </a:rPr>
              <a:t>7/14</a:t>
            </a:r>
            <a:r>
              <a:rPr lang="en-US" sz="1400" dirty="0">
                <a:solidFill>
                  <a:prstClr val="white"/>
                </a:solidFill>
                <a:latin typeface="Helvetica Light"/>
                <a:cs typeface="Helvetica Light"/>
              </a:rPr>
              <a:t>)</a:t>
            </a:r>
          </a:p>
        </p:txBody>
      </p:sp>
      <p:sp>
        <p:nvSpPr>
          <p:cNvPr id="9" name="Oval 8"/>
          <p:cNvSpPr/>
          <p:nvPr/>
        </p:nvSpPr>
        <p:spPr>
          <a:xfrm>
            <a:off x="1336003" y="3948313"/>
            <a:ext cx="101325" cy="101325"/>
          </a:xfrm>
          <a:prstGeom prst="ellipse">
            <a:avLst/>
          </a:prstGeom>
          <a:solidFill>
            <a:srgbClr val="95373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3115" y="3979557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03754" y="4003617"/>
            <a:ext cx="101325" cy="101325"/>
          </a:xfrm>
          <a:prstGeom prst="ellipse">
            <a:avLst/>
          </a:prstGeom>
          <a:solidFill>
            <a:srgbClr val="5F4A7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30733" y="3943079"/>
            <a:ext cx="101325" cy="101325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3571957" y="3968417"/>
            <a:ext cx="45719" cy="69908"/>
          </a:xfrm>
          <a:prstGeom prst="ellipse">
            <a:avLst/>
          </a:prstGeom>
          <a:solidFill>
            <a:srgbClr val="355B8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46394" y="3936274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2" name="Straight Connector 21"/>
          <p:cNvCxnSpPr>
            <a:cxnSpLocks/>
            <a:endCxn id="8" idx="2"/>
          </p:cNvCxnSpPr>
          <p:nvPr/>
        </p:nvCxnSpPr>
        <p:spPr>
          <a:xfrm flipV="1">
            <a:off x="1394338" y="2619889"/>
            <a:ext cx="26107" cy="1336004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ame 24"/>
          <p:cNvSpPr/>
          <p:nvPr/>
        </p:nvSpPr>
        <p:spPr>
          <a:xfrm>
            <a:off x="411126" y="4273694"/>
            <a:ext cx="2223710" cy="959562"/>
          </a:xfrm>
          <a:prstGeom prst="frame">
            <a:avLst>
              <a:gd name="adj1" fmla="val 6250"/>
            </a:avLst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Nuclear Data Needs and Capabilities for Applications (NDNCA) Workshop (5/15</a:t>
            </a:r>
            <a:r>
              <a:rPr lang="en-US" sz="1050" dirty="0">
                <a:solidFill>
                  <a:prstClr val="black"/>
                </a:solidFill>
                <a:latin typeface="Helvetica Light"/>
                <a:cs typeface="Helvetica Light"/>
              </a:rPr>
              <a:t>)</a:t>
            </a:r>
            <a:endParaRPr lang="en-US" sz="12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sp>
        <p:nvSpPr>
          <p:cNvPr id="26" name="Frame 25"/>
          <p:cNvSpPr/>
          <p:nvPr/>
        </p:nvSpPr>
        <p:spPr>
          <a:xfrm>
            <a:off x="2310668" y="974222"/>
            <a:ext cx="1527543" cy="902624"/>
          </a:xfrm>
          <a:prstGeom prst="frame">
            <a:avLst>
              <a:gd name="adj1" fmla="val 5247"/>
            </a:avLst>
          </a:prstGeom>
          <a:solidFill>
            <a:srgbClr val="0070C0"/>
          </a:solidFill>
          <a:ln w="25400">
            <a:solidFill>
              <a:srgbClr val="007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prstClr val="black"/>
                </a:solidFill>
                <a:latin typeface="Helvetica Light"/>
                <a:cs typeface="Helvetica Light"/>
              </a:rPr>
              <a:t>NDNCA</a:t>
            </a:r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 whitepaper release (10/15)</a:t>
            </a:r>
            <a:endParaRPr lang="en-US" sz="11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sp>
        <p:nvSpPr>
          <p:cNvPr id="28" name="Frame 27"/>
          <p:cNvSpPr/>
          <p:nvPr/>
        </p:nvSpPr>
        <p:spPr>
          <a:xfrm>
            <a:off x="3258516" y="2308542"/>
            <a:ext cx="2222628" cy="1078839"/>
          </a:xfrm>
          <a:prstGeom prst="frame">
            <a:avLst>
              <a:gd name="adj1" fmla="val 6250"/>
            </a:avLst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Nuclear Data Exchange Meeting presentations to program managers (4/16)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30" name="Straight Connector 29"/>
          <p:cNvCxnSpPr>
            <a:cxnSpLocks/>
            <a:endCxn id="72" idx="2"/>
          </p:cNvCxnSpPr>
          <p:nvPr/>
        </p:nvCxnSpPr>
        <p:spPr>
          <a:xfrm flipH="1" flipV="1">
            <a:off x="5595401" y="2003886"/>
            <a:ext cx="1656" cy="1932146"/>
          </a:xfrm>
          <a:prstGeom prst="line">
            <a:avLst/>
          </a:prstGeom>
          <a:ln w="28575" cmpd="sng">
            <a:solidFill>
              <a:srgbClr val="21596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  <a:stCxn id="13" idx="0"/>
            <a:endCxn id="26" idx="2"/>
          </p:cNvCxnSpPr>
          <p:nvPr/>
        </p:nvCxnSpPr>
        <p:spPr>
          <a:xfrm flipV="1">
            <a:off x="3023778" y="1876846"/>
            <a:ext cx="50662" cy="2102711"/>
          </a:xfrm>
          <a:prstGeom prst="line">
            <a:avLst/>
          </a:prstGeom>
          <a:ln w="28575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 flipV="1">
            <a:off x="1744605" y="4074541"/>
            <a:ext cx="9811" cy="208516"/>
          </a:xfrm>
          <a:prstGeom prst="line">
            <a:avLst/>
          </a:prstGeom>
          <a:ln w="28575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ame 62"/>
          <p:cNvSpPr/>
          <p:nvPr/>
        </p:nvSpPr>
        <p:spPr>
          <a:xfrm>
            <a:off x="2402162" y="5273284"/>
            <a:ext cx="2394764" cy="1213549"/>
          </a:xfrm>
          <a:prstGeom prst="frame">
            <a:avLst>
              <a:gd name="adj1" fmla="val 6250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Nuclear Data Working Group 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DOE-NP, DOE-NE, NNSA, DTRA, DNDO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(11/15, 12/15, 2/16, 3/16)</a:t>
            </a:r>
            <a:endParaRPr lang="en-US" sz="11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64" name="Straight Connector 63"/>
          <p:cNvCxnSpPr>
            <a:cxnSpLocks/>
            <a:stCxn id="63" idx="0"/>
          </p:cNvCxnSpPr>
          <p:nvPr/>
        </p:nvCxnSpPr>
        <p:spPr>
          <a:xfrm flipH="1" flipV="1">
            <a:off x="3582566" y="4010178"/>
            <a:ext cx="16978" cy="1263106"/>
          </a:xfrm>
          <a:prstGeom prst="line">
            <a:avLst/>
          </a:prstGeom>
          <a:ln w="28575" cmpd="sng">
            <a:solidFill>
              <a:srgbClr val="1E49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4386251" y="3327240"/>
            <a:ext cx="0" cy="704279"/>
          </a:xfrm>
          <a:prstGeom prst="line">
            <a:avLst/>
          </a:prstGeom>
          <a:ln w="28575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Frame 71"/>
          <p:cNvSpPr/>
          <p:nvPr/>
        </p:nvSpPr>
        <p:spPr>
          <a:xfrm>
            <a:off x="4644569" y="913993"/>
            <a:ext cx="1901663" cy="1089893"/>
          </a:xfrm>
          <a:prstGeom prst="frame">
            <a:avLst>
              <a:gd name="adj1" fmla="val 6250"/>
            </a:avLst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Nuclear Data Interagency Working Group (PMs) (6,/16)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4730617" y="4236424"/>
            <a:ext cx="1046385" cy="987497"/>
            <a:chOff x="768659" y="609599"/>
            <a:chExt cx="5791664" cy="5465727"/>
          </a:xfrm>
        </p:grpSpPr>
        <p:grpSp>
          <p:nvGrpSpPr>
            <p:cNvPr id="94" name="Group 93"/>
            <p:cNvGrpSpPr>
              <a:grpSpLocks noChangeAspect="1"/>
            </p:cNvGrpSpPr>
            <p:nvPr/>
          </p:nvGrpSpPr>
          <p:grpSpPr>
            <a:xfrm>
              <a:off x="768659" y="609599"/>
              <a:ext cx="5791664" cy="5465727"/>
              <a:chOff x="768659" y="609599"/>
              <a:chExt cx="5791664" cy="5465727"/>
            </a:xfrm>
          </p:grpSpPr>
          <p:pic>
            <p:nvPicPr>
              <p:cNvPr id="9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659" y="609599"/>
                <a:ext cx="5791664" cy="5465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7" name="Oval 96"/>
              <p:cNvSpPr/>
              <p:nvPr/>
            </p:nvSpPr>
            <p:spPr>
              <a:xfrm>
                <a:off x="2862702" y="2539005"/>
                <a:ext cx="1603578" cy="16069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5" name="Picture 4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997" y="2872888"/>
              <a:ext cx="180498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3" name="Oval 102"/>
          <p:cNvSpPr/>
          <p:nvPr/>
        </p:nvSpPr>
        <p:spPr>
          <a:xfrm>
            <a:off x="6593083" y="3948579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1" name="Frame 70"/>
          <p:cNvSpPr/>
          <p:nvPr/>
        </p:nvSpPr>
        <p:spPr>
          <a:xfrm>
            <a:off x="5737372" y="2215040"/>
            <a:ext cx="1511681" cy="1335814"/>
          </a:xfrm>
          <a:prstGeom prst="frame">
            <a:avLst>
              <a:gd name="adj1" fmla="val 625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NDIWG FOA Released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NP, NE, IP, </a:t>
            </a:r>
            <a:b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</a:br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DNN R&amp;D, DNDO   (4/17)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73" name="Straight Connector 72"/>
          <p:cNvCxnSpPr>
            <a:cxnSpLocks/>
          </p:cNvCxnSpPr>
          <p:nvPr/>
        </p:nvCxnSpPr>
        <p:spPr>
          <a:xfrm flipV="1">
            <a:off x="6643744" y="3563969"/>
            <a:ext cx="1" cy="422968"/>
          </a:xfrm>
          <a:prstGeom prst="line">
            <a:avLst/>
          </a:prstGeom>
          <a:ln w="28575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138384" y="3956244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Frame 53"/>
          <p:cNvSpPr/>
          <p:nvPr/>
        </p:nvSpPr>
        <p:spPr>
          <a:xfrm>
            <a:off x="5827921" y="4907042"/>
            <a:ext cx="2079504" cy="1305840"/>
          </a:xfrm>
          <a:prstGeom prst="frame">
            <a:avLst>
              <a:gd name="adj1" fmla="val 6250"/>
            </a:avLst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DNN R&amp;D Nuclear Data Roadmapping Workshop (NDREW) (01/23-25/18)</a:t>
            </a:r>
            <a:endParaRPr lang="en-US" sz="11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55" name="Straight Connector 54"/>
          <p:cNvCxnSpPr>
            <a:cxnSpLocks/>
          </p:cNvCxnSpPr>
          <p:nvPr/>
        </p:nvCxnSpPr>
        <p:spPr>
          <a:xfrm flipV="1">
            <a:off x="7193748" y="4044405"/>
            <a:ext cx="0" cy="862637"/>
          </a:xfrm>
          <a:prstGeom prst="line">
            <a:avLst/>
          </a:prstGeom>
          <a:ln w="28575" cmpd="sng">
            <a:solidFill>
              <a:srgbClr val="1E49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AD6020D7-B49F-4936-8709-F22315F8E300}"/>
              </a:ext>
            </a:extLst>
          </p:cNvPr>
          <p:cNvSpPr/>
          <p:nvPr/>
        </p:nvSpPr>
        <p:spPr>
          <a:xfrm>
            <a:off x="8168680" y="3893716"/>
            <a:ext cx="123906" cy="113697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9" name="Frame 58">
            <a:extLst>
              <a:ext uri="{FF2B5EF4-FFF2-40B4-BE49-F238E27FC236}">
                <a16:creationId xmlns:a16="http://schemas.microsoft.com/office/drawing/2014/main" xmlns="" id="{6889CB59-8055-4315-87BC-3F4CD2010A8A}"/>
              </a:ext>
            </a:extLst>
          </p:cNvPr>
          <p:cNvSpPr/>
          <p:nvPr/>
        </p:nvSpPr>
        <p:spPr>
          <a:xfrm>
            <a:off x="7536429" y="2228156"/>
            <a:ext cx="1508369" cy="1335813"/>
          </a:xfrm>
          <a:prstGeom prst="frame">
            <a:avLst>
              <a:gd name="adj1" fmla="val 625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NDIWG FOA Released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NP, ASCR, NE,  </a:t>
            </a:r>
            <a:b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</a:br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DNN R&amp;D, DP   (3/18)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1474C030-6A65-4997-BFF1-B644CE672BE1}"/>
              </a:ext>
            </a:extLst>
          </p:cNvPr>
          <p:cNvCxnSpPr>
            <a:cxnSpLocks/>
          </p:cNvCxnSpPr>
          <p:nvPr/>
        </p:nvCxnSpPr>
        <p:spPr>
          <a:xfrm flipV="1">
            <a:off x="8214224" y="3563969"/>
            <a:ext cx="16174" cy="346398"/>
          </a:xfrm>
          <a:prstGeom prst="line">
            <a:avLst/>
          </a:prstGeom>
          <a:ln w="28575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48478F1D-82AD-40F9-8110-1F18033F216C}"/>
              </a:ext>
            </a:extLst>
          </p:cNvPr>
          <p:cNvSpPr/>
          <p:nvPr/>
        </p:nvSpPr>
        <p:spPr>
          <a:xfrm>
            <a:off x="8888550" y="3928894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5" name="Frame 74">
            <a:extLst>
              <a:ext uri="{FF2B5EF4-FFF2-40B4-BE49-F238E27FC236}">
                <a16:creationId xmlns:a16="http://schemas.microsoft.com/office/drawing/2014/main" xmlns="" id="{006C1D85-BC42-4E1F-AA3E-3221967460D8}"/>
              </a:ext>
            </a:extLst>
          </p:cNvPr>
          <p:cNvSpPr/>
          <p:nvPr/>
        </p:nvSpPr>
        <p:spPr>
          <a:xfrm>
            <a:off x="8101820" y="4907042"/>
            <a:ext cx="1641342" cy="1032202"/>
          </a:xfrm>
          <a:prstGeom prst="frame">
            <a:avLst>
              <a:gd name="adj1" fmla="val 6250"/>
            </a:avLst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NDREW Proceedings release (7/18)</a:t>
            </a:r>
            <a:endParaRPr lang="en-US" sz="11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CA180213-F929-4C15-B546-B9CEEEC84A85}"/>
              </a:ext>
            </a:extLst>
          </p:cNvPr>
          <p:cNvCxnSpPr>
            <a:cxnSpLocks/>
            <a:stCxn id="75" idx="0"/>
            <a:endCxn id="74" idx="0"/>
          </p:cNvCxnSpPr>
          <p:nvPr/>
        </p:nvCxnSpPr>
        <p:spPr>
          <a:xfrm flipV="1">
            <a:off x="8922491" y="3928894"/>
            <a:ext cx="16722" cy="978148"/>
          </a:xfrm>
          <a:prstGeom prst="line">
            <a:avLst/>
          </a:prstGeom>
          <a:ln w="28575" cmpd="sng">
            <a:solidFill>
              <a:srgbClr val="1E49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itle 1">
            <a:extLst>
              <a:ext uri="{FF2B5EF4-FFF2-40B4-BE49-F238E27FC236}">
                <a16:creationId xmlns:a16="http://schemas.microsoft.com/office/drawing/2014/main" xmlns="" id="{EED74ADC-D02A-4D9C-81A4-707D7FC770B6}"/>
              </a:ext>
            </a:extLst>
          </p:cNvPr>
          <p:cNvSpPr txBox="1">
            <a:spLocks/>
          </p:cNvSpPr>
          <p:nvPr/>
        </p:nvSpPr>
        <p:spPr bwMode="auto">
          <a:xfrm>
            <a:off x="394341" y="38525"/>
            <a:ext cx="9144000" cy="5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cs typeface="Helvetica Light"/>
              </a:rPr>
              <a:t>Recent Events in Nuclear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B484CFD-3E4F-4894-8509-45EF626366F9}"/>
              </a:ext>
            </a:extLst>
          </p:cNvPr>
          <p:cNvSpPr/>
          <p:nvPr/>
        </p:nvSpPr>
        <p:spPr>
          <a:xfrm>
            <a:off x="7907425" y="6060955"/>
            <a:ext cx="2512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https://www.nndc.bnl.gov/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19157515-1C89-467C-AA41-DDBFFB673D80}"/>
              </a:ext>
            </a:extLst>
          </p:cNvPr>
          <p:cNvSpPr/>
          <p:nvPr/>
        </p:nvSpPr>
        <p:spPr>
          <a:xfrm>
            <a:off x="3536464" y="3961694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Frame 42">
            <a:extLst>
              <a:ext uri="{FF2B5EF4-FFF2-40B4-BE49-F238E27FC236}">
                <a16:creationId xmlns:a16="http://schemas.microsoft.com/office/drawing/2014/main" xmlns="" id="{8DEE11E6-4BD0-4EB5-8908-97143F6A5520}"/>
              </a:ext>
            </a:extLst>
          </p:cNvPr>
          <p:cNvSpPr/>
          <p:nvPr/>
        </p:nvSpPr>
        <p:spPr>
          <a:xfrm>
            <a:off x="9475801" y="2239089"/>
            <a:ext cx="2119169" cy="1335813"/>
          </a:xfrm>
          <a:prstGeom prst="frame">
            <a:avLst>
              <a:gd name="adj1" fmla="val 6250"/>
            </a:avLst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Workshop for Applied Nuclear Data Activities (WANDA) (1/19)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474F77CD-7566-450A-8C6D-EF8A12EDBE05}"/>
              </a:ext>
            </a:extLst>
          </p:cNvPr>
          <p:cNvSpPr/>
          <p:nvPr/>
        </p:nvSpPr>
        <p:spPr>
          <a:xfrm>
            <a:off x="9280700" y="3930774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B08CE56C-2108-4FA7-ABB0-8D8F350B800F}"/>
              </a:ext>
            </a:extLst>
          </p:cNvPr>
          <p:cNvCxnSpPr>
            <a:cxnSpLocks/>
            <a:endCxn id="48" idx="2"/>
          </p:cNvCxnSpPr>
          <p:nvPr/>
        </p:nvCxnSpPr>
        <p:spPr>
          <a:xfrm flipH="1" flipV="1">
            <a:off x="9329707" y="1998386"/>
            <a:ext cx="1656" cy="1932146"/>
          </a:xfrm>
          <a:prstGeom prst="line">
            <a:avLst/>
          </a:prstGeom>
          <a:ln w="28575" cmpd="sng">
            <a:solidFill>
              <a:srgbClr val="21596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ame 47">
            <a:extLst>
              <a:ext uri="{FF2B5EF4-FFF2-40B4-BE49-F238E27FC236}">
                <a16:creationId xmlns:a16="http://schemas.microsoft.com/office/drawing/2014/main" xmlns="" id="{185BE809-2B82-4A2C-8E9C-B8B616263A23}"/>
              </a:ext>
            </a:extLst>
          </p:cNvPr>
          <p:cNvSpPr/>
          <p:nvPr/>
        </p:nvSpPr>
        <p:spPr>
          <a:xfrm>
            <a:off x="8378875" y="908493"/>
            <a:ext cx="1901663" cy="1089893"/>
          </a:xfrm>
          <a:prstGeom prst="frame">
            <a:avLst>
              <a:gd name="adj1" fmla="val 6250"/>
            </a:avLst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Nuclear Energy Starts Nuclear Data and Benchmarking Program 2018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ADA8A050-3B29-4463-8B7B-BE69A3829410}"/>
              </a:ext>
            </a:extLst>
          </p:cNvPr>
          <p:cNvSpPr/>
          <p:nvPr/>
        </p:nvSpPr>
        <p:spPr>
          <a:xfrm>
            <a:off x="10327389" y="3943079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517009AB-5477-4CE4-B1CA-473C94DB71DD}"/>
              </a:ext>
            </a:extLst>
          </p:cNvPr>
          <p:cNvCxnSpPr>
            <a:cxnSpLocks/>
          </p:cNvCxnSpPr>
          <p:nvPr/>
        </p:nvCxnSpPr>
        <p:spPr>
          <a:xfrm flipV="1">
            <a:off x="10378050" y="3558469"/>
            <a:ext cx="1" cy="422968"/>
          </a:xfrm>
          <a:prstGeom prst="line">
            <a:avLst/>
          </a:prstGeom>
          <a:ln w="28575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09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6" y="3"/>
            <a:ext cx="9143999" cy="64892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What WANDA offers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3640" y="739619"/>
            <a:ext cx="8744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 venue to encourage communication between consumers and providers of nuclear data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 place to hear from PMs about their vision for their programs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 place to form new collaborations that ensure that data needs are addressed in an end-to-end fashion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5414" y="5212802"/>
            <a:ext cx="8744726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The goal is a roadmap/plan for multiple sponsors to address nuclear data needs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925104" y="4147202"/>
            <a:ext cx="1896766" cy="914400"/>
            <a:chOff x="1401104" y="4147202"/>
            <a:chExt cx="1896766" cy="914400"/>
          </a:xfrm>
        </p:grpSpPr>
        <p:sp>
          <p:nvSpPr>
            <p:cNvPr id="7" name="Right Arrow 6"/>
            <p:cNvSpPr/>
            <p:nvPr/>
          </p:nvSpPr>
          <p:spPr>
            <a:xfrm>
              <a:off x="1401104" y="4331556"/>
              <a:ext cx="518324" cy="4866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04680" y="4147202"/>
              <a:ext cx="139319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Compila-tion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13964" y="4158734"/>
            <a:ext cx="1911514" cy="914400"/>
            <a:chOff x="3289964" y="4158734"/>
            <a:chExt cx="1911514" cy="914400"/>
          </a:xfrm>
        </p:grpSpPr>
        <p:sp>
          <p:nvSpPr>
            <p:cNvPr id="9" name="Right Arrow 8"/>
            <p:cNvSpPr/>
            <p:nvPr/>
          </p:nvSpPr>
          <p:spPr>
            <a:xfrm>
              <a:off x="3289964" y="4361054"/>
              <a:ext cx="518324" cy="4866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08288" y="4158734"/>
              <a:ext cx="139319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Evalua-tion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2825" y="4147202"/>
            <a:ext cx="1931955" cy="914400"/>
            <a:chOff x="5178824" y="4147202"/>
            <a:chExt cx="1931955" cy="914400"/>
          </a:xfrm>
        </p:grpSpPr>
        <p:sp>
          <p:nvSpPr>
            <p:cNvPr id="11" name="Right Arrow 10"/>
            <p:cNvSpPr/>
            <p:nvPr/>
          </p:nvSpPr>
          <p:spPr>
            <a:xfrm>
              <a:off x="5178824" y="4372586"/>
              <a:ext cx="518324" cy="4866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17589" y="4147202"/>
              <a:ext cx="139319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Process-ing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640560" y="4189365"/>
            <a:ext cx="1903521" cy="914400"/>
            <a:chOff x="7116559" y="4189365"/>
            <a:chExt cx="1903521" cy="914400"/>
          </a:xfrm>
        </p:grpSpPr>
        <p:sp>
          <p:nvSpPr>
            <p:cNvPr id="15" name="Right Arrow 14"/>
            <p:cNvSpPr/>
            <p:nvPr/>
          </p:nvSpPr>
          <p:spPr>
            <a:xfrm>
              <a:off x="7116559" y="4361054"/>
              <a:ext cx="518324" cy="4866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26890" y="4189365"/>
              <a:ext cx="139319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Dissem-ination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332288" y="2973687"/>
            <a:ext cx="139319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Identified Need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31913" y="3261280"/>
            <a:ext cx="3785714" cy="1770824"/>
            <a:chOff x="7913" y="3261280"/>
            <a:chExt cx="3785714" cy="1770824"/>
          </a:xfrm>
        </p:grpSpPr>
        <p:sp>
          <p:nvSpPr>
            <p:cNvPr id="4" name="Rectangle 3"/>
            <p:cNvSpPr/>
            <p:nvPr/>
          </p:nvSpPr>
          <p:spPr>
            <a:xfrm>
              <a:off x="7913" y="4117704"/>
              <a:ext cx="139319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Measure-ment</a:t>
              </a:r>
            </a:p>
          </p:txBody>
        </p:sp>
        <p:sp>
          <p:nvSpPr>
            <p:cNvPr id="20" name="Bent-Up Arrow 19"/>
            <p:cNvSpPr/>
            <p:nvPr/>
          </p:nvSpPr>
          <p:spPr>
            <a:xfrm rot="10800000">
              <a:off x="481273" y="3261280"/>
              <a:ext cx="3312354" cy="874390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Bent-Up Arrow 21"/>
          <p:cNvSpPr/>
          <p:nvPr/>
        </p:nvSpPr>
        <p:spPr>
          <a:xfrm rot="16200000">
            <a:off x="7834567" y="2034002"/>
            <a:ext cx="1030307" cy="3219158"/>
          </a:xfrm>
          <a:prstGeom prst="bentUpArrow">
            <a:avLst>
              <a:gd name="adj1" fmla="val 25000"/>
              <a:gd name="adj2" fmla="val 2789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4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573AB-3697-408A-9264-2F52D660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" y="137542"/>
            <a:ext cx="8807304" cy="507831"/>
          </a:xfrm>
        </p:spPr>
        <p:txBody>
          <a:bodyPr/>
          <a:lstStyle/>
          <a:p>
            <a:r>
              <a:rPr lang="en-US" dirty="0"/>
              <a:t>Breakout Session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B5964-DB67-46ED-8B0E-D2013E2AA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74" y="735562"/>
            <a:ext cx="10144931" cy="54135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Determine</a:t>
            </a:r>
            <a:r>
              <a:rPr lang="en-US" sz="2000" dirty="0">
                <a:solidFill>
                  <a:srgbClr val="FF0000"/>
                </a:solidFill>
              </a:rPr>
              <a:t> mission-driven </a:t>
            </a:r>
            <a:r>
              <a:rPr lang="en-US" sz="2000" dirty="0"/>
              <a:t>nuclear data priorities with targeted uncertainties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Obtain user input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Determine all </a:t>
            </a:r>
            <a:r>
              <a:rPr lang="en-US" sz="2000" dirty="0">
                <a:solidFill>
                  <a:srgbClr val="FF0000"/>
                </a:solidFill>
              </a:rPr>
              <a:t>tasks</a:t>
            </a:r>
            <a:r>
              <a:rPr lang="en-US" sz="2000" dirty="0"/>
              <a:t> required to ensure that nuclear data are available to users: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Measurements – differential and integral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Evaluations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Processing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Covariance data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Validation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Testing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2000" dirty="0"/>
              <a:t>Create a mechanism for </a:t>
            </a:r>
            <a:r>
              <a:rPr lang="en-US" sz="2000" dirty="0">
                <a:solidFill>
                  <a:srgbClr val="FF0000"/>
                </a:solidFill>
              </a:rPr>
              <a:t>peer reviewed </a:t>
            </a:r>
            <a:r>
              <a:rPr lang="en-US" sz="2000" dirty="0"/>
              <a:t>ideas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Determine where needs </a:t>
            </a:r>
            <a:r>
              <a:rPr lang="en-US" sz="2000" dirty="0">
                <a:solidFill>
                  <a:srgbClr val="FF0000"/>
                </a:solidFill>
              </a:rPr>
              <a:t>overlap</a:t>
            </a:r>
            <a:r>
              <a:rPr lang="en-US" sz="2000" dirty="0"/>
              <a:t> with other mission spaces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dirty="0"/>
              <a:t>Capture opportunities to </a:t>
            </a:r>
            <a:r>
              <a:rPr lang="en-US" sz="2000" dirty="0">
                <a:solidFill>
                  <a:srgbClr val="FF0000"/>
                </a:solidFill>
              </a:rPr>
              <a:t>leverage</a:t>
            </a:r>
            <a:r>
              <a:rPr lang="en-US" sz="2000" dirty="0"/>
              <a:t> or enhance existing funded/planned work </a:t>
            </a:r>
          </a:p>
          <a:p>
            <a:pPr>
              <a:spcBef>
                <a:spcPts val="600"/>
              </a:spcBef>
            </a:pPr>
            <a:r>
              <a:rPr lang="en-US" dirty="0"/>
              <a:t>Think outside the confines of the typical funding mechanisms</a:t>
            </a:r>
          </a:p>
          <a:p>
            <a:pPr marL="342900" lvl="1" indent="0">
              <a:spcBef>
                <a:spcPts val="600"/>
              </a:spcBef>
              <a:buNone/>
            </a:pPr>
            <a:r>
              <a:rPr lang="en-US" sz="1800" dirty="0">
                <a:solidFill>
                  <a:srgbClr val="FF0000"/>
                </a:solidFill>
              </a:rPr>
              <a:t>What does it really take to get it done right?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3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CC6F70-6D65-426F-8731-CD998F14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1" y="236982"/>
            <a:ext cx="11515053" cy="507831"/>
          </a:xfrm>
        </p:spPr>
        <p:txBody>
          <a:bodyPr/>
          <a:lstStyle/>
          <a:p>
            <a:r>
              <a:rPr lang="en-US" dirty="0"/>
              <a:t>Nuclear Data Topic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C21DF0-CB6E-4CF9-8722-DC48E065B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44" y="918067"/>
            <a:ext cx="11523520" cy="41954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General Focus:  Nuclear Energy, Isotope production, Safeguards related</a:t>
            </a:r>
          </a:p>
          <a:p>
            <a:r>
              <a:rPr lang="en-US" dirty="0"/>
              <a:t>Nonproliferation topics not covered fully last year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Eight ½ day sessions available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SELECTION CRITERIA</a:t>
            </a:r>
          </a:p>
          <a:p>
            <a:r>
              <a:rPr lang="en-US" dirty="0"/>
              <a:t>MISSION IMPACT:  Does anyone care?   Should anyone care?</a:t>
            </a:r>
          </a:p>
          <a:p>
            <a:r>
              <a:rPr lang="en-US" dirty="0"/>
              <a:t>SPONSOR INTEREST:  Is there a potential sponsor?  Does the sponsor care?</a:t>
            </a:r>
          </a:p>
          <a:p>
            <a:pPr marL="0" indent="0">
              <a:buNone/>
            </a:pPr>
            <a:endParaRPr lang="en-US" sz="2000" dirty="0"/>
          </a:p>
          <a:p>
            <a:pPr marL="403225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99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FB94DB-9BEE-4FBE-B855-97EFF002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Safeguards topic area suggestion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79D0AD-D8FE-4C98-958A-FE5A4AE99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Safeguards measurements are used to ensure that nuclear material  declarations are accurate; and that no significant quantities of nuclear material have been diverted for misuse or weaponization. These measurements are very dependent on the quality of the </a:t>
            </a:r>
            <a:r>
              <a:rPr lang="en-US" dirty="0">
                <a:solidFill>
                  <a:srgbClr val="FF0000"/>
                </a:solidFill>
              </a:rPr>
              <a:t>atomic and nuclear data </a:t>
            </a:r>
            <a:r>
              <a:rPr lang="en-US" dirty="0"/>
              <a:t>used in the physics-based models and codes that analyze the </a:t>
            </a:r>
            <a:r>
              <a:rPr lang="en-US" dirty="0">
                <a:solidFill>
                  <a:srgbClr val="FF0000"/>
                </a:solidFill>
              </a:rPr>
              <a:t>gamma, neutron, and heat signatures </a:t>
            </a:r>
            <a:r>
              <a:rPr lang="en-US" dirty="0"/>
              <a:t>collected.  Poor knowledge of the underlying nuclear data, reduces the ability of a Safeguards inspector to fully quantify the uncertainties associated with safeguards measurements. </a:t>
            </a:r>
          </a:p>
          <a:p>
            <a:r>
              <a:rPr lang="en-US" dirty="0"/>
              <a:t>INMM -July 2019:  </a:t>
            </a:r>
          </a:p>
          <a:p>
            <a:pPr lvl="1"/>
            <a:r>
              <a:rPr lang="en-US" dirty="0"/>
              <a:t>Suggested a Nuclear Data 101 “workshop” is planned during the NDA experts meeting on Sunday.</a:t>
            </a:r>
          </a:p>
          <a:p>
            <a:pPr lvl="1"/>
            <a:r>
              <a:rPr lang="en-US" dirty="0"/>
              <a:t>A nuclear data session during the regular meeting is planned</a:t>
            </a:r>
          </a:p>
          <a:p>
            <a:pPr marL="40322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022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902F4A-97D8-4E16-9464-7F3BA00A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1" y="0"/>
            <a:ext cx="11515053" cy="507831"/>
          </a:xfrm>
        </p:spPr>
        <p:txBody>
          <a:bodyPr/>
          <a:lstStyle/>
          <a:p>
            <a:r>
              <a:rPr lang="en-US" dirty="0"/>
              <a:t>POTENTIAL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F6513A-4A7F-4169-85FA-522041D34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44" y="879586"/>
            <a:ext cx="11523520" cy="4195415"/>
          </a:xfrm>
        </p:spPr>
        <p:txBody>
          <a:bodyPr/>
          <a:lstStyle/>
          <a:p>
            <a:r>
              <a:rPr lang="en-US" dirty="0"/>
              <a:t>DPA- fission and fusion reactors/shielding</a:t>
            </a:r>
          </a:p>
          <a:p>
            <a:r>
              <a:rPr lang="en-US" dirty="0"/>
              <a:t>DPA @ high energy- NASA?, </a:t>
            </a:r>
            <a:r>
              <a:rPr lang="en-US"/>
              <a:t>spallation </a:t>
            </a:r>
            <a:r>
              <a:rPr lang="en-US" smtClean="0"/>
              <a:t>sources</a:t>
            </a:r>
            <a:r>
              <a:rPr lang="en-US" dirty="0"/>
              <a:t>, isotope production </a:t>
            </a:r>
          </a:p>
          <a:p>
            <a:r>
              <a:rPr lang="en-US" dirty="0" err="1"/>
              <a:t>p,d,n,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/>
              <a:t> reactions for isotope production up to 200 MeV</a:t>
            </a:r>
          </a:p>
          <a:p>
            <a:pPr lvl="1"/>
            <a:r>
              <a:rPr lang="en-US" dirty="0" smtClean="0"/>
              <a:t>Includes isotope </a:t>
            </a:r>
            <a:r>
              <a:rPr lang="en-US" dirty="0"/>
              <a:t>production cross sections in reactors</a:t>
            </a:r>
          </a:p>
          <a:p>
            <a:r>
              <a:rPr lang="en-US" dirty="0"/>
              <a:t>Cross sections in 1-3000 keV:  inelastic and elastic</a:t>
            </a:r>
          </a:p>
          <a:p>
            <a:r>
              <a:rPr lang="en-US" dirty="0" smtClean="0"/>
              <a:t>Dosimetry (wait for Dave’s talk)</a:t>
            </a:r>
            <a:endParaRPr lang="en-US" dirty="0"/>
          </a:p>
          <a:p>
            <a:r>
              <a:rPr lang="en-US" dirty="0"/>
              <a:t>Low energy medical photon transport, </a:t>
            </a:r>
            <a:r>
              <a:rPr lang="en-US" dirty="0" err="1"/>
              <a:t>xrf</a:t>
            </a:r>
            <a:r>
              <a:rPr lang="en-US" dirty="0"/>
              <a:t>, x-ray transmission</a:t>
            </a:r>
          </a:p>
          <a:p>
            <a:r>
              <a:rPr lang="en-US" dirty="0"/>
              <a:t>Stopping power of electrons, alphas, protons (Note Jon’s and Morgan’s talk</a:t>
            </a:r>
            <a:r>
              <a:rPr lang="en-US" dirty="0" smtClean="0"/>
              <a:t>!)</a:t>
            </a:r>
          </a:p>
          <a:p>
            <a:pPr lvl="1"/>
            <a:r>
              <a:rPr lang="en-US" dirty="0" smtClean="0"/>
              <a:t>Also connected to beam therapy.  Reaching out to NIH.</a:t>
            </a:r>
            <a:endParaRPr lang="en-US" dirty="0"/>
          </a:p>
          <a:p>
            <a:r>
              <a:rPr lang="en-US" dirty="0"/>
              <a:t>Safeguards:  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/>
              <a:t>,n), photon transport, </a:t>
            </a:r>
            <a:r>
              <a:rPr lang="en-US" dirty="0" err="1" smtClean="0"/>
              <a:t>xrf</a:t>
            </a:r>
            <a:endParaRPr lang="en-US" dirty="0" smtClean="0"/>
          </a:p>
          <a:p>
            <a:r>
              <a:rPr lang="en-US" dirty="0" smtClean="0"/>
              <a:t>Auger electron spectra (medical applications)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42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C2DA83-9774-413C-8076-A6E18100F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44" y="638874"/>
            <a:ext cx="11523520" cy="4195415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of AI, machine learning</a:t>
            </a:r>
          </a:p>
          <a:p>
            <a:r>
              <a:rPr lang="en-US" dirty="0"/>
              <a:t>Infrastructure development from the user perspective</a:t>
            </a:r>
          </a:p>
          <a:p>
            <a:r>
              <a:rPr lang="en-US" dirty="0"/>
              <a:t>Structure-Informing Reaction Measurements (Thanks Morgan!)</a:t>
            </a:r>
          </a:p>
          <a:p>
            <a:r>
              <a:rPr lang="en-US" dirty="0"/>
              <a:t>Advanced reactors:   </a:t>
            </a:r>
          </a:p>
          <a:p>
            <a:pPr lvl="1">
              <a:spcBef>
                <a:spcPts val="0"/>
              </a:spcBef>
            </a:pPr>
            <a:r>
              <a:rPr lang="en-US" dirty="0"/>
              <a:t>User presentations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Existing benchmarks - needed</a:t>
            </a:r>
          </a:p>
          <a:p>
            <a:pPr lvl="1">
              <a:spcBef>
                <a:spcPts val="0"/>
              </a:spcBef>
            </a:pPr>
            <a:r>
              <a:rPr lang="en-US" dirty="0"/>
              <a:t>NEUP project reviews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Sensitivity studies presentations – what others are needed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Thermal scattering law: graphite, molten salt, water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covariance impact</a:t>
            </a:r>
          </a:p>
          <a:p>
            <a:pPr lvl="1">
              <a:spcBef>
                <a:spcPts val="0"/>
              </a:spcBef>
            </a:pPr>
            <a:r>
              <a:rPr lang="en-US" baseline="30000" dirty="0" smtClean="0"/>
              <a:t>23</a:t>
            </a:r>
            <a:r>
              <a:rPr lang="en-US" dirty="0" smtClean="0"/>
              <a:t>Na, </a:t>
            </a:r>
            <a:r>
              <a:rPr lang="en-US" baseline="30000" dirty="0" smtClean="0"/>
              <a:t>35</a:t>
            </a:r>
            <a:r>
              <a:rPr lang="en-US" dirty="0" smtClean="0"/>
              <a:t>Cl(n,p), F </a:t>
            </a:r>
            <a:r>
              <a:rPr lang="en-US" dirty="0"/>
              <a:t>scattering, Be, Li,  (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,n</a:t>
            </a:r>
            <a:r>
              <a:rPr lang="en-US" dirty="0"/>
              <a:t>),  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Minor actinides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03A71CE-11C7-48D5-B7CE-4163C9CA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1" y="0"/>
            <a:ext cx="11515053" cy="507831"/>
          </a:xfrm>
        </p:spPr>
        <p:txBody>
          <a:bodyPr/>
          <a:lstStyle/>
          <a:p>
            <a:r>
              <a:rPr lang="en-US" dirty="0"/>
              <a:t>POTENTIAL TOPICS (cont.)</a:t>
            </a:r>
          </a:p>
        </p:txBody>
      </p:sp>
    </p:spTree>
    <p:extLst>
      <p:ext uri="{BB962C8B-B14F-4D97-AF65-F5344CB8AC3E}">
        <p14:creationId xmlns:p14="http://schemas.microsoft.com/office/powerpoint/2010/main" val="1729038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1B3905-64C1-4845-8C11-8C41E96FE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 with invite and topic suggestions</a:t>
            </a:r>
          </a:p>
          <a:p>
            <a:pPr lvl="1"/>
            <a:r>
              <a:rPr lang="en-US" dirty="0"/>
              <a:t>Lee Bernstein:  labernstein@lbl.gov</a:t>
            </a:r>
          </a:p>
          <a:p>
            <a:pPr lvl="1"/>
            <a:r>
              <a:rPr lang="en-US" dirty="0"/>
              <a:t>Cathy Romano:  romanoce@ornl.gov</a:t>
            </a:r>
          </a:p>
        </p:txBody>
      </p:sp>
    </p:spTree>
    <p:extLst>
      <p:ext uri="{BB962C8B-B14F-4D97-AF65-F5344CB8AC3E}">
        <p14:creationId xmlns:p14="http://schemas.microsoft.com/office/powerpoint/2010/main" val="3886808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899CD5-1E29-433D-8D7D-DB94029A9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600" dirty="0"/>
          </a:p>
          <a:p>
            <a:pPr marL="0" indent="0" algn="ctr">
              <a:buNone/>
            </a:pPr>
            <a:r>
              <a:rPr lang="en-US" sz="6600" dirty="0"/>
              <a:t>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Thank you to DNN R&amp;D for their support</a:t>
            </a:r>
          </a:p>
        </p:txBody>
      </p:sp>
    </p:spTree>
    <p:extLst>
      <p:ext uri="{BB962C8B-B14F-4D97-AF65-F5344CB8AC3E}">
        <p14:creationId xmlns:p14="http://schemas.microsoft.com/office/powerpoint/2010/main" val="80366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B5317A-0620-478B-87CD-10E5F1083225}"/>
              </a:ext>
            </a:extLst>
          </p:cNvPr>
          <p:cNvSpPr/>
          <p:nvPr/>
        </p:nvSpPr>
        <p:spPr>
          <a:xfrm>
            <a:off x="1529011" y="5941467"/>
            <a:ext cx="890269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 algn="ctr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altLang="en-US" sz="24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Participants: DOE/SC-NP, NE, Isotopes, NA-221, 222 and 113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DE5D7D1-6675-48CC-ADBA-D45E4BBAF3FC}"/>
              </a:ext>
            </a:extLst>
          </p:cNvPr>
          <p:cNvGrpSpPr/>
          <p:nvPr/>
        </p:nvGrpSpPr>
        <p:grpSpPr>
          <a:xfrm>
            <a:off x="2220259" y="1033657"/>
            <a:ext cx="3543960" cy="4680923"/>
            <a:chOff x="696259" y="1033656"/>
            <a:chExt cx="3543960" cy="46809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130E1F4-5B31-4268-B56D-900B50C3E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6259" y="1033656"/>
              <a:ext cx="3543960" cy="42633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BDC2D56-EDE6-494F-94B1-70E6C6B1B42F}"/>
                </a:ext>
              </a:extLst>
            </p:cNvPr>
            <p:cNvSpPr txBox="1"/>
            <p:nvPr/>
          </p:nvSpPr>
          <p:spPr>
            <a:xfrm>
              <a:off x="696259" y="5252914"/>
              <a:ext cx="354395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$1.5 M/year, ≤5 years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44A98E2-8B59-4738-A5C5-E1E30270B382}"/>
              </a:ext>
            </a:extLst>
          </p:cNvPr>
          <p:cNvGrpSpPr/>
          <p:nvPr/>
        </p:nvGrpSpPr>
        <p:grpSpPr>
          <a:xfrm>
            <a:off x="6351271" y="1033657"/>
            <a:ext cx="3635400" cy="4246436"/>
            <a:chOff x="3989070" y="1188720"/>
            <a:chExt cx="3635400" cy="42464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9BD6644-A4F8-4D3B-88CE-273C7BF71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454"/>
            <a:stretch/>
          </p:blipFill>
          <p:spPr>
            <a:xfrm>
              <a:off x="3989070" y="1188720"/>
              <a:ext cx="3635400" cy="36074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4496E4F-658B-4D93-96B9-745951EF9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9070" y="4680776"/>
              <a:ext cx="3635400" cy="754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40E66F3-BA04-458F-8BDA-4391AE61A3FC}"/>
                </a:ext>
              </a:extLst>
            </p:cNvPr>
            <p:cNvSpPr/>
            <p:nvPr/>
          </p:nvSpPr>
          <p:spPr>
            <a:xfrm>
              <a:off x="3989070" y="4517499"/>
              <a:ext cx="3635400" cy="236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B0B0243-CB5A-4BEE-84C4-AFC81A745548}"/>
              </a:ext>
            </a:extLst>
          </p:cNvPr>
          <p:cNvSpPr txBox="1">
            <a:spLocks/>
          </p:cNvSpPr>
          <p:nvPr/>
        </p:nvSpPr>
        <p:spPr bwMode="auto">
          <a:xfrm>
            <a:off x="394341" y="38525"/>
            <a:ext cx="10603626" cy="99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cs typeface="Helvetica Light"/>
              </a:rPr>
              <a:t>DOE Nuclear Physics has now organized two Nuclear Data Interagency Working Group FOAs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1270" y="5280093"/>
            <a:ext cx="363540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$4.0 M, ≤5 years</a:t>
            </a:r>
          </a:p>
        </p:txBody>
      </p:sp>
    </p:spTree>
    <p:extLst>
      <p:ext uri="{BB962C8B-B14F-4D97-AF65-F5344CB8AC3E}">
        <p14:creationId xmlns:p14="http://schemas.microsoft.com/office/powerpoint/2010/main" val="343408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FY17 NDIWG FOA Projects	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1360" y="929760"/>
            <a:ext cx="10840890" cy="5332530"/>
          </a:xfrm>
        </p:spPr>
        <p:txBody>
          <a:bodyPr>
            <a:normAutofit/>
          </a:bodyPr>
          <a:lstStyle/>
          <a:p>
            <a:r>
              <a:rPr lang="en-US" sz="2600" dirty="0"/>
              <a:t>Improving the Nuclear Data on Fission Product Decays at CARIBU</a:t>
            </a:r>
          </a:p>
          <a:p>
            <a:pPr lvl="1"/>
            <a:r>
              <a:rPr lang="en-US" sz="1900" dirty="0"/>
              <a:t>PI: Savard, Guy (ANL) </a:t>
            </a:r>
          </a:p>
          <a:p>
            <a:r>
              <a:rPr lang="en-US" sz="2600" dirty="0"/>
              <a:t>Novel Approach for Improving Antineutrino Spectral Predictions for Nonproliferation Applications</a:t>
            </a:r>
          </a:p>
          <a:p>
            <a:pPr lvl="1"/>
            <a:r>
              <a:rPr lang="en-US" sz="1900" dirty="0"/>
              <a:t>PI: </a:t>
            </a:r>
            <a:r>
              <a:rPr lang="en-US" sz="1900" dirty="0" err="1"/>
              <a:t>Kondev</a:t>
            </a:r>
            <a:r>
              <a:rPr lang="en-US" sz="1900" dirty="0"/>
              <a:t>, Filip (ANL)</a:t>
            </a:r>
          </a:p>
          <a:p>
            <a:r>
              <a:rPr lang="en-US" sz="2600" baseline="30000" dirty="0"/>
              <a:t>238</a:t>
            </a:r>
            <a:r>
              <a:rPr lang="en-US" sz="2600" dirty="0"/>
              <a:t>U(</a:t>
            </a:r>
            <a:r>
              <a:rPr lang="en-US" sz="2600" dirty="0" err="1"/>
              <a:t>p,xn</a:t>
            </a:r>
            <a:r>
              <a:rPr lang="en-US" sz="2600" dirty="0"/>
              <a:t>) and </a:t>
            </a:r>
            <a:r>
              <a:rPr lang="en-US" sz="2600" baseline="30000" dirty="0"/>
              <a:t>235</a:t>
            </a:r>
            <a:r>
              <a:rPr lang="en-US" sz="2600" dirty="0"/>
              <a:t>U(</a:t>
            </a:r>
            <a:r>
              <a:rPr lang="en-US" sz="2600" dirty="0" err="1"/>
              <a:t>d,xn</a:t>
            </a:r>
            <a:r>
              <a:rPr lang="en-US" sz="2600" dirty="0"/>
              <a:t>) </a:t>
            </a:r>
            <a:r>
              <a:rPr lang="en-US" sz="2600" baseline="30000" dirty="0"/>
              <a:t>235–237</a:t>
            </a:r>
            <a:r>
              <a:rPr lang="en-US" sz="2600" dirty="0"/>
              <a:t>Np Nuclear Reaction Cross Sections Relevant to the Production of </a:t>
            </a:r>
            <a:r>
              <a:rPr lang="en-US" sz="2600" baseline="30000" dirty="0"/>
              <a:t>236g</a:t>
            </a:r>
            <a:r>
              <a:rPr lang="en-US" sz="2600" dirty="0"/>
              <a:t>Np</a:t>
            </a:r>
          </a:p>
          <a:p>
            <a:pPr lvl="1"/>
            <a:r>
              <a:rPr lang="en-US" sz="1900" dirty="0"/>
              <a:t>PI: Fassbender, Michael (LANL)</a:t>
            </a:r>
          </a:p>
          <a:p>
            <a:pPr marL="403225" lvl="1" indent="0">
              <a:buNone/>
            </a:pPr>
            <a:endParaRPr lang="en-US" sz="2400" dirty="0">
              <a:latin typeface="+mj-lt"/>
              <a:ea typeface="Times New Roman" charset="0"/>
              <a:cs typeface="Times New Roman" charset="0"/>
            </a:endParaRPr>
          </a:p>
          <a:p>
            <a:pPr marL="1588" indent="0">
              <a:buNone/>
            </a:pPr>
            <a:endParaRPr lang="en-US" sz="2800" dirty="0">
              <a:latin typeface="+mj-lt"/>
              <a:ea typeface="Times New Roman" charset="0"/>
              <a:cs typeface="Times New Roman" charset="0"/>
            </a:endParaRPr>
          </a:p>
          <a:p>
            <a:pPr lvl="1"/>
            <a:endParaRPr lang="en-US" sz="2400" dirty="0">
              <a:latin typeface="+mj-lt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dirty="0"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EF06AA7D-72A6-4CA4-B4CC-81BCACC5A96A}"/>
              </a:ext>
            </a:extLst>
          </p:cNvPr>
          <p:cNvSpPr txBox="1">
            <a:spLocks/>
          </p:cNvSpPr>
          <p:nvPr/>
        </p:nvSpPr>
        <p:spPr bwMode="auto">
          <a:xfrm>
            <a:off x="338473" y="4642600"/>
            <a:ext cx="1151505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FY18 NDIWG FOA projects not yet formally announced	</a:t>
            </a:r>
          </a:p>
        </p:txBody>
      </p:sp>
    </p:spTree>
    <p:extLst>
      <p:ext uri="{BB962C8B-B14F-4D97-AF65-F5344CB8AC3E}">
        <p14:creationId xmlns:p14="http://schemas.microsoft.com/office/powerpoint/2010/main" val="3866870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2A555D-A4BC-45BB-BF89-234E2CFD2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65" y="3790915"/>
            <a:ext cx="11449722" cy="257618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4065" y="989750"/>
            <a:ext cx="6711439" cy="3542854"/>
          </a:xfrm>
        </p:spPr>
        <p:txBody>
          <a:bodyPr/>
          <a:lstStyle/>
          <a:p>
            <a:pPr marL="385763" indent="-385763">
              <a:spcBef>
                <a:spcPts val="0"/>
              </a:spcBef>
            </a:pPr>
            <a:r>
              <a:rPr lang="en-US" altLang="en-US" sz="1800" dirty="0">
                <a:solidFill>
                  <a:srgbClr val="006600"/>
                </a:solidFill>
                <a:ea typeface="ＭＳ Ｐゴシック" charset="-128"/>
                <a:cs typeface="ＭＳ Ｐゴシック" charset="-128"/>
              </a:rPr>
              <a:t>117</a:t>
            </a:r>
            <a:r>
              <a:rPr lang="en-US" altLang="en-US" sz="1800" dirty="0">
                <a:ea typeface="ＭＳ Ｐゴシック" charset="-128"/>
                <a:cs typeface="ＭＳ Ｐゴシック" charset="-128"/>
              </a:rPr>
              <a:t> participants,</a:t>
            </a:r>
            <a:r>
              <a:rPr lang="en-US" altLang="en-US" sz="1800" dirty="0">
                <a:solidFill>
                  <a:srgbClr val="006600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marL="385763" indent="-385763">
              <a:spcBef>
                <a:spcPts val="0"/>
              </a:spcBef>
            </a:pPr>
            <a:r>
              <a:rPr lang="en-US" altLang="en-US" sz="1800" dirty="0">
                <a:solidFill>
                  <a:srgbClr val="006600"/>
                </a:solidFill>
                <a:ea typeface="ＭＳ Ｐゴシック" charset="-128"/>
                <a:cs typeface="ＭＳ Ｐゴシック" charset="-128"/>
              </a:rPr>
              <a:t>27 </a:t>
            </a:r>
            <a:r>
              <a:rPr lang="en-US" altLang="en-US" sz="1800" dirty="0">
                <a:ea typeface="ＭＳ Ｐゴシック" charset="-128"/>
                <a:cs typeface="ＭＳ Ｐゴシック" charset="-128"/>
              </a:rPr>
              <a:t>program managers/technical advisors </a:t>
            </a:r>
          </a:p>
          <a:p>
            <a:pPr marL="385763" indent="-385763">
              <a:spcBef>
                <a:spcPts val="0"/>
              </a:spcBef>
            </a:pPr>
            <a:r>
              <a:rPr lang="en-US" altLang="en-US" sz="1800" dirty="0">
                <a:solidFill>
                  <a:srgbClr val="006600"/>
                </a:solidFill>
                <a:ea typeface="ＭＳ Ｐゴシック" charset="-128"/>
                <a:cs typeface="ＭＳ Ｐゴシック" charset="-128"/>
              </a:rPr>
              <a:t>55 </a:t>
            </a:r>
            <a:r>
              <a:rPr lang="en-US" altLang="en-US" sz="1800" dirty="0">
                <a:ea typeface="ＭＳ Ｐゴシック" charset="-128"/>
                <a:cs typeface="ＭＳ Ｐゴシック" charset="-128"/>
              </a:rPr>
              <a:t>different institutions/organizations</a:t>
            </a:r>
          </a:p>
          <a:p>
            <a:pPr marL="385763" indent="-385763">
              <a:spcBef>
                <a:spcPts val="0"/>
              </a:spcBef>
            </a:pPr>
            <a:r>
              <a:rPr lang="en-US" altLang="en-US" sz="18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9</a:t>
            </a:r>
            <a:r>
              <a:rPr lang="en-US" altLang="en-US" sz="1800" dirty="0">
                <a:ea typeface="ＭＳ Ｐゴシック" charset="-128"/>
                <a:cs typeface="ＭＳ Ｐゴシック" charset="-128"/>
              </a:rPr>
              <a:t> government agencies: 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DOE-Nuclear Physics 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Nuclear Energy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Isotopes Program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DNN R&amp;D (NA-22)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NA-113 (Defense Programs) 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DHS/DNDO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DTRA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AFTAC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IAEA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A966859E-E61F-466B-86FD-D075CCEF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84" y="66420"/>
            <a:ext cx="11515053" cy="923330"/>
          </a:xfrm>
        </p:spPr>
        <p:txBody>
          <a:bodyPr/>
          <a:lstStyle/>
          <a:p>
            <a:r>
              <a:rPr lang="en-US" dirty="0"/>
              <a:t>Nuclear Data </a:t>
            </a:r>
            <a:r>
              <a:rPr lang="en-US" dirty="0" err="1"/>
              <a:t>Roadmapping</a:t>
            </a:r>
            <a:r>
              <a:rPr lang="en-US" dirty="0"/>
              <a:t> and Enhancement Workshop (NDREW) Participants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8DDA92-B900-4C65-B281-83861643BAB6}"/>
              </a:ext>
            </a:extLst>
          </p:cNvPr>
          <p:cNvSpPr txBox="1"/>
          <p:nvPr/>
        </p:nvSpPr>
        <p:spPr>
          <a:xfrm>
            <a:off x="7060019" y="1175858"/>
            <a:ext cx="4045871" cy="239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0"/>
              </a:spcBef>
              <a:buFontTx/>
              <a:buChar char="•"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Nuclear data users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NDA experts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Modeling and simulation experts</a:t>
            </a:r>
          </a:p>
          <a:p>
            <a:pPr marL="228600" indent="-228600">
              <a:spcBef>
                <a:spcPts val="0"/>
              </a:spcBef>
              <a:buFontTx/>
              <a:buChar char="•"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Nuclear data producers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Experimentalists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Evaluators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Validation and testing experts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Uncertainty quantification experts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Theorists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16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2854" y="3265502"/>
            <a:ext cx="4373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Session Leaders: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Created introductions to their sessions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Facilitated discussion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Compiled conclusions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Contributed to proceedings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5" y="857694"/>
            <a:ext cx="7671735" cy="15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68779" y="1283393"/>
            <a:ext cx="3390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Panel speakers provided the user’s perspective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52" y="2745304"/>
            <a:ext cx="6778012" cy="382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90309051-2910-45AC-B70B-E0F9C795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Agenda</a:t>
            </a:r>
          </a:p>
        </p:txBody>
      </p:sp>
    </p:spTree>
    <p:extLst>
      <p:ext uri="{BB962C8B-B14F-4D97-AF65-F5344CB8AC3E}">
        <p14:creationId xmlns:p14="http://schemas.microsoft.com/office/powerpoint/2010/main" val="1063238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2847D-578A-4D16-8444-83F3CE1ED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Proceedings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C6D221-B9DD-4051-BC62-72C499CE4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595" y="888275"/>
            <a:ext cx="4610091" cy="566846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DBBA2E-0463-4604-B2F6-57F89FBB6832}"/>
              </a:ext>
            </a:extLst>
          </p:cNvPr>
          <p:cNvSpPr/>
          <p:nvPr/>
        </p:nvSpPr>
        <p:spPr>
          <a:xfrm>
            <a:off x="8565835" y="2585116"/>
            <a:ext cx="2800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https://www.nndc.bnl.gov/</a:t>
            </a:r>
          </a:p>
        </p:txBody>
      </p:sp>
    </p:spTree>
    <p:extLst>
      <p:ext uri="{BB962C8B-B14F-4D97-AF65-F5344CB8AC3E}">
        <p14:creationId xmlns:p14="http://schemas.microsoft.com/office/powerpoint/2010/main" val="399076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xmlns="" id="{55D76BA9-2F25-4514-A668-3D33517AC65A}"/>
              </a:ext>
            </a:extLst>
          </p:cNvPr>
          <p:cNvSpPr>
            <a:spLocks noChangeAspect="1"/>
          </p:cNvSpPr>
          <p:nvPr/>
        </p:nvSpPr>
        <p:spPr>
          <a:xfrm>
            <a:off x="2737474" y="3937147"/>
            <a:ext cx="2652338" cy="2654363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xmlns="" id="{4EB77B82-A250-4E7F-AB03-462C03219500}"/>
              </a:ext>
            </a:extLst>
          </p:cNvPr>
          <p:cNvSpPr>
            <a:spLocks noChangeAspect="1"/>
          </p:cNvSpPr>
          <p:nvPr/>
        </p:nvSpPr>
        <p:spPr>
          <a:xfrm>
            <a:off x="2551466" y="1466603"/>
            <a:ext cx="2652339" cy="2654363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528ECDB0-F169-4C47-A349-1B9F3AD7DC97}"/>
              </a:ext>
            </a:extLst>
          </p:cNvPr>
          <p:cNvSpPr>
            <a:spLocks noChangeAspect="1"/>
          </p:cNvSpPr>
          <p:nvPr/>
        </p:nvSpPr>
        <p:spPr>
          <a:xfrm>
            <a:off x="6307701" y="4145680"/>
            <a:ext cx="2656478" cy="2658506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1E139D4A-05D2-4F28-93BA-5C572D698DCD}"/>
              </a:ext>
            </a:extLst>
          </p:cNvPr>
          <p:cNvSpPr>
            <a:spLocks noChangeAspect="1"/>
          </p:cNvSpPr>
          <p:nvPr/>
        </p:nvSpPr>
        <p:spPr>
          <a:xfrm>
            <a:off x="6419439" y="1760764"/>
            <a:ext cx="2656477" cy="2658505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AE913ADB-1DB6-449D-AC5E-F8C2669E05C6}"/>
              </a:ext>
            </a:extLst>
          </p:cNvPr>
          <p:cNvSpPr>
            <a:spLocks noChangeAspect="1"/>
          </p:cNvSpPr>
          <p:nvPr/>
        </p:nvSpPr>
        <p:spPr>
          <a:xfrm>
            <a:off x="4582683" y="584788"/>
            <a:ext cx="2652338" cy="2654363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FFE3D3-E5E8-492B-80D6-CE07A09E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09" y="101655"/>
            <a:ext cx="11926091" cy="923330"/>
          </a:xfrm>
        </p:spPr>
        <p:txBody>
          <a:bodyPr/>
          <a:lstStyle/>
          <a:p>
            <a:r>
              <a:rPr lang="en-US" dirty="0"/>
              <a:t>Communication is a Primary Benefit of Nuclear Data Workshops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7898B5-BFB3-4983-A9F1-C80122937AF5}"/>
              </a:ext>
            </a:extLst>
          </p:cNvPr>
          <p:cNvSpPr txBox="1"/>
          <p:nvPr/>
        </p:nvSpPr>
        <p:spPr>
          <a:xfrm>
            <a:off x="5327363" y="1828185"/>
            <a:ext cx="114005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Needs and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FB88BC-D793-4B7C-957E-F2E9C430E461}"/>
              </a:ext>
            </a:extLst>
          </p:cNvPr>
          <p:cNvSpPr txBox="1"/>
          <p:nvPr/>
        </p:nvSpPr>
        <p:spPr>
          <a:xfrm>
            <a:off x="6979263" y="3156185"/>
            <a:ext cx="186461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Experimental 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Capabilities/Needs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4D310D-EC62-49E3-92DE-D6FFFC13D3E5}"/>
              </a:ext>
            </a:extLst>
          </p:cNvPr>
          <p:cNvSpPr txBox="1"/>
          <p:nvPr/>
        </p:nvSpPr>
        <p:spPr>
          <a:xfrm>
            <a:off x="7086355" y="5734418"/>
            <a:ext cx="159779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Coordinate efforts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0E7E64-F515-4C7E-A1A1-2DBD4061D286}"/>
              </a:ext>
            </a:extLst>
          </p:cNvPr>
          <p:cNvSpPr txBox="1"/>
          <p:nvPr/>
        </p:nvSpPr>
        <p:spPr>
          <a:xfrm>
            <a:off x="2707667" y="2609966"/>
            <a:ext cx="186461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Evaluation Code 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Capabilities/Needs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1F36E96-9F76-4BE1-817C-5C9CDB3F3F35}"/>
              </a:ext>
            </a:extLst>
          </p:cNvPr>
          <p:cNvSpPr txBox="1"/>
          <p:nvPr/>
        </p:nvSpPr>
        <p:spPr>
          <a:xfrm>
            <a:off x="5471175" y="1337302"/>
            <a:ext cx="8290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USERS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DA7815A-B232-4BA8-BDD7-7C76622F53A8}"/>
              </a:ext>
            </a:extLst>
          </p:cNvPr>
          <p:cNvSpPr txBox="1"/>
          <p:nvPr/>
        </p:nvSpPr>
        <p:spPr>
          <a:xfrm>
            <a:off x="6935682" y="2818574"/>
            <a:ext cx="218040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EXPERIMENTALISTS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18DE50-DF42-4CEB-A634-7458AB79634C}"/>
              </a:ext>
            </a:extLst>
          </p:cNvPr>
          <p:cNvSpPr txBox="1"/>
          <p:nvPr/>
        </p:nvSpPr>
        <p:spPr>
          <a:xfrm>
            <a:off x="6855833" y="5151530"/>
            <a:ext cx="211147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INTERNATIONAL 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COLLABORATORS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AD1108B-292F-4836-95C7-D635EE093027}"/>
              </a:ext>
            </a:extLst>
          </p:cNvPr>
          <p:cNvSpPr txBox="1"/>
          <p:nvPr/>
        </p:nvSpPr>
        <p:spPr>
          <a:xfrm>
            <a:off x="2828726" y="1995496"/>
            <a:ext cx="170912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EVALUATORS/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PROCESSORS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C447E07-39C4-4B45-9ACD-B0FBA6EDF4C9}"/>
              </a:ext>
            </a:extLst>
          </p:cNvPr>
          <p:cNvSpPr txBox="1"/>
          <p:nvPr/>
        </p:nvSpPr>
        <p:spPr>
          <a:xfrm>
            <a:off x="2956630" y="5041534"/>
            <a:ext cx="15696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UNIVERSITIES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84C2DCD-2898-4EE3-80EA-85E76854046D}"/>
              </a:ext>
            </a:extLst>
          </p:cNvPr>
          <p:cNvSpPr txBox="1"/>
          <p:nvPr/>
        </p:nvSpPr>
        <p:spPr>
          <a:xfrm>
            <a:off x="3396499" y="5466704"/>
            <a:ext cx="159779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Collaboration Opportunities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9476667D-A1C0-4B91-84FF-E8F4CE53EB23}"/>
              </a:ext>
            </a:extLst>
          </p:cNvPr>
          <p:cNvSpPr>
            <a:spLocks noChangeAspect="1"/>
          </p:cNvSpPr>
          <p:nvPr/>
        </p:nvSpPr>
        <p:spPr>
          <a:xfrm>
            <a:off x="4444323" y="2899218"/>
            <a:ext cx="2656478" cy="2658506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3AEA216-0087-4C7A-87F4-9C938F84E4FA}"/>
              </a:ext>
            </a:extLst>
          </p:cNvPr>
          <p:cNvSpPr txBox="1"/>
          <p:nvPr/>
        </p:nvSpPr>
        <p:spPr>
          <a:xfrm>
            <a:off x="4402536" y="4023668"/>
            <a:ext cx="270779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PROGRAM MANAGERS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04D14B-ECE2-4B8D-9600-780BFA1A924F}"/>
              </a:ext>
            </a:extLst>
          </p:cNvPr>
          <p:cNvSpPr txBox="1"/>
          <p:nvPr/>
        </p:nvSpPr>
        <p:spPr>
          <a:xfrm>
            <a:off x="4537848" y="4297660"/>
            <a:ext cx="254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MISSION PRIORITIES</a:t>
            </a:r>
          </a:p>
        </p:txBody>
      </p:sp>
    </p:spTree>
    <p:extLst>
      <p:ext uri="{BB962C8B-B14F-4D97-AF65-F5344CB8AC3E}">
        <p14:creationId xmlns:p14="http://schemas.microsoft.com/office/powerpoint/2010/main" val="1390707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833" y="734508"/>
            <a:ext cx="5568557" cy="420182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b="1" dirty="0">
                <a:ea typeface="ＭＳ Ｐゴシック" charset="-128"/>
              </a:rPr>
              <a:t>Data uncertainty, sensitivity, and covariance</a:t>
            </a:r>
          </a:p>
          <a:p>
            <a:pPr marL="196454" indent="-221456"/>
            <a:r>
              <a:rPr lang="en-US" altLang="en-US" sz="1800" dirty="0">
                <a:ea typeface="ＭＳ Ｐゴシック" charset="-128"/>
              </a:rPr>
              <a:t>Several tools are available or being developed that can be used to quantify nuclear data uncertainties and sensitivities </a:t>
            </a:r>
          </a:p>
          <a:p>
            <a:pPr marL="196454" indent="-221456"/>
            <a:r>
              <a:rPr lang="en-US" altLang="en-US" sz="1800" dirty="0">
                <a:ea typeface="ＭＳ Ｐゴシック" charset="-128"/>
              </a:rPr>
              <a:t>UQ/S studies can inform nuclear data priorities</a:t>
            </a:r>
          </a:p>
          <a:p>
            <a:pPr marL="196454" indent="-221456"/>
            <a:r>
              <a:rPr lang="en-US" altLang="en-US" sz="1800" dirty="0">
                <a:ea typeface="ＭＳ Ｐゴシック" charset="-128"/>
              </a:rPr>
              <a:t>Covariance data are lacking and sometimes not </a:t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well quantified</a:t>
            </a:r>
          </a:p>
          <a:p>
            <a:pPr marL="196454" indent="-221456"/>
            <a:r>
              <a:rPr lang="en-US" altLang="en-US" sz="1800" dirty="0">
                <a:ea typeface="ＭＳ Ｐゴシック" charset="-128"/>
              </a:rPr>
              <a:t>Nuclear data end-use uncertainties must be defined</a:t>
            </a:r>
          </a:p>
          <a:p>
            <a:pPr marL="685800" lvl="1" indent="-385763">
              <a:buFont typeface="Arial" charset="0"/>
              <a:buChar char="•"/>
            </a:pPr>
            <a:endParaRPr lang="en-US" altLang="en-US" sz="1350" dirty="0">
              <a:ea typeface="ＭＳ Ｐゴシック" charset="-128"/>
            </a:endParaRPr>
          </a:p>
          <a:p>
            <a:pPr marL="0" indent="0">
              <a:buNone/>
            </a:pPr>
            <a:endParaRPr lang="en-US" altLang="en-US" sz="1350" dirty="0">
              <a:ea typeface="ＭＳ Ｐゴシック" charset="-128"/>
            </a:endParaRPr>
          </a:p>
          <a:p>
            <a:pPr marL="324349" lvl="1" indent="0">
              <a:buNone/>
            </a:pPr>
            <a:endParaRPr lang="en-US" sz="135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"/>
          <a:stretch/>
        </p:blipFill>
        <p:spPr bwMode="auto">
          <a:xfrm>
            <a:off x="953123" y="4117612"/>
            <a:ext cx="3527969" cy="250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66382" y="3915662"/>
            <a:ext cx="5851989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64">
              <a:spcBef>
                <a:spcPct val="20000"/>
              </a:spcBef>
              <a:buSzPct val="100000"/>
            </a:pPr>
            <a:r>
              <a:rPr lang="en-US" altLang="en-US"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Neutron capture/inelastic scattering and </a:t>
            </a:r>
            <a:br>
              <a:rPr lang="en-US" altLang="en-US"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altLang="en-US"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associated spectra  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Much of the cross section data are available, but discrete gamma lines and yields are needed at neutron interrogation energies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Simulations do not provide discrete gamma emissions in a useful manner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Link ENSDF to ENDF?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66190" y="3429000"/>
            <a:ext cx="119616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Brad Rearden, NDREW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92" y="588335"/>
            <a:ext cx="5777992" cy="2790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8541" y="6592969"/>
            <a:ext cx="110639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Brad Sleaford, NDEM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D0EDB35-51D5-43C2-98E4-4EB092DB4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16709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1524</Words>
  <Application>Microsoft Macintosh PowerPoint</Application>
  <PresentationFormat>Widescreen</PresentationFormat>
  <Paragraphs>330</Paragraphs>
  <Slides>27</Slides>
  <Notes>8</Notes>
  <HiddenSlides>5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 Black</vt:lpstr>
      <vt:lpstr>Calibri</vt:lpstr>
      <vt:lpstr>Century Gothic</vt:lpstr>
      <vt:lpstr>Georgia</vt:lpstr>
      <vt:lpstr>Helvetica Light</vt:lpstr>
      <vt:lpstr>Lucida Grande</vt:lpstr>
      <vt:lpstr>MS PGothic</vt:lpstr>
      <vt:lpstr>ＭＳ Ｐゴシック</vt:lpstr>
      <vt:lpstr>Symbol</vt:lpstr>
      <vt:lpstr>Times New Roman</vt:lpstr>
      <vt:lpstr>Wingdings</vt:lpstr>
      <vt:lpstr>Arial</vt:lpstr>
      <vt:lpstr>ORNL</vt:lpstr>
      <vt:lpstr>Custom Design</vt:lpstr>
      <vt:lpstr>Workshops On Nuclear Data</vt:lpstr>
      <vt:lpstr>PowerPoint Presentation</vt:lpstr>
      <vt:lpstr>PowerPoint Presentation</vt:lpstr>
      <vt:lpstr>FY17 NDIWG FOA Projects </vt:lpstr>
      <vt:lpstr>Nuclear Data Roadmapping and Enhancement Workshop (NDREW) Participants</vt:lpstr>
      <vt:lpstr>NDREW Agenda</vt:lpstr>
      <vt:lpstr>NDREW Proceedings</vt:lpstr>
      <vt:lpstr>Communication is a Primary Benefit of Nuclear Data Workshops</vt:lpstr>
      <vt:lpstr>NDREW Session Summary</vt:lpstr>
      <vt:lpstr>NDREW Session Summary</vt:lpstr>
      <vt:lpstr>NDREW Session Summary</vt:lpstr>
      <vt:lpstr>NDREW Session Summary</vt:lpstr>
      <vt:lpstr>NDREW Session Summary</vt:lpstr>
      <vt:lpstr>Breakout Session Goals</vt:lpstr>
      <vt:lpstr>NDREW Feedback</vt:lpstr>
      <vt:lpstr>Moving Forward</vt:lpstr>
      <vt:lpstr>Workshop for Applied Nuclear Data Activities </vt:lpstr>
      <vt:lpstr>WANDA will be held at George Washington University Friday session at Forestall </vt:lpstr>
      <vt:lpstr>Wanda Skeleton Agenda</vt:lpstr>
      <vt:lpstr>What WANDA offers</vt:lpstr>
      <vt:lpstr>Breakout Session Goals</vt:lpstr>
      <vt:lpstr>Nuclear Data Topic Selection</vt:lpstr>
      <vt:lpstr>Safeguards topic area suggestion</vt:lpstr>
      <vt:lpstr>POTENTIAL TOPICS</vt:lpstr>
      <vt:lpstr>POTENTIAL TOPICS (cont.)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2018-11-07T20:23:20Z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