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761" r:id="rId5"/>
  </p:sldMasterIdLst>
  <p:notesMasterIdLst>
    <p:notesMasterId r:id="rId18"/>
  </p:notesMasterIdLst>
  <p:handoutMasterIdLst>
    <p:handoutMasterId r:id="rId19"/>
  </p:handoutMasterIdLst>
  <p:sldIdLst>
    <p:sldId id="405" r:id="rId6"/>
    <p:sldId id="480" r:id="rId7"/>
    <p:sldId id="475" r:id="rId8"/>
    <p:sldId id="486" r:id="rId9"/>
    <p:sldId id="477" r:id="rId10"/>
    <p:sldId id="385" r:id="rId11"/>
    <p:sldId id="483" r:id="rId12"/>
    <p:sldId id="484" r:id="rId13"/>
    <p:sldId id="415" r:id="rId14"/>
    <p:sldId id="416" r:id="rId15"/>
    <p:sldId id="481" r:id="rId16"/>
    <p:sldId id="394" r:id="rId1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399" autoAdjust="0"/>
    <p:restoredTop sz="95161" autoAdjust="0"/>
  </p:normalViewPr>
  <p:slideViewPr>
    <p:cSldViewPr snapToGrid="0" showGuides="1">
      <p:cViewPr varScale="1">
        <p:scale>
          <a:sx n="96" d="100"/>
          <a:sy n="96" d="100"/>
        </p:scale>
        <p:origin x="456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11/7/18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8810627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tif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xmlns="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xmlns="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xmlns="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xmlns="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xmlns="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xmlns="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1" y="236982"/>
            <a:ext cx="11515053" cy="507831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96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" y="3"/>
            <a:ext cx="12191999" cy="535531"/>
          </a:xfrm>
          <a:solidFill>
            <a:srgbClr val="1F497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56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F2FD4-9539-4880-9D59-CB646920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080" y="6432047"/>
            <a:ext cx="425955" cy="4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6187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824333"/>
            <a:ext cx="908517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75258"/>
            <a:ext cx="85344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1226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9" y="2518953"/>
            <a:ext cx="10320867" cy="2064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3" y="316793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62711" y="312445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085551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7767" y="2017306"/>
            <a:ext cx="103632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15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767" y="1019352"/>
            <a:ext cx="103632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rgbClr val="2D637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3" y="316793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62711" y="312445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890909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xmlns="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972051"/>
            <a:ext cx="995256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8" y="2097755"/>
            <a:ext cx="4957233" cy="2823496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5566836" y="2097761"/>
            <a:ext cx="4995333" cy="2823497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2D637F"/>
                </a:solidFill>
              </a:defRPr>
            </a:lvl1pPr>
            <a:lvl2pPr>
              <a:defRPr sz="1500">
                <a:solidFill>
                  <a:srgbClr val="2D637F"/>
                </a:solidFill>
              </a:defRPr>
            </a:lvl2pPr>
            <a:lvl3pPr>
              <a:defRPr sz="1350">
                <a:solidFill>
                  <a:srgbClr val="2D637F"/>
                </a:solidFill>
              </a:defRPr>
            </a:lvl3pPr>
            <a:lvl4pPr>
              <a:defRPr sz="1200">
                <a:solidFill>
                  <a:srgbClr val="2D637F"/>
                </a:solidFill>
              </a:defRPr>
            </a:lvl4pPr>
            <a:lvl5pPr>
              <a:defRPr sz="1050">
                <a:solidFill>
                  <a:srgbClr val="2D637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3" y="316793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62711" y="312445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9604508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729789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0" y="358775"/>
            <a:ext cx="73152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4296527"/>
            <a:ext cx="73152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62506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3" y="1041995"/>
            <a:ext cx="4011084" cy="40498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41" y="1042006"/>
            <a:ext cx="6049433" cy="365700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3" y="1531662"/>
            <a:ext cx="4011084" cy="31673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3" y="316793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62711" y="312445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7364452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" y="3"/>
            <a:ext cx="12191999" cy="705554"/>
          </a:xfrm>
          <a:solidFill>
            <a:srgbClr val="1F497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00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xmlns="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xmlns="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xmlns="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xmlns="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xmlns="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xmlns="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image" Target="../media/image8.tiff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theme" Target="../theme/theme2.xml"/><Relationship Id="rId10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xmlns="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8" r:id="rId14"/>
    <p:sldLayoutId id="2147483771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56498" y="530726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8079"/>
            <a:ext cx="109728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366012" y="11"/>
            <a:ext cx="3825989" cy="237957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-23225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20" name="TextBox 11"/>
          <p:cNvSpPr txBox="1">
            <a:spLocks noChangeArrowheads="1"/>
          </p:cNvSpPr>
          <p:nvPr userDrawn="1"/>
        </p:nvSpPr>
        <p:spPr bwMode="auto">
          <a:xfrm>
            <a:off x="4386263" y="6581777"/>
            <a:ext cx="279527" cy="2077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8562" tIns="34282" rIns="68562" bIns="3428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34281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900" smtClean="0">
                <a:solidFill>
                  <a:srgbClr val="FFFFFF"/>
                </a:solidFill>
              </a:rPr>
              <a:pPr defTabSz="34281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F497D"/>
          </a:solidFill>
          <a:ln>
            <a:solidFill>
              <a:srgbClr val="4D72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626313" y="6448432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718814" y="6453203"/>
            <a:ext cx="69172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Helvetica Light"/>
                <a:cs typeface="Calibri"/>
              </a:rPr>
              <a:t>Lee Bernstein			     			 Nuclear</a:t>
            </a:r>
            <a:r>
              <a:rPr lang="en-US" sz="900" baseline="0" dirty="0">
                <a:solidFill>
                  <a:prstClr val="white"/>
                </a:solidFill>
                <a:latin typeface="Helvetica Light"/>
                <a:cs typeface="Calibri"/>
              </a:rPr>
              <a:t> Structure 2018</a:t>
            </a:r>
            <a:endParaRPr lang="en-US" sz="900" dirty="0">
              <a:solidFill>
                <a:prstClr val="white"/>
              </a:solidFill>
              <a:latin typeface="Helvetica Light"/>
              <a:cs typeface="Calibri"/>
            </a:endParaRPr>
          </a:p>
        </p:txBody>
      </p:sp>
      <p:pic>
        <p:nvPicPr>
          <p:cNvPr id="25" name="Picture 12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2" y="6430441"/>
            <a:ext cx="534304" cy="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09080" y="6432047"/>
            <a:ext cx="577760" cy="4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70" r:id="rId8"/>
  </p:sldLayoutIdLst>
  <p:transition>
    <p:fade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3750" b="1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65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DB0C5-154A-4F54-9335-AFE7C7E2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1" y="139016"/>
            <a:ext cx="11515053" cy="923330"/>
          </a:xfrm>
        </p:spPr>
        <p:txBody>
          <a:bodyPr/>
          <a:lstStyle/>
          <a:p>
            <a:r>
              <a:rPr lang="en-US" sz="2800" dirty="0"/>
              <a:t>Workshop for Applied Nuclear Data Activities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9BEFD0-AF5F-4541-ABCF-D49F6A1C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11" y="668177"/>
            <a:ext cx="7440933" cy="4195415"/>
          </a:xfrm>
        </p:spPr>
        <p:txBody>
          <a:bodyPr/>
          <a:lstStyle/>
          <a:p>
            <a:r>
              <a:rPr lang="en-US" dirty="0"/>
              <a:t>January 22 – 24, 2019</a:t>
            </a:r>
          </a:p>
          <a:p>
            <a:r>
              <a:rPr lang="en-US" dirty="0"/>
              <a:t>George Washington University, Wash, DC</a:t>
            </a:r>
          </a:p>
          <a:p>
            <a:r>
              <a:rPr lang="en-US" dirty="0"/>
              <a:t>Classified day 25</a:t>
            </a:r>
            <a:r>
              <a:rPr lang="en-US" baseline="30000" dirty="0"/>
              <a:t>th </a:t>
            </a:r>
            <a:r>
              <a:rPr lang="en-US" dirty="0"/>
              <a:t>(invite only)</a:t>
            </a:r>
          </a:p>
          <a:p>
            <a:r>
              <a:rPr lang="en-US" dirty="0"/>
              <a:t>Program focus on:</a:t>
            </a:r>
          </a:p>
          <a:p>
            <a:pPr lvl="1"/>
            <a:r>
              <a:rPr lang="en-US" dirty="0"/>
              <a:t>Nuclear Energy</a:t>
            </a:r>
          </a:p>
          <a:p>
            <a:pPr lvl="1"/>
            <a:r>
              <a:rPr lang="en-US" dirty="0"/>
              <a:t>Isotope Production</a:t>
            </a:r>
          </a:p>
          <a:p>
            <a:pPr lvl="1"/>
            <a:r>
              <a:rPr lang="en-US" dirty="0"/>
              <a:t>Safeguards</a:t>
            </a:r>
          </a:p>
          <a:p>
            <a:r>
              <a:rPr lang="en-US" dirty="0"/>
              <a:t>Same format as NDREW – facilitated discussions</a:t>
            </a:r>
          </a:p>
          <a:p>
            <a:pPr lvl="1"/>
            <a:r>
              <a:rPr lang="en-US" dirty="0"/>
              <a:t>2 parallel sessions</a:t>
            </a:r>
          </a:p>
          <a:p>
            <a:r>
              <a:rPr lang="en-US" dirty="0"/>
              <a:t>Review of NDIWG FOA funded projects</a:t>
            </a:r>
          </a:p>
          <a:p>
            <a:r>
              <a:rPr lang="en-US" dirty="0"/>
              <a:t>Program updates by program managers</a:t>
            </a:r>
          </a:p>
          <a:p>
            <a:r>
              <a:rPr lang="en-US" dirty="0"/>
              <a:t>Wrap up on Thursday afternoon</a:t>
            </a:r>
          </a:p>
          <a:p>
            <a:pPr lvl="1"/>
            <a:endParaRPr lang="en-US" dirty="0"/>
          </a:p>
          <a:p>
            <a:endParaRPr lang="en-US" baseline="30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E87F47-E24B-490B-B926-A9559FD3F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789" y="600681"/>
            <a:ext cx="4419300" cy="6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8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2DA83-9774-413C-8076-A6E18100F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44" y="638874"/>
            <a:ext cx="11523520" cy="4195415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of AI, machine learning</a:t>
            </a:r>
          </a:p>
          <a:p>
            <a:r>
              <a:rPr lang="en-US" dirty="0"/>
              <a:t>Infrastructure development from the user perspective</a:t>
            </a:r>
          </a:p>
          <a:p>
            <a:r>
              <a:rPr lang="en-US" dirty="0"/>
              <a:t>Structure-Informing Reaction Measurements (Thanks Morgan!)</a:t>
            </a:r>
          </a:p>
          <a:p>
            <a:r>
              <a:rPr lang="en-US" dirty="0"/>
              <a:t>Advanced reactors: 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User presentations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Existing benchmarks - needed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NEUP project reviews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Sensitivity studies presentations – what others are needed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Thermal scattering law: graphite, molten salt, water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covariance impact</a:t>
            </a:r>
          </a:p>
          <a:p>
            <a:pPr lvl="1">
              <a:spcBef>
                <a:spcPts val="0"/>
              </a:spcBef>
            </a:pPr>
            <a:r>
              <a:rPr lang="en-US" baseline="30000" dirty="0" smtClean="0"/>
              <a:t>23</a:t>
            </a:r>
            <a:r>
              <a:rPr lang="en-US" dirty="0" smtClean="0"/>
              <a:t>Na, </a:t>
            </a:r>
            <a:r>
              <a:rPr lang="en-US" baseline="30000" dirty="0" smtClean="0"/>
              <a:t>35</a:t>
            </a:r>
            <a:r>
              <a:rPr lang="en-US" dirty="0" smtClean="0"/>
              <a:t>Cl(n,p), F </a:t>
            </a:r>
            <a:r>
              <a:rPr lang="en-US" dirty="0"/>
              <a:t>scattering, Be, Li,  (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smtClean="0"/>
              <a:t>,n</a:t>
            </a:r>
            <a:r>
              <a:rPr lang="en-US" dirty="0"/>
              <a:t>),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Minor actinides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03A71CE-11C7-48D5-B7CE-4163C9CA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1" y="0"/>
            <a:ext cx="11515053" cy="507831"/>
          </a:xfrm>
        </p:spPr>
        <p:txBody>
          <a:bodyPr/>
          <a:lstStyle/>
          <a:p>
            <a:r>
              <a:rPr lang="en-US" dirty="0"/>
              <a:t>POTENTIAL TOPICS (cont.)</a:t>
            </a:r>
          </a:p>
        </p:txBody>
      </p:sp>
    </p:spTree>
    <p:extLst>
      <p:ext uri="{BB962C8B-B14F-4D97-AF65-F5344CB8AC3E}">
        <p14:creationId xmlns:p14="http://schemas.microsoft.com/office/powerpoint/2010/main" val="172903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1B3905-64C1-4845-8C11-8C41E96FE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with invite and topic suggestions</a:t>
            </a:r>
          </a:p>
          <a:p>
            <a:pPr lvl="1"/>
            <a:r>
              <a:rPr lang="en-US" dirty="0"/>
              <a:t>Lee Bernstein:  labernstein@lbl.gov</a:t>
            </a:r>
          </a:p>
          <a:p>
            <a:pPr lvl="1"/>
            <a:r>
              <a:rPr lang="en-US" dirty="0"/>
              <a:t>Cathy Romano:  romanoce@ornl.gov</a:t>
            </a:r>
          </a:p>
        </p:txBody>
      </p:sp>
    </p:spTree>
    <p:extLst>
      <p:ext uri="{BB962C8B-B14F-4D97-AF65-F5344CB8AC3E}">
        <p14:creationId xmlns:p14="http://schemas.microsoft.com/office/powerpoint/2010/main" val="388680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899CD5-1E29-433D-8D7D-DB94029A9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 to DNN R&amp;D for their support</a:t>
            </a:r>
          </a:p>
        </p:txBody>
      </p:sp>
    </p:spTree>
    <p:extLst>
      <p:ext uri="{BB962C8B-B14F-4D97-AF65-F5344CB8AC3E}">
        <p14:creationId xmlns:p14="http://schemas.microsoft.com/office/powerpoint/2010/main" val="80366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67673-1421-42CD-85BC-00A23CF2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1" y="236982"/>
            <a:ext cx="11515053" cy="923330"/>
          </a:xfrm>
        </p:spPr>
        <p:txBody>
          <a:bodyPr/>
          <a:lstStyle/>
          <a:p>
            <a:r>
              <a:rPr lang="en-US" dirty="0"/>
              <a:t>WANDA will be held at George Washington University</a:t>
            </a:r>
            <a:br>
              <a:rPr lang="en-US" dirty="0"/>
            </a:br>
            <a:r>
              <a:rPr lang="en-US" dirty="0"/>
              <a:t>Friday session at Forestall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6A6FCC1-3033-4416-8D71-46BE94F0B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092" y="1144278"/>
            <a:ext cx="9786150" cy="5080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08A58D-F85C-4EE0-A4BE-2D57B5E3CFDB}"/>
              </a:ext>
            </a:extLst>
          </p:cNvPr>
          <p:cNvSpPr txBox="1"/>
          <p:nvPr/>
        </p:nvSpPr>
        <p:spPr>
          <a:xfrm>
            <a:off x="2877425" y="6279386"/>
            <a:ext cx="71390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Two additional rooms available for breakout sessions </a:t>
            </a:r>
          </a:p>
        </p:txBody>
      </p:sp>
    </p:spTree>
    <p:extLst>
      <p:ext uri="{BB962C8B-B14F-4D97-AF65-F5344CB8AC3E}">
        <p14:creationId xmlns:p14="http://schemas.microsoft.com/office/powerpoint/2010/main" val="65137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48172"/>
              </p:ext>
            </p:extLst>
          </p:nvPr>
        </p:nvGraphicFramePr>
        <p:xfrm>
          <a:off x="1713190" y="827197"/>
          <a:ext cx="8239703" cy="537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8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38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65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1/22/19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1/23/19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1/24/19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766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Welcome (10</a:t>
                      </a:r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min)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NDREW (10 min)</a:t>
                      </a:r>
                    </a:p>
                    <a:p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PM talks (15 min)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Parallel</a:t>
                      </a:r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Breakouts III &amp; IV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Parallel</a:t>
                      </a:r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Breakouts VII &amp; VIII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63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More PM</a:t>
                      </a:r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talks (15 min)</a:t>
                      </a:r>
                    </a:p>
                    <a:p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FY17 Project talks (15 min)</a:t>
                      </a:r>
                    </a:p>
                    <a:p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FY18 Project talks (10 min)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Parallel</a:t>
                      </a:r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Breakouts III &amp; IV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Parallel</a:t>
                      </a:r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Breakouts VII &amp; VIII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4967">
                <a:tc>
                  <a:txBody>
                    <a:bodyPr/>
                    <a:lstStyle/>
                    <a:p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Parallel</a:t>
                      </a:r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Breakouts I &amp; II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Parallel</a:t>
                      </a:r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Breakouts V &amp; VI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Closeout</a:t>
                      </a:r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Presentations and panel discussion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31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1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Parallel Breakouts I &amp;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Parallel</a:t>
                      </a:r>
                      <a:r>
                        <a:rPr lang="en-US" sz="1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Breakouts V &amp; VI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r>
                        <a:rPr lang="en-US" sz="1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Discussions</a:t>
                      </a:r>
                    </a:p>
                    <a:p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42F8E85B-6C02-4E4F-97CC-A7A3B92D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137542"/>
            <a:ext cx="8807304" cy="535531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Wanda Skeleton Agenda</a:t>
            </a:r>
          </a:p>
        </p:txBody>
      </p:sp>
    </p:spTree>
    <p:extLst>
      <p:ext uri="{BB962C8B-B14F-4D97-AF65-F5344CB8AC3E}">
        <p14:creationId xmlns:p14="http://schemas.microsoft.com/office/powerpoint/2010/main" val="20550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xmlns="" id="{55D76BA9-2F25-4514-A668-3D33517AC65A}"/>
              </a:ext>
            </a:extLst>
          </p:cNvPr>
          <p:cNvSpPr>
            <a:spLocks noChangeAspect="1"/>
          </p:cNvSpPr>
          <p:nvPr/>
        </p:nvSpPr>
        <p:spPr>
          <a:xfrm>
            <a:off x="2737474" y="3937147"/>
            <a:ext cx="2652338" cy="265436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4EB77B82-A250-4E7F-AB03-462C03219500}"/>
              </a:ext>
            </a:extLst>
          </p:cNvPr>
          <p:cNvSpPr>
            <a:spLocks noChangeAspect="1"/>
          </p:cNvSpPr>
          <p:nvPr/>
        </p:nvSpPr>
        <p:spPr>
          <a:xfrm>
            <a:off x="2551466" y="1466603"/>
            <a:ext cx="2652339" cy="265436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xmlns="" id="{528ECDB0-F169-4C47-A349-1B9F3AD7DC97}"/>
              </a:ext>
            </a:extLst>
          </p:cNvPr>
          <p:cNvSpPr>
            <a:spLocks noChangeAspect="1"/>
          </p:cNvSpPr>
          <p:nvPr/>
        </p:nvSpPr>
        <p:spPr>
          <a:xfrm>
            <a:off x="6307701" y="4145680"/>
            <a:ext cx="2656478" cy="265850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1E139D4A-05D2-4F28-93BA-5C572D698DCD}"/>
              </a:ext>
            </a:extLst>
          </p:cNvPr>
          <p:cNvSpPr>
            <a:spLocks noChangeAspect="1"/>
          </p:cNvSpPr>
          <p:nvPr/>
        </p:nvSpPr>
        <p:spPr>
          <a:xfrm>
            <a:off x="6419439" y="1760764"/>
            <a:ext cx="2656477" cy="2658505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AE913ADB-1DB6-449D-AC5E-F8C2669E05C6}"/>
              </a:ext>
            </a:extLst>
          </p:cNvPr>
          <p:cNvSpPr>
            <a:spLocks noChangeAspect="1"/>
          </p:cNvSpPr>
          <p:nvPr/>
        </p:nvSpPr>
        <p:spPr>
          <a:xfrm>
            <a:off x="4582683" y="584788"/>
            <a:ext cx="2652338" cy="265436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FE3D3-E5E8-492B-80D6-CE07A09E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09" y="101655"/>
            <a:ext cx="11926091" cy="923330"/>
          </a:xfrm>
        </p:spPr>
        <p:txBody>
          <a:bodyPr/>
          <a:lstStyle/>
          <a:p>
            <a:r>
              <a:rPr lang="en-US" dirty="0"/>
              <a:t>Communication is a Primary Benefit of Nuclear Data Workshops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7898B5-BFB3-4983-A9F1-C80122937AF5}"/>
              </a:ext>
            </a:extLst>
          </p:cNvPr>
          <p:cNvSpPr txBox="1"/>
          <p:nvPr/>
        </p:nvSpPr>
        <p:spPr>
          <a:xfrm>
            <a:off x="5327363" y="1828185"/>
            <a:ext cx="114005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Needs and</a:t>
            </a:r>
          </a:p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Impact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FB88BC-D793-4B7C-957E-F2E9C430E461}"/>
              </a:ext>
            </a:extLst>
          </p:cNvPr>
          <p:cNvSpPr txBox="1"/>
          <p:nvPr/>
        </p:nvSpPr>
        <p:spPr>
          <a:xfrm>
            <a:off x="6979263" y="3156185"/>
            <a:ext cx="186461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Experimental </a:t>
            </a:r>
          </a:p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Capabilities/Needs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4D310D-EC62-49E3-92DE-D6FFFC13D3E5}"/>
              </a:ext>
            </a:extLst>
          </p:cNvPr>
          <p:cNvSpPr txBox="1"/>
          <p:nvPr/>
        </p:nvSpPr>
        <p:spPr>
          <a:xfrm>
            <a:off x="7086355" y="5734418"/>
            <a:ext cx="159779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Coordinate efforts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0E7E64-F515-4C7E-A1A1-2DBD4061D286}"/>
              </a:ext>
            </a:extLst>
          </p:cNvPr>
          <p:cNvSpPr txBox="1"/>
          <p:nvPr/>
        </p:nvSpPr>
        <p:spPr>
          <a:xfrm>
            <a:off x="2707667" y="2609966"/>
            <a:ext cx="186461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Evaluation Code </a:t>
            </a:r>
          </a:p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Capabilities/Needs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1F36E96-9F76-4BE1-817C-5C9CDB3F3F35}"/>
              </a:ext>
            </a:extLst>
          </p:cNvPr>
          <p:cNvSpPr txBox="1"/>
          <p:nvPr/>
        </p:nvSpPr>
        <p:spPr>
          <a:xfrm>
            <a:off x="5471175" y="1337302"/>
            <a:ext cx="82907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USERS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A7815A-B232-4BA8-BDD7-7C76622F53A8}"/>
              </a:ext>
            </a:extLst>
          </p:cNvPr>
          <p:cNvSpPr txBox="1"/>
          <p:nvPr/>
        </p:nvSpPr>
        <p:spPr>
          <a:xfrm>
            <a:off x="6935682" y="2818574"/>
            <a:ext cx="218040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EXPERIMENTALISTS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218DE50-DF42-4CEB-A634-7458AB79634C}"/>
              </a:ext>
            </a:extLst>
          </p:cNvPr>
          <p:cNvSpPr txBox="1"/>
          <p:nvPr/>
        </p:nvSpPr>
        <p:spPr>
          <a:xfrm>
            <a:off x="6855833" y="5151530"/>
            <a:ext cx="211147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INTERNATIONAL 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COLLABORATORS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AD1108B-292F-4836-95C7-D635EE093027}"/>
              </a:ext>
            </a:extLst>
          </p:cNvPr>
          <p:cNvSpPr txBox="1"/>
          <p:nvPr/>
        </p:nvSpPr>
        <p:spPr>
          <a:xfrm>
            <a:off x="2828726" y="1995496"/>
            <a:ext cx="170912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EVALUATORS/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PROCESSORS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C447E07-39C4-4B45-9ACD-B0FBA6EDF4C9}"/>
              </a:ext>
            </a:extLst>
          </p:cNvPr>
          <p:cNvSpPr txBox="1"/>
          <p:nvPr/>
        </p:nvSpPr>
        <p:spPr>
          <a:xfrm>
            <a:off x="2956630" y="5041534"/>
            <a:ext cx="15696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UNIVERSITIES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84C2DCD-2898-4EE3-80EA-85E76854046D}"/>
              </a:ext>
            </a:extLst>
          </p:cNvPr>
          <p:cNvSpPr txBox="1"/>
          <p:nvPr/>
        </p:nvSpPr>
        <p:spPr>
          <a:xfrm>
            <a:off x="3396499" y="5466704"/>
            <a:ext cx="159779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Collaboration Opportunities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9476667D-A1C0-4B91-84FF-E8F4CE53EB23}"/>
              </a:ext>
            </a:extLst>
          </p:cNvPr>
          <p:cNvSpPr>
            <a:spLocks noChangeAspect="1"/>
          </p:cNvSpPr>
          <p:nvPr/>
        </p:nvSpPr>
        <p:spPr>
          <a:xfrm>
            <a:off x="4444323" y="2899218"/>
            <a:ext cx="2656478" cy="265850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AEA216-0087-4C7A-87F4-9C938F84E4FA}"/>
              </a:ext>
            </a:extLst>
          </p:cNvPr>
          <p:cNvSpPr txBox="1"/>
          <p:nvPr/>
        </p:nvSpPr>
        <p:spPr>
          <a:xfrm>
            <a:off x="4402536" y="4023668"/>
            <a:ext cx="270779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PROGRAM MANAGERS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4D14B-ECE2-4B8D-9600-780BFA1A924F}"/>
              </a:ext>
            </a:extLst>
          </p:cNvPr>
          <p:cNvSpPr txBox="1"/>
          <p:nvPr/>
        </p:nvSpPr>
        <p:spPr>
          <a:xfrm>
            <a:off x="4537848" y="4297660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MISSION PRIORITIES</a:t>
            </a:r>
          </a:p>
        </p:txBody>
      </p:sp>
    </p:spTree>
    <p:extLst>
      <p:ext uri="{BB962C8B-B14F-4D97-AF65-F5344CB8AC3E}">
        <p14:creationId xmlns:p14="http://schemas.microsoft.com/office/powerpoint/2010/main" val="178937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6" y="3"/>
            <a:ext cx="9143999" cy="64892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What WANDA offers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3640" y="739619"/>
            <a:ext cx="8744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 venue to encourage communication between consumers and providers of nuclear data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 place to hear from PMs about their vision for their programs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 place to form new collaborations that ensure that data needs are addressed in an end-to-end fashion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5414" y="5212802"/>
            <a:ext cx="8744726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 goal is a roadmap/plan for multiple sponsors to address nuclear data needs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925104" y="4147202"/>
            <a:ext cx="1896766" cy="914400"/>
            <a:chOff x="1401104" y="4147202"/>
            <a:chExt cx="1896766" cy="914400"/>
          </a:xfrm>
        </p:grpSpPr>
        <p:sp>
          <p:nvSpPr>
            <p:cNvPr id="7" name="Right Arrow 6"/>
            <p:cNvSpPr/>
            <p:nvPr/>
          </p:nvSpPr>
          <p:spPr>
            <a:xfrm>
              <a:off x="1401104" y="4331556"/>
              <a:ext cx="518324" cy="4866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4680" y="4147202"/>
              <a:ext cx="139319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Compila-tion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13964" y="4158734"/>
            <a:ext cx="1911514" cy="914400"/>
            <a:chOff x="3289964" y="4158734"/>
            <a:chExt cx="1911514" cy="914400"/>
          </a:xfrm>
        </p:grpSpPr>
        <p:sp>
          <p:nvSpPr>
            <p:cNvPr id="9" name="Right Arrow 8"/>
            <p:cNvSpPr/>
            <p:nvPr/>
          </p:nvSpPr>
          <p:spPr>
            <a:xfrm>
              <a:off x="3289964" y="4361054"/>
              <a:ext cx="518324" cy="4866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08288" y="4158734"/>
              <a:ext cx="139319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Evalua-tion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02825" y="4147202"/>
            <a:ext cx="1931955" cy="914400"/>
            <a:chOff x="5178824" y="4147202"/>
            <a:chExt cx="1931955" cy="914400"/>
          </a:xfrm>
        </p:grpSpPr>
        <p:sp>
          <p:nvSpPr>
            <p:cNvPr id="11" name="Right Arrow 10"/>
            <p:cNvSpPr/>
            <p:nvPr/>
          </p:nvSpPr>
          <p:spPr>
            <a:xfrm>
              <a:off x="5178824" y="4372586"/>
              <a:ext cx="518324" cy="4866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7589" y="4147202"/>
              <a:ext cx="139319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Process-ing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40560" y="4189365"/>
            <a:ext cx="1903521" cy="914400"/>
            <a:chOff x="7116559" y="4189365"/>
            <a:chExt cx="1903521" cy="914400"/>
          </a:xfrm>
        </p:grpSpPr>
        <p:sp>
          <p:nvSpPr>
            <p:cNvPr id="15" name="Right Arrow 14"/>
            <p:cNvSpPr/>
            <p:nvPr/>
          </p:nvSpPr>
          <p:spPr>
            <a:xfrm>
              <a:off x="7116559" y="4361054"/>
              <a:ext cx="518324" cy="4866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26890" y="4189365"/>
              <a:ext cx="139319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Dissem-ination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332288" y="2973687"/>
            <a:ext cx="139319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Identified Need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31913" y="3261280"/>
            <a:ext cx="3785714" cy="1770824"/>
            <a:chOff x="7913" y="3261280"/>
            <a:chExt cx="3785714" cy="1770824"/>
          </a:xfrm>
        </p:grpSpPr>
        <p:sp>
          <p:nvSpPr>
            <p:cNvPr id="4" name="Rectangle 3"/>
            <p:cNvSpPr/>
            <p:nvPr/>
          </p:nvSpPr>
          <p:spPr>
            <a:xfrm>
              <a:off x="7913" y="4117704"/>
              <a:ext cx="139319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Measure-ment</a:t>
              </a:r>
            </a:p>
          </p:txBody>
        </p:sp>
        <p:sp>
          <p:nvSpPr>
            <p:cNvPr id="20" name="Bent-Up Arrow 19"/>
            <p:cNvSpPr/>
            <p:nvPr/>
          </p:nvSpPr>
          <p:spPr>
            <a:xfrm rot="10800000">
              <a:off x="481273" y="3261280"/>
              <a:ext cx="3312354" cy="87439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Bent-Up Arrow 21"/>
          <p:cNvSpPr/>
          <p:nvPr/>
        </p:nvSpPr>
        <p:spPr>
          <a:xfrm rot="16200000">
            <a:off x="7834567" y="2034002"/>
            <a:ext cx="1030307" cy="3219158"/>
          </a:xfrm>
          <a:prstGeom prst="bentUpArrow">
            <a:avLst>
              <a:gd name="adj1" fmla="val 25000"/>
              <a:gd name="adj2" fmla="val 27892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573AB-3697-408A-9264-2F52D660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137542"/>
            <a:ext cx="8807304" cy="507831"/>
          </a:xfrm>
        </p:spPr>
        <p:txBody>
          <a:bodyPr/>
          <a:lstStyle/>
          <a:p>
            <a:r>
              <a:rPr lang="en-US" dirty="0"/>
              <a:t>Breakout Session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0B5964-DB67-46ED-8B0E-D2013E2AA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74" y="735562"/>
            <a:ext cx="10144931" cy="54135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Determine</a:t>
            </a:r>
            <a:r>
              <a:rPr lang="en-US" sz="2000" dirty="0">
                <a:solidFill>
                  <a:srgbClr val="FF0000"/>
                </a:solidFill>
              </a:rPr>
              <a:t> mission-driven </a:t>
            </a:r>
            <a:r>
              <a:rPr lang="en-US" sz="2000" dirty="0"/>
              <a:t>nuclear data priorities with targeted uncertainties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Obtain user input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Determine all </a:t>
            </a:r>
            <a:r>
              <a:rPr lang="en-US" sz="2000" dirty="0">
                <a:solidFill>
                  <a:srgbClr val="FF0000"/>
                </a:solidFill>
              </a:rPr>
              <a:t>tasks</a:t>
            </a:r>
            <a:r>
              <a:rPr lang="en-US" sz="2000" dirty="0"/>
              <a:t> required to ensure that nuclear data are available to users: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Measurements – differential and integral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Evaluations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Processing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Covariance data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Validation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Testing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/>
              <a:t>Create a mechanism for </a:t>
            </a:r>
            <a:r>
              <a:rPr lang="en-US" sz="2000" dirty="0">
                <a:solidFill>
                  <a:srgbClr val="FF0000"/>
                </a:solidFill>
              </a:rPr>
              <a:t>peer reviewed </a:t>
            </a:r>
            <a:r>
              <a:rPr lang="en-US" sz="2000" dirty="0"/>
              <a:t>ideas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Determine where needs </a:t>
            </a:r>
            <a:r>
              <a:rPr lang="en-US" sz="2000" dirty="0">
                <a:solidFill>
                  <a:srgbClr val="FF0000"/>
                </a:solidFill>
              </a:rPr>
              <a:t>overlap</a:t>
            </a:r>
            <a:r>
              <a:rPr lang="en-US" sz="2000" dirty="0"/>
              <a:t> with other mission spaces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/>
              <a:t>Capture opportunities to </a:t>
            </a:r>
            <a:r>
              <a:rPr lang="en-US" sz="2000" dirty="0">
                <a:solidFill>
                  <a:srgbClr val="FF0000"/>
                </a:solidFill>
              </a:rPr>
              <a:t>leverage</a:t>
            </a:r>
            <a:r>
              <a:rPr lang="en-US" sz="2000" dirty="0"/>
              <a:t> or enhance existing funded/planned work </a:t>
            </a:r>
          </a:p>
          <a:p>
            <a:pPr>
              <a:spcBef>
                <a:spcPts val="600"/>
              </a:spcBef>
            </a:pPr>
            <a:r>
              <a:rPr lang="en-US" dirty="0"/>
              <a:t>Think outside the confines of the typical funding mechanisms</a:t>
            </a:r>
          </a:p>
          <a:p>
            <a:pPr marL="342900" lvl="1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What does it really take to get it done right?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C6F70-6D65-426F-8731-CD998F14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1" y="236982"/>
            <a:ext cx="11515053" cy="507831"/>
          </a:xfrm>
        </p:spPr>
        <p:txBody>
          <a:bodyPr/>
          <a:lstStyle/>
          <a:p>
            <a:r>
              <a:rPr lang="en-US" dirty="0"/>
              <a:t>Nuclear Data Topic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C21DF0-CB6E-4CF9-8722-DC48E06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44" y="918067"/>
            <a:ext cx="11523520" cy="41954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Focus:  Nuclear Energy, Isotope production, Safeguards related</a:t>
            </a:r>
          </a:p>
          <a:p>
            <a:r>
              <a:rPr lang="en-US" dirty="0"/>
              <a:t>Nonproliferation topics not covered fully last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Eight ½ day sessions available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SELECTION CRITERIA</a:t>
            </a:r>
          </a:p>
          <a:p>
            <a:r>
              <a:rPr lang="en-US" dirty="0"/>
              <a:t>MISSION IMPACT:  Does anyone care?   Should anyone care?</a:t>
            </a:r>
          </a:p>
          <a:p>
            <a:r>
              <a:rPr lang="en-US" dirty="0"/>
              <a:t>SPONSOR INTEREST:  Is there a potential sponsor?  Does the sponsor care?</a:t>
            </a:r>
          </a:p>
          <a:p>
            <a:pPr marL="0" indent="0">
              <a:buNone/>
            </a:pPr>
            <a:endParaRPr lang="en-US" sz="2000" dirty="0"/>
          </a:p>
          <a:p>
            <a:pPr marL="403225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9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FB94DB-9BEE-4FBE-B855-97EFF002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Safeguards topic area suggestion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79D0AD-D8FE-4C98-958A-FE5A4AE99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Safeguards measurements are used to ensure that nuclear material  declarations are accurate; and that no significant quantities of nuclear material have been diverted for misuse or weaponization. These measurements are very dependent on the quality of the </a:t>
            </a:r>
            <a:r>
              <a:rPr lang="en-US" dirty="0">
                <a:solidFill>
                  <a:srgbClr val="FF0000"/>
                </a:solidFill>
              </a:rPr>
              <a:t>atomic and nuclear data </a:t>
            </a:r>
            <a:r>
              <a:rPr lang="en-US" dirty="0"/>
              <a:t>used in the physics-based models and codes that analyze the </a:t>
            </a:r>
            <a:r>
              <a:rPr lang="en-US" dirty="0">
                <a:solidFill>
                  <a:srgbClr val="FF0000"/>
                </a:solidFill>
              </a:rPr>
              <a:t>gamma, neutron, and heat signatures </a:t>
            </a:r>
            <a:r>
              <a:rPr lang="en-US" dirty="0"/>
              <a:t>collected.  Poor knowledge of the underlying nuclear data, reduces the ability of a Safeguards inspector to fully quantify the uncertainties associated with safeguards measurements. </a:t>
            </a:r>
          </a:p>
          <a:p>
            <a:r>
              <a:rPr lang="en-US" dirty="0"/>
              <a:t>INMM -July 2019:  </a:t>
            </a:r>
          </a:p>
          <a:p>
            <a:pPr lvl="1"/>
            <a:r>
              <a:rPr lang="en-US" dirty="0"/>
              <a:t>Suggested a Nuclear Data 101 “workshop” is planned during the NDA experts meeting on Sunday.</a:t>
            </a:r>
          </a:p>
          <a:p>
            <a:pPr lvl="1"/>
            <a:r>
              <a:rPr lang="en-US" dirty="0"/>
              <a:t>A nuclear data session during the regular meeting is planned</a:t>
            </a:r>
          </a:p>
          <a:p>
            <a:pPr marL="4032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2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02F4A-97D8-4E16-9464-7F3BA00A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1" y="0"/>
            <a:ext cx="11515053" cy="507831"/>
          </a:xfrm>
        </p:spPr>
        <p:txBody>
          <a:bodyPr/>
          <a:lstStyle/>
          <a:p>
            <a:r>
              <a:rPr lang="en-US" dirty="0"/>
              <a:t>POTENTIAL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F6513A-4A7F-4169-85FA-522041D34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44" y="879586"/>
            <a:ext cx="11523520" cy="4195415"/>
          </a:xfrm>
        </p:spPr>
        <p:txBody>
          <a:bodyPr/>
          <a:lstStyle/>
          <a:p>
            <a:r>
              <a:rPr lang="en-US" dirty="0"/>
              <a:t>DPA- fission and fusion reactors/shielding</a:t>
            </a:r>
          </a:p>
          <a:p>
            <a:r>
              <a:rPr lang="en-US" dirty="0"/>
              <a:t>DPA @ high energy- NASA?, spallation </a:t>
            </a:r>
            <a:r>
              <a:rPr lang="en-US" dirty="0" smtClean="0"/>
              <a:t>sources</a:t>
            </a:r>
            <a:r>
              <a:rPr lang="en-US" dirty="0"/>
              <a:t>, isotope production </a:t>
            </a:r>
          </a:p>
          <a:p>
            <a:r>
              <a:rPr lang="en-US" dirty="0" err="1"/>
              <a:t>p,d,n,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/>
              <a:t> reactions for isotope production up to 200 MeV</a:t>
            </a:r>
          </a:p>
          <a:p>
            <a:pPr lvl="1"/>
            <a:r>
              <a:rPr lang="en-US" dirty="0" smtClean="0"/>
              <a:t>Includes isotope </a:t>
            </a:r>
            <a:r>
              <a:rPr lang="en-US" dirty="0"/>
              <a:t>production cross sections in reactors</a:t>
            </a:r>
          </a:p>
          <a:p>
            <a:r>
              <a:rPr lang="en-US" dirty="0"/>
              <a:t>Cross sections in 1-3000 keV:  inelastic and elastic</a:t>
            </a:r>
          </a:p>
          <a:p>
            <a:r>
              <a:rPr lang="en-US" dirty="0" smtClean="0"/>
              <a:t>Dosimetry (wait for Dave’s talk)</a:t>
            </a:r>
            <a:endParaRPr lang="en-US" dirty="0"/>
          </a:p>
          <a:p>
            <a:r>
              <a:rPr lang="en-US" dirty="0"/>
              <a:t>Low energy medical photon transport, </a:t>
            </a:r>
            <a:r>
              <a:rPr lang="en-US" dirty="0" err="1"/>
              <a:t>xrf</a:t>
            </a:r>
            <a:r>
              <a:rPr lang="en-US" dirty="0"/>
              <a:t>, x-ray transmission</a:t>
            </a:r>
          </a:p>
          <a:p>
            <a:r>
              <a:rPr lang="en-US" dirty="0"/>
              <a:t>Stopping power of electrons, alphas, protons (Note Jon’s and Morgan’s talk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Also connected to beam therapy.  Reaching out to NIH.</a:t>
            </a:r>
            <a:endParaRPr lang="en-US" dirty="0"/>
          </a:p>
          <a:p>
            <a:r>
              <a:rPr lang="en-US" dirty="0"/>
              <a:t>Safeguards:  (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/>
              <a:t>,n), photon transport, </a:t>
            </a:r>
            <a:r>
              <a:rPr lang="en-US" dirty="0" err="1" smtClean="0"/>
              <a:t>xrf</a:t>
            </a:r>
            <a:endParaRPr lang="en-US" dirty="0" smtClean="0"/>
          </a:p>
          <a:p>
            <a:r>
              <a:rPr lang="en-US" dirty="0" smtClean="0"/>
              <a:t>Auger electron spectra (medical applications)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4245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619</Words>
  <Application>Microsoft Macintosh PowerPoint</Application>
  <PresentationFormat>Widescreen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 Black</vt:lpstr>
      <vt:lpstr>Calibri</vt:lpstr>
      <vt:lpstr>Century Gothic</vt:lpstr>
      <vt:lpstr>Georgia</vt:lpstr>
      <vt:lpstr>Helvetica Light</vt:lpstr>
      <vt:lpstr>Lucida Grande</vt:lpstr>
      <vt:lpstr>ＭＳ Ｐゴシック</vt:lpstr>
      <vt:lpstr>Symbol</vt:lpstr>
      <vt:lpstr>Times New Roman</vt:lpstr>
      <vt:lpstr>Arial</vt:lpstr>
      <vt:lpstr>ORNL</vt:lpstr>
      <vt:lpstr>Custom Design</vt:lpstr>
      <vt:lpstr>Workshop for Applied Nuclear Data Activities </vt:lpstr>
      <vt:lpstr>WANDA will be held at George Washington University Friday session at Forestall </vt:lpstr>
      <vt:lpstr>Wanda Skeleton Agenda</vt:lpstr>
      <vt:lpstr>Communication is a Primary Benefit of Nuclear Data Workshops</vt:lpstr>
      <vt:lpstr>What WANDA offers</vt:lpstr>
      <vt:lpstr>Breakout Session Goals</vt:lpstr>
      <vt:lpstr>Nuclear Data Topic Selection</vt:lpstr>
      <vt:lpstr>Safeguards topic area suggestion</vt:lpstr>
      <vt:lpstr>POTENTIAL TOPICS</vt:lpstr>
      <vt:lpstr>POTENTIAL TOPICS (cont.)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2018-11-07T21:23:49Z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